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xlsx" ContentType="application/vnd.openxmlformats-officedocument.spreadsheetml.sheet"/>
  <Default Extension="tiff" ContentType="image/tiff"/>
  <Default Extension="vml" ContentType="application/vnd.openxmlformats-officedocument.vmlDrawing"/>
  <Default Extension="rels" ContentType="application/vnd.openxmlformats-package.relationships+xml"/>
  <Default Extension="xls" ContentType="application/vnd.ms-exce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theme/themeOverride8.xml" ContentType="application/vnd.openxmlformats-officedocument.themeOverride+xml"/>
  <Override PartName="/ppt/notesSlides/notesSlide26.xml" ContentType="application/vnd.openxmlformats-officedocument.presentationml.notesSlide+xml"/>
  <Override PartName="/ppt/charts/chart16.xml" ContentType="application/vnd.openxmlformats-officedocument.drawingml.chart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3" r:id="rId1"/>
  </p:sldMasterIdLst>
  <p:notesMasterIdLst>
    <p:notesMasterId r:id="rId53"/>
  </p:notesMasterIdLst>
  <p:sldIdLst>
    <p:sldId id="303" r:id="rId2"/>
    <p:sldId id="261" r:id="rId3"/>
    <p:sldId id="311" r:id="rId4"/>
    <p:sldId id="312" r:id="rId5"/>
    <p:sldId id="313" r:id="rId6"/>
    <p:sldId id="314" r:id="rId7"/>
    <p:sldId id="315" r:id="rId8"/>
    <p:sldId id="316" r:id="rId9"/>
    <p:sldId id="317" r:id="rId10"/>
    <p:sldId id="302" r:id="rId11"/>
    <p:sldId id="264" r:id="rId12"/>
    <p:sldId id="293" r:id="rId13"/>
    <p:sldId id="294" r:id="rId14"/>
    <p:sldId id="295" r:id="rId15"/>
    <p:sldId id="296" r:id="rId16"/>
    <p:sldId id="301" r:id="rId17"/>
    <p:sldId id="297" r:id="rId18"/>
    <p:sldId id="263" r:id="rId19"/>
    <p:sldId id="257" r:id="rId20"/>
    <p:sldId id="260" r:id="rId21"/>
    <p:sldId id="259" r:id="rId22"/>
    <p:sldId id="258" r:id="rId23"/>
    <p:sldId id="265" r:id="rId24"/>
    <p:sldId id="266" r:id="rId25"/>
    <p:sldId id="270" r:id="rId26"/>
    <p:sldId id="271" r:id="rId27"/>
    <p:sldId id="267" r:id="rId28"/>
    <p:sldId id="268" r:id="rId29"/>
    <p:sldId id="269" r:id="rId30"/>
    <p:sldId id="272" r:id="rId31"/>
    <p:sldId id="273" r:id="rId32"/>
    <p:sldId id="274" r:id="rId33"/>
    <p:sldId id="280" r:id="rId34"/>
    <p:sldId id="281" r:id="rId35"/>
    <p:sldId id="287" r:id="rId36"/>
    <p:sldId id="288" r:id="rId37"/>
    <p:sldId id="289" r:id="rId38"/>
    <p:sldId id="290" r:id="rId39"/>
    <p:sldId id="291" r:id="rId40"/>
    <p:sldId id="292" r:id="rId41"/>
    <p:sldId id="282" r:id="rId42"/>
    <p:sldId id="283" r:id="rId43"/>
    <p:sldId id="284" r:id="rId44"/>
    <p:sldId id="285" r:id="rId45"/>
    <p:sldId id="286" r:id="rId46"/>
    <p:sldId id="275" r:id="rId47"/>
    <p:sldId id="276" r:id="rId48"/>
    <p:sldId id="277" r:id="rId49"/>
    <p:sldId id="278" r:id="rId50"/>
    <p:sldId id="300" r:id="rId51"/>
    <p:sldId id="299" r:id="rId5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348"/>
    <p:restoredTop sz="95806"/>
  </p:normalViewPr>
  <p:slideViewPr>
    <p:cSldViewPr snapToGrid="0" snapToObjects="1">
      <p:cViewPr>
        <p:scale>
          <a:sx n="100" d="100"/>
          <a:sy n="100" d="100"/>
        </p:scale>
        <p:origin x="1496" y="8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notesMaster" Target="notesMasters/notesMaster1.xml"/><Relationship Id="rId54" Type="http://schemas.openxmlformats.org/officeDocument/2006/relationships/presProps" Target="presProps.xml"/><Relationship Id="rId55" Type="http://schemas.openxmlformats.org/officeDocument/2006/relationships/viewProps" Target="viewProps.xml"/><Relationship Id="rId56" Type="http://schemas.openxmlformats.org/officeDocument/2006/relationships/theme" Target="theme/theme1.xml"/><Relationship Id="rId57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8.xml"/><Relationship Id="rId2" Type="http://schemas.openxmlformats.org/officeDocument/2006/relationships/package" Target="../embeddings/Microsoft_Excel_Worksheet9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4.xml"/><Relationship Id="rId2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5.xml"/><Relationship Id="rId2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6.xml"/><Relationship Id="rId2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7.xml"/><Relationship Id="rId2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Yes, for longer than 4 weeks</c:v>
                </c:pt>
                <c:pt idx="1">
                  <c:v>Yes, for 2 to 4 weeks</c:v>
                </c:pt>
                <c:pt idx="2">
                  <c:v>Yes, for 1 to 2 weeks</c:v>
                </c:pt>
                <c:pt idx="3">
                  <c:v>Yes, for less than 1 week</c:v>
                </c:pt>
                <c:pt idx="4">
                  <c:v>No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</c:v>
                </c:pt>
                <c:pt idx="1">
                  <c:v>0.31</c:v>
                </c:pt>
                <c:pt idx="2">
                  <c:v>0.2</c:v>
                </c:pt>
                <c:pt idx="3">
                  <c:v>0.09</c:v>
                </c:pt>
                <c:pt idx="4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8148592"/>
        <c:axId val="438142064"/>
      </c:barChart>
      <c:catAx>
        <c:axId val="4381485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solidFill>
            <a:sysClr val="window" lastClr="FFFFFF"/>
          </a:solidFill>
          <a:ln w="6347">
            <a:solidFill>
              <a:sysClr val="windowText" lastClr="000000"/>
            </a:solidFill>
          </a:ln>
        </c:spPr>
        <c:txPr>
          <a:bodyPr/>
          <a:lstStyle/>
          <a:p>
            <a:pPr algn="r">
              <a:defRPr sz="1599" b="1" i="0" baseline="0">
                <a:solidFill>
                  <a:srgbClr val="000000"/>
                </a:solidFill>
              </a:defRPr>
            </a:pPr>
            <a:endParaRPr lang="en-US"/>
          </a:p>
        </c:txPr>
        <c:crossAx val="438142064"/>
        <c:crosses val="autoZero"/>
        <c:auto val="1"/>
        <c:lblAlgn val="ctr"/>
        <c:lblOffset val="100"/>
        <c:noMultiLvlLbl val="0"/>
      </c:catAx>
      <c:valAx>
        <c:axId val="438142064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599" b="1" i="0">
                <a:solidFill>
                  <a:srgbClr val="000000"/>
                </a:solidFill>
              </a:defRPr>
            </a:pPr>
            <a:endParaRPr lang="en-US"/>
          </a:p>
        </c:txPr>
        <c:crossAx val="438148592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'[Working Maine payment_model draft 0112_mou and tom.xlsx]Analysis'!$F$35</c:f>
          <c:strCache>
            <c:ptCount val="1"/>
            <c:pt idx="0">
              <c:v>Lung Cost/Program Month</c:v>
            </c:pt>
          </c:strCache>
        </c:strRef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'[Working Maine payment_model draft 0112_mou and tom.xlsx]Analysis'!$A$37</c:f>
              <c:strCache>
                <c:ptCount val="1"/>
                <c:pt idx="0">
                  <c:v>FFS to Practice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tom.xlsx]Analysis'!$F$36:$G$36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tom.xlsx]Analysis'!$F$37:$G$37</c:f>
              <c:numCache>
                <c:formatCode>_("$"* #,##0_);_("$"* \(#,##0\);_("$"* "-"??_);_(@_)</c:formatCode>
                <c:ptCount val="2"/>
                <c:pt idx="0">
                  <c:v>135.067015130674</c:v>
                </c:pt>
                <c:pt idx="1">
                  <c:v>98.24500996015936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E5C-402F-8465-0BB1ADAA38D3}"/>
            </c:ext>
          </c:extLst>
        </c:ser>
        <c:ser>
          <c:idx val="1"/>
          <c:order val="1"/>
          <c:tx>
            <c:strRef>
              <c:f>'[Working Maine payment_model draft 0112_mou and tom.xlsx]Analysis'!$A$38</c:f>
              <c:strCache>
                <c:ptCount val="1"/>
                <c:pt idx="0">
                  <c:v>FFS to Others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tom.xlsx]Analysis'!$F$36:$G$36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tom.xlsx]Analysis'!$F$38:$G$38</c:f>
              <c:numCache>
                <c:formatCode>_("$"* #,##0_);_("$"* \(#,##0\);_("$"* "-"??_);_(@_)</c:formatCode>
                <c:ptCount val="2"/>
                <c:pt idx="0">
                  <c:v>884.2282393397525</c:v>
                </c:pt>
                <c:pt idx="1">
                  <c:v>1427.796464143426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E5C-402F-8465-0BB1ADAA38D3}"/>
            </c:ext>
          </c:extLst>
        </c:ser>
        <c:ser>
          <c:idx val="2"/>
          <c:order val="2"/>
          <c:tx>
            <c:strRef>
              <c:f>'[Working Maine payment_model draft 0112_mou and tom.xlsx]Analysis'!$A$39</c:f>
              <c:strCache>
                <c:ptCount val="1"/>
                <c:pt idx="0">
                  <c:v>J-Code Drugs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tom.xlsx]Analysis'!$F$36:$G$36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tom.xlsx]Analysis'!$F$39:$G$39</c:f>
              <c:numCache>
                <c:formatCode>_("$"* #,##0_);_("$"* \(#,##0\);_("$"* "-"??_);_(@_)</c:formatCode>
                <c:ptCount val="2"/>
                <c:pt idx="0">
                  <c:v>1617.807840440165</c:v>
                </c:pt>
                <c:pt idx="1">
                  <c:v>1171.460458167331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E5C-402F-8465-0BB1ADAA38D3}"/>
            </c:ext>
          </c:extLst>
        </c:ser>
        <c:ser>
          <c:idx val="3"/>
          <c:order val="3"/>
          <c:tx>
            <c:strRef>
              <c:f>'[Working Maine payment_model draft 0112_mou and tom.xlsx]Analysis'!$A$40</c:f>
              <c:strCache>
                <c:ptCount val="1"/>
                <c:pt idx="0">
                  <c:v>Infusion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tom.xlsx]Analysis'!$F$36:$G$36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tom.xlsx]Analysis'!$F$40:$G$40</c:f>
              <c:numCache>
                <c:formatCode>_("$"* #,##0_);_("$"* \(#,##0\);_("$"* "-"??_);_(@_)</c:formatCode>
                <c:ptCount val="2"/>
                <c:pt idx="0">
                  <c:v>258.2956533700137</c:v>
                </c:pt>
                <c:pt idx="1">
                  <c:v>331.1838047808765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E5C-402F-8465-0BB1ADAA38D3}"/>
            </c:ext>
          </c:extLst>
        </c:ser>
        <c:ser>
          <c:idx val="4"/>
          <c:order val="4"/>
          <c:tx>
            <c:strRef>
              <c:f>'[Working Maine payment_model draft 0112_mou and tom.xlsx]Analysis'!$A$41</c:f>
              <c:strCache>
                <c:ptCount val="1"/>
                <c:pt idx="0">
                  <c:v>Oral Chemo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tom.xlsx]Analysis'!$F$36:$G$36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tom.xlsx]Analysis'!$F$41:$G$41</c:f>
              <c:numCache>
                <c:formatCode>_("$"* #,##0_);_("$"* \(#,##0\);_("$"* "-"??_);_(@_)</c:formatCode>
                <c:ptCount val="2"/>
                <c:pt idx="0">
                  <c:v>167.2698899587346</c:v>
                </c:pt>
                <c:pt idx="1">
                  <c:v>203.3148705179283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E5C-402F-8465-0BB1ADAA38D3}"/>
            </c:ext>
          </c:extLst>
        </c:ser>
        <c:ser>
          <c:idx val="5"/>
          <c:order val="5"/>
          <c:tx>
            <c:strRef>
              <c:f>'[Working Maine payment_model draft 0112_mou and tom.xlsx]Analysis'!$A$42</c:f>
              <c:strCache>
                <c:ptCount val="1"/>
                <c:pt idx="0">
                  <c:v>Other Rx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tom.xlsx]Analysis'!$F$36:$G$36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tom.xlsx]Analysis'!$F$42:$G$42</c:f>
              <c:numCache>
                <c:formatCode>_("$"* #,##0_);_("$"* \(#,##0\);_("$"* "-"??_);_(@_)</c:formatCode>
                <c:ptCount val="2"/>
                <c:pt idx="0">
                  <c:v>136.0487620357634</c:v>
                </c:pt>
                <c:pt idx="1">
                  <c:v>185.042908366534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4E5C-402F-8465-0BB1ADAA38D3}"/>
            </c:ext>
          </c:extLst>
        </c:ser>
        <c:ser>
          <c:idx val="6"/>
          <c:order val="6"/>
          <c:tx>
            <c:strRef>
              <c:f>'[Working Maine payment_model draft 0112_mou and tom.xlsx]Analysis'!$A$43</c:f>
              <c:strCache>
                <c:ptCount val="1"/>
                <c:pt idx="0">
                  <c:v>IP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tom.xlsx]Analysis'!$F$36:$G$36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tom.xlsx]Analysis'!$F$43:$G$43</c:f>
              <c:numCache>
                <c:formatCode>_("$"* #,##0_);_("$"* \(#,##0\);_("$"* "-"??_);_(@_)</c:formatCode>
                <c:ptCount val="2"/>
                <c:pt idx="0">
                  <c:v>1641.841004126548</c:v>
                </c:pt>
                <c:pt idx="1">
                  <c:v>2462.829641434263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4E5C-402F-8465-0BB1ADAA38D3}"/>
            </c:ext>
          </c:extLst>
        </c:ser>
        <c:ser>
          <c:idx val="7"/>
          <c:order val="7"/>
          <c:tx>
            <c:strRef>
              <c:f>'[Working Maine payment_model draft 0112_mou and tom.xlsx]Analysis'!$A$44</c:f>
              <c:strCache>
                <c:ptCount val="1"/>
                <c:pt idx="0">
                  <c:v>ER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tom.xlsx]Analysis'!$F$36:$G$36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tom.xlsx]Analysis'!$F$44:$G$44</c:f>
              <c:numCache>
                <c:formatCode>_("$"* #,##0_);_("$"* \(#,##0\);_("$"* "-"??_);_(@_)</c:formatCode>
                <c:ptCount val="2"/>
                <c:pt idx="0">
                  <c:v>59.31678129298487</c:v>
                </c:pt>
                <c:pt idx="1">
                  <c:v>58.80993027888446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4E5C-402F-8465-0BB1ADAA38D3}"/>
            </c:ext>
          </c:extLst>
        </c:ser>
        <c:ser>
          <c:idx val="8"/>
          <c:order val="8"/>
          <c:tx>
            <c:strRef>
              <c:f>'[Working Maine payment_model draft 0112_mou and tom.xlsx]Analysis'!$A$45</c:f>
              <c:strCache>
                <c:ptCount val="1"/>
                <c:pt idx="0">
                  <c:v>Radiation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tom.xlsx]Analysis'!$F$36:$G$36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tom.xlsx]Analysis'!$F$45:$G$45</c:f>
              <c:numCache>
                <c:formatCode>_("$"* #,##0_);_("$"* \(#,##0\);_("$"* "-"??_);_(@_)</c:formatCode>
                <c:ptCount val="2"/>
                <c:pt idx="0">
                  <c:v>1351.350797799175</c:v>
                </c:pt>
                <c:pt idx="1">
                  <c:v>1359.811005976095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E5C-402F-8465-0BB1ADAA38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61090256"/>
        <c:axId val="461277008"/>
      </c:barChart>
      <c:catAx>
        <c:axId val="461090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1277008"/>
        <c:crosses val="autoZero"/>
        <c:auto val="1"/>
        <c:lblAlgn val="ctr"/>
        <c:lblOffset val="100"/>
        <c:noMultiLvlLbl val="0"/>
      </c:catAx>
      <c:valAx>
        <c:axId val="461277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$&quot;* #,##0_);_(&quot;$&quot;* \(#,##0\);_(&quot;$&quot;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1090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'[Working Maine payment_model draft 0112_mou and tom.xlsx]Analysis'!$A$49</c:f>
          <c:strCache>
            <c:ptCount val="1"/>
            <c:pt idx="0">
              <c:v>ER Spend/Patient</c:v>
            </c:pt>
          </c:strCache>
        </c:strRef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'[Working Maine payment_model draft 0112_mou and tom.xlsx]Analysis'!$B$49</c:f>
              <c:strCache>
                <c:ptCount val="1"/>
                <c:pt idx="0">
                  <c:v>NECS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tom.xlsx]Analysis'!$A$50:$A$54</c:f>
              <c:strCache>
                <c:ptCount val="5"/>
                <c:pt idx="0">
                  <c:v>Breast</c:v>
                </c:pt>
                <c:pt idx="1">
                  <c:v>Colon</c:v>
                </c:pt>
                <c:pt idx="2">
                  <c:v>Lung</c:v>
                </c:pt>
                <c:pt idx="3">
                  <c:v>Prostate</c:v>
                </c:pt>
                <c:pt idx="4">
                  <c:v>Combined</c:v>
                </c:pt>
              </c:strCache>
            </c:strRef>
          </c:cat>
          <c:val>
            <c:numRef>
              <c:f>'[Working Maine payment_model draft 0112_mou and tom.xlsx]Analysis'!$B$50:$B$54</c:f>
              <c:numCache>
                <c:formatCode>_("$"* #,##0.00_);_("$"* \(#,##0.00\);_("$"* "-"??_);_(@_)</c:formatCode>
                <c:ptCount val="5"/>
                <c:pt idx="0">
                  <c:v>221.5298660714286</c:v>
                </c:pt>
                <c:pt idx="1">
                  <c:v>110.8686419753087</c:v>
                </c:pt>
                <c:pt idx="2">
                  <c:v>368.5752136752137</c:v>
                </c:pt>
                <c:pt idx="3">
                  <c:v>283.6339344262286</c:v>
                </c:pt>
                <c:pt idx="4">
                  <c:v>246.4348240165632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D1F-4FF5-AF41-C8105042166F}"/>
            </c:ext>
          </c:extLst>
        </c:ser>
        <c:ser>
          <c:idx val="1"/>
          <c:order val="1"/>
          <c:tx>
            <c:strRef>
              <c:f>'[Working Maine payment_model draft 0112_mou and tom.xlsx]Analysis'!$C$49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tom.xlsx]Analysis'!$A$50:$A$54</c:f>
              <c:strCache>
                <c:ptCount val="5"/>
                <c:pt idx="0">
                  <c:v>Breast</c:v>
                </c:pt>
                <c:pt idx="1">
                  <c:v>Colon</c:v>
                </c:pt>
                <c:pt idx="2">
                  <c:v>Lung</c:v>
                </c:pt>
                <c:pt idx="3">
                  <c:v>Prostate</c:v>
                </c:pt>
                <c:pt idx="4">
                  <c:v>Combined</c:v>
                </c:pt>
              </c:strCache>
            </c:strRef>
          </c:cat>
          <c:val>
            <c:numRef>
              <c:f>'[Working Maine payment_model draft 0112_mou and tom.xlsx]Analysis'!$C$50:$C$54</c:f>
              <c:numCache>
                <c:formatCode>_("$"* #,##0.00_);_("$"* \(#,##0.00\);_("$"* "-"??_);_(@_)</c:formatCode>
                <c:ptCount val="5"/>
                <c:pt idx="0">
                  <c:v>235.788021978022</c:v>
                </c:pt>
                <c:pt idx="1">
                  <c:v>504.7326050420168</c:v>
                </c:pt>
                <c:pt idx="2">
                  <c:v>378.4946794871782</c:v>
                </c:pt>
                <c:pt idx="3">
                  <c:v>279.4098387096772</c:v>
                </c:pt>
                <c:pt idx="4">
                  <c:v>329.1834262295082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D1F-4FF5-AF41-C810504216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61322800"/>
        <c:axId val="461325280"/>
      </c:barChart>
      <c:catAx>
        <c:axId val="461322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1325280"/>
        <c:crosses val="autoZero"/>
        <c:auto val="1"/>
        <c:lblAlgn val="ctr"/>
        <c:lblOffset val="100"/>
        <c:noMultiLvlLbl val="0"/>
      </c:catAx>
      <c:valAx>
        <c:axId val="461325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$&quot;* #,##0.00_);_(&quot;$&quot;* \(#,##0.00\);_(&quot;$&quot;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1322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'[Working Maine payment_model draft 0112_mou and tom.xlsx]Analysis'!$E$49</c:f>
          <c:strCache>
            <c:ptCount val="1"/>
            <c:pt idx="0">
              <c:v>ER Spend/Program Month</c:v>
            </c:pt>
          </c:strCache>
        </c:strRef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'[Working Maine payment_model draft 0112_mou and tom.xlsx]Analysis'!$F$49</c:f>
              <c:strCache>
                <c:ptCount val="1"/>
                <c:pt idx="0">
                  <c:v>NECS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tom.xlsx]Analysis'!$E$50:$E$54</c:f>
              <c:strCache>
                <c:ptCount val="5"/>
                <c:pt idx="0">
                  <c:v>Breast</c:v>
                </c:pt>
                <c:pt idx="1">
                  <c:v>Colon</c:v>
                </c:pt>
                <c:pt idx="2">
                  <c:v>Lung</c:v>
                </c:pt>
                <c:pt idx="3">
                  <c:v>Prostate</c:v>
                </c:pt>
                <c:pt idx="4">
                  <c:v>Combined</c:v>
                </c:pt>
              </c:strCache>
            </c:strRef>
          </c:cat>
          <c:val>
            <c:numRef>
              <c:f>'[Working Maine payment_model draft 0112_mou and tom.xlsx]Analysis'!$F$50:$F$54</c:f>
              <c:numCache>
                <c:formatCode>_("$"* #,##0.00_);_("$"* \(#,##0.00\);_("$"* "-"??_);_(@_)</c:formatCode>
                <c:ptCount val="5"/>
                <c:pt idx="0">
                  <c:v>20.10643841166937</c:v>
                </c:pt>
                <c:pt idx="1">
                  <c:v>17.40379844961241</c:v>
                </c:pt>
                <c:pt idx="2">
                  <c:v>59.31678129298487</c:v>
                </c:pt>
                <c:pt idx="3">
                  <c:v>25.97848348348348</c:v>
                </c:pt>
                <c:pt idx="4">
                  <c:v>27.1939730408956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125-4234-A88D-D7566AEE8539}"/>
            </c:ext>
          </c:extLst>
        </c:ser>
        <c:ser>
          <c:idx val="1"/>
          <c:order val="1"/>
          <c:tx>
            <c:strRef>
              <c:f>'[Working Maine payment_model draft 0112_mou and tom.xlsx]Analysis'!$G$49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tom.xlsx]Analysis'!$E$50:$E$54</c:f>
              <c:strCache>
                <c:ptCount val="5"/>
                <c:pt idx="0">
                  <c:v>Breast</c:v>
                </c:pt>
                <c:pt idx="1">
                  <c:v>Colon</c:v>
                </c:pt>
                <c:pt idx="2">
                  <c:v>Lung</c:v>
                </c:pt>
                <c:pt idx="3">
                  <c:v>Prostate</c:v>
                </c:pt>
                <c:pt idx="4">
                  <c:v>Combined</c:v>
                </c:pt>
              </c:strCache>
            </c:strRef>
          </c:cat>
          <c:val>
            <c:numRef>
              <c:f>'[Working Maine payment_model draft 0112_mou and tom.xlsx]Analysis'!$G$50:$G$54</c:f>
              <c:numCache>
                <c:formatCode>_("$"* #,##0.00_);_("$"* \(#,##0.00\);_("$"* "-"??_);_(@_)</c:formatCode>
                <c:ptCount val="5"/>
                <c:pt idx="0">
                  <c:v>21.60071476510068</c:v>
                </c:pt>
                <c:pt idx="1">
                  <c:v>65.85874999999983</c:v>
                </c:pt>
                <c:pt idx="2">
                  <c:v>58.80993027888446</c:v>
                </c:pt>
                <c:pt idx="3">
                  <c:v>24.53740793201133</c:v>
                </c:pt>
                <c:pt idx="4">
                  <c:v>35.84467868618349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125-4234-A88D-D7566AEE8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60901936"/>
        <c:axId val="460892944"/>
      </c:barChart>
      <c:catAx>
        <c:axId val="460901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0892944"/>
        <c:crosses val="autoZero"/>
        <c:auto val="1"/>
        <c:lblAlgn val="ctr"/>
        <c:lblOffset val="100"/>
        <c:noMultiLvlLbl val="0"/>
      </c:catAx>
      <c:valAx>
        <c:axId val="460892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$&quot;* #,##0.00_);_(&quot;$&quot;* \(#,##0.00\);_(&quot;$&quot;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0901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Analysis!$E$72</c:f>
          <c:strCache>
            <c:ptCount val="1"/>
            <c:pt idx="0">
              <c:v>Total of J-code drugs, infusion services, oral chemo, and other pharmacy claims/Active Month</c:v>
            </c:pt>
          </c:strCache>
        </c:strRef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Analysis!$F$73</c:f>
              <c:strCache>
                <c:ptCount val="1"/>
                <c:pt idx="0">
                  <c:v>NECS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Analysis!$E$74:$E$78</c:f>
              <c:strCache>
                <c:ptCount val="5"/>
                <c:pt idx="0">
                  <c:v>Breast</c:v>
                </c:pt>
                <c:pt idx="1">
                  <c:v>Colon</c:v>
                </c:pt>
                <c:pt idx="2">
                  <c:v>Lung</c:v>
                </c:pt>
                <c:pt idx="3">
                  <c:v>Prostate</c:v>
                </c:pt>
                <c:pt idx="4">
                  <c:v>Combined</c:v>
                </c:pt>
              </c:strCache>
            </c:strRef>
          </c:cat>
          <c:val>
            <c:numRef>
              <c:f>Analysis!$F$74:$F$78</c:f>
              <c:numCache>
                <c:formatCode>_("$"* #,##0_);_("$"* \(#,##0\);_("$"* "-"??_);_(@_)</c:formatCode>
                <c:ptCount val="5"/>
                <c:pt idx="0">
                  <c:v>3159.604301628106</c:v>
                </c:pt>
                <c:pt idx="1">
                  <c:v>5683.444589041093</c:v>
                </c:pt>
                <c:pt idx="2">
                  <c:v>4687.69201183432</c:v>
                </c:pt>
                <c:pt idx="3">
                  <c:v>2308.598934707904</c:v>
                </c:pt>
                <c:pt idx="4">
                  <c:v>3487.787497425335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272-4373-B1F4-693113337C0C}"/>
            </c:ext>
          </c:extLst>
        </c:ser>
        <c:ser>
          <c:idx val="1"/>
          <c:order val="1"/>
          <c:tx>
            <c:strRef>
              <c:f>Analysis!$G$73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Analysis!$E$74:$E$78</c:f>
              <c:strCache>
                <c:ptCount val="5"/>
                <c:pt idx="0">
                  <c:v>Breast</c:v>
                </c:pt>
                <c:pt idx="1">
                  <c:v>Colon</c:v>
                </c:pt>
                <c:pt idx="2">
                  <c:v>Lung</c:v>
                </c:pt>
                <c:pt idx="3">
                  <c:v>Prostate</c:v>
                </c:pt>
                <c:pt idx="4">
                  <c:v>Combined</c:v>
                </c:pt>
              </c:strCache>
            </c:strRef>
          </c:cat>
          <c:val>
            <c:numRef>
              <c:f>Analysis!$G$74:$G$78</c:f>
              <c:numCache>
                <c:formatCode>_("$"* #,##0_);_("$"* \(#,##0\);_("$"* "-"??_);_(@_)</c:formatCode>
                <c:ptCount val="5"/>
                <c:pt idx="0">
                  <c:v>5112.331016320471</c:v>
                </c:pt>
                <c:pt idx="1">
                  <c:v>7134.36286982249</c:v>
                </c:pt>
                <c:pt idx="2">
                  <c:v>6817.594770642198</c:v>
                </c:pt>
                <c:pt idx="3">
                  <c:v>2286.315953757226</c:v>
                </c:pt>
                <c:pt idx="4">
                  <c:v>4859.184858184763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272-4373-B1F4-693113337C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60722272"/>
        <c:axId val="460695920"/>
      </c:barChart>
      <c:catAx>
        <c:axId val="460722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0695920"/>
        <c:crosses val="autoZero"/>
        <c:auto val="1"/>
        <c:lblAlgn val="ctr"/>
        <c:lblOffset val="100"/>
        <c:noMultiLvlLbl val="0"/>
      </c:catAx>
      <c:valAx>
        <c:axId val="460695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$&quot;* #,##0_);_(&quot;$&quot;* \(#,##0\);_(&quot;$&quot;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0722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911 Call</c:v>
                </c:pt>
                <c:pt idx="1">
                  <c:v>Follow Up Call</c:v>
                </c:pt>
                <c:pt idx="2">
                  <c:v>Discussion with Hospice Nurse</c:v>
                </c:pt>
                <c:pt idx="3">
                  <c:v>Managed Over Phone</c:v>
                </c:pt>
                <c:pt idx="4">
                  <c:v>Appointment Scheduled &gt; 24hrs</c:v>
                </c:pt>
                <c:pt idx="5">
                  <c:v>Patient Refused Appointment</c:v>
                </c:pt>
                <c:pt idx="6">
                  <c:v>Same Day Appointment Scheduled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0.01</c:v>
                </c:pt>
                <c:pt idx="1">
                  <c:v>0.11</c:v>
                </c:pt>
                <c:pt idx="2">
                  <c:v>0.04</c:v>
                </c:pt>
                <c:pt idx="3">
                  <c:v>0.3</c:v>
                </c:pt>
                <c:pt idx="4">
                  <c:v>0.16</c:v>
                </c:pt>
                <c:pt idx="5">
                  <c:v>0.05</c:v>
                </c:pt>
                <c:pt idx="6">
                  <c:v>0.32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60614320"/>
        <c:axId val="460617792"/>
      </c:barChart>
      <c:catAx>
        <c:axId val="4606143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460617792"/>
        <c:crosses val="autoZero"/>
        <c:auto val="1"/>
        <c:lblAlgn val="ctr"/>
        <c:lblOffset val="100"/>
        <c:noMultiLvlLbl val="0"/>
      </c:catAx>
      <c:valAx>
        <c:axId val="46061779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4606143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Emergency Room</c:v>
                </c:pt>
                <c:pt idx="1">
                  <c:v>Urgent Care</c:v>
                </c:pt>
                <c:pt idx="2">
                  <c:v>Spoken with the On-Call Physician</c:v>
                </c:pt>
                <c:pt idx="3">
                  <c:v>Called their PCP</c:v>
                </c:pt>
                <c:pt idx="4">
                  <c:v>Stayed Home</c:v>
                </c:pt>
                <c:pt idx="5">
                  <c:v>Other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0.2</c:v>
                </c:pt>
                <c:pt idx="1">
                  <c:v>0.08</c:v>
                </c:pt>
                <c:pt idx="2">
                  <c:v>0.21</c:v>
                </c:pt>
                <c:pt idx="3">
                  <c:v>0.1</c:v>
                </c:pt>
                <c:pt idx="4">
                  <c:v>0.18</c:v>
                </c:pt>
                <c:pt idx="5">
                  <c:v>0.23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37847136"/>
        <c:axId val="537726256"/>
      </c:barChart>
      <c:catAx>
        <c:axId val="5378471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537726256"/>
        <c:crosses val="autoZero"/>
        <c:auto val="1"/>
        <c:lblAlgn val="ctr"/>
        <c:lblOffset val="100"/>
        <c:noMultiLvlLbl val="0"/>
      </c:catAx>
      <c:valAx>
        <c:axId val="537726256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5378471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 of Patients Refusing</c:v>
                </c:pt>
              </c:strCache>
            </c:strRef>
          </c:tx>
          <c:invertIfNegative val="0"/>
          <c:cat>
            <c:strRef>
              <c:f>Sheet1!$A$2:$A$8</c:f>
              <c:strCache>
                <c:ptCount val="7"/>
                <c:pt idx="0">
                  <c:v>ACC</c:v>
                </c:pt>
                <c:pt idx="1">
                  <c:v>DPN</c:v>
                </c:pt>
                <c:pt idx="2">
                  <c:v>CCBD</c:v>
                </c:pt>
                <c:pt idx="3">
                  <c:v>NECS</c:v>
                </c:pt>
                <c:pt idx="4">
                  <c:v>NMCC</c:v>
                </c:pt>
                <c:pt idx="5">
                  <c:v>NGOC</c:v>
                </c:pt>
                <c:pt idx="6">
                  <c:v>SCCC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0.1026</c:v>
                </c:pt>
                <c:pt idx="1">
                  <c:v>0.1707</c:v>
                </c:pt>
                <c:pt idx="2">
                  <c:v>0.0465</c:v>
                </c:pt>
                <c:pt idx="3">
                  <c:v>0.1327</c:v>
                </c:pt>
                <c:pt idx="4">
                  <c:v>0.1769</c:v>
                </c:pt>
                <c:pt idx="5">
                  <c:v>0.125</c:v>
                </c:pt>
                <c:pt idx="6">
                  <c:v>0.2222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37834944"/>
        <c:axId val="537831632"/>
      </c:barChart>
      <c:catAx>
        <c:axId val="5378349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537831632"/>
        <c:crosses val="autoZero"/>
        <c:auto val="1"/>
        <c:lblAlgn val="ctr"/>
        <c:lblOffset val="100"/>
        <c:noMultiLvlLbl val="0"/>
      </c:catAx>
      <c:valAx>
        <c:axId val="53783163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5378349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0.29</c:v>
                </c:pt>
                <c:pt idx="1">
                  <c:v>0.71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8054912"/>
        <c:axId val="438044272"/>
      </c:barChart>
      <c:catAx>
        <c:axId val="4380549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solidFill>
            <a:sysClr val="window" lastClr="FFFFFF"/>
          </a:solidFill>
          <a:ln w="6347">
            <a:solidFill>
              <a:sysClr val="windowText" lastClr="000000"/>
            </a:solidFill>
          </a:ln>
        </c:spPr>
        <c:txPr>
          <a:bodyPr/>
          <a:lstStyle/>
          <a:p>
            <a:pPr algn="r">
              <a:defRPr sz="1599" b="1" i="0" baseline="0">
                <a:solidFill>
                  <a:srgbClr val="000000"/>
                </a:solidFill>
              </a:defRPr>
            </a:pPr>
            <a:endParaRPr lang="en-US"/>
          </a:p>
        </c:txPr>
        <c:crossAx val="438044272"/>
        <c:crosses val="autoZero"/>
        <c:auto val="1"/>
        <c:lblAlgn val="ctr"/>
        <c:lblOffset val="100"/>
        <c:noMultiLvlLbl val="0"/>
      </c:catAx>
      <c:valAx>
        <c:axId val="438044272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599" b="1" i="0">
                <a:solidFill>
                  <a:srgbClr val="000000"/>
                </a:solidFill>
              </a:defRPr>
            </a:pPr>
            <a:endParaRPr lang="en-US"/>
          </a:p>
        </c:txPr>
        <c:crossAx val="438054912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Yes, and the patient died in the hospital</c:v>
                </c:pt>
                <c:pt idx="1">
                  <c:v>Yes</c:v>
                </c:pt>
                <c:pt idx="2">
                  <c:v>No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0.17</c:v>
                </c:pt>
                <c:pt idx="1">
                  <c:v>0.5</c:v>
                </c:pt>
                <c:pt idx="2">
                  <c:v>0.33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7844784"/>
        <c:axId val="437843120"/>
      </c:barChart>
      <c:catAx>
        <c:axId val="4378447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solidFill>
            <a:sysClr val="window" lastClr="FFFFFF"/>
          </a:solidFill>
          <a:ln w="6347">
            <a:solidFill>
              <a:sysClr val="windowText" lastClr="000000"/>
            </a:solidFill>
          </a:ln>
        </c:spPr>
        <c:txPr>
          <a:bodyPr/>
          <a:lstStyle/>
          <a:p>
            <a:pPr algn="r">
              <a:defRPr sz="1599" b="1" i="0" baseline="0">
                <a:solidFill>
                  <a:srgbClr val="000000"/>
                </a:solidFill>
              </a:defRPr>
            </a:pPr>
            <a:endParaRPr lang="en-US"/>
          </a:p>
        </c:txPr>
        <c:crossAx val="437843120"/>
        <c:crosses val="autoZero"/>
        <c:auto val="1"/>
        <c:lblAlgn val="ctr"/>
        <c:lblOffset val="100"/>
        <c:noMultiLvlLbl val="0"/>
      </c:catAx>
      <c:valAx>
        <c:axId val="437843120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599" b="1" i="0">
                <a:solidFill>
                  <a:srgbClr val="000000"/>
                </a:solidFill>
              </a:defRPr>
            </a:pPr>
            <a:endParaRPr lang="en-US"/>
          </a:p>
        </c:txPr>
        <c:crossAx val="437844784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0.32</c:v>
                </c:pt>
                <c:pt idx="1">
                  <c:v>0.68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6718896"/>
        <c:axId val="446722672"/>
      </c:barChart>
      <c:catAx>
        <c:axId val="4467188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solidFill>
            <a:sysClr val="window" lastClr="FFFFFF"/>
          </a:solidFill>
          <a:ln w="6347">
            <a:solidFill>
              <a:sysClr val="windowText" lastClr="000000"/>
            </a:solidFill>
          </a:ln>
        </c:spPr>
        <c:txPr>
          <a:bodyPr/>
          <a:lstStyle/>
          <a:p>
            <a:pPr algn="r">
              <a:defRPr sz="1599" b="1" i="0" baseline="0">
                <a:solidFill>
                  <a:srgbClr val="000000"/>
                </a:solidFill>
              </a:defRPr>
            </a:pPr>
            <a:endParaRPr lang="en-US"/>
          </a:p>
        </c:txPr>
        <c:crossAx val="446722672"/>
        <c:crosses val="autoZero"/>
        <c:auto val="1"/>
        <c:lblAlgn val="ctr"/>
        <c:lblOffset val="100"/>
        <c:noMultiLvlLbl val="0"/>
      </c:catAx>
      <c:valAx>
        <c:axId val="446722672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599" b="1" i="0">
                <a:solidFill>
                  <a:srgbClr val="000000"/>
                </a:solidFill>
              </a:defRPr>
            </a:pPr>
            <a:endParaRPr lang="en-US"/>
          </a:p>
        </c:txPr>
        <c:crossAx val="446718896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0.66</c:v>
                </c:pt>
                <c:pt idx="1">
                  <c:v>0.34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1019456"/>
        <c:axId val="522805504"/>
      </c:barChart>
      <c:catAx>
        <c:axId val="2910194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solidFill>
            <a:sysClr val="window" lastClr="FFFFFF"/>
          </a:solidFill>
          <a:ln w="6347">
            <a:solidFill>
              <a:sysClr val="windowText" lastClr="000000"/>
            </a:solidFill>
          </a:ln>
        </c:spPr>
        <c:txPr>
          <a:bodyPr/>
          <a:lstStyle/>
          <a:p>
            <a:pPr algn="r">
              <a:defRPr sz="1599" b="1" i="0" baseline="0">
                <a:solidFill>
                  <a:srgbClr val="000000"/>
                </a:solidFill>
              </a:defRPr>
            </a:pPr>
            <a:endParaRPr lang="en-US"/>
          </a:p>
        </c:txPr>
        <c:crossAx val="522805504"/>
        <c:crosses val="autoZero"/>
        <c:auto val="1"/>
        <c:lblAlgn val="ctr"/>
        <c:lblOffset val="100"/>
        <c:noMultiLvlLbl val="0"/>
      </c:catAx>
      <c:valAx>
        <c:axId val="522805504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599" b="1" i="0">
                <a:solidFill>
                  <a:srgbClr val="000000"/>
                </a:solidFill>
              </a:defRPr>
            </a:pPr>
            <a:endParaRPr lang="en-US"/>
          </a:p>
        </c:txPr>
        <c:crossAx val="291019456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I don't know</c:v>
                </c:pt>
                <c:pt idx="1">
                  <c:v>Yes</c:v>
                </c:pt>
                <c:pt idx="2">
                  <c:v>No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0.29</c:v>
                </c:pt>
                <c:pt idx="1">
                  <c:v>0.39</c:v>
                </c:pt>
                <c:pt idx="2">
                  <c:v>0.31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22693184"/>
        <c:axId val="522686448"/>
      </c:barChart>
      <c:catAx>
        <c:axId val="5226931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solidFill>
            <a:sysClr val="window" lastClr="FFFFFF"/>
          </a:solidFill>
          <a:ln w="6347">
            <a:solidFill>
              <a:sysClr val="windowText" lastClr="000000"/>
            </a:solidFill>
          </a:ln>
        </c:spPr>
        <c:txPr>
          <a:bodyPr/>
          <a:lstStyle/>
          <a:p>
            <a:pPr algn="r">
              <a:defRPr sz="1599" b="1" i="0" baseline="0">
                <a:solidFill>
                  <a:srgbClr val="000000"/>
                </a:solidFill>
              </a:defRPr>
            </a:pPr>
            <a:endParaRPr lang="en-US"/>
          </a:p>
        </c:txPr>
        <c:crossAx val="522686448"/>
        <c:crosses val="autoZero"/>
        <c:auto val="1"/>
        <c:lblAlgn val="ctr"/>
        <c:lblOffset val="100"/>
        <c:noMultiLvlLbl val="0"/>
      </c:catAx>
      <c:valAx>
        <c:axId val="522686448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599" b="1" i="0">
                <a:solidFill>
                  <a:srgbClr val="000000"/>
                </a:solidFill>
              </a:defRPr>
            </a:pPr>
            <a:endParaRPr lang="en-US"/>
          </a:p>
        </c:txPr>
        <c:crossAx val="522693184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Not at all satisfying</c:v>
                </c:pt>
                <c:pt idx="1">
                  <c:v>Not very satisfying</c:v>
                </c:pt>
                <c:pt idx="2">
                  <c:v>Somewhat satisfying</c:v>
                </c:pt>
                <c:pt idx="3">
                  <c:v>Very satisfying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0.01</c:v>
                </c:pt>
                <c:pt idx="1">
                  <c:v>0.1</c:v>
                </c:pt>
                <c:pt idx="2">
                  <c:v>0.46</c:v>
                </c:pt>
                <c:pt idx="3">
                  <c:v>0.42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85663392"/>
        <c:axId val="439239840"/>
      </c:barChart>
      <c:catAx>
        <c:axId val="4856633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solidFill>
            <a:sysClr val="window" lastClr="FFFFFF"/>
          </a:solidFill>
          <a:ln w="6347">
            <a:solidFill>
              <a:sysClr val="windowText" lastClr="000000"/>
            </a:solidFill>
          </a:ln>
        </c:spPr>
        <c:txPr>
          <a:bodyPr/>
          <a:lstStyle/>
          <a:p>
            <a:pPr algn="r">
              <a:defRPr sz="1599" b="1" i="0" baseline="0">
                <a:solidFill>
                  <a:srgbClr val="000000"/>
                </a:solidFill>
              </a:defRPr>
            </a:pPr>
            <a:endParaRPr lang="en-US"/>
          </a:p>
        </c:txPr>
        <c:crossAx val="439239840"/>
        <c:crosses val="autoZero"/>
        <c:auto val="1"/>
        <c:lblAlgn val="ctr"/>
        <c:lblOffset val="100"/>
        <c:noMultiLvlLbl val="0"/>
      </c:catAx>
      <c:valAx>
        <c:axId val="439239840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599" b="1" i="0">
                <a:solidFill>
                  <a:srgbClr val="000000"/>
                </a:solidFill>
              </a:defRPr>
            </a:pPr>
            <a:endParaRPr lang="en-US"/>
          </a:p>
        </c:txPr>
        <c:crossAx val="485663392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'[Working Maine payment_model draft 0112_mou and tom.xlsx]Analysis'!$B$23</c:f>
          <c:strCache>
            <c:ptCount val="1"/>
            <c:pt idx="0">
              <c:v>Breast Cost/Patient</c:v>
            </c:pt>
          </c:strCache>
        </c:strRef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'[Working Maine payment_model draft 0112_mou and tom.xlsx]Analysis'!$A$25</c:f>
              <c:strCache>
                <c:ptCount val="1"/>
                <c:pt idx="0">
                  <c:v>FFS to Practice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tom.xlsx]Analysis'!$B$24:$C$24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tom.xlsx]Analysis'!$B$25:$C$25</c:f>
              <c:numCache>
                <c:formatCode>_("$"* #,##0_);_("$"* \(#,##0\);_("$"* "-"??_);_(@_)</c:formatCode>
                <c:ptCount val="2"/>
                <c:pt idx="0">
                  <c:v>1192.07375</c:v>
                </c:pt>
                <c:pt idx="1">
                  <c:v>616.727619047619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369-474C-95E8-CBDD361271CB}"/>
            </c:ext>
          </c:extLst>
        </c:ser>
        <c:ser>
          <c:idx val="1"/>
          <c:order val="1"/>
          <c:tx>
            <c:strRef>
              <c:f>'[Working Maine payment_model draft 0112_mou and tom.xlsx]Analysis'!$A$26</c:f>
              <c:strCache>
                <c:ptCount val="1"/>
                <c:pt idx="0">
                  <c:v>FFS to Others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tom.xlsx]Analysis'!$B$24:$C$24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tom.xlsx]Analysis'!$B$26:$C$26</c:f>
              <c:numCache>
                <c:formatCode>_("$"* #,##0_);_("$"* \(#,##0\);_("$"* "-"??_);_(@_)</c:formatCode>
                <c:ptCount val="2"/>
                <c:pt idx="0">
                  <c:v>10427.49098214286</c:v>
                </c:pt>
                <c:pt idx="1">
                  <c:v>15873.80230769231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369-474C-95E8-CBDD361271CB}"/>
            </c:ext>
          </c:extLst>
        </c:ser>
        <c:ser>
          <c:idx val="2"/>
          <c:order val="2"/>
          <c:tx>
            <c:strRef>
              <c:f>'[Working Maine payment_model draft 0112_mou and tom.xlsx]Analysis'!$A$27</c:f>
              <c:strCache>
                <c:ptCount val="1"/>
                <c:pt idx="0">
                  <c:v>J-Code Drugs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tom.xlsx]Analysis'!$B$24:$C$24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tom.xlsx]Analysis'!$B$27:$C$27</c:f>
              <c:numCache>
                <c:formatCode>_("$"* #,##0_);_("$"* \(#,##0\);_("$"* "-"??_);_(@_)</c:formatCode>
                <c:ptCount val="2"/>
                <c:pt idx="0">
                  <c:v>12353.92964285715</c:v>
                </c:pt>
                <c:pt idx="1">
                  <c:v>19953.47600732601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369-474C-95E8-CBDD361271CB}"/>
            </c:ext>
          </c:extLst>
        </c:ser>
        <c:ser>
          <c:idx val="3"/>
          <c:order val="3"/>
          <c:tx>
            <c:strRef>
              <c:f>'[Working Maine payment_model draft 0112_mou and tom.xlsx]Analysis'!$A$28</c:f>
              <c:strCache>
                <c:ptCount val="1"/>
                <c:pt idx="0">
                  <c:v>Infusion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tom.xlsx]Analysis'!$B$24:$C$24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tom.xlsx]Analysis'!$B$28:$C$28</c:f>
              <c:numCache>
                <c:formatCode>_("$"* #,##0_);_("$"* \(#,##0\);_("$"* "-"??_);_(@_)</c:formatCode>
                <c:ptCount val="2"/>
                <c:pt idx="0">
                  <c:v>1479.053214285714</c:v>
                </c:pt>
                <c:pt idx="1">
                  <c:v>2940.719853479854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369-474C-95E8-CBDD361271CB}"/>
            </c:ext>
          </c:extLst>
        </c:ser>
        <c:ser>
          <c:idx val="4"/>
          <c:order val="4"/>
          <c:tx>
            <c:strRef>
              <c:f>'[Working Maine payment_model draft 0112_mou and tom.xlsx]Analysis'!$A$29</c:f>
              <c:strCache>
                <c:ptCount val="1"/>
                <c:pt idx="0">
                  <c:v>Oral Chemo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tom.xlsx]Analysis'!$B$24:$C$24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tom.xlsx]Analysis'!$B$29:$C$29</c:f>
              <c:numCache>
                <c:formatCode>_("$"* #,##0_);_("$"* \(#,##0\);_("$"* "-"??_);_(@_)</c:formatCode>
                <c:ptCount val="2"/>
                <c:pt idx="0">
                  <c:v>820.107276785712</c:v>
                </c:pt>
                <c:pt idx="1">
                  <c:v>958.1172527472528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369-474C-95E8-CBDD361271CB}"/>
            </c:ext>
          </c:extLst>
        </c:ser>
        <c:ser>
          <c:idx val="5"/>
          <c:order val="5"/>
          <c:tx>
            <c:strRef>
              <c:f>'[Working Maine payment_model draft 0112_mou and tom.xlsx]Analysis'!$A$30</c:f>
              <c:strCache>
                <c:ptCount val="1"/>
                <c:pt idx="0">
                  <c:v>Other Rx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tom.xlsx]Analysis'!$B$24:$C$24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tom.xlsx]Analysis'!$B$30:$C$30</c:f>
              <c:numCache>
                <c:formatCode>_("$"* #,##0_);_("$"* \(#,##0\);_("$"* "-"??_);_(@_)</c:formatCode>
                <c:ptCount val="2"/>
                <c:pt idx="0">
                  <c:v>1807.8840625</c:v>
                </c:pt>
                <c:pt idx="1">
                  <c:v>1390.991684981685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F369-474C-95E8-CBDD361271CB}"/>
            </c:ext>
          </c:extLst>
        </c:ser>
        <c:ser>
          <c:idx val="6"/>
          <c:order val="6"/>
          <c:tx>
            <c:strRef>
              <c:f>'[Working Maine payment_model draft 0112_mou and tom.xlsx]Analysis'!$A$31</c:f>
              <c:strCache>
                <c:ptCount val="1"/>
                <c:pt idx="0">
                  <c:v>IP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tom.xlsx]Analysis'!$B$24:$C$24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tom.xlsx]Analysis'!$B$31:$C$31</c:f>
              <c:numCache>
                <c:formatCode>_("$"* #,##0_);_("$"* \(#,##0\);_("$"* "-"??_);_(@_)</c:formatCode>
                <c:ptCount val="2"/>
                <c:pt idx="0">
                  <c:v>5243.47736607143</c:v>
                </c:pt>
                <c:pt idx="1">
                  <c:v>7629.515970695973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F369-474C-95E8-CBDD361271CB}"/>
            </c:ext>
          </c:extLst>
        </c:ser>
        <c:ser>
          <c:idx val="7"/>
          <c:order val="7"/>
          <c:tx>
            <c:strRef>
              <c:f>'[Working Maine payment_model draft 0112_mou and tom.xlsx]Analysis'!$A$32</c:f>
              <c:strCache>
                <c:ptCount val="1"/>
                <c:pt idx="0">
                  <c:v>ER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tom.xlsx]Analysis'!$B$24:$C$24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tom.xlsx]Analysis'!$B$32:$C$32</c:f>
              <c:numCache>
                <c:formatCode>_("$"* #,##0_);_("$"* \(#,##0\);_("$"* "-"??_);_(@_)</c:formatCode>
                <c:ptCount val="2"/>
                <c:pt idx="0">
                  <c:v>221.5298660714286</c:v>
                </c:pt>
                <c:pt idx="1">
                  <c:v>235.788021978022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F369-474C-95E8-CBDD361271CB}"/>
            </c:ext>
          </c:extLst>
        </c:ser>
        <c:ser>
          <c:idx val="8"/>
          <c:order val="8"/>
          <c:tx>
            <c:strRef>
              <c:f>'[Working Maine payment_model draft 0112_mou and tom.xlsx]Analysis'!$A$33</c:f>
              <c:strCache>
                <c:ptCount val="1"/>
                <c:pt idx="0">
                  <c:v>Radiation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tom.xlsx]Analysis'!$B$24:$C$24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tom.xlsx]Analysis'!$B$33:$C$33</c:f>
              <c:numCache>
                <c:formatCode>_("$"* #,##0_);_("$"* \(#,##0\);_("$"* "-"??_);_(@_)</c:formatCode>
                <c:ptCount val="2"/>
                <c:pt idx="0">
                  <c:v>8256.966339285662</c:v>
                </c:pt>
                <c:pt idx="1">
                  <c:v>11401.03695970696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369-474C-95E8-CBDD361271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2541456"/>
        <c:axId val="522532576"/>
      </c:barChart>
      <c:catAx>
        <c:axId val="522541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2532576"/>
        <c:crosses val="autoZero"/>
        <c:auto val="1"/>
        <c:lblAlgn val="ctr"/>
        <c:lblOffset val="100"/>
        <c:noMultiLvlLbl val="0"/>
      </c:catAx>
      <c:valAx>
        <c:axId val="522532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$&quot;* #,##0_);_(&quot;$&quot;* \(#,##0\);_(&quot;$&quot;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2541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'[Working Maine payment_model draft 0112_mou and tom.xlsx]Analysis'!$F$23</c:f>
          <c:strCache>
            <c:ptCount val="1"/>
            <c:pt idx="0">
              <c:v>Lung Cost/Patient</c:v>
            </c:pt>
          </c:strCache>
        </c:strRef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'[Working Maine payment_model draft 0112_mou and tom.xlsx]Analysis'!$A$25</c:f>
              <c:strCache>
                <c:ptCount val="1"/>
                <c:pt idx="0">
                  <c:v>FFS to Practice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tom.xlsx]Analysis'!$F$24:$G$24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tom.xlsx]Analysis'!$F$25:$G$25</c:f>
              <c:numCache>
                <c:formatCode>_("$"* #,##0_);_("$"* \(#,##0\);_("$"* "-"??_);_(@_)</c:formatCode>
                <c:ptCount val="2"/>
                <c:pt idx="0">
                  <c:v>839.2625641025624</c:v>
                </c:pt>
                <c:pt idx="1">
                  <c:v>632.294807692308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C0B-4A2A-8ED4-4758CDE959B8}"/>
            </c:ext>
          </c:extLst>
        </c:ser>
        <c:ser>
          <c:idx val="1"/>
          <c:order val="1"/>
          <c:tx>
            <c:strRef>
              <c:f>'[Working Maine payment_model draft 0112_mou and tom.xlsx]Analysis'!$A$26</c:f>
              <c:strCache>
                <c:ptCount val="1"/>
                <c:pt idx="0">
                  <c:v>FFS to Others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tom.xlsx]Analysis'!$F$24:$G$24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tom.xlsx]Analysis'!$F$26:$G$26</c:f>
              <c:numCache>
                <c:formatCode>_("$"* #,##0_);_("$"* \(#,##0\);_("$"* "-"??_);_(@_)</c:formatCode>
                <c:ptCount val="2"/>
                <c:pt idx="0">
                  <c:v>5494.307094017094</c:v>
                </c:pt>
                <c:pt idx="1">
                  <c:v>9189.151602564101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C0B-4A2A-8ED4-4758CDE959B8}"/>
            </c:ext>
          </c:extLst>
        </c:ser>
        <c:ser>
          <c:idx val="2"/>
          <c:order val="2"/>
          <c:tx>
            <c:strRef>
              <c:f>'[Working Maine payment_model draft 0112_mou and tom.xlsx]Analysis'!$A$27</c:f>
              <c:strCache>
                <c:ptCount val="1"/>
                <c:pt idx="0">
                  <c:v>J-Code Drugs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tom.xlsx]Analysis'!$F$24:$G$24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tom.xlsx]Analysis'!$F$27:$G$27</c:f>
              <c:numCache>
                <c:formatCode>_("$"* #,##0_);_("$"* \(#,##0\);_("$"* "-"??_);_(@_)</c:formatCode>
                <c:ptCount val="2"/>
                <c:pt idx="0">
                  <c:v>10052.53247863248</c:v>
                </c:pt>
                <c:pt idx="1">
                  <c:v>7539.39935897436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C0B-4A2A-8ED4-4758CDE959B8}"/>
            </c:ext>
          </c:extLst>
        </c:ser>
        <c:ser>
          <c:idx val="3"/>
          <c:order val="3"/>
          <c:tx>
            <c:strRef>
              <c:f>'[Working Maine payment_model draft 0112_mou and tom.xlsx]Analysis'!$A$28</c:f>
              <c:strCache>
                <c:ptCount val="1"/>
                <c:pt idx="0">
                  <c:v>Infusion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tom.xlsx]Analysis'!$F$24:$G$24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tom.xlsx]Analysis'!$F$28:$G$28</c:f>
              <c:numCache>
                <c:formatCode>_("$"* #,##0_);_("$"* \(#,##0\);_("$"* "-"??_);_(@_)</c:formatCode>
                <c:ptCount val="2"/>
                <c:pt idx="0">
                  <c:v>1604.9652991453</c:v>
                </c:pt>
                <c:pt idx="1">
                  <c:v>2131.465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C0B-4A2A-8ED4-4758CDE959B8}"/>
            </c:ext>
          </c:extLst>
        </c:ser>
        <c:ser>
          <c:idx val="4"/>
          <c:order val="4"/>
          <c:tx>
            <c:strRef>
              <c:f>'[Working Maine payment_model draft 0112_mou and tom.xlsx]Analysis'!$A$29</c:f>
              <c:strCache>
                <c:ptCount val="1"/>
                <c:pt idx="0">
                  <c:v>Oral Chemo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tom.xlsx]Analysis'!$F$24:$G$24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tom.xlsx]Analysis'!$F$29:$G$29</c:f>
              <c:numCache>
                <c:formatCode>_("$"* #,##0_);_("$"* \(#,##0\);_("$"* "-"??_);_(@_)</c:formatCode>
                <c:ptCount val="2"/>
                <c:pt idx="0">
                  <c:v>1039.36076923077</c:v>
                </c:pt>
                <c:pt idx="1">
                  <c:v>1308.513653846154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C0B-4A2A-8ED4-4758CDE959B8}"/>
            </c:ext>
          </c:extLst>
        </c:ser>
        <c:ser>
          <c:idx val="5"/>
          <c:order val="5"/>
          <c:tx>
            <c:strRef>
              <c:f>'[Working Maine payment_model draft 0112_mou and tom.xlsx]Analysis'!$A$30</c:f>
              <c:strCache>
                <c:ptCount val="1"/>
                <c:pt idx="0">
                  <c:v>Other Rx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tom.xlsx]Analysis'!$F$24:$G$24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tom.xlsx]Analysis'!$F$30:$G$30</c:f>
              <c:numCache>
                <c:formatCode>_("$"* #,##0_);_("$"* \(#,##0\);_("$"* "-"??_);_(@_)</c:formatCode>
                <c:ptCount val="2"/>
                <c:pt idx="0">
                  <c:v>845.3628205128191</c:v>
                </c:pt>
                <c:pt idx="1">
                  <c:v>1190.91717948718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C0B-4A2A-8ED4-4758CDE959B8}"/>
            </c:ext>
          </c:extLst>
        </c:ser>
        <c:ser>
          <c:idx val="6"/>
          <c:order val="6"/>
          <c:tx>
            <c:strRef>
              <c:f>'[Working Maine payment_model draft 0112_mou and tom.xlsx]Analysis'!$A$31</c:f>
              <c:strCache>
                <c:ptCount val="1"/>
                <c:pt idx="0">
                  <c:v>IP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tom.xlsx]Analysis'!$F$24:$G$24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tom.xlsx]Analysis'!$F$31:$G$31</c:f>
              <c:numCache>
                <c:formatCode>_("$"* #,##0_);_("$"* \(#,##0\);_("$"* "-"??_);_(@_)</c:formatCode>
                <c:ptCount val="2"/>
                <c:pt idx="0">
                  <c:v>10201.86675213676</c:v>
                </c:pt>
                <c:pt idx="1">
                  <c:v>15850.51897435897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8C0B-4A2A-8ED4-4758CDE959B8}"/>
            </c:ext>
          </c:extLst>
        </c:ser>
        <c:ser>
          <c:idx val="7"/>
          <c:order val="7"/>
          <c:tx>
            <c:strRef>
              <c:f>'[Working Maine payment_model draft 0112_mou and tom.xlsx]Analysis'!$A$32</c:f>
              <c:strCache>
                <c:ptCount val="1"/>
                <c:pt idx="0">
                  <c:v>ER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tom.xlsx]Analysis'!$F$24:$G$24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tom.xlsx]Analysis'!$F$32:$G$32</c:f>
              <c:numCache>
                <c:formatCode>_("$"* #,##0_);_("$"* \(#,##0\);_("$"* "-"??_);_(@_)</c:formatCode>
                <c:ptCount val="2"/>
                <c:pt idx="0">
                  <c:v>368.5752136752137</c:v>
                </c:pt>
                <c:pt idx="1">
                  <c:v>378.4946794871782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8C0B-4A2A-8ED4-4758CDE959B8}"/>
            </c:ext>
          </c:extLst>
        </c:ser>
        <c:ser>
          <c:idx val="8"/>
          <c:order val="8"/>
          <c:tx>
            <c:strRef>
              <c:f>'[Working Maine payment_model draft 0112_mou and tom.xlsx]Analysis'!$A$33</c:f>
              <c:strCache>
                <c:ptCount val="1"/>
                <c:pt idx="0">
                  <c:v>Radiation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'[Working Maine payment_model draft 0112_mou and tom.xlsx]Analysis'!$F$24:$G$24</c:f>
              <c:strCache>
                <c:ptCount val="2"/>
                <c:pt idx="0">
                  <c:v>NECS</c:v>
                </c:pt>
                <c:pt idx="1">
                  <c:v>Other</c:v>
                </c:pt>
              </c:strCache>
            </c:strRef>
          </c:cat>
          <c:val>
            <c:numRef>
              <c:f>'[Working Maine payment_model draft 0112_mou and tom.xlsx]Analysis'!$F$33:$G$33</c:f>
              <c:numCache>
                <c:formatCode>_("$"* #,##0_);_("$"* \(#,##0\);_("$"* "-"??_);_(@_)</c:formatCode>
                <c:ptCount val="2"/>
                <c:pt idx="0">
                  <c:v>8396.854957264943</c:v>
                </c:pt>
                <c:pt idx="1">
                  <c:v>8751.604166666666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C0B-4A2A-8ED4-4758CDE959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461044080"/>
        <c:axId val="460984608"/>
      </c:barChart>
      <c:catAx>
        <c:axId val="461044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0984608"/>
        <c:crosses val="autoZero"/>
        <c:auto val="1"/>
        <c:lblAlgn val="ctr"/>
        <c:lblOffset val="100"/>
        <c:noMultiLvlLbl val="0"/>
      </c:catAx>
      <c:valAx>
        <c:axId val="460984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$&quot;* #,##0_);_(&quot;$&quot;* \(#,##0\);_(&quot;$&quot;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1044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05679D-1B2F-BF4B-A498-614964B2F429}" type="datetimeFigureOut">
              <a:rPr lang="en-US" smtClean="0"/>
              <a:t>3/23/17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7B68B9-2ED6-7C40-BDC3-C33FBAA1C5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177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7B68B9-2ED6-7C40-BDC3-C33FBAA1C54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6568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225D9-76EC-D440-8059-728AA863F50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2325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225D9-76EC-D440-8059-728AA863F50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5852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7B68B9-2ED6-7C40-BDC3-C33FBAA1C54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6047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225D9-76EC-D440-8059-728AA863F50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5559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33E5F-3683-0140-832F-D6B972C1BC5D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18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390974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827547-D325-46A2-BA6F-0824E70D8E1E}" type="slidenum">
              <a:rPr lang="en-US"/>
              <a:pPr/>
              <a:t>19</a:t>
            </a:fld>
            <a:endParaRPr lang="en-US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933E2F-AEDD-994B-BD40-CD5EF4D54ED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2139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25F33-8A5B-3148-A0B2-FB60DB9BBA3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6836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5F122-B7C4-D944-97EE-A7F1A2250FE2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273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7B68B9-2ED6-7C40-BDC3-C33FBAA1C54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59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371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933E2F-AEDD-994B-BD40-CD5EF4D54ED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4800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19744-DE7C-4B29-A150-04920EA60F8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6857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19744-DE7C-4B29-A150-04920EA60F8B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3721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77FF6-9D23-F047-A50C-BD3DE26D1C7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3672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77FF6-9D23-F047-A50C-BD3DE26D1C7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950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64F-56C3-B741-A166-35DF7C1049ED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150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E5073-A239-4449-A025-E7B3CAB10849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470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7B68B9-2ED6-7C40-BDC3-C33FBAA1C540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3062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7B68B9-2ED6-7C40-BDC3-C33FBAA1C540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343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03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29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222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6312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7625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374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7B68B9-2ED6-7C40-BDC3-C33FBAA1C54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20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4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e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7790" y="1854389"/>
            <a:ext cx="8315158" cy="1752600"/>
          </a:xfrm>
        </p:spPr>
        <p:txBody>
          <a:bodyPr>
            <a:normAutofit/>
          </a:bodyPr>
          <a:lstStyle>
            <a:lvl1pPr marL="0" indent="0" algn="ctr">
              <a:buNone/>
              <a:defRPr sz="1600" b="1" cap="none" spc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7790" y="274001"/>
            <a:ext cx="8315158" cy="1340311"/>
          </a:xfrm>
        </p:spPr>
        <p:txBody>
          <a:bodyPr anchor="b">
            <a:normAutofit/>
          </a:bodyPr>
          <a:lstStyle>
            <a:lvl1pPr algn="ctr">
              <a:defRPr sz="3000" spc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7" name="Picture 6" descr="14-1193 AMA PPT 2015_cover-graphic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" y="2857123"/>
            <a:ext cx="9137904" cy="2641600"/>
          </a:xfrm>
          <a:prstGeom prst="rect">
            <a:avLst/>
          </a:prstGeom>
        </p:spPr>
      </p:pic>
      <p:pic>
        <p:nvPicPr>
          <p:cNvPr id="9" name="Picture 8" descr="AMA_1C_269_RGB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6949" y="5701924"/>
            <a:ext cx="1364290" cy="78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129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Title Only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16934" y="553159"/>
            <a:ext cx="3833619" cy="2675467"/>
          </a:xfrm>
          <a:prstGeom prst="rect">
            <a:avLst/>
          </a:prstGeom>
          <a:solidFill>
            <a:srgbClr val="FFFFFF">
              <a:alpha val="6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6020" y="553159"/>
            <a:ext cx="3564466" cy="2675467"/>
          </a:xfrm>
          <a:ln w="0">
            <a:noFill/>
          </a:ln>
        </p:spPr>
        <p:txBody>
          <a:bodyPr>
            <a:normAutofit/>
          </a:bodyPr>
          <a:lstStyle>
            <a:lvl1pPr algn="l">
              <a:defRPr sz="3000" spc="0">
                <a:ln>
                  <a:noFill/>
                </a:ln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86795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Only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6934" y="3397960"/>
            <a:ext cx="3833619" cy="2675467"/>
          </a:xfrm>
          <a:prstGeom prst="rect">
            <a:avLst/>
          </a:prstGeom>
          <a:solidFill>
            <a:srgbClr val="FFFFFF">
              <a:alpha val="6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76020" y="3397960"/>
            <a:ext cx="3564466" cy="2675467"/>
          </a:xfrm>
          <a:ln w="0">
            <a:noFill/>
          </a:ln>
        </p:spPr>
        <p:txBody>
          <a:bodyPr>
            <a:normAutofit/>
          </a:bodyPr>
          <a:lstStyle>
            <a:lvl1pPr algn="l">
              <a:defRPr sz="3000" spc="0">
                <a:ln>
                  <a:noFill/>
                </a:ln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9768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Only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5310382" y="1320848"/>
            <a:ext cx="3833619" cy="2682240"/>
          </a:xfrm>
          <a:prstGeom prst="rect">
            <a:avLst/>
          </a:prstGeom>
          <a:solidFill>
            <a:srgbClr val="FFFFFF">
              <a:alpha val="6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486401" y="1320848"/>
            <a:ext cx="3564466" cy="2682240"/>
          </a:xfrm>
          <a:ln w="0">
            <a:noFill/>
          </a:ln>
        </p:spPr>
        <p:txBody>
          <a:bodyPr>
            <a:normAutofit/>
          </a:bodyPr>
          <a:lstStyle>
            <a:lvl1pPr algn="l">
              <a:defRPr sz="3000" spc="0">
                <a:ln>
                  <a:noFill/>
                </a:ln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8570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16934" y="2101851"/>
            <a:ext cx="3833619" cy="2675467"/>
          </a:xfrm>
          <a:prstGeom prst="rect">
            <a:avLst/>
          </a:prstGeom>
          <a:solidFill>
            <a:srgbClr val="FFFFFF">
              <a:alpha val="8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6020" y="2101851"/>
            <a:ext cx="3564466" cy="2675467"/>
          </a:xfrm>
          <a:ln w="0">
            <a:noFill/>
          </a:ln>
        </p:spPr>
        <p:txBody>
          <a:bodyPr>
            <a:normAutofit/>
          </a:bodyPr>
          <a:lstStyle>
            <a:lvl1pPr algn="l">
              <a:defRPr sz="3000" spc="0">
                <a:ln>
                  <a:noFill/>
                </a:ln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409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16934" y="2101851"/>
            <a:ext cx="3833619" cy="2675467"/>
          </a:xfrm>
          <a:prstGeom prst="rect">
            <a:avLst/>
          </a:prstGeom>
          <a:solidFill>
            <a:srgbClr val="FFFFFF">
              <a:alpha val="8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6020" y="2101851"/>
            <a:ext cx="3564466" cy="2675467"/>
          </a:xfrm>
          <a:ln w="0">
            <a:noFill/>
          </a:ln>
        </p:spPr>
        <p:txBody>
          <a:bodyPr>
            <a:normAutofit/>
          </a:bodyPr>
          <a:lstStyle>
            <a:lvl1pPr algn="l">
              <a:defRPr sz="3000" spc="0">
                <a:ln>
                  <a:noFill/>
                </a:ln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82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9986" y="362537"/>
            <a:ext cx="7834089" cy="1143000"/>
          </a:xfrm>
        </p:spPr>
        <p:txBody>
          <a:bodyPr>
            <a:normAutofit/>
          </a:bodyPr>
          <a:lstStyle>
            <a:lvl1pPr>
              <a:defRPr sz="2400" spc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5477" y="1577721"/>
            <a:ext cx="7828596" cy="451827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  <p:pic>
        <p:nvPicPr>
          <p:cNvPr id="6" name="Picture 5" descr="Logo(only)269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921" y="5964952"/>
            <a:ext cx="944880" cy="50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98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9986" y="363759"/>
            <a:ext cx="7834089" cy="1143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99512" y="6526472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rgbClr val="46166B"/>
                </a:solidFill>
              </a:defRPr>
            </a:lvl1pPr>
          </a:lstStyle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659985" y="1571483"/>
            <a:ext cx="3835815" cy="4197140"/>
          </a:xfrm>
        </p:spPr>
        <p:txBody>
          <a:bodyPr/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71474"/>
            <a:ext cx="3845874" cy="4197149"/>
          </a:xfrm>
        </p:spPr>
        <p:txBody>
          <a:bodyPr/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8" name="Picture 7" descr="Logo(only)269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921" y="5964952"/>
            <a:ext cx="944880" cy="50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5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9986" y="363735"/>
            <a:ext cx="7834089" cy="1143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99512" y="6526472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rgbClr val="46166B"/>
                </a:solidFill>
              </a:defRPr>
            </a:lvl1pPr>
          </a:lstStyle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  <p:pic>
        <p:nvPicPr>
          <p:cNvPr id="6" name="Picture 5" descr="Logo(only)269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921" y="5964952"/>
            <a:ext cx="944880" cy="50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75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MA_1C_269_RGB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2300" y="2607736"/>
            <a:ext cx="2804254" cy="161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126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618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79F02D05-DBF1-4AD6-B622-092FE3E8AF87}" type="slidenum">
              <a:rPr lang="en-US" altLang="en-US">
                <a:latin typeface="Arial"/>
              </a:rPr>
              <a:pPr/>
              <a:t>‹#›</a:t>
            </a:fld>
            <a:endParaRPr lang="en-US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1192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9986" y="362537"/>
            <a:ext cx="7834089" cy="1143000"/>
          </a:xfrm>
        </p:spPr>
        <p:txBody>
          <a:bodyPr>
            <a:normAutofit/>
          </a:bodyPr>
          <a:lstStyle>
            <a:lvl1pPr>
              <a:defRPr sz="2400" spc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5477" y="1577719"/>
            <a:ext cx="7828596" cy="419090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6499512" y="6526472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rgbClr val="46166B"/>
                </a:solidFill>
              </a:defRPr>
            </a:lvl1pPr>
          </a:lstStyle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  <p:pic>
        <p:nvPicPr>
          <p:cNvPr id="4" name="Picture 3" descr="15-0715 AMA PPT 2016_bottom-ba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03599"/>
            <a:ext cx="9144000" cy="609600"/>
          </a:xfrm>
          <a:prstGeom prst="rect">
            <a:avLst/>
          </a:prstGeom>
        </p:spPr>
      </p:pic>
      <p:pic>
        <p:nvPicPr>
          <p:cNvPr id="5" name="Picture 4" descr="Logo(only)269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921" y="5964952"/>
            <a:ext cx="944880" cy="50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1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9_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5310382" y="3771789"/>
            <a:ext cx="3833619" cy="2675467"/>
          </a:xfrm>
          <a:prstGeom prst="rect">
            <a:avLst/>
          </a:prstGeom>
          <a:solidFill>
            <a:srgbClr val="FFFFFF">
              <a:alpha val="8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503335" y="3627411"/>
            <a:ext cx="3564466" cy="2675467"/>
          </a:xfrm>
          <a:ln w="0">
            <a:noFill/>
          </a:ln>
        </p:spPr>
        <p:txBody>
          <a:bodyPr>
            <a:normAutofit/>
          </a:bodyPr>
          <a:lstStyle>
            <a:lvl1pPr algn="l">
              <a:defRPr sz="3000" spc="0">
                <a:ln>
                  <a:noFill/>
                </a:ln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01087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67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4883A7-7A7F-CD4E-8D3D-ADC644B15D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969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6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6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7AA65C75-413B-CF45-9BBE-CBFE9F70B7CD}" type="datetimeFigureOut">
              <a:rPr lang="en-US" smtClean="0"/>
              <a:t>3/23/17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9320E-97CD-704E-8706-96DD38E317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630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99512" y="6526472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rgbClr val="46166B"/>
                </a:solidFill>
              </a:defRPr>
            </a:lvl1pPr>
          </a:lstStyle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  <p:pic>
        <p:nvPicPr>
          <p:cNvPr id="6" name="Picture 5" descr="15-0715 AMA PPT 2016_bottom-ba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03599"/>
            <a:ext cx="9144000" cy="609600"/>
          </a:xfrm>
          <a:prstGeom prst="rect">
            <a:avLst/>
          </a:prstGeom>
        </p:spPr>
      </p:pic>
      <p:pic>
        <p:nvPicPr>
          <p:cNvPr id="7" name="Picture 6" descr="Logo(only)269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921" y="5964952"/>
            <a:ext cx="944880" cy="50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0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Title Only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-16934" y="3770493"/>
            <a:ext cx="3833619" cy="2675467"/>
          </a:xfrm>
          <a:prstGeom prst="rect">
            <a:avLst/>
          </a:prstGeom>
          <a:solidFill>
            <a:srgbClr val="FFFFFF">
              <a:alpha val="6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76020" y="3770493"/>
            <a:ext cx="3564466" cy="2675467"/>
          </a:xfrm>
          <a:ln w="0">
            <a:noFill/>
          </a:ln>
        </p:spPr>
        <p:txBody>
          <a:bodyPr>
            <a:normAutofit/>
          </a:bodyPr>
          <a:lstStyle>
            <a:lvl1pPr algn="l">
              <a:defRPr sz="3000" spc="0">
                <a:ln>
                  <a:noFill/>
                </a:ln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2735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Only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5310391" y="2099777"/>
            <a:ext cx="3833619" cy="2682240"/>
          </a:xfrm>
          <a:prstGeom prst="rect">
            <a:avLst/>
          </a:prstGeom>
          <a:solidFill>
            <a:srgbClr val="FFFFFF">
              <a:alpha val="6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486401" y="2099777"/>
            <a:ext cx="3564466" cy="2682240"/>
          </a:xfrm>
          <a:ln w="0">
            <a:noFill/>
          </a:ln>
        </p:spPr>
        <p:txBody>
          <a:bodyPr>
            <a:normAutofit/>
          </a:bodyPr>
          <a:lstStyle>
            <a:lvl1pPr algn="l">
              <a:defRPr sz="3000" spc="0">
                <a:ln>
                  <a:noFill/>
                </a:ln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56406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Only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5310391" y="3352860"/>
            <a:ext cx="3833619" cy="2682240"/>
          </a:xfrm>
          <a:prstGeom prst="rect">
            <a:avLst/>
          </a:prstGeom>
          <a:solidFill>
            <a:srgbClr val="FFFFFF">
              <a:alpha val="6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486401" y="3352860"/>
            <a:ext cx="3564466" cy="2682240"/>
          </a:xfrm>
          <a:ln w="0">
            <a:noFill/>
          </a:ln>
        </p:spPr>
        <p:txBody>
          <a:bodyPr>
            <a:normAutofit/>
          </a:bodyPr>
          <a:lstStyle>
            <a:lvl1pPr algn="l">
              <a:defRPr sz="3000" spc="0">
                <a:ln>
                  <a:noFill/>
                </a:ln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4640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Title Only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6934" y="3770493"/>
            <a:ext cx="3833619" cy="2675467"/>
          </a:xfrm>
          <a:prstGeom prst="rect">
            <a:avLst/>
          </a:prstGeom>
          <a:solidFill>
            <a:srgbClr val="FFFFFF">
              <a:alpha val="6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76020" y="3770493"/>
            <a:ext cx="3564466" cy="2675467"/>
          </a:xfrm>
          <a:ln w="0">
            <a:noFill/>
          </a:ln>
        </p:spPr>
        <p:txBody>
          <a:bodyPr>
            <a:normAutofit/>
          </a:bodyPr>
          <a:lstStyle>
            <a:lvl1pPr algn="l">
              <a:defRPr sz="3000" spc="0">
                <a:ln>
                  <a:noFill/>
                </a:ln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C16AB82-9A5A-374F-8160-9694430342A9}" type="slidenum">
              <a:rPr lang="en-US" smtClean="0">
                <a:solidFill>
                  <a:prstClr val="white"/>
                </a:solidFill>
                <a:latin typeface="Arial"/>
              </a:rPr>
              <a:pPr/>
              <a:t>‹#›</a:t>
            </a:fld>
            <a:endParaRPr lang="en-US" dirty="0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9361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_Title Only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5310391" y="2619064"/>
            <a:ext cx="3833619" cy="3149601"/>
          </a:xfrm>
          <a:prstGeom prst="rect">
            <a:avLst/>
          </a:prstGeom>
          <a:solidFill>
            <a:srgbClr val="FFFFFF">
              <a:alpha val="8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486401" y="2619064"/>
            <a:ext cx="3564466" cy="3149601"/>
          </a:xfrm>
          <a:ln w="0">
            <a:noFill/>
          </a:ln>
        </p:spPr>
        <p:txBody>
          <a:bodyPr>
            <a:normAutofit/>
          </a:bodyPr>
          <a:lstStyle>
            <a:lvl1pPr algn="l">
              <a:defRPr sz="3000" spc="0">
                <a:ln>
                  <a:noFill/>
                </a:ln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4544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0_Title Only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16934" y="553161"/>
            <a:ext cx="3833619" cy="2675467"/>
          </a:xfrm>
          <a:prstGeom prst="rect">
            <a:avLst/>
          </a:prstGeom>
          <a:solidFill>
            <a:srgbClr val="FFFFFF">
              <a:alpha val="6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6020" y="553161"/>
            <a:ext cx="3564466" cy="2675467"/>
          </a:xfrm>
          <a:ln w="0">
            <a:noFill/>
          </a:ln>
        </p:spPr>
        <p:txBody>
          <a:bodyPr>
            <a:normAutofit/>
          </a:bodyPr>
          <a:lstStyle>
            <a:lvl1pPr algn="l">
              <a:defRPr sz="3000" spc="0">
                <a:ln>
                  <a:noFill/>
                </a:ln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190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9986" y="363759"/>
            <a:ext cx="7834089" cy="1143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9985" y="1571483"/>
            <a:ext cx="3835815" cy="4197140"/>
          </a:xfrm>
        </p:spPr>
        <p:txBody>
          <a:bodyPr/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71474"/>
            <a:ext cx="3845874" cy="4197149"/>
          </a:xfrm>
        </p:spPr>
        <p:txBody>
          <a:bodyPr/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99512" y="6526472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rgbClr val="46166B"/>
                </a:solidFill>
              </a:defRPr>
            </a:lvl1pPr>
          </a:lstStyle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  <p:pic>
        <p:nvPicPr>
          <p:cNvPr id="9" name="Picture 8" descr="15-0715 AMA PPT 2016_bottom-ba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03599"/>
            <a:ext cx="9144000" cy="609600"/>
          </a:xfrm>
          <a:prstGeom prst="rect">
            <a:avLst/>
          </a:prstGeom>
        </p:spPr>
      </p:pic>
      <p:pic>
        <p:nvPicPr>
          <p:cNvPr id="10" name="Picture 9" descr="Logo(only)269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921" y="5964952"/>
            <a:ext cx="944880" cy="50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31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1_Title Only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6934" y="3397961"/>
            <a:ext cx="3833619" cy="2675467"/>
          </a:xfrm>
          <a:prstGeom prst="rect">
            <a:avLst/>
          </a:prstGeom>
          <a:solidFill>
            <a:srgbClr val="FFFFFF">
              <a:alpha val="6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76020" y="3397961"/>
            <a:ext cx="3564466" cy="2675467"/>
          </a:xfrm>
          <a:ln w="0">
            <a:noFill/>
          </a:ln>
        </p:spPr>
        <p:txBody>
          <a:bodyPr>
            <a:normAutofit/>
          </a:bodyPr>
          <a:lstStyle>
            <a:lvl1pPr algn="l">
              <a:defRPr sz="3000" spc="0">
                <a:ln>
                  <a:noFill/>
                </a:ln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757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2_Title Only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5310391" y="1320848"/>
            <a:ext cx="3833619" cy="2682240"/>
          </a:xfrm>
          <a:prstGeom prst="rect">
            <a:avLst/>
          </a:prstGeom>
          <a:solidFill>
            <a:srgbClr val="FFFFFF">
              <a:alpha val="6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486401" y="1320848"/>
            <a:ext cx="3564466" cy="2682240"/>
          </a:xfrm>
          <a:ln w="0">
            <a:noFill/>
          </a:ln>
        </p:spPr>
        <p:txBody>
          <a:bodyPr>
            <a:normAutofit/>
          </a:bodyPr>
          <a:lstStyle>
            <a:lvl1pPr algn="l">
              <a:defRPr sz="3000" spc="0">
                <a:ln>
                  <a:noFill/>
                </a:ln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9681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3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16934" y="2101853"/>
            <a:ext cx="3833619" cy="2675467"/>
          </a:xfrm>
          <a:prstGeom prst="rect">
            <a:avLst/>
          </a:prstGeom>
          <a:solidFill>
            <a:srgbClr val="FFFFFF">
              <a:alpha val="8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6020" y="2101853"/>
            <a:ext cx="3564466" cy="2675467"/>
          </a:xfrm>
          <a:ln w="0">
            <a:noFill/>
          </a:ln>
        </p:spPr>
        <p:txBody>
          <a:bodyPr>
            <a:normAutofit/>
          </a:bodyPr>
          <a:lstStyle>
            <a:lvl1pPr algn="l">
              <a:defRPr sz="3000" spc="0">
                <a:ln>
                  <a:noFill/>
                </a:ln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514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16934" y="2101853"/>
            <a:ext cx="3833619" cy="2675467"/>
          </a:xfrm>
          <a:prstGeom prst="rect">
            <a:avLst/>
          </a:prstGeom>
          <a:solidFill>
            <a:srgbClr val="FFFFFF">
              <a:alpha val="8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6020" y="2101853"/>
            <a:ext cx="3564466" cy="2675467"/>
          </a:xfrm>
          <a:ln w="0">
            <a:noFill/>
          </a:ln>
        </p:spPr>
        <p:txBody>
          <a:bodyPr>
            <a:normAutofit/>
          </a:bodyPr>
          <a:lstStyle>
            <a:lvl1pPr algn="l">
              <a:defRPr sz="3000" spc="0">
                <a:ln>
                  <a:noFill/>
                </a:ln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7222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9999" y="363759"/>
            <a:ext cx="7834089" cy="1143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99512" y="6526472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rgbClr val="46166B"/>
                </a:solidFill>
              </a:defRPr>
            </a:lvl1pPr>
          </a:lstStyle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659985" y="1571483"/>
            <a:ext cx="3835815" cy="4197140"/>
          </a:xfrm>
        </p:spPr>
        <p:txBody>
          <a:bodyPr/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71476"/>
            <a:ext cx="3845874" cy="4197149"/>
          </a:xfrm>
        </p:spPr>
        <p:txBody>
          <a:bodyPr/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8" name="Picture 7" descr="Logo(only)269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921" y="5964952"/>
            <a:ext cx="944880" cy="50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63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MA_1C_269_RGB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2300" y="2607736"/>
            <a:ext cx="2804254" cy="161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55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6_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5310391" y="3771789"/>
            <a:ext cx="3833619" cy="2675467"/>
          </a:xfrm>
          <a:prstGeom prst="rect">
            <a:avLst/>
          </a:prstGeom>
          <a:solidFill>
            <a:srgbClr val="FFFFFF">
              <a:alpha val="8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503335" y="3627413"/>
            <a:ext cx="3564466" cy="2675467"/>
          </a:xfrm>
          <a:ln w="0">
            <a:noFill/>
          </a:ln>
        </p:spPr>
        <p:txBody>
          <a:bodyPr>
            <a:normAutofit/>
          </a:bodyPr>
          <a:lstStyle>
            <a:lvl1pPr algn="l">
              <a:defRPr sz="3000" spc="0">
                <a:ln>
                  <a:noFill/>
                </a:ln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726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99512" y="6526472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rgbClr val="46166B"/>
                </a:solidFill>
              </a:defRPr>
            </a:lvl1pPr>
          </a:lstStyle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  <p:pic>
        <p:nvPicPr>
          <p:cNvPr id="6" name="Picture 5" descr="15-0715 AMA PPT 2016_bottom-ba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03599"/>
            <a:ext cx="9144000" cy="609600"/>
          </a:xfrm>
          <a:prstGeom prst="rect">
            <a:avLst/>
          </a:prstGeom>
        </p:spPr>
      </p:pic>
      <p:pic>
        <p:nvPicPr>
          <p:cNvPr id="7" name="Picture 6" descr="Logo(only)269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921" y="5964952"/>
            <a:ext cx="944880" cy="50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20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Only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-16934" y="3770491"/>
            <a:ext cx="3833619" cy="2675467"/>
          </a:xfrm>
          <a:prstGeom prst="rect">
            <a:avLst/>
          </a:prstGeom>
          <a:solidFill>
            <a:srgbClr val="FFFFFF">
              <a:alpha val="6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76020" y="3770491"/>
            <a:ext cx="3564466" cy="2675467"/>
          </a:xfrm>
          <a:ln w="0">
            <a:noFill/>
          </a:ln>
        </p:spPr>
        <p:txBody>
          <a:bodyPr>
            <a:normAutofit/>
          </a:bodyPr>
          <a:lstStyle>
            <a:lvl1pPr algn="l">
              <a:defRPr sz="3000" spc="0">
                <a:ln>
                  <a:noFill/>
                </a:ln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9039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Only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5310382" y="2099777"/>
            <a:ext cx="3833619" cy="2682240"/>
          </a:xfrm>
          <a:prstGeom prst="rect">
            <a:avLst/>
          </a:prstGeom>
          <a:solidFill>
            <a:srgbClr val="FFFFFF">
              <a:alpha val="6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486401" y="2099777"/>
            <a:ext cx="3564466" cy="2682240"/>
          </a:xfrm>
          <a:ln w="0">
            <a:noFill/>
          </a:ln>
        </p:spPr>
        <p:txBody>
          <a:bodyPr>
            <a:normAutofit/>
          </a:bodyPr>
          <a:lstStyle>
            <a:lvl1pPr algn="l">
              <a:defRPr sz="3000" spc="0">
                <a:ln>
                  <a:noFill/>
                </a:ln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87709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Only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5310382" y="3352860"/>
            <a:ext cx="3833619" cy="2682240"/>
          </a:xfrm>
          <a:prstGeom prst="rect">
            <a:avLst/>
          </a:prstGeom>
          <a:solidFill>
            <a:srgbClr val="FFFFFF">
              <a:alpha val="6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486401" y="3352860"/>
            <a:ext cx="3564466" cy="2682240"/>
          </a:xfrm>
          <a:ln w="0">
            <a:noFill/>
          </a:ln>
        </p:spPr>
        <p:txBody>
          <a:bodyPr>
            <a:normAutofit/>
          </a:bodyPr>
          <a:lstStyle>
            <a:lvl1pPr algn="l">
              <a:defRPr sz="3000" spc="0">
                <a:ln>
                  <a:noFill/>
                </a:ln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55691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Only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6934" y="3770491"/>
            <a:ext cx="3833619" cy="2675467"/>
          </a:xfrm>
          <a:prstGeom prst="rect">
            <a:avLst/>
          </a:prstGeom>
          <a:solidFill>
            <a:srgbClr val="FFFFFF">
              <a:alpha val="6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76020" y="3770491"/>
            <a:ext cx="3564466" cy="2675467"/>
          </a:xfrm>
          <a:ln w="0">
            <a:noFill/>
          </a:ln>
        </p:spPr>
        <p:txBody>
          <a:bodyPr>
            <a:normAutofit/>
          </a:bodyPr>
          <a:lstStyle>
            <a:lvl1pPr algn="l">
              <a:defRPr sz="3000" spc="0">
                <a:ln>
                  <a:noFill/>
                </a:ln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C16AB82-9A5A-374F-8160-9694430342A9}" type="slidenum">
              <a:rPr lang="en-US" smtClean="0">
                <a:solidFill>
                  <a:prstClr val="white"/>
                </a:solidFill>
                <a:latin typeface="Arial"/>
              </a:rPr>
              <a:pPr/>
              <a:t>‹#›</a:t>
            </a:fld>
            <a:endParaRPr lang="en-US" dirty="0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0238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Only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5310382" y="2619054"/>
            <a:ext cx="3833619" cy="3149601"/>
          </a:xfrm>
          <a:prstGeom prst="rect">
            <a:avLst/>
          </a:prstGeom>
          <a:solidFill>
            <a:srgbClr val="FFFFFF">
              <a:alpha val="8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486401" y="2619054"/>
            <a:ext cx="3564466" cy="3149601"/>
          </a:xfrm>
          <a:ln w="0">
            <a:noFill/>
          </a:ln>
        </p:spPr>
        <p:txBody>
          <a:bodyPr>
            <a:normAutofit/>
          </a:bodyPr>
          <a:lstStyle>
            <a:lvl1pPr algn="l">
              <a:defRPr sz="3000" spc="0">
                <a:ln>
                  <a:noFill/>
                </a:ln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0529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30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2.xml"/><Relationship Id="rId9" Type="http://schemas.openxmlformats.org/officeDocument/2006/relationships/slideLayout" Target="../slideLayouts/slideLayout9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3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34.xml"/><Relationship Id="rId35" Type="http://schemas.openxmlformats.org/officeDocument/2006/relationships/slideLayout" Target="../slideLayouts/slideLayout35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3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9986" y="381559"/>
            <a:ext cx="783408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5477" y="1689298"/>
            <a:ext cx="7828596" cy="4519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53040" y="6526485"/>
            <a:ext cx="341738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700" dirty="0">
                <a:solidFill>
                  <a:srgbClr val="46166B"/>
                </a:solidFill>
                <a:latin typeface="Arial"/>
              </a:rPr>
              <a:t>© 2016 American Medical Association. All rights reserved.</a:t>
            </a:r>
          </a:p>
          <a:p>
            <a:endParaRPr lang="en-US" sz="800" dirty="0">
              <a:solidFill>
                <a:srgbClr val="46166B"/>
              </a:solidFill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99512" y="6526472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rgbClr val="46166B"/>
                </a:solidFill>
              </a:defRPr>
            </a:lvl1pPr>
          </a:lstStyle>
          <a:p>
            <a:fld id="{8C16AB82-9A5A-374F-8160-9694430342A9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18176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  <p:sldLayoutId id="2147483717" r:id="rId14"/>
    <p:sldLayoutId id="2147483718" r:id="rId15"/>
    <p:sldLayoutId id="2147483719" r:id="rId16"/>
    <p:sldLayoutId id="2147483720" r:id="rId17"/>
    <p:sldLayoutId id="2147483721" r:id="rId18"/>
    <p:sldLayoutId id="2147483722" r:id="rId19"/>
    <p:sldLayoutId id="2147483723" r:id="rId20"/>
    <p:sldLayoutId id="2147483726" r:id="rId21"/>
    <p:sldLayoutId id="2147483727" r:id="rId22"/>
    <p:sldLayoutId id="2147483665" r:id="rId23"/>
    <p:sldLayoutId id="2147483666" r:id="rId24"/>
    <p:sldLayoutId id="2147483667" r:id="rId25"/>
    <p:sldLayoutId id="2147483668" r:id="rId26"/>
    <p:sldLayoutId id="2147483669" r:id="rId27"/>
    <p:sldLayoutId id="2147483670" r:id="rId28"/>
    <p:sldLayoutId id="2147483671" r:id="rId29"/>
    <p:sldLayoutId id="2147483672" r:id="rId30"/>
    <p:sldLayoutId id="2147483673" r:id="rId31"/>
    <p:sldLayoutId id="2147483674" r:id="rId32"/>
    <p:sldLayoutId id="2147483675" r:id="rId33"/>
    <p:sldLayoutId id="2147483677" r:id="rId34"/>
    <p:sldLayoutId id="2147483679" r:id="rId35"/>
    <p:sldLayoutId id="2147483681" r:id="rId36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 spc="0">
          <a:solidFill>
            <a:srgbClr val="46166B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ts val="300"/>
        </a:spcBef>
        <a:spcAft>
          <a:spcPts val="400"/>
        </a:spcAft>
        <a:buClr>
          <a:schemeClr val="bg1">
            <a:lumMod val="65000"/>
          </a:schemeClr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300"/>
        </a:spcBef>
        <a:spcAft>
          <a:spcPts val="400"/>
        </a:spcAft>
        <a:buClr>
          <a:schemeClr val="bg1">
            <a:lumMod val="65000"/>
          </a:schemeClr>
        </a:buClr>
        <a:buFont typeface="Arial"/>
        <a:buChar char="–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300"/>
        </a:spcBef>
        <a:spcAft>
          <a:spcPts val="400"/>
        </a:spcAft>
        <a:buClr>
          <a:schemeClr val="bg1">
            <a:lumMod val="65000"/>
          </a:schemeClr>
        </a:buClr>
        <a:buFont typeface="Arial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300"/>
        </a:spcBef>
        <a:spcAft>
          <a:spcPts val="400"/>
        </a:spcAft>
        <a:buClr>
          <a:schemeClr val="bg1">
            <a:lumMod val="65000"/>
          </a:schemeClr>
        </a:buClr>
        <a:buFont typeface="Arial"/>
        <a:buChar char="–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300"/>
        </a:spcBef>
        <a:spcAft>
          <a:spcPts val="400"/>
        </a:spcAft>
        <a:buClr>
          <a:schemeClr val="bg1">
            <a:lumMod val="65000"/>
          </a:schemeClr>
        </a:buClr>
        <a:buFont typeface="Arial"/>
        <a:buChar char="»"/>
        <a:defRPr sz="1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xcessbio.com/index.php/small-molecules/epigenetic-targets/jib-04.html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4" Type="http://schemas.openxmlformats.org/officeDocument/2006/relationships/image" Target="../media/image22.png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_-_2004_Worksheet1.xls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.xml"/><Relationship Id="rId3" Type="http://schemas.openxmlformats.org/officeDocument/2006/relationships/chart" Target="../charts/char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chart" Target="../charts/chart1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e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40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41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42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hyperlink" Target="http://www.nccalliance.org" TargetMode="Externa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5.xml"/><Relationship Id="rId3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6.xml"/><Relationship Id="rId3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7.xml"/><Relationship Id="rId3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8.xml"/><Relationship Id="rId3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600" b="1" i="0" dirty="0">
                <a:latin typeface="Arial"/>
                <a:cs typeface="Arial"/>
              </a:rPr>
              <a:t>Please note, these are the </a:t>
            </a:r>
            <a:r>
              <a:rPr lang="en-US" sz="2600" b="1" i="0" dirty="0" smtClean="0">
                <a:latin typeface="Arial"/>
                <a:cs typeface="Arial"/>
              </a:rPr>
              <a:t>actual</a:t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 </a:t>
            </a:r>
            <a:r>
              <a:rPr lang="en-US" sz="2600" b="1" i="0" dirty="0">
                <a:latin typeface="Arial"/>
                <a:cs typeface="Arial"/>
              </a:rPr>
              <a:t>video-recorded proceedings from the </a:t>
            </a:r>
            <a:r>
              <a:rPr lang="en-US" sz="2600" b="1" i="0" dirty="0" smtClean="0">
                <a:latin typeface="Arial"/>
                <a:cs typeface="Arial"/>
              </a:rPr>
              <a:t/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live </a:t>
            </a:r>
            <a:r>
              <a:rPr lang="en-US" sz="2600" b="1" i="0" dirty="0"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i="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853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Disclosure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C16AB82-9A5A-374F-8160-9694430342A9}" type="slidenum">
              <a:rPr lang="en-US" smtClean="0">
                <a:latin typeface="Arial"/>
              </a:rPr>
              <a:pPr/>
              <a:t>10</a:t>
            </a:fld>
            <a:endParaRPr lang="en-US" dirty="0">
              <a:latin typeface="Arial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449177"/>
              </p:ext>
            </p:extLst>
          </p:nvPr>
        </p:nvGraphicFramePr>
        <p:xfrm>
          <a:off x="1286860" y="2110982"/>
          <a:ext cx="6580339" cy="8451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0339"/>
              </a:tblGrid>
              <a:tr h="845159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relevant conflicts of interest to disclose.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8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Great Science: Now what?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 we get it to the patients?</a:t>
            </a:r>
          </a:p>
          <a:p>
            <a:r>
              <a:rPr lang="en-US" dirty="0" smtClean="0"/>
              <a:t>How do we make it affordable?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36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Challenge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30 patients to see every day</a:t>
            </a:r>
          </a:p>
          <a:p>
            <a:r>
              <a:rPr lang="en-US" dirty="0" smtClean="0"/>
              <a:t>Volumes of medical literature to read</a:t>
            </a:r>
          </a:p>
          <a:p>
            <a:r>
              <a:rPr lang="en-US" dirty="0" smtClean="0"/>
              <a:t>A tsunami of Data to synthesize</a:t>
            </a:r>
          </a:p>
          <a:p>
            <a:pPr lvl="1"/>
            <a:r>
              <a:rPr lang="en-US" dirty="0" smtClean="0"/>
              <a:t>Patients needing the best possible treatment</a:t>
            </a:r>
          </a:p>
          <a:p>
            <a:pPr lvl="1"/>
            <a:r>
              <a:rPr lang="en-US" dirty="0" smtClean="0"/>
              <a:t>Insurance Companies </a:t>
            </a:r>
            <a:r>
              <a:rPr lang="en-US" dirty="0" err="1" smtClean="0"/>
              <a:t>Hasseling</a:t>
            </a:r>
            <a:endParaRPr lang="en-US" dirty="0" smtClean="0"/>
          </a:p>
          <a:p>
            <a:pPr lvl="1"/>
            <a:r>
              <a:rPr lang="en-US" dirty="0" smtClean="0"/>
              <a:t>Lawyers lurking</a:t>
            </a:r>
          </a:p>
          <a:p>
            <a:pPr marL="457200" lvl="1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863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Journal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7009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7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 the page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u="sng" dirty="0">
                <a:hlinkClick r:id="rId2"/>
              </a:rPr>
              <a:t>JIB-04</a:t>
            </a:r>
            <a:r>
              <a:rPr lang="en-US" dirty="0"/>
              <a:t> (NSC693627, E-isomer) is a potent, selective and cell permeable </a:t>
            </a:r>
            <a:r>
              <a:rPr lang="en-US" dirty="0" err="1"/>
              <a:t>Jumonji</a:t>
            </a:r>
            <a:r>
              <a:rPr lang="en-US" dirty="0"/>
              <a:t> </a:t>
            </a:r>
            <a:r>
              <a:rPr lang="en-US" dirty="0" err="1"/>
              <a:t>histone</a:t>
            </a:r>
            <a:r>
              <a:rPr lang="en-US" dirty="0"/>
              <a:t> </a:t>
            </a:r>
            <a:r>
              <a:rPr lang="en-US" dirty="0" err="1"/>
              <a:t>demethylase</a:t>
            </a:r>
            <a:r>
              <a:rPr lang="en-US" dirty="0"/>
              <a:t> inhibitor. Unlike the other known inhibitors, JIB-04 is not a competitive inhibitor of a-</a:t>
            </a:r>
            <a:r>
              <a:rPr lang="en-US" dirty="0" err="1"/>
              <a:t>ketoglutarate</a:t>
            </a:r>
            <a:r>
              <a:rPr lang="en-US" dirty="0"/>
              <a:t>. It inhibits the </a:t>
            </a:r>
            <a:r>
              <a:rPr lang="en-US" dirty="0" err="1"/>
              <a:t>demethylase</a:t>
            </a:r>
            <a:r>
              <a:rPr lang="en-US" dirty="0"/>
              <a:t> activity of </a:t>
            </a:r>
            <a:r>
              <a:rPr lang="en-US" dirty="0" err="1"/>
              <a:t>Jumonji</a:t>
            </a:r>
            <a:r>
              <a:rPr lang="en-US" dirty="0"/>
              <a:t> enzymes in vitro, with IC</a:t>
            </a:r>
            <a:r>
              <a:rPr lang="en-US" baseline="-25000" dirty="0"/>
              <a:t>50</a:t>
            </a:r>
            <a:r>
              <a:rPr lang="en-US" dirty="0"/>
              <a:t> ~230 </a:t>
            </a:r>
            <a:r>
              <a:rPr lang="en-US" dirty="0" err="1"/>
              <a:t>nM</a:t>
            </a:r>
            <a:r>
              <a:rPr lang="en-US" dirty="0"/>
              <a:t> for  JARID1A (KDM5A), ~440 </a:t>
            </a:r>
            <a:r>
              <a:rPr lang="en-US" dirty="0" err="1"/>
              <a:t>nM</a:t>
            </a:r>
            <a:r>
              <a:rPr lang="en-US" dirty="0"/>
              <a:t> for JMJD2A (KDM4A) and JMJD2B (KDM4B), ~340 </a:t>
            </a:r>
            <a:r>
              <a:rPr lang="en-US" dirty="0" err="1"/>
              <a:t>nM</a:t>
            </a:r>
            <a:r>
              <a:rPr lang="en-US" dirty="0"/>
              <a:t> for JMJD2E (KDM2E), and ~1 µM for JMJD3 (KDM6B) and JMJD2C (KDM4C). JIB-04 blocks </a:t>
            </a:r>
            <a:r>
              <a:rPr lang="en-US" dirty="0" err="1"/>
              <a:t>Jumonji</a:t>
            </a:r>
            <a:r>
              <a:rPr lang="en-US" dirty="0"/>
              <a:t> </a:t>
            </a:r>
            <a:r>
              <a:rPr lang="en-US" dirty="0" err="1"/>
              <a:t>demethylase</a:t>
            </a:r>
            <a:r>
              <a:rPr lang="en-US" dirty="0"/>
              <a:t> activity in cells and consequently inhibits cell growth, without affecting other a-</a:t>
            </a:r>
            <a:r>
              <a:rPr lang="en-US" dirty="0" err="1"/>
              <a:t>ketoglutarate</a:t>
            </a:r>
            <a:r>
              <a:rPr lang="en-US" dirty="0"/>
              <a:t>-dependent </a:t>
            </a:r>
            <a:r>
              <a:rPr lang="en-US" dirty="0" err="1"/>
              <a:t>hydroxylases</a:t>
            </a:r>
            <a:r>
              <a:rPr lang="en-US" dirty="0"/>
              <a:t> or </a:t>
            </a:r>
            <a:r>
              <a:rPr lang="en-US" dirty="0" err="1"/>
              <a:t>histone</a:t>
            </a:r>
            <a:r>
              <a:rPr lang="en-US" dirty="0"/>
              <a:t>-modifying enzymes, especially HDACs. JIB-04 alters transcriptional programs in cancer but not in normal cells, leading to cancer-specific cell death. Importantly, in vivo, JIB-04 lowers </a:t>
            </a:r>
            <a:r>
              <a:rPr lang="en-US" dirty="0" err="1"/>
              <a:t>histone</a:t>
            </a:r>
            <a:r>
              <a:rPr lang="en-US" dirty="0"/>
              <a:t> </a:t>
            </a:r>
            <a:r>
              <a:rPr lang="en-US" dirty="0" err="1"/>
              <a:t>demethylase</a:t>
            </a:r>
            <a:r>
              <a:rPr lang="en-US" dirty="0"/>
              <a:t> activity in tumors, reduces tumor burden and prolongs survival of mice in an aggressive breast cancer model.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28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 the page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u="sng" dirty="0"/>
              <a:t>JIB-</a:t>
            </a:r>
            <a:r>
              <a:rPr lang="en-US" b="1" u="sng" dirty="0" smtClean="0"/>
              <a:t>04</a:t>
            </a:r>
            <a:r>
              <a:rPr lang="en-US" dirty="0"/>
              <a:t> (NSC693627, E-isomer) is a potent, selective and cell permeable </a:t>
            </a:r>
            <a:r>
              <a:rPr lang="en-US" dirty="0" err="1"/>
              <a:t>Jumonji</a:t>
            </a:r>
            <a:r>
              <a:rPr lang="en-US" dirty="0"/>
              <a:t> histone </a:t>
            </a:r>
            <a:r>
              <a:rPr lang="en-US" dirty="0" err="1"/>
              <a:t>demethylase</a:t>
            </a:r>
            <a:r>
              <a:rPr lang="en-US" dirty="0"/>
              <a:t> inhibitor. Unlike the other known inhibitors, JIB-04 is not a competitive inhibitor of a-</a:t>
            </a:r>
            <a:r>
              <a:rPr lang="en-US" dirty="0" err="1"/>
              <a:t>ketoglutarate</a:t>
            </a:r>
            <a:r>
              <a:rPr lang="en-US" dirty="0"/>
              <a:t>. It inhibits the </a:t>
            </a:r>
            <a:r>
              <a:rPr lang="en-US" dirty="0" err="1"/>
              <a:t>demethylase</a:t>
            </a:r>
            <a:r>
              <a:rPr lang="en-US" dirty="0"/>
              <a:t> activity of </a:t>
            </a:r>
            <a:r>
              <a:rPr lang="en-US" dirty="0" err="1"/>
              <a:t>Jumonji</a:t>
            </a:r>
            <a:r>
              <a:rPr lang="en-US" dirty="0"/>
              <a:t> enzymes in vitro, with IC</a:t>
            </a:r>
            <a:r>
              <a:rPr lang="en-US" baseline="-25000" dirty="0"/>
              <a:t>50</a:t>
            </a:r>
            <a:r>
              <a:rPr lang="en-US" dirty="0"/>
              <a:t> ~230 </a:t>
            </a:r>
            <a:r>
              <a:rPr lang="en-US" dirty="0" err="1"/>
              <a:t>nM</a:t>
            </a:r>
            <a:r>
              <a:rPr lang="en-US" dirty="0"/>
              <a:t> for  JARID1A (KDM5A), ~440 </a:t>
            </a:r>
            <a:r>
              <a:rPr lang="en-US" dirty="0" err="1"/>
              <a:t>nM</a:t>
            </a:r>
            <a:r>
              <a:rPr lang="en-US" dirty="0"/>
              <a:t> for JMJD2A (KDM4A) and JMJD2B (KDM4B), ~340 </a:t>
            </a:r>
            <a:r>
              <a:rPr lang="en-US" dirty="0" err="1"/>
              <a:t>nM</a:t>
            </a:r>
            <a:r>
              <a:rPr lang="en-US" dirty="0"/>
              <a:t> for JMJD2E (KDM2E), and ~1 µM for JMJD3 (KDM6B) and JMJD2C (KDM4C). JIB-04 blocks </a:t>
            </a:r>
            <a:r>
              <a:rPr lang="en-US" dirty="0" err="1"/>
              <a:t>Jumonji</a:t>
            </a:r>
            <a:r>
              <a:rPr lang="en-US" dirty="0"/>
              <a:t> </a:t>
            </a:r>
            <a:r>
              <a:rPr lang="en-US" dirty="0" err="1"/>
              <a:t>demethylase</a:t>
            </a:r>
            <a:r>
              <a:rPr lang="en-US" dirty="0"/>
              <a:t> activity in cells and consequently inhibits cell growth, without affecting other a-</a:t>
            </a:r>
            <a:r>
              <a:rPr lang="en-US" dirty="0" err="1"/>
              <a:t>ketoglutarate</a:t>
            </a:r>
            <a:r>
              <a:rPr lang="en-US" dirty="0"/>
              <a:t>-dependent </a:t>
            </a:r>
            <a:r>
              <a:rPr lang="en-US" dirty="0" err="1"/>
              <a:t>hydroxylases</a:t>
            </a:r>
            <a:r>
              <a:rPr lang="en-US" dirty="0"/>
              <a:t> or </a:t>
            </a:r>
            <a:r>
              <a:rPr lang="en-US" dirty="0" err="1"/>
              <a:t>histone</a:t>
            </a:r>
            <a:r>
              <a:rPr lang="en-US" dirty="0"/>
              <a:t>-modifying enzymes, especially HDACs. JIB-04 alters transcriptional programs in cancer but not in normal cells, leading to cancer-specific cell death. Importantly, in vivo, JIB-04 lowers histone </a:t>
            </a:r>
            <a:r>
              <a:rPr lang="en-US" dirty="0" err="1"/>
              <a:t>demethylase</a:t>
            </a:r>
            <a:r>
              <a:rPr lang="en-US" dirty="0"/>
              <a:t> activity in tumors, reduces tumor burden and prolongs survival of </a:t>
            </a:r>
            <a:r>
              <a:rPr lang="en-US" dirty="0" smtClean="0"/>
              <a:t> </a:t>
            </a:r>
            <a:r>
              <a:rPr lang="en-US" sz="5700" dirty="0" smtClean="0">
                <a:solidFill>
                  <a:srgbClr val="0000FF"/>
                </a:solidFill>
              </a:rPr>
              <a:t>MICE</a:t>
            </a:r>
            <a:r>
              <a:rPr lang="en-US" dirty="0" smtClean="0">
                <a:solidFill>
                  <a:srgbClr val="C0504D"/>
                </a:solidFill>
              </a:rPr>
              <a:t> </a:t>
            </a:r>
            <a:r>
              <a:rPr lang="en-US" dirty="0" smtClean="0"/>
              <a:t>in </a:t>
            </a:r>
            <a:r>
              <a:rPr lang="en-US" dirty="0"/>
              <a:t>an aggressive breast cancer model.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7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67015"/>
            <a:ext cx="9144000" cy="6371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65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686800" cy="609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 dirty="0" smtClean="0">
                <a:latin typeface="Arial" charset="0"/>
              </a:rPr>
              <a:t>Prior Authorization Process</a:t>
            </a:r>
            <a:endParaRPr lang="en-US" sz="4000" b="1" dirty="0">
              <a:latin typeface="Arial" charset="0"/>
              <a:cs typeface="+mj-cs"/>
            </a:endParaRPr>
          </a:p>
        </p:txBody>
      </p:sp>
      <p:pic>
        <p:nvPicPr>
          <p:cNvPr id="154628" name="Picture 1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57200"/>
            <a:ext cx="9144000" cy="6096000"/>
          </a:xfrm>
        </p:spPr>
      </p:pic>
    </p:spTree>
    <p:extLst>
      <p:ext uri="{BB962C8B-B14F-4D97-AF65-F5344CB8AC3E}">
        <p14:creationId xmlns:p14="http://schemas.microsoft.com/office/powerpoint/2010/main" val="3635295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Rising health care costs are unsustainable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16" y="1506759"/>
            <a:ext cx="4080182" cy="4080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" r="1125"/>
          <a:stretch/>
        </p:blipFill>
        <p:spPr bwMode="auto">
          <a:xfrm>
            <a:off x="4207702" y="1159501"/>
            <a:ext cx="4911246" cy="4465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266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41325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Global Growth in Spending</a:t>
            </a:r>
          </a:p>
        </p:txBody>
      </p:sp>
      <p:pic>
        <p:nvPicPr>
          <p:cNvPr id="29700" name="Chart 2"/>
          <p:cNvPicPr>
            <a:picLocks noChangeArrowheads="1"/>
          </p:cNvPicPr>
          <p:nvPr/>
        </p:nvPicPr>
        <p:blipFill>
          <a:blip r:embed="rId4"/>
          <a:srcRect l="1295" t="797" r="897" b="11282"/>
          <a:stretch>
            <a:fillRect/>
          </a:stretch>
        </p:blipFill>
        <p:spPr bwMode="auto">
          <a:xfrm>
            <a:off x="1169552" y="1012825"/>
            <a:ext cx="7517248" cy="492212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3850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14421" y="2017227"/>
            <a:ext cx="8315158" cy="751025"/>
          </a:xfrm>
        </p:spPr>
        <p:txBody>
          <a:bodyPr/>
          <a:lstStyle/>
          <a:p>
            <a:r>
              <a:rPr lang="en-US" dirty="0" smtClean="0"/>
              <a:t>Barbara McAneny, MD</a:t>
            </a:r>
          </a:p>
          <a:p>
            <a:r>
              <a:rPr lang="en-US" dirty="0" smtClean="0"/>
              <a:t>February 2017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0" y="514078"/>
            <a:ext cx="9144000" cy="1340311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The American Medical Association Physician </a:t>
            </a:r>
            <a:br>
              <a:rPr lang="en-US" b="1" dirty="0" smtClean="0"/>
            </a:br>
            <a:r>
              <a:rPr lang="en-US" b="1" dirty="0" smtClean="0"/>
              <a:t>Payment Reform, the Oncology Medical Home:</a:t>
            </a:r>
            <a:br>
              <a:rPr lang="en-US" b="1" dirty="0" smtClean="0"/>
            </a:br>
            <a:r>
              <a:rPr lang="en-US" b="1" dirty="0" smtClean="0"/>
              <a:t>Emphasis on Lung Cancer</a:t>
            </a:r>
            <a:endParaRPr lang="en-US" sz="2200" b="1" i="1" dirty="0"/>
          </a:p>
        </p:txBody>
      </p:sp>
    </p:spTree>
    <p:extLst>
      <p:ext uri="{BB962C8B-B14F-4D97-AF65-F5344CB8AC3E}">
        <p14:creationId xmlns:p14="http://schemas.microsoft.com/office/powerpoint/2010/main" val="27862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638" y="274640"/>
            <a:ext cx="8229600" cy="1886557"/>
          </a:xfrm>
        </p:spPr>
        <p:txBody>
          <a:bodyPr>
            <a:noAutofit/>
          </a:bodyPr>
          <a:lstStyle/>
          <a:p>
            <a:r>
              <a:rPr lang="en-US" sz="3600" dirty="0" smtClean="0"/>
              <a:t>Difference between observed and modeled Medicare FFS spending in 2014 under site of service shifting scenarios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" y="2496999"/>
            <a:ext cx="8204200" cy="3147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60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05090805.PDF                                                   00000026NO NAME                        8EF45680:"/>
          <p:cNvPicPr>
            <a:picLocks noGrp="1"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78" b="24778"/>
          <a:stretch>
            <a:fillRect/>
          </a:stretch>
        </p:blipFill>
        <p:spPr bwMode="black">
          <a:xfrm>
            <a:off x="407095" y="215182"/>
            <a:ext cx="8485767" cy="6035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30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3"/>
            <a:ext cx="8686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itchFamily="34" charset="0"/>
                <a:cs typeface="Arial" pitchFamily="34" charset="0"/>
              </a:rPr>
              <a:t>Medicare payment vs. practice cost inflation</a:t>
            </a: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7" b="1344"/>
          <a:stretch/>
        </p:blipFill>
        <p:spPr bwMode="auto">
          <a:xfrm>
            <a:off x="0" y="927701"/>
            <a:ext cx="7399215" cy="5930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99215" y="6428233"/>
            <a:ext cx="1525331" cy="269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95257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5112" y="269311"/>
            <a:ext cx="8147725" cy="594985"/>
          </a:xfrm>
        </p:spPr>
        <p:txBody>
          <a:bodyPr>
            <a:normAutofit fontScale="90000"/>
          </a:bodyPr>
          <a:lstStyle/>
          <a:p>
            <a:r>
              <a:rPr lang="en-US" sz="2000" b="1" dirty="0" smtClean="0"/>
              <a:t> </a:t>
            </a:r>
            <a:br>
              <a:rPr lang="en-US" sz="2000" b="1" dirty="0" smtClean="0"/>
            </a:br>
            <a:r>
              <a:rPr lang="en-US" sz="2000" b="1" dirty="0" smtClean="0"/>
              <a:t>Cumulative Increases in Health Insurance Premiums, Workers’ Contributions to Premiums, Inflation, and Workers’ Earnings, </a:t>
            </a:r>
            <a:r>
              <a:rPr lang="en-US" sz="2000" b="1" dirty="0" smtClean="0">
                <a:solidFill>
                  <a:schemeClr val="tx1"/>
                </a:solidFill>
              </a:rPr>
              <a:t>2000-2010</a:t>
            </a:r>
          </a:p>
        </p:txBody>
      </p:sp>
      <p:graphicFrame>
        <p:nvGraphicFramePr>
          <p:cNvPr id="21507" name="Object 3"/>
          <p:cNvGraphicFramePr>
            <a:graphicFrameLocks noGrp="1" noChangeAspect="1"/>
          </p:cNvGraphicFramePr>
          <p:nvPr>
            <p:ph type="chart" idx="4294967295"/>
            <p:extLst>
              <p:ext uri="{D42A27DB-BD31-4B8C-83A1-F6EECF244321}">
                <p14:modId xmlns:p14="http://schemas.microsoft.com/office/powerpoint/2010/main" val="1360117481"/>
              </p:ext>
            </p:extLst>
          </p:nvPr>
        </p:nvGraphicFramePr>
        <p:xfrm>
          <a:off x="0" y="1320800"/>
          <a:ext cx="8392438" cy="558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Worksheet" r:id="rId3" imgW="8711939" imgH="5584420" progId="Excel.Sheet.8">
                  <p:embed/>
                </p:oleObj>
              </mc:Choice>
              <mc:Fallback>
                <p:oleObj name="Worksheet" r:id="rId3" imgW="8711939" imgH="5584420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320800"/>
                        <a:ext cx="8392438" cy="558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228599" y="5535626"/>
            <a:ext cx="495717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rgbClr val="000000"/>
                </a:solidFill>
                <a:latin typeface="Tahoma" pitchFamily="34" charset="0"/>
                <a:cs typeface="Arial" charset="0"/>
              </a:rPr>
              <a:t>Notes: Health insurance premiums and worker contributions are for family premiums based on a family of four.</a:t>
            </a:r>
          </a:p>
          <a:p>
            <a:pPr eaLnBrk="1" hangingPunct="1"/>
            <a:endParaRPr lang="en-US" sz="1000" dirty="0">
              <a:solidFill>
                <a:srgbClr val="000000"/>
              </a:solidFill>
              <a:latin typeface="Tahoma" pitchFamily="34" charset="0"/>
              <a:cs typeface="Arial" charset="0"/>
            </a:endParaRPr>
          </a:p>
          <a:p>
            <a:pPr eaLnBrk="1" hangingPunct="1"/>
            <a:r>
              <a:rPr lang="en-US" sz="1000" dirty="0">
                <a:solidFill>
                  <a:srgbClr val="000000"/>
                </a:solidFill>
                <a:latin typeface="Tahoma" pitchFamily="34" charset="0"/>
                <a:cs typeface="Arial" charset="0"/>
              </a:rPr>
              <a:t>Source:  Kaiser/HRET Survey of Employer-Sponsored Health Benefits, 1999-2011.  Bureau of Labor Statistics, Consumer Price Index, U.S. City Average of Annual Inflation (April to April), 1999-2011. Bureau of Labor Statistics, Seasonally Adjusted Data from the Current Employment Statistics Survey, 1999-2011 (April to April). </a:t>
            </a:r>
          </a:p>
        </p:txBody>
      </p:sp>
      <p:pic>
        <p:nvPicPr>
          <p:cNvPr id="21509" name="Picture 13" descr="kfflogo-color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5363" y="6337303"/>
            <a:ext cx="4572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217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Consolidation of Cancer Care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3298791" y="6494138"/>
            <a:ext cx="5195284" cy="36386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dirty="0" smtClean="0"/>
              <a:t>© 2016 Community Oncology Alliance</a:t>
            </a:r>
            <a:endParaRPr lang="en-US" dirty="0"/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4295132" y="1973799"/>
            <a:ext cx="4495800" cy="3703101"/>
            <a:chOff x="4191000" y="2494499"/>
            <a:chExt cx="4495800" cy="3703101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000" y="2494499"/>
              <a:ext cx="4495800" cy="321043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5715000" y="5816600"/>
              <a:ext cx="14478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800" kern="1200" dirty="0" smtClean="0"/>
                <a:t>2016</a:t>
              </a:r>
              <a:endParaRPr lang="en-US" sz="1800" kern="1200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86732" y="1289050"/>
            <a:ext cx="3592513" cy="3079750"/>
            <a:chOff x="586732" y="1289050"/>
            <a:chExt cx="3592513" cy="3079750"/>
          </a:xfrm>
        </p:grpSpPr>
        <p:pic>
          <p:nvPicPr>
            <p:cNvPr id="6" name="Picture 5" descr="2010 Map.tif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6732" y="1289050"/>
              <a:ext cx="3592513" cy="2578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TextBox 9"/>
            <p:cNvSpPr txBox="1">
              <a:spLocks noChangeArrowheads="1"/>
            </p:cNvSpPr>
            <p:nvPr/>
          </p:nvSpPr>
          <p:spPr bwMode="auto">
            <a:xfrm>
              <a:off x="1691632" y="3987800"/>
              <a:ext cx="14478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800" kern="1200" dirty="0" smtClean="0"/>
                <a:t>2010</a:t>
              </a:r>
              <a:endParaRPr lang="en-US" sz="1800" kern="1200" dirty="0"/>
            </a:p>
          </p:txBody>
        </p:sp>
      </p:grp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586732" y="5553869"/>
            <a:ext cx="6705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000" dirty="0">
                <a:solidFill>
                  <a:srgbClr val="000000"/>
                </a:solidFill>
              </a:rPr>
              <a:t>Source</a:t>
            </a:r>
            <a:r>
              <a:rPr lang="en-US" sz="1000" i="1" dirty="0">
                <a:solidFill>
                  <a:srgbClr val="000000"/>
                </a:solidFill>
              </a:rPr>
              <a:t>: </a:t>
            </a:r>
            <a:r>
              <a:rPr lang="en-US" sz="1000" i="1" dirty="0" smtClean="0">
                <a:solidFill>
                  <a:srgbClr val="000000"/>
                </a:solidFill>
              </a:rPr>
              <a:t>COA Community Oncology Practice Impact Report</a:t>
            </a:r>
            <a:r>
              <a:rPr lang="en-US" sz="1000" dirty="0" smtClean="0">
                <a:solidFill>
                  <a:srgbClr val="000000"/>
                </a:solidFill>
              </a:rPr>
              <a:t>, October 2014</a:t>
            </a:r>
            <a:endParaRPr lang="en-US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97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9986" y="212225"/>
            <a:ext cx="7834089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PPPY Costs based on site of chemotherapy service - Medicare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511" y="1408966"/>
            <a:ext cx="8888292" cy="433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11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9986" y="174647"/>
            <a:ext cx="7834089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PPPY Costs based on site of chemotherapy service - Commercial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622" y="1402432"/>
            <a:ext cx="8712285" cy="4308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34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Cost of Consolidation: </a:t>
            </a:r>
            <a:br>
              <a:rPr lang="en-US" dirty="0" smtClean="0"/>
            </a:br>
            <a:r>
              <a:rPr lang="en-US" dirty="0" smtClean="0"/>
              <a:t>Milliman 2011 &amp; Avalere 2012 Studies</a:t>
            </a:r>
            <a:endParaRPr lang="en-US" dirty="0"/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>
                <a:latin typeface="Tahoma" charset="0"/>
                <a:ea typeface="ＭＳ Ｐゴシック" charset="0"/>
              </a:rPr>
              <a:t>Milliman</a:t>
            </a:r>
            <a:r>
              <a:rPr lang="en-US" dirty="0">
                <a:latin typeface="Tahoma" charset="0"/>
                <a:ea typeface="ＭＳ Ｐゴシック" charset="0"/>
              </a:rPr>
              <a:t> 2011 study on Medicare costs by site-of-service</a:t>
            </a:r>
          </a:p>
          <a:p>
            <a:pPr lvl="1"/>
            <a:r>
              <a:rPr lang="en-US">
                <a:latin typeface="Tahoma" charset="0"/>
                <a:ea typeface="ＭＳ Ｐゴシック" charset="0"/>
              </a:rPr>
              <a:t>$6,500 annualized higher chemo treatment costs in outpatient hospitals versus MD community cancer clinics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$650 annualized higher out-of-pocket costs for Medicare beneficiaries</a:t>
            </a:r>
          </a:p>
          <a:p>
            <a:r>
              <a:rPr lang="en-US" dirty="0" err="1">
                <a:latin typeface="Tahoma" charset="0"/>
                <a:ea typeface="ＭＳ Ｐゴシック" charset="0"/>
              </a:rPr>
              <a:t>Avalere</a:t>
            </a:r>
            <a:r>
              <a:rPr lang="en-US" dirty="0">
                <a:latin typeface="Tahoma" charset="0"/>
                <a:ea typeface="ＭＳ Ｐゴシック" charset="0"/>
              </a:rPr>
              <a:t> 2012 on private payer costs by site-of-service 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Up to 76% higher chemo treatment costs in outpatient hospitals versus clinics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24% higher on average in outpatient hospitals</a:t>
            </a:r>
          </a:p>
        </p:txBody>
      </p:sp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659986" y="5214624"/>
            <a:ext cx="67056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/>
              <a:t>Sources: </a:t>
            </a:r>
          </a:p>
          <a:p>
            <a:r>
              <a:rPr lang="en-US" sz="1000" i="1" dirty="0"/>
              <a:t>Site of Service Cost Differences for Medicare Patients Receiving Chemotherapy</a:t>
            </a:r>
            <a:r>
              <a:rPr lang="en-US" sz="1000" dirty="0"/>
              <a:t>, </a:t>
            </a:r>
            <a:r>
              <a:rPr lang="en-US" sz="1000" dirty="0" err="1"/>
              <a:t>Milliman</a:t>
            </a:r>
            <a:r>
              <a:rPr lang="en-US" sz="1000" dirty="0"/>
              <a:t>, October 2011</a:t>
            </a:r>
          </a:p>
          <a:p>
            <a:r>
              <a:rPr lang="en-US" sz="1000" i="1" dirty="0"/>
              <a:t>Total Cost of Cancer Care by Site of Service: Physician Office vs Outpatient Hospital</a:t>
            </a:r>
            <a:r>
              <a:rPr lang="en-US" sz="1000" dirty="0"/>
              <a:t>, </a:t>
            </a:r>
            <a:r>
              <a:rPr lang="en-US" sz="1000" dirty="0" err="1"/>
              <a:t>Avalere</a:t>
            </a:r>
            <a:r>
              <a:rPr lang="en-US" sz="1000" dirty="0"/>
              <a:t>, March 2012</a:t>
            </a:r>
          </a:p>
        </p:txBody>
      </p:sp>
    </p:spTree>
    <p:extLst>
      <p:ext uri="{BB962C8B-B14F-4D97-AF65-F5344CB8AC3E}">
        <p14:creationId xmlns:p14="http://schemas.microsoft.com/office/powerpoint/2010/main" val="218567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pwc.com/us/en/health-industries/behind-the-numbers/assets/hri-behind-the-numbers-2014-us-specialty-drug-spendi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854" y="164937"/>
            <a:ext cx="5922293" cy="6531017"/>
          </a:xfrm>
          <a:prstGeom prst="rect">
            <a:avLst/>
          </a:prstGeom>
          <a:noFill/>
          <a:ln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593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pwc.com/en_US/us/health-industries/behind-the-numbers/assets/pharma-specialty-drug-no-logo-03-increased-copay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37744"/>
            <a:ext cx="6013704" cy="6013704"/>
          </a:xfrm>
          <a:prstGeom prst="rect">
            <a:avLst/>
          </a:prstGeom>
          <a:noFill/>
          <a:ln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1000" y="2286010"/>
            <a:ext cx="2286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Payers responding…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46210" y="6290776"/>
            <a:ext cx="7217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Source: PwC’s </a:t>
            </a:r>
            <a:r>
              <a:rPr lang="en-US" dirty="0" smtClean="0"/>
              <a:t>Health Research </a:t>
            </a:r>
            <a:r>
              <a:rPr lang="en-US" smtClean="0"/>
              <a:t>Institute: </a:t>
            </a:r>
            <a:r>
              <a:rPr lang="en-US" i="1" smtClean="0"/>
              <a:t>Behind </a:t>
            </a:r>
            <a:r>
              <a:rPr lang="en-US" i="1" dirty="0" smtClean="0"/>
              <a:t>the Numbers 2015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59968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/>
              <a:t>Consider the last patient in your practice with metastatic </a:t>
            </a:r>
            <a:r>
              <a:rPr lang="en-US" sz="1900" b="1" dirty="0" err="1" smtClean="0"/>
              <a:t>nonsquamous</a:t>
            </a:r>
            <a:r>
              <a:rPr lang="en-US" sz="1900" b="1" dirty="0" smtClean="0"/>
              <a:t> non-small cell lung cancer (NSCLC) who died of their disease</a:t>
            </a:r>
            <a:r>
              <a:rPr lang="is-IS" sz="1900" b="1" dirty="0" smtClean="0"/>
              <a:t>…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s-IS" sz="1900" b="1" dirty="0" smtClean="0"/>
              <a:t>Did the patient enter into hospice care prior to their death?</a:t>
            </a:r>
            <a:endParaRPr lang="en-US" sz="1900" b="1" dirty="0"/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68876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7779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COME HOME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Focus on the patients with expensive illnesses</a:t>
            </a:r>
          </a:p>
          <a:p>
            <a:r>
              <a:rPr lang="en-US" sz="4000" dirty="0" smtClean="0"/>
              <a:t>What factors can doctors control?</a:t>
            </a:r>
          </a:p>
          <a:p>
            <a:r>
              <a:rPr lang="en-US" sz="4000" dirty="0" smtClean="0"/>
              <a:t>What data do we need to prevent complications?</a:t>
            </a:r>
          </a:p>
          <a:p>
            <a:endParaRPr lang="en-US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5968" y="5882977"/>
            <a:ext cx="4608576" cy="815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6543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CMS/CMMI Grant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>
                <a:latin typeface="Calibri" charset="0"/>
              </a:rPr>
              <a:t>$19.8M</a:t>
            </a:r>
          </a:p>
          <a:p>
            <a:r>
              <a:rPr lang="en-US" sz="2800" dirty="0">
                <a:latin typeface="Calibri" charset="0"/>
              </a:rPr>
              <a:t>7 practices</a:t>
            </a:r>
          </a:p>
          <a:p>
            <a:r>
              <a:rPr lang="en-US" sz="2800" dirty="0">
                <a:latin typeface="Calibri" charset="0"/>
              </a:rPr>
              <a:t>Significant savings </a:t>
            </a:r>
            <a:r>
              <a:rPr lang="en-US" sz="2800" dirty="0" smtClean="0">
                <a:latin typeface="Calibri" charset="0"/>
              </a:rPr>
              <a:t>associated with Oncology </a:t>
            </a:r>
            <a:r>
              <a:rPr lang="en-US" sz="2800" dirty="0">
                <a:latin typeface="Calibri" charset="0"/>
              </a:rPr>
              <a:t>Medical </a:t>
            </a:r>
            <a:r>
              <a:rPr lang="en-US" sz="2800" dirty="0" smtClean="0">
                <a:latin typeface="Calibri" charset="0"/>
              </a:rPr>
              <a:t>Home through reduced ED &amp; IP use</a:t>
            </a:r>
          </a:p>
          <a:p>
            <a:r>
              <a:rPr lang="en-US" sz="2800" dirty="0" smtClean="0">
                <a:latin typeface="Calibri" charset="0"/>
              </a:rPr>
              <a:t>Improve quality of care through triage protocols, team care and clinical pathways</a:t>
            </a:r>
          </a:p>
          <a:p>
            <a:r>
              <a:rPr lang="en-US" sz="2800" dirty="0" smtClean="0">
                <a:latin typeface="Calibri" charset="0"/>
              </a:rPr>
              <a:t>Increase delivery of patient-centered care through after hours clinics, same day appointments, patient education and patient portal</a:t>
            </a:r>
            <a:endParaRPr lang="en-US" sz="2800" dirty="0">
              <a:latin typeface="Calibri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924800" y="6356352"/>
            <a:ext cx="762000" cy="365125"/>
          </a:xfrm>
          <a:prstGeom prst="rect">
            <a:avLst/>
          </a:prstGeom>
        </p:spPr>
        <p:txBody>
          <a:bodyPr/>
          <a:lstStyle/>
          <a:p>
            <a:fld id="{D067ADF4-A2D0-4068-8B64-29A7CC2D8EEC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2040" y="5984851"/>
            <a:ext cx="4032504" cy="713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522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3049"/>
            <a:ext cx="8229600" cy="629412"/>
          </a:xfrm>
        </p:spPr>
        <p:txBody>
          <a:bodyPr>
            <a:normAutofit/>
          </a:bodyPr>
          <a:lstStyle/>
          <a:p>
            <a:r>
              <a:rPr lang="en-US" dirty="0" smtClean="0"/>
              <a:t>COME HOME Project Partners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07823"/>
            <a:ext cx="8839200" cy="4367389"/>
          </a:xfrm>
        </p:spPr>
        <p:txBody>
          <a:bodyPr>
            <a:normAutofit fontScale="85000" lnSpcReduction="20000"/>
          </a:bodyPr>
          <a:lstStyle/>
          <a:p>
            <a:r>
              <a:rPr lang="en-US" sz="2100" dirty="0" smtClean="0"/>
              <a:t>Innovative Oncology Business Solutions (IOBS) – managing organization formed for the purposes of administering project</a:t>
            </a:r>
          </a:p>
          <a:p>
            <a:r>
              <a:rPr lang="en-US" sz="2100" dirty="0" smtClean="0"/>
              <a:t>Seven community oncology practices</a:t>
            </a:r>
          </a:p>
          <a:p>
            <a:pPr lvl="1"/>
            <a:r>
              <a:rPr lang="en-US" sz="1800" dirty="0" smtClean="0"/>
              <a:t>New Mexico Cancer Center</a:t>
            </a:r>
          </a:p>
          <a:p>
            <a:pPr lvl="1"/>
            <a:r>
              <a:rPr lang="en-US" sz="1800" dirty="0" smtClean="0"/>
              <a:t>Center for Cancer &amp; Blood Disorders (Ft. Worth)</a:t>
            </a:r>
          </a:p>
          <a:p>
            <a:pPr lvl="1"/>
            <a:r>
              <a:rPr lang="en-US" sz="1800" dirty="0" smtClean="0"/>
              <a:t>Dayton Physician Network (OH)</a:t>
            </a:r>
          </a:p>
          <a:p>
            <a:pPr lvl="1"/>
            <a:r>
              <a:rPr lang="en-US" sz="1800" dirty="0" smtClean="0"/>
              <a:t>Space Coast Oncology</a:t>
            </a:r>
          </a:p>
          <a:p>
            <a:pPr lvl="1"/>
            <a:r>
              <a:rPr lang="en-US" sz="1800" dirty="0" smtClean="0"/>
              <a:t>New England Cancer Specialists</a:t>
            </a:r>
          </a:p>
          <a:p>
            <a:pPr lvl="1"/>
            <a:r>
              <a:rPr lang="en-US" sz="1800" dirty="0" smtClean="0"/>
              <a:t>NW Georgia Oncology Centers</a:t>
            </a:r>
          </a:p>
          <a:p>
            <a:pPr lvl="1"/>
            <a:r>
              <a:rPr lang="en-US" sz="1800" dirty="0" smtClean="0"/>
              <a:t>Austin Oncology Group</a:t>
            </a:r>
          </a:p>
          <a:p>
            <a:r>
              <a:rPr lang="en-US" sz="2100" dirty="0" err="1" smtClean="0"/>
              <a:t>NantHealth</a:t>
            </a:r>
            <a:r>
              <a:rPr lang="en-US" sz="2100" dirty="0" smtClean="0"/>
              <a:t> – HIT company creating customized quality &amp; pathway performance dashboards using claims data and integrated EHRs</a:t>
            </a:r>
          </a:p>
          <a:p>
            <a:r>
              <a:rPr lang="en-US" sz="2100" dirty="0" smtClean="0"/>
              <a:t>KEW Group – integration of genetic markers into diagnostic and therapeutic pathways </a:t>
            </a:r>
          </a:p>
          <a:p>
            <a:r>
              <a:rPr lang="en-US" sz="2100" dirty="0" smtClean="0"/>
              <a:t>UTHSC – evaluation, cost, quality measurement expertise; using claims data for rapid-cycle feedback of cost/utilization performance</a:t>
            </a:r>
            <a:endParaRPr lang="en-US" sz="2100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0336" y="6403673"/>
            <a:ext cx="1664208" cy="294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6955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1371600"/>
            <a:ext cx="3276600" cy="19812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92D050"/>
                </a:solidFill>
              </a:rPr>
              <a:t>Clinical Pathway Compliance Report</a:t>
            </a:r>
            <a:endParaRPr lang="en-US" dirty="0">
              <a:solidFill>
                <a:srgbClr val="92D05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704" y="42672"/>
            <a:ext cx="5588286" cy="662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00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727251"/>
          </a:xfrm>
        </p:spPr>
        <p:txBody>
          <a:bodyPr>
            <a:normAutofit/>
          </a:bodyPr>
          <a:lstStyle/>
          <a:p>
            <a:r>
              <a:rPr lang="en-US" dirty="0" smtClean="0"/>
              <a:t>Triage Pathways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/>
          </p:nvPr>
        </p:nvSpPr>
        <p:spPr>
          <a:xfrm>
            <a:off x="206730" y="1051564"/>
            <a:ext cx="5608857" cy="52701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i="1" dirty="0" smtClean="0"/>
              <a:t>Patients get the Right Care at the Right Time in the Right Place</a:t>
            </a:r>
          </a:p>
          <a:p>
            <a:r>
              <a:rPr lang="en-US" dirty="0" smtClean="0"/>
              <a:t>38 Symptom Specific Pathways</a:t>
            </a:r>
          </a:p>
          <a:p>
            <a:pPr lvl="1"/>
            <a:r>
              <a:rPr lang="en-US" dirty="0" smtClean="0"/>
              <a:t>E.g. pain, nausea &amp; vomiting, fatigue, cough</a:t>
            </a:r>
          </a:p>
          <a:p>
            <a:pPr lvl="1"/>
            <a:r>
              <a:rPr lang="en-US" dirty="0" smtClean="0"/>
              <a:t>Many also include follow ups for patients that can be managed at home</a:t>
            </a:r>
          </a:p>
          <a:p>
            <a:pPr lvl="1"/>
            <a:r>
              <a:rPr lang="en-US" dirty="0" smtClean="0"/>
              <a:t>Consistent, systematic triage of patient symptoms</a:t>
            </a:r>
          </a:p>
          <a:p>
            <a:r>
              <a:rPr lang="en-US" dirty="0" smtClean="0"/>
              <a:t>Real time dashboard visible to all triage staff</a:t>
            </a:r>
          </a:p>
          <a:p>
            <a:r>
              <a:rPr lang="en-US" dirty="0" smtClean="0"/>
              <a:t>Standard order sets for defined patient groups</a:t>
            </a:r>
          </a:p>
          <a:p>
            <a:pPr lvl="1"/>
            <a:r>
              <a:rPr lang="en-US" dirty="0" smtClean="0"/>
              <a:t>E.g. pts. on chemo with vomiting are brought in for hydration and have review of anti-emetics.</a:t>
            </a:r>
            <a:endParaRPr lang="en-US" dirty="0"/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080" y="274640"/>
            <a:ext cx="2779776" cy="263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608" y="3148902"/>
            <a:ext cx="2527848" cy="265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051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3290676"/>
              </p:ext>
            </p:extLst>
          </p:nvPr>
        </p:nvGraphicFramePr>
        <p:xfrm>
          <a:off x="666228" y="363846"/>
          <a:ext cx="7886700" cy="5374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55559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8812422"/>
              </p:ext>
            </p:extLst>
          </p:nvPr>
        </p:nvGraphicFramePr>
        <p:xfrm>
          <a:off x="703806" y="321542"/>
          <a:ext cx="7886700" cy="5391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8509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0617311"/>
              </p:ext>
            </p:extLst>
          </p:nvPr>
        </p:nvGraphicFramePr>
        <p:xfrm>
          <a:off x="766436" y="295662"/>
          <a:ext cx="7886700" cy="5417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5625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270920"/>
              </p:ext>
            </p:extLst>
          </p:nvPr>
        </p:nvGraphicFramePr>
        <p:xfrm>
          <a:off x="653702" y="380272"/>
          <a:ext cx="7886700" cy="5383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5124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5120927"/>
              </p:ext>
            </p:extLst>
          </p:nvPr>
        </p:nvGraphicFramePr>
        <p:xfrm>
          <a:off x="641176" y="308188"/>
          <a:ext cx="7886700" cy="5417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3476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/>
              <a:t>Did the patient receive chemotherapy during the last month of life?</a:t>
            </a:r>
            <a:endParaRPr lang="en-US" sz="1900" b="1" dirty="0"/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3237443"/>
              </p:ext>
            </p:extLst>
          </p:nvPr>
        </p:nvGraphicFramePr>
        <p:xfrm>
          <a:off x="152400" y="2054994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0666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8106676"/>
              </p:ext>
            </p:extLst>
          </p:nvPr>
        </p:nvGraphicFramePr>
        <p:xfrm>
          <a:off x="691280" y="305419"/>
          <a:ext cx="7886700" cy="54206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741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65163" y="112016"/>
            <a:ext cx="7834089" cy="1143000"/>
          </a:xfrm>
        </p:spPr>
        <p:txBody>
          <a:bodyPr/>
          <a:lstStyle/>
          <a:p>
            <a:r>
              <a:rPr lang="en-US" dirty="0" smtClean="0"/>
              <a:t>Triage Pathway Outcomes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7296681"/>
              </p:ext>
            </p:extLst>
          </p:nvPr>
        </p:nvGraphicFramePr>
        <p:xfrm>
          <a:off x="665163" y="1440189"/>
          <a:ext cx="782955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4779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59986" y="362537"/>
            <a:ext cx="8183389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Same Day Appointments: What would the patient have done if they could not be seen?</a:t>
            </a:r>
            <a:endParaRPr lang="en-US" sz="32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9708491"/>
              </p:ext>
            </p:extLst>
          </p:nvPr>
        </p:nvGraphicFramePr>
        <p:xfrm>
          <a:off x="665163" y="1577975"/>
          <a:ext cx="782955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0082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59986" y="0"/>
            <a:ext cx="7834089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>
                <a:ea typeface="+mj-ea"/>
              </a:rPr>
              <a:t>% of Patients Refusing Triage Outcomes by Practice</a:t>
            </a:r>
            <a:endParaRPr lang="en-US" dirty="0">
              <a:ea typeface="+mj-ea"/>
            </a:endParaRP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69610910"/>
              </p:ext>
            </p:extLst>
          </p:nvPr>
        </p:nvGraphicFramePr>
        <p:xfrm>
          <a:off x="137784" y="1417638"/>
          <a:ext cx="4358020" cy="40487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1876"/>
                <a:gridCol w="1277134"/>
                <a:gridCol w="1089505"/>
                <a:gridCol w="1089505"/>
              </a:tblGrid>
              <a:tr h="106251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Practice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Number of Triage Nursing Encounters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Number of Pt Refusals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% of Patients Refusing</a:t>
                      </a:r>
                      <a:endParaRPr lang="en-US" sz="1400" dirty="0"/>
                    </a:p>
                  </a:txBody>
                  <a:tcPr marT="45712" marB="45712"/>
                </a:tc>
              </a:tr>
              <a:tr h="44535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ACC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39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10.26%</a:t>
                      </a:r>
                      <a:endParaRPr lang="en-US" sz="1400" dirty="0"/>
                    </a:p>
                  </a:txBody>
                  <a:tcPr marT="45712" marB="45712"/>
                </a:tc>
              </a:tr>
              <a:tr h="44535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DPN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164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28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17.07%</a:t>
                      </a:r>
                      <a:endParaRPr lang="en-US" sz="1400" dirty="0"/>
                    </a:p>
                  </a:txBody>
                  <a:tcPr marT="45712" marB="45712"/>
                </a:tc>
              </a:tr>
              <a:tr h="31406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CCBD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86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4.65%</a:t>
                      </a:r>
                      <a:endParaRPr lang="en-US" sz="1400" dirty="0"/>
                    </a:p>
                  </a:txBody>
                  <a:tcPr marT="45712" marB="45712"/>
                </a:tc>
              </a:tr>
              <a:tr h="44535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MCCM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98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13.27%</a:t>
                      </a:r>
                      <a:endParaRPr lang="en-US" sz="1400" dirty="0"/>
                    </a:p>
                  </a:txBody>
                  <a:tcPr marT="45712" marB="45712"/>
                </a:tc>
              </a:tr>
              <a:tr h="44535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NMCC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147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26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17.69%</a:t>
                      </a:r>
                      <a:endParaRPr lang="en-US" sz="1400" dirty="0"/>
                    </a:p>
                  </a:txBody>
                  <a:tcPr marT="45712" marB="45712"/>
                </a:tc>
              </a:tr>
              <a:tr h="44535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NGOC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12.50%</a:t>
                      </a:r>
                      <a:endParaRPr lang="en-US" sz="1400" dirty="0"/>
                    </a:p>
                  </a:txBody>
                  <a:tcPr marT="45712" marB="45712"/>
                </a:tc>
              </a:tr>
              <a:tr h="44535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SCCC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18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22.22%</a:t>
                      </a:r>
                      <a:endParaRPr lang="en-US" sz="1400" dirty="0"/>
                    </a:p>
                  </a:txBody>
                  <a:tcPr marT="45712" marB="45712"/>
                </a:tc>
              </a:tr>
            </a:tbl>
          </a:graphicData>
        </a:graphic>
      </p:graphicFrame>
      <p:graphicFrame>
        <p:nvGraphicFramePr>
          <p:cNvPr id="3" name="Content Placeholder 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42213507"/>
              </p:ext>
            </p:extLst>
          </p:nvPr>
        </p:nvGraphicFramePr>
        <p:xfrm>
          <a:off x="4647562" y="1417638"/>
          <a:ext cx="4270970" cy="4197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6962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charset="0"/>
              </a:rPr>
              <a:t>Patient </a:t>
            </a:r>
            <a:r>
              <a:rPr lang="en-US" dirty="0">
                <a:latin typeface="Calibri" charset="0"/>
              </a:rPr>
              <a:t>Refusal Reasons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4" y="1129983"/>
            <a:ext cx="8900160" cy="461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24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charset="0"/>
              </a:rPr>
              <a:t>Patient </a:t>
            </a:r>
            <a:r>
              <a:rPr lang="en-US" dirty="0">
                <a:latin typeface="Calibri" charset="0"/>
              </a:rPr>
              <a:t>Refusal Follow Up</a:t>
            </a:r>
          </a:p>
        </p:txBody>
      </p:sp>
      <p:pic>
        <p:nvPicPr>
          <p:cNvPr id="3686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" r="-250"/>
          <a:stretch/>
        </p:blipFill>
        <p:spPr>
          <a:xfrm>
            <a:off x="116419" y="1389829"/>
            <a:ext cx="8977477" cy="392120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523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92" y="137786"/>
            <a:ext cx="8218493" cy="6338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508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90" y="150312"/>
            <a:ext cx="8268697" cy="6313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807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52" y="184162"/>
            <a:ext cx="8267178" cy="6298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617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65" y="125260"/>
            <a:ext cx="8356342" cy="640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1938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/>
              <a:t>Was the patient hospitalized during the last month of life?</a:t>
            </a:r>
            <a:endParaRPr lang="en-US" sz="1900" b="1" dirty="0"/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1230426"/>
              </p:ext>
            </p:extLst>
          </p:nvPr>
        </p:nvGraphicFramePr>
        <p:xfrm>
          <a:off x="152400" y="2035329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2891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NATIONAL CANCER CARE ALLIANCE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RESEARCH</a:t>
            </a:r>
          </a:p>
          <a:p>
            <a:r>
              <a:rPr lang="en-US" dirty="0" smtClean="0"/>
              <a:t>COLLABORATION FOR IDEAS AND INNOVATION</a:t>
            </a:r>
          </a:p>
          <a:p>
            <a:r>
              <a:rPr lang="en-US" dirty="0" smtClean="0"/>
              <a:t>EHR VENDOR NEGOTIATIONS</a:t>
            </a:r>
          </a:p>
          <a:p>
            <a:r>
              <a:rPr lang="en-US" dirty="0" smtClean="0"/>
              <a:t>GROUP PURCHASING</a:t>
            </a:r>
          </a:p>
          <a:p>
            <a:r>
              <a:rPr lang="en-US" dirty="0" smtClean="0"/>
              <a:t>NATIONAL CONTRACTS</a:t>
            </a:r>
          </a:p>
          <a:p>
            <a:r>
              <a:rPr lang="en-US" dirty="0" smtClean="0"/>
              <a:t>DRUG PRICING</a:t>
            </a:r>
            <a:endParaRPr lang="en-US" dirty="0"/>
          </a:p>
          <a:p>
            <a:r>
              <a:rPr lang="en-US" dirty="0" smtClean="0"/>
              <a:t>KEEPING INDEPENDENT PRACTICES INDEPENDENT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>
                <a:hlinkClick r:id="rId3"/>
              </a:rPr>
              <a:t>www.nccalliance.org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75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SUMMARY:  HOW TO GET PRESONALIZED CARE TO PATIENTS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1.  DECISION SUPPORT</a:t>
            </a:r>
          </a:p>
          <a:p>
            <a:r>
              <a:rPr lang="en-US" sz="2400" dirty="0" smtClean="0"/>
              <a:t>2.  PRIOR AUTHORIZATION REFORM</a:t>
            </a:r>
          </a:p>
          <a:p>
            <a:r>
              <a:rPr lang="en-US" sz="2400" dirty="0" smtClean="0"/>
              <a:t>3.  EQUALIZATION OF SITE OF SERVICE     			    PAYMENT</a:t>
            </a:r>
          </a:p>
          <a:p>
            <a:r>
              <a:rPr lang="en-US" sz="2400" dirty="0" smtClean="0"/>
              <a:t>4.  DRUG PRICING</a:t>
            </a:r>
          </a:p>
          <a:p>
            <a:r>
              <a:rPr lang="en-US" sz="2400" dirty="0" smtClean="0"/>
              <a:t>5.  MEDICAL HOME PROCESSES</a:t>
            </a:r>
          </a:p>
          <a:p>
            <a:r>
              <a:rPr lang="en-US" sz="2400" dirty="0" smtClean="0"/>
              <a:t>6.  PAYMENT REFORM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7242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/>
              <a:t>At any time did the patient’s tumor undergo multiplex/next-generation sequencing (NGS)?</a:t>
            </a:r>
            <a:endParaRPr lang="en-US" sz="1900" b="1" dirty="0"/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2162794"/>
              </p:ext>
            </p:extLst>
          </p:nvPr>
        </p:nvGraphicFramePr>
        <p:xfrm>
          <a:off x="152400" y="2054994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07723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/>
              <a:t>Was the patient seen by a palliative care specialist?</a:t>
            </a:r>
            <a:endParaRPr lang="en-US" sz="1900" b="1" dirty="0"/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8154762"/>
              </p:ext>
            </p:extLst>
          </p:nvPr>
        </p:nvGraphicFramePr>
        <p:xfrm>
          <a:off x="152400" y="2054994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11854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/>
              <a:t>Were there any important life goals (</a:t>
            </a:r>
            <a:r>
              <a:rPr lang="en-US" sz="1900" b="1" dirty="0" err="1" smtClean="0"/>
              <a:t>eg</a:t>
            </a:r>
            <a:r>
              <a:rPr lang="en-US" sz="1900" b="1" dirty="0" smtClean="0"/>
              <a:t>, birthday, wedding) that this patient was determined to achieve between the diagnosis of metastatic disease and death?</a:t>
            </a:r>
            <a:endParaRPr lang="en-US" sz="1900" b="1" dirty="0"/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4961101"/>
              </p:ext>
            </p:extLst>
          </p:nvPr>
        </p:nvGraphicFramePr>
        <p:xfrm>
          <a:off x="152400" y="2035329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8211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/>
              <a:t>How satisfying was it for you to take care of this patient?</a:t>
            </a:r>
            <a:endParaRPr lang="en-US" sz="1900" b="1" dirty="0"/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6137671"/>
              </p:ext>
            </p:extLst>
          </p:nvPr>
        </p:nvGraphicFramePr>
        <p:xfrm>
          <a:off x="152400" y="2035329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5832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PSLIDECODE" val="2011121213034000003"/>
</p:tagLst>
</file>

<file path=ppt/theme/theme1.xml><?xml version="1.0" encoding="utf-8"?>
<a:theme xmlns:a="http://schemas.openxmlformats.org/drawingml/2006/main" name="3_Office Theme">
  <a:themeElements>
    <a:clrScheme name="Custom 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46166B"/>
      </a:accent1>
      <a:accent2>
        <a:srgbClr val="A1A1A4"/>
      </a:accent2>
      <a:accent3>
        <a:srgbClr val="009DDC"/>
      </a:accent3>
      <a:accent4>
        <a:srgbClr val="FAA634"/>
      </a:accent4>
      <a:accent5>
        <a:srgbClr val="C1D82F"/>
      </a:accent5>
      <a:accent6>
        <a:srgbClr val="E71933"/>
      </a:accent6>
      <a:hlink>
        <a:srgbClr val="46166B"/>
      </a:hlink>
      <a:folHlink>
        <a:srgbClr val="46166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2657</TotalTime>
  <Words>939</Words>
  <Application>Microsoft Macintosh PowerPoint</Application>
  <PresentationFormat>On-screen Show (4:3)</PresentationFormat>
  <Paragraphs>191</Paragraphs>
  <Slides>51</Slides>
  <Notes>28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9" baseType="lpstr">
      <vt:lpstr>Calibri</vt:lpstr>
      <vt:lpstr>ＭＳ Ｐゴシック</vt:lpstr>
      <vt:lpstr>Tahoma</vt:lpstr>
      <vt:lpstr>Times</vt:lpstr>
      <vt:lpstr>ヒラギノ角ゴ Pro W3</vt:lpstr>
      <vt:lpstr>Arial</vt:lpstr>
      <vt:lpstr>3_Office Theme</vt:lpstr>
      <vt:lpstr>Worksheet</vt:lpstr>
      <vt:lpstr>PowerPoint Presentation</vt:lpstr>
      <vt:lpstr>The American Medical Association Physician  Payment Reform, the Oncology Medical Home: Emphasis on Lung Cancer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Disclosure</vt:lpstr>
      <vt:lpstr>Great Science: Now what?</vt:lpstr>
      <vt:lpstr>The Challenge</vt:lpstr>
      <vt:lpstr>PowerPoint Presentation</vt:lpstr>
      <vt:lpstr>Turn the page</vt:lpstr>
      <vt:lpstr>Turn the page</vt:lpstr>
      <vt:lpstr>PowerPoint Presentation</vt:lpstr>
      <vt:lpstr>Prior Authorization Process</vt:lpstr>
      <vt:lpstr>Rising health care costs are unsustainable</vt:lpstr>
      <vt:lpstr>Global Growth in Spending</vt:lpstr>
      <vt:lpstr>Difference between observed and modeled Medicare FFS spending in 2014 under site of service shifting scenarios</vt:lpstr>
      <vt:lpstr>PowerPoint Presentation</vt:lpstr>
      <vt:lpstr>PowerPoint Presentation</vt:lpstr>
      <vt:lpstr>  Cumulative Increases in Health Insurance Premiums, Workers’ Contributions to Premiums, Inflation, and Workers’ Earnings, 2000-2010</vt:lpstr>
      <vt:lpstr>Consolidation of Cancer Care</vt:lpstr>
      <vt:lpstr>PPPY Costs based on site of chemotherapy service - Medicare</vt:lpstr>
      <vt:lpstr>PPPY Costs based on site of chemotherapy service - Commercial</vt:lpstr>
      <vt:lpstr>Cost of Consolidation:  Milliman 2011 &amp; Avalere 2012 Studies</vt:lpstr>
      <vt:lpstr>PowerPoint Presentation</vt:lpstr>
      <vt:lpstr>PowerPoint Presentation</vt:lpstr>
      <vt:lpstr>COME HOME</vt:lpstr>
      <vt:lpstr>CMS/CMMI Grant</vt:lpstr>
      <vt:lpstr>COME HOME Project Partners</vt:lpstr>
      <vt:lpstr>Clinical Pathway Compliance Report</vt:lpstr>
      <vt:lpstr>Triage Pathways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Triage Pathway Outcomes</vt:lpstr>
      <vt:lpstr>Same Day Appointments: What would the patient have done if they could not be seen?</vt:lpstr>
      <vt:lpstr>% of Patients Refusing Triage Outcomes by Practice</vt:lpstr>
      <vt:lpstr>Patient Refusal Reasons</vt:lpstr>
      <vt:lpstr>Patient Refusal Follow Up</vt:lpstr>
      <vt:lpstr>PowerPoint Presentation</vt:lpstr>
      <vt:lpstr>PowerPoint Presentation</vt:lpstr>
      <vt:lpstr>PowerPoint Presentation</vt:lpstr>
      <vt:lpstr>PowerPoint Presentation</vt:lpstr>
      <vt:lpstr>NATIONAL CANCER CARE ALLIANCE</vt:lpstr>
      <vt:lpstr>SUMMARY:  HOW TO GET PRESONALIZED CARE TO PATIENTS</vt:lpstr>
    </vt:vector>
  </TitlesOfParts>
  <Manager/>
  <Company>Research To Practice</Company>
  <LinksUpToDate>false</LinksUpToDate>
  <SharedDoc>false</SharedDoc>
  <HyperlinkBase/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Benitez, Maxwell R - 0424423</cp:lastModifiedBy>
  <cp:revision>33</cp:revision>
  <cp:lastPrinted>2017-03-22T16:14:11Z</cp:lastPrinted>
  <dcterms:created xsi:type="dcterms:W3CDTF">2017-01-30T16:27:10Z</dcterms:created>
  <dcterms:modified xsi:type="dcterms:W3CDTF">2017-03-23T14:53:15Z</dcterms:modified>
  <cp:category/>
</cp:coreProperties>
</file>