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</p:sldMasterIdLst>
  <p:notesMasterIdLst>
    <p:notesMasterId r:id="rId21"/>
  </p:notesMasterIdLst>
  <p:sldIdLst>
    <p:sldId id="277" r:id="rId4"/>
    <p:sldId id="276" r:id="rId5"/>
    <p:sldId id="281" r:id="rId6"/>
    <p:sldId id="282" r:id="rId7"/>
    <p:sldId id="283" r:id="rId8"/>
    <p:sldId id="260" r:id="rId9"/>
    <p:sldId id="261" r:id="rId10"/>
    <p:sldId id="263" r:id="rId11"/>
    <p:sldId id="274" r:id="rId12"/>
    <p:sldId id="272" r:id="rId13"/>
    <p:sldId id="273" r:id="rId14"/>
    <p:sldId id="259" r:id="rId15"/>
    <p:sldId id="264" r:id="rId16"/>
    <p:sldId id="270" r:id="rId17"/>
    <p:sldId id="265" r:id="rId18"/>
    <p:sldId id="266" r:id="rId19"/>
    <p:sldId id="27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67" autoAdjust="0"/>
    <p:restoredTop sz="96047" autoAdjust="0"/>
  </p:normalViewPr>
  <p:slideViewPr>
    <p:cSldViewPr snapToGrid="0">
      <p:cViewPr>
        <p:scale>
          <a:sx n="100" d="100"/>
          <a:sy n="100" d="100"/>
        </p:scale>
        <p:origin x="1832" y="4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20" Type="http://schemas.openxmlformats.org/officeDocument/2006/relationships/slide" Target="slides/slide17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Other</c:v>
                </c:pt>
                <c:pt idx="1">
                  <c:v>Pertuzumab</c:v>
                </c:pt>
                <c:pt idx="2">
                  <c:v>T-DM1</c:v>
                </c:pt>
                <c:pt idx="3">
                  <c:v>Afatinib</c:v>
                </c:pt>
                <c:pt idx="4">
                  <c:v>Trastuzumab with lapatinib</c:v>
                </c:pt>
                <c:pt idx="5">
                  <c:v>Lapatinib</c:v>
                </c:pt>
                <c:pt idx="6">
                  <c:v>Trastuzumab</c:v>
                </c:pt>
                <c:pt idx="7">
                  <c:v>None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0.06</c:v>
                </c:pt>
                <c:pt idx="1">
                  <c:v>0.04</c:v>
                </c:pt>
                <c:pt idx="2">
                  <c:v>0.16</c:v>
                </c:pt>
                <c:pt idx="3">
                  <c:v>0.23</c:v>
                </c:pt>
                <c:pt idx="4">
                  <c:v>0.13</c:v>
                </c:pt>
                <c:pt idx="5">
                  <c:v>0.0</c:v>
                </c:pt>
                <c:pt idx="6">
                  <c:v>0.32</c:v>
                </c:pt>
                <c:pt idx="7">
                  <c:v>0.06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4021568"/>
        <c:axId val="-74429520"/>
      </c:barChart>
      <c:catAx>
        <c:axId val="-740215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74429520"/>
        <c:crosses val="autoZero"/>
        <c:auto val="1"/>
        <c:lblAlgn val="ctr"/>
        <c:lblOffset val="100"/>
        <c:noMultiLvlLbl val="0"/>
      </c:catAx>
      <c:valAx>
        <c:axId val="-74429520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74021568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Other</c:v>
                </c:pt>
                <c:pt idx="1">
                  <c:v>Lenvatinib</c:v>
                </c:pt>
                <c:pt idx="2">
                  <c:v>Ponatinib</c:v>
                </c:pt>
                <c:pt idx="3">
                  <c:v>Vandetanib</c:v>
                </c:pt>
                <c:pt idx="4">
                  <c:v>Cabozantinib</c:v>
                </c:pt>
                <c:pt idx="5">
                  <c:v>None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0.1</c:v>
                </c:pt>
                <c:pt idx="1">
                  <c:v>0.06</c:v>
                </c:pt>
                <c:pt idx="2">
                  <c:v>0.13</c:v>
                </c:pt>
                <c:pt idx="3">
                  <c:v>0.14</c:v>
                </c:pt>
                <c:pt idx="4">
                  <c:v>0.47</c:v>
                </c:pt>
                <c:pt idx="5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2224880"/>
        <c:axId val="-212089168"/>
      </c:barChart>
      <c:catAx>
        <c:axId val="-2122248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212089168"/>
        <c:crosses val="autoZero"/>
        <c:auto val="1"/>
        <c:lblAlgn val="ctr"/>
        <c:lblOffset val="100"/>
        <c:noMultiLvlLbl val="0"/>
      </c:catAx>
      <c:valAx>
        <c:axId val="-212089168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212224880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I don't know</c:v>
                </c:pt>
                <c:pt idx="1">
                  <c:v>Neither a nor b</c:v>
                </c:pt>
                <c:pt idx="2">
                  <c:v>Both a and b</c:v>
                </c:pt>
                <c:pt idx="3">
                  <c:v>Have a clinically significant response to crizotinib</c:v>
                </c:pt>
                <c:pt idx="4">
                  <c:v>Are as common as those with ALK rearrangements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0.35</c:v>
                </c:pt>
                <c:pt idx="1">
                  <c:v>0.13</c:v>
                </c:pt>
                <c:pt idx="2">
                  <c:v>0.24</c:v>
                </c:pt>
                <c:pt idx="3">
                  <c:v>0.24</c:v>
                </c:pt>
                <c:pt idx="4">
                  <c:v>0.04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2330384"/>
        <c:axId val="-71586416"/>
      </c:barChart>
      <c:catAx>
        <c:axId val="-723303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71586416"/>
        <c:crosses val="autoZero"/>
        <c:auto val="1"/>
        <c:lblAlgn val="ctr"/>
        <c:lblOffset val="100"/>
        <c:noMultiLvlLbl val="0"/>
      </c:catAx>
      <c:valAx>
        <c:axId val="-71586416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72330384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33137-9FE7-4A52-91D0-9F1921910D0F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687ABB-248D-465F-87B8-725E07B3DC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697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892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304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928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87ABB-248D-465F-87B8-725E07B3DCC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7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87ABB-248D-465F-87B8-725E07B3DCC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471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87ABB-248D-465F-87B8-725E07B3DCC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347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87ABB-248D-465F-87B8-725E07B3DCC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912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C6BCF49-6731-48D4-AEFC-99AE5B842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3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DFBFBEA-5F78-4A05-A1C4-C4D7B3582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83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93071E6-BDF2-48E7-AF33-546B9744D9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86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D6E35BA-DE78-4F5A-BCA8-1A34443554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36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DE52B-ACBE-419B-99A3-68F3ED95BF7E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12FB4-2E58-482C-8707-EC5C654FB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DE52B-ACBE-419B-99A3-68F3ED95BF7E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12FB4-2E58-482C-8707-EC5C654FB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DE52B-ACBE-419B-99A3-68F3ED95BF7E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12FB4-2E58-482C-8707-EC5C654FB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DE52B-ACBE-419B-99A3-68F3ED95BF7E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12FB4-2E58-482C-8707-EC5C654FB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DE52B-ACBE-419B-99A3-68F3ED95BF7E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12FB4-2E58-482C-8707-EC5C654FB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DE52B-ACBE-419B-99A3-68F3ED95BF7E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12FB4-2E58-482C-8707-EC5C654FB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DE52B-ACBE-419B-99A3-68F3ED95BF7E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12FB4-2E58-482C-8707-EC5C654FB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0ECDA86-D0DF-400A-961E-62AB67245F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63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DE52B-ACBE-419B-99A3-68F3ED95BF7E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12FB4-2E58-482C-8707-EC5C654FB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DE52B-ACBE-419B-99A3-68F3ED95BF7E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12FB4-2E58-482C-8707-EC5C654FB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DE52B-ACBE-419B-99A3-68F3ED95BF7E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12FB4-2E58-482C-8707-EC5C654FB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DE52B-ACBE-419B-99A3-68F3ED95BF7E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12FB4-2E58-482C-8707-EC5C654FB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TP_SlideBackground-YiR_v3fr-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/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B61B31C-AEA7-4F6F-B361-916DB4C9B6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60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ransition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1943100" cy="6489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0"/>
            <a:ext cx="5676900" cy="6489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FBC7634-8118-4577-AD9C-E6CC1116CB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34600FE-7742-438F-B17E-83F0807A65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21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D1E51E2-39D7-449A-97B1-E71574BADF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06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4D045E5-1EF7-43F8-9499-C6F7A76CA2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13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F2AFEF7-886D-4321-B688-0C2BBFAD4C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1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A562F21-DAF0-4586-BD13-C59C6A6F94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83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solidFill>
                  <a:srgbClr val="000000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solidFill>
                  <a:srgbClr val="000000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>
                <a:solidFill>
                  <a:srgbClr val="000000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E40E7D-2A0A-458A-BAA9-54F9E673C5B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6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DE52B-ACBE-419B-99A3-68F3ED95BF7E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12FB4-2E58-482C-8707-EC5C654FBE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093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RTP_SlideBackground-YiR_v3fr-bulleted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62088"/>
            <a:ext cx="7772400" cy="50276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03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latin typeface="Arial"/>
                <a:cs typeface="Arial"/>
              </a:rPr>
              <a:t>actual</a:t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 </a:t>
            </a:r>
            <a:r>
              <a:rPr lang="en-US" sz="2600" b="1" i="0" dirty="0"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latin typeface="Arial"/>
                <a:cs typeface="Arial"/>
              </a:rPr>
              <a:t/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live </a:t>
            </a:r>
            <a:r>
              <a:rPr lang="en-US" sz="2600" b="1" i="0" dirty="0"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126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HER2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C000"/>
                </a:solidFill>
              </a:rPr>
              <a:t>positive NSCLC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100" dirty="0">
                <a:solidFill>
                  <a:schemeClr val="bg1"/>
                </a:solidFill>
              </a:rPr>
              <a:t>HER2 </a:t>
            </a:r>
            <a:r>
              <a:rPr lang="en-US" sz="2100" dirty="0" smtClean="0">
                <a:solidFill>
                  <a:schemeClr val="bg1"/>
                </a:solidFill>
              </a:rPr>
              <a:t>positivity </a:t>
            </a:r>
            <a:r>
              <a:rPr lang="en-US" sz="2100" dirty="0">
                <a:solidFill>
                  <a:schemeClr val="bg1"/>
                </a:solidFill>
              </a:rPr>
              <a:t>has been defined by IHC, FISH, HER2 mutation </a:t>
            </a:r>
          </a:p>
          <a:p>
            <a:r>
              <a:rPr lang="en-US" sz="2100" dirty="0">
                <a:solidFill>
                  <a:schemeClr val="bg1"/>
                </a:solidFill>
              </a:rPr>
              <a:t>No standard definition of HER2 </a:t>
            </a:r>
            <a:r>
              <a:rPr lang="en-US" sz="2100" dirty="0" err="1">
                <a:solidFill>
                  <a:schemeClr val="bg1"/>
                </a:solidFill>
              </a:rPr>
              <a:t>overexpression</a:t>
            </a:r>
            <a:endParaRPr lang="en-US" sz="2100" dirty="0">
              <a:solidFill>
                <a:schemeClr val="bg1"/>
              </a:solidFill>
            </a:endParaRPr>
          </a:p>
          <a:p>
            <a:r>
              <a:rPr lang="en-US" sz="2100" dirty="0">
                <a:solidFill>
                  <a:schemeClr val="bg1"/>
                </a:solidFill>
              </a:rPr>
              <a:t>Discordance between FISH and IHC observed in 35% of cases</a:t>
            </a:r>
          </a:p>
          <a:p>
            <a:r>
              <a:rPr lang="en-US" sz="2100" dirty="0">
                <a:solidFill>
                  <a:schemeClr val="bg1"/>
                </a:solidFill>
              </a:rPr>
              <a:t>Case reports of activity of T-DM1 and </a:t>
            </a:r>
            <a:r>
              <a:rPr lang="en-US" sz="2100" dirty="0" err="1">
                <a:solidFill>
                  <a:schemeClr val="bg1"/>
                </a:solidFill>
              </a:rPr>
              <a:t>afatinib</a:t>
            </a:r>
            <a:r>
              <a:rPr lang="en-US" sz="2100" dirty="0">
                <a:solidFill>
                  <a:schemeClr val="bg1"/>
                </a:solidFill>
              </a:rPr>
              <a:t> in </a:t>
            </a:r>
            <a:r>
              <a:rPr lang="en-US" sz="2100" i="1" dirty="0">
                <a:solidFill>
                  <a:schemeClr val="bg1"/>
                </a:solidFill>
              </a:rPr>
              <a:t>HER2</a:t>
            </a:r>
            <a:r>
              <a:rPr lang="en-US" sz="2100" dirty="0">
                <a:solidFill>
                  <a:schemeClr val="bg1"/>
                </a:solidFill>
              </a:rPr>
              <a:t> mutant NSCLC</a:t>
            </a:r>
          </a:p>
          <a:p>
            <a:r>
              <a:rPr lang="en-US" sz="2100" dirty="0">
                <a:solidFill>
                  <a:schemeClr val="bg1"/>
                </a:solidFill>
              </a:rPr>
              <a:t>Chemotherapy/</a:t>
            </a:r>
            <a:r>
              <a:rPr lang="en-US" sz="2100" dirty="0" err="1">
                <a:solidFill>
                  <a:schemeClr val="bg1"/>
                </a:solidFill>
              </a:rPr>
              <a:t>trastuzumab</a:t>
            </a:r>
            <a:r>
              <a:rPr lang="en-US" sz="2100" dirty="0">
                <a:solidFill>
                  <a:schemeClr val="bg1"/>
                </a:solidFill>
              </a:rPr>
              <a:t> combinations have demonstrated activity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4559" y="5950938"/>
            <a:ext cx="784303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1"/>
                </a:solidFill>
              </a:rPr>
              <a:t>Liu et al. JTO 2010; </a:t>
            </a:r>
            <a:r>
              <a:rPr lang="en-US" sz="1350" dirty="0" err="1">
                <a:solidFill>
                  <a:schemeClr val="bg1"/>
                </a:solidFill>
              </a:rPr>
              <a:t>Varella</a:t>
            </a:r>
            <a:r>
              <a:rPr lang="en-US" sz="1350" dirty="0">
                <a:solidFill>
                  <a:schemeClr val="bg1"/>
                </a:solidFill>
              </a:rPr>
              <a:t>-Garcia et al. JTO 2009; </a:t>
            </a:r>
            <a:r>
              <a:rPr lang="en-US" sz="1350" dirty="0" err="1">
                <a:solidFill>
                  <a:schemeClr val="bg1"/>
                </a:solidFill>
              </a:rPr>
              <a:t>Tiseo</a:t>
            </a:r>
            <a:r>
              <a:rPr lang="en-US" sz="1350" dirty="0">
                <a:solidFill>
                  <a:schemeClr val="bg1"/>
                </a:solidFill>
              </a:rPr>
              <a:t> et al. Lung Cancer 2010; Hirsch BJC 2002; </a:t>
            </a:r>
            <a:r>
              <a:rPr lang="en-US" sz="1350" dirty="0" err="1">
                <a:solidFill>
                  <a:schemeClr val="bg1"/>
                </a:solidFill>
              </a:rPr>
              <a:t>Weiler</a:t>
            </a:r>
            <a:r>
              <a:rPr lang="en-US" sz="1350" dirty="0">
                <a:solidFill>
                  <a:schemeClr val="bg1"/>
                </a:solidFill>
              </a:rPr>
              <a:t> JTO 2015; De </a:t>
            </a:r>
            <a:r>
              <a:rPr lang="en-US" sz="1350" dirty="0" err="1">
                <a:solidFill>
                  <a:schemeClr val="bg1"/>
                </a:solidFill>
              </a:rPr>
              <a:t>Greve</a:t>
            </a:r>
            <a:r>
              <a:rPr lang="en-US" sz="1350" dirty="0">
                <a:solidFill>
                  <a:schemeClr val="bg1"/>
                </a:solidFill>
              </a:rPr>
              <a:t> et al. Lung Cancer 2012; </a:t>
            </a:r>
            <a:r>
              <a:rPr lang="en-US" sz="1350" dirty="0" err="1">
                <a:solidFill>
                  <a:schemeClr val="bg1"/>
                </a:solidFill>
              </a:rPr>
              <a:t>Mazieres</a:t>
            </a:r>
            <a:r>
              <a:rPr lang="en-US" sz="1350" dirty="0">
                <a:solidFill>
                  <a:schemeClr val="bg1"/>
                </a:solidFill>
              </a:rPr>
              <a:t> et al. </a:t>
            </a:r>
            <a:r>
              <a:rPr lang="en-US" sz="1350" i="1" dirty="0">
                <a:solidFill>
                  <a:schemeClr val="bg1"/>
                </a:solidFill>
              </a:rPr>
              <a:t>JCO</a:t>
            </a:r>
            <a:r>
              <a:rPr lang="en-US" sz="1350" dirty="0">
                <a:solidFill>
                  <a:schemeClr val="bg1"/>
                </a:solidFill>
              </a:rPr>
              <a:t> 2013</a:t>
            </a:r>
            <a:r>
              <a:rPr lang="en-US" sz="1350" dirty="0" smtClean="0">
                <a:solidFill>
                  <a:schemeClr val="bg1"/>
                </a:solidFill>
              </a:rPr>
              <a:t>.</a:t>
            </a:r>
            <a:endParaRPr lang="en-US" sz="13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35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en-US" dirty="0" smtClean="0">
                <a:solidFill>
                  <a:srgbClr val="FFC000"/>
                </a:solidFill>
              </a:rPr>
              <a:t>Rate of the “other” mutations 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571354" y="1989535"/>
            <a:ext cx="3868340" cy="617934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</a:t>
            </a:r>
            <a:r>
              <a:rPr lang="en-US" dirty="0" smtClean="0">
                <a:solidFill>
                  <a:schemeClr val="bg1"/>
                </a:solidFill>
              </a:rPr>
              <a:t>denocarcinoma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>
          <a:xfrm>
            <a:off x="4799409" y="1989535"/>
            <a:ext cx="3887391" cy="617934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Never-smokers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874066" y="2732729"/>
            <a:ext cx="3812734" cy="31670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492255" y="6271187"/>
            <a:ext cx="198041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en-US" sz="1350" dirty="0" err="1">
                <a:solidFill>
                  <a:prstClr val="white"/>
                </a:solidFill>
                <a:latin typeface="Calibri" panose="020F0502020204030204"/>
              </a:rPr>
              <a:t>Barlesi</a:t>
            </a:r>
            <a:r>
              <a:rPr lang="en-US" sz="1350" dirty="0">
                <a:solidFill>
                  <a:prstClr val="white"/>
                </a:solidFill>
                <a:latin typeface="Calibri" panose="020F0502020204030204"/>
              </a:rPr>
              <a:t> et </a:t>
            </a:r>
            <a:r>
              <a:rPr lang="en-US" sz="1350" dirty="0" smtClean="0">
                <a:solidFill>
                  <a:prstClr val="white"/>
                </a:solidFill>
                <a:latin typeface="Calibri" panose="020F0502020204030204"/>
              </a:rPr>
              <a:t>al. </a:t>
            </a:r>
            <a:r>
              <a:rPr lang="en-US" sz="1350" i="1" dirty="0">
                <a:solidFill>
                  <a:prstClr val="white"/>
                </a:solidFill>
                <a:latin typeface="Calibri" panose="020F0502020204030204"/>
              </a:rPr>
              <a:t>Lancet </a:t>
            </a:r>
            <a:r>
              <a:rPr lang="en-US" sz="1350" dirty="0" smtClean="0">
                <a:solidFill>
                  <a:prstClr val="white"/>
                </a:solidFill>
                <a:latin typeface="Calibri" panose="020F0502020204030204"/>
              </a:rPr>
              <a:t>2017.</a:t>
            </a:r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71354" y="2732729"/>
            <a:ext cx="3815510" cy="316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3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85800" y="199264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en-US" sz="2700" dirty="0">
                <a:solidFill>
                  <a:srgbClr val="FFC000"/>
                </a:solidFill>
              </a:rPr>
              <a:t>Molecular alterations and associated targeted therapies </a:t>
            </a:r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8619" y="1015636"/>
            <a:ext cx="7778663" cy="516374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882454" y="6339388"/>
            <a:ext cx="341882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err="1">
                <a:solidFill>
                  <a:schemeClr val="bg1"/>
                </a:solidFill>
              </a:rPr>
              <a:t>Tsao</a:t>
            </a:r>
            <a:r>
              <a:rPr lang="en-US" sz="1350" dirty="0">
                <a:solidFill>
                  <a:schemeClr val="bg1"/>
                </a:solidFill>
              </a:rPr>
              <a:t> et </a:t>
            </a:r>
            <a:r>
              <a:rPr lang="en-US" sz="1350" dirty="0" smtClean="0">
                <a:solidFill>
                  <a:schemeClr val="bg1"/>
                </a:solidFill>
              </a:rPr>
              <a:t>al. </a:t>
            </a:r>
            <a:r>
              <a:rPr lang="en-US" sz="1350" i="1" dirty="0">
                <a:solidFill>
                  <a:schemeClr val="bg1"/>
                </a:solidFill>
              </a:rPr>
              <a:t>Journal of Thoracic Oncology </a:t>
            </a:r>
            <a:r>
              <a:rPr lang="en-US" sz="1350" dirty="0" smtClean="0">
                <a:solidFill>
                  <a:schemeClr val="bg1"/>
                </a:solidFill>
              </a:rPr>
              <a:t>2015. 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21" name="Right Arrow 20"/>
          <p:cNvSpPr/>
          <p:nvPr/>
        </p:nvSpPr>
        <p:spPr>
          <a:xfrm flipH="1">
            <a:off x="5240380" y="1828071"/>
            <a:ext cx="2800350" cy="3634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ight Arrow 21"/>
          <p:cNvSpPr/>
          <p:nvPr/>
        </p:nvSpPr>
        <p:spPr>
          <a:xfrm flipH="1">
            <a:off x="6224163" y="2802229"/>
            <a:ext cx="2093118" cy="3634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Right Arrow 22"/>
          <p:cNvSpPr/>
          <p:nvPr/>
        </p:nvSpPr>
        <p:spPr>
          <a:xfrm flipH="1">
            <a:off x="6273233" y="3028209"/>
            <a:ext cx="2044049" cy="3634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78458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i="1" dirty="0" smtClean="0">
                <a:solidFill>
                  <a:srgbClr val="FFC000"/>
                </a:solidFill>
              </a:rPr>
              <a:t>MET</a:t>
            </a:r>
            <a:r>
              <a:rPr lang="en-US" dirty="0" smtClean="0">
                <a:solidFill>
                  <a:srgbClr val="FFC000"/>
                </a:solidFill>
              </a:rPr>
              <a:t> exon 14 alterations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65428"/>
            <a:ext cx="7886700" cy="455979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250" dirty="0" smtClean="0">
                <a:solidFill>
                  <a:schemeClr val="bg1"/>
                </a:solidFill>
              </a:rPr>
              <a:t>Introns flanking </a:t>
            </a:r>
            <a:r>
              <a:rPr lang="en-US" sz="2250" i="1" dirty="0" smtClean="0">
                <a:solidFill>
                  <a:schemeClr val="bg1"/>
                </a:solidFill>
              </a:rPr>
              <a:t>MET</a:t>
            </a:r>
            <a:r>
              <a:rPr lang="en-US" sz="2250" dirty="0" smtClean="0">
                <a:solidFill>
                  <a:schemeClr val="bg1"/>
                </a:solidFill>
              </a:rPr>
              <a:t> exon 14 in pre-mRNA are spliced out resulting in MET mRNA which is translated into functional MET receptor</a:t>
            </a:r>
          </a:p>
          <a:p>
            <a:pPr>
              <a:lnSpc>
                <a:spcPct val="100000"/>
              </a:lnSpc>
            </a:pPr>
            <a:r>
              <a:rPr lang="en-US" sz="2250" i="1" dirty="0" smtClean="0">
                <a:solidFill>
                  <a:schemeClr val="bg1"/>
                </a:solidFill>
              </a:rPr>
              <a:t>MET</a:t>
            </a:r>
            <a:r>
              <a:rPr lang="en-US" sz="2250" dirty="0" smtClean="0">
                <a:solidFill>
                  <a:schemeClr val="bg1"/>
                </a:solidFill>
              </a:rPr>
              <a:t> exon 14 encodes the ubiquitin ligase binding site which is used in receptor degradation</a:t>
            </a:r>
          </a:p>
          <a:p>
            <a:pPr>
              <a:lnSpc>
                <a:spcPct val="100000"/>
              </a:lnSpc>
            </a:pPr>
            <a:r>
              <a:rPr lang="en-US" sz="2250" dirty="0" smtClean="0">
                <a:solidFill>
                  <a:schemeClr val="bg1"/>
                </a:solidFill>
              </a:rPr>
              <a:t>Mutations that disrupt splice sites result in </a:t>
            </a:r>
            <a:r>
              <a:rPr lang="en-US" sz="2250" i="1" dirty="0" smtClean="0">
                <a:solidFill>
                  <a:schemeClr val="bg1"/>
                </a:solidFill>
              </a:rPr>
              <a:t>MET</a:t>
            </a:r>
            <a:r>
              <a:rPr lang="en-US" sz="2250" dirty="0" smtClean="0">
                <a:solidFill>
                  <a:schemeClr val="bg1"/>
                </a:solidFill>
              </a:rPr>
              <a:t> exon 14 skipping producing a MET receptor that lacks ubiquitin binding site </a:t>
            </a:r>
            <a:r>
              <a:rPr lang="en-US" sz="2250" dirty="0" smtClean="0">
                <a:solidFill>
                  <a:schemeClr val="bg1"/>
                </a:solidFill>
                <a:sym typeface="Wingdings"/>
              </a:rPr>
              <a:t> </a:t>
            </a:r>
            <a:r>
              <a:rPr lang="en-US" sz="2250" dirty="0" smtClean="0">
                <a:solidFill>
                  <a:schemeClr val="bg1"/>
                </a:solidFill>
              </a:rPr>
              <a:t>reduced degradation of MET protein </a:t>
            </a:r>
            <a:r>
              <a:rPr lang="en-US" sz="2250" dirty="0" smtClean="0">
                <a:solidFill>
                  <a:schemeClr val="bg1"/>
                </a:solidFill>
                <a:sym typeface="Wingdings"/>
              </a:rPr>
              <a:t> </a:t>
            </a:r>
            <a:r>
              <a:rPr lang="en-US" sz="2250" dirty="0" smtClean="0">
                <a:solidFill>
                  <a:schemeClr val="bg1"/>
                </a:solidFill>
              </a:rPr>
              <a:t>sustained MET activation</a:t>
            </a:r>
          </a:p>
          <a:p>
            <a:pPr>
              <a:lnSpc>
                <a:spcPct val="100000"/>
              </a:lnSpc>
            </a:pPr>
            <a:r>
              <a:rPr lang="en-US" sz="2250" dirty="0" smtClean="0">
                <a:solidFill>
                  <a:schemeClr val="bg1"/>
                </a:solidFill>
              </a:rPr>
              <a:t>Next generation sequencing is the preferred testing method</a:t>
            </a:r>
          </a:p>
          <a:p>
            <a:pPr>
              <a:lnSpc>
                <a:spcPct val="100000"/>
              </a:lnSpc>
            </a:pPr>
            <a:r>
              <a:rPr lang="en-US" sz="2250" i="1" dirty="0" smtClean="0">
                <a:solidFill>
                  <a:schemeClr val="bg1"/>
                </a:solidFill>
              </a:rPr>
              <a:t>MET</a:t>
            </a:r>
            <a:r>
              <a:rPr lang="en-US" sz="2250" dirty="0" smtClean="0">
                <a:solidFill>
                  <a:schemeClr val="bg1"/>
                </a:solidFill>
              </a:rPr>
              <a:t> exon 14 skipping mutations in 20-30% of pulmonary </a:t>
            </a:r>
            <a:r>
              <a:rPr lang="en-US" sz="2250" dirty="0" err="1" smtClean="0">
                <a:solidFill>
                  <a:schemeClr val="bg1"/>
                </a:solidFill>
              </a:rPr>
              <a:t>sarcomatoid</a:t>
            </a:r>
            <a:r>
              <a:rPr lang="en-US" sz="2250" dirty="0" smtClean="0">
                <a:solidFill>
                  <a:schemeClr val="bg1"/>
                </a:solidFill>
              </a:rPr>
              <a:t> carcinoma </a:t>
            </a:r>
            <a:endParaRPr lang="en-US" sz="225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82527" y="6350169"/>
            <a:ext cx="385689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 err="1">
                <a:solidFill>
                  <a:schemeClr val="bg1"/>
                </a:solidFill>
              </a:rPr>
              <a:t>Drilon</a:t>
            </a:r>
            <a:r>
              <a:rPr lang="en-US" sz="1350" dirty="0">
                <a:solidFill>
                  <a:schemeClr val="bg1"/>
                </a:solidFill>
              </a:rPr>
              <a:t> et </a:t>
            </a:r>
            <a:r>
              <a:rPr lang="en-US" sz="1350" dirty="0" smtClean="0">
                <a:solidFill>
                  <a:schemeClr val="bg1"/>
                </a:solidFill>
              </a:rPr>
              <a:t>al. </a:t>
            </a:r>
            <a:r>
              <a:rPr lang="en-US" sz="1350" i="1" dirty="0">
                <a:solidFill>
                  <a:schemeClr val="bg1"/>
                </a:solidFill>
              </a:rPr>
              <a:t>JTO</a:t>
            </a:r>
            <a:r>
              <a:rPr lang="en-US" sz="1350" dirty="0">
                <a:solidFill>
                  <a:schemeClr val="bg1"/>
                </a:solidFill>
              </a:rPr>
              <a:t> </a:t>
            </a:r>
            <a:r>
              <a:rPr lang="en-US" sz="1350" dirty="0" smtClean="0">
                <a:solidFill>
                  <a:schemeClr val="bg1"/>
                </a:solidFill>
              </a:rPr>
              <a:t>2017; </a:t>
            </a:r>
            <a:r>
              <a:rPr lang="en-US" sz="1350" dirty="0">
                <a:solidFill>
                  <a:schemeClr val="bg1"/>
                </a:solidFill>
              </a:rPr>
              <a:t>Liu et </a:t>
            </a:r>
            <a:r>
              <a:rPr lang="en-US" sz="1350" dirty="0" smtClean="0">
                <a:solidFill>
                  <a:schemeClr val="bg1"/>
                </a:solidFill>
              </a:rPr>
              <a:t>al. </a:t>
            </a:r>
            <a:r>
              <a:rPr lang="en-US" sz="1350" i="1" dirty="0">
                <a:solidFill>
                  <a:schemeClr val="bg1"/>
                </a:solidFill>
              </a:rPr>
              <a:t>JCO</a:t>
            </a:r>
            <a:r>
              <a:rPr lang="en-US" sz="1350" dirty="0">
                <a:solidFill>
                  <a:schemeClr val="bg1"/>
                </a:solidFill>
              </a:rPr>
              <a:t> 2016 </a:t>
            </a:r>
            <a:r>
              <a:rPr lang="en-US" sz="1350" dirty="0" smtClean="0">
                <a:solidFill>
                  <a:schemeClr val="bg1"/>
                </a:solidFill>
              </a:rPr>
              <a:t>. </a:t>
            </a:r>
            <a:endParaRPr lang="en-US" sz="13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16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631" y="245646"/>
            <a:ext cx="8186738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>
                <a:solidFill>
                  <a:srgbClr val="FFC000"/>
                </a:solidFill>
              </a:rPr>
              <a:t>Crizotinib</a:t>
            </a:r>
            <a:r>
              <a:rPr lang="en-US" dirty="0" smtClean="0">
                <a:solidFill>
                  <a:srgbClr val="FFC000"/>
                </a:solidFill>
              </a:rPr>
              <a:t> in patients with 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i="1" dirty="0" smtClean="0">
                <a:solidFill>
                  <a:srgbClr val="FFC000"/>
                </a:solidFill>
              </a:rPr>
              <a:t>MET</a:t>
            </a:r>
            <a:r>
              <a:rPr lang="en-US" dirty="0" smtClean="0">
                <a:solidFill>
                  <a:srgbClr val="FFC000"/>
                </a:solidFill>
              </a:rPr>
              <a:t> exon-14 altered 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071" y="1372413"/>
            <a:ext cx="8252303" cy="4351338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Crizotinib</a:t>
            </a:r>
            <a:r>
              <a:rPr lang="en-US" sz="2400" dirty="0" smtClean="0">
                <a:solidFill>
                  <a:schemeClr val="bg1"/>
                </a:solidFill>
              </a:rPr>
              <a:t> is a potent MET inhibitor, and was investigated as part of an expansion cohort from a phase 1 trial 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Of 21 patients, 13 were former smokers, 16 with adenocarcinoma histology, 15 female. Response evaluable population (n=18) </a:t>
            </a:r>
          </a:p>
          <a:p>
            <a:pPr marL="0" indent="0">
              <a:buNone/>
            </a:pPr>
            <a:endParaRPr lang="en-US" sz="24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466868"/>
              </p:ext>
            </p:extLst>
          </p:nvPr>
        </p:nvGraphicFramePr>
        <p:xfrm>
          <a:off x="914400" y="3644244"/>
          <a:ext cx="7189940" cy="2393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30063">
                  <a:extLst>
                    <a:ext uri="{9D8B030D-6E8A-4147-A177-3AD203B41FA5}">
                      <a16:colId xmlns:a16="http://schemas.microsoft.com/office/drawing/2014/main" xmlns="" val="2437471008"/>
                    </a:ext>
                  </a:extLst>
                </a:gridCol>
                <a:gridCol w="3759877">
                  <a:extLst>
                    <a:ext uri="{9D8B030D-6E8A-4147-A177-3AD203B41FA5}">
                      <a16:colId xmlns:a16="http://schemas.microsoft.com/office/drawing/2014/main" xmlns="" val="3153807264"/>
                    </a:ext>
                  </a:extLst>
                </a:gridCol>
              </a:tblGrid>
              <a:tr h="34190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Response</a:t>
                      </a:r>
                      <a:endParaRPr lang="en-US" sz="16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Number </a:t>
                      </a:r>
                      <a:endParaRPr lang="en-US" sz="16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814434502"/>
                  </a:ext>
                </a:extLst>
              </a:tr>
              <a:tr h="34190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Complete response</a:t>
                      </a:r>
                      <a:endParaRPr lang="en-US" sz="16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</a:t>
                      </a:r>
                      <a:endParaRPr lang="en-US" sz="1600" b="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858312659"/>
                  </a:ext>
                </a:extLst>
              </a:tr>
              <a:tr h="34190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Partial response</a:t>
                      </a:r>
                      <a:endParaRPr lang="en-US" sz="16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</a:t>
                      </a:r>
                      <a:r>
                        <a:rPr lang="en-US" sz="1600" b="0" baseline="0" dirty="0" smtClean="0"/>
                        <a:t> (44%)</a:t>
                      </a:r>
                      <a:endParaRPr lang="en-US" sz="1600" b="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2586107355"/>
                  </a:ext>
                </a:extLst>
              </a:tr>
              <a:tr h="34190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Stable disease </a:t>
                      </a:r>
                      <a:endParaRPr lang="en-US" sz="16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</a:t>
                      </a:r>
                      <a:r>
                        <a:rPr lang="en-US" sz="1600" b="0" baseline="0" dirty="0" smtClean="0"/>
                        <a:t> (50%)</a:t>
                      </a:r>
                      <a:endParaRPr lang="en-US" sz="1600" b="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3277802621"/>
                  </a:ext>
                </a:extLst>
              </a:tr>
              <a:tr h="34190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Unconfirmed</a:t>
                      </a:r>
                      <a:r>
                        <a:rPr lang="en-US" sz="1600" b="0" baseline="0" dirty="0" smtClean="0"/>
                        <a:t> CR/PR</a:t>
                      </a:r>
                      <a:endParaRPr lang="en-US" sz="16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5 (28%)</a:t>
                      </a:r>
                      <a:endParaRPr lang="en-US" sz="1600" b="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3622694299"/>
                  </a:ext>
                </a:extLst>
              </a:tr>
              <a:tr h="34190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Progressive</a:t>
                      </a:r>
                      <a:r>
                        <a:rPr lang="en-US" sz="1600" b="0" baseline="0" dirty="0" smtClean="0"/>
                        <a:t> disease </a:t>
                      </a:r>
                      <a:endParaRPr lang="en-US" sz="16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</a:t>
                      </a:r>
                      <a:endParaRPr lang="en-US" sz="1600" b="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221419740"/>
                  </a:ext>
                </a:extLst>
              </a:tr>
              <a:tr h="34190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ORR</a:t>
                      </a:r>
                      <a:endParaRPr lang="en-US" sz="16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44% (95% CI, 22-69)</a:t>
                      </a:r>
                      <a:r>
                        <a:rPr lang="en-US" sz="1600" b="0" baseline="0" dirty="0" smtClean="0"/>
                        <a:t> </a:t>
                      </a:r>
                      <a:endParaRPr lang="en-US" sz="1600" b="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28794654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59783" y="6395080"/>
            <a:ext cx="189917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err="1">
                <a:solidFill>
                  <a:schemeClr val="bg1"/>
                </a:solidFill>
              </a:rPr>
              <a:t>Drilon</a:t>
            </a:r>
            <a:r>
              <a:rPr lang="en-US" sz="1350" dirty="0">
                <a:solidFill>
                  <a:schemeClr val="bg1"/>
                </a:solidFill>
              </a:rPr>
              <a:t> et </a:t>
            </a:r>
            <a:r>
              <a:rPr lang="en-US" sz="1350" dirty="0" smtClean="0">
                <a:solidFill>
                  <a:schemeClr val="bg1"/>
                </a:solidFill>
              </a:rPr>
              <a:t>al. </a:t>
            </a:r>
            <a:r>
              <a:rPr lang="en-US" sz="1350" i="1" dirty="0">
                <a:solidFill>
                  <a:schemeClr val="bg1"/>
                </a:solidFill>
              </a:rPr>
              <a:t>ASCO </a:t>
            </a:r>
            <a:r>
              <a:rPr lang="en-US" sz="1350" dirty="0" smtClean="0">
                <a:solidFill>
                  <a:schemeClr val="bg1"/>
                </a:solidFill>
              </a:rPr>
              <a:t>2016. </a:t>
            </a:r>
            <a:endParaRPr lang="en-US" sz="13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7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359" y="365126"/>
            <a:ext cx="8379912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 err="1" smtClean="0">
                <a:solidFill>
                  <a:srgbClr val="FFC000"/>
                </a:solidFill>
              </a:rPr>
              <a:t>Vandetanib</a:t>
            </a:r>
            <a:r>
              <a:rPr lang="en-US" sz="4000" dirty="0" smtClean="0">
                <a:solidFill>
                  <a:srgbClr val="FFC000"/>
                </a:solidFill>
              </a:rPr>
              <a:t>: </a:t>
            </a:r>
            <a:r>
              <a:rPr lang="en-US" sz="4000" i="1" dirty="0" smtClean="0">
                <a:solidFill>
                  <a:srgbClr val="FFC000"/>
                </a:solidFill>
              </a:rPr>
              <a:t>RET-</a:t>
            </a:r>
            <a:r>
              <a:rPr lang="en-US" sz="4000" dirty="0" smtClean="0">
                <a:solidFill>
                  <a:srgbClr val="FFC000"/>
                </a:solidFill>
              </a:rPr>
              <a:t>rearranged NSCLC </a:t>
            </a:r>
            <a:endParaRPr lang="en-US" sz="40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4359381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/>
                </a:solidFill>
              </a:rPr>
              <a:t>RET rearrangements between the RET proto-oncogene and a variety of fusion partners (e.g. KIF5B, CCDC6, NCOA4, or TRIM33) have been recognized as oncogenic alterations </a:t>
            </a:r>
          </a:p>
          <a:p>
            <a:pPr>
              <a:lnSpc>
                <a:spcPct val="120000"/>
              </a:lnSpc>
            </a:pPr>
            <a:r>
              <a:rPr lang="en-US" dirty="0" err="1" smtClean="0">
                <a:solidFill>
                  <a:schemeClr val="bg1"/>
                </a:solidFill>
              </a:rPr>
              <a:t>Vandetanib</a:t>
            </a:r>
            <a:r>
              <a:rPr lang="en-US" dirty="0" smtClean="0">
                <a:solidFill>
                  <a:schemeClr val="bg1"/>
                </a:solidFill>
              </a:rPr>
              <a:t> inhibits RET, EGFR, and VEGFR </a:t>
            </a:r>
          </a:p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</a:rPr>
              <a:t>S</a:t>
            </a:r>
            <a:r>
              <a:rPr lang="en-US" dirty="0" smtClean="0">
                <a:solidFill>
                  <a:schemeClr val="bg1"/>
                </a:solidFill>
              </a:rPr>
              <a:t>creened 1,536 patients with </a:t>
            </a:r>
            <a:r>
              <a:rPr lang="en-US" i="1" dirty="0" smtClean="0">
                <a:solidFill>
                  <a:schemeClr val="bg1"/>
                </a:solidFill>
              </a:rPr>
              <a:t>EGFR</a:t>
            </a:r>
            <a:r>
              <a:rPr lang="en-US" dirty="0" smtClean="0">
                <a:solidFill>
                  <a:schemeClr val="bg1"/>
                </a:solidFill>
              </a:rPr>
              <a:t> mutation-negative disease and 34 patients were RET-positive (2%), and 17 were included in analysis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/>
                </a:solidFill>
              </a:rPr>
              <a:t>ORR: 47% (95% CI, 24 to 71%; n=9)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/>
                </a:solidFill>
              </a:rPr>
              <a:t>Median PFS 4.7 months (95% CI, 2.8 to 8.5)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/>
                </a:solidFill>
              </a:rPr>
              <a:t>Grade 3 or 4 AEs: hypertension 58% (n=11), diarrhea 11% (n=2), rash 16% (n=3), dry skin 5% (n=1), QT prolongation 11% (n=2). </a:t>
            </a:r>
            <a:endParaRPr lang="en-US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/>
                </a:solidFill>
              </a:rPr>
              <a:t>Dose reduction required in 10 patients (53%)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47164" y="6220796"/>
            <a:ext cx="284967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 err="1">
                <a:solidFill>
                  <a:schemeClr val="bg1"/>
                </a:solidFill>
              </a:rPr>
              <a:t>Yoh</a:t>
            </a:r>
            <a:r>
              <a:rPr lang="en-US" sz="1350" dirty="0">
                <a:solidFill>
                  <a:schemeClr val="bg1"/>
                </a:solidFill>
              </a:rPr>
              <a:t> et al. </a:t>
            </a:r>
            <a:r>
              <a:rPr lang="en-US" sz="1350" i="1" dirty="0">
                <a:solidFill>
                  <a:schemeClr val="bg1"/>
                </a:solidFill>
              </a:rPr>
              <a:t>Lancet Respiratory </a:t>
            </a:r>
            <a:r>
              <a:rPr lang="en-US" sz="1350" dirty="0">
                <a:solidFill>
                  <a:schemeClr val="bg1"/>
                </a:solidFill>
              </a:rPr>
              <a:t>2017. </a:t>
            </a:r>
          </a:p>
        </p:txBody>
      </p:sp>
    </p:spTree>
    <p:extLst>
      <p:ext uri="{BB962C8B-B14F-4D97-AF65-F5344CB8AC3E}">
        <p14:creationId xmlns:p14="http://schemas.microsoft.com/office/powerpoint/2010/main" val="136952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521" y="365126"/>
            <a:ext cx="860538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 err="1" smtClean="0">
                <a:solidFill>
                  <a:srgbClr val="FFC000"/>
                </a:solidFill>
              </a:rPr>
              <a:t>Cabozantinib</a:t>
            </a:r>
            <a:r>
              <a:rPr lang="en-US" sz="4000" dirty="0" smtClean="0">
                <a:solidFill>
                  <a:srgbClr val="FFC000"/>
                </a:solidFill>
              </a:rPr>
              <a:t>: </a:t>
            </a:r>
            <a:r>
              <a:rPr lang="en-US" sz="4000" i="1" dirty="0" smtClean="0">
                <a:solidFill>
                  <a:srgbClr val="FFC000"/>
                </a:solidFill>
              </a:rPr>
              <a:t>RET</a:t>
            </a:r>
            <a:r>
              <a:rPr lang="en-US" sz="4000" dirty="0">
                <a:solidFill>
                  <a:srgbClr val="FFC000"/>
                </a:solidFill>
              </a:rPr>
              <a:t>-</a:t>
            </a:r>
            <a:r>
              <a:rPr lang="en-US" sz="4000" dirty="0" smtClean="0">
                <a:solidFill>
                  <a:srgbClr val="FFC000"/>
                </a:solidFill>
              </a:rPr>
              <a:t>rearranged NSCLC </a:t>
            </a:r>
            <a:endParaRPr lang="en-US" sz="40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03748"/>
            <a:ext cx="7886700" cy="4564955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/>
                </a:solidFill>
              </a:rPr>
              <a:t>Single arm phase 2 trial of </a:t>
            </a:r>
            <a:r>
              <a:rPr lang="en-US" dirty="0" err="1" smtClean="0">
                <a:solidFill>
                  <a:schemeClr val="bg1"/>
                </a:solidFill>
              </a:rPr>
              <a:t>cabozantinib</a:t>
            </a:r>
            <a:r>
              <a:rPr lang="en-US" dirty="0" smtClean="0">
                <a:solidFill>
                  <a:schemeClr val="bg1"/>
                </a:solidFill>
              </a:rPr>
              <a:t> in patients with NSCLC with </a:t>
            </a:r>
            <a:r>
              <a:rPr lang="en-US" i="1" dirty="0" smtClean="0">
                <a:solidFill>
                  <a:schemeClr val="bg1"/>
                </a:solidFill>
              </a:rPr>
              <a:t>RET</a:t>
            </a:r>
            <a:r>
              <a:rPr lang="en-US" dirty="0" smtClean="0">
                <a:solidFill>
                  <a:schemeClr val="bg1"/>
                </a:solidFill>
              </a:rPr>
              <a:t> rearrangement </a:t>
            </a:r>
          </a:p>
          <a:p>
            <a:pPr>
              <a:lnSpc>
                <a:spcPct val="120000"/>
              </a:lnSpc>
            </a:pPr>
            <a:r>
              <a:rPr lang="en-US" dirty="0" err="1" smtClean="0">
                <a:solidFill>
                  <a:schemeClr val="bg1"/>
                </a:solidFill>
              </a:rPr>
              <a:t>Cabozantinib</a:t>
            </a:r>
            <a:r>
              <a:rPr lang="en-US" dirty="0" smtClean="0">
                <a:solidFill>
                  <a:schemeClr val="bg1"/>
                </a:solidFill>
              </a:rPr>
              <a:t> inhibits RET, ROS1, MET, VEGFR2, AXL, TIE2, and KIT 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/>
                </a:solidFill>
              </a:rPr>
              <a:t>ORR 28% (95% CI, 12 to 49%)</a:t>
            </a:r>
          </a:p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</a:rPr>
              <a:t>M</a:t>
            </a:r>
            <a:r>
              <a:rPr lang="en-US" dirty="0" smtClean="0">
                <a:solidFill>
                  <a:schemeClr val="bg1"/>
                </a:solidFill>
              </a:rPr>
              <a:t>edian PFS 5.5 months (95% CI, 3.8 to 8.4) 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/>
                </a:solidFill>
              </a:rPr>
              <a:t>Grade 3 treatment related adverse events: 15% (n=4) increased lipase, 8% (n=2) increased ALT,  increased AST, thrombocytopenia, low phosphorus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/>
                </a:solidFill>
              </a:rPr>
              <a:t>19 patients required 1 dose reduction (73%), 4 patients required 2 dose reductions (15%)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18363" y="6368703"/>
            <a:ext cx="263302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err="1">
                <a:solidFill>
                  <a:schemeClr val="bg1"/>
                </a:solidFill>
              </a:rPr>
              <a:t>Drilon</a:t>
            </a:r>
            <a:r>
              <a:rPr lang="en-US" sz="1350" dirty="0">
                <a:solidFill>
                  <a:schemeClr val="bg1"/>
                </a:solidFill>
              </a:rPr>
              <a:t> et al. </a:t>
            </a:r>
            <a:r>
              <a:rPr lang="en-US" sz="1350" i="1" dirty="0">
                <a:solidFill>
                  <a:schemeClr val="bg1"/>
                </a:solidFill>
              </a:rPr>
              <a:t>Lancet Oncology </a:t>
            </a:r>
            <a:r>
              <a:rPr lang="en-US" sz="1350" dirty="0">
                <a:solidFill>
                  <a:schemeClr val="bg1"/>
                </a:solidFill>
              </a:rPr>
              <a:t>2016.</a:t>
            </a:r>
          </a:p>
        </p:txBody>
      </p:sp>
    </p:spTree>
    <p:extLst>
      <p:ext uri="{BB962C8B-B14F-4D97-AF65-F5344CB8AC3E}">
        <p14:creationId xmlns:p14="http://schemas.microsoft.com/office/powerpoint/2010/main" val="264251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Take-home points 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473801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/>
                </a:solidFill>
              </a:rPr>
              <a:t>For patients who are negative for </a:t>
            </a:r>
            <a:r>
              <a:rPr lang="en-US" i="1" dirty="0" smtClean="0">
                <a:solidFill>
                  <a:schemeClr val="bg1"/>
                </a:solidFill>
              </a:rPr>
              <a:t>EGFR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i="1" dirty="0" smtClean="0">
                <a:solidFill>
                  <a:schemeClr val="bg1"/>
                </a:solidFill>
              </a:rPr>
              <a:t>ROS1</a:t>
            </a:r>
            <a:r>
              <a:rPr lang="en-US" dirty="0" smtClean="0">
                <a:solidFill>
                  <a:schemeClr val="bg1"/>
                </a:solidFill>
              </a:rPr>
              <a:t>, or </a:t>
            </a:r>
            <a:r>
              <a:rPr lang="en-US" i="1" dirty="0" smtClean="0">
                <a:solidFill>
                  <a:schemeClr val="bg1"/>
                </a:solidFill>
              </a:rPr>
              <a:t>ALK</a:t>
            </a:r>
            <a:r>
              <a:rPr lang="en-US" dirty="0" smtClean="0">
                <a:solidFill>
                  <a:schemeClr val="bg1"/>
                </a:solidFill>
              </a:rPr>
              <a:t> further testing will identify clinically relevant oncogenic drivers</a:t>
            </a:r>
          </a:p>
          <a:p>
            <a:pPr>
              <a:lnSpc>
                <a:spcPct val="12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MET</a:t>
            </a:r>
            <a:r>
              <a:rPr lang="en-US" dirty="0" smtClean="0">
                <a:solidFill>
                  <a:schemeClr val="bg1"/>
                </a:solidFill>
              </a:rPr>
              <a:t> exon 14 alteration testing indicated, especially for pulmonary </a:t>
            </a:r>
            <a:r>
              <a:rPr lang="en-US" dirty="0" err="1" smtClean="0">
                <a:solidFill>
                  <a:schemeClr val="bg1"/>
                </a:solidFill>
              </a:rPr>
              <a:t>sarcomatoid</a:t>
            </a:r>
            <a:r>
              <a:rPr lang="en-US" dirty="0" smtClean="0">
                <a:solidFill>
                  <a:schemeClr val="bg1"/>
                </a:solidFill>
              </a:rPr>
              <a:t> carcinoma, and </a:t>
            </a:r>
            <a:r>
              <a:rPr lang="en-US" dirty="0" err="1" smtClean="0">
                <a:solidFill>
                  <a:schemeClr val="bg1"/>
                </a:solidFill>
              </a:rPr>
              <a:t>crizotinib</a:t>
            </a:r>
            <a:r>
              <a:rPr lang="en-US" dirty="0" smtClean="0">
                <a:solidFill>
                  <a:schemeClr val="bg1"/>
                </a:solidFill>
              </a:rPr>
              <a:t> has demonstrated activity 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/>
                </a:solidFill>
              </a:rPr>
              <a:t>Multi-targeted tyrosine kinase inhibitors have shown activity in </a:t>
            </a:r>
            <a:r>
              <a:rPr lang="en-US" i="1" dirty="0" smtClean="0">
                <a:solidFill>
                  <a:schemeClr val="bg1"/>
                </a:solidFill>
              </a:rPr>
              <a:t>RET</a:t>
            </a:r>
            <a:r>
              <a:rPr lang="en-US" dirty="0" smtClean="0">
                <a:solidFill>
                  <a:schemeClr val="bg1"/>
                </a:solidFill>
              </a:rPr>
              <a:t> rearranged NSCLC but tolerability has been an issue. Adverse events related to “off target” activity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56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Clinical benefits of testing for other oncogenic drivers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Tom </a:t>
            </a:r>
            <a:r>
              <a:rPr lang="en-US" dirty="0" err="1" smtClean="0">
                <a:solidFill>
                  <a:schemeClr val="bg1"/>
                </a:solidFill>
              </a:rPr>
              <a:t>Stinchcombe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Duke Thoracic Oncology Program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85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FFFFFF"/>
                </a:solidFill>
              </a:rPr>
              <a:t>Cost and reimbursement issues aside, what targeted therapy would you most likely recommend for a patient with relapsed/refractory NSCLC and a HER2 tumor mutation?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438679"/>
              </p:ext>
            </p:extLst>
          </p:nvPr>
        </p:nvGraphicFramePr>
        <p:xfrm>
          <a:off x="152400" y="2150076"/>
          <a:ext cx="8534400" cy="4395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4662764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>
                <a:solidFill>
                  <a:srgbClr val="FFFFFF"/>
                </a:solidFill>
              </a:rPr>
              <a:t>Cost and reimbursement issues aside, what targeted therapy would you most likely recommend for a patient with relapsed/refractory NSCLC and a </a:t>
            </a:r>
            <a:r>
              <a:rPr lang="en-US" sz="1900" b="1" dirty="0" smtClean="0">
                <a:solidFill>
                  <a:srgbClr val="FFFFFF"/>
                </a:solidFill>
              </a:rPr>
              <a:t>RET </a:t>
            </a:r>
            <a:r>
              <a:rPr lang="en-US" sz="1900" b="1" dirty="0">
                <a:solidFill>
                  <a:srgbClr val="FFFFFF"/>
                </a:solidFill>
              </a:rPr>
              <a:t>tumor </a:t>
            </a:r>
            <a:r>
              <a:rPr lang="en-US" sz="1900" b="1" dirty="0" smtClean="0">
                <a:solidFill>
                  <a:srgbClr val="FFFFFF"/>
                </a:solidFill>
              </a:rPr>
              <a:t>rearrangement?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5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6798"/>
              </p:ext>
            </p:extLst>
          </p:nvPr>
        </p:nvGraphicFramePr>
        <p:xfrm>
          <a:off x="152400" y="2150076"/>
          <a:ext cx="8534400" cy="4395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0109676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FFFFFF"/>
                </a:solidFill>
              </a:rPr>
              <a:t>Patients with metastatic </a:t>
            </a:r>
            <a:r>
              <a:rPr lang="en-US" sz="1900" b="1" dirty="0" err="1" smtClean="0">
                <a:solidFill>
                  <a:srgbClr val="FFFFFF"/>
                </a:solidFill>
              </a:rPr>
              <a:t>nonsquamous</a:t>
            </a:r>
            <a:r>
              <a:rPr lang="en-US" sz="1900" b="1" dirty="0" smtClean="0">
                <a:solidFill>
                  <a:srgbClr val="FFFFFF"/>
                </a:solidFill>
              </a:rPr>
              <a:t> NSCLC </a:t>
            </a:r>
            <a:r>
              <a:rPr lang="en-US" sz="1900" b="1" smtClean="0">
                <a:solidFill>
                  <a:srgbClr val="FFFFFF"/>
                </a:solidFill>
              </a:rPr>
              <a:t>and a MET </a:t>
            </a:r>
            <a:r>
              <a:rPr lang="en-US" sz="1900" b="1" dirty="0" smtClean="0">
                <a:solidFill>
                  <a:srgbClr val="FFFFFF"/>
                </a:solidFill>
              </a:rPr>
              <a:t>exon 14 skipping mutation</a:t>
            </a:r>
            <a:r>
              <a:rPr lang="is-IS" sz="1900" b="1" dirty="0" smtClean="0">
                <a:solidFill>
                  <a:srgbClr val="FFFFFF"/>
                </a:solidFill>
              </a:rPr>
              <a:t>…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3340410"/>
              </p:ext>
            </p:extLst>
          </p:nvPr>
        </p:nvGraphicFramePr>
        <p:xfrm>
          <a:off x="152400" y="2026508"/>
          <a:ext cx="8534400" cy="45187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228415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700" dirty="0">
                <a:solidFill>
                  <a:srgbClr val="FFC000"/>
                </a:solidFill>
              </a:rPr>
              <a:t>Case of NSCLC adenocarcinoma with HER2 mutation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12156"/>
            <a:ext cx="7886700" cy="3561926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US" dirty="0" smtClean="0">
                <a:solidFill>
                  <a:schemeClr val="bg1"/>
                </a:solidFill>
              </a:rPr>
              <a:t>Patient presented with stage 3 NSCLC (adenocarcinoma) in 12/2013 and was treated with cisplatin and </a:t>
            </a:r>
            <a:r>
              <a:rPr lang="en-US" dirty="0" err="1" smtClean="0">
                <a:solidFill>
                  <a:schemeClr val="bg1"/>
                </a:solidFill>
              </a:rPr>
              <a:t>pemetrexed</a:t>
            </a:r>
            <a:r>
              <a:rPr lang="en-US" dirty="0" smtClean="0">
                <a:solidFill>
                  <a:schemeClr val="bg1"/>
                </a:solidFill>
              </a:rPr>
              <a:t> with concurrent thoracic radiation therapy</a:t>
            </a:r>
          </a:p>
          <a:p>
            <a:pPr>
              <a:lnSpc>
                <a:spcPct val="110000"/>
              </a:lnSpc>
            </a:pPr>
            <a:r>
              <a:rPr lang="en-US" dirty="0" smtClean="0">
                <a:solidFill>
                  <a:schemeClr val="bg1"/>
                </a:solidFill>
              </a:rPr>
              <a:t>Patient reoccurred in contralateral lung and biopsy proven recurrence. </a:t>
            </a:r>
          </a:p>
          <a:p>
            <a:pPr>
              <a:lnSpc>
                <a:spcPct val="110000"/>
              </a:lnSpc>
            </a:pPr>
            <a:r>
              <a:rPr lang="en-US" dirty="0" smtClean="0">
                <a:solidFill>
                  <a:schemeClr val="bg1"/>
                </a:solidFill>
              </a:rPr>
              <a:t>Molecular testing negative for </a:t>
            </a:r>
            <a:r>
              <a:rPr lang="en-US" i="1" dirty="0" smtClean="0">
                <a:solidFill>
                  <a:schemeClr val="bg1"/>
                </a:solidFill>
              </a:rPr>
              <a:t>EGFR</a:t>
            </a:r>
            <a:r>
              <a:rPr lang="en-US" dirty="0" smtClean="0">
                <a:solidFill>
                  <a:schemeClr val="bg1"/>
                </a:solidFill>
              </a:rPr>
              <a:t> mutation, </a:t>
            </a:r>
            <a:r>
              <a:rPr lang="en-US" i="1" dirty="0" smtClean="0">
                <a:solidFill>
                  <a:schemeClr val="bg1"/>
                </a:solidFill>
              </a:rPr>
              <a:t>ALK</a:t>
            </a:r>
            <a:r>
              <a:rPr lang="en-US" dirty="0" smtClean="0">
                <a:solidFill>
                  <a:schemeClr val="bg1"/>
                </a:solidFill>
              </a:rPr>
              <a:t> or  </a:t>
            </a:r>
            <a:r>
              <a:rPr lang="en-US" i="1" dirty="0" smtClean="0">
                <a:solidFill>
                  <a:schemeClr val="bg1"/>
                </a:solidFill>
              </a:rPr>
              <a:t>ROS1</a:t>
            </a:r>
            <a:r>
              <a:rPr lang="en-US" dirty="0" smtClean="0">
                <a:solidFill>
                  <a:schemeClr val="bg1"/>
                </a:solidFill>
              </a:rPr>
              <a:t> rearrangement </a:t>
            </a:r>
          </a:p>
          <a:p>
            <a:pPr>
              <a:lnSpc>
                <a:spcPct val="110000"/>
              </a:lnSpc>
            </a:pPr>
            <a:r>
              <a:rPr lang="en-US" dirty="0" smtClean="0">
                <a:solidFill>
                  <a:schemeClr val="bg1"/>
                </a:solidFill>
              </a:rPr>
              <a:t>Carboplatin, paclitaxel, and bevacizumab followed by single agent bevacizumab  (stopped due to hypertension)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25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700" dirty="0">
                <a:solidFill>
                  <a:srgbClr val="FFC000"/>
                </a:solidFill>
              </a:rPr>
              <a:t>Case of NSCLC adenocarcinoma with HER2 mutation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Sample sent out for more extensive tumor testing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Testing revealed HER2 exon 20 insertion mutation (G776_V777)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Patient treated with </a:t>
            </a:r>
            <a:r>
              <a:rPr lang="en-US" dirty="0" err="1" smtClean="0">
                <a:solidFill>
                  <a:schemeClr val="bg1"/>
                </a:solidFill>
              </a:rPr>
              <a:t>afatinib</a:t>
            </a:r>
            <a:r>
              <a:rPr lang="en-US" dirty="0" smtClean="0">
                <a:solidFill>
                  <a:schemeClr val="bg1"/>
                </a:solidFill>
              </a:rPr>
              <a:t> for 2 months with progressive disease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Patient enrolled in clinical trial of T-DM1 and underwent central laboratory testing which revealed HER2 IHC 3+ </a:t>
            </a:r>
          </a:p>
        </p:txBody>
      </p:sp>
    </p:spTree>
    <p:extLst>
      <p:ext uri="{BB962C8B-B14F-4D97-AF65-F5344CB8AC3E}">
        <p14:creationId xmlns:p14="http://schemas.microsoft.com/office/powerpoint/2010/main" val="89769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77863"/>
            <a:ext cx="8686800" cy="857250"/>
          </a:xfrm>
        </p:spPr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Partial response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Baseline 6/25/2015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17" y="2473260"/>
            <a:ext cx="4458324" cy="3125874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en-US" dirty="0" smtClean="0">
                <a:solidFill>
                  <a:schemeClr val="bg1"/>
                </a:solidFill>
              </a:rPr>
              <a:t>Confirmatory 8/24/2015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2479836"/>
            <a:ext cx="4117932" cy="3119298"/>
          </a:xfrm>
        </p:spPr>
      </p:pic>
    </p:spTree>
    <p:extLst>
      <p:ext uri="{BB962C8B-B14F-4D97-AF65-F5344CB8AC3E}">
        <p14:creationId xmlns:p14="http://schemas.microsoft.com/office/powerpoint/2010/main" val="51793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Disclosures</a:t>
            </a:r>
            <a:endParaRPr lang="en-US" dirty="0">
              <a:solidFill>
                <a:srgbClr val="FFC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104899" y="2237361"/>
          <a:ext cx="7155873" cy="24841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3469"/>
                <a:gridCol w="4712404"/>
              </a:tblGrid>
              <a:tr h="1264596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Consulting Agreements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Boehringer</a:t>
                      </a:r>
                      <a:r>
                        <a:rPr lang="en-US" sz="1800" b="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Ingelheim</a:t>
                      </a:r>
                      <a:r>
                        <a:rPr lang="en-US" sz="1800" b="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Pharmaceuticals </a:t>
                      </a:r>
                      <a:r>
                        <a:rPr lang="en-US" sz="1800" b="0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</a:t>
                      </a:r>
                      <a:r>
                        <a:rPr lang="en-US" sz="1800" b="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Celgene Corporation, Lilly</a:t>
                      </a:r>
                      <a:endParaRPr lang="en-US" sz="1800" b="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19571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Contracted Research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Bristol-Myers Squibb Company, EMD </a:t>
                      </a:r>
                      <a:r>
                        <a:rPr lang="en-US" sz="1800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Serono</a:t>
                      </a:r>
                      <a:r>
                        <a:rPr lang="en-US" sz="1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</a:t>
                      </a:r>
                      <a:r>
                        <a:rPr lang="en-US" sz="1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Genentech </a:t>
                      </a:r>
                      <a:r>
                        <a:rPr lang="en-US" sz="1800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BioOncology</a:t>
                      </a:r>
                      <a:endParaRPr lang="en-US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35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906</Words>
  <Application>Microsoft Macintosh PowerPoint</Application>
  <PresentationFormat>On-screen Show (4:3)</PresentationFormat>
  <Paragraphs>97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Calibri</vt:lpstr>
      <vt:lpstr>Calibri Light</vt:lpstr>
      <vt:lpstr>ＭＳ Ｐゴシック</vt:lpstr>
      <vt:lpstr>Times</vt:lpstr>
      <vt:lpstr>Wingdings</vt:lpstr>
      <vt:lpstr>ヒラギノ角ゴ Pro W3</vt:lpstr>
      <vt:lpstr>Arial</vt:lpstr>
      <vt:lpstr>2_Default Design</vt:lpstr>
      <vt:lpstr>Office Theme</vt:lpstr>
      <vt:lpstr>2_Blank Presentation</vt:lpstr>
      <vt:lpstr>PowerPoint Presentation</vt:lpstr>
      <vt:lpstr>Clinical benefits of testing for other oncogenic drivers</vt:lpstr>
      <vt:lpstr>PowerPoint Presentation</vt:lpstr>
      <vt:lpstr>PowerPoint Presentation</vt:lpstr>
      <vt:lpstr>PowerPoint Presentation</vt:lpstr>
      <vt:lpstr>Case of NSCLC adenocarcinoma with HER2 mutation </vt:lpstr>
      <vt:lpstr>Case of NSCLC adenocarcinoma with HER2 mutation </vt:lpstr>
      <vt:lpstr>Partial response</vt:lpstr>
      <vt:lpstr>Disclosures</vt:lpstr>
      <vt:lpstr>HER2 positive NSCLC</vt:lpstr>
      <vt:lpstr> Rate of the “other” mutations </vt:lpstr>
      <vt:lpstr>Molecular alterations and associated targeted therapies </vt:lpstr>
      <vt:lpstr> MET exon 14 alterations</vt:lpstr>
      <vt:lpstr>Crizotinib in patients with  MET exon-14 altered </vt:lpstr>
      <vt:lpstr>Vandetanib: RET-rearranged NSCLC </vt:lpstr>
      <vt:lpstr>Cabozantinib: RET-rearranged NSCLC </vt:lpstr>
      <vt:lpstr>Take-home points 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79</cp:revision>
  <cp:lastPrinted>2017-02-08T18:50:25Z</cp:lastPrinted>
  <dcterms:created xsi:type="dcterms:W3CDTF">2017-01-23T15:25:22Z</dcterms:created>
  <dcterms:modified xsi:type="dcterms:W3CDTF">2017-05-18T18:57:27Z</dcterms:modified>
  <cp:category/>
</cp:coreProperties>
</file>