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vml" ContentType="application/vnd.openxmlformats-officedocument.vmlDrawing"/>
  <Default Extension="xls" ContentType="application/vnd.ms-excel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6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7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8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1" r:id="rId1"/>
    <p:sldMasterId id="2147484471" r:id="rId2"/>
    <p:sldMasterId id="2147484703" r:id="rId3"/>
    <p:sldMasterId id="2147489939" r:id="rId4"/>
    <p:sldMasterId id="2147491694" r:id="rId5"/>
    <p:sldMasterId id="2147491706" r:id="rId6"/>
    <p:sldMasterId id="2147491722" r:id="rId7"/>
    <p:sldMasterId id="2147491738" r:id="rId8"/>
    <p:sldMasterId id="2147491988" r:id="rId9"/>
  </p:sldMasterIdLst>
  <p:notesMasterIdLst>
    <p:notesMasterId r:id="rId34"/>
  </p:notesMasterIdLst>
  <p:handoutMasterIdLst>
    <p:handoutMasterId r:id="rId35"/>
  </p:handoutMasterIdLst>
  <p:sldIdLst>
    <p:sldId id="763" r:id="rId10"/>
    <p:sldId id="736" r:id="rId11"/>
    <p:sldId id="768" r:id="rId12"/>
    <p:sldId id="769" r:id="rId13"/>
    <p:sldId id="770" r:id="rId14"/>
    <p:sldId id="771" r:id="rId15"/>
    <p:sldId id="757" r:id="rId16"/>
    <p:sldId id="759" r:id="rId17"/>
    <p:sldId id="758" r:id="rId18"/>
    <p:sldId id="761" r:id="rId19"/>
    <p:sldId id="739" r:id="rId20"/>
    <p:sldId id="737" r:id="rId21"/>
    <p:sldId id="760" r:id="rId22"/>
    <p:sldId id="696" r:id="rId23"/>
    <p:sldId id="697" r:id="rId24"/>
    <p:sldId id="700" r:id="rId25"/>
    <p:sldId id="701" r:id="rId26"/>
    <p:sldId id="741" r:id="rId27"/>
    <p:sldId id="704" r:id="rId28"/>
    <p:sldId id="740" r:id="rId29"/>
    <p:sldId id="742" r:id="rId30"/>
    <p:sldId id="747" r:id="rId31"/>
    <p:sldId id="753" r:id="rId32"/>
    <p:sldId id="731" r:id="rId33"/>
  </p:sldIdLst>
  <p:sldSz cx="9144000" cy="6858000" type="screen4x3"/>
  <p:notesSz cx="7010400" cy="9296400"/>
  <p:defaultTextStyle>
    <a:defPPr>
      <a:defRPr lang="en-GB"/>
    </a:defPPr>
    <a:lvl1pPr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201">
          <p15:clr>
            <a:srgbClr val="A4A3A4"/>
          </p15:clr>
        </p15:guide>
        <p15:guide id="3" orient="horz" pos="796">
          <p15:clr>
            <a:srgbClr val="A4A3A4"/>
          </p15:clr>
        </p15:guide>
        <p15:guide id="4" orient="horz" pos="347">
          <p15:clr>
            <a:srgbClr val="A4A3A4"/>
          </p15:clr>
        </p15:guide>
        <p15:guide id="5" orient="horz" pos="648">
          <p15:clr>
            <a:srgbClr val="A4A3A4"/>
          </p15:clr>
        </p15:guide>
        <p15:guide id="6" orient="horz" pos="2213">
          <p15:clr>
            <a:srgbClr val="A4A3A4"/>
          </p15:clr>
        </p15:guide>
        <p15:guide id="7" orient="horz" pos="2161">
          <p15:clr>
            <a:srgbClr val="A4A3A4"/>
          </p15:clr>
        </p15:guide>
        <p15:guide id="8" orient="horz" pos="1273">
          <p15:clr>
            <a:srgbClr val="A4A3A4"/>
          </p15:clr>
        </p15:guide>
        <p15:guide id="9" pos="2880">
          <p15:clr>
            <a:srgbClr val="A4A3A4"/>
          </p15:clr>
        </p15:guide>
        <p15:guide id="10" pos="204">
          <p15:clr>
            <a:srgbClr val="A4A3A4"/>
          </p15:clr>
        </p15:guide>
        <p15:guide id="11" pos="5557">
          <p15:clr>
            <a:srgbClr val="A4A3A4"/>
          </p15:clr>
        </p15:guide>
        <p15:guide id="12" pos="304">
          <p15:clr>
            <a:srgbClr val="A4A3A4"/>
          </p15:clr>
        </p15:guide>
        <p15:guide id="13" pos="2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FF35"/>
    <a:srgbClr val="2D1B96"/>
    <a:srgbClr val="422296"/>
    <a:srgbClr val="6234DC"/>
    <a:srgbClr val="3F228B"/>
    <a:srgbClr val="D95FA1"/>
    <a:srgbClr val="D796D9"/>
    <a:srgbClr val="FFFE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8"/>
    <p:restoredTop sz="96047"/>
  </p:normalViewPr>
  <p:slideViewPr>
    <p:cSldViewPr snapToGrid="0">
      <p:cViewPr>
        <p:scale>
          <a:sx n="100" d="100"/>
          <a:sy n="100" d="100"/>
        </p:scale>
        <p:origin x="1904" y="472"/>
      </p:cViewPr>
      <p:guideLst>
        <p:guide orient="horz" pos="2160"/>
        <p:guide orient="horz" pos="4201"/>
        <p:guide orient="horz" pos="796"/>
        <p:guide orient="horz" pos="347"/>
        <p:guide orient="horz" pos="648"/>
        <p:guide orient="horz" pos="2213"/>
        <p:guide orient="horz" pos="2161"/>
        <p:guide orient="horz" pos="1273"/>
        <p:guide pos="2880"/>
        <p:guide pos="204"/>
        <p:guide pos="5557"/>
        <p:guide pos="304"/>
        <p:guide pos="21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-2672" y="-11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slide" Target="slides/slide15.xml"/><Relationship Id="rId25" Type="http://schemas.openxmlformats.org/officeDocument/2006/relationships/slide" Target="slides/slide16.xml"/><Relationship Id="rId26" Type="http://schemas.openxmlformats.org/officeDocument/2006/relationships/slide" Target="slides/slide17.xml"/><Relationship Id="rId27" Type="http://schemas.openxmlformats.org/officeDocument/2006/relationships/slide" Target="slides/slide18.xml"/><Relationship Id="rId28" Type="http://schemas.openxmlformats.org/officeDocument/2006/relationships/slide" Target="slides/slide19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1.xml"/><Relationship Id="rId31" Type="http://schemas.openxmlformats.org/officeDocument/2006/relationships/slide" Target="slides/slide22.xml"/><Relationship Id="rId32" Type="http://schemas.openxmlformats.org/officeDocument/2006/relationships/slide" Target="slides/slide23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4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slide" Target="slides/slide5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oleObject" Target="Macintosh%20HD:Users:alice:Talk_Material:Piechart_MGH_Feb201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More than 5</c:v>
                </c:pt>
                <c:pt idx="1">
                  <c:v>3-5</c:v>
                </c:pt>
                <c:pt idx="2">
                  <c:v>2</c:v>
                </c:pt>
                <c:pt idx="3">
                  <c:v>1</c:v>
                </c:pt>
                <c:pt idx="4">
                  <c:v>0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0.03</c:v>
                </c:pt>
                <c:pt idx="1">
                  <c:v>0.2</c:v>
                </c:pt>
                <c:pt idx="2">
                  <c:v>0.23</c:v>
                </c:pt>
                <c:pt idx="3">
                  <c:v>0.27</c:v>
                </c:pt>
                <c:pt idx="4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4399712"/>
        <c:axId val="-73794384"/>
      </c:barChart>
      <c:catAx>
        <c:axId val="-743997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73794384"/>
        <c:crosses val="autoZero"/>
        <c:auto val="1"/>
        <c:lblAlgn val="ctr"/>
        <c:lblOffset val="100"/>
        <c:noMultiLvlLbl val="0"/>
      </c:catAx>
      <c:valAx>
        <c:axId val="-7379438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4399712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I don't know</c:v>
                </c:pt>
                <c:pt idx="1">
                  <c:v>NGS</c:v>
                </c:pt>
                <c:pt idx="2">
                  <c:v>FISH</c:v>
                </c:pt>
                <c:pt idx="3">
                  <c:v>IHC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0.13</c:v>
                </c:pt>
                <c:pt idx="1">
                  <c:v>0.14</c:v>
                </c:pt>
                <c:pt idx="2">
                  <c:v>0.42</c:v>
                </c:pt>
                <c:pt idx="3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81485792"/>
        <c:axId val="-482192064"/>
      </c:barChart>
      <c:catAx>
        <c:axId val="-4814857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482192064"/>
        <c:crosses val="autoZero"/>
        <c:auto val="1"/>
        <c:lblAlgn val="ctr"/>
        <c:lblOffset val="100"/>
        <c:noMultiLvlLbl val="0"/>
      </c:catAx>
      <c:valAx>
        <c:axId val="-48219206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481485792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Other</c:v>
                </c:pt>
                <c:pt idx="1">
                  <c:v>Chemotherapy +/- bevacizumab</c:v>
                </c:pt>
                <c:pt idx="2">
                  <c:v>Alectinib</c:v>
                </c:pt>
                <c:pt idx="3">
                  <c:v>Ceritinib</c:v>
                </c:pt>
                <c:pt idx="4">
                  <c:v>Crizotinib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0.01</c:v>
                </c:pt>
                <c:pt idx="1">
                  <c:v>0.01</c:v>
                </c:pt>
                <c:pt idx="2">
                  <c:v>0.1</c:v>
                </c:pt>
                <c:pt idx="3">
                  <c:v>0.04</c:v>
                </c:pt>
                <c:pt idx="4">
                  <c:v>0.83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1547568"/>
        <c:axId val="-113605600"/>
      </c:barChart>
      <c:catAx>
        <c:axId val="-715475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113605600"/>
        <c:crosses val="autoZero"/>
        <c:auto val="1"/>
        <c:lblAlgn val="ctr"/>
        <c:lblOffset val="100"/>
        <c:noMultiLvlLbl val="0"/>
      </c:catAx>
      <c:valAx>
        <c:axId val="-11360560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154756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Other</c:v>
                </c:pt>
                <c:pt idx="1">
                  <c:v>Chemotherapy +/- bevacizumab</c:v>
                </c:pt>
                <c:pt idx="2">
                  <c:v>Alectinib</c:v>
                </c:pt>
                <c:pt idx="3">
                  <c:v>Ceritinib</c:v>
                </c:pt>
                <c:pt idx="4">
                  <c:v>Crizotinib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0.01</c:v>
                </c:pt>
                <c:pt idx="1">
                  <c:v>0.03</c:v>
                </c:pt>
                <c:pt idx="2">
                  <c:v>0.33</c:v>
                </c:pt>
                <c:pt idx="3">
                  <c:v>0.16</c:v>
                </c:pt>
                <c:pt idx="4">
                  <c:v>0.46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5113536"/>
        <c:axId val="-71821200"/>
      </c:barChart>
      <c:catAx>
        <c:axId val="-751135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71821200"/>
        <c:crosses val="autoZero"/>
        <c:auto val="1"/>
        <c:lblAlgn val="ctr"/>
        <c:lblOffset val="100"/>
        <c:noMultiLvlLbl val="0"/>
      </c:catAx>
      <c:valAx>
        <c:axId val="-7182120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511353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00FF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rgbClr val="008000"/>
              </a:solidFill>
            </c:spPr>
          </c:dPt>
          <c:dPt>
            <c:idx val="4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5"/>
            <c:bubble3D val="0"/>
            <c:spPr>
              <a:solidFill>
                <a:srgbClr val="FF6600"/>
              </a:solidFill>
            </c:spPr>
          </c:dPt>
          <c:dPt>
            <c:idx val="6"/>
            <c:bubble3D val="0"/>
            <c:spPr>
              <a:solidFill>
                <a:srgbClr val="FFAFE7"/>
              </a:solidFill>
            </c:spPr>
          </c:dPt>
          <c:dPt>
            <c:idx val="7"/>
            <c:bubble3D val="0"/>
            <c:spPr>
              <a:solidFill>
                <a:srgbClr val="813D05"/>
              </a:solidFill>
            </c:spPr>
          </c:dPt>
          <c:dPt>
            <c:idx val="8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9"/>
            <c:bubble3D val="0"/>
            <c:spPr>
              <a:solidFill>
                <a:srgbClr val="7311C7"/>
              </a:solidFill>
            </c:spPr>
          </c:dPt>
          <c:dPt>
            <c:idx val="1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Sheet1!$A$17:$A$28</c:f>
              <c:strCache>
                <c:ptCount val="12"/>
                <c:pt idx="0">
                  <c:v>KRAS</c:v>
                </c:pt>
                <c:pt idx="1">
                  <c:v>EGFR </c:v>
                </c:pt>
                <c:pt idx="2">
                  <c:v>PIK3CA</c:v>
                </c:pt>
                <c:pt idx="3">
                  <c:v>ALK</c:v>
                </c:pt>
                <c:pt idx="4">
                  <c:v>HER2</c:v>
                </c:pt>
                <c:pt idx="5">
                  <c:v>BRAF</c:v>
                </c:pt>
                <c:pt idx="6">
                  <c:v>ROS</c:v>
                </c:pt>
                <c:pt idx="7">
                  <c:v>AKT</c:v>
                </c:pt>
                <c:pt idx="8">
                  <c:v>NRAS</c:v>
                </c:pt>
                <c:pt idx="9">
                  <c:v>MET</c:v>
                </c:pt>
                <c:pt idx="10">
                  <c:v>RET</c:v>
                </c:pt>
                <c:pt idx="11">
                  <c:v>Unknown</c:v>
                </c:pt>
              </c:strCache>
            </c:strRef>
          </c:cat>
          <c:val>
            <c:numRef>
              <c:f>Sheet1!$B$17:$B$28</c:f>
              <c:numCache>
                <c:formatCode>General</c:formatCode>
                <c:ptCount val="12"/>
                <c:pt idx="0">
                  <c:v>24.0</c:v>
                </c:pt>
                <c:pt idx="1">
                  <c:v>13.0</c:v>
                </c:pt>
                <c:pt idx="2">
                  <c:v>4.0</c:v>
                </c:pt>
                <c:pt idx="3">
                  <c:v>3.0</c:v>
                </c:pt>
                <c:pt idx="4">
                  <c:v>2.0</c:v>
                </c:pt>
                <c:pt idx="5">
                  <c:v>2.0</c:v>
                </c:pt>
                <c:pt idx="6">
                  <c:v>1.0</c:v>
                </c:pt>
                <c:pt idx="7">
                  <c:v>1.0</c:v>
                </c:pt>
                <c:pt idx="8">
                  <c:v>1.0</c:v>
                </c:pt>
                <c:pt idx="9">
                  <c:v>1.0</c:v>
                </c:pt>
                <c:pt idx="10">
                  <c:v>1.0</c:v>
                </c:pt>
                <c:pt idx="11">
                  <c:v>46.3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t" anchorCtr="0" compatLnSpc="1">
            <a:prstTxWarp prst="textNoShape">
              <a:avLst/>
            </a:prstTxWarp>
          </a:bodyPr>
          <a:lstStyle>
            <a:lvl1pPr algn="l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t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b" anchorCtr="0" compatLnSpc="1">
            <a:prstTxWarp prst="textNoShape">
              <a:avLst/>
            </a:prstTxWarp>
          </a:bodyPr>
          <a:lstStyle>
            <a:lvl1pPr algn="l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29675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b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b="0"/>
            </a:lvl1pPr>
          </a:lstStyle>
          <a:p>
            <a:fld id="{2B8F0419-695B-F140-8CFD-CF43AE6C3389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t" anchorCtr="0" compatLnSpc="1">
            <a:prstTxWarp prst="textNoShape">
              <a:avLst/>
            </a:prstTxWarp>
          </a:bodyPr>
          <a:lstStyle>
            <a:lvl1pPr algn="l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t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334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4838"/>
            <a:ext cx="560705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34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b" anchorCtr="0" compatLnSpc="1">
            <a:prstTxWarp prst="textNoShape">
              <a:avLst/>
            </a:prstTxWarp>
          </a:bodyPr>
          <a:lstStyle>
            <a:lvl1pPr algn="l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29675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b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b="0"/>
            </a:lvl1pPr>
          </a:lstStyle>
          <a:p>
            <a:fld id="{7E53652F-DA1C-C44A-99BD-F06D1396E7F2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C04AD8AB-7240-0841-BC0F-0237C79D174E}" type="slidenum">
              <a:rPr lang="en-US" altLang="x-none" b="0">
                <a:solidFill>
                  <a:srgbClr val="000000"/>
                </a:solidFill>
                <a:latin typeface="Lucida Grande" charset="0"/>
              </a:rPr>
              <a:pPr/>
              <a:t>2</a:t>
            </a:fld>
            <a:endParaRPr lang="en-US" altLang="x-none" b="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x-non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83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 b="0" dirty="0">
              <a:latin typeface="Calibri" charset="0"/>
            </a:endParaRPr>
          </a:p>
        </p:txBody>
      </p:sp>
      <p:sp>
        <p:nvSpPr>
          <p:cNvPr id="983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916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916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916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916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0" hangingPunct="0"/>
            <a:fld id="{EB3EF123-5835-BA4C-8620-F4AFD05716C7}" type="slidenum">
              <a:rPr lang="en-US" altLang="x-none" b="0">
                <a:solidFill>
                  <a:srgbClr val="000000"/>
                </a:solidFill>
              </a:rPr>
              <a:pPr eaLnBrk="0" hangingPunct="0"/>
              <a:t>12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03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x-none" dirty="0"/>
          </a:p>
        </p:txBody>
      </p:sp>
      <p:sp>
        <p:nvSpPr>
          <p:cNvPr id="1003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869EE841-71D8-9644-B193-B960FBF9C691}" type="slidenum">
              <a:rPr lang="en-US" altLang="x-none" b="0"/>
              <a:pPr/>
              <a:t>13</a:t>
            </a:fld>
            <a:endParaRPr lang="en-US" altLang="x-none" b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24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 b="0" dirty="0">
              <a:latin typeface="Calibri" charset="0"/>
            </a:endParaRPr>
          </a:p>
        </p:txBody>
      </p:sp>
      <p:sp>
        <p:nvSpPr>
          <p:cNvPr id="1024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4182C9CD-5D05-9746-B1CF-6CBBFCEC7933}" type="slidenum">
              <a:rPr lang="en-US" altLang="x-none" b="0">
                <a:solidFill>
                  <a:srgbClr val="000000"/>
                </a:solidFill>
              </a:rPr>
              <a:pPr/>
              <a:t>14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445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 b="0" dirty="0">
              <a:latin typeface="Calibri" charset="0"/>
            </a:endParaRPr>
          </a:p>
        </p:txBody>
      </p:sp>
      <p:sp>
        <p:nvSpPr>
          <p:cNvPr id="1044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F7C7EE24-1C59-E94E-979A-600726C4DA79}" type="slidenum">
              <a:rPr lang="en-US" altLang="x-none" b="0">
                <a:solidFill>
                  <a:srgbClr val="000000"/>
                </a:solidFill>
              </a:rPr>
              <a:pPr/>
              <a:t>15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649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 b="0" dirty="0">
              <a:latin typeface="Calibri" charset="0"/>
            </a:endParaRPr>
          </a:p>
        </p:txBody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E08BC1B8-11B5-9E40-875C-75BF22472FE8}" type="slidenum">
              <a:rPr lang="en-US" altLang="x-none" b="0">
                <a:solidFill>
                  <a:srgbClr val="000000"/>
                </a:solidFill>
              </a:rPr>
              <a:pPr/>
              <a:t>16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854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 b="0" dirty="0">
              <a:latin typeface="Calibri" charset="0"/>
            </a:endParaRPr>
          </a:p>
        </p:txBody>
      </p:sp>
      <p:sp>
        <p:nvSpPr>
          <p:cNvPr id="1085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CE9F8B6E-7236-BC41-9837-068BA41F869F}" type="slidenum">
              <a:rPr lang="en-US" altLang="x-none" b="0">
                <a:solidFill>
                  <a:srgbClr val="000000"/>
                </a:solidFill>
              </a:rPr>
              <a:pPr/>
              <a:t>17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059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x-none" dirty="0"/>
          </a:p>
        </p:txBody>
      </p:sp>
      <p:sp>
        <p:nvSpPr>
          <p:cNvPr id="1105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4A2CAC7A-337C-EA4B-99B2-4CAB0689CAA2}" type="slidenum">
              <a:rPr lang="en-US" altLang="x-none" b="0"/>
              <a:pPr/>
              <a:t>18</a:t>
            </a:fld>
            <a:endParaRPr lang="en-US" altLang="x-none" b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>
              <a:latin typeface="Calibri" charset="0"/>
            </a:endParaRPr>
          </a:p>
        </p:txBody>
      </p:sp>
      <p:sp>
        <p:nvSpPr>
          <p:cNvPr id="1126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233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233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233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233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233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233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233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233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0" hangingPunct="0"/>
            <a:fld id="{56D67431-7CD5-144C-8182-2C2F0EA97182}" type="slidenum">
              <a:rPr lang="en-US" altLang="x-none" b="0">
                <a:solidFill>
                  <a:srgbClr val="000000"/>
                </a:solidFill>
              </a:rPr>
              <a:pPr eaLnBrk="0" hangingPunct="0"/>
              <a:t>19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46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 b="0" dirty="0">
              <a:latin typeface="Calibri" charset="0"/>
            </a:endParaRPr>
          </a:p>
        </p:txBody>
      </p:sp>
      <p:sp>
        <p:nvSpPr>
          <p:cNvPr id="1146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916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916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916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916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0" hangingPunct="0"/>
            <a:fld id="{9C43EFC2-923F-9048-80FF-AA8277DD2F41}" type="slidenum">
              <a:rPr lang="en-US" altLang="x-none" b="0">
                <a:solidFill>
                  <a:srgbClr val="000000"/>
                </a:solidFill>
              </a:rPr>
              <a:pPr eaLnBrk="0" hangingPunct="0"/>
              <a:t>20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67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1167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613F14A-2C86-6B49-AA0A-247919DFB687}" type="slidenum">
              <a:rPr lang="en-US" altLang="x-none" b="0">
                <a:solidFill>
                  <a:srgbClr val="000000"/>
                </a:solidFill>
              </a:rPr>
              <a:pPr/>
              <a:t>21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1060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187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C83BF7B0-0E5D-AC4B-8A88-FBA7A9482966}" type="slidenum">
              <a:rPr lang="en-US" altLang="x-none" b="0">
                <a:solidFill>
                  <a:srgbClr val="000000"/>
                </a:solidFill>
              </a:rPr>
              <a:pPr/>
              <a:t>22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>
              <a:latin typeface="+mn-lt"/>
            </a:endParaRPr>
          </a:p>
        </p:txBody>
      </p:sp>
      <p:sp>
        <p:nvSpPr>
          <p:cNvPr id="1208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1A0FC31D-EA94-F34A-83B5-D420C4786C5E}" type="slidenum">
              <a:rPr lang="en-US" altLang="x-none" b="0">
                <a:solidFill>
                  <a:srgbClr val="000000"/>
                </a:solidFill>
              </a:rPr>
              <a:pPr/>
              <a:t>23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28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>
              <a:latin typeface="Calibri" charset="0"/>
            </a:endParaRPr>
          </a:p>
        </p:txBody>
      </p:sp>
      <p:sp>
        <p:nvSpPr>
          <p:cNvPr id="1228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C3B9B23F-8724-AC4D-90FA-08313C749138}" type="slidenum">
              <a:rPr lang="en-US" altLang="x-none" b="0">
                <a:solidFill>
                  <a:srgbClr val="000000"/>
                </a:solidFill>
              </a:rPr>
              <a:pPr/>
              <a:t>24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1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1266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6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6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755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011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x-none">
              <a:latin typeface="Calibri" charset="0"/>
            </a:endParaRPr>
          </a:p>
        </p:txBody>
      </p:sp>
      <p:sp>
        <p:nvSpPr>
          <p:cNvPr id="901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8E7F4FC3-E567-1D4C-A891-65CB157FAFBF}" type="slidenum">
              <a:rPr lang="en-US" altLang="x-none" b="0">
                <a:solidFill>
                  <a:srgbClr val="000000"/>
                </a:solidFill>
              </a:rPr>
              <a:pPr/>
              <a:t>7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x-none">
              <a:latin typeface="Calibri" charset="0"/>
            </a:endParaRPr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82C61BC8-BAB2-AE46-805C-EACF41A4941A}" type="slidenum">
              <a:rPr lang="en-US" altLang="x-none" b="0">
                <a:solidFill>
                  <a:srgbClr val="000000"/>
                </a:solidFill>
              </a:rPr>
              <a:pPr/>
              <a:t>8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42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x-none">
              <a:latin typeface="Calibri" charset="0"/>
            </a:endParaRPr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83F2794C-17CF-7748-B0BF-213C6D9412E1}" type="slidenum">
              <a:rPr lang="en-US" altLang="x-none" b="0">
                <a:solidFill>
                  <a:srgbClr val="000000"/>
                </a:solidFill>
              </a:rPr>
              <a:pPr/>
              <a:t>9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625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962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1EAD5E83-976C-6D40-9AA4-44F49295D803}" type="slidenum">
              <a:rPr lang="en-US" altLang="x-none" b="0">
                <a:solidFill>
                  <a:srgbClr val="000000"/>
                </a:solidFill>
              </a:rPr>
              <a:pPr/>
              <a:t>11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47716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876354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41363"/>
            <a:ext cx="2057400" cy="5930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41363"/>
            <a:ext cx="6019800" cy="5930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30240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6"/>
          <p:cNvSpPr>
            <a:spLocks noChangeShapeType="1"/>
          </p:cNvSpPr>
          <p:nvPr userDrawn="1"/>
        </p:nvSpPr>
        <p:spPr bwMode="auto">
          <a:xfrm>
            <a:off x="292100" y="3244850"/>
            <a:ext cx="8529638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272" tIns="45636" rIns="91272" bIns="45636"/>
          <a:lstStyle/>
          <a:p>
            <a:endParaRPr lang="en-US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102" y="1271656"/>
            <a:ext cx="8529638" cy="190023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102" y="3319463"/>
            <a:ext cx="8529638" cy="1752600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 sz="1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latin typeface="Arial" pitchFamily="34" charset="0"/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5929313" y="6224588"/>
            <a:ext cx="2895600" cy="476250"/>
          </a:xfrm>
        </p:spPr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3377429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1BF8B116-C7DA-4F4A-BBAA-B1D5BA498FCE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118802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4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359" indent="0">
              <a:buNone/>
              <a:defRPr sz="1800"/>
            </a:lvl2pPr>
            <a:lvl3pPr marL="912716" indent="0">
              <a:buNone/>
              <a:defRPr sz="1600"/>
            </a:lvl3pPr>
            <a:lvl4pPr marL="1369073" indent="0">
              <a:buNone/>
              <a:defRPr sz="1400"/>
            </a:lvl4pPr>
            <a:lvl5pPr marL="1825430" indent="0">
              <a:buNone/>
              <a:defRPr sz="1400"/>
            </a:lvl5pPr>
            <a:lvl6pPr marL="2281784" indent="0">
              <a:buNone/>
              <a:defRPr sz="1400"/>
            </a:lvl6pPr>
            <a:lvl7pPr marL="2738141" indent="0">
              <a:buNone/>
              <a:defRPr sz="1400"/>
            </a:lvl7pPr>
            <a:lvl8pPr marL="3194499" indent="0">
              <a:buNone/>
              <a:defRPr sz="1400"/>
            </a:lvl8pPr>
            <a:lvl9pPr marL="365085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7C19367D-4CB4-D54B-A1DA-411F9D711594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4036084"/>
      </p:ext>
    </p:extLst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79" y="1309692"/>
            <a:ext cx="4187825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2325" y="1309692"/>
            <a:ext cx="4186800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0C067DB9-920C-484C-AE0C-8AE340DCA955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5493507"/>
      </p:ext>
    </p:extLst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D40D23D8-F526-F546-94FC-7DF7AF761B8A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195618"/>
      </p:ext>
    </p:extLst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C5BF85CB-572A-6740-A31E-D03D93DF3EE2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035973"/>
      </p:ext>
    </p:extLst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2" y="189002"/>
            <a:ext cx="8529638" cy="9683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92102" y="1309692"/>
            <a:ext cx="8529638" cy="5370512"/>
          </a:xfrm>
        </p:spPr>
        <p:txBody>
          <a:bodyPr/>
          <a:lstStyle/>
          <a:p>
            <a:pPr lvl="0"/>
            <a:endParaRPr lang="en-GB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68EDC9D7-EA02-EF40-8A3B-6917DFB7A700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335439"/>
      </p:ext>
    </p:extLst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6"/>
          <p:cNvSpPr>
            <a:spLocks noChangeShapeType="1"/>
          </p:cNvSpPr>
          <p:nvPr userDrawn="1"/>
        </p:nvSpPr>
        <p:spPr bwMode="auto">
          <a:xfrm>
            <a:off x="292100" y="3244850"/>
            <a:ext cx="8529638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272" tIns="45636" rIns="91272" bIns="45636"/>
          <a:lstStyle/>
          <a:p>
            <a:endParaRPr lang="en-US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102" y="1271656"/>
            <a:ext cx="8529638" cy="190023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102" y="3319463"/>
            <a:ext cx="8529638" cy="1752600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 sz="1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latin typeface="Arial" pitchFamily="34" charset="0"/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5929313" y="6224588"/>
            <a:ext cx="2895600" cy="476250"/>
          </a:xfrm>
        </p:spPr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32914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699243"/>
      </p:ext>
    </p:extLst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05D2993F-5D85-AD4F-93F6-3E547958FF4C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89870"/>
      </p:ext>
    </p:extLst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4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359" indent="0">
              <a:buNone/>
              <a:defRPr sz="1800"/>
            </a:lvl2pPr>
            <a:lvl3pPr marL="912716" indent="0">
              <a:buNone/>
              <a:defRPr sz="1600"/>
            </a:lvl3pPr>
            <a:lvl4pPr marL="1369073" indent="0">
              <a:buNone/>
              <a:defRPr sz="1400"/>
            </a:lvl4pPr>
            <a:lvl5pPr marL="1825430" indent="0">
              <a:buNone/>
              <a:defRPr sz="1400"/>
            </a:lvl5pPr>
            <a:lvl6pPr marL="2281784" indent="0">
              <a:buNone/>
              <a:defRPr sz="1400"/>
            </a:lvl6pPr>
            <a:lvl7pPr marL="2738141" indent="0">
              <a:buNone/>
              <a:defRPr sz="1400"/>
            </a:lvl7pPr>
            <a:lvl8pPr marL="3194499" indent="0">
              <a:buNone/>
              <a:defRPr sz="1400"/>
            </a:lvl8pPr>
            <a:lvl9pPr marL="365085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65B61511-28FF-B142-9A77-5B06A2E9291C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9907677"/>
      </p:ext>
    </p:extLst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90" y="1309692"/>
            <a:ext cx="4187825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2325" y="1309692"/>
            <a:ext cx="4186800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2F2D657C-8237-064B-8575-9C427A56A5A3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06252"/>
      </p:ext>
    </p:extLst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6B380D3F-1188-8146-BE1F-BD2375424D9B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5837153"/>
      </p:ext>
    </p:extLst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EE1C04E1-629F-8B4D-B7E5-62437E48177A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250576"/>
      </p:ext>
    </p:extLst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2" y="189010"/>
            <a:ext cx="8529638" cy="9683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92102" y="1309692"/>
            <a:ext cx="8529638" cy="5370512"/>
          </a:xfrm>
        </p:spPr>
        <p:txBody>
          <a:bodyPr/>
          <a:lstStyle/>
          <a:p>
            <a:pPr lvl="0"/>
            <a:endParaRPr lang="en-GB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2FA0DF0A-EACB-FB46-B5BB-CF1AD06E0E62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228361"/>
      </p:ext>
    </p:extLst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6"/>
          <p:cNvSpPr>
            <a:spLocks noChangeShapeType="1"/>
          </p:cNvSpPr>
          <p:nvPr userDrawn="1"/>
        </p:nvSpPr>
        <p:spPr bwMode="auto">
          <a:xfrm>
            <a:off x="292100" y="3244850"/>
            <a:ext cx="8529638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100" y="1271588"/>
            <a:ext cx="8529638" cy="190023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100" y="3319463"/>
            <a:ext cx="8529638" cy="1752600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 sz="1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latin typeface="Arial" pitchFamily="34" charset="0"/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5929313" y="6224588"/>
            <a:ext cx="2895600" cy="476250"/>
          </a:xfrm>
        </p:spPr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088320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907A6192-3901-E44C-8F98-635231F59EC2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953698"/>
      </p:ext>
    </p:extLst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E84C0788-B787-1A44-8DBF-5D42F741093C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787037"/>
      </p:ext>
    </p:extLst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309688"/>
            <a:ext cx="4187825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2325" y="1309688"/>
            <a:ext cx="4186800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DDF59030-CD1F-BD42-8332-45CD219AEC38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578197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2878459"/>
      </p:ext>
    </p:extLst>
  </p:cSld>
  <p:clrMapOvr>
    <a:masterClrMapping/>
  </p:clrMapOvr>
  <p:transition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96FE161C-EEB8-B245-A78B-5BDEC6E32B35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082322"/>
      </p:ext>
    </p:extLst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1BCBA4AB-E5C3-7441-8A19-C0D8EEF4C504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140670"/>
      </p:ext>
    </p:extLst>
  </p:cSld>
  <p:clrMapOvr>
    <a:masterClrMapping/>
  </p:clrMapOvr>
  <p:transition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219200"/>
            <a:ext cx="9144000" cy="4114800"/>
          </a:xfrm>
          <a:prstGeom prst="rect">
            <a:avLst/>
          </a:prstGeom>
          <a:solidFill>
            <a:srgbClr val="68C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007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6" name="Picture 9" descr="MGH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963" y="6278563"/>
            <a:ext cx="172085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8" name="Picture 10" descr="Hvd Teaching Affi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57200"/>
            <a:ext cx="16557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6400800" y="5715000"/>
            <a:ext cx="2743200" cy="11430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10" name="Picture 13" descr="Cancer Center_RGB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5340350"/>
            <a:ext cx="358775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1371600"/>
            <a:ext cx="8001000" cy="2057400"/>
          </a:xfrm>
        </p:spPr>
        <p:txBody>
          <a:bodyPr/>
          <a:lstStyle>
            <a:lvl1pPr>
              <a:defRPr sz="5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4038600"/>
            <a:ext cx="8001000" cy="1143000"/>
          </a:xfrm>
        </p:spPr>
        <p:txBody>
          <a:bodyPr/>
          <a:lstStyle>
            <a:lvl1pPr marL="0" indent="0">
              <a:buFont typeface="Times" charset="0"/>
              <a:buNone/>
              <a:defRPr b="1" i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460264"/>
      </p:ext>
    </p:extLst>
  </p:cSld>
  <p:clrMapOvr>
    <a:masterClrMapping/>
  </p:clrMapOvr>
  <p:transition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007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68C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6" name="Picture 8" descr="Cancer Center_RGB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2860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4A89F024-03ED-3444-B401-50B625D28C2D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757763494"/>
      </p:ext>
    </p:extLst>
  </p:cSld>
  <p:clrMapOvr>
    <a:masterClrMapping/>
  </p:clrMapOvr>
  <p:transition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95C19C9A-F5EE-E24F-AD2A-58E5FB7E8E63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153016948"/>
      </p:ext>
    </p:extLst>
  </p:cSld>
  <p:clrMapOvr>
    <a:masterClrMapping/>
  </p:clrMapOvr>
  <p:transition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1529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752600"/>
            <a:ext cx="41529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39D53E4D-F17F-644D-A997-74404BA497E0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010898155"/>
      </p:ext>
    </p:extLst>
  </p:cSld>
  <p:clrMapOvr>
    <a:masterClrMapping/>
  </p:clrMapOvr>
  <p:transition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7AB1BC7B-260E-6A49-9CE5-5E04391088A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67654599"/>
      </p:ext>
    </p:extLst>
  </p:cSld>
  <p:clrMapOvr>
    <a:masterClrMapping/>
  </p:clrMapOvr>
  <p:transition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CD9B877F-4BCE-0F40-B2E8-E124C5DFF96C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051996130"/>
      </p:ext>
    </p:extLst>
  </p:cSld>
  <p:clrMapOvr>
    <a:masterClrMapping/>
  </p:clrMapOvr>
  <p:transition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0D400084-5677-F646-B15F-9D161E5DBC62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666091159"/>
      </p:ext>
    </p:extLst>
  </p:cSld>
  <p:clrMapOvr>
    <a:masterClrMapping/>
  </p:clrMapOvr>
  <p:transition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F871F687-C4EA-FE42-8ECB-CA49C6A6D49E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61857502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44675"/>
            <a:ext cx="4038600" cy="4827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4675"/>
            <a:ext cx="4038600" cy="4827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789289"/>
      </p:ext>
    </p:extLst>
  </p:cSld>
  <p:clrMapOvr>
    <a:masterClrMapping/>
  </p:clrMapOvr>
  <p:transition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D25D5381-DD96-6C4A-8624-445F40824080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624739012"/>
      </p:ext>
    </p:extLst>
  </p:cSld>
  <p:clrMapOvr>
    <a:masterClrMapping/>
  </p:clrMapOvr>
  <p:transition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95AAEFDC-6427-4140-830F-96E499A812EB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734003079"/>
      </p:ext>
    </p:extLst>
  </p:cSld>
  <p:clrMapOvr>
    <a:masterClrMapping/>
  </p:clrMapOvr>
  <p:transition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228600"/>
            <a:ext cx="21145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1912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415E7E48-A327-E344-BEBE-6A7E8BCF8F5B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036658963"/>
      </p:ext>
    </p:extLst>
  </p:cSld>
  <p:clrMapOvr>
    <a:masterClrMapping/>
  </p:clrMapOvr>
  <p:transition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6"/>
          <p:cNvSpPr>
            <a:spLocks noChangeShapeType="1"/>
          </p:cNvSpPr>
          <p:nvPr userDrawn="1"/>
        </p:nvSpPr>
        <p:spPr bwMode="auto">
          <a:xfrm>
            <a:off x="292100" y="3244850"/>
            <a:ext cx="8529638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272" tIns="45636" rIns="91272" bIns="45636"/>
          <a:lstStyle/>
          <a:p>
            <a:endParaRPr lang="en-US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102" y="1271656"/>
            <a:ext cx="8529638" cy="190023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102" y="3319463"/>
            <a:ext cx="8529638" cy="1752600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 sz="1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latin typeface="Arial" pitchFamily="34" charset="0"/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5929313" y="6224588"/>
            <a:ext cx="2895600" cy="476250"/>
          </a:xfrm>
        </p:spPr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341608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EE6309A0-95F0-BB44-91DD-45E162129559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04882"/>
      </p:ext>
    </p:extLst>
  </p:cSld>
  <p:clrMapOvr>
    <a:masterClrMapping/>
  </p:clrMapOvr>
  <p:transition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4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359" indent="0">
              <a:buNone/>
              <a:defRPr sz="1800"/>
            </a:lvl2pPr>
            <a:lvl3pPr marL="912716" indent="0">
              <a:buNone/>
              <a:defRPr sz="1600"/>
            </a:lvl3pPr>
            <a:lvl4pPr marL="1369073" indent="0">
              <a:buNone/>
              <a:defRPr sz="1400"/>
            </a:lvl4pPr>
            <a:lvl5pPr marL="1825430" indent="0">
              <a:buNone/>
              <a:defRPr sz="1400"/>
            </a:lvl5pPr>
            <a:lvl6pPr marL="2281784" indent="0">
              <a:buNone/>
              <a:defRPr sz="1400"/>
            </a:lvl6pPr>
            <a:lvl7pPr marL="2738141" indent="0">
              <a:buNone/>
              <a:defRPr sz="1400"/>
            </a:lvl7pPr>
            <a:lvl8pPr marL="3194499" indent="0">
              <a:buNone/>
              <a:defRPr sz="1400"/>
            </a:lvl8pPr>
            <a:lvl9pPr marL="365085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C220650D-8251-924A-9C36-6E541CFF38B5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524202"/>
      </p:ext>
    </p:extLst>
  </p:cSld>
  <p:clrMapOvr>
    <a:masterClrMapping/>
  </p:clrMapOvr>
  <p:transition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61" y="1309692"/>
            <a:ext cx="4187825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2325" y="1309692"/>
            <a:ext cx="4186800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5090F450-5DB8-614C-B96F-A888BD83FED9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46060"/>
      </p:ext>
    </p:extLst>
  </p:cSld>
  <p:clrMapOvr>
    <a:masterClrMapping/>
  </p:clrMapOvr>
  <p:transition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C5BE368D-E868-6646-838D-385CE7EFE39A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048247"/>
      </p:ext>
    </p:extLst>
  </p:cSld>
  <p:clrMapOvr>
    <a:masterClrMapping/>
  </p:clrMapOvr>
  <p:transition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E8182411-8086-B749-9F81-C743B04F4C49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6606653"/>
      </p:ext>
    </p:extLst>
  </p:cSld>
  <p:clrMapOvr>
    <a:masterClrMapping/>
  </p:clrMapOvr>
  <p:transition advClick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2" y="188990"/>
            <a:ext cx="8529638" cy="9683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92102" y="1309692"/>
            <a:ext cx="8529638" cy="5370512"/>
          </a:xfrm>
        </p:spPr>
        <p:txBody>
          <a:bodyPr/>
          <a:lstStyle/>
          <a:p>
            <a:pPr lvl="0"/>
            <a:endParaRPr lang="en-GB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87376594-5E3B-BA44-A11D-44C3A5980B50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686039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078610"/>
      </p:ext>
    </p:extLst>
  </p:cSld>
  <p:clrMapOvr>
    <a:masterClrMapping/>
  </p:clrMapOvr>
  <p:transition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-528638" y="-522288"/>
            <a:ext cx="8529638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100" y="1271588"/>
            <a:ext cx="8529638" cy="190023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100" y="3319463"/>
            <a:ext cx="8529638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1800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9095744"/>
      </p:ext>
    </p:extLst>
  </p:cSld>
  <p:clrMapOvr>
    <a:masterClrMapping/>
  </p:clrMapOvr>
  <p:transition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242098"/>
      </p:ext>
    </p:extLst>
  </p:cSld>
  <p:clrMapOvr>
    <a:masterClrMapping/>
  </p:clrMapOvr>
  <p:transition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1005312"/>
      </p:ext>
    </p:extLst>
  </p:cSld>
  <p:clrMapOvr>
    <a:masterClrMapping/>
  </p:clrMapOvr>
  <p:transition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309688"/>
            <a:ext cx="4187825" cy="5370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2325" y="1309688"/>
            <a:ext cx="4189413" cy="5370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388186"/>
      </p:ext>
    </p:extLst>
  </p:cSld>
  <p:clrMapOvr>
    <a:masterClrMapping/>
  </p:clrMapOvr>
  <p:transition advClick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425160"/>
      </p:ext>
    </p:extLst>
  </p:cSld>
  <p:clrMapOvr>
    <a:masterClrMapping/>
  </p:clrMapOvr>
  <p:transition advClick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567949"/>
      </p:ext>
    </p:extLst>
  </p:cSld>
  <p:clrMapOvr>
    <a:masterClrMapping/>
  </p:clrMapOvr>
  <p:transition advClick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459250"/>
      </p:ext>
    </p:extLst>
  </p:cSld>
  <p:clrMapOvr>
    <a:masterClrMapping/>
  </p:clrMapOvr>
  <p:transition advClick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880562"/>
      </p:ext>
    </p:extLst>
  </p:cSld>
  <p:clrMapOvr>
    <a:masterClrMapping/>
  </p:clrMapOvr>
  <p:transition advClick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3500588"/>
      </p:ext>
    </p:extLst>
  </p:cSld>
  <p:clrMapOvr>
    <a:masterClrMapping/>
  </p:clrMapOvr>
  <p:transition advClick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317958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0630"/>
      </p:ext>
    </p:extLst>
  </p:cSld>
  <p:clrMapOvr>
    <a:masterClrMapping/>
  </p:clrMapOvr>
  <p:transition advClick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9725" y="188913"/>
            <a:ext cx="2132013" cy="6491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188913"/>
            <a:ext cx="6245225" cy="6491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512947"/>
      </p:ext>
    </p:extLst>
  </p:cSld>
  <p:clrMapOvr>
    <a:masterClrMapping/>
  </p:clrMapOvr>
  <p:transition advClick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0" y="188913"/>
            <a:ext cx="8529638" cy="9683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92100" y="1309688"/>
            <a:ext cx="8529638" cy="5370512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427983406"/>
      </p:ext>
    </p:extLst>
  </p:cSld>
  <p:clrMapOvr>
    <a:masterClrMapping/>
  </p:clrMapOvr>
  <p:transition advClick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563888" y="6309320"/>
            <a:ext cx="5344843" cy="431800"/>
          </a:xfrm>
        </p:spPr>
        <p:txBody>
          <a:bodyPr anchor="b"/>
          <a:lstStyle>
            <a:lvl1pPr algn="r">
              <a:buNone/>
              <a:defRPr sz="12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7349417"/>
      </p:ext>
    </p:extLst>
  </p:cSld>
  <p:clrMapOvr>
    <a:masterClrMapping/>
  </p:clrMapOvr>
  <p:transition advClick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07904" y="6309320"/>
            <a:ext cx="5200827" cy="431800"/>
          </a:xfrm>
        </p:spPr>
        <p:txBody>
          <a:bodyPr anchor="b"/>
          <a:lstStyle>
            <a:lvl1pPr algn="r">
              <a:buNone/>
              <a:defRPr sz="12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8489728"/>
      </p:ext>
    </p:extLst>
  </p:cSld>
  <p:clrMapOvr>
    <a:masterClrMapping/>
  </p:clrMapOvr>
  <p:transition advClick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07904" y="6309320"/>
            <a:ext cx="5200827" cy="431800"/>
          </a:xfrm>
        </p:spPr>
        <p:txBody>
          <a:bodyPr anchor="b"/>
          <a:lstStyle>
            <a:lvl1pPr algn="r">
              <a:buNone/>
              <a:defRPr sz="12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5091571"/>
      </p:ext>
    </p:extLst>
  </p:cSld>
  <p:clrMapOvr>
    <a:masterClrMapping/>
  </p:clrMapOvr>
  <p:transition advClick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Picture Placeholder 4"/>
          <p:cNvSpPr>
            <a:spLocks noGrp="1"/>
          </p:cNvSpPr>
          <p:nvPr>
            <p:ph type="pic" sz="quarter" idx="13"/>
          </p:nvPr>
        </p:nvSpPr>
        <p:spPr bwMode="auto">
          <a:xfrm>
            <a:off x="685800" y="457200"/>
            <a:ext cx="7770813" cy="3794760"/>
          </a:xfrm>
          <a:solidFill>
            <a:srgbClr val="CCCCCC"/>
          </a:solidFill>
        </p:spPr>
        <p:txBody>
          <a:bodyPr spcCol="182880" rtlCol="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25000"/>
              <a:buFont typeface="Arial" pitchFamily="34" charset="0"/>
              <a:buNone/>
              <a:tabLst>
                <a:tab pos="3998913" algn="r"/>
                <a:tab pos="8229600" algn="r"/>
              </a:tabLst>
              <a:defRPr sz="12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965960" y="4389120"/>
            <a:ext cx="6490654" cy="960120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965958" y="5440680"/>
            <a:ext cx="4343400" cy="109728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2"/>
          </p:nvPr>
        </p:nvSpPr>
        <p:spPr bwMode="gray">
          <a:xfrm>
            <a:off x="0" y="914400"/>
            <a:ext cx="1965960" cy="777240"/>
          </a:xfrm>
          <a:solidFill>
            <a:schemeClr val="accent1"/>
          </a:solidFill>
        </p:spPr>
        <p:txBody>
          <a:bodyPr lIns="274320" tIns="91440" rIns="91440" bIns="91440" anchor="ctr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000" b="1" baseline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2556738"/>
      </p:ext>
    </p:extLst>
  </p:cSld>
  <p:clrMapOvr>
    <a:masterClrMapping/>
  </p:clrMapOvr>
  <p:transition advClick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965960" y="2331720"/>
            <a:ext cx="6490654" cy="2286000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965960" y="4709161"/>
            <a:ext cx="6490654" cy="132492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2"/>
          </p:nvPr>
        </p:nvSpPr>
        <p:spPr bwMode="gray">
          <a:xfrm>
            <a:off x="0" y="914400"/>
            <a:ext cx="1965960" cy="777240"/>
          </a:xfrm>
          <a:solidFill>
            <a:schemeClr val="accent1"/>
          </a:solidFill>
        </p:spPr>
        <p:txBody>
          <a:bodyPr lIns="274320" tIns="91440" rIns="91440" bIns="91440" anchor="ctr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000" b="1" baseline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744159"/>
      </p:ext>
    </p:extLst>
  </p:cSld>
  <p:clrMapOvr>
    <a:masterClrMapping/>
  </p:clrMapOvr>
  <p:transition advClick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2438" indent="-452438">
              <a:buSzPct val="100000"/>
              <a:buFont typeface="+mj-lt"/>
              <a:buAutoNum type="arabicPeriod"/>
              <a:defRPr/>
            </a:lvl1pPr>
            <a:lvl2pPr marL="684213" indent="-231775">
              <a:defRPr/>
            </a:lvl2pPr>
            <a:lvl3pPr marL="914400" indent="-230188">
              <a:defRPr/>
            </a:lvl3pPr>
            <a:lvl4pPr marL="1146175" indent="-231775">
              <a:defRPr/>
            </a:lvl4pPr>
            <a:lvl5pPr marL="1368425" indent="-22225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E4AAB8F1-DBFA-2A47-B776-464C5DF147EB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963882599"/>
      </p:ext>
    </p:extLst>
  </p:cSld>
  <p:clrMapOvr>
    <a:masterClrMapping/>
  </p:clrMapOvr>
  <p:transition advClick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 txBox="1">
            <a:spLocks/>
          </p:cNvSpPr>
          <p:nvPr userDrawn="1"/>
        </p:nvSpPr>
        <p:spPr>
          <a:xfrm>
            <a:off x="0" y="6700838"/>
            <a:ext cx="304800" cy="149225"/>
          </a:xfrm>
          <a:prstGeom prst="rect">
            <a:avLst/>
          </a:prstGeom>
        </p:spPr>
        <p:txBody>
          <a:bodyPr wrap="none" tIns="0" rIns="0" bIns="0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/>
            <a:fld id="{2801C229-F11D-EB40-934B-D128A9904334}" type="slidenum">
              <a:rPr lang="uk-UA" altLang="x-none" sz="700" b="0">
                <a:solidFill>
                  <a:srgbClr val="7F7F7F"/>
                </a:solidFill>
              </a:rPr>
              <a:pPr algn="l" eaLnBrk="1" hangingPunct="1"/>
              <a:t>‹#›</a:t>
            </a:fld>
            <a:endParaRPr lang="uk-UA" altLang="x-none" sz="700" b="0">
              <a:solidFill>
                <a:srgbClr val="7F7F7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A7927EA8-DD5B-9F40-A842-D8E7753F86A7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1505692072"/>
      </p:ext>
    </p:extLst>
  </p:cSld>
  <p:clrMapOvr>
    <a:masterClrMapping/>
  </p:clrMapOvr>
  <p:transition advClick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08761"/>
            <a:ext cx="3794760" cy="45253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508761"/>
            <a:ext cx="3794760" cy="45253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601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9176C4EB-C442-7548-BC9B-31863B490FA5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219357856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834990"/>
      </p:ext>
    </p:extLst>
  </p:cSld>
  <p:clrMapOvr>
    <a:masterClrMapping/>
  </p:clrMapOvr>
  <p:transition advClick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63440" y="5623561"/>
            <a:ext cx="379476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08761"/>
            <a:ext cx="3794760" cy="45253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601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7"/>
          </p:nvPr>
        </p:nvSpPr>
        <p:spPr>
          <a:xfrm>
            <a:off x="4663440" y="1508761"/>
            <a:ext cx="3794760" cy="4023359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78F43D0E-AAC8-1D48-9242-22E266D26A36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1665547540"/>
      </p:ext>
    </p:extLst>
  </p:cSld>
  <p:clrMapOvr>
    <a:masterClrMapping/>
  </p:clrMapOvr>
  <p:transition advClick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85800" y="1508761"/>
            <a:ext cx="7772400" cy="45383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400" b="0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85800" y="5623561"/>
            <a:ext cx="777240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7"/>
          </p:nvPr>
        </p:nvSpPr>
        <p:spPr>
          <a:xfrm>
            <a:off x="685800" y="2057400"/>
            <a:ext cx="777240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9DF219DA-35EC-844E-81BE-7CED7607D82E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408166135"/>
      </p:ext>
    </p:extLst>
  </p:cSld>
  <p:clrMapOvr>
    <a:masterClrMapping/>
  </p:clrMapOvr>
  <p:transition advClick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85800" y="5623561"/>
            <a:ext cx="379476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4663440" y="5623561"/>
            <a:ext cx="379476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85800" y="1508761"/>
            <a:ext cx="7772400" cy="45383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400" b="0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685800" y="2057400"/>
            <a:ext cx="379476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9"/>
          </p:nvPr>
        </p:nvSpPr>
        <p:spPr>
          <a:xfrm>
            <a:off x="4663440" y="2057400"/>
            <a:ext cx="379476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104B88E4-6C31-134B-8823-5214D610D512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985462427"/>
      </p:ext>
    </p:extLst>
  </p:cSld>
  <p:clrMapOvr>
    <a:masterClrMapping/>
  </p:clrMapOvr>
  <p:transition advClick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85800" y="5623561"/>
            <a:ext cx="246888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3337560" y="5623561"/>
            <a:ext cx="246888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5989320" y="5623561"/>
            <a:ext cx="246888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85800" y="1508761"/>
            <a:ext cx="7772400" cy="45383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400" b="0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22"/>
          </p:nvPr>
        </p:nvSpPr>
        <p:spPr>
          <a:xfrm>
            <a:off x="685800" y="2057400"/>
            <a:ext cx="246888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23"/>
          </p:nvPr>
        </p:nvSpPr>
        <p:spPr>
          <a:xfrm>
            <a:off x="3337560" y="2057400"/>
            <a:ext cx="246888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24"/>
          </p:nvPr>
        </p:nvSpPr>
        <p:spPr>
          <a:xfrm>
            <a:off x="5989320" y="2057400"/>
            <a:ext cx="246888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5B2D92D8-94EE-6E46-BDE4-2D3595C06DE0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1273124925"/>
      </p:ext>
    </p:extLst>
  </p:cSld>
  <p:clrMapOvr>
    <a:masterClrMapping/>
  </p:clrMapOvr>
  <p:transition advClick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508761"/>
            <a:ext cx="3794760" cy="4525328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400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400">
                <a:solidFill>
                  <a:schemeClr val="accent1"/>
                </a:solidFill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400">
                <a:solidFill>
                  <a:schemeClr val="accent1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400">
                <a:solidFill>
                  <a:schemeClr val="accent1"/>
                </a:solidFill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4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685800" y="5623561"/>
            <a:ext cx="379476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601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7"/>
          </p:nvPr>
        </p:nvSpPr>
        <p:spPr>
          <a:xfrm>
            <a:off x="685800" y="1508761"/>
            <a:ext cx="3794760" cy="4023359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11FA8CE8-78A9-5B4F-8B5C-B15BB1B73B05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2031039414"/>
      </p:ext>
    </p:extLst>
  </p:cSld>
  <p:clrMapOvr>
    <a:masterClrMapping/>
  </p:clrMapOvr>
  <p:transition advClick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965960" y="4389120"/>
            <a:ext cx="6490654" cy="960120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965960" y="5440680"/>
            <a:ext cx="4343400" cy="109728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3"/>
          </p:nvPr>
        </p:nvSpPr>
        <p:spPr bwMode="hidden">
          <a:xfrm>
            <a:off x="685800" y="455613"/>
            <a:ext cx="7770813" cy="3794760"/>
          </a:xfrm>
          <a:solidFill>
            <a:srgbClr val="CCCCCC"/>
          </a:solidFill>
        </p:spPr>
        <p:txBody>
          <a:bodyPr spcCol="182880" rtlCol="0" anchor="ctr"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26862033"/>
      </p:ext>
    </p:extLst>
  </p:cSld>
  <p:clrMapOvr>
    <a:masterClrMapping/>
  </p:clrMapOvr>
  <p:transition advClick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-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965960" y="2331720"/>
            <a:ext cx="6490654" cy="2286000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965960" y="4709161"/>
            <a:ext cx="6490654" cy="132492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0302582"/>
      </p:ext>
    </p:extLst>
  </p:cSld>
  <p:clrMapOvr>
    <a:masterClrMapping/>
  </p:clrMapOvr>
  <p:transition advClick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 txBox="1">
            <a:spLocks/>
          </p:cNvSpPr>
          <p:nvPr userDrawn="1"/>
        </p:nvSpPr>
        <p:spPr>
          <a:xfrm>
            <a:off x="0" y="6708775"/>
            <a:ext cx="304800" cy="149225"/>
          </a:xfrm>
          <a:prstGeom prst="rect">
            <a:avLst/>
          </a:prstGeom>
        </p:spPr>
        <p:txBody>
          <a:bodyPr wrap="none" tIns="0" rIns="0" bIns="0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/>
            <a:fld id="{AF650B32-C059-7E43-8AE9-104F00D1CFBB}" type="slidenum">
              <a:rPr lang="uk-UA" altLang="x-none" sz="700" b="0">
                <a:solidFill>
                  <a:srgbClr val="7F7F7F"/>
                </a:solidFill>
              </a:rPr>
              <a:pPr algn="l" eaLnBrk="1" hangingPunct="1"/>
              <a:t>‹#›</a:t>
            </a:fld>
            <a:endParaRPr lang="uk-UA" altLang="x-none" sz="700" b="0">
              <a:solidFill>
                <a:srgbClr val="7F7F7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9B6662D0-FD23-054A-8AE5-F4ADCC6D8C06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1731476292"/>
      </p:ext>
    </p:extLst>
  </p:cSld>
  <p:clrMapOvr>
    <a:masterClrMapping/>
  </p:clrMapOvr>
  <p:transition advClick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9AA5A568-1EFE-AC42-9AC6-0626F94C5F0F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371139147"/>
      </p:ext>
    </p:extLst>
  </p:cSld>
  <p:clrMapOvr>
    <a:masterClrMapping/>
  </p:clrMapOvr>
  <p:transition advClick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 userDrawn="1"/>
        </p:nvSpPr>
        <p:spPr>
          <a:xfrm>
            <a:off x="1965325" y="4389438"/>
            <a:ext cx="6492875" cy="960437"/>
          </a:xfrm>
          <a:prstGeom prst="rect">
            <a:avLst/>
          </a:prstGeom>
        </p:spPr>
        <p:txBody>
          <a:bodyPr lIns="0" tIns="0" rIns="0" bIns="0"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b="0" dirty="0">
                <a:solidFill>
                  <a:srgbClr val="000000"/>
                </a:solidFill>
              </a:rPr>
              <a:t>Thank you</a:t>
            </a:r>
          </a:p>
        </p:txBody>
      </p:sp>
      <p:pic>
        <p:nvPicPr>
          <p:cNvPr id="5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icture Placeholder 4"/>
          <p:cNvSpPr>
            <a:spLocks noGrp="1"/>
          </p:cNvSpPr>
          <p:nvPr>
            <p:ph type="pic" sz="quarter" idx="13"/>
          </p:nvPr>
        </p:nvSpPr>
        <p:spPr bwMode="hidden">
          <a:xfrm>
            <a:off x="685800" y="455613"/>
            <a:ext cx="7770813" cy="3794760"/>
          </a:xfrm>
          <a:solidFill>
            <a:srgbClr val="CCCCCC"/>
          </a:solidFill>
        </p:spPr>
        <p:txBody>
          <a:bodyPr spcCol="182880" rtlCol="0" anchor="ctr"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43132741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3151417"/>
      </p:ext>
    </p:extLst>
  </p:cSld>
  <p:clrMapOvr>
    <a:masterClrMapping/>
  </p:clrMapOvr>
  <p:transition advClick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-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 userDrawn="1"/>
        </p:nvSpPr>
        <p:spPr>
          <a:xfrm>
            <a:off x="1965325" y="2332038"/>
            <a:ext cx="6492875" cy="2286000"/>
          </a:xfrm>
          <a:prstGeom prst="rect">
            <a:avLst/>
          </a:prstGeom>
        </p:spPr>
        <p:txBody>
          <a:bodyPr lIns="0" tIns="0" rIns="0" bIns="0"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b="0" dirty="0">
                <a:solidFill>
                  <a:srgbClr val="000000"/>
                </a:solidFill>
              </a:rPr>
              <a:t>Thank you</a:t>
            </a:r>
          </a:p>
        </p:txBody>
      </p:sp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668769"/>
      </p:ext>
    </p:extLst>
  </p:cSld>
  <p:clrMapOvr>
    <a:masterClrMapping/>
  </p:clrMapOvr>
  <p:transition advClick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Picture Placeholder 4"/>
          <p:cNvSpPr>
            <a:spLocks noGrp="1"/>
          </p:cNvSpPr>
          <p:nvPr>
            <p:ph type="pic" sz="quarter" idx="13"/>
          </p:nvPr>
        </p:nvSpPr>
        <p:spPr bwMode="auto">
          <a:xfrm>
            <a:off x="685800" y="457200"/>
            <a:ext cx="7770813" cy="3794760"/>
          </a:xfrm>
          <a:solidFill>
            <a:srgbClr val="CCCCCC"/>
          </a:solidFill>
        </p:spPr>
        <p:txBody>
          <a:bodyPr spcCol="182880" rtlCol="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25000"/>
              <a:buFont typeface="Arial" pitchFamily="34" charset="0"/>
              <a:buNone/>
              <a:tabLst>
                <a:tab pos="3998913" algn="r"/>
                <a:tab pos="8229600" algn="r"/>
              </a:tabLst>
              <a:defRPr sz="12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965960" y="4389120"/>
            <a:ext cx="6490654" cy="960120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965958" y="5440680"/>
            <a:ext cx="4343400" cy="109728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2"/>
          </p:nvPr>
        </p:nvSpPr>
        <p:spPr bwMode="gray">
          <a:xfrm>
            <a:off x="0" y="914400"/>
            <a:ext cx="1965960" cy="777240"/>
          </a:xfrm>
          <a:solidFill>
            <a:schemeClr val="accent1"/>
          </a:solidFill>
        </p:spPr>
        <p:txBody>
          <a:bodyPr lIns="274320" tIns="91440" rIns="91440" bIns="91440" anchor="ctr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000" b="1" baseline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6585773"/>
      </p:ext>
    </p:extLst>
  </p:cSld>
  <p:clrMapOvr>
    <a:masterClrMapping/>
  </p:clrMapOvr>
  <p:transition advClick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965960" y="2331720"/>
            <a:ext cx="6490654" cy="2286000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965960" y="4709161"/>
            <a:ext cx="6490654" cy="132492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2"/>
          </p:nvPr>
        </p:nvSpPr>
        <p:spPr bwMode="gray">
          <a:xfrm>
            <a:off x="0" y="914400"/>
            <a:ext cx="1965960" cy="777240"/>
          </a:xfrm>
          <a:solidFill>
            <a:schemeClr val="accent1"/>
          </a:solidFill>
        </p:spPr>
        <p:txBody>
          <a:bodyPr lIns="274320" tIns="91440" rIns="91440" bIns="91440" anchor="ctr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000" b="1" baseline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5193080"/>
      </p:ext>
    </p:extLst>
  </p:cSld>
  <p:clrMapOvr>
    <a:masterClrMapping/>
  </p:clrMapOvr>
  <p:transition advClick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2438" indent="-452438">
              <a:buSzPct val="100000"/>
              <a:buFont typeface="+mj-lt"/>
              <a:buAutoNum type="arabicPeriod"/>
              <a:defRPr/>
            </a:lvl1pPr>
            <a:lvl2pPr marL="684213" indent="-231775">
              <a:defRPr/>
            </a:lvl2pPr>
            <a:lvl3pPr marL="914400" indent="-230188">
              <a:defRPr/>
            </a:lvl3pPr>
            <a:lvl4pPr marL="1146175" indent="-231775">
              <a:defRPr/>
            </a:lvl4pPr>
            <a:lvl5pPr marL="1368425" indent="-22225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A2415F9B-9A45-B84B-BE91-97C0ADF55604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91695344"/>
      </p:ext>
    </p:extLst>
  </p:cSld>
  <p:clrMapOvr>
    <a:masterClrMapping/>
  </p:clrMapOvr>
  <p:transition advClick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 txBox="1">
            <a:spLocks/>
          </p:cNvSpPr>
          <p:nvPr userDrawn="1"/>
        </p:nvSpPr>
        <p:spPr>
          <a:xfrm>
            <a:off x="0" y="6700838"/>
            <a:ext cx="304800" cy="149225"/>
          </a:xfrm>
          <a:prstGeom prst="rect">
            <a:avLst/>
          </a:prstGeom>
        </p:spPr>
        <p:txBody>
          <a:bodyPr wrap="none" tIns="0" rIns="0" bIns="0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/>
            <a:fld id="{C26079E7-78B3-5F4A-9544-84CB39F3BBFC}" type="slidenum">
              <a:rPr lang="uk-UA" altLang="x-none" sz="700" b="0">
                <a:solidFill>
                  <a:srgbClr val="7F7F7F"/>
                </a:solidFill>
              </a:rPr>
              <a:pPr algn="l" eaLnBrk="1" hangingPunct="1"/>
              <a:t>‹#›</a:t>
            </a:fld>
            <a:endParaRPr lang="uk-UA" altLang="x-none" sz="700" b="0">
              <a:solidFill>
                <a:srgbClr val="7F7F7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E04B2DE7-022A-554B-BAF4-B203D8D9A5B5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1377871709"/>
      </p:ext>
    </p:extLst>
  </p:cSld>
  <p:clrMapOvr>
    <a:masterClrMapping/>
  </p:clrMapOvr>
  <p:transition advClick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08761"/>
            <a:ext cx="3794760" cy="45253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508761"/>
            <a:ext cx="3794760" cy="45253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601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7C10B124-95BD-914F-BE88-0F9763AF15A8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1573647562"/>
      </p:ext>
    </p:extLst>
  </p:cSld>
  <p:clrMapOvr>
    <a:masterClrMapping/>
  </p:clrMapOvr>
  <p:transition advClick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63440" y="5623561"/>
            <a:ext cx="379476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08761"/>
            <a:ext cx="3794760" cy="45253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601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7"/>
          </p:nvPr>
        </p:nvSpPr>
        <p:spPr>
          <a:xfrm>
            <a:off x="4663440" y="1508761"/>
            <a:ext cx="3794760" cy="4023359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CCD21330-9DEC-664C-88A9-B3530C181066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2033461729"/>
      </p:ext>
    </p:extLst>
  </p:cSld>
  <p:clrMapOvr>
    <a:masterClrMapping/>
  </p:clrMapOvr>
  <p:transition advClick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85800" y="1508761"/>
            <a:ext cx="7772400" cy="45383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400" b="0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85800" y="5623561"/>
            <a:ext cx="777240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7"/>
          </p:nvPr>
        </p:nvSpPr>
        <p:spPr>
          <a:xfrm>
            <a:off x="685800" y="2057400"/>
            <a:ext cx="777240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D2920184-398A-3541-8FDC-6410C357ACC6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1336520945"/>
      </p:ext>
    </p:extLst>
  </p:cSld>
  <p:clrMapOvr>
    <a:masterClrMapping/>
  </p:clrMapOvr>
  <p:transition advClick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85800" y="5623561"/>
            <a:ext cx="379476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4663440" y="5623561"/>
            <a:ext cx="379476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85800" y="1508761"/>
            <a:ext cx="7772400" cy="45383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400" b="0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685800" y="2057400"/>
            <a:ext cx="379476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9"/>
          </p:nvPr>
        </p:nvSpPr>
        <p:spPr>
          <a:xfrm>
            <a:off x="4663440" y="2057400"/>
            <a:ext cx="379476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9B0353C6-9952-2049-8F7F-5AC906CB21C0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228574995"/>
      </p:ext>
    </p:extLst>
  </p:cSld>
  <p:clrMapOvr>
    <a:masterClrMapping/>
  </p:clrMapOvr>
  <p:transition advClick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85800" y="5623561"/>
            <a:ext cx="246888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3337560" y="5623561"/>
            <a:ext cx="246888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5989320" y="5623561"/>
            <a:ext cx="246888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85800" y="1508761"/>
            <a:ext cx="7772400" cy="45383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400" b="0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22"/>
          </p:nvPr>
        </p:nvSpPr>
        <p:spPr>
          <a:xfrm>
            <a:off x="685800" y="2057400"/>
            <a:ext cx="246888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23"/>
          </p:nvPr>
        </p:nvSpPr>
        <p:spPr>
          <a:xfrm>
            <a:off x="3337560" y="2057400"/>
            <a:ext cx="246888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24"/>
          </p:nvPr>
        </p:nvSpPr>
        <p:spPr>
          <a:xfrm>
            <a:off x="5989320" y="2057400"/>
            <a:ext cx="2468880" cy="3474720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BDF04547-B089-0F4D-ADCA-A6A961DC2841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1959180129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203655"/>
      </p:ext>
    </p:extLst>
  </p:cSld>
  <p:clrMapOvr>
    <a:masterClrMapping/>
  </p:clrMapOvr>
  <p:transition advClick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508761"/>
            <a:ext cx="3794760" cy="4525328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400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400">
                <a:solidFill>
                  <a:schemeClr val="accent1"/>
                </a:solidFill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400">
                <a:solidFill>
                  <a:schemeClr val="accent1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400">
                <a:solidFill>
                  <a:schemeClr val="accent1"/>
                </a:solidFill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4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685800" y="5623561"/>
            <a:ext cx="3794760" cy="41052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200" b="1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200" b="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601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7"/>
          </p:nvPr>
        </p:nvSpPr>
        <p:spPr>
          <a:xfrm>
            <a:off x="685800" y="1508761"/>
            <a:ext cx="3794760" cy="4023359"/>
          </a:xfr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  <a:lvl2pPr marL="0" indent="0" algn="ctr">
              <a:spcBef>
                <a:spcPts val="0"/>
              </a:spcBef>
              <a:buNone/>
              <a:defRPr sz="12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marL="0" indent="0" algn="ctr">
              <a:spcBef>
                <a:spcPts val="0"/>
              </a:spcBef>
              <a:buNone/>
              <a:defRPr sz="1200"/>
            </a:lvl4pPr>
            <a:lvl5pPr marL="0" indent="0" algn="ctr">
              <a:spcBef>
                <a:spcPts val="0"/>
              </a:spcBef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C6AE5105-8F72-284D-8B2E-E59C57A667F7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573668652"/>
      </p:ext>
    </p:extLst>
  </p:cSld>
  <p:clrMapOvr>
    <a:masterClrMapping/>
  </p:clrMapOvr>
  <p:transition advClick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965960" y="4389120"/>
            <a:ext cx="6490654" cy="960120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965960" y="5440680"/>
            <a:ext cx="4343400" cy="109728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3"/>
          </p:nvPr>
        </p:nvSpPr>
        <p:spPr bwMode="hidden">
          <a:xfrm>
            <a:off x="685800" y="455613"/>
            <a:ext cx="7770813" cy="3794760"/>
          </a:xfrm>
          <a:solidFill>
            <a:srgbClr val="CCCCCC"/>
          </a:solidFill>
        </p:spPr>
        <p:txBody>
          <a:bodyPr spcCol="182880" rtlCol="0" anchor="ctr"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94942781"/>
      </p:ext>
    </p:extLst>
  </p:cSld>
  <p:clrMapOvr>
    <a:masterClrMapping/>
  </p:clrMapOvr>
  <p:transition advClick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-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965960" y="2331720"/>
            <a:ext cx="6490654" cy="2286000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965960" y="4709161"/>
            <a:ext cx="6490654" cy="132492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2438413"/>
      </p:ext>
    </p:extLst>
  </p:cSld>
  <p:clrMapOvr>
    <a:masterClrMapping/>
  </p:clrMapOvr>
  <p:transition advClick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 txBox="1">
            <a:spLocks/>
          </p:cNvSpPr>
          <p:nvPr userDrawn="1"/>
        </p:nvSpPr>
        <p:spPr>
          <a:xfrm>
            <a:off x="0" y="6708775"/>
            <a:ext cx="304800" cy="149225"/>
          </a:xfrm>
          <a:prstGeom prst="rect">
            <a:avLst/>
          </a:prstGeom>
        </p:spPr>
        <p:txBody>
          <a:bodyPr wrap="none" tIns="0" rIns="0" bIns="0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/>
            <a:fld id="{C0543549-341C-EF4E-82FD-E0B5371FB867}" type="slidenum">
              <a:rPr lang="uk-UA" altLang="x-none" sz="700" b="0">
                <a:solidFill>
                  <a:srgbClr val="7F7F7F"/>
                </a:solidFill>
              </a:rPr>
              <a:pPr algn="l" eaLnBrk="1" hangingPunct="1"/>
              <a:t>‹#›</a:t>
            </a:fld>
            <a:endParaRPr lang="uk-UA" altLang="x-none" sz="700" b="0">
              <a:solidFill>
                <a:srgbClr val="7F7F7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D573397E-20CF-1B47-BC28-996D0ED24300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1347868954"/>
      </p:ext>
    </p:extLst>
  </p:cSld>
  <p:clrMapOvr>
    <a:masterClrMapping/>
  </p:clrMapOvr>
  <p:transition advClick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9B6DE1BE-7E63-E045-8256-EFD04988C54C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1976001322"/>
      </p:ext>
    </p:extLst>
  </p:cSld>
  <p:clrMapOvr>
    <a:masterClrMapping/>
  </p:clrMapOvr>
  <p:transition advClick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 userDrawn="1"/>
        </p:nvSpPr>
        <p:spPr>
          <a:xfrm>
            <a:off x="1965325" y="4389438"/>
            <a:ext cx="6492875" cy="960437"/>
          </a:xfrm>
          <a:prstGeom prst="rect">
            <a:avLst/>
          </a:prstGeom>
        </p:spPr>
        <p:txBody>
          <a:bodyPr lIns="0" tIns="0" rIns="0" bIns="0"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b="0" dirty="0">
                <a:solidFill>
                  <a:srgbClr val="000000"/>
                </a:solidFill>
              </a:rPr>
              <a:t>Thank you</a:t>
            </a:r>
          </a:p>
        </p:txBody>
      </p:sp>
      <p:pic>
        <p:nvPicPr>
          <p:cNvPr id="5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icture Placeholder 4"/>
          <p:cNvSpPr>
            <a:spLocks noGrp="1"/>
          </p:cNvSpPr>
          <p:nvPr>
            <p:ph type="pic" sz="quarter" idx="13"/>
          </p:nvPr>
        </p:nvSpPr>
        <p:spPr bwMode="hidden">
          <a:xfrm>
            <a:off x="685800" y="455613"/>
            <a:ext cx="7770813" cy="3794760"/>
          </a:xfrm>
          <a:solidFill>
            <a:srgbClr val="CCCCCC"/>
          </a:solidFill>
        </p:spPr>
        <p:txBody>
          <a:bodyPr spcCol="182880" rtlCol="0" anchor="ctr"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67101646"/>
      </p:ext>
    </p:extLst>
  </p:cSld>
  <p:clrMapOvr>
    <a:masterClrMapping/>
  </p:clrMapOvr>
  <p:transition advClick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-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 userDrawn="1"/>
        </p:nvSpPr>
        <p:spPr>
          <a:xfrm>
            <a:off x="1965325" y="2332038"/>
            <a:ext cx="6492875" cy="2286000"/>
          </a:xfrm>
          <a:prstGeom prst="rect">
            <a:avLst/>
          </a:prstGeom>
        </p:spPr>
        <p:txBody>
          <a:bodyPr lIns="0" tIns="0" rIns="0" bIns="0"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b="0" dirty="0">
                <a:solidFill>
                  <a:srgbClr val="000000"/>
                </a:solidFill>
              </a:rPr>
              <a:t>Thank you</a:t>
            </a:r>
          </a:p>
        </p:txBody>
      </p:sp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618757"/>
      </p:ext>
    </p:extLst>
  </p:cSld>
  <p:clrMapOvr>
    <a:masterClrMapping/>
  </p:clrMapOvr>
  <p:transition advClick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57200" y="6126163"/>
            <a:ext cx="8229600" cy="57943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9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9BAF39A5-165D-AB47-9049-D110B46184DC}" type="slidenum">
              <a:rPr lang="uk-UA" altLang="x-none"/>
              <a:pPr/>
              <a:t>‹#›</a:t>
            </a:fld>
            <a:endParaRPr lang="uk-UA" altLang="x-none"/>
          </a:p>
        </p:txBody>
      </p:sp>
    </p:spTree>
    <p:extLst>
      <p:ext uri="{BB962C8B-B14F-4D97-AF65-F5344CB8AC3E}">
        <p14:creationId xmlns:p14="http://schemas.microsoft.com/office/powerpoint/2010/main" val="1218958101"/>
      </p:ext>
    </p:extLst>
  </p:cSld>
  <p:clrMapOvr>
    <a:masterClrMapping/>
  </p:clrMapOvr>
  <p:transition advClick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57200" y="6126163"/>
            <a:ext cx="8229600" cy="57943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9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11127"/>
      </p:ext>
    </p:extLst>
  </p:cSld>
  <p:clrMapOvr>
    <a:masterClrMapping/>
  </p:clrMapOvr>
  <p:transition advClick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800" b="0">
                <a:solidFill>
                  <a:srgbClr val="000000"/>
                </a:solidFill>
              </a:defRPr>
            </a:lvl1pPr>
          </a:lstStyle>
          <a:p>
            <a:fld id="{B409E7ED-4F71-8B4E-852A-2A0E875B4B19}" type="datetime1">
              <a:rPr lang="en-US" altLang="x-none"/>
              <a:pPr/>
              <a:t>5/18/17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800" b="0">
                <a:solidFill>
                  <a:srgbClr val="000000"/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fld id="{5B66F68E-E7BA-E447-8A3F-CC7345EA956B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955059505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theme" Target="../theme/theme3.xml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theme" Target="../theme/theme4.xml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9.xml"/><Relationship Id="rId8" Type="http://schemas.openxmlformats.org/officeDocument/2006/relationships/theme" Target="../theme/theme6.xml"/><Relationship Id="rId1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64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50.xml"/><Relationship Id="rId2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7.xml"/><Relationship Id="rId9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9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78.xml"/><Relationship Id="rId15" Type="http://schemas.openxmlformats.org/officeDocument/2006/relationships/slideLayout" Target="../slideLayouts/slideLayout79.xml"/><Relationship Id="rId16" Type="http://schemas.openxmlformats.org/officeDocument/2006/relationships/slideLayout" Target="../slideLayouts/slideLayout80.xml"/><Relationship Id="rId17" Type="http://schemas.openxmlformats.org/officeDocument/2006/relationships/theme" Target="../theme/theme8.xml"/><Relationship Id="rId18" Type="http://schemas.openxmlformats.org/officeDocument/2006/relationships/image" Target="../media/image5.png"/><Relationship Id="rId1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1.xml"/><Relationship Id="rId8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4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9.xml"/><Relationship Id="rId20" Type="http://schemas.openxmlformats.org/officeDocument/2006/relationships/theme" Target="../theme/theme9.xml"/><Relationship Id="rId21" Type="http://schemas.openxmlformats.org/officeDocument/2006/relationships/image" Target="../media/image5.png"/><Relationship Id="rId10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96.xml"/><Relationship Id="rId17" Type="http://schemas.openxmlformats.org/officeDocument/2006/relationships/slideLayout" Target="../slideLayouts/slideLayout97.xml"/><Relationship Id="rId18" Type="http://schemas.openxmlformats.org/officeDocument/2006/relationships/slideLayout" Target="../slideLayouts/slideLayout98.xml"/><Relationship Id="rId19" Type="http://schemas.openxmlformats.org/officeDocument/2006/relationships/slideLayout" Target="../slideLayouts/slideLayout99.xml"/><Relationship Id="rId1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41363"/>
            <a:ext cx="8229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44675"/>
            <a:ext cx="8229600" cy="482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706" rIns="0" bIns="457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text styles</a:t>
            </a:r>
          </a:p>
          <a:p>
            <a:pPr lvl="1"/>
            <a:r>
              <a:rPr lang="en-GB" altLang="x-none"/>
              <a:t>Second level</a:t>
            </a:r>
          </a:p>
          <a:p>
            <a:pPr lvl="2"/>
            <a:r>
              <a:rPr lang="en-GB" altLang="x-none"/>
              <a:t>Third level</a:t>
            </a:r>
          </a:p>
          <a:p>
            <a:pPr lvl="3"/>
            <a:r>
              <a:rPr lang="en-GB" altLang="x-none"/>
              <a:t>Fourth level</a:t>
            </a:r>
          </a:p>
          <a:p>
            <a:pPr lvl="4"/>
            <a:r>
              <a:rPr lang="en-GB" altLang="x-none"/>
              <a:t>Fifth level</a:t>
            </a:r>
          </a:p>
        </p:txBody>
      </p:sp>
      <p:sp>
        <p:nvSpPr>
          <p:cNvPr id="1028" name="Line 6"/>
          <p:cNvSpPr>
            <a:spLocks noChangeShapeType="1"/>
          </p:cNvSpPr>
          <p:nvPr userDrawn="1"/>
        </p:nvSpPr>
        <p:spPr bwMode="auto">
          <a:xfrm>
            <a:off x="2438400" y="344488"/>
            <a:ext cx="6705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pic>
        <p:nvPicPr>
          <p:cNvPr id="1029" name="Picture 7" descr="152cms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06363"/>
            <a:ext cx="2159000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504" r:id="rId1"/>
    <p:sldLayoutId id="2147492505" r:id="rId2"/>
    <p:sldLayoutId id="2147492506" r:id="rId3"/>
    <p:sldLayoutId id="2147492507" r:id="rId4"/>
    <p:sldLayoutId id="2147492508" r:id="rId5"/>
    <p:sldLayoutId id="2147492509" r:id="rId6"/>
    <p:sldLayoutId id="2147492510" r:id="rId7"/>
    <p:sldLayoutId id="2147492511" r:id="rId8"/>
    <p:sldLayoutId id="2147492512" r:id="rId9"/>
    <p:sldLayoutId id="2147492513" r:id="rId10"/>
    <p:sldLayoutId id="2147492514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</a:defRPr>
      </a:lvl9pPr>
    </p:titleStyle>
    <p:bodyStyle>
      <a:lvl1pPr marL="273050" indent="-273050" algn="l" rtl="0" eaLnBrk="0" fontAlgn="base" hangingPunct="0">
        <a:spcBef>
          <a:spcPct val="0"/>
        </a:spcBef>
        <a:spcAft>
          <a:spcPct val="20000"/>
        </a:spcAft>
        <a:buClr>
          <a:srgbClr val="4DAC26"/>
        </a:buClr>
        <a:buSzPct val="90000"/>
        <a:buFont typeface="Wingdings" charset="2"/>
        <a:buChar char="v"/>
        <a:defRPr sz="2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609600" indent="-334963" algn="l" rtl="0" eaLnBrk="0" fontAlgn="base" hangingPunct="0">
        <a:spcBef>
          <a:spcPct val="0"/>
        </a:spcBef>
        <a:spcAft>
          <a:spcPct val="20000"/>
        </a:spcAft>
        <a:buSzPct val="90000"/>
        <a:buFont typeface="Wingdings" charset="2"/>
        <a:buChar char="à"/>
        <a:defRPr sz="2000">
          <a:solidFill>
            <a:srgbClr val="4DAC26"/>
          </a:solidFill>
          <a:latin typeface="+mn-lt"/>
          <a:ea typeface="+mn-ea"/>
        </a:defRPr>
      </a:lvl2pPr>
      <a:lvl3pPr marL="844550" indent="-233363" algn="l" rtl="0" eaLnBrk="0" fontAlgn="base" hangingPunct="0">
        <a:spcBef>
          <a:spcPct val="0"/>
        </a:spcBef>
        <a:spcAft>
          <a:spcPct val="20000"/>
        </a:spcAft>
        <a:buSzPct val="9000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093788" indent="-247650" algn="l" rtl="0" eaLnBrk="0" fontAlgn="base" hangingPunct="0">
        <a:spcBef>
          <a:spcPct val="0"/>
        </a:spcBef>
        <a:spcAft>
          <a:spcPct val="20000"/>
        </a:spcAft>
        <a:buSzPct val="90000"/>
        <a:buChar char="–"/>
        <a:defRPr sz="1600">
          <a:solidFill>
            <a:srgbClr val="4DAC26"/>
          </a:solidFill>
          <a:latin typeface="+mn-lt"/>
          <a:ea typeface="+mn-ea"/>
        </a:defRPr>
      </a:lvl4pPr>
      <a:lvl5pPr marL="1328738" indent="-233363" algn="l" rtl="0" eaLnBrk="0" fontAlgn="base" hangingPunct="0">
        <a:spcBef>
          <a:spcPct val="0"/>
        </a:spcBef>
        <a:spcAft>
          <a:spcPct val="20000"/>
        </a:spcAft>
        <a:buSzPct val="90000"/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1785938" indent="-233363" algn="l" rtl="0" fontAlgn="base">
        <a:spcBef>
          <a:spcPct val="0"/>
        </a:spcBef>
        <a:spcAft>
          <a:spcPct val="20000"/>
        </a:spcAft>
        <a:buSzPct val="90000"/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243138" indent="-233363" algn="l" rtl="0" fontAlgn="base">
        <a:spcBef>
          <a:spcPct val="0"/>
        </a:spcBef>
        <a:spcAft>
          <a:spcPct val="20000"/>
        </a:spcAft>
        <a:buSzPct val="90000"/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2700338" indent="-233363" algn="l" rtl="0" fontAlgn="base">
        <a:spcBef>
          <a:spcPct val="0"/>
        </a:spcBef>
        <a:spcAft>
          <a:spcPct val="20000"/>
        </a:spcAft>
        <a:buSzPct val="90000"/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157538" indent="-233363" algn="l" rtl="0" fontAlgn="base">
        <a:spcBef>
          <a:spcPct val="0"/>
        </a:spcBef>
        <a:spcAft>
          <a:spcPct val="20000"/>
        </a:spcAft>
        <a:buSzPct val="90000"/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rgbClr val="000048"/>
            </a:gs>
            <a:gs pos="100000">
              <a:srgbClr val="0000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309688"/>
            <a:ext cx="8529638" cy="53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636" rIns="91272" bIns="456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text styles</a:t>
            </a:r>
          </a:p>
          <a:p>
            <a:pPr lvl="1"/>
            <a:r>
              <a:rPr lang="en-GB" altLang="x-none"/>
              <a:t>Second level</a:t>
            </a:r>
          </a:p>
          <a:p>
            <a:pPr lvl="2"/>
            <a:r>
              <a:rPr lang="en-GB" altLang="x-none"/>
              <a:t>Third level</a:t>
            </a:r>
          </a:p>
          <a:p>
            <a:pPr lvl="3"/>
            <a:r>
              <a:rPr lang="en-GB" altLang="x-none"/>
              <a:t>Fourth level</a:t>
            </a:r>
          </a:p>
          <a:p>
            <a:pPr lvl="4"/>
            <a:r>
              <a:rPr lang="en-GB" altLang="x-none"/>
              <a:t>Fifth level</a:t>
            </a:r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2100" y="188913"/>
            <a:ext cx="85296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636" rIns="91272" bIns="4563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14325" y="62245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fld id="{39C8AD9A-4DFF-3648-AE90-E283B5143D8A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27725" y="622458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2529" r:id="rId1"/>
    <p:sldLayoutId id="2147492530" r:id="rId2"/>
    <p:sldLayoutId id="2147492531" r:id="rId3"/>
    <p:sldLayoutId id="2147492532" r:id="rId4"/>
    <p:sldLayoutId id="2147492533" r:id="rId5"/>
    <p:sldLayoutId id="2147492534" r:id="rId6"/>
    <p:sldLayoutId id="2147492535" r:id="rId7"/>
  </p:sldLayoutIdLst>
  <p:transition advClick="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5pPr>
      <a:lvl6pPr marL="456359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2716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69073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543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287338" indent="-287338" algn="l" rtl="0" eaLnBrk="0" fontAlgn="base" hangingPunct="0">
        <a:spcBef>
          <a:spcPct val="0"/>
        </a:spcBef>
        <a:spcAft>
          <a:spcPts val="600"/>
        </a:spcAft>
        <a:buClr>
          <a:schemeClr val="folHlink"/>
        </a:buClr>
        <a:buFont typeface="Arial" charset="0"/>
        <a:buChar char="●"/>
        <a:defRPr sz="2000" b="1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76263" indent="-28575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SzPct val="90000"/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2pPr>
      <a:lvl3pPr marL="857250" indent="-277813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3pPr>
      <a:lvl4pPr marL="1208088" indent="-34925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4pPr>
      <a:lvl5pPr marL="1489075" indent="-277813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5pPr>
      <a:lvl6pPr marL="1945859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6pPr>
      <a:lvl7pPr marL="2402216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7pPr>
      <a:lvl8pPr marL="2858573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8pPr>
      <a:lvl9pPr marL="3314925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59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16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73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430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784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141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499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854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rgbClr val="0F0F0F"/>
            </a:gs>
            <a:gs pos="75999">
              <a:srgbClr val="000066"/>
            </a:gs>
            <a:gs pos="100000">
              <a:srgbClr val="00006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309688"/>
            <a:ext cx="8529638" cy="53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636" rIns="91272" bIns="456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text styles</a:t>
            </a:r>
          </a:p>
          <a:p>
            <a:pPr lvl="1"/>
            <a:r>
              <a:rPr lang="en-GB" altLang="x-none"/>
              <a:t>Second level</a:t>
            </a:r>
          </a:p>
          <a:p>
            <a:pPr lvl="2"/>
            <a:r>
              <a:rPr lang="en-GB" altLang="x-none"/>
              <a:t>Third level</a:t>
            </a:r>
          </a:p>
          <a:p>
            <a:pPr lvl="3"/>
            <a:r>
              <a:rPr lang="en-GB" altLang="x-none"/>
              <a:t>Fourth level</a:t>
            </a:r>
          </a:p>
          <a:p>
            <a:pPr lvl="4"/>
            <a:r>
              <a:rPr lang="en-GB" altLang="x-none"/>
              <a:t>Fifth level</a:t>
            </a:r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2100" y="188913"/>
            <a:ext cx="85296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636" rIns="91272" bIns="4563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14325" y="62245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fld id="{91D644D1-28DE-3042-8A1E-E0B60992F16B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27725" y="622458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2536" r:id="rId1"/>
    <p:sldLayoutId id="2147492537" r:id="rId2"/>
    <p:sldLayoutId id="2147492538" r:id="rId3"/>
    <p:sldLayoutId id="2147492539" r:id="rId4"/>
    <p:sldLayoutId id="2147492540" r:id="rId5"/>
    <p:sldLayoutId id="2147492541" r:id="rId6"/>
    <p:sldLayoutId id="2147492542" r:id="rId7"/>
  </p:sldLayoutIdLst>
  <p:transition advClick="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5pPr>
      <a:lvl6pPr marL="456359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2716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69073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543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287338" indent="-287338" algn="l" rtl="0" eaLnBrk="0" fontAlgn="base" hangingPunct="0">
        <a:spcBef>
          <a:spcPct val="0"/>
        </a:spcBef>
        <a:spcAft>
          <a:spcPts val="600"/>
        </a:spcAft>
        <a:buClr>
          <a:schemeClr val="folHlink"/>
        </a:buClr>
        <a:buFont typeface="Arial" charset="0"/>
        <a:buChar char="●"/>
        <a:defRPr sz="2000" b="1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76263" indent="-28575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SzPct val="90000"/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2pPr>
      <a:lvl3pPr marL="857250" indent="-277813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3pPr>
      <a:lvl4pPr marL="1208088" indent="-34925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4pPr>
      <a:lvl5pPr marL="1489075" indent="-277813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5pPr>
      <a:lvl6pPr marL="1945859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6pPr>
      <a:lvl7pPr marL="2402216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7pPr>
      <a:lvl8pPr marL="2858573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8pPr>
      <a:lvl9pPr marL="3314925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59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16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73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430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784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141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499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854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rgbClr val="000048"/>
            </a:gs>
            <a:gs pos="100000">
              <a:srgbClr val="0000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309688"/>
            <a:ext cx="8529638" cy="53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text styles</a:t>
            </a:r>
          </a:p>
          <a:p>
            <a:pPr lvl="1"/>
            <a:r>
              <a:rPr lang="en-GB" altLang="x-none"/>
              <a:t>Second level</a:t>
            </a:r>
          </a:p>
          <a:p>
            <a:pPr lvl="2"/>
            <a:r>
              <a:rPr lang="en-GB" altLang="x-none"/>
              <a:t>Third level</a:t>
            </a:r>
          </a:p>
          <a:p>
            <a:pPr lvl="3"/>
            <a:r>
              <a:rPr lang="en-GB" altLang="x-none"/>
              <a:t>Fourth level</a:t>
            </a:r>
          </a:p>
          <a:p>
            <a:pPr lvl="4"/>
            <a:r>
              <a:rPr lang="en-GB" altLang="x-none"/>
              <a:t>Fifth level</a:t>
            </a:r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2100" y="188913"/>
            <a:ext cx="85296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14325" y="62245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fld id="{9F158DC6-D3E5-9244-AF45-D1C98D2B5DB0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27725" y="622458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2543" r:id="rId1"/>
    <p:sldLayoutId id="2147492544" r:id="rId2"/>
    <p:sldLayoutId id="2147492545" r:id="rId3"/>
    <p:sldLayoutId id="2147492546" r:id="rId4"/>
    <p:sldLayoutId id="2147492547" r:id="rId5"/>
    <p:sldLayoutId id="2147492548" r:id="rId6"/>
  </p:sldLayoutIdLst>
  <p:transition advClick="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288925" indent="-288925" algn="l" rtl="0" eaLnBrk="0" fontAlgn="base" hangingPunct="0">
        <a:spcBef>
          <a:spcPct val="0"/>
        </a:spcBef>
        <a:spcAft>
          <a:spcPts val="600"/>
        </a:spcAft>
        <a:buClr>
          <a:schemeClr val="folHlink"/>
        </a:buClr>
        <a:buFont typeface="Arial" charset="0"/>
        <a:buChar char="●"/>
        <a:defRPr sz="2000" b="1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77850" indent="-287338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SzPct val="90000"/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2pPr>
      <a:lvl3pPr marL="858838" indent="-27940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3pPr>
      <a:lvl4pPr marL="1211263" indent="-350838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4pPr>
      <a:lvl5pPr marL="1492250" indent="-27940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5pPr>
      <a:lvl6pPr marL="1949450" indent="-279400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6pPr>
      <a:lvl7pPr marL="2406650" indent="-279400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7pPr>
      <a:lvl8pPr marL="2863850" indent="-279400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8pPr>
      <a:lvl9pPr marL="3321050" indent="-279400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68C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0"/>
            <a:ext cx="8458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458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900" b="0">
                <a:solidFill>
                  <a:srgbClr val="000000"/>
                </a:solidFill>
                <a:latin typeface="Univers 47 CondensedLight" charset="0"/>
              </a:defRPr>
            </a:lvl1pPr>
          </a:lstStyle>
          <a:p>
            <a:fld id="{7A53B46A-59B1-E044-B7E8-0DB96CAF0CFD}" type="slidenum">
              <a:rPr lang="en-US" altLang="x-none"/>
              <a:pPr/>
              <a:t>‹#›</a:t>
            </a:fld>
            <a:endParaRPr lang="en-US" altLang="x-none"/>
          </a:p>
        </p:txBody>
      </p:sp>
      <p:pic>
        <p:nvPicPr>
          <p:cNvPr id="25606" name="Picture 7" descr="Cancer Center_RGB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2860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2549" r:id="rId1"/>
    <p:sldLayoutId id="2147492550" r:id="rId2"/>
    <p:sldLayoutId id="2147492551" r:id="rId3"/>
    <p:sldLayoutId id="2147492552" r:id="rId4"/>
    <p:sldLayoutId id="2147492553" r:id="rId5"/>
    <p:sldLayoutId id="2147492554" r:id="rId6"/>
    <p:sldLayoutId id="2147492555" r:id="rId7"/>
    <p:sldLayoutId id="2147492556" r:id="rId8"/>
    <p:sldLayoutId id="2147492557" r:id="rId9"/>
    <p:sldLayoutId id="2147492558" r:id="rId10"/>
    <p:sldLayoutId id="2147492559" r:id="rId11"/>
  </p:sldLayoutIdLst>
  <p:transition advClick="0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rgbClr val="000048"/>
            </a:gs>
            <a:gs pos="100000">
              <a:srgbClr val="0000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309688"/>
            <a:ext cx="8529638" cy="53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636" rIns="91272" bIns="456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text styles</a:t>
            </a:r>
          </a:p>
          <a:p>
            <a:pPr lvl="1"/>
            <a:r>
              <a:rPr lang="en-GB" altLang="x-none"/>
              <a:t>Second level</a:t>
            </a:r>
          </a:p>
          <a:p>
            <a:pPr lvl="2"/>
            <a:r>
              <a:rPr lang="en-GB" altLang="x-none"/>
              <a:t>Third level</a:t>
            </a:r>
          </a:p>
          <a:p>
            <a:pPr lvl="3"/>
            <a:r>
              <a:rPr lang="en-GB" altLang="x-none"/>
              <a:t>Fourth level</a:t>
            </a:r>
          </a:p>
          <a:p>
            <a:pPr lvl="4"/>
            <a:r>
              <a:rPr lang="en-GB" altLang="x-none"/>
              <a:t>Fifth level</a:t>
            </a:r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2100" y="188913"/>
            <a:ext cx="85296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636" rIns="91272" bIns="4563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14325" y="62245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fld id="{0A334EDC-26A3-E54C-A0E3-E600F33EE313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27725" y="622458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2560" r:id="rId1"/>
    <p:sldLayoutId id="2147492561" r:id="rId2"/>
    <p:sldLayoutId id="2147492562" r:id="rId3"/>
    <p:sldLayoutId id="2147492563" r:id="rId4"/>
    <p:sldLayoutId id="2147492564" r:id="rId5"/>
    <p:sldLayoutId id="2147492565" r:id="rId6"/>
    <p:sldLayoutId id="2147492566" r:id="rId7"/>
  </p:sldLayoutIdLst>
  <p:transition advClick="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5pPr>
      <a:lvl6pPr marL="456359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2716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69073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543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287338" indent="-287338" algn="l" rtl="0" eaLnBrk="0" fontAlgn="base" hangingPunct="0">
        <a:spcBef>
          <a:spcPct val="0"/>
        </a:spcBef>
        <a:spcAft>
          <a:spcPts val="600"/>
        </a:spcAft>
        <a:buClr>
          <a:schemeClr val="folHlink"/>
        </a:buClr>
        <a:buFont typeface="Arial" charset="0"/>
        <a:buChar char="●"/>
        <a:defRPr sz="2000" b="1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76263" indent="-28575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SzPct val="90000"/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2pPr>
      <a:lvl3pPr marL="857250" indent="-277813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3pPr>
      <a:lvl4pPr marL="1208088" indent="-34925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4pPr>
      <a:lvl5pPr marL="1489075" indent="-277813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5pPr>
      <a:lvl6pPr marL="1945859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6pPr>
      <a:lvl7pPr marL="2402216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7pPr>
      <a:lvl8pPr marL="2858573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8pPr>
      <a:lvl9pPr marL="3314925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59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16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73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430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784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141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499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854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48"/>
            </a:gs>
            <a:gs pos="100000">
              <a:srgbClr val="0000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309688"/>
            <a:ext cx="8529638" cy="537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text styles</a:t>
            </a:r>
          </a:p>
          <a:p>
            <a:pPr lvl="1"/>
            <a:r>
              <a:rPr lang="en-GB" altLang="x-none"/>
              <a:t>Second level</a:t>
            </a:r>
          </a:p>
          <a:p>
            <a:pPr lvl="2"/>
            <a:r>
              <a:rPr lang="en-GB" altLang="x-none"/>
              <a:t>Third level</a:t>
            </a:r>
          </a:p>
          <a:p>
            <a:pPr lvl="3"/>
            <a:r>
              <a:rPr lang="en-GB" altLang="x-none"/>
              <a:t>Fourth level</a:t>
            </a:r>
          </a:p>
          <a:p>
            <a:pPr lvl="4"/>
            <a:r>
              <a:rPr lang="en-GB" altLang="x-none"/>
              <a:t>Fifth level</a:t>
            </a:r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2100" y="188913"/>
            <a:ext cx="85296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2567" r:id="rId1"/>
    <p:sldLayoutId id="2147492515" r:id="rId2"/>
    <p:sldLayoutId id="2147492516" r:id="rId3"/>
    <p:sldLayoutId id="2147492517" r:id="rId4"/>
    <p:sldLayoutId id="2147492518" r:id="rId5"/>
    <p:sldLayoutId id="2147492519" r:id="rId6"/>
    <p:sldLayoutId id="2147492520" r:id="rId7"/>
    <p:sldLayoutId id="2147492521" r:id="rId8"/>
    <p:sldLayoutId id="2147492522" r:id="rId9"/>
    <p:sldLayoutId id="2147492523" r:id="rId10"/>
    <p:sldLayoutId id="2147492524" r:id="rId11"/>
    <p:sldLayoutId id="2147492525" r:id="rId12"/>
    <p:sldLayoutId id="2147492526" r:id="rId13"/>
    <p:sldLayoutId id="2147492527" r:id="rId14"/>
    <p:sldLayoutId id="2147492528" r:id="rId15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288925" indent="-288925" algn="l" rtl="0" eaLnBrk="0" fontAlgn="base" hangingPunct="0">
        <a:spcBef>
          <a:spcPct val="0"/>
        </a:spcBef>
        <a:spcAft>
          <a:spcPct val="20000"/>
        </a:spcAft>
        <a:buClr>
          <a:schemeClr val="folHlink"/>
        </a:buClr>
        <a:buFont typeface="Arial" charset="0"/>
        <a:buChar char="●"/>
        <a:defRPr sz="2000" b="1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577850" indent="-287338" algn="l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90000"/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-128"/>
        </a:defRPr>
      </a:lvl2pPr>
      <a:lvl3pPr marL="858838" indent="-279400" algn="l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-128"/>
        </a:defRPr>
      </a:lvl3pPr>
      <a:lvl4pPr marL="1211263" indent="-350838" algn="l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-128"/>
        </a:defRPr>
      </a:lvl4pPr>
      <a:lvl5pPr marL="1492250" indent="-279400" algn="l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-128"/>
        </a:defRPr>
      </a:lvl5pPr>
      <a:lvl6pPr marL="1949450" indent="-279400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</a:defRPr>
      </a:lvl6pPr>
      <a:lvl7pPr marL="2406650" indent="-279400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</a:defRPr>
      </a:lvl7pPr>
      <a:lvl8pPr marL="2863850" indent="-279400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</a:defRPr>
      </a:lvl8pPr>
      <a:lvl9pPr marL="3321050" indent="-279400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Placeholder 1"/>
          <p:cNvSpPr>
            <a:spLocks noGrp="1"/>
          </p:cNvSpPr>
          <p:nvPr>
            <p:ph type="title"/>
          </p:nvPr>
        </p:nvSpPr>
        <p:spPr bwMode="auto">
          <a:xfrm>
            <a:off x="304800" y="106363"/>
            <a:ext cx="8534400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481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04800" y="1219200"/>
            <a:ext cx="8534400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pic>
        <p:nvPicPr>
          <p:cNvPr id="48132" name="Picture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4"/>
          <p:cNvSpPr txBox="1">
            <a:spLocks/>
          </p:cNvSpPr>
          <p:nvPr/>
        </p:nvSpPr>
        <p:spPr>
          <a:xfrm>
            <a:off x="304800" y="6361113"/>
            <a:ext cx="5943600" cy="22860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rgbClr val="0460A9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Novartis Oncology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0" y="6705600"/>
            <a:ext cx="304800" cy="149225"/>
          </a:xfrm>
          <a:prstGeom prst="rect">
            <a:avLst/>
          </a:prstGeom>
        </p:spPr>
        <p:txBody>
          <a:bodyPr vert="horz" wrap="none" lIns="91440" tIns="0" rIns="0" bIns="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700" b="0">
                <a:solidFill>
                  <a:srgbClr val="7F7F7F"/>
                </a:solidFill>
              </a:defRPr>
            </a:lvl1pPr>
          </a:lstStyle>
          <a:p>
            <a:fld id="{E7E4896F-F4D4-0B46-B8A4-5BB8A4C9504C}" type="slidenum">
              <a:rPr lang="uk-UA" altLang="x-none"/>
              <a:pPr/>
              <a:t>‹#›</a:t>
            </a:fld>
            <a:endParaRPr lang="uk-UA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2568" r:id="rId1"/>
    <p:sldLayoutId id="2147492569" r:id="rId2"/>
    <p:sldLayoutId id="2147492570" r:id="rId3"/>
    <p:sldLayoutId id="2147492571" r:id="rId4"/>
    <p:sldLayoutId id="2147492572" r:id="rId5"/>
    <p:sldLayoutId id="2147492573" r:id="rId6"/>
    <p:sldLayoutId id="2147492574" r:id="rId7"/>
    <p:sldLayoutId id="2147492575" r:id="rId8"/>
    <p:sldLayoutId id="2147492576" r:id="rId9"/>
    <p:sldLayoutId id="2147492577" r:id="rId10"/>
    <p:sldLayoutId id="2147492578" r:id="rId11"/>
    <p:sldLayoutId id="2147492579" r:id="rId12"/>
    <p:sldLayoutId id="2147492580" r:id="rId13"/>
    <p:sldLayoutId id="2147492581" r:id="rId14"/>
    <p:sldLayoutId id="2147492582" r:id="rId15"/>
    <p:sldLayoutId id="2147492583" r:id="rId16"/>
  </p:sldLayoutIdLst>
  <p:transition advClick="0"/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9pPr>
    </p:titleStyle>
    <p:bodyStyle>
      <a:lvl1pPr marL="228600" indent="-228600" algn="l" rtl="0" eaLnBrk="0" fontAlgn="base" hangingPunct="0">
        <a:spcBef>
          <a:spcPts val="1200"/>
        </a:spcBef>
        <a:spcAft>
          <a:spcPct val="0"/>
        </a:spcAft>
        <a:buSzPct val="120000"/>
        <a:buFont typeface="Arial" charset="0"/>
        <a:buChar char="•"/>
        <a:tabLst>
          <a:tab pos="3998913" algn="r"/>
          <a:tab pos="8229600" algn="r"/>
        </a:tabLst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SzPct val="100000"/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685800" indent="-228600" algn="l" rtl="0" eaLnBrk="0" fontAlgn="base" hangingPunct="0">
        <a:spcBef>
          <a:spcPts val="300"/>
        </a:spcBef>
        <a:spcAft>
          <a:spcPct val="0"/>
        </a:spcAft>
        <a:buSzPct val="100000"/>
        <a:buFont typeface="Arial" charset="0"/>
        <a:buChar char="–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914400" indent="-228600" algn="l" rtl="0" eaLnBrk="0" fontAlgn="base" hangingPunct="0">
        <a:spcBef>
          <a:spcPts val="300"/>
        </a:spcBef>
        <a:spcAft>
          <a:spcPct val="0"/>
        </a:spcAft>
        <a:buSzPct val="100000"/>
        <a:buFont typeface="Arial" charset="0"/>
        <a:buChar char="–"/>
        <a:defRPr sz="16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143000" indent="-228600" algn="l" rtl="0" eaLnBrk="0" fontAlgn="base" hangingPunct="0">
        <a:spcBef>
          <a:spcPts val="300"/>
        </a:spcBef>
        <a:spcAft>
          <a:spcPct val="0"/>
        </a:spcAft>
        <a:buSzPct val="100000"/>
        <a:buFont typeface="Arial" charset="0"/>
        <a:buChar char="–"/>
        <a:defRPr sz="16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Placeholder 1"/>
          <p:cNvSpPr>
            <a:spLocks noGrp="1"/>
          </p:cNvSpPr>
          <p:nvPr>
            <p:ph type="title"/>
          </p:nvPr>
        </p:nvSpPr>
        <p:spPr bwMode="auto">
          <a:xfrm>
            <a:off x="304800" y="106363"/>
            <a:ext cx="8534400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6553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04800" y="1219200"/>
            <a:ext cx="8534400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pic>
        <p:nvPicPr>
          <p:cNvPr id="65540" name="Picture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324600"/>
            <a:ext cx="16462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4"/>
          <p:cNvSpPr txBox="1">
            <a:spLocks/>
          </p:cNvSpPr>
          <p:nvPr/>
        </p:nvSpPr>
        <p:spPr>
          <a:xfrm>
            <a:off x="304800" y="6361113"/>
            <a:ext cx="5943600" cy="22860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rgbClr val="0460A9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Novartis Oncology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0" y="6705600"/>
            <a:ext cx="304800" cy="149225"/>
          </a:xfrm>
          <a:prstGeom prst="rect">
            <a:avLst/>
          </a:prstGeom>
        </p:spPr>
        <p:txBody>
          <a:bodyPr vert="horz" wrap="none" lIns="91440" tIns="0" rIns="0" bIns="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700" b="0">
                <a:solidFill>
                  <a:srgbClr val="7F7F7F"/>
                </a:solidFill>
              </a:defRPr>
            </a:lvl1pPr>
          </a:lstStyle>
          <a:p>
            <a:fld id="{6C1AA6BE-C97F-7047-9E78-7083CFFD2F1E}" type="slidenum">
              <a:rPr lang="uk-UA" altLang="x-none"/>
              <a:pPr/>
              <a:t>‹#›</a:t>
            </a:fld>
            <a:endParaRPr lang="uk-UA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2584" r:id="rId1"/>
    <p:sldLayoutId id="2147492585" r:id="rId2"/>
    <p:sldLayoutId id="2147492586" r:id="rId3"/>
    <p:sldLayoutId id="2147492587" r:id="rId4"/>
    <p:sldLayoutId id="2147492588" r:id="rId5"/>
    <p:sldLayoutId id="2147492589" r:id="rId6"/>
    <p:sldLayoutId id="2147492590" r:id="rId7"/>
    <p:sldLayoutId id="2147492591" r:id="rId8"/>
    <p:sldLayoutId id="2147492592" r:id="rId9"/>
    <p:sldLayoutId id="2147492593" r:id="rId10"/>
    <p:sldLayoutId id="2147492594" r:id="rId11"/>
    <p:sldLayoutId id="2147492595" r:id="rId12"/>
    <p:sldLayoutId id="2147492596" r:id="rId13"/>
    <p:sldLayoutId id="2147492597" r:id="rId14"/>
    <p:sldLayoutId id="2147492598" r:id="rId15"/>
    <p:sldLayoutId id="2147492599" r:id="rId16"/>
    <p:sldLayoutId id="2147492600" r:id="rId17"/>
    <p:sldLayoutId id="2147492601" r:id="rId18"/>
    <p:sldLayoutId id="2147492602" r:id="rId19"/>
  </p:sldLayoutIdLst>
  <p:transition advClick="0"/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9pPr>
    </p:titleStyle>
    <p:bodyStyle>
      <a:lvl1pPr marL="228600" indent="-228600" algn="l" rtl="0" eaLnBrk="0" fontAlgn="base" hangingPunct="0">
        <a:spcBef>
          <a:spcPts val="1200"/>
        </a:spcBef>
        <a:spcAft>
          <a:spcPct val="0"/>
        </a:spcAft>
        <a:buSzPct val="120000"/>
        <a:buFont typeface="Arial" charset="0"/>
        <a:buChar char="•"/>
        <a:tabLst>
          <a:tab pos="3998913" algn="r"/>
          <a:tab pos="8229600" algn="r"/>
        </a:tabLst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SzPct val="100000"/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685800" indent="-228600" algn="l" rtl="0" eaLnBrk="0" fontAlgn="base" hangingPunct="0">
        <a:spcBef>
          <a:spcPts val="300"/>
        </a:spcBef>
        <a:spcAft>
          <a:spcPct val="0"/>
        </a:spcAft>
        <a:buSzPct val="100000"/>
        <a:buFont typeface="Arial" charset="0"/>
        <a:buChar char="–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914400" indent="-228600" algn="l" rtl="0" eaLnBrk="0" fontAlgn="base" hangingPunct="0">
        <a:spcBef>
          <a:spcPts val="300"/>
        </a:spcBef>
        <a:spcAft>
          <a:spcPct val="0"/>
        </a:spcAft>
        <a:buSzPct val="100000"/>
        <a:buFont typeface="Arial" charset="0"/>
        <a:buChar char="–"/>
        <a:defRPr sz="16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143000" indent="-228600" algn="l" rtl="0" eaLnBrk="0" fontAlgn="base" hangingPunct="0">
        <a:spcBef>
          <a:spcPts val="300"/>
        </a:spcBef>
        <a:spcAft>
          <a:spcPct val="0"/>
        </a:spcAft>
        <a:buSzPct val="100000"/>
        <a:buFont typeface="Arial" charset="0"/>
        <a:buChar char="–"/>
        <a:defRPr sz="16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chart" Target="../charts/chart5.xml"/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Microsoft_Excel_97_-_2004_Worksheet1.xls"/><Relationship Id="rId6" Type="http://schemas.openxmlformats.org/officeDocument/2006/relationships/image" Target="../media/image1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Relationship Id="rId2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84.xml"/><Relationship Id="rId3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84.xml"/><Relationship Id="rId3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735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Disclosures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174644"/>
              </p:ext>
            </p:extLst>
          </p:nvPr>
        </p:nvGraphicFramePr>
        <p:xfrm>
          <a:off x="1289050" y="1905000"/>
          <a:ext cx="6489700" cy="306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7718"/>
                <a:gridCol w="4001982"/>
              </a:tblGrid>
              <a:tr h="1243409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Advisory Committee</a:t>
                      </a:r>
                      <a:endParaRPr lang="en-US" b="1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EMD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Serono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Genentech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BioOncology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Novartis Pharmaceuticals Corporation, </a:t>
                      </a:r>
                    </a:p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Pfizer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Roche Laboratories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17291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Consulting Agreements</a:t>
                      </a:r>
                      <a:endParaRPr lang="en-US" b="1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Blueprint Medicines, Daiichi Sankyo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EMD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Serono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Ignyta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Novartis Pharmaceuticals Corporation, Pfizer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Roche Laboratories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Taiho Oncology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23228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>
          <a:xfrm>
            <a:off x="304800" y="11113"/>
            <a:ext cx="8529638" cy="968375"/>
          </a:xfrm>
        </p:spPr>
        <p:txBody>
          <a:bodyPr/>
          <a:lstStyle/>
          <a:p>
            <a:r>
              <a:rPr lang="en-US" altLang="x-none" sz="3200">
                <a:solidFill>
                  <a:srgbClr val="000090"/>
                </a:solidFill>
                <a:effectLst/>
              </a:rPr>
              <a:t>ALK-Rearranged NSCLC </a:t>
            </a:r>
          </a:p>
        </p:txBody>
      </p:sp>
      <p:sp>
        <p:nvSpPr>
          <p:cNvPr id="95235" name="Rectangle 5"/>
          <p:cNvSpPr>
            <a:spLocks/>
          </p:cNvSpPr>
          <p:nvPr/>
        </p:nvSpPr>
        <p:spPr bwMode="auto">
          <a:xfrm>
            <a:off x="344488" y="5540375"/>
            <a:ext cx="4556125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1000" i="1">
                <a:solidFill>
                  <a:srgbClr val="FFFFFF"/>
                </a:solidFill>
                <a:ea typeface="MS PGothic" charset="-128"/>
                <a:sym typeface="Arial" charset="0"/>
              </a:rPr>
              <a:t>MINI31.05 - Discussion of MINI31.01, MINI31.02, MINI31.03, MINI31.04 – Shaw</a:t>
            </a:r>
          </a:p>
        </p:txBody>
      </p:sp>
      <p:pic>
        <p:nvPicPr>
          <p:cNvPr id="95236" name="Picture 3" descr="Nature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37" b="22342"/>
          <a:stretch/>
        </p:blipFill>
        <p:spPr bwMode="auto">
          <a:xfrm>
            <a:off x="204788" y="1445268"/>
            <a:ext cx="5451427" cy="11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7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7" r="65224"/>
          <a:stretch>
            <a:fillRect/>
          </a:stretch>
        </p:blipFill>
        <p:spPr bwMode="auto">
          <a:xfrm>
            <a:off x="960438" y="3168650"/>
            <a:ext cx="703262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8" name="Rectangle 18"/>
          <p:cNvSpPr>
            <a:spLocks noChangeArrowheads="1"/>
          </p:cNvSpPr>
          <p:nvPr/>
        </p:nvSpPr>
        <p:spPr bwMode="auto">
          <a:xfrm>
            <a:off x="492125" y="3175000"/>
            <a:ext cx="8080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GB" altLang="x-none">
                <a:solidFill>
                  <a:srgbClr val="FFFFFF"/>
                </a:solidFill>
              </a:rPr>
              <a:t>Inversion</a:t>
            </a:r>
          </a:p>
        </p:txBody>
      </p:sp>
      <p:sp>
        <p:nvSpPr>
          <p:cNvPr id="95239" name="Freeform 20"/>
          <p:cNvSpPr>
            <a:spLocks/>
          </p:cNvSpPr>
          <p:nvPr/>
        </p:nvSpPr>
        <p:spPr bwMode="auto">
          <a:xfrm flipH="1" flipV="1">
            <a:off x="1493838" y="4083050"/>
            <a:ext cx="268287" cy="260350"/>
          </a:xfrm>
          <a:custGeom>
            <a:avLst/>
            <a:gdLst>
              <a:gd name="T0" fmla="*/ 2147483647 w 45"/>
              <a:gd name="T1" fmla="*/ 0 h 136"/>
              <a:gd name="T2" fmla="*/ 0 w 45"/>
              <a:gd name="T3" fmla="*/ 0 h 136"/>
              <a:gd name="T4" fmla="*/ 0 w 45"/>
              <a:gd name="T5" fmla="*/ 2147483647 h 136"/>
              <a:gd name="T6" fmla="*/ 2147483647 w 45"/>
              <a:gd name="T7" fmla="*/ 2147483647 h 136"/>
              <a:gd name="T8" fmla="*/ 0 60000 65536"/>
              <a:gd name="T9" fmla="*/ 0 60000 65536"/>
              <a:gd name="T10" fmla="*/ 0 60000 65536"/>
              <a:gd name="T11" fmla="*/ 0 60000 65536"/>
              <a:gd name="T12" fmla="*/ 0 w 45"/>
              <a:gd name="T13" fmla="*/ 0 h 136"/>
              <a:gd name="T14" fmla="*/ 45 w 45"/>
              <a:gd name="T15" fmla="*/ 136 h 1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" h="136">
                <a:moveTo>
                  <a:pt x="45" y="0"/>
                </a:moveTo>
                <a:lnTo>
                  <a:pt x="0" y="0"/>
                </a:lnTo>
                <a:lnTo>
                  <a:pt x="0" y="136"/>
                </a:lnTo>
                <a:lnTo>
                  <a:pt x="45" y="136"/>
                </a:lnTo>
              </a:path>
            </a:pathLst>
          </a:custGeom>
          <a:noFill/>
          <a:ln w="28575" cap="sq">
            <a:solidFill>
              <a:schemeClr val="tx1"/>
            </a:solidFill>
            <a:miter lim="800000"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240" name="Right Triangle 21"/>
          <p:cNvSpPr>
            <a:spLocks noChangeArrowheads="1"/>
          </p:cNvSpPr>
          <p:nvPr/>
        </p:nvSpPr>
        <p:spPr bwMode="auto">
          <a:xfrm rot="-8064835">
            <a:off x="681038" y="4094163"/>
            <a:ext cx="246062" cy="246062"/>
          </a:xfrm>
          <a:prstGeom prst="rtTriangl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x-none" sz="1800">
              <a:solidFill>
                <a:srgbClr val="FFFFFF"/>
              </a:solidFill>
              <a:latin typeface="Calibri" charset="0"/>
            </a:endParaRPr>
          </a:p>
        </p:txBody>
      </p:sp>
      <p:pic>
        <p:nvPicPr>
          <p:cNvPr id="95241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613"/>
          <a:stretch>
            <a:fillRect/>
          </a:stretch>
        </p:blipFill>
        <p:spPr bwMode="auto">
          <a:xfrm>
            <a:off x="111125" y="3168650"/>
            <a:ext cx="69691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2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5" r="33875"/>
          <a:stretch>
            <a:fillRect/>
          </a:stretch>
        </p:blipFill>
        <p:spPr bwMode="auto">
          <a:xfrm>
            <a:off x="2332038" y="3286125"/>
            <a:ext cx="1000125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3" name="Freeform 19"/>
          <p:cNvSpPr>
            <a:spLocks/>
          </p:cNvSpPr>
          <p:nvPr/>
        </p:nvSpPr>
        <p:spPr bwMode="auto">
          <a:xfrm rot="16200000" flipV="1">
            <a:off x="2793207" y="4688681"/>
            <a:ext cx="266700" cy="503237"/>
          </a:xfrm>
          <a:custGeom>
            <a:avLst/>
            <a:gdLst>
              <a:gd name="T0" fmla="*/ 2147483647 w 45"/>
              <a:gd name="T1" fmla="*/ 0 h 136"/>
              <a:gd name="T2" fmla="*/ 0 w 45"/>
              <a:gd name="T3" fmla="*/ 0 h 136"/>
              <a:gd name="T4" fmla="*/ 0 w 45"/>
              <a:gd name="T5" fmla="*/ 2147483647 h 136"/>
              <a:gd name="T6" fmla="*/ 2147483647 w 45"/>
              <a:gd name="T7" fmla="*/ 2147483647 h 136"/>
              <a:gd name="T8" fmla="*/ 0 60000 65536"/>
              <a:gd name="T9" fmla="*/ 0 60000 65536"/>
              <a:gd name="T10" fmla="*/ 0 60000 65536"/>
              <a:gd name="T11" fmla="*/ 0 60000 65536"/>
              <a:gd name="T12" fmla="*/ 0 w 45"/>
              <a:gd name="T13" fmla="*/ 0 h 136"/>
              <a:gd name="T14" fmla="*/ 45 w 45"/>
              <a:gd name="T15" fmla="*/ 136 h 1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" h="136">
                <a:moveTo>
                  <a:pt x="45" y="0"/>
                </a:moveTo>
                <a:lnTo>
                  <a:pt x="0" y="0"/>
                </a:lnTo>
                <a:lnTo>
                  <a:pt x="0" y="136"/>
                </a:lnTo>
                <a:lnTo>
                  <a:pt x="45" y="136"/>
                </a:lnTo>
              </a:path>
            </a:pathLst>
          </a:custGeom>
          <a:noFill/>
          <a:ln w="28575" cap="sq">
            <a:solidFill>
              <a:schemeClr val="tx1"/>
            </a:solidFill>
            <a:miter lim="800000"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244" name="Rectangle 18"/>
          <p:cNvSpPr>
            <a:spLocks noChangeArrowheads="1"/>
          </p:cNvSpPr>
          <p:nvPr/>
        </p:nvSpPr>
        <p:spPr bwMode="auto">
          <a:xfrm>
            <a:off x="3124200" y="3175000"/>
            <a:ext cx="11017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GB" altLang="x-none">
                <a:solidFill>
                  <a:srgbClr val="FFFFFF"/>
                </a:solidFill>
              </a:rPr>
              <a:t>Translocation</a:t>
            </a:r>
          </a:p>
        </p:txBody>
      </p:sp>
      <p:pic>
        <p:nvPicPr>
          <p:cNvPr id="95245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57" r="-2"/>
          <a:stretch>
            <a:fillRect/>
          </a:stretch>
        </p:blipFill>
        <p:spPr bwMode="auto">
          <a:xfrm>
            <a:off x="3932238" y="3286125"/>
            <a:ext cx="105568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6" name="Right Triangle 27"/>
          <p:cNvSpPr>
            <a:spLocks noChangeArrowheads="1"/>
          </p:cNvSpPr>
          <p:nvPr/>
        </p:nvSpPr>
        <p:spPr bwMode="auto">
          <a:xfrm rot="-8064835">
            <a:off x="3482182" y="4058443"/>
            <a:ext cx="247650" cy="246063"/>
          </a:xfrm>
          <a:prstGeom prst="rtTriangl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x-none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95247" name="TextBox 28"/>
          <p:cNvSpPr txBox="1">
            <a:spLocks noChangeArrowheads="1"/>
          </p:cNvSpPr>
          <p:nvPr/>
        </p:nvSpPr>
        <p:spPr bwMode="auto">
          <a:xfrm>
            <a:off x="1998663" y="4035425"/>
            <a:ext cx="377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i="1">
                <a:solidFill>
                  <a:srgbClr val="000000"/>
                </a:solidFill>
                <a:sym typeface="Gill Sans" charset="0"/>
              </a:rPr>
              <a:t>or</a:t>
            </a:r>
          </a:p>
        </p:txBody>
      </p:sp>
      <p:sp>
        <p:nvSpPr>
          <p:cNvPr id="95248" name="TextBox 30"/>
          <p:cNvSpPr txBox="1">
            <a:spLocks noChangeArrowheads="1"/>
          </p:cNvSpPr>
          <p:nvPr/>
        </p:nvSpPr>
        <p:spPr bwMode="auto">
          <a:xfrm>
            <a:off x="7853363" y="4481513"/>
            <a:ext cx="966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400">
                <a:solidFill>
                  <a:srgbClr val="008000"/>
                </a:solidFill>
                <a:sym typeface="Gill Sans" charset="0"/>
              </a:rPr>
              <a:t>ALK ~4%</a:t>
            </a:r>
          </a:p>
        </p:txBody>
      </p:sp>
      <p:grpSp>
        <p:nvGrpSpPr>
          <p:cNvPr id="95249" name="Group 17"/>
          <p:cNvGrpSpPr>
            <a:grpSpLocks/>
          </p:cNvGrpSpPr>
          <p:nvPr/>
        </p:nvGrpSpPr>
        <p:grpSpPr bwMode="auto">
          <a:xfrm>
            <a:off x="5232400" y="1574800"/>
            <a:ext cx="4143375" cy="3155950"/>
            <a:chOff x="5243345" y="1321530"/>
            <a:chExt cx="3900655" cy="2988355"/>
          </a:xfrm>
        </p:grpSpPr>
        <p:graphicFrame>
          <p:nvGraphicFramePr>
            <p:cNvPr id="19" name="Chart 18"/>
            <p:cNvGraphicFramePr>
              <a:graphicFrameLocks/>
            </p:cNvGraphicFramePr>
            <p:nvPr/>
          </p:nvGraphicFramePr>
          <p:xfrm>
            <a:off x="5243345" y="1524000"/>
            <a:ext cx="3900655" cy="27858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95253" name="TextBox 31"/>
            <p:cNvSpPr txBox="1">
              <a:spLocks noChangeArrowheads="1"/>
            </p:cNvSpPr>
            <p:nvPr/>
          </p:nvSpPr>
          <p:spPr bwMode="auto">
            <a:xfrm>
              <a:off x="6802769" y="1321530"/>
              <a:ext cx="759129" cy="298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defTabSz="4572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defTabSz="4572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defTabSz="4572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defTabSz="4572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x-none">
                  <a:solidFill>
                    <a:srgbClr val="000000"/>
                  </a:solidFill>
                  <a:sym typeface="Gill Sans" charset="0"/>
                </a:rPr>
                <a:t>NSCLC</a:t>
              </a:r>
            </a:p>
          </p:txBody>
        </p:sp>
      </p:grpSp>
      <p:sp>
        <p:nvSpPr>
          <p:cNvPr id="95250" name="TextBox 1"/>
          <p:cNvSpPr txBox="1">
            <a:spLocks noChangeArrowheads="1"/>
          </p:cNvSpPr>
          <p:nvPr/>
        </p:nvSpPr>
        <p:spPr bwMode="auto">
          <a:xfrm>
            <a:off x="204788" y="6375247"/>
            <a:ext cx="2743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b="0">
                <a:solidFill>
                  <a:srgbClr val="000000"/>
                </a:solidFill>
              </a:rPr>
              <a:t>Soda et al., Nature 448: 561-7, 2007   </a:t>
            </a:r>
          </a:p>
        </p:txBody>
      </p:sp>
      <p:sp>
        <p:nvSpPr>
          <p:cNvPr id="95251" name="TextBox 1"/>
          <p:cNvSpPr txBox="1">
            <a:spLocks noChangeArrowheads="1"/>
          </p:cNvSpPr>
          <p:nvPr/>
        </p:nvSpPr>
        <p:spPr bwMode="auto">
          <a:xfrm>
            <a:off x="6497638" y="5092700"/>
            <a:ext cx="1976437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en-US" altLang="x-none" sz="1400" b="0" u="sng">
                <a:solidFill>
                  <a:schemeClr val="tx2"/>
                </a:solidFill>
              </a:rPr>
              <a:t>Common features:</a:t>
            </a:r>
          </a:p>
          <a:p>
            <a:pPr algn="l"/>
            <a:r>
              <a:rPr lang="en-US" altLang="x-none" sz="1400" b="0">
                <a:solidFill>
                  <a:schemeClr val="tx2"/>
                </a:solidFill>
              </a:rPr>
              <a:t>Younger age</a:t>
            </a:r>
          </a:p>
          <a:p>
            <a:pPr algn="l"/>
            <a:r>
              <a:rPr lang="en-US" altLang="x-none" sz="1400" b="0">
                <a:solidFill>
                  <a:schemeClr val="tx2"/>
                </a:solidFill>
              </a:rPr>
              <a:t>Neversmoking history</a:t>
            </a:r>
          </a:p>
          <a:p>
            <a:pPr algn="l"/>
            <a:r>
              <a:rPr lang="en-US" altLang="x-none" sz="1400" b="0">
                <a:solidFill>
                  <a:schemeClr val="tx2"/>
                </a:solidFill>
              </a:rPr>
              <a:t>Adenocarcinoma</a:t>
            </a:r>
          </a:p>
          <a:p>
            <a:pPr algn="l"/>
            <a:r>
              <a:rPr lang="en-US" altLang="x-none" sz="1400" b="0">
                <a:solidFill>
                  <a:schemeClr val="tx2"/>
                </a:solidFill>
              </a:rPr>
              <a:t>CNS metastasis</a:t>
            </a:r>
          </a:p>
          <a:p>
            <a:pPr algn="l"/>
            <a:r>
              <a:rPr lang="en-US" altLang="x-none" sz="1400" b="0">
                <a:solidFill>
                  <a:schemeClr val="tx2"/>
                </a:solidFill>
              </a:rPr>
              <a:t>Sensitivity to ALK TKis</a:t>
            </a:r>
          </a:p>
          <a:p>
            <a:pPr algn="l"/>
            <a:endParaRPr lang="en-US" altLang="x-none" sz="1400" b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0860" y="2516257"/>
            <a:ext cx="4977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0" dirty="0" smtClean="0">
                <a:solidFill>
                  <a:schemeClr val="tx2"/>
                </a:solidFill>
              </a:rPr>
              <a:t>Manabu Soda, Young Lim Choi, </a:t>
            </a:r>
            <a:r>
              <a:rPr lang="en-US" sz="1000" b="0" dirty="0" err="1" smtClean="0">
                <a:solidFill>
                  <a:schemeClr val="tx2"/>
                </a:solidFill>
              </a:rPr>
              <a:t>Munehiro</a:t>
            </a:r>
            <a:r>
              <a:rPr lang="en-US" sz="1000" b="0" dirty="0" smtClean="0">
                <a:solidFill>
                  <a:schemeClr val="tx2"/>
                </a:solidFill>
              </a:rPr>
              <a:t> </a:t>
            </a:r>
            <a:r>
              <a:rPr lang="en-US" sz="1000" b="0" dirty="0" err="1" smtClean="0">
                <a:solidFill>
                  <a:schemeClr val="tx2"/>
                </a:solidFill>
              </a:rPr>
              <a:t>Enomoto</a:t>
            </a:r>
            <a:r>
              <a:rPr lang="en-US" sz="1000" b="0" dirty="0" smtClean="0">
                <a:solidFill>
                  <a:schemeClr val="tx2"/>
                </a:solidFill>
              </a:rPr>
              <a:t>, Shuji Takada, Yoshihiro Yamashita, </a:t>
            </a:r>
            <a:r>
              <a:rPr lang="en-US" sz="1000" b="0" dirty="0" err="1" smtClean="0">
                <a:solidFill>
                  <a:schemeClr val="tx2"/>
                </a:solidFill>
              </a:rPr>
              <a:t>Shunpei</a:t>
            </a:r>
            <a:r>
              <a:rPr lang="en-US" sz="1000" b="0" dirty="0" smtClean="0">
                <a:solidFill>
                  <a:schemeClr val="tx2"/>
                </a:solidFill>
              </a:rPr>
              <a:t> Ishikawa, Shin-</a:t>
            </a:r>
            <a:r>
              <a:rPr lang="en-US" sz="1000" b="0" dirty="0" err="1" smtClean="0">
                <a:solidFill>
                  <a:schemeClr val="tx2"/>
                </a:solidFill>
              </a:rPr>
              <a:t>ichiro</a:t>
            </a:r>
            <a:r>
              <a:rPr lang="en-US" sz="1000" b="0" dirty="0" smtClean="0">
                <a:solidFill>
                  <a:schemeClr val="tx2"/>
                </a:solidFill>
              </a:rPr>
              <a:t> Fujiwara, Hideki Watanabe, </a:t>
            </a:r>
            <a:r>
              <a:rPr lang="en-US" sz="1000" b="0" dirty="0" err="1" smtClean="0">
                <a:solidFill>
                  <a:schemeClr val="tx2"/>
                </a:solidFill>
              </a:rPr>
              <a:t>Kentaro</a:t>
            </a:r>
            <a:r>
              <a:rPr lang="en-US" sz="1000" b="0" dirty="0" smtClean="0">
                <a:solidFill>
                  <a:schemeClr val="tx2"/>
                </a:solidFill>
              </a:rPr>
              <a:t> Kurashina, </a:t>
            </a:r>
            <a:r>
              <a:rPr lang="en-US" sz="1000" b="0" dirty="0" err="1" smtClean="0">
                <a:solidFill>
                  <a:schemeClr val="tx2"/>
                </a:solidFill>
              </a:rPr>
              <a:t>Hisashi</a:t>
            </a:r>
            <a:r>
              <a:rPr lang="en-US" sz="1000" b="0" dirty="0" smtClean="0">
                <a:solidFill>
                  <a:schemeClr val="tx2"/>
                </a:solidFill>
              </a:rPr>
              <a:t> </a:t>
            </a:r>
            <a:r>
              <a:rPr lang="en-US" sz="1000" b="0" dirty="0" err="1" smtClean="0">
                <a:solidFill>
                  <a:schemeClr val="tx2"/>
                </a:solidFill>
              </a:rPr>
              <a:t>Hatanaka</a:t>
            </a:r>
            <a:r>
              <a:rPr lang="en-US" sz="1000" b="0" dirty="0" smtClean="0">
                <a:solidFill>
                  <a:schemeClr val="tx2"/>
                </a:solidFill>
              </a:rPr>
              <a:t>, Masashi Bando, Shoji </a:t>
            </a:r>
            <a:r>
              <a:rPr lang="en-US" sz="1000" b="0" dirty="0" err="1" smtClean="0">
                <a:solidFill>
                  <a:schemeClr val="tx2"/>
                </a:solidFill>
              </a:rPr>
              <a:t>Ohno</a:t>
            </a:r>
            <a:r>
              <a:rPr lang="en-US" sz="1000" b="0" dirty="0" smtClean="0">
                <a:solidFill>
                  <a:schemeClr val="tx2"/>
                </a:solidFill>
              </a:rPr>
              <a:t>, Yuichi Ishikawa, Hiroyuki </a:t>
            </a:r>
            <a:r>
              <a:rPr lang="en-US" sz="1000" b="0" dirty="0" err="1" smtClean="0">
                <a:solidFill>
                  <a:schemeClr val="tx2"/>
                </a:solidFill>
              </a:rPr>
              <a:t>Aburatani</a:t>
            </a:r>
            <a:r>
              <a:rPr lang="en-US" sz="1000" b="0" dirty="0" smtClean="0">
                <a:solidFill>
                  <a:schemeClr val="tx2"/>
                </a:solidFill>
              </a:rPr>
              <a:t>, Toshiro Niki, </a:t>
            </a:r>
            <a:r>
              <a:rPr lang="en-US" sz="1000" b="0" dirty="0" err="1" smtClean="0">
                <a:solidFill>
                  <a:schemeClr val="tx2"/>
                </a:solidFill>
              </a:rPr>
              <a:t>Yasunori</a:t>
            </a:r>
            <a:r>
              <a:rPr lang="en-US" sz="1000" b="0" dirty="0" smtClean="0">
                <a:solidFill>
                  <a:schemeClr val="tx2"/>
                </a:solidFill>
              </a:rPr>
              <a:t> </a:t>
            </a:r>
            <a:r>
              <a:rPr lang="en-US" sz="1000" b="0" dirty="0" err="1" smtClean="0">
                <a:solidFill>
                  <a:schemeClr val="tx2"/>
                </a:solidFill>
              </a:rPr>
              <a:t>Sohara</a:t>
            </a:r>
            <a:r>
              <a:rPr lang="en-US" sz="1000" b="0" dirty="0" smtClean="0">
                <a:solidFill>
                  <a:schemeClr val="tx2"/>
                </a:solidFill>
              </a:rPr>
              <a:t>, </a:t>
            </a:r>
            <a:r>
              <a:rPr lang="en-US" sz="1000" b="0" dirty="0" err="1" smtClean="0">
                <a:solidFill>
                  <a:schemeClr val="tx2"/>
                </a:solidFill>
              </a:rPr>
              <a:t>Yukihiko</a:t>
            </a:r>
            <a:r>
              <a:rPr lang="en-US" sz="1000" b="0" dirty="0" smtClean="0">
                <a:solidFill>
                  <a:schemeClr val="tx2"/>
                </a:solidFill>
              </a:rPr>
              <a:t> Sugiyama &amp; Hiroyuki Mano</a:t>
            </a:r>
            <a:endParaRPr lang="en-US" sz="1000" b="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2"/>
            </a:gs>
            <a:gs pos="100000">
              <a:srgbClr val="00006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06375" y="1751013"/>
          <a:ext cx="8734425" cy="3747163"/>
        </p:xfrm>
        <a:graphic>
          <a:graphicData uri="http://schemas.openxmlformats.org/drawingml/2006/table">
            <a:tbl>
              <a:tblPr/>
              <a:tblGrid>
                <a:gridCol w="2278063"/>
                <a:gridCol w="1655762"/>
                <a:gridCol w="1682750"/>
                <a:gridCol w="1558925"/>
                <a:gridCol w="1558925"/>
              </a:tblGrid>
              <a:tr h="1101725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x-none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PROFILE 1001</a:t>
                      </a:r>
                      <a:r>
                        <a:rPr kumimoji="0" lang="en-US" altLang="x-none" sz="19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</a:t>
                      </a:r>
                      <a:r>
                        <a:rPr kumimoji="0" lang="en-US" altLang="x-none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</a:p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(N=143)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PROFILE 1005</a:t>
                      </a:r>
                      <a:r>
                        <a:rPr kumimoji="0" lang="en-US" altLang="x-none" sz="19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</a:t>
                      </a:r>
                      <a:r>
                        <a:rPr kumimoji="0" lang="en-US" altLang="x-none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</a:p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(N=259)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PROFILE 1007</a:t>
                      </a:r>
                      <a:r>
                        <a:rPr kumimoji="0" lang="en-US" altLang="x-none" sz="19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</a:t>
                      </a:r>
                    </a:p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(N=172)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PROFILE</a:t>
                      </a:r>
                    </a:p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1014</a:t>
                      </a:r>
                      <a:r>
                        <a:rPr kumimoji="0" lang="en-US" altLang="x-none" sz="19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</a:t>
                      </a:r>
                    </a:p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(N=172)</a:t>
                      </a:r>
                    </a:p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x-none" sz="1900" b="1" i="0" u="none" strike="noStrike" cap="none" normalizeH="0" baseline="30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Phase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</a:tr>
              <a:tr h="693738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Line of therapy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Any line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</a:t>
                      </a:r>
                      <a:r>
                        <a:rPr kumimoji="0" lang="en-US" altLang="x-none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nd</a:t>
                      </a: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line and beyond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</a:t>
                      </a:r>
                      <a:r>
                        <a:rPr kumimoji="0" lang="en-US" altLang="x-none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nd</a:t>
                      </a: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line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</a:t>
                      </a:r>
                      <a:r>
                        <a:rPr kumimoji="0" lang="en-US" altLang="x-none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st</a:t>
                      </a: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line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Response rate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61%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60%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65%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74%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</a:tr>
              <a:tr h="395288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PFS, median (mos)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9.7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8.1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7.7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10.9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38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Survival probability at 12 mos 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75%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NA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70%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84%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057275" y="5754688"/>
            <a:ext cx="78311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636" rIns="0" bIns="45636" anchor="b">
            <a:spAutoFit/>
          </a:bodyPr>
          <a:lstStyle/>
          <a:p>
            <a:pPr marL="1825430" lvl="4" algn="r" eaLnBrk="1" hangingPunct="1">
              <a:defRPr/>
            </a:pPr>
            <a:r>
              <a:rPr lang="en-GB" b="0" baseline="30000" dirty="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1</a:t>
            </a:r>
            <a:r>
              <a:rPr lang="en-GB" b="0" dirty="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Camidge et al., Lancet </a:t>
            </a:r>
            <a:r>
              <a:rPr lang="en-GB" b="0" dirty="0" err="1" smtClean="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Oncol</a:t>
            </a:r>
            <a:r>
              <a:rPr lang="en-GB" b="0" i="1" dirty="0" smtClean="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 </a:t>
            </a:r>
            <a:r>
              <a:rPr lang="en-US" b="0" dirty="0">
                <a:solidFill>
                  <a:srgbClr val="FFFFFF"/>
                </a:solidFill>
                <a:ea typeface="ＭＳ Ｐゴシック" charset="0"/>
                <a:cs typeface="ＭＳ Ｐゴシック" charset="0"/>
              </a:rPr>
              <a:t>13(10): 1011-9, 2012</a:t>
            </a:r>
            <a:endParaRPr lang="en-GB" b="0" dirty="0">
              <a:solidFill>
                <a:srgbClr val="FFFFFF"/>
              </a:solidFill>
              <a:latin typeface="Arial" pitchFamily="34" charset="0"/>
              <a:ea typeface="ＭＳ Ｐゴシック" charset="0"/>
              <a:cs typeface="Arial" pitchFamily="34" charset="0"/>
            </a:endParaRPr>
          </a:p>
          <a:p>
            <a:pPr marL="1825430" lvl="4" algn="r" eaLnBrk="1" hangingPunct="1">
              <a:defRPr/>
            </a:pPr>
            <a:r>
              <a:rPr lang="en-GB" b="0" baseline="30000" dirty="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2</a:t>
            </a:r>
            <a:r>
              <a:rPr lang="en-GB" b="0" dirty="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Kim et al., ASCO 2012</a:t>
            </a:r>
          </a:p>
          <a:p>
            <a:pPr marL="1825430" lvl="4" algn="r" eaLnBrk="1" hangingPunct="1">
              <a:defRPr/>
            </a:pPr>
            <a:r>
              <a:rPr lang="en-GB" b="0" baseline="30000" dirty="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3</a:t>
            </a:r>
            <a:r>
              <a:rPr lang="en-GB" b="0" dirty="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Shaw et al., NEJM </a:t>
            </a:r>
            <a:r>
              <a:rPr lang="en-US" b="0" dirty="0">
                <a:solidFill>
                  <a:srgbClr val="FFFFFF"/>
                </a:solidFill>
                <a:ea typeface="ＭＳ Ｐゴシック" charset="0"/>
                <a:cs typeface="ＭＳ Ｐゴシック" charset="0"/>
              </a:rPr>
              <a:t>368(25): 2385-94 , 2013</a:t>
            </a:r>
          </a:p>
          <a:p>
            <a:pPr marL="0" lvl="4" algn="r" eaLnBrk="1" hangingPunct="1">
              <a:defRPr/>
            </a:pPr>
            <a:r>
              <a:rPr lang="en-US" b="0" baseline="30000" dirty="0">
                <a:solidFill>
                  <a:srgbClr val="FFFFFF"/>
                </a:solidFill>
                <a:ea typeface="ＭＳ Ｐゴシック" charset="0"/>
                <a:cs typeface="ＭＳ Ｐゴシック" charset="0"/>
              </a:rPr>
              <a:t>4</a:t>
            </a:r>
            <a:r>
              <a:rPr lang="en-US" b="0" dirty="0">
                <a:solidFill>
                  <a:srgbClr val="FFFFFF"/>
                </a:solidFill>
                <a:ea typeface="ＭＳ Ｐゴシック" charset="0"/>
                <a:cs typeface="ＭＳ Ｐゴシック" charset="0"/>
              </a:rPr>
              <a:t>Solomon et al., NEJM 371(23): 2167-77, 2014 </a:t>
            </a:r>
            <a:endParaRPr lang="en-GB" b="0" dirty="0">
              <a:solidFill>
                <a:srgbClr val="FFFFFF"/>
              </a:solidFill>
              <a:latin typeface="Arial" pitchFamily="34" charset="0"/>
              <a:ea typeface="ＭＳ Ｐゴシック" charset="0"/>
              <a:cs typeface="Arial" pitchFamily="34" charset="0"/>
            </a:endParaRPr>
          </a:p>
        </p:txBody>
      </p:sp>
      <p:sp>
        <p:nvSpPr>
          <p:cNvPr id="97317" name="Rectangle 13"/>
          <p:cNvSpPr txBox="1">
            <a:spLocks noChangeArrowheads="1"/>
          </p:cNvSpPr>
          <p:nvPr/>
        </p:nvSpPr>
        <p:spPr bwMode="auto">
          <a:xfrm>
            <a:off x="806450" y="360363"/>
            <a:ext cx="765175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 dirty="0" err="1">
                <a:solidFill>
                  <a:srgbClr val="E9C550"/>
                </a:solidFill>
              </a:rPr>
              <a:t>Crizotinib</a:t>
            </a:r>
            <a:r>
              <a:rPr lang="en-US" altLang="x-none" sz="3000" dirty="0">
                <a:solidFill>
                  <a:srgbClr val="E9C550"/>
                </a:solidFill>
              </a:rPr>
              <a:t> </a:t>
            </a:r>
            <a:r>
              <a:rPr lang="en-US" altLang="x-none" sz="3000" dirty="0" smtClean="0">
                <a:solidFill>
                  <a:srgbClr val="E9C550"/>
                </a:solidFill>
              </a:rPr>
              <a:t>Is </a:t>
            </a:r>
            <a:r>
              <a:rPr lang="en-US" altLang="x-none" sz="3000" dirty="0">
                <a:solidFill>
                  <a:srgbClr val="E9C550"/>
                </a:solidFill>
              </a:rPr>
              <a:t>a Standard Therapy for Patients with Metastatic ALK+ NSCLC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353300" y="1752600"/>
            <a:ext cx="1600200" cy="3683000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1800" b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le 3"/>
          <p:cNvSpPr>
            <a:spLocks noGrp="1"/>
          </p:cNvSpPr>
          <p:nvPr>
            <p:ph type="title"/>
          </p:nvPr>
        </p:nvSpPr>
        <p:spPr>
          <a:xfrm>
            <a:off x="280988" y="227013"/>
            <a:ext cx="8834437" cy="968375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en-US" altLang="x-none" sz="2800">
                <a:effectLst/>
                <a:ea typeface="ＭＳ Ｐゴシック" charset="-128"/>
              </a:rPr>
              <a:t>Crizotinib Is Superior to Platinum Combination Chemotherapy in First-Line ALK+ NSCLC</a:t>
            </a:r>
            <a:endParaRPr lang="en-GB" altLang="x-none" sz="2800" baseline="30000">
              <a:effectLst/>
              <a:ea typeface="ＭＳ Ｐゴシック" charset="-128"/>
            </a:endParaRPr>
          </a:p>
        </p:txBody>
      </p:sp>
      <p:sp>
        <p:nvSpPr>
          <p:cNvPr id="204" name="Rectangle 7"/>
          <p:cNvSpPr>
            <a:spLocks noChangeArrowheads="1"/>
          </p:cNvSpPr>
          <p:nvPr/>
        </p:nvSpPr>
        <p:spPr bwMode="auto">
          <a:xfrm>
            <a:off x="311150" y="5894388"/>
            <a:ext cx="6445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algn="l" eaLnBrk="1" hangingPunct="1">
              <a:spcAft>
                <a:spcPts val="0"/>
              </a:spcAft>
              <a:buClr>
                <a:srgbClr val="E9C550"/>
              </a:buClr>
              <a:buFont typeface="Arial" charset="0"/>
              <a:buNone/>
              <a:defRPr/>
            </a:pPr>
            <a:r>
              <a:rPr lang="en-US" dirty="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Data cutoff: November 30, 2013</a:t>
            </a:r>
          </a:p>
          <a:p>
            <a:pPr algn="l" eaLnBrk="1" hangingPunct="1">
              <a:spcAft>
                <a:spcPts val="0"/>
              </a:spcAft>
              <a:buClr>
                <a:srgbClr val="E9C550"/>
              </a:buClr>
              <a:defRPr/>
            </a:pPr>
            <a:r>
              <a:rPr lang="en-US" baseline="30000" dirty="0" err="1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a</a:t>
            </a:r>
            <a:r>
              <a:rPr lang="en-US" kern="0" dirty="0" err="1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As</a:t>
            </a:r>
            <a:r>
              <a:rPr lang="en-US" kern="0" dirty="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-treated population: pemetrexed−</a:t>
            </a:r>
            <a:r>
              <a:rPr lang="en-US" kern="0" dirty="0" err="1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cisplatin</a:t>
            </a:r>
            <a:r>
              <a:rPr lang="en-US" kern="0" dirty="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, 6.9 months (n=91; HR: 0.49; P&lt;0.0001);  pemetrexed−carboplatin, 7.0 months (n=78; HR: 0.45; P&lt;0.0001)</a:t>
            </a:r>
            <a:endParaRPr lang="en-US" dirty="0">
              <a:solidFill>
                <a:srgbClr val="FFFFFF"/>
              </a:solidFill>
              <a:latin typeface="Arial" pitchFamily="34" charset="0"/>
              <a:ea typeface="ＭＳ Ｐゴシック" charset="0"/>
              <a:cs typeface="Arial" pitchFamily="34" charset="0"/>
            </a:endParaRPr>
          </a:p>
          <a:p>
            <a:pPr algn="l" eaLnBrk="1" hangingPunct="1">
              <a:spcAft>
                <a:spcPts val="0"/>
              </a:spcAft>
              <a:buClr>
                <a:srgbClr val="E9C550"/>
              </a:buClr>
              <a:defRPr/>
            </a:pPr>
            <a:r>
              <a:rPr lang="en-US" baseline="30000" dirty="0">
                <a:solidFill>
                  <a:srgbClr val="FFFFFF"/>
                </a:solidFill>
                <a:latin typeface="Arial" pitchFamily="34" charset="0"/>
                <a:ea typeface="ＭＳ Ｐゴシック" pitchFamily="-109" charset="-128"/>
                <a:cs typeface="Arial" pitchFamily="34" charset="0"/>
              </a:rPr>
              <a:t>b</a:t>
            </a:r>
            <a:r>
              <a:rPr lang="en-US" dirty="0">
                <a:solidFill>
                  <a:srgbClr val="FFFFFF"/>
                </a:solidFill>
                <a:latin typeface="Arial" pitchFamily="34" charset="0"/>
                <a:ea typeface="ＭＳ Ｐゴシック" pitchFamily="-109" charset="-128"/>
                <a:cs typeface="Arial" pitchFamily="34" charset="0"/>
              </a:rPr>
              <a:t>2-sided stratified log-rank test</a:t>
            </a:r>
          </a:p>
        </p:txBody>
      </p:sp>
      <p:graphicFrame>
        <p:nvGraphicFramePr>
          <p:cNvPr id="8" name="Group 969"/>
          <p:cNvGraphicFramePr>
            <a:graphicFrameLocks noGrp="1"/>
          </p:cNvGraphicFramePr>
          <p:nvPr/>
        </p:nvGraphicFramePr>
        <p:xfrm>
          <a:off x="4827588" y="1560513"/>
          <a:ext cx="3992562" cy="1292238"/>
        </p:xfrm>
        <a:graphic>
          <a:graphicData uri="http://schemas.openxmlformats.org/drawingml/2006/table">
            <a:tbl>
              <a:tblPr/>
              <a:tblGrid>
                <a:gridCol w="1665287"/>
                <a:gridCol w="1158875"/>
                <a:gridCol w="1168400"/>
              </a:tblGrid>
              <a:tr h="382588">
                <a:tc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</a:p>
                  </a:txBody>
                  <a:tcPr marL="0" marR="73161" marT="35955" marB="359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Crizotinib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(N=172)</a:t>
                      </a:r>
                    </a:p>
                  </a:txBody>
                  <a:tcPr marL="0" marR="73161" marT="35955" marB="359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Chemotherapy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(N=171)</a:t>
                      </a:r>
                    </a:p>
                  </a:txBody>
                  <a:tcPr marL="0" marR="73161" marT="35955" marB="359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Events, n (%)</a:t>
                      </a:r>
                    </a:p>
                  </a:txBody>
                  <a:tcPr marL="0" marR="73161" marT="35955" marB="35955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100 (58)</a:t>
                      </a:r>
                    </a:p>
                  </a:txBody>
                  <a:tcPr marL="0" marR="73161" marT="35955" marB="35955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137 (80)</a:t>
                      </a:r>
                    </a:p>
                  </a:txBody>
                  <a:tcPr marL="0" marR="73161" marT="35955" marB="35955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Median, months</a:t>
                      </a:r>
                    </a:p>
                  </a:txBody>
                  <a:tcPr marL="0" marR="73161" marT="35955" marB="3595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10.9</a:t>
                      </a:r>
                    </a:p>
                  </a:txBody>
                  <a:tcPr marL="0" marR="73161" marT="35955" marB="3595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7.0</a:t>
                      </a:r>
                      <a:r>
                        <a:rPr kumimoji="0" lang="en-US" altLang="x-none" sz="12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</a:t>
                      </a:r>
                    </a:p>
                  </a:txBody>
                  <a:tcPr marL="0" marR="73161" marT="35955" marB="3595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HR (95% CI)</a:t>
                      </a:r>
                    </a:p>
                  </a:txBody>
                  <a:tcPr marL="0" marR="73161" marT="35955" marB="3595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0.45 (0.35−0.60)</a:t>
                      </a:r>
                    </a:p>
                  </a:txBody>
                  <a:tcPr marL="0" marR="73161" marT="35955" marB="3595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7013">
                <a:tc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</a:t>
                      </a:r>
                      <a:r>
                        <a:rPr kumimoji="0" lang="en-US" altLang="x-none" sz="12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b</a:t>
                      </a:r>
                      <a:endParaRPr kumimoji="0" lang="en-US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73161" marT="35955" marB="3595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&lt;0.001</a:t>
                      </a:r>
                    </a:p>
                  </a:txBody>
                  <a:tcPr marL="0" marR="73161" marT="35955" marB="3595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9347" name="Straight Connector 8"/>
          <p:cNvCxnSpPr>
            <a:cxnSpLocks noChangeShapeType="1"/>
          </p:cNvCxnSpPr>
          <p:nvPr/>
        </p:nvCxnSpPr>
        <p:spPr bwMode="auto">
          <a:xfrm>
            <a:off x="6851650" y="1509713"/>
            <a:ext cx="3302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48" name="Straight Connector 9"/>
          <p:cNvCxnSpPr>
            <a:cxnSpLocks noChangeShapeType="1"/>
          </p:cNvCxnSpPr>
          <p:nvPr/>
        </p:nvCxnSpPr>
        <p:spPr bwMode="auto">
          <a:xfrm>
            <a:off x="8001000" y="1509713"/>
            <a:ext cx="330200" cy="0"/>
          </a:xfrm>
          <a:prstGeom prst="line">
            <a:avLst/>
          </a:prstGeom>
          <a:noFill/>
          <a:ln w="28575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9349" name="Group 10"/>
          <p:cNvGrpSpPr>
            <a:grpSpLocks/>
          </p:cNvGrpSpPr>
          <p:nvPr/>
        </p:nvGrpSpPr>
        <p:grpSpPr bwMode="auto">
          <a:xfrm>
            <a:off x="717550" y="1384300"/>
            <a:ext cx="7334250" cy="4064000"/>
            <a:chOff x="717993" y="1766766"/>
            <a:chExt cx="7333807" cy="4062968"/>
          </a:xfrm>
        </p:grpSpPr>
        <p:sp>
          <p:nvSpPr>
            <p:cNvPr id="99353" name="TextBox 11"/>
            <p:cNvSpPr txBox="1">
              <a:spLocks noChangeArrowheads="1"/>
            </p:cNvSpPr>
            <p:nvPr/>
          </p:nvSpPr>
          <p:spPr bwMode="auto">
            <a:xfrm rot="-5400000">
              <a:off x="139663" y="3111801"/>
              <a:ext cx="2867884" cy="307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x-none" sz="1400">
                  <a:solidFill>
                    <a:srgbClr val="FFFFFF"/>
                  </a:solidFill>
                </a:rPr>
                <a:t>PFS probability (%)</a:t>
              </a:r>
            </a:p>
          </p:txBody>
        </p:sp>
        <p:sp>
          <p:nvSpPr>
            <p:cNvPr id="99354" name="TextBox 12"/>
            <p:cNvSpPr txBox="1">
              <a:spLocks noChangeArrowheads="1"/>
            </p:cNvSpPr>
            <p:nvPr/>
          </p:nvSpPr>
          <p:spPr bwMode="auto">
            <a:xfrm>
              <a:off x="1730757" y="1766766"/>
              <a:ext cx="482571" cy="30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 eaLnBrk="1" hangingPunct="1"/>
              <a:r>
                <a:rPr lang="en-US" altLang="x-none" sz="1400">
                  <a:solidFill>
                    <a:srgbClr val="FFFFFF"/>
                  </a:solidFill>
                </a:rPr>
                <a:t>100</a:t>
              </a:r>
            </a:p>
          </p:txBody>
        </p:sp>
        <p:sp>
          <p:nvSpPr>
            <p:cNvPr id="99355" name="TextBox 13"/>
            <p:cNvSpPr txBox="1">
              <a:spLocks noChangeArrowheads="1"/>
            </p:cNvSpPr>
            <p:nvPr/>
          </p:nvSpPr>
          <p:spPr bwMode="auto">
            <a:xfrm>
              <a:off x="1829176" y="2327012"/>
              <a:ext cx="384152" cy="30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 eaLnBrk="1" hangingPunct="1"/>
              <a:r>
                <a:rPr lang="en-US" altLang="x-none" sz="1400">
                  <a:solidFill>
                    <a:srgbClr val="FFFFFF"/>
                  </a:solidFill>
                </a:rPr>
                <a:t>80</a:t>
              </a:r>
            </a:p>
          </p:txBody>
        </p:sp>
        <p:sp>
          <p:nvSpPr>
            <p:cNvPr id="99356" name="TextBox 14"/>
            <p:cNvSpPr txBox="1">
              <a:spLocks noChangeArrowheads="1"/>
            </p:cNvSpPr>
            <p:nvPr/>
          </p:nvSpPr>
          <p:spPr bwMode="auto">
            <a:xfrm>
              <a:off x="1829176" y="2887256"/>
              <a:ext cx="384152" cy="30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 eaLnBrk="1" hangingPunct="1"/>
              <a:r>
                <a:rPr lang="en-US" altLang="x-none" sz="1400">
                  <a:solidFill>
                    <a:srgbClr val="FFFFFF"/>
                  </a:solidFill>
                </a:rPr>
                <a:t>60</a:t>
              </a:r>
            </a:p>
          </p:txBody>
        </p:sp>
        <p:sp>
          <p:nvSpPr>
            <p:cNvPr id="99357" name="TextBox 15"/>
            <p:cNvSpPr txBox="1">
              <a:spLocks noChangeArrowheads="1"/>
            </p:cNvSpPr>
            <p:nvPr/>
          </p:nvSpPr>
          <p:spPr bwMode="auto">
            <a:xfrm>
              <a:off x="1829176" y="3449089"/>
              <a:ext cx="384152" cy="30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 eaLnBrk="1" hangingPunct="1"/>
              <a:r>
                <a:rPr lang="en-US" altLang="x-none" sz="1400">
                  <a:solidFill>
                    <a:srgbClr val="FFFFFF"/>
                  </a:solidFill>
                </a:rPr>
                <a:t>40</a:t>
              </a:r>
            </a:p>
          </p:txBody>
        </p:sp>
        <p:sp>
          <p:nvSpPr>
            <p:cNvPr id="99358" name="TextBox 16"/>
            <p:cNvSpPr txBox="1">
              <a:spLocks noChangeArrowheads="1"/>
            </p:cNvSpPr>
            <p:nvPr/>
          </p:nvSpPr>
          <p:spPr bwMode="auto">
            <a:xfrm>
              <a:off x="1829176" y="4009334"/>
              <a:ext cx="384152" cy="30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 eaLnBrk="1" hangingPunct="1"/>
              <a:r>
                <a:rPr lang="en-US" altLang="x-none" sz="1400">
                  <a:solidFill>
                    <a:srgbClr val="FFFFFF"/>
                  </a:solidFill>
                </a:rPr>
                <a:t>20</a:t>
              </a:r>
            </a:p>
          </p:txBody>
        </p:sp>
        <p:sp>
          <p:nvSpPr>
            <p:cNvPr id="99359" name="TextBox 17"/>
            <p:cNvSpPr txBox="1">
              <a:spLocks noChangeArrowheads="1"/>
            </p:cNvSpPr>
            <p:nvPr/>
          </p:nvSpPr>
          <p:spPr bwMode="auto">
            <a:xfrm>
              <a:off x="1929183" y="4569579"/>
              <a:ext cx="284145" cy="30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 eaLnBrk="1" hangingPunct="1"/>
              <a:r>
                <a:rPr lang="en-US" altLang="x-none" sz="1400">
                  <a:solidFill>
                    <a:srgbClr val="FFFFFF"/>
                  </a:solidFill>
                </a:rPr>
                <a:t>0</a:t>
              </a:r>
            </a:p>
          </p:txBody>
        </p:sp>
        <p:sp>
          <p:nvSpPr>
            <p:cNvPr id="99360" name="TextBox 18"/>
            <p:cNvSpPr txBox="1">
              <a:spLocks noChangeArrowheads="1"/>
            </p:cNvSpPr>
            <p:nvPr/>
          </p:nvSpPr>
          <p:spPr bwMode="auto">
            <a:xfrm>
              <a:off x="1899022" y="4788598"/>
              <a:ext cx="6152778" cy="30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269875" algn="ctr"/>
                  <a:tab pos="1016000" algn="ctr"/>
                  <a:tab pos="1757363" algn="ctr"/>
                  <a:tab pos="2498725" algn="ctr"/>
                  <a:tab pos="3235325" algn="ctr"/>
                  <a:tab pos="3987800" algn="ctr"/>
                  <a:tab pos="4733925" algn="ctr"/>
                  <a:tab pos="5495925" algn="ctr"/>
                  <a:tab pos="6416675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tabLst>
                  <a:tab pos="269875" algn="ctr"/>
                  <a:tab pos="1016000" algn="ctr"/>
                  <a:tab pos="1757363" algn="ctr"/>
                  <a:tab pos="2498725" algn="ctr"/>
                  <a:tab pos="3235325" algn="ctr"/>
                  <a:tab pos="3987800" algn="ctr"/>
                  <a:tab pos="4733925" algn="ctr"/>
                  <a:tab pos="5495925" algn="ctr"/>
                  <a:tab pos="6416675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tabLst>
                  <a:tab pos="269875" algn="ctr"/>
                  <a:tab pos="1016000" algn="ctr"/>
                  <a:tab pos="1757363" algn="ctr"/>
                  <a:tab pos="2498725" algn="ctr"/>
                  <a:tab pos="3235325" algn="ctr"/>
                  <a:tab pos="3987800" algn="ctr"/>
                  <a:tab pos="4733925" algn="ctr"/>
                  <a:tab pos="5495925" algn="ctr"/>
                  <a:tab pos="6416675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tabLst>
                  <a:tab pos="269875" algn="ctr"/>
                  <a:tab pos="1016000" algn="ctr"/>
                  <a:tab pos="1757363" algn="ctr"/>
                  <a:tab pos="2498725" algn="ctr"/>
                  <a:tab pos="3235325" algn="ctr"/>
                  <a:tab pos="3987800" algn="ctr"/>
                  <a:tab pos="4733925" algn="ctr"/>
                  <a:tab pos="5495925" algn="ctr"/>
                  <a:tab pos="6416675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tabLst>
                  <a:tab pos="269875" algn="ctr"/>
                  <a:tab pos="1016000" algn="ctr"/>
                  <a:tab pos="1757363" algn="ctr"/>
                  <a:tab pos="2498725" algn="ctr"/>
                  <a:tab pos="3235325" algn="ctr"/>
                  <a:tab pos="3987800" algn="ctr"/>
                  <a:tab pos="4733925" algn="ctr"/>
                  <a:tab pos="5495925" algn="ctr"/>
                  <a:tab pos="6416675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69875" algn="ctr"/>
                  <a:tab pos="1016000" algn="ctr"/>
                  <a:tab pos="1757363" algn="ctr"/>
                  <a:tab pos="2498725" algn="ctr"/>
                  <a:tab pos="3235325" algn="ctr"/>
                  <a:tab pos="3987800" algn="ctr"/>
                  <a:tab pos="4733925" algn="ctr"/>
                  <a:tab pos="5495925" algn="ctr"/>
                  <a:tab pos="6416675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69875" algn="ctr"/>
                  <a:tab pos="1016000" algn="ctr"/>
                  <a:tab pos="1757363" algn="ctr"/>
                  <a:tab pos="2498725" algn="ctr"/>
                  <a:tab pos="3235325" algn="ctr"/>
                  <a:tab pos="3987800" algn="ctr"/>
                  <a:tab pos="4733925" algn="ctr"/>
                  <a:tab pos="5495925" algn="ctr"/>
                  <a:tab pos="6416675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69875" algn="ctr"/>
                  <a:tab pos="1016000" algn="ctr"/>
                  <a:tab pos="1757363" algn="ctr"/>
                  <a:tab pos="2498725" algn="ctr"/>
                  <a:tab pos="3235325" algn="ctr"/>
                  <a:tab pos="3987800" algn="ctr"/>
                  <a:tab pos="4733925" algn="ctr"/>
                  <a:tab pos="5495925" algn="ctr"/>
                  <a:tab pos="6416675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69875" algn="ctr"/>
                  <a:tab pos="1016000" algn="ctr"/>
                  <a:tab pos="1757363" algn="ctr"/>
                  <a:tab pos="2498725" algn="ctr"/>
                  <a:tab pos="3235325" algn="ctr"/>
                  <a:tab pos="3987800" algn="ctr"/>
                  <a:tab pos="4733925" algn="ctr"/>
                  <a:tab pos="5495925" algn="ctr"/>
                  <a:tab pos="6416675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l" eaLnBrk="1" hangingPunct="1"/>
              <a:r>
                <a:rPr lang="en-US" altLang="x-none" sz="1400">
                  <a:solidFill>
                    <a:srgbClr val="FFFFFF"/>
                  </a:solidFill>
                </a:rPr>
                <a:t>	0	5	10	15	20	25	30	35</a:t>
              </a:r>
            </a:p>
          </p:txBody>
        </p:sp>
        <p:sp>
          <p:nvSpPr>
            <p:cNvPr id="99361" name="TextBox 19"/>
            <p:cNvSpPr txBox="1">
              <a:spLocks noChangeArrowheads="1"/>
            </p:cNvSpPr>
            <p:nvPr/>
          </p:nvSpPr>
          <p:spPr bwMode="auto">
            <a:xfrm>
              <a:off x="2243489" y="5050470"/>
              <a:ext cx="5262244" cy="30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x-none" sz="1400">
                  <a:solidFill>
                    <a:srgbClr val="FFFFFF"/>
                  </a:solidFill>
                </a:rPr>
                <a:t>Time (months)</a:t>
              </a:r>
            </a:p>
          </p:txBody>
        </p:sp>
        <p:sp>
          <p:nvSpPr>
            <p:cNvPr id="99362" name="TextBox 20"/>
            <p:cNvSpPr txBox="1">
              <a:spLocks noChangeArrowheads="1"/>
            </p:cNvSpPr>
            <p:nvPr/>
          </p:nvSpPr>
          <p:spPr bwMode="auto">
            <a:xfrm>
              <a:off x="1903784" y="5363128"/>
              <a:ext cx="5747990" cy="461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266700" algn="ctr"/>
                  <a:tab pos="1028700" algn="ctr"/>
                  <a:tab pos="1752600" algn="ctr"/>
                  <a:tab pos="2501900" algn="ctr"/>
                  <a:tab pos="3308350" algn="r"/>
                  <a:tab pos="4051300" algn="r"/>
                  <a:tab pos="4791075" algn="r"/>
                  <a:tab pos="5505450" algn="ctr"/>
                  <a:tab pos="6408738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tabLst>
                  <a:tab pos="266700" algn="ctr"/>
                  <a:tab pos="1028700" algn="ctr"/>
                  <a:tab pos="1752600" algn="ctr"/>
                  <a:tab pos="2501900" algn="ctr"/>
                  <a:tab pos="3308350" algn="r"/>
                  <a:tab pos="4051300" algn="r"/>
                  <a:tab pos="4791075" algn="r"/>
                  <a:tab pos="5505450" algn="ctr"/>
                  <a:tab pos="6408738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tabLst>
                  <a:tab pos="266700" algn="ctr"/>
                  <a:tab pos="1028700" algn="ctr"/>
                  <a:tab pos="1752600" algn="ctr"/>
                  <a:tab pos="2501900" algn="ctr"/>
                  <a:tab pos="3308350" algn="r"/>
                  <a:tab pos="4051300" algn="r"/>
                  <a:tab pos="4791075" algn="r"/>
                  <a:tab pos="5505450" algn="ctr"/>
                  <a:tab pos="6408738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tabLst>
                  <a:tab pos="266700" algn="ctr"/>
                  <a:tab pos="1028700" algn="ctr"/>
                  <a:tab pos="1752600" algn="ctr"/>
                  <a:tab pos="2501900" algn="ctr"/>
                  <a:tab pos="3308350" algn="r"/>
                  <a:tab pos="4051300" algn="r"/>
                  <a:tab pos="4791075" algn="r"/>
                  <a:tab pos="5505450" algn="ctr"/>
                  <a:tab pos="6408738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tabLst>
                  <a:tab pos="266700" algn="ctr"/>
                  <a:tab pos="1028700" algn="ctr"/>
                  <a:tab pos="1752600" algn="ctr"/>
                  <a:tab pos="2501900" algn="ctr"/>
                  <a:tab pos="3308350" algn="r"/>
                  <a:tab pos="4051300" algn="r"/>
                  <a:tab pos="4791075" algn="r"/>
                  <a:tab pos="5505450" algn="ctr"/>
                  <a:tab pos="6408738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66700" algn="ctr"/>
                  <a:tab pos="1028700" algn="ctr"/>
                  <a:tab pos="1752600" algn="ctr"/>
                  <a:tab pos="2501900" algn="ctr"/>
                  <a:tab pos="3308350" algn="r"/>
                  <a:tab pos="4051300" algn="r"/>
                  <a:tab pos="4791075" algn="r"/>
                  <a:tab pos="5505450" algn="ctr"/>
                  <a:tab pos="6408738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66700" algn="ctr"/>
                  <a:tab pos="1028700" algn="ctr"/>
                  <a:tab pos="1752600" algn="ctr"/>
                  <a:tab pos="2501900" algn="ctr"/>
                  <a:tab pos="3308350" algn="r"/>
                  <a:tab pos="4051300" algn="r"/>
                  <a:tab pos="4791075" algn="r"/>
                  <a:tab pos="5505450" algn="ctr"/>
                  <a:tab pos="6408738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66700" algn="ctr"/>
                  <a:tab pos="1028700" algn="ctr"/>
                  <a:tab pos="1752600" algn="ctr"/>
                  <a:tab pos="2501900" algn="ctr"/>
                  <a:tab pos="3308350" algn="r"/>
                  <a:tab pos="4051300" algn="r"/>
                  <a:tab pos="4791075" algn="r"/>
                  <a:tab pos="5505450" algn="ctr"/>
                  <a:tab pos="6408738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66700" algn="ctr"/>
                  <a:tab pos="1028700" algn="ctr"/>
                  <a:tab pos="1752600" algn="ctr"/>
                  <a:tab pos="2501900" algn="ctr"/>
                  <a:tab pos="3308350" algn="r"/>
                  <a:tab pos="4051300" algn="r"/>
                  <a:tab pos="4791075" algn="r"/>
                  <a:tab pos="5505450" algn="ctr"/>
                  <a:tab pos="6408738" algn="ctr"/>
                </a:tabLs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l" eaLnBrk="1" hangingPunct="1"/>
              <a:r>
                <a:rPr lang="en-US" altLang="x-none">
                  <a:solidFill>
                    <a:srgbClr val="FFFFFF"/>
                  </a:solidFill>
                </a:rPr>
                <a:t>	172	120	65	38	19	7	1	0</a:t>
              </a:r>
            </a:p>
            <a:p>
              <a:pPr algn="l" eaLnBrk="1" hangingPunct="1"/>
              <a:r>
                <a:rPr lang="en-US" altLang="x-none">
                  <a:solidFill>
                    <a:srgbClr val="FFFFFF"/>
                  </a:solidFill>
                </a:rPr>
                <a:t>	171	105	36	12	2	1	0	0</a:t>
              </a:r>
            </a:p>
          </p:txBody>
        </p:sp>
        <p:sp>
          <p:nvSpPr>
            <p:cNvPr id="99363" name="TextBox 21"/>
            <p:cNvSpPr txBox="1">
              <a:spLocks noChangeArrowheads="1"/>
            </p:cNvSpPr>
            <p:nvPr/>
          </p:nvSpPr>
          <p:spPr bwMode="auto">
            <a:xfrm>
              <a:off x="717993" y="5183786"/>
              <a:ext cx="1260399" cy="64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 eaLnBrk="1" hangingPunct="1"/>
              <a:r>
                <a:rPr lang="en-US" altLang="x-none">
                  <a:solidFill>
                    <a:srgbClr val="FFFFFF"/>
                  </a:solidFill>
                </a:rPr>
                <a:t>No. at risk</a:t>
              </a:r>
            </a:p>
            <a:p>
              <a:pPr algn="r" eaLnBrk="1" hangingPunct="1"/>
              <a:r>
                <a:rPr lang="en-US" altLang="x-none">
                  <a:solidFill>
                    <a:srgbClr val="FFFFFF"/>
                  </a:solidFill>
                </a:rPr>
                <a:t>Crizotinib</a:t>
              </a:r>
              <a:br>
                <a:rPr lang="en-US" altLang="x-none">
                  <a:solidFill>
                    <a:srgbClr val="FFFFFF"/>
                  </a:solidFill>
                </a:rPr>
              </a:br>
              <a:r>
                <a:rPr lang="en-US" altLang="x-none">
                  <a:solidFill>
                    <a:srgbClr val="FFFFFF"/>
                  </a:solidFill>
                </a:rPr>
                <a:t>Chemotherapy</a:t>
              </a:r>
            </a:p>
          </p:txBody>
        </p:sp>
        <p:sp>
          <p:nvSpPr>
            <p:cNvPr id="99364" name="Freeform 6"/>
            <p:cNvSpPr>
              <a:spLocks/>
            </p:cNvSpPr>
            <p:nvPr/>
          </p:nvSpPr>
          <p:spPr bwMode="auto">
            <a:xfrm>
              <a:off x="2259363" y="1888973"/>
              <a:ext cx="5333678" cy="2820271"/>
            </a:xfrm>
            <a:custGeom>
              <a:avLst/>
              <a:gdLst>
                <a:gd name="T0" fmla="*/ 0 w 3914"/>
                <a:gd name="T1" fmla="*/ 0 h 2070"/>
                <a:gd name="T2" fmla="*/ 0 w 3914"/>
                <a:gd name="T3" fmla="*/ 2147483647 h 2070"/>
                <a:gd name="T4" fmla="*/ 2147483647 w 3914"/>
                <a:gd name="T5" fmla="*/ 2147483647 h 20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14" h="2070">
                  <a:moveTo>
                    <a:pt x="0" y="0"/>
                  </a:moveTo>
                  <a:lnTo>
                    <a:pt x="0" y="2070"/>
                  </a:lnTo>
                  <a:lnTo>
                    <a:pt x="3914" y="2070"/>
                  </a:lnTo>
                </a:path>
              </a:pathLst>
            </a:custGeom>
            <a:noFill/>
            <a:ln w="2857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65" name="Line 7"/>
            <p:cNvSpPr>
              <a:spLocks noChangeShapeType="1"/>
            </p:cNvSpPr>
            <p:nvPr/>
          </p:nvSpPr>
          <p:spPr bwMode="auto">
            <a:xfrm>
              <a:off x="2181580" y="1896908"/>
              <a:ext cx="777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66" name="Line 8"/>
            <p:cNvSpPr>
              <a:spLocks noChangeShapeType="1"/>
            </p:cNvSpPr>
            <p:nvPr/>
          </p:nvSpPr>
          <p:spPr bwMode="auto">
            <a:xfrm>
              <a:off x="2181580" y="2458740"/>
              <a:ext cx="777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67" name="Line 9"/>
            <p:cNvSpPr>
              <a:spLocks noChangeShapeType="1"/>
            </p:cNvSpPr>
            <p:nvPr/>
          </p:nvSpPr>
          <p:spPr bwMode="auto">
            <a:xfrm>
              <a:off x="2181580" y="3022160"/>
              <a:ext cx="777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68" name="Line 10"/>
            <p:cNvSpPr>
              <a:spLocks noChangeShapeType="1"/>
            </p:cNvSpPr>
            <p:nvPr/>
          </p:nvSpPr>
          <p:spPr bwMode="auto">
            <a:xfrm>
              <a:off x="2181580" y="3583992"/>
              <a:ext cx="777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69" name="Line 11"/>
            <p:cNvSpPr>
              <a:spLocks noChangeShapeType="1"/>
            </p:cNvSpPr>
            <p:nvPr/>
          </p:nvSpPr>
          <p:spPr bwMode="auto">
            <a:xfrm>
              <a:off x="2181580" y="4147411"/>
              <a:ext cx="777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70" name="Line 12"/>
            <p:cNvSpPr>
              <a:spLocks noChangeShapeType="1"/>
            </p:cNvSpPr>
            <p:nvPr/>
          </p:nvSpPr>
          <p:spPr bwMode="auto">
            <a:xfrm>
              <a:off x="2181580" y="4709244"/>
              <a:ext cx="777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71" name="Line 13"/>
            <p:cNvSpPr>
              <a:spLocks noChangeShapeType="1"/>
            </p:cNvSpPr>
            <p:nvPr/>
          </p:nvSpPr>
          <p:spPr bwMode="auto">
            <a:xfrm flipV="1">
              <a:off x="2259363" y="4709244"/>
              <a:ext cx="0" cy="793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72" name="Line 14"/>
            <p:cNvSpPr>
              <a:spLocks noChangeShapeType="1"/>
            </p:cNvSpPr>
            <p:nvPr/>
          </p:nvSpPr>
          <p:spPr bwMode="auto">
            <a:xfrm flipV="1">
              <a:off x="3008618" y="4709244"/>
              <a:ext cx="0" cy="793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73" name="Line 15"/>
            <p:cNvSpPr>
              <a:spLocks noChangeShapeType="1"/>
            </p:cNvSpPr>
            <p:nvPr/>
          </p:nvSpPr>
          <p:spPr bwMode="auto">
            <a:xfrm flipV="1">
              <a:off x="4496015" y="4709244"/>
              <a:ext cx="0" cy="793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74" name="Line 16"/>
            <p:cNvSpPr>
              <a:spLocks noChangeShapeType="1"/>
            </p:cNvSpPr>
            <p:nvPr/>
          </p:nvSpPr>
          <p:spPr bwMode="auto">
            <a:xfrm flipV="1">
              <a:off x="5234158" y="4709244"/>
              <a:ext cx="0" cy="793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75" name="Line 17"/>
            <p:cNvSpPr>
              <a:spLocks noChangeShapeType="1"/>
            </p:cNvSpPr>
            <p:nvPr/>
          </p:nvSpPr>
          <p:spPr bwMode="auto">
            <a:xfrm flipV="1">
              <a:off x="6727905" y="4709244"/>
              <a:ext cx="0" cy="793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76" name="Line 18"/>
            <p:cNvSpPr>
              <a:spLocks noChangeShapeType="1"/>
            </p:cNvSpPr>
            <p:nvPr/>
          </p:nvSpPr>
          <p:spPr bwMode="auto">
            <a:xfrm flipV="1">
              <a:off x="7486684" y="4709244"/>
              <a:ext cx="0" cy="793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77" name="Line 15"/>
            <p:cNvSpPr>
              <a:spLocks noChangeShapeType="1"/>
            </p:cNvSpPr>
            <p:nvPr/>
          </p:nvSpPr>
          <p:spPr bwMode="auto">
            <a:xfrm flipV="1">
              <a:off x="3749935" y="4709244"/>
              <a:ext cx="0" cy="793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78" name="Line 17"/>
            <p:cNvSpPr>
              <a:spLocks noChangeShapeType="1"/>
            </p:cNvSpPr>
            <p:nvPr/>
          </p:nvSpPr>
          <p:spPr bwMode="auto">
            <a:xfrm flipV="1">
              <a:off x="5983413" y="4709244"/>
              <a:ext cx="0" cy="793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9379" name="Group 37"/>
            <p:cNvGrpSpPr>
              <a:grpSpLocks/>
            </p:cNvGrpSpPr>
            <p:nvPr/>
          </p:nvGrpSpPr>
          <p:grpSpPr bwMode="auto">
            <a:xfrm>
              <a:off x="2257701" y="1911888"/>
              <a:ext cx="4679498" cy="2133981"/>
              <a:chOff x="1922463" y="1565275"/>
              <a:chExt cx="5451475" cy="2486025"/>
            </a:xfrm>
          </p:grpSpPr>
          <p:sp>
            <p:nvSpPr>
              <p:cNvPr id="99438" name="Freeform 96"/>
              <p:cNvSpPr>
                <a:spLocks/>
              </p:cNvSpPr>
              <p:nvPr/>
            </p:nvSpPr>
            <p:spPr bwMode="auto">
              <a:xfrm>
                <a:off x="1922549" y="1564464"/>
                <a:ext cx="5442426" cy="2429482"/>
              </a:xfrm>
              <a:custGeom>
                <a:avLst/>
                <a:gdLst>
                  <a:gd name="T0" fmla="*/ 2147483647 w 3428"/>
                  <a:gd name="T1" fmla="*/ 2147483647 h 1530"/>
                  <a:gd name="T2" fmla="*/ 2147483647 w 3428"/>
                  <a:gd name="T3" fmla="*/ 2147483647 h 1530"/>
                  <a:gd name="T4" fmla="*/ 2147483647 w 3428"/>
                  <a:gd name="T5" fmla="*/ 2147483647 h 1530"/>
                  <a:gd name="T6" fmla="*/ 2147483647 w 3428"/>
                  <a:gd name="T7" fmla="*/ 2147483647 h 1530"/>
                  <a:gd name="T8" fmla="*/ 2147483647 w 3428"/>
                  <a:gd name="T9" fmla="*/ 2147483647 h 1530"/>
                  <a:gd name="T10" fmla="*/ 2147483647 w 3428"/>
                  <a:gd name="T11" fmla="*/ 2147483647 h 1530"/>
                  <a:gd name="T12" fmla="*/ 2147483647 w 3428"/>
                  <a:gd name="T13" fmla="*/ 2147483647 h 1530"/>
                  <a:gd name="T14" fmla="*/ 2147483647 w 3428"/>
                  <a:gd name="T15" fmla="*/ 2147483647 h 1530"/>
                  <a:gd name="T16" fmla="*/ 2147483647 w 3428"/>
                  <a:gd name="T17" fmla="*/ 2147483647 h 1530"/>
                  <a:gd name="T18" fmla="*/ 2147483647 w 3428"/>
                  <a:gd name="T19" fmla="*/ 2147483647 h 1530"/>
                  <a:gd name="T20" fmla="*/ 2147483647 w 3428"/>
                  <a:gd name="T21" fmla="*/ 2147483647 h 1530"/>
                  <a:gd name="T22" fmla="*/ 2147483647 w 3428"/>
                  <a:gd name="T23" fmla="*/ 2147483647 h 1530"/>
                  <a:gd name="T24" fmla="*/ 2147483647 w 3428"/>
                  <a:gd name="T25" fmla="*/ 2147483647 h 1530"/>
                  <a:gd name="T26" fmla="*/ 2147483647 w 3428"/>
                  <a:gd name="T27" fmla="*/ 2147483647 h 1530"/>
                  <a:gd name="T28" fmla="*/ 2147483647 w 3428"/>
                  <a:gd name="T29" fmla="*/ 2147483647 h 1530"/>
                  <a:gd name="T30" fmla="*/ 2147483647 w 3428"/>
                  <a:gd name="T31" fmla="*/ 2147483647 h 1530"/>
                  <a:gd name="T32" fmla="*/ 2147483647 w 3428"/>
                  <a:gd name="T33" fmla="*/ 2147483647 h 1530"/>
                  <a:gd name="T34" fmla="*/ 2147483647 w 3428"/>
                  <a:gd name="T35" fmla="*/ 2147483647 h 1530"/>
                  <a:gd name="T36" fmla="*/ 2147483647 w 3428"/>
                  <a:gd name="T37" fmla="*/ 2147483647 h 1530"/>
                  <a:gd name="T38" fmla="*/ 2147483647 w 3428"/>
                  <a:gd name="T39" fmla="*/ 2147483647 h 1530"/>
                  <a:gd name="T40" fmla="*/ 2147483647 w 3428"/>
                  <a:gd name="T41" fmla="*/ 2147483647 h 1530"/>
                  <a:gd name="T42" fmla="*/ 2147483647 w 3428"/>
                  <a:gd name="T43" fmla="*/ 2147483647 h 1530"/>
                  <a:gd name="T44" fmla="*/ 2147483647 w 3428"/>
                  <a:gd name="T45" fmla="*/ 2147483647 h 1530"/>
                  <a:gd name="T46" fmla="*/ 2147483647 w 3428"/>
                  <a:gd name="T47" fmla="*/ 2147483647 h 1530"/>
                  <a:gd name="T48" fmla="*/ 2147483647 w 3428"/>
                  <a:gd name="T49" fmla="*/ 2147483647 h 1530"/>
                  <a:gd name="T50" fmla="*/ 2147483647 w 3428"/>
                  <a:gd name="T51" fmla="*/ 2147483647 h 1530"/>
                  <a:gd name="T52" fmla="*/ 2147483647 w 3428"/>
                  <a:gd name="T53" fmla="*/ 2147483647 h 1530"/>
                  <a:gd name="T54" fmla="*/ 2147483647 w 3428"/>
                  <a:gd name="T55" fmla="*/ 2147483647 h 1530"/>
                  <a:gd name="T56" fmla="*/ 2147483647 w 3428"/>
                  <a:gd name="T57" fmla="*/ 2147483647 h 1530"/>
                  <a:gd name="T58" fmla="*/ 2147483647 w 3428"/>
                  <a:gd name="T59" fmla="*/ 2147483647 h 1530"/>
                  <a:gd name="T60" fmla="*/ 2147483647 w 3428"/>
                  <a:gd name="T61" fmla="*/ 2147483647 h 1530"/>
                  <a:gd name="T62" fmla="*/ 2147483647 w 3428"/>
                  <a:gd name="T63" fmla="*/ 2147483647 h 1530"/>
                  <a:gd name="T64" fmla="*/ 2147483647 w 3428"/>
                  <a:gd name="T65" fmla="*/ 2147483647 h 1530"/>
                  <a:gd name="T66" fmla="*/ 2147483647 w 3428"/>
                  <a:gd name="T67" fmla="*/ 2147483647 h 1530"/>
                  <a:gd name="T68" fmla="*/ 2147483647 w 3428"/>
                  <a:gd name="T69" fmla="*/ 2147483647 h 1530"/>
                  <a:gd name="T70" fmla="*/ 2147483647 w 3428"/>
                  <a:gd name="T71" fmla="*/ 2147483647 h 1530"/>
                  <a:gd name="T72" fmla="*/ 2147483647 w 3428"/>
                  <a:gd name="T73" fmla="*/ 2147483647 h 1530"/>
                  <a:gd name="T74" fmla="*/ 2147483647 w 3428"/>
                  <a:gd name="T75" fmla="*/ 2147483647 h 1530"/>
                  <a:gd name="T76" fmla="*/ 2147483647 w 3428"/>
                  <a:gd name="T77" fmla="*/ 2147483647 h 1530"/>
                  <a:gd name="T78" fmla="*/ 2147483647 w 3428"/>
                  <a:gd name="T79" fmla="*/ 2147483647 h 1530"/>
                  <a:gd name="T80" fmla="*/ 2147483647 w 3428"/>
                  <a:gd name="T81" fmla="*/ 2147483647 h 1530"/>
                  <a:gd name="T82" fmla="*/ 2147483647 w 3428"/>
                  <a:gd name="T83" fmla="*/ 2147483647 h 1530"/>
                  <a:gd name="T84" fmla="*/ 2147483647 w 3428"/>
                  <a:gd name="T85" fmla="*/ 2147483647 h 1530"/>
                  <a:gd name="T86" fmla="*/ 2147483647 w 3428"/>
                  <a:gd name="T87" fmla="*/ 2147483647 h 153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3428" h="1530">
                    <a:moveTo>
                      <a:pt x="0" y="0"/>
                    </a:moveTo>
                    <a:lnTo>
                      <a:pt x="72" y="0"/>
                    </a:lnTo>
                    <a:lnTo>
                      <a:pt x="72" y="20"/>
                    </a:lnTo>
                    <a:lnTo>
                      <a:pt x="82" y="20"/>
                    </a:lnTo>
                    <a:lnTo>
                      <a:pt x="82" y="28"/>
                    </a:lnTo>
                    <a:lnTo>
                      <a:pt x="88" y="28"/>
                    </a:lnTo>
                    <a:lnTo>
                      <a:pt x="88" y="54"/>
                    </a:lnTo>
                    <a:lnTo>
                      <a:pt x="126" y="54"/>
                    </a:lnTo>
                    <a:lnTo>
                      <a:pt x="126" y="66"/>
                    </a:lnTo>
                    <a:lnTo>
                      <a:pt x="136" y="66"/>
                    </a:lnTo>
                    <a:lnTo>
                      <a:pt x="136" y="100"/>
                    </a:lnTo>
                    <a:lnTo>
                      <a:pt x="144" y="100"/>
                    </a:lnTo>
                    <a:lnTo>
                      <a:pt x="144" y="130"/>
                    </a:lnTo>
                    <a:lnTo>
                      <a:pt x="160" y="130"/>
                    </a:lnTo>
                    <a:lnTo>
                      <a:pt x="160" y="144"/>
                    </a:lnTo>
                    <a:lnTo>
                      <a:pt x="172" y="144"/>
                    </a:lnTo>
                    <a:lnTo>
                      <a:pt x="172" y="154"/>
                    </a:lnTo>
                    <a:lnTo>
                      <a:pt x="180" y="154"/>
                    </a:lnTo>
                    <a:lnTo>
                      <a:pt x="180" y="162"/>
                    </a:lnTo>
                    <a:lnTo>
                      <a:pt x="196" y="162"/>
                    </a:lnTo>
                    <a:lnTo>
                      <a:pt x="196" y="173"/>
                    </a:lnTo>
                    <a:lnTo>
                      <a:pt x="260" y="173"/>
                    </a:lnTo>
                    <a:lnTo>
                      <a:pt x="260" y="183"/>
                    </a:lnTo>
                    <a:lnTo>
                      <a:pt x="278" y="183"/>
                    </a:lnTo>
                    <a:lnTo>
                      <a:pt x="278" y="199"/>
                    </a:lnTo>
                    <a:lnTo>
                      <a:pt x="286" y="199"/>
                    </a:lnTo>
                    <a:lnTo>
                      <a:pt x="286" y="227"/>
                    </a:lnTo>
                    <a:lnTo>
                      <a:pt x="304" y="227"/>
                    </a:lnTo>
                    <a:lnTo>
                      <a:pt x="304" y="289"/>
                    </a:lnTo>
                    <a:lnTo>
                      <a:pt x="308" y="289"/>
                    </a:lnTo>
                    <a:lnTo>
                      <a:pt x="308" y="317"/>
                    </a:lnTo>
                    <a:lnTo>
                      <a:pt x="314" y="317"/>
                    </a:lnTo>
                    <a:lnTo>
                      <a:pt x="314" y="333"/>
                    </a:lnTo>
                    <a:lnTo>
                      <a:pt x="322" y="333"/>
                    </a:lnTo>
                    <a:lnTo>
                      <a:pt x="322" y="351"/>
                    </a:lnTo>
                    <a:lnTo>
                      <a:pt x="366" y="351"/>
                    </a:lnTo>
                    <a:lnTo>
                      <a:pt x="366" y="361"/>
                    </a:lnTo>
                    <a:lnTo>
                      <a:pt x="443" y="361"/>
                    </a:lnTo>
                    <a:lnTo>
                      <a:pt x="443" y="397"/>
                    </a:lnTo>
                    <a:lnTo>
                      <a:pt x="461" y="397"/>
                    </a:lnTo>
                    <a:lnTo>
                      <a:pt x="461" y="405"/>
                    </a:lnTo>
                    <a:lnTo>
                      <a:pt x="471" y="405"/>
                    </a:lnTo>
                    <a:lnTo>
                      <a:pt x="471" y="451"/>
                    </a:lnTo>
                    <a:lnTo>
                      <a:pt x="531" y="451"/>
                    </a:lnTo>
                    <a:lnTo>
                      <a:pt x="531" y="461"/>
                    </a:lnTo>
                    <a:lnTo>
                      <a:pt x="557" y="461"/>
                    </a:lnTo>
                    <a:lnTo>
                      <a:pt x="557" y="481"/>
                    </a:lnTo>
                    <a:lnTo>
                      <a:pt x="583" y="481"/>
                    </a:lnTo>
                    <a:lnTo>
                      <a:pt x="583" y="487"/>
                    </a:lnTo>
                    <a:lnTo>
                      <a:pt x="593" y="487"/>
                    </a:lnTo>
                    <a:lnTo>
                      <a:pt x="593" y="542"/>
                    </a:lnTo>
                    <a:lnTo>
                      <a:pt x="603" y="542"/>
                    </a:lnTo>
                    <a:lnTo>
                      <a:pt x="603" y="560"/>
                    </a:lnTo>
                    <a:lnTo>
                      <a:pt x="611" y="560"/>
                    </a:lnTo>
                    <a:lnTo>
                      <a:pt x="611" y="612"/>
                    </a:lnTo>
                    <a:lnTo>
                      <a:pt x="635" y="612"/>
                    </a:lnTo>
                    <a:lnTo>
                      <a:pt x="635" y="622"/>
                    </a:lnTo>
                    <a:lnTo>
                      <a:pt x="735" y="622"/>
                    </a:lnTo>
                    <a:lnTo>
                      <a:pt x="735" y="640"/>
                    </a:lnTo>
                    <a:lnTo>
                      <a:pt x="745" y="640"/>
                    </a:lnTo>
                    <a:lnTo>
                      <a:pt x="745" y="714"/>
                    </a:lnTo>
                    <a:lnTo>
                      <a:pt x="753" y="714"/>
                    </a:lnTo>
                    <a:lnTo>
                      <a:pt x="753" y="722"/>
                    </a:lnTo>
                    <a:lnTo>
                      <a:pt x="763" y="722"/>
                    </a:lnTo>
                    <a:lnTo>
                      <a:pt x="763" y="748"/>
                    </a:lnTo>
                    <a:lnTo>
                      <a:pt x="769" y="748"/>
                    </a:lnTo>
                    <a:lnTo>
                      <a:pt x="769" y="768"/>
                    </a:lnTo>
                    <a:lnTo>
                      <a:pt x="833" y="768"/>
                    </a:lnTo>
                    <a:lnTo>
                      <a:pt x="833" y="786"/>
                    </a:lnTo>
                    <a:lnTo>
                      <a:pt x="887" y="786"/>
                    </a:lnTo>
                    <a:lnTo>
                      <a:pt x="887" y="814"/>
                    </a:lnTo>
                    <a:lnTo>
                      <a:pt x="897" y="814"/>
                    </a:lnTo>
                    <a:lnTo>
                      <a:pt x="897" y="838"/>
                    </a:lnTo>
                    <a:lnTo>
                      <a:pt x="905" y="838"/>
                    </a:lnTo>
                    <a:lnTo>
                      <a:pt x="905" y="856"/>
                    </a:lnTo>
                    <a:lnTo>
                      <a:pt x="915" y="856"/>
                    </a:lnTo>
                    <a:lnTo>
                      <a:pt x="915" y="895"/>
                    </a:lnTo>
                    <a:lnTo>
                      <a:pt x="923" y="895"/>
                    </a:lnTo>
                    <a:lnTo>
                      <a:pt x="923" y="919"/>
                    </a:lnTo>
                    <a:lnTo>
                      <a:pt x="933" y="919"/>
                    </a:lnTo>
                    <a:lnTo>
                      <a:pt x="933" y="939"/>
                    </a:lnTo>
                    <a:lnTo>
                      <a:pt x="985" y="939"/>
                    </a:lnTo>
                    <a:lnTo>
                      <a:pt x="985" y="947"/>
                    </a:lnTo>
                    <a:lnTo>
                      <a:pt x="1041" y="947"/>
                    </a:lnTo>
                    <a:lnTo>
                      <a:pt x="1041" y="965"/>
                    </a:lnTo>
                    <a:lnTo>
                      <a:pt x="1057" y="965"/>
                    </a:lnTo>
                    <a:lnTo>
                      <a:pt x="1057" y="981"/>
                    </a:lnTo>
                    <a:lnTo>
                      <a:pt x="1077" y="981"/>
                    </a:lnTo>
                    <a:lnTo>
                      <a:pt x="1077" y="1001"/>
                    </a:lnTo>
                    <a:lnTo>
                      <a:pt x="1093" y="1001"/>
                    </a:lnTo>
                    <a:lnTo>
                      <a:pt x="1093" y="1019"/>
                    </a:lnTo>
                    <a:lnTo>
                      <a:pt x="1113" y="1019"/>
                    </a:lnTo>
                    <a:lnTo>
                      <a:pt x="1113" y="1029"/>
                    </a:lnTo>
                    <a:lnTo>
                      <a:pt x="1194" y="1029"/>
                    </a:lnTo>
                    <a:lnTo>
                      <a:pt x="1194" y="1047"/>
                    </a:lnTo>
                    <a:lnTo>
                      <a:pt x="1220" y="1047"/>
                    </a:lnTo>
                    <a:lnTo>
                      <a:pt x="1220" y="1063"/>
                    </a:lnTo>
                    <a:lnTo>
                      <a:pt x="1238" y="1063"/>
                    </a:lnTo>
                    <a:lnTo>
                      <a:pt x="1238" y="1081"/>
                    </a:lnTo>
                    <a:lnTo>
                      <a:pt x="1356" y="1081"/>
                    </a:lnTo>
                    <a:lnTo>
                      <a:pt x="1356" y="1099"/>
                    </a:lnTo>
                    <a:lnTo>
                      <a:pt x="1380" y="1099"/>
                    </a:lnTo>
                    <a:lnTo>
                      <a:pt x="1380" y="1117"/>
                    </a:lnTo>
                    <a:lnTo>
                      <a:pt x="1496" y="1117"/>
                    </a:lnTo>
                    <a:lnTo>
                      <a:pt x="1496" y="1171"/>
                    </a:lnTo>
                    <a:lnTo>
                      <a:pt x="1506" y="1171"/>
                    </a:lnTo>
                    <a:lnTo>
                      <a:pt x="1506" y="1207"/>
                    </a:lnTo>
                    <a:lnTo>
                      <a:pt x="1518" y="1207"/>
                    </a:lnTo>
                    <a:lnTo>
                      <a:pt x="1518" y="1230"/>
                    </a:lnTo>
                    <a:lnTo>
                      <a:pt x="1534" y="1230"/>
                    </a:lnTo>
                    <a:lnTo>
                      <a:pt x="1534" y="1244"/>
                    </a:lnTo>
                    <a:lnTo>
                      <a:pt x="1540" y="1244"/>
                    </a:lnTo>
                    <a:lnTo>
                      <a:pt x="1540" y="1264"/>
                    </a:lnTo>
                    <a:lnTo>
                      <a:pt x="1578" y="1264"/>
                    </a:lnTo>
                    <a:lnTo>
                      <a:pt x="1578" y="1288"/>
                    </a:lnTo>
                    <a:lnTo>
                      <a:pt x="1650" y="1288"/>
                    </a:lnTo>
                    <a:lnTo>
                      <a:pt x="1650" y="1298"/>
                    </a:lnTo>
                    <a:lnTo>
                      <a:pt x="1660" y="1298"/>
                    </a:lnTo>
                    <a:lnTo>
                      <a:pt x="1660" y="1324"/>
                    </a:lnTo>
                    <a:lnTo>
                      <a:pt x="1668" y="1324"/>
                    </a:lnTo>
                    <a:lnTo>
                      <a:pt x="1668" y="1368"/>
                    </a:lnTo>
                    <a:lnTo>
                      <a:pt x="1720" y="1368"/>
                    </a:lnTo>
                    <a:lnTo>
                      <a:pt x="1720" y="1388"/>
                    </a:lnTo>
                    <a:lnTo>
                      <a:pt x="1794" y="1388"/>
                    </a:lnTo>
                    <a:lnTo>
                      <a:pt x="1794" y="1416"/>
                    </a:lnTo>
                    <a:lnTo>
                      <a:pt x="1936" y="1416"/>
                    </a:lnTo>
                    <a:lnTo>
                      <a:pt x="1936" y="1432"/>
                    </a:lnTo>
                    <a:lnTo>
                      <a:pt x="2053" y="1432"/>
                    </a:lnTo>
                    <a:lnTo>
                      <a:pt x="2053" y="1462"/>
                    </a:lnTo>
                    <a:lnTo>
                      <a:pt x="2125" y="1462"/>
                    </a:lnTo>
                    <a:lnTo>
                      <a:pt x="2125" y="1488"/>
                    </a:lnTo>
                    <a:lnTo>
                      <a:pt x="2401" y="1488"/>
                    </a:lnTo>
                    <a:lnTo>
                      <a:pt x="2401" y="1530"/>
                    </a:lnTo>
                    <a:lnTo>
                      <a:pt x="3428" y="1530"/>
                    </a:lnTo>
                  </a:path>
                </a:pathLst>
              </a:custGeom>
              <a:noFill/>
              <a:ln w="28575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39" name="Line 21"/>
              <p:cNvSpPr>
                <a:spLocks noChangeShapeType="1"/>
              </p:cNvSpPr>
              <p:nvPr/>
            </p:nvSpPr>
            <p:spPr bwMode="auto">
              <a:xfrm>
                <a:off x="2125970" y="1608838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40" name="Line 22"/>
              <p:cNvSpPr>
                <a:spLocks noChangeShapeType="1"/>
              </p:cNvSpPr>
              <p:nvPr/>
            </p:nvSpPr>
            <p:spPr bwMode="auto">
              <a:xfrm>
                <a:off x="2068643" y="1666154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41" name="Line 23"/>
              <p:cNvSpPr>
                <a:spLocks noChangeShapeType="1"/>
              </p:cNvSpPr>
              <p:nvPr/>
            </p:nvSpPr>
            <p:spPr bwMode="auto">
              <a:xfrm>
                <a:off x="2151860" y="1669852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42" name="Line 24"/>
              <p:cNvSpPr>
                <a:spLocks noChangeShapeType="1"/>
              </p:cNvSpPr>
              <p:nvPr/>
            </p:nvSpPr>
            <p:spPr bwMode="auto">
              <a:xfrm>
                <a:off x="2096381" y="1727169"/>
                <a:ext cx="10910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43" name="Line 25"/>
              <p:cNvSpPr>
                <a:spLocks noChangeShapeType="1"/>
              </p:cNvSpPr>
              <p:nvPr/>
            </p:nvSpPr>
            <p:spPr bwMode="auto">
              <a:xfrm>
                <a:off x="2175901" y="1727169"/>
                <a:ext cx="0" cy="109086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44" name="Line 26"/>
              <p:cNvSpPr>
                <a:spLocks noChangeShapeType="1"/>
              </p:cNvSpPr>
              <p:nvPr/>
            </p:nvSpPr>
            <p:spPr bwMode="auto">
              <a:xfrm>
                <a:off x="2122271" y="1780788"/>
                <a:ext cx="10910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45" name="Line 27"/>
              <p:cNvSpPr>
                <a:spLocks noChangeShapeType="1"/>
              </p:cNvSpPr>
              <p:nvPr/>
            </p:nvSpPr>
            <p:spPr bwMode="auto">
              <a:xfrm>
                <a:off x="2392266" y="1871385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46" name="Line 28"/>
              <p:cNvSpPr>
                <a:spLocks noChangeShapeType="1"/>
              </p:cNvSpPr>
              <p:nvPr/>
            </p:nvSpPr>
            <p:spPr bwMode="auto">
              <a:xfrm>
                <a:off x="2338637" y="1925003"/>
                <a:ext cx="10725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47" name="Line 29"/>
              <p:cNvSpPr>
                <a:spLocks noChangeShapeType="1"/>
              </p:cNvSpPr>
              <p:nvPr/>
            </p:nvSpPr>
            <p:spPr bwMode="auto">
              <a:xfrm>
                <a:off x="2408910" y="1969378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48" name="Line 30"/>
              <p:cNvSpPr>
                <a:spLocks noChangeShapeType="1"/>
              </p:cNvSpPr>
              <p:nvPr/>
            </p:nvSpPr>
            <p:spPr bwMode="auto">
              <a:xfrm>
                <a:off x="2355280" y="2022997"/>
                <a:ext cx="10725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49" name="Line 31"/>
              <p:cNvSpPr>
                <a:spLocks noChangeShapeType="1"/>
              </p:cNvSpPr>
              <p:nvPr/>
            </p:nvSpPr>
            <p:spPr bwMode="auto">
              <a:xfrm>
                <a:off x="2418156" y="1969378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50" name="Line 32"/>
              <p:cNvSpPr>
                <a:spLocks noChangeShapeType="1"/>
              </p:cNvSpPr>
              <p:nvPr/>
            </p:nvSpPr>
            <p:spPr bwMode="auto">
              <a:xfrm>
                <a:off x="2364527" y="2022997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51" name="Line 33"/>
              <p:cNvSpPr>
                <a:spLocks noChangeShapeType="1"/>
              </p:cNvSpPr>
              <p:nvPr/>
            </p:nvSpPr>
            <p:spPr bwMode="auto">
              <a:xfrm>
                <a:off x="2577194" y="2080313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52" name="Line 34"/>
              <p:cNvSpPr>
                <a:spLocks noChangeShapeType="1"/>
              </p:cNvSpPr>
              <p:nvPr/>
            </p:nvSpPr>
            <p:spPr bwMode="auto">
              <a:xfrm>
                <a:off x="2519867" y="2133932"/>
                <a:ext cx="112805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53" name="Line 35"/>
              <p:cNvSpPr>
                <a:spLocks noChangeShapeType="1"/>
              </p:cNvSpPr>
              <p:nvPr/>
            </p:nvSpPr>
            <p:spPr bwMode="auto">
              <a:xfrm>
                <a:off x="2606782" y="2080313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54" name="Line 36"/>
              <p:cNvSpPr>
                <a:spLocks noChangeShapeType="1"/>
              </p:cNvSpPr>
              <p:nvPr/>
            </p:nvSpPr>
            <p:spPr bwMode="auto">
              <a:xfrm>
                <a:off x="2547605" y="2133932"/>
                <a:ext cx="11280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55" name="Line 37"/>
              <p:cNvSpPr>
                <a:spLocks noChangeShapeType="1"/>
              </p:cNvSpPr>
              <p:nvPr/>
            </p:nvSpPr>
            <p:spPr bwMode="auto">
              <a:xfrm>
                <a:off x="2645618" y="2141328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56" name="Line 38"/>
              <p:cNvSpPr>
                <a:spLocks noChangeShapeType="1"/>
              </p:cNvSpPr>
              <p:nvPr/>
            </p:nvSpPr>
            <p:spPr bwMode="auto">
              <a:xfrm>
                <a:off x="2586441" y="2194946"/>
                <a:ext cx="112805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57" name="Line 39"/>
              <p:cNvSpPr>
                <a:spLocks noChangeShapeType="1"/>
              </p:cNvSpPr>
              <p:nvPr/>
            </p:nvSpPr>
            <p:spPr bwMode="auto">
              <a:xfrm>
                <a:off x="2645618" y="2194946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58" name="Line 40"/>
              <p:cNvSpPr>
                <a:spLocks noChangeShapeType="1"/>
              </p:cNvSpPr>
              <p:nvPr/>
            </p:nvSpPr>
            <p:spPr bwMode="auto">
              <a:xfrm>
                <a:off x="2586441" y="2252263"/>
                <a:ext cx="112805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59" name="Line 41"/>
              <p:cNvSpPr>
                <a:spLocks noChangeShapeType="1"/>
              </p:cNvSpPr>
              <p:nvPr/>
            </p:nvSpPr>
            <p:spPr bwMode="auto">
              <a:xfrm>
                <a:off x="2669658" y="2194946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60" name="Line 42"/>
              <p:cNvSpPr>
                <a:spLocks noChangeShapeType="1"/>
              </p:cNvSpPr>
              <p:nvPr/>
            </p:nvSpPr>
            <p:spPr bwMode="auto">
              <a:xfrm>
                <a:off x="2616029" y="2252263"/>
                <a:ext cx="10910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61" name="Line 43"/>
              <p:cNvSpPr>
                <a:spLocks noChangeShapeType="1"/>
              </p:cNvSpPr>
              <p:nvPr/>
            </p:nvSpPr>
            <p:spPr bwMode="auto">
              <a:xfrm>
                <a:off x="2690000" y="2222680"/>
                <a:ext cx="0" cy="112784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62" name="Line 44"/>
              <p:cNvSpPr>
                <a:spLocks noChangeShapeType="1"/>
              </p:cNvSpPr>
              <p:nvPr/>
            </p:nvSpPr>
            <p:spPr bwMode="auto">
              <a:xfrm>
                <a:off x="2634522" y="2279996"/>
                <a:ext cx="10910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63" name="Line 45"/>
              <p:cNvSpPr>
                <a:spLocks noChangeShapeType="1"/>
              </p:cNvSpPr>
              <p:nvPr/>
            </p:nvSpPr>
            <p:spPr bwMode="auto">
              <a:xfrm>
                <a:off x="2863832" y="2366896"/>
                <a:ext cx="0" cy="112784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64" name="Line 46"/>
              <p:cNvSpPr>
                <a:spLocks noChangeShapeType="1"/>
              </p:cNvSpPr>
              <p:nvPr/>
            </p:nvSpPr>
            <p:spPr bwMode="auto">
              <a:xfrm>
                <a:off x="2810203" y="2426062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65" name="Line 47"/>
              <p:cNvSpPr>
                <a:spLocks noChangeShapeType="1"/>
              </p:cNvSpPr>
              <p:nvPr/>
            </p:nvSpPr>
            <p:spPr bwMode="auto">
              <a:xfrm flipV="1">
                <a:off x="2889722" y="2400177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66" name="Line 48"/>
              <p:cNvSpPr>
                <a:spLocks noChangeShapeType="1"/>
              </p:cNvSpPr>
              <p:nvPr/>
            </p:nvSpPr>
            <p:spPr bwMode="auto">
              <a:xfrm>
                <a:off x="2836093" y="245379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67" name="Line 49"/>
              <p:cNvSpPr>
                <a:spLocks noChangeShapeType="1"/>
              </p:cNvSpPr>
              <p:nvPr/>
            </p:nvSpPr>
            <p:spPr bwMode="auto">
              <a:xfrm>
                <a:off x="2902667" y="2459342"/>
                <a:ext cx="0" cy="109086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68" name="Line 50"/>
              <p:cNvSpPr>
                <a:spLocks noChangeShapeType="1"/>
              </p:cNvSpPr>
              <p:nvPr/>
            </p:nvSpPr>
            <p:spPr bwMode="auto">
              <a:xfrm>
                <a:off x="2847188" y="2514810"/>
                <a:ext cx="11280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69" name="Line 51"/>
              <p:cNvSpPr>
                <a:spLocks noChangeShapeType="1"/>
              </p:cNvSpPr>
              <p:nvPr/>
            </p:nvSpPr>
            <p:spPr bwMode="auto">
              <a:xfrm>
                <a:off x="2947049" y="2498169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70" name="Line 52"/>
              <p:cNvSpPr>
                <a:spLocks noChangeShapeType="1"/>
              </p:cNvSpPr>
              <p:nvPr/>
            </p:nvSpPr>
            <p:spPr bwMode="auto">
              <a:xfrm>
                <a:off x="2893421" y="2551788"/>
                <a:ext cx="10725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71" name="Line 53"/>
              <p:cNvSpPr>
                <a:spLocks noChangeShapeType="1"/>
              </p:cNvSpPr>
              <p:nvPr/>
            </p:nvSpPr>
            <p:spPr bwMode="auto">
              <a:xfrm>
                <a:off x="2908215" y="2481529"/>
                <a:ext cx="0" cy="112784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72" name="Line 54"/>
              <p:cNvSpPr>
                <a:spLocks noChangeShapeType="1"/>
              </p:cNvSpPr>
              <p:nvPr/>
            </p:nvSpPr>
            <p:spPr bwMode="auto">
              <a:xfrm>
                <a:off x="2854585" y="253884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73" name="Line 55"/>
              <p:cNvSpPr>
                <a:spLocks noChangeShapeType="1"/>
              </p:cNvSpPr>
              <p:nvPr/>
            </p:nvSpPr>
            <p:spPr bwMode="auto">
              <a:xfrm>
                <a:off x="3133827" y="2683061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74" name="Line 56"/>
              <p:cNvSpPr>
                <a:spLocks noChangeShapeType="1"/>
              </p:cNvSpPr>
              <p:nvPr/>
            </p:nvSpPr>
            <p:spPr bwMode="auto">
              <a:xfrm>
                <a:off x="3076499" y="2736680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75" name="Line 57"/>
              <p:cNvSpPr>
                <a:spLocks noChangeShapeType="1"/>
              </p:cNvSpPr>
              <p:nvPr/>
            </p:nvSpPr>
            <p:spPr bwMode="auto">
              <a:xfrm>
                <a:off x="3143073" y="2714493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76" name="Line 58"/>
              <p:cNvSpPr>
                <a:spLocks noChangeShapeType="1"/>
              </p:cNvSpPr>
              <p:nvPr/>
            </p:nvSpPr>
            <p:spPr bwMode="auto">
              <a:xfrm>
                <a:off x="3085746" y="2768111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77" name="Line 59"/>
              <p:cNvSpPr>
                <a:spLocks noChangeShapeType="1"/>
              </p:cNvSpPr>
              <p:nvPr/>
            </p:nvSpPr>
            <p:spPr bwMode="auto">
              <a:xfrm>
                <a:off x="3161566" y="2729285"/>
                <a:ext cx="0" cy="109086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78" name="Line 60"/>
              <p:cNvSpPr>
                <a:spLocks noChangeShapeType="1"/>
              </p:cNvSpPr>
              <p:nvPr/>
            </p:nvSpPr>
            <p:spPr bwMode="auto">
              <a:xfrm>
                <a:off x="3106087" y="2784752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79" name="Line 61"/>
              <p:cNvSpPr>
                <a:spLocks noChangeShapeType="1"/>
              </p:cNvSpPr>
              <p:nvPr/>
            </p:nvSpPr>
            <p:spPr bwMode="auto">
              <a:xfrm>
                <a:off x="3329850" y="2799544"/>
                <a:ext cx="0" cy="109086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80" name="Line 62"/>
              <p:cNvSpPr>
                <a:spLocks noChangeShapeType="1"/>
              </p:cNvSpPr>
              <p:nvPr/>
            </p:nvSpPr>
            <p:spPr bwMode="auto">
              <a:xfrm>
                <a:off x="3276221" y="2853162"/>
                <a:ext cx="10910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81" name="Line 63"/>
              <p:cNvSpPr>
                <a:spLocks noChangeShapeType="1"/>
              </p:cNvSpPr>
              <p:nvPr/>
            </p:nvSpPr>
            <p:spPr bwMode="auto">
              <a:xfrm>
                <a:off x="3376082" y="2923421"/>
                <a:ext cx="0" cy="11278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82" name="Line 64"/>
              <p:cNvSpPr>
                <a:spLocks noChangeShapeType="1"/>
              </p:cNvSpPr>
              <p:nvPr/>
            </p:nvSpPr>
            <p:spPr bwMode="auto">
              <a:xfrm>
                <a:off x="3318755" y="2982586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83" name="Line 65"/>
              <p:cNvSpPr>
                <a:spLocks noChangeShapeType="1"/>
              </p:cNvSpPr>
              <p:nvPr/>
            </p:nvSpPr>
            <p:spPr bwMode="auto">
              <a:xfrm>
                <a:off x="3531421" y="3014019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84" name="Line 66"/>
              <p:cNvSpPr>
                <a:spLocks noChangeShapeType="1"/>
              </p:cNvSpPr>
              <p:nvPr/>
            </p:nvSpPr>
            <p:spPr bwMode="auto">
              <a:xfrm>
                <a:off x="3475943" y="3071335"/>
                <a:ext cx="11280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85" name="Line 67"/>
              <p:cNvSpPr>
                <a:spLocks noChangeShapeType="1"/>
              </p:cNvSpPr>
              <p:nvPr/>
            </p:nvSpPr>
            <p:spPr bwMode="auto">
              <a:xfrm>
                <a:off x="3559161" y="3014019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86" name="Line 68"/>
              <p:cNvSpPr>
                <a:spLocks noChangeShapeType="1"/>
              </p:cNvSpPr>
              <p:nvPr/>
            </p:nvSpPr>
            <p:spPr bwMode="auto">
              <a:xfrm>
                <a:off x="3505531" y="307133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87" name="Line 69"/>
              <p:cNvSpPr>
                <a:spLocks noChangeShapeType="1"/>
              </p:cNvSpPr>
              <p:nvPr/>
            </p:nvSpPr>
            <p:spPr bwMode="auto">
              <a:xfrm>
                <a:off x="3644228" y="3100917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88" name="Line 70"/>
              <p:cNvSpPr>
                <a:spLocks noChangeShapeType="1"/>
              </p:cNvSpPr>
              <p:nvPr/>
            </p:nvSpPr>
            <p:spPr bwMode="auto">
              <a:xfrm>
                <a:off x="3590598" y="3154537"/>
                <a:ext cx="10910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89" name="Line 71"/>
              <p:cNvSpPr>
                <a:spLocks noChangeShapeType="1"/>
              </p:cNvSpPr>
              <p:nvPr/>
            </p:nvSpPr>
            <p:spPr bwMode="auto">
              <a:xfrm>
                <a:off x="3858744" y="3198911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90" name="Line 72"/>
              <p:cNvSpPr>
                <a:spLocks noChangeShapeType="1"/>
              </p:cNvSpPr>
              <p:nvPr/>
            </p:nvSpPr>
            <p:spPr bwMode="auto">
              <a:xfrm>
                <a:off x="3803266" y="3252529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91" name="Line 73"/>
              <p:cNvSpPr>
                <a:spLocks noChangeShapeType="1"/>
              </p:cNvSpPr>
              <p:nvPr/>
            </p:nvSpPr>
            <p:spPr bwMode="auto">
              <a:xfrm>
                <a:off x="3901277" y="3226644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92" name="Line 74"/>
              <p:cNvSpPr>
                <a:spLocks noChangeShapeType="1"/>
              </p:cNvSpPr>
              <p:nvPr/>
            </p:nvSpPr>
            <p:spPr bwMode="auto">
              <a:xfrm>
                <a:off x="3845798" y="3283961"/>
                <a:ext cx="11280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93" name="Line 75"/>
              <p:cNvSpPr>
                <a:spLocks noChangeShapeType="1"/>
              </p:cNvSpPr>
              <p:nvPr/>
            </p:nvSpPr>
            <p:spPr bwMode="auto">
              <a:xfrm>
                <a:off x="4056616" y="3226644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94" name="Line 76"/>
              <p:cNvSpPr>
                <a:spLocks noChangeShapeType="1"/>
              </p:cNvSpPr>
              <p:nvPr/>
            </p:nvSpPr>
            <p:spPr bwMode="auto">
              <a:xfrm>
                <a:off x="4002988" y="3280263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95" name="Line 77"/>
              <p:cNvSpPr>
                <a:spLocks noChangeShapeType="1"/>
              </p:cNvSpPr>
              <p:nvPr/>
            </p:nvSpPr>
            <p:spPr bwMode="auto">
              <a:xfrm>
                <a:off x="4088054" y="32562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96" name="Line 78"/>
              <p:cNvSpPr>
                <a:spLocks noChangeShapeType="1"/>
              </p:cNvSpPr>
              <p:nvPr/>
            </p:nvSpPr>
            <p:spPr bwMode="auto">
              <a:xfrm>
                <a:off x="4034425" y="3313544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97" name="Line 79"/>
              <p:cNvSpPr>
                <a:spLocks noChangeShapeType="1"/>
              </p:cNvSpPr>
              <p:nvPr/>
            </p:nvSpPr>
            <p:spPr bwMode="auto">
              <a:xfrm>
                <a:off x="4186066" y="3283961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98" name="Line 80"/>
              <p:cNvSpPr>
                <a:spLocks noChangeShapeType="1"/>
              </p:cNvSpPr>
              <p:nvPr/>
            </p:nvSpPr>
            <p:spPr bwMode="auto">
              <a:xfrm>
                <a:off x="4132437" y="3337579"/>
                <a:ext cx="10725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99" name="Line 81"/>
              <p:cNvSpPr>
                <a:spLocks noChangeShapeType="1"/>
              </p:cNvSpPr>
              <p:nvPr/>
            </p:nvSpPr>
            <p:spPr bwMode="auto">
              <a:xfrm>
                <a:off x="4313666" y="3398594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00" name="Line 82"/>
              <p:cNvSpPr>
                <a:spLocks noChangeShapeType="1"/>
              </p:cNvSpPr>
              <p:nvPr/>
            </p:nvSpPr>
            <p:spPr bwMode="auto">
              <a:xfrm>
                <a:off x="4260037" y="3452212"/>
                <a:ext cx="10725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01" name="Line 83"/>
              <p:cNvSpPr>
                <a:spLocks noChangeShapeType="1"/>
              </p:cNvSpPr>
              <p:nvPr/>
            </p:nvSpPr>
            <p:spPr bwMode="auto">
              <a:xfrm>
                <a:off x="4328461" y="3455910"/>
                <a:ext cx="0" cy="11278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02" name="Line 84"/>
              <p:cNvSpPr>
                <a:spLocks noChangeShapeType="1"/>
              </p:cNvSpPr>
              <p:nvPr/>
            </p:nvSpPr>
            <p:spPr bwMode="auto">
              <a:xfrm>
                <a:off x="4272982" y="3509529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03" name="Line 85"/>
              <p:cNvSpPr>
                <a:spLocks noChangeShapeType="1"/>
              </p:cNvSpPr>
              <p:nvPr/>
            </p:nvSpPr>
            <p:spPr bwMode="auto">
              <a:xfrm>
                <a:off x="4472704" y="3555752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04" name="Line 86"/>
              <p:cNvSpPr>
                <a:spLocks noChangeShapeType="1"/>
              </p:cNvSpPr>
              <p:nvPr/>
            </p:nvSpPr>
            <p:spPr bwMode="auto">
              <a:xfrm>
                <a:off x="4415376" y="3609371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05" name="Line 87"/>
              <p:cNvSpPr>
                <a:spLocks noChangeShapeType="1"/>
              </p:cNvSpPr>
              <p:nvPr/>
            </p:nvSpPr>
            <p:spPr bwMode="auto">
              <a:xfrm>
                <a:off x="4530031" y="3555752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06" name="Line 88"/>
              <p:cNvSpPr>
                <a:spLocks noChangeShapeType="1"/>
              </p:cNvSpPr>
              <p:nvPr/>
            </p:nvSpPr>
            <p:spPr bwMode="auto">
              <a:xfrm>
                <a:off x="4472704" y="3609371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07" name="Line 89"/>
              <p:cNvSpPr>
                <a:spLocks noChangeShapeType="1"/>
              </p:cNvSpPr>
              <p:nvPr/>
            </p:nvSpPr>
            <p:spPr bwMode="auto">
              <a:xfrm>
                <a:off x="4541127" y="3572393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08" name="Line 90"/>
              <p:cNvSpPr>
                <a:spLocks noChangeShapeType="1"/>
              </p:cNvSpPr>
              <p:nvPr/>
            </p:nvSpPr>
            <p:spPr bwMode="auto">
              <a:xfrm>
                <a:off x="4485649" y="3626011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09" name="Line 91"/>
              <p:cNvSpPr>
                <a:spLocks noChangeShapeType="1"/>
              </p:cNvSpPr>
              <p:nvPr/>
            </p:nvSpPr>
            <p:spPr bwMode="auto">
              <a:xfrm>
                <a:off x="4783383" y="3714759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10" name="Line 92"/>
              <p:cNvSpPr>
                <a:spLocks noChangeShapeType="1"/>
              </p:cNvSpPr>
              <p:nvPr/>
            </p:nvSpPr>
            <p:spPr bwMode="auto">
              <a:xfrm>
                <a:off x="4729753" y="3768378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11" name="Line 93"/>
              <p:cNvSpPr>
                <a:spLocks noChangeShapeType="1"/>
              </p:cNvSpPr>
              <p:nvPr/>
            </p:nvSpPr>
            <p:spPr bwMode="auto">
              <a:xfrm>
                <a:off x="4811122" y="3755435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12" name="Line 94"/>
              <p:cNvSpPr>
                <a:spLocks noChangeShapeType="1"/>
              </p:cNvSpPr>
              <p:nvPr/>
            </p:nvSpPr>
            <p:spPr bwMode="auto">
              <a:xfrm>
                <a:off x="4757493" y="3809055"/>
                <a:ext cx="10910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13" name="Line 95"/>
              <p:cNvSpPr>
                <a:spLocks noChangeShapeType="1"/>
              </p:cNvSpPr>
              <p:nvPr/>
            </p:nvSpPr>
            <p:spPr bwMode="auto">
              <a:xfrm>
                <a:off x="5012694" y="3785018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14" name="Line 96"/>
              <p:cNvSpPr>
                <a:spLocks noChangeShapeType="1"/>
              </p:cNvSpPr>
              <p:nvPr/>
            </p:nvSpPr>
            <p:spPr bwMode="auto">
              <a:xfrm>
                <a:off x="4957215" y="3838637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15" name="Line 97"/>
              <p:cNvSpPr>
                <a:spLocks noChangeShapeType="1"/>
              </p:cNvSpPr>
              <p:nvPr/>
            </p:nvSpPr>
            <p:spPr bwMode="auto">
              <a:xfrm>
                <a:off x="5051528" y="3785018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16" name="Line 98"/>
              <p:cNvSpPr>
                <a:spLocks noChangeShapeType="1"/>
              </p:cNvSpPr>
              <p:nvPr/>
            </p:nvSpPr>
            <p:spPr bwMode="auto">
              <a:xfrm>
                <a:off x="4996049" y="3838637"/>
                <a:ext cx="11280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17" name="Line 99"/>
              <p:cNvSpPr>
                <a:spLocks noChangeShapeType="1"/>
              </p:cNvSpPr>
              <p:nvPr/>
            </p:nvSpPr>
            <p:spPr bwMode="auto">
              <a:xfrm>
                <a:off x="5251250" y="3829392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18" name="Line 100"/>
              <p:cNvSpPr>
                <a:spLocks noChangeShapeType="1"/>
              </p:cNvSpPr>
              <p:nvPr/>
            </p:nvSpPr>
            <p:spPr bwMode="auto">
              <a:xfrm>
                <a:off x="5197621" y="3883011"/>
                <a:ext cx="10725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19" name="Line 101"/>
              <p:cNvSpPr>
                <a:spLocks noChangeShapeType="1"/>
              </p:cNvSpPr>
              <p:nvPr/>
            </p:nvSpPr>
            <p:spPr bwMode="auto">
              <a:xfrm>
                <a:off x="5264195" y="3829392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20" name="Line 102"/>
              <p:cNvSpPr>
                <a:spLocks noChangeShapeType="1"/>
              </p:cNvSpPr>
              <p:nvPr/>
            </p:nvSpPr>
            <p:spPr bwMode="auto">
              <a:xfrm>
                <a:off x="5210566" y="3883011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21" name="Line 103"/>
              <p:cNvSpPr>
                <a:spLocks noChangeShapeType="1"/>
              </p:cNvSpPr>
              <p:nvPr/>
            </p:nvSpPr>
            <p:spPr bwMode="auto">
              <a:xfrm>
                <a:off x="5365905" y="3870068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22" name="Line 104"/>
              <p:cNvSpPr>
                <a:spLocks noChangeShapeType="1"/>
              </p:cNvSpPr>
              <p:nvPr/>
            </p:nvSpPr>
            <p:spPr bwMode="auto">
              <a:xfrm>
                <a:off x="5312277" y="3923688"/>
                <a:ext cx="10725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23" name="Line 105"/>
              <p:cNvSpPr>
                <a:spLocks noChangeShapeType="1"/>
              </p:cNvSpPr>
              <p:nvPr/>
            </p:nvSpPr>
            <p:spPr bwMode="auto">
              <a:xfrm>
                <a:off x="5495355" y="3870068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24" name="Line 106"/>
              <p:cNvSpPr>
                <a:spLocks noChangeShapeType="1"/>
              </p:cNvSpPr>
              <p:nvPr/>
            </p:nvSpPr>
            <p:spPr bwMode="auto">
              <a:xfrm>
                <a:off x="5439876" y="3923688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25" name="Line 107"/>
              <p:cNvSpPr>
                <a:spLocks noChangeShapeType="1"/>
              </p:cNvSpPr>
              <p:nvPr/>
            </p:nvSpPr>
            <p:spPr bwMode="auto">
              <a:xfrm>
                <a:off x="5537888" y="3870068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26" name="Line 108"/>
              <p:cNvSpPr>
                <a:spLocks noChangeShapeType="1"/>
              </p:cNvSpPr>
              <p:nvPr/>
            </p:nvSpPr>
            <p:spPr bwMode="auto">
              <a:xfrm>
                <a:off x="5484259" y="3923688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27" name="Line 109"/>
              <p:cNvSpPr>
                <a:spLocks noChangeShapeType="1"/>
              </p:cNvSpPr>
              <p:nvPr/>
            </p:nvSpPr>
            <p:spPr bwMode="auto">
              <a:xfrm>
                <a:off x="5550833" y="3870068"/>
                <a:ext cx="0" cy="10723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28" name="Line 110"/>
              <p:cNvSpPr>
                <a:spLocks noChangeShapeType="1"/>
              </p:cNvSpPr>
              <p:nvPr/>
            </p:nvSpPr>
            <p:spPr bwMode="auto">
              <a:xfrm>
                <a:off x="5495355" y="3923688"/>
                <a:ext cx="10910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29" name="Line 111"/>
              <p:cNvSpPr>
                <a:spLocks noChangeShapeType="1"/>
              </p:cNvSpPr>
              <p:nvPr/>
            </p:nvSpPr>
            <p:spPr bwMode="auto">
              <a:xfrm>
                <a:off x="5763500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30" name="Line 112"/>
              <p:cNvSpPr>
                <a:spLocks noChangeShapeType="1"/>
              </p:cNvSpPr>
              <p:nvPr/>
            </p:nvSpPr>
            <p:spPr bwMode="auto">
              <a:xfrm>
                <a:off x="5708022" y="3997645"/>
                <a:ext cx="10910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31" name="Line 113"/>
              <p:cNvSpPr>
                <a:spLocks noChangeShapeType="1"/>
              </p:cNvSpPr>
              <p:nvPr/>
            </p:nvSpPr>
            <p:spPr bwMode="auto">
              <a:xfrm>
                <a:off x="5776445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32" name="Line 114"/>
              <p:cNvSpPr>
                <a:spLocks noChangeShapeType="1"/>
              </p:cNvSpPr>
              <p:nvPr/>
            </p:nvSpPr>
            <p:spPr bwMode="auto">
              <a:xfrm>
                <a:off x="5719118" y="399764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33" name="Line 115"/>
              <p:cNvSpPr>
                <a:spLocks noChangeShapeType="1"/>
              </p:cNvSpPr>
              <p:nvPr/>
            </p:nvSpPr>
            <p:spPr bwMode="auto">
              <a:xfrm>
                <a:off x="5966921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34" name="Line 116"/>
              <p:cNvSpPr>
                <a:spLocks noChangeShapeType="1"/>
              </p:cNvSpPr>
              <p:nvPr/>
            </p:nvSpPr>
            <p:spPr bwMode="auto">
              <a:xfrm>
                <a:off x="5909593" y="399764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35" name="Line 117"/>
              <p:cNvSpPr>
                <a:spLocks noChangeShapeType="1"/>
              </p:cNvSpPr>
              <p:nvPr/>
            </p:nvSpPr>
            <p:spPr bwMode="auto">
              <a:xfrm>
                <a:off x="5976167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36" name="Line 118"/>
              <p:cNvSpPr>
                <a:spLocks noChangeShapeType="1"/>
              </p:cNvSpPr>
              <p:nvPr/>
            </p:nvSpPr>
            <p:spPr bwMode="auto">
              <a:xfrm>
                <a:off x="5920688" y="3997645"/>
                <a:ext cx="10910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37" name="Line 119"/>
              <p:cNvSpPr>
                <a:spLocks noChangeShapeType="1"/>
              </p:cNvSpPr>
              <p:nvPr/>
            </p:nvSpPr>
            <p:spPr bwMode="auto">
              <a:xfrm>
                <a:off x="6048289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38" name="Line 120"/>
              <p:cNvSpPr>
                <a:spLocks noChangeShapeType="1"/>
              </p:cNvSpPr>
              <p:nvPr/>
            </p:nvSpPr>
            <p:spPr bwMode="auto">
              <a:xfrm>
                <a:off x="5994660" y="399764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39" name="Line 121"/>
              <p:cNvSpPr>
                <a:spLocks noChangeShapeType="1"/>
              </p:cNvSpPr>
              <p:nvPr/>
            </p:nvSpPr>
            <p:spPr bwMode="auto">
              <a:xfrm>
                <a:off x="6253559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40" name="Line 122"/>
              <p:cNvSpPr>
                <a:spLocks noChangeShapeType="1"/>
              </p:cNvSpPr>
              <p:nvPr/>
            </p:nvSpPr>
            <p:spPr bwMode="auto">
              <a:xfrm>
                <a:off x="6198080" y="3997645"/>
                <a:ext cx="109108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41" name="Line 123"/>
              <p:cNvSpPr>
                <a:spLocks noChangeShapeType="1"/>
              </p:cNvSpPr>
              <p:nvPr/>
            </p:nvSpPr>
            <p:spPr bwMode="auto">
              <a:xfrm>
                <a:off x="6493965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42" name="Line 124"/>
              <p:cNvSpPr>
                <a:spLocks noChangeShapeType="1"/>
              </p:cNvSpPr>
              <p:nvPr/>
            </p:nvSpPr>
            <p:spPr bwMode="auto">
              <a:xfrm>
                <a:off x="6438486" y="399764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43" name="Line 125"/>
              <p:cNvSpPr>
                <a:spLocks noChangeShapeType="1"/>
              </p:cNvSpPr>
              <p:nvPr/>
            </p:nvSpPr>
            <p:spPr bwMode="auto">
              <a:xfrm>
                <a:off x="6736221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44" name="Line 126"/>
              <p:cNvSpPr>
                <a:spLocks noChangeShapeType="1"/>
              </p:cNvSpPr>
              <p:nvPr/>
            </p:nvSpPr>
            <p:spPr bwMode="auto">
              <a:xfrm>
                <a:off x="6678893" y="399764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45" name="Line 127"/>
              <p:cNvSpPr>
                <a:spLocks noChangeShapeType="1"/>
              </p:cNvSpPr>
              <p:nvPr/>
            </p:nvSpPr>
            <p:spPr bwMode="auto">
              <a:xfrm>
                <a:off x="6812041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46" name="Line 128"/>
              <p:cNvSpPr>
                <a:spLocks noChangeShapeType="1"/>
              </p:cNvSpPr>
              <p:nvPr/>
            </p:nvSpPr>
            <p:spPr bwMode="auto">
              <a:xfrm>
                <a:off x="6754713" y="399764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47" name="Line 129"/>
              <p:cNvSpPr>
                <a:spLocks noChangeShapeType="1"/>
              </p:cNvSpPr>
              <p:nvPr/>
            </p:nvSpPr>
            <p:spPr bwMode="auto">
              <a:xfrm>
                <a:off x="6939641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48" name="Line 130"/>
              <p:cNvSpPr>
                <a:spLocks noChangeShapeType="1"/>
              </p:cNvSpPr>
              <p:nvPr/>
            </p:nvSpPr>
            <p:spPr bwMode="auto">
              <a:xfrm>
                <a:off x="6882313" y="399764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49" name="Line 131"/>
              <p:cNvSpPr>
                <a:spLocks noChangeShapeType="1"/>
              </p:cNvSpPr>
              <p:nvPr/>
            </p:nvSpPr>
            <p:spPr bwMode="auto">
              <a:xfrm>
                <a:off x="6965531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50" name="Line 132"/>
              <p:cNvSpPr>
                <a:spLocks noChangeShapeType="1"/>
              </p:cNvSpPr>
              <p:nvPr/>
            </p:nvSpPr>
            <p:spPr bwMode="auto">
              <a:xfrm>
                <a:off x="6908203" y="399764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51" name="Line 133"/>
              <p:cNvSpPr>
                <a:spLocks noChangeShapeType="1"/>
              </p:cNvSpPr>
              <p:nvPr/>
            </p:nvSpPr>
            <p:spPr bwMode="auto">
              <a:xfrm>
                <a:off x="7320593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52" name="Line 134"/>
              <p:cNvSpPr>
                <a:spLocks noChangeShapeType="1"/>
              </p:cNvSpPr>
              <p:nvPr/>
            </p:nvSpPr>
            <p:spPr bwMode="auto">
              <a:xfrm>
                <a:off x="7263264" y="399764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53" name="Line 135"/>
              <p:cNvSpPr>
                <a:spLocks noChangeShapeType="1"/>
              </p:cNvSpPr>
              <p:nvPr/>
            </p:nvSpPr>
            <p:spPr bwMode="auto">
              <a:xfrm>
                <a:off x="5989112" y="3940327"/>
                <a:ext cx="0" cy="110935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554" name="Line 136"/>
              <p:cNvSpPr>
                <a:spLocks noChangeShapeType="1"/>
              </p:cNvSpPr>
              <p:nvPr/>
            </p:nvSpPr>
            <p:spPr bwMode="auto">
              <a:xfrm>
                <a:off x="5931784" y="3997645"/>
                <a:ext cx="110957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9380" name="Group 38"/>
            <p:cNvGrpSpPr>
              <a:grpSpLocks/>
            </p:cNvGrpSpPr>
            <p:nvPr/>
          </p:nvGrpSpPr>
          <p:grpSpPr bwMode="auto">
            <a:xfrm>
              <a:off x="2208644" y="1851928"/>
              <a:ext cx="4191653" cy="2845308"/>
              <a:chOff x="1865313" y="1533525"/>
              <a:chExt cx="4883150" cy="3314700"/>
            </a:xfrm>
          </p:grpSpPr>
          <p:sp>
            <p:nvSpPr>
              <p:cNvPr id="99381" name="Line 20"/>
              <p:cNvSpPr>
                <a:spLocks noChangeShapeType="1"/>
              </p:cNvSpPr>
              <p:nvPr/>
            </p:nvSpPr>
            <p:spPr bwMode="auto">
              <a:xfrm>
                <a:off x="2321993" y="1976048"/>
                <a:ext cx="0" cy="109086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82" name="Line 21"/>
              <p:cNvSpPr>
                <a:spLocks noChangeShapeType="1"/>
              </p:cNvSpPr>
              <p:nvPr/>
            </p:nvSpPr>
            <p:spPr bwMode="auto">
              <a:xfrm>
                <a:off x="2264666" y="2031515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83" name="Line 22"/>
              <p:cNvSpPr>
                <a:spLocks noChangeShapeType="1"/>
              </p:cNvSpPr>
              <p:nvPr/>
            </p:nvSpPr>
            <p:spPr bwMode="auto">
              <a:xfrm>
                <a:off x="2445896" y="2201616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84" name="Line 23"/>
              <p:cNvSpPr>
                <a:spLocks noChangeShapeType="1"/>
              </p:cNvSpPr>
              <p:nvPr/>
            </p:nvSpPr>
            <p:spPr bwMode="auto">
              <a:xfrm>
                <a:off x="2392266" y="2255234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85" name="Line 24"/>
              <p:cNvSpPr>
                <a:spLocks noChangeShapeType="1"/>
              </p:cNvSpPr>
              <p:nvPr/>
            </p:nvSpPr>
            <p:spPr bwMode="auto">
              <a:xfrm>
                <a:off x="2625275" y="2347680"/>
                <a:ext cx="0" cy="109087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86" name="Line 25"/>
              <p:cNvSpPr>
                <a:spLocks noChangeShapeType="1"/>
              </p:cNvSpPr>
              <p:nvPr/>
            </p:nvSpPr>
            <p:spPr bwMode="auto">
              <a:xfrm>
                <a:off x="2569797" y="2403148"/>
                <a:ext cx="109108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87" name="Line 26"/>
              <p:cNvSpPr>
                <a:spLocks noChangeShapeType="1"/>
              </p:cNvSpPr>
              <p:nvPr/>
            </p:nvSpPr>
            <p:spPr bwMode="auto">
              <a:xfrm>
                <a:off x="2634522" y="2364321"/>
                <a:ext cx="0" cy="112784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88" name="Line 27"/>
              <p:cNvSpPr>
                <a:spLocks noChangeShapeType="1"/>
              </p:cNvSpPr>
              <p:nvPr/>
            </p:nvSpPr>
            <p:spPr bwMode="auto">
              <a:xfrm>
                <a:off x="2579044" y="2419789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89" name="Line 28"/>
              <p:cNvSpPr>
                <a:spLocks noChangeShapeType="1"/>
              </p:cNvSpPr>
              <p:nvPr/>
            </p:nvSpPr>
            <p:spPr bwMode="auto">
              <a:xfrm>
                <a:off x="2678905" y="2477105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90" name="Line 29"/>
              <p:cNvSpPr>
                <a:spLocks noChangeShapeType="1"/>
              </p:cNvSpPr>
              <p:nvPr/>
            </p:nvSpPr>
            <p:spPr bwMode="auto">
              <a:xfrm>
                <a:off x="2623426" y="2534422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91" name="Line 30"/>
              <p:cNvSpPr>
                <a:spLocks noChangeShapeType="1"/>
              </p:cNvSpPr>
              <p:nvPr/>
            </p:nvSpPr>
            <p:spPr bwMode="auto">
              <a:xfrm>
                <a:off x="2162955" y="1831832"/>
                <a:ext cx="0" cy="112784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92" name="Line 31"/>
              <p:cNvSpPr>
                <a:spLocks noChangeShapeType="1"/>
              </p:cNvSpPr>
              <p:nvPr/>
            </p:nvSpPr>
            <p:spPr bwMode="auto">
              <a:xfrm>
                <a:off x="2109327" y="1887300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93" name="Line 32"/>
              <p:cNvSpPr>
                <a:spLocks noChangeShapeType="1"/>
              </p:cNvSpPr>
              <p:nvPr/>
            </p:nvSpPr>
            <p:spPr bwMode="auto">
              <a:xfrm>
                <a:off x="2179599" y="1916882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94" name="Line 33"/>
              <p:cNvSpPr>
                <a:spLocks noChangeShapeType="1"/>
              </p:cNvSpPr>
              <p:nvPr/>
            </p:nvSpPr>
            <p:spPr bwMode="auto">
              <a:xfrm>
                <a:off x="2125970" y="1970500"/>
                <a:ext cx="107258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95" name="Line 34"/>
              <p:cNvSpPr>
                <a:spLocks noChangeShapeType="1"/>
              </p:cNvSpPr>
              <p:nvPr/>
            </p:nvSpPr>
            <p:spPr bwMode="auto">
              <a:xfrm>
                <a:off x="2192544" y="1916882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96" name="Line 35"/>
              <p:cNvSpPr>
                <a:spLocks noChangeShapeType="1"/>
              </p:cNvSpPr>
              <p:nvPr/>
            </p:nvSpPr>
            <p:spPr bwMode="auto">
              <a:xfrm>
                <a:off x="2138915" y="1970500"/>
                <a:ext cx="107258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97" name="Line 36"/>
              <p:cNvSpPr>
                <a:spLocks noChangeShapeType="1"/>
              </p:cNvSpPr>
              <p:nvPr/>
            </p:nvSpPr>
            <p:spPr bwMode="auto">
              <a:xfrm>
                <a:off x="2050150" y="1617357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98" name="Line 37"/>
              <p:cNvSpPr>
                <a:spLocks noChangeShapeType="1"/>
              </p:cNvSpPr>
              <p:nvPr/>
            </p:nvSpPr>
            <p:spPr bwMode="auto">
              <a:xfrm>
                <a:off x="1992822" y="1670975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99" name="Line 38"/>
              <p:cNvSpPr>
                <a:spLocks noChangeShapeType="1"/>
              </p:cNvSpPr>
              <p:nvPr/>
            </p:nvSpPr>
            <p:spPr bwMode="auto">
              <a:xfrm>
                <a:off x="1922549" y="1534155"/>
                <a:ext cx="0" cy="107237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00" name="Line 39"/>
              <p:cNvSpPr>
                <a:spLocks noChangeShapeType="1"/>
              </p:cNvSpPr>
              <p:nvPr/>
            </p:nvSpPr>
            <p:spPr bwMode="auto">
              <a:xfrm>
                <a:off x="1865222" y="1587774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01" name="Line 40"/>
              <p:cNvSpPr>
                <a:spLocks noChangeShapeType="1"/>
              </p:cNvSpPr>
              <p:nvPr/>
            </p:nvSpPr>
            <p:spPr bwMode="auto">
              <a:xfrm>
                <a:off x="2832394" y="2562155"/>
                <a:ext cx="0" cy="107237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02" name="Line 41"/>
              <p:cNvSpPr>
                <a:spLocks noChangeShapeType="1"/>
              </p:cNvSpPr>
              <p:nvPr/>
            </p:nvSpPr>
            <p:spPr bwMode="auto">
              <a:xfrm>
                <a:off x="2775067" y="2615774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03" name="Line 42"/>
              <p:cNvSpPr>
                <a:spLocks noChangeShapeType="1"/>
              </p:cNvSpPr>
              <p:nvPr/>
            </p:nvSpPr>
            <p:spPr bwMode="auto">
              <a:xfrm>
                <a:off x="2876777" y="2689731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04" name="Line 43"/>
              <p:cNvSpPr>
                <a:spLocks noChangeShapeType="1"/>
              </p:cNvSpPr>
              <p:nvPr/>
            </p:nvSpPr>
            <p:spPr bwMode="auto">
              <a:xfrm>
                <a:off x="2823148" y="2747047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05" name="Line 44"/>
              <p:cNvSpPr>
                <a:spLocks noChangeShapeType="1"/>
              </p:cNvSpPr>
              <p:nvPr/>
            </p:nvSpPr>
            <p:spPr bwMode="auto">
              <a:xfrm>
                <a:off x="2893421" y="2730408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06" name="Line 45"/>
              <p:cNvSpPr>
                <a:spLocks noChangeShapeType="1"/>
              </p:cNvSpPr>
              <p:nvPr/>
            </p:nvSpPr>
            <p:spPr bwMode="auto">
              <a:xfrm>
                <a:off x="2837943" y="2787723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07" name="Line 46"/>
              <p:cNvSpPr>
                <a:spLocks noChangeShapeType="1"/>
              </p:cNvSpPr>
              <p:nvPr/>
            </p:nvSpPr>
            <p:spPr bwMode="auto">
              <a:xfrm>
                <a:off x="2948899" y="2787723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08" name="Line 47"/>
              <p:cNvSpPr>
                <a:spLocks noChangeShapeType="1"/>
              </p:cNvSpPr>
              <p:nvPr/>
            </p:nvSpPr>
            <p:spPr bwMode="auto">
              <a:xfrm>
                <a:off x="2893421" y="2845041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09" name="Line 48"/>
              <p:cNvSpPr>
                <a:spLocks noChangeShapeType="1"/>
              </p:cNvSpPr>
              <p:nvPr/>
            </p:nvSpPr>
            <p:spPr bwMode="auto">
              <a:xfrm>
                <a:off x="2974789" y="2822854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10" name="Line 49"/>
              <p:cNvSpPr>
                <a:spLocks noChangeShapeType="1"/>
              </p:cNvSpPr>
              <p:nvPr/>
            </p:nvSpPr>
            <p:spPr bwMode="auto">
              <a:xfrm>
                <a:off x="2921159" y="2876472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11" name="Line 50"/>
              <p:cNvSpPr>
                <a:spLocks noChangeShapeType="1"/>
              </p:cNvSpPr>
              <p:nvPr/>
            </p:nvSpPr>
            <p:spPr bwMode="auto">
              <a:xfrm>
                <a:off x="3093143" y="2917148"/>
                <a:ext cx="0" cy="11278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12" name="Line 51"/>
              <p:cNvSpPr>
                <a:spLocks noChangeShapeType="1"/>
              </p:cNvSpPr>
              <p:nvPr/>
            </p:nvSpPr>
            <p:spPr bwMode="auto">
              <a:xfrm>
                <a:off x="3037665" y="2976313"/>
                <a:ext cx="112805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13" name="Line 52"/>
              <p:cNvSpPr>
                <a:spLocks noChangeShapeType="1"/>
              </p:cNvSpPr>
              <p:nvPr/>
            </p:nvSpPr>
            <p:spPr bwMode="auto">
              <a:xfrm>
                <a:off x="3133827" y="3233314"/>
                <a:ext cx="0" cy="109086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14" name="Line 53"/>
              <p:cNvSpPr>
                <a:spLocks noChangeShapeType="1"/>
              </p:cNvSpPr>
              <p:nvPr/>
            </p:nvSpPr>
            <p:spPr bwMode="auto">
              <a:xfrm>
                <a:off x="3080197" y="3286932"/>
                <a:ext cx="107258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15" name="Line 54"/>
              <p:cNvSpPr>
                <a:spLocks noChangeShapeType="1"/>
              </p:cNvSpPr>
              <p:nvPr/>
            </p:nvSpPr>
            <p:spPr bwMode="auto">
              <a:xfrm>
                <a:off x="3159717" y="3259199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16" name="Line 55"/>
              <p:cNvSpPr>
                <a:spLocks noChangeShapeType="1"/>
              </p:cNvSpPr>
              <p:nvPr/>
            </p:nvSpPr>
            <p:spPr bwMode="auto">
              <a:xfrm>
                <a:off x="3106087" y="3316515"/>
                <a:ext cx="107258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17" name="Line 56"/>
              <p:cNvSpPr>
                <a:spLocks noChangeShapeType="1"/>
              </p:cNvSpPr>
              <p:nvPr/>
            </p:nvSpPr>
            <p:spPr bwMode="auto">
              <a:xfrm>
                <a:off x="3359439" y="3445939"/>
                <a:ext cx="0" cy="11278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18" name="Line 57"/>
              <p:cNvSpPr>
                <a:spLocks noChangeShapeType="1"/>
              </p:cNvSpPr>
              <p:nvPr/>
            </p:nvSpPr>
            <p:spPr bwMode="auto">
              <a:xfrm>
                <a:off x="3305809" y="3499559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19" name="Line 58"/>
              <p:cNvSpPr>
                <a:spLocks noChangeShapeType="1"/>
              </p:cNvSpPr>
              <p:nvPr/>
            </p:nvSpPr>
            <p:spPr bwMode="auto">
              <a:xfrm>
                <a:off x="3416766" y="3688149"/>
                <a:ext cx="0" cy="112784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20" name="Line 59"/>
              <p:cNvSpPr>
                <a:spLocks noChangeShapeType="1"/>
              </p:cNvSpPr>
              <p:nvPr/>
            </p:nvSpPr>
            <p:spPr bwMode="auto">
              <a:xfrm>
                <a:off x="3359439" y="3743616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21" name="Line 60"/>
              <p:cNvSpPr>
                <a:spLocks noChangeShapeType="1"/>
              </p:cNvSpPr>
              <p:nvPr/>
            </p:nvSpPr>
            <p:spPr bwMode="auto">
              <a:xfrm>
                <a:off x="3644228" y="3904472"/>
                <a:ext cx="0" cy="109087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22" name="Line 61"/>
              <p:cNvSpPr>
                <a:spLocks noChangeShapeType="1"/>
              </p:cNvSpPr>
              <p:nvPr/>
            </p:nvSpPr>
            <p:spPr bwMode="auto">
              <a:xfrm>
                <a:off x="3590598" y="3958091"/>
                <a:ext cx="109108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23" name="Line 62"/>
              <p:cNvSpPr>
                <a:spLocks noChangeShapeType="1"/>
              </p:cNvSpPr>
              <p:nvPr/>
            </p:nvSpPr>
            <p:spPr bwMode="auto">
              <a:xfrm>
                <a:off x="4313667" y="4385191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24" name="Line 63"/>
              <p:cNvSpPr>
                <a:spLocks noChangeShapeType="1"/>
              </p:cNvSpPr>
              <p:nvPr/>
            </p:nvSpPr>
            <p:spPr bwMode="auto">
              <a:xfrm>
                <a:off x="4260037" y="4442508"/>
                <a:ext cx="107258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25" name="Line 64"/>
              <p:cNvSpPr>
                <a:spLocks noChangeShapeType="1"/>
              </p:cNvSpPr>
              <p:nvPr/>
            </p:nvSpPr>
            <p:spPr bwMode="auto">
              <a:xfrm>
                <a:off x="4354351" y="4446206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26" name="Line 65"/>
              <p:cNvSpPr>
                <a:spLocks noChangeShapeType="1"/>
              </p:cNvSpPr>
              <p:nvPr/>
            </p:nvSpPr>
            <p:spPr bwMode="auto">
              <a:xfrm>
                <a:off x="4300721" y="4499824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27" name="Line 66"/>
              <p:cNvSpPr>
                <a:spLocks noChangeShapeType="1"/>
              </p:cNvSpPr>
              <p:nvPr/>
            </p:nvSpPr>
            <p:spPr bwMode="auto">
              <a:xfrm>
                <a:off x="4385788" y="4446206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28" name="Line 67"/>
              <p:cNvSpPr>
                <a:spLocks noChangeShapeType="1"/>
              </p:cNvSpPr>
              <p:nvPr/>
            </p:nvSpPr>
            <p:spPr bwMode="auto">
              <a:xfrm>
                <a:off x="4332159" y="4499824"/>
                <a:ext cx="10910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29" name="Line 68"/>
              <p:cNvSpPr>
                <a:spLocks noChangeShapeType="1"/>
              </p:cNvSpPr>
              <p:nvPr/>
            </p:nvSpPr>
            <p:spPr bwMode="auto">
              <a:xfrm>
                <a:off x="4812972" y="4575631"/>
                <a:ext cx="0" cy="112784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30" name="Line 69"/>
              <p:cNvSpPr>
                <a:spLocks noChangeShapeType="1"/>
              </p:cNvSpPr>
              <p:nvPr/>
            </p:nvSpPr>
            <p:spPr bwMode="auto">
              <a:xfrm>
                <a:off x="4757493" y="4629249"/>
                <a:ext cx="10910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31" name="Line 70"/>
              <p:cNvSpPr>
                <a:spLocks noChangeShapeType="1"/>
              </p:cNvSpPr>
              <p:nvPr/>
            </p:nvSpPr>
            <p:spPr bwMode="auto">
              <a:xfrm>
                <a:off x="5524943" y="4732788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32" name="Line 71"/>
              <p:cNvSpPr>
                <a:spLocks noChangeShapeType="1"/>
              </p:cNvSpPr>
              <p:nvPr/>
            </p:nvSpPr>
            <p:spPr bwMode="auto">
              <a:xfrm>
                <a:off x="5471315" y="4790105"/>
                <a:ext cx="107258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33" name="Line 72"/>
              <p:cNvSpPr>
                <a:spLocks noChangeShapeType="1"/>
              </p:cNvSpPr>
              <p:nvPr/>
            </p:nvSpPr>
            <p:spPr bwMode="auto">
              <a:xfrm>
                <a:off x="4570716" y="4503522"/>
                <a:ext cx="0" cy="107237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34" name="Line 73"/>
              <p:cNvSpPr>
                <a:spLocks noChangeShapeType="1"/>
              </p:cNvSpPr>
              <p:nvPr/>
            </p:nvSpPr>
            <p:spPr bwMode="auto">
              <a:xfrm>
                <a:off x="4513389" y="4557141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35" name="Line 74"/>
              <p:cNvSpPr>
                <a:spLocks noChangeShapeType="1"/>
              </p:cNvSpPr>
              <p:nvPr/>
            </p:nvSpPr>
            <p:spPr bwMode="auto">
              <a:xfrm>
                <a:off x="6695537" y="4736486"/>
                <a:ext cx="0" cy="110935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36" name="Line 75"/>
              <p:cNvSpPr>
                <a:spLocks noChangeShapeType="1"/>
              </p:cNvSpPr>
              <p:nvPr/>
            </p:nvSpPr>
            <p:spPr bwMode="auto">
              <a:xfrm>
                <a:off x="6638209" y="4790105"/>
                <a:ext cx="110957" cy="0"/>
              </a:xfrm>
              <a:prstGeom prst="line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437" name="Freeform 95"/>
              <p:cNvSpPr>
                <a:spLocks/>
              </p:cNvSpPr>
              <p:nvPr/>
            </p:nvSpPr>
            <p:spPr bwMode="auto">
              <a:xfrm>
                <a:off x="1918851" y="1587774"/>
                <a:ext cx="4772988" cy="3202331"/>
              </a:xfrm>
              <a:custGeom>
                <a:avLst/>
                <a:gdLst>
                  <a:gd name="T0" fmla="*/ 2147483647 w 3006"/>
                  <a:gd name="T1" fmla="*/ 2147483647 h 2018"/>
                  <a:gd name="T2" fmla="*/ 2147483647 w 3006"/>
                  <a:gd name="T3" fmla="*/ 2147483647 h 2018"/>
                  <a:gd name="T4" fmla="*/ 2147483647 w 3006"/>
                  <a:gd name="T5" fmla="*/ 2147483647 h 2018"/>
                  <a:gd name="T6" fmla="*/ 2147483647 w 3006"/>
                  <a:gd name="T7" fmla="*/ 2147483647 h 2018"/>
                  <a:gd name="T8" fmla="*/ 2147483647 w 3006"/>
                  <a:gd name="T9" fmla="*/ 2147483647 h 2018"/>
                  <a:gd name="T10" fmla="*/ 2147483647 w 3006"/>
                  <a:gd name="T11" fmla="*/ 2147483647 h 2018"/>
                  <a:gd name="T12" fmla="*/ 2147483647 w 3006"/>
                  <a:gd name="T13" fmla="*/ 2147483647 h 2018"/>
                  <a:gd name="T14" fmla="*/ 2147483647 w 3006"/>
                  <a:gd name="T15" fmla="*/ 2147483647 h 2018"/>
                  <a:gd name="T16" fmla="*/ 2147483647 w 3006"/>
                  <a:gd name="T17" fmla="*/ 2147483647 h 2018"/>
                  <a:gd name="T18" fmla="*/ 2147483647 w 3006"/>
                  <a:gd name="T19" fmla="*/ 2147483647 h 2018"/>
                  <a:gd name="T20" fmla="*/ 2147483647 w 3006"/>
                  <a:gd name="T21" fmla="*/ 2147483647 h 2018"/>
                  <a:gd name="T22" fmla="*/ 2147483647 w 3006"/>
                  <a:gd name="T23" fmla="*/ 2147483647 h 2018"/>
                  <a:gd name="T24" fmla="*/ 2147483647 w 3006"/>
                  <a:gd name="T25" fmla="*/ 2147483647 h 2018"/>
                  <a:gd name="T26" fmla="*/ 2147483647 w 3006"/>
                  <a:gd name="T27" fmla="*/ 2147483647 h 2018"/>
                  <a:gd name="T28" fmla="*/ 2147483647 w 3006"/>
                  <a:gd name="T29" fmla="*/ 2147483647 h 2018"/>
                  <a:gd name="T30" fmla="*/ 2147483647 w 3006"/>
                  <a:gd name="T31" fmla="*/ 2147483647 h 2018"/>
                  <a:gd name="T32" fmla="*/ 2147483647 w 3006"/>
                  <a:gd name="T33" fmla="*/ 2147483647 h 2018"/>
                  <a:gd name="T34" fmla="*/ 2147483647 w 3006"/>
                  <a:gd name="T35" fmla="*/ 2147483647 h 2018"/>
                  <a:gd name="T36" fmla="*/ 2147483647 w 3006"/>
                  <a:gd name="T37" fmla="*/ 2147483647 h 2018"/>
                  <a:gd name="T38" fmla="*/ 2147483647 w 3006"/>
                  <a:gd name="T39" fmla="*/ 2147483647 h 2018"/>
                  <a:gd name="T40" fmla="*/ 2147483647 w 3006"/>
                  <a:gd name="T41" fmla="*/ 2147483647 h 2018"/>
                  <a:gd name="T42" fmla="*/ 2147483647 w 3006"/>
                  <a:gd name="T43" fmla="*/ 2147483647 h 2018"/>
                  <a:gd name="T44" fmla="*/ 2147483647 w 3006"/>
                  <a:gd name="T45" fmla="*/ 2147483647 h 2018"/>
                  <a:gd name="T46" fmla="*/ 2147483647 w 3006"/>
                  <a:gd name="T47" fmla="*/ 2147483647 h 2018"/>
                  <a:gd name="T48" fmla="*/ 2147483647 w 3006"/>
                  <a:gd name="T49" fmla="*/ 2147483647 h 2018"/>
                  <a:gd name="T50" fmla="*/ 2147483647 w 3006"/>
                  <a:gd name="T51" fmla="*/ 2147483647 h 2018"/>
                  <a:gd name="T52" fmla="*/ 2147483647 w 3006"/>
                  <a:gd name="T53" fmla="*/ 2147483647 h 2018"/>
                  <a:gd name="T54" fmla="*/ 2147483647 w 3006"/>
                  <a:gd name="T55" fmla="*/ 2147483647 h 2018"/>
                  <a:gd name="T56" fmla="*/ 2147483647 w 3006"/>
                  <a:gd name="T57" fmla="*/ 2147483647 h 2018"/>
                  <a:gd name="T58" fmla="*/ 2147483647 w 3006"/>
                  <a:gd name="T59" fmla="*/ 2147483647 h 2018"/>
                  <a:gd name="T60" fmla="*/ 2147483647 w 3006"/>
                  <a:gd name="T61" fmla="*/ 2147483647 h 2018"/>
                  <a:gd name="T62" fmla="*/ 2147483647 w 3006"/>
                  <a:gd name="T63" fmla="*/ 2147483647 h 2018"/>
                  <a:gd name="T64" fmla="*/ 2147483647 w 3006"/>
                  <a:gd name="T65" fmla="*/ 2147483647 h 2018"/>
                  <a:gd name="T66" fmla="*/ 2147483647 w 3006"/>
                  <a:gd name="T67" fmla="*/ 2147483647 h 2018"/>
                  <a:gd name="T68" fmla="*/ 2147483647 w 3006"/>
                  <a:gd name="T69" fmla="*/ 2147483647 h 2018"/>
                  <a:gd name="T70" fmla="*/ 2147483647 w 3006"/>
                  <a:gd name="T71" fmla="*/ 2147483647 h 2018"/>
                  <a:gd name="T72" fmla="*/ 2147483647 w 3006"/>
                  <a:gd name="T73" fmla="*/ 2147483647 h 2018"/>
                  <a:gd name="T74" fmla="*/ 2147483647 w 3006"/>
                  <a:gd name="T75" fmla="*/ 2147483647 h 2018"/>
                  <a:gd name="T76" fmla="*/ 2147483647 w 3006"/>
                  <a:gd name="T77" fmla="*/ 2147483647 h 2018"/>
                  <a:gd name="T78" fmla="*/ 2147483647 w 3006"/>
                  <a:gd name="T79" fmla="*/ 2147483647 h 2018"/>
                  <a:gd name="T80" fmla="*/ 2147483647 w 3006"/>
                  <a:gd name="T81" fmla="*/ 2147483647 h 2018"/>
                  <a:gd name="T82" fmla="*/ 2147483647 w 3006"/>
                  <a:gd name="T83" fmla="*/ 2147483647 h 201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3006" h="2018">
                    <a:moveTo>
                      <a:pt x="0" y="0"/>
                    </a:moveTo>
                    <a:lnTo>
                      <a:pt x="28" y="0"/>
                    </a:lnTo>
                    <a:lnTo>
                      <a:pt x="28" y="30"/>
                    </a:lnTo>
                    <a:lnTo>
                      <a:pt x="66" y="30"/>
                    </a:lnTo>
                    <a:lnTo>
                      <a:pt x="66" y="36"/>
                    </a:lnTo>
                    <a:lnTo>
                      <a:pt x="76" y="36"/>
                    </a:lnTo>
                    <a:lnTo>
                      <a:pt x="76" y="54"/>
                    </a:lnTo>
                    <a:lnTo>
                      <a:pt x="82" y="54"/>
                    </a:lnTo>
                    <a:lnTo>
                      <a:pt x="82" y="72"/>
                    </a:lnTo>
                    <a:lnTo>
                      <a:pt x="110" y="72"/>
                    </a:lnTo>
                    <a:lnTo>
                      <a:pt x="110" y="108"/>
                    </a:lnTo>
                    <a:lnTo>
                      <a:pt x="136" y="108"/>
                    </a:lnTo>
                    <a:lnTo>
                      <a:pt x="136" y="128"/>
                    </a:lnTo>
                    <a:lnTo>
                      <a:pt x="146" y="128"/>
                    </a:lnTo>
                    <a:lnTo>
                      <a:pt x="146" y="163"/>
                    </a:lnTo>
                    <a:lnTo>
                      <a:pt x="154" y="163"/>
                    </a:lnTo>
                    <a:lnTo>
                      <a:pt x="154" y="207"/>
                    </a:lnTo>
                    <a:lnTo>
                      <a:pt x="166" y="207"/>
                    </a:lnTo>
                    <a:lnTo>
                      <a:pt x="166" y="243"/>
                    </a:lnTo>
                    <a:lnTo>
                      <a:pt x="190" y="243"/>
                    </a:lnTo>
                    <a:lnTo>
                      <a:pt x="190" y="261"/>
                    </a:lnTo>
                    <a:lnTo>
                      <a:pt x="220" y="261"/>
                    </a:lnTo>
                    <a:lnTo>
                      <a:pt x="220" y="279"/>
                    </a:lnTo>
                    <a:lnTo>
                      <a:pt x="274" y="279"/>
                    </a:lnTo>
                    <a:lnTo>
                      <a:pt x="274" y="315"/>
                    </a:lnTo>
                    <a:lnTo>
                      <a:pt x="286" y="315"/>
                    </a:lnTo>
                    <a:lnTo>
                      <a:pt x="286" y="333"/>
                    </a:lnTo>
                    <a:lnTo>
                      <a:pt x="300" y="333"/>
                    </a:lnTo>
                    <a:lnTo>
                      <a:pt x="300" y="369"/>
                    </a:lnTo>
                    <a:lnTo>
                      <a:pt x="306" y="369"/>
                    </a:lnTo>
                    <a:lnTo>
                      <a:pt x="306" y="397"/>
                    </a:lnTo>
                    <a:lnTo>
                      <a:pt x="334" y="397"/>
                    </a:lnTo>
                    <a:lnTo>
                      <a:pt x="334" y="443"/>
                    </a:lnTo>
                    <a:lnTo>
                      <a:pt x="406" y="443"/>
                    </a:lnTo>
                    <a:lnTo>
                      <a:pt x="406" y="449"/>
                    </a:lnTo>
                    <a:lnTo>
                      <a:pt x="441" y="449"/>
                    </a:lnTo>
                    <a:lnTo>
                      <a:pt x="441" y="518"/>
                    </a:lnTo>
                    <a:lnTo>
                      <a:pt x="441" y="522"/>
                    </a:lnTo>
                    <a:lnTo>
                      <a:pt x="459" y="522"/>
                    </a:lnTo>
                    <a:lnTo>
                      <a:pt x="459" y="560"/>
                    </a:lnTo>
                    <a:lnTo>
                      <a:pt x="459" y="566"/>
                    </a:lnTo>
                    <a:lnTo>
                      <a:pt x="469" y="566"/>
                    </a:lnTo>
                    <a:lnTo>
                      <a:pt x="469" y="578"/>
                    </a:lnTo>
                    <a:lnTo>
                      <a:pt x="479" y="578"/>
                    </a:lnTo>
                    <a:lnTo>
                      <a:pt x="479" y="620"/>
                    </a:lnTo>
                    <a:lnTo>
                      <a:pt x="521" y="620"/>
                    </a:lnTo>
                    <a:lnTo>
                      <a:pt x="521" y="650"/>
                    </a:lnTo>
                    <a:lnTo>
                      <a:pt x="587" y="650"/>
                    </a:lnTo>
                    <a:lnTo>
                      <a:pt x="587" y="674"/>
                    </a:lnTo>
                    <a:lnTo>
                      <a:pt x="595" y="674"/>
                    </a:lnTo>
                    <a:lnTo>
                      <a:pt x="595" y="722"/>
                    </a:lnTo>
                    <a:lnTo>
                      <a:pt x="613" y="722"/>
                    </a:lnTo>
                    <a:lnTo>
                      <a:pt x="613" y="746"/>
                    </a:lnTo>
                    <a:lnTo>
                      <a:pt x="619" y="746"/>
                    </a:lnTo>
                    <a:lnTo>
                      <a:pt x="619" y="758"/>
                    </a:lnTo>
                    <a:lnTo>
                      <a:pt x="629" y="758"/>
                    </a:lnTo>
                    <a:lnTo>
                      <a:pt x="629" y="782"/>
                    </a:lnTo>
                    <a:lnTo>
                      <a:pt x="643" y="782"/>
                    </a:lnTo>
                    <a:lnTo>
                      <a:pt x="639" y="782"/>
                    </a:lnTo>
                    <a:lnTo>
                      <a:pt x="639" y="810"/>
                    </a:lnTo>
                    <a:lnTo>
                      <a:pt x="711" y="810"/>
                    </a:lnTo>
                    <a:lnTo>
                      <a:pt x="711" y="826"/>
                    </a:lnTo>
                    <a:lnTo>
                      <a:pt x="729" y="826"/>
                    </a:lnTo>
                    <a:lnTo>
                      <a:pt x="729" y="854"/>
                    </a:lnTo>
                    <a:lnTo>
                      <a:pt x="749" y="854"/>
                    </a:lnTo>
                    <a:lnTo>
                      <a:pt x="749" y="883"/>
                    </a:lnTo>
                    <a:lnTo>
                      <a:pt x="755" y="883"/>
                    </a:lnTo>
                    <a:lnTo>
                      <a:pt x="755" y="955"/>
                    </a:lnTo>
                    <a:lnTo>
                      <a:pt x="763" y="955"/>
                    </a:lnTo>
                    <a:lnTo>
                      <a:pt x="763" y="1091"/>
                    </a:lnTo>
                    <a:lnTo>
                      <a:pt x="791" y="1091"/>
                    </a:lnTo>
                    <a:lnTo>
                      <a:pt x="791" y="1143"/>
                    </a:lnTo>
                    <a:lnTo>
                      <a:pt x="863" y="1143"/>
                    </a:lnTo>
                    <a:lnTo>
                      <a:pt x="863" y="1161"/>
                    </a:lnTo>
                    <a:lnTo>
                      <a:pt x="881" y="1161"/>
                    </a:lnTo>
                    <a:lnTo>
                      <a:pt x="881" y="1179"/>
                    </a:lnTo>
                    <a:lnTo>
                      <a:pt x="907" y="1179"/>
                    </a:lnTo>
                    <a:lnTo>
                      <a:pt x="907" y="1215"/>
                    </a:lnTo>
                    <a:lnTo>
                      <a:pt x="917" y="1215"/>
                    </a:lnTo>
                    <a:lnTo>
                      <a:pt x="917" y="1296"/>
                    </a:lnTo>
                    <a:lnTo>
                      <a:pt x="935" y="1296"/>
                    </a:lnTo>
                    <a:lnTo>
                      <a:pt x="935" y="1342"/>
                    </a:lnTo>
                    <a:lnTo>
                      <a:pt x="943" y="1342"/>
                    </a:lnTo>
                    <a:lnTo>
                      <a:pt x="943" y="1360"/>
                    </a:lnTo>
                    <a:lnTo>
                      <a:pt x="961" y="1360"/>
                    </a:lnTo>
                    <a:lnTo>
                      <a:pt x="961" y="1368"/>
                    </a:lnTo>
                    <a:lnTo>
                      <a:pt x="1041" y="1368"/>
                    </a:lnTo>
                    <a:lnTo>
                      <a:pt x="1041" y="1404"/>
                    </a:lnTo>
                    <a:lnTo>
                      <a:pt x="1061" y="1404"/>
                    </a:lnTo>
                    <a:lnTo>
                      <a:pt x="1061" y="1440"/>
                    </a:lnTo>
                    <a:lnTo>
                      <a:pt x="1069" y="1440"/>
                    </a:lnTo>
                    <a:lnTo>
                      <a:pt x="1069" y="1494"/>
                    </a:lnTo>
                    <a:lnTo>
                      <a:pt x="1105" y="1494"/>
                    </a:lnTo>
                    <a:lnTo>
                      <a:pt x="1105" y="1512"/>
                    </a:lnTo>
                    <a:lnTo>
                      <a:pt x="1123" y="1512"/>
                    </a:lnTo>
                    <a:lnTo>
                      <a:pt x="1123" y="1528"/>
                    </a:lnTo>
                    <a:lnTo>
                      <a:pt x="1183" y="1528"/>
                    </a:lnTo>
                    <a:lnTo>
                      <a:pt x="1183" y="1558"/>
                    </a:lnTo>
                    <a:lnTo>
                      <a:pt x="1206" y="1558"/>
                    </a:lnTo>
                    <a:lnTo>
                      <a:pt x="1206" y="1595"/>
                    </a:lnTo>
                    <a:lnTo>
                      <a:pt x="1222" y="1595"/>
                    </a:lnTo>
                    <a:lnTo>
                      <a:pt x="1222" y="1655"/>
                    </a:lnTo>
                    <a:lnTo>
                      <a:pt x="1230" y="1655"/>
                    </a:lnTo>
                    <a:lnTo>
                      <a:pt x="1230" y="1667"/>
                    </a:lnTo>
                    <a:lnTo>
                      <a:pt x="1242" y="1667"/>
                    </a:lnTo>
                    <a:lnTo>
                      <a:pt x="1242" y="1695"/>
                    </a:lnTo>
                    <a:lnTo>
                      <a:pt x="1248" y="1695"/>
                    </a:lnTo>
                    <a:lnTo>
                      <a:pt x="1248" y="1703"/>
                    </a:lnTo>
                    <a:lnTo>
                      <a:pt x="1268" y="1703"/>
                    </a:lnTo>
                    <a:lnTo>
                      <a:pt x="1268" y="1737"/>
                    </a:lnTo>
                    <a:lnTo>
                      <a:pt x="1366" y="1737"/>
                    </a:lnTo>
                    <a:lnTo>
                      <a:pt x="1366" y="1783"/>
                    </a:lnTo>
                    <a:lnTo>
                      <a:pt x="1384" y="1783"/>
                    </a:lnTo>
                    <a:lnTo>
                      <a:pt x="1384" y="1803"/>
                    </a:lnTo>
                    <a:lnTo>
                      <a:pt x="1516" y="1803"/>
                    </a:lnTo>
                    <a:lnTo>
                      <a:pt x="1516" y="1837"/>
                    </a:lnTo>
                    <a:lnTo>
                      <a:pt x="1670" y="1837"/>
                    </a:lnTo>
                    <a:lnTo>
                      <a:pt x="1670" y="1891"/>
                    </a:lnTo>
                    <a:lnTo>
                      <a:pt x="1822" y="1891"/>
                    </a:lnTo>
                    <a:lnTo>
                      <a:pt x="1822" y="1946"/>
                    </a:lnTo>
                    <a:lnTo>
                      <a:pt x="1948" y="1946"/>
                    </a:lnTo>
                    <a:lnTo>
                      <a:pt x="1948" y="1972"/>
                    </a:lnTo>
                    <a:lnTo>
                      <a:pt x="1983" y="1972"/>
                    </a:lnTo>
                    <a:lnTo>
                      <a:pt x="1983" y="1990"/>
                    </a:lnTo>
                    <a:lnTo>
                      <a:pt x="1993" y="1990"/>
                    </a:lnTo>
                    <a:lnTo>
                      <a:pt x="1993" y="2018"/>
                    </a:lnTo>
                    <a:lnTo>
                      <a:pt x="3006" y="2018"/>
                    </a:lnTo>
                  </a:path>
                </a:pathLst>
              </a:custGeom>
              <a:noFill/>
              <a:ln w="28575" cap="flat">
                <a:solidFill>
                  <a:srgbClr val="FFC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18" name="Content Placeholder 2"/>
          <p:cNvSpPr txBox="1">
            <a:spLocks/>
          </p:cNvSpPr>
          <p:nvPr/>
        </p:nvSpPr>
        <p:spPr>
          <a:xfrm>
            <a:off x="292100" y="5494338"/>
            <a:ext cx="8529638" cy="1162050"/>
          </a:xfrm>
          <a:prstGeom prst="rect">
            <a:avLst/>
          </a:prstGeom>
        </p:spPr>
        <p:txBody>
          <a:bodyPr/>
          <a:lstStyle>
            <a:lvl1pPr marL="288925" indent="-28892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folHlink"/>
              </a:buClr>
              <a:buFont typeface="Arial" pitchFamily="34" charset="0"/>
              <a:buChar char="●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7850" indent="-28733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–"/>
              <a:defRPr sz="2000" b="1">
                <a:solidFill>
                  <a:schemeClr val="tx1"/>
                </a:solidFill>
                <a:latin typeface="+mn-lt"/>
              </a:defRPr>
            </a:lvl2pPr>
            <a:lvl3pPr marL="858838" indent="-279400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+mn-lt"/>
              </a:defRPr>
            </a:lvl3pPr>
            <a:lvl4pPr marL="1211263" indent="-35083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–"/>
              <a:defRPr sz="2000" b="1">
                <a:solidFill>
                  <a:schemeClr val="tx1"/>
                </a:solidFill>
                <a:latin typeface="+mn-lt"/>
              </a:defRPr>
            </a:lvl4pPr>
            <a:lvl5pPr marL="1492250" indent="-279400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+mn-lt"/>
              </a:defRPr>
            </a:lvl5pPr>
            <a:lvl6pPr marL="1949450" indent="-279400" algn="l" rtl="0" fontAlgn="base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+mn-lt"/>
              </a:defRPr>
            </a:lvl6pPr>
            <a:lvl7pPr marL="2406650" indent="-279400" algn="l" rtl="0" fontAlgn="base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+mn-lt"/>
              </a:defRPr>
            </a:lvl7pPr>
            <a:lvl8pPr marL="2863850" indent="-279400" algn="l" rtl="0" fontAlgn="base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+mn-lt"/>
              </a:defRPr>
            </a:lvl8pPr>
            <a:lvl9pPr marL="3321050" indent="-279400" algn="l" rtl="0" fontAlgn="base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E9C550"/>
              </a:buClr>
              <a:defRPr/>
            </a:pPr>
            <a:endParaRPr lang="en-GB" sz="2400" kern="0" dirty="0">
              <a:solidFill>
                <a:srgbClr val="FFFFFF"/>
              </a:solidFill>
            </a:endParaRPr>
          </a:p>
        </p:txBody>
      </p:sp>
      <p:sp>
        <p:nvSpPr>
          <p:cNvPr id="99351" name="Rectangle 7"/>
          <p:cNvSpPr>
            <a:spLocks noChangeArrowheads="1"/>
          </p:cNvSpPr>
          <p:nvPr/>
        </p:nvSpPr>
        <p:spPr bwMode="auto">
          <a:xfrm>
            <a:off x="5719763" y="6478588"/>
            <a:ext cx="3324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Aft>
                <a:spcPct val="20000"/>
              </a:spcAft>
              <a:buClr>
                <a:srgbClr val="E9C550"/>
              </a:buClr>
              <a:buFont typeface="Arial" charset="0"/>
              <a:buNone/>
            </a:pPr>
            <a:r>
              <a:rPr lang="en-US" altLang="x-none" b="0">
                <a:solidFill>
                  <a:srgbClr val="FFFFFF"/>
                </a:solidFill>
              </a:rPr>
              <a:t>Solomon et al., NEJM 371(23): 2167-77, 2014  </a:t>
            </a:r>
          </a:p>
        </p:txBody>
      </p:sp>
      <p:sp>
        <p:nvSpPr>
          <p:cNvPr id="99352" name="Content Placeholder 1"/>
          <p:cNvSpPr txBox="1">
            <a:spLocks/>
          </p:cNvSpPr>
          <p:nvPr/>
        </p:nvSpPr>
        <p:spPr bwMode="auto">
          <a:xfrm>
            <a:off x="304800" y="5591175"/>
            <a:ext cx="8529638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8925" indent="-288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>
              <a:spcAft>
                <a:spcPts val="300"/>
              </a:spcAft>
              <a:buClr>
                <a:srgbClr val="E9C550"/>
              </a:buClr>
              <a:buFont typeface="Arial" charset="0"/>
              <a:buChar char="●"/>
            </a:pPr>
            <a:r>
              <a:rPr lang="en-US" altLang="x-none" sz="1400">
                <a:solidFill>
                  <a:srgbClr val="FFFFFF"/>
                </a:solidFill>
              </a:rPr>
              <a:t>Median duration of treatment: crizotinib, 10.9 months; chemotherapy, 4.1 months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2"/>
            </a:gs>
            <a:gs pos="100000">
              <a:srgbClr val="00006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3"/>
          <p:cNvSpPr txBox="1">
            <a:spLocks noChangeArrowheads="1"/>
          </p:cNvSpPr>
          <p:nvPr/>
        </p:nvSpPr>
        <p:spPr bwMode="auto">
          <a:xfrm>
            <a:off x="755650" y="538163"/>
            <a:ext cx="765175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>
                <a:solidFill>
                  <a:srgbClr val="E9C550"/>
                </a:solidFill>
              </a:rPr>
              <a:t>Alectinib in TKI-Naïve ALK+ NSCLC</a:t>
            </a:r>
          </a:p>
          <a:p>
            <a:r>
              <a:rPr lang="en-US" altLang="x-none" sz="3000">
                <a:solidFill>
                  <a:srgbClr val="E9C550"/>
                </a:solidFill>
              </a:rPr>
              <a:t>(AF-001JP Phase I/II Study) </a:t>
            </a:r>
          </a:p>
        </p:txBody>
      </p:sp>
      <p:sp>
        <p:nvSpPr>
          <p:cNvPr id="101379" name="テキスト ボックス 147"/>
          <p:cNvSpPr txBox="1">
            <a:spLocks noChangeArrowheads="1"/>
          </p:cNvSpPr>
          <p:nvPr/>
        </p:nvSpPr>
        <p:spPr bwMode="auto">
          <a:xfrm>
            <a:off x="38100" y="2335213"/>
            <a:ext cx="4597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1" lang="en-US" altLang="ja-JP" sz="1800" dirty="0">
                <a:solidFill>
                  <a:srgbClr val="FFFFFF"/>
                </a:solidFill>
              </a:rPr>
              <a:t>ORR: 93.5% (95</a:t>
            </a:r>
            <a:r>
              <a:rPr kumimoji="1" lang="en-US" altLang="ja-JP" sz="1800" dirty="0" smtClean="0">
                <a:solidFill>
                  <a:srgbClr val="FFFFFF"/>
                </a:solidFill>
              </a:rPr>
              <a:t>% CI</a:t>
            </a:r>
            <a:r>
              <a:rPr kumimoji="1" lang="en-US" altLang="ja-JP" sz="1800" dirty="0">
                <a:solidFill>
                  <a:srgbClr val="FFFFFF"/>
                </a:solidFill>
              </a:rPr>
              <a:t>: 82.1 - 98.6)</a:t>
            </a:r>
          </a:p>
          <a:p>
            <a:r>
              <a:rPr kumimoji="1" lang="en-US" altLang="ja-JP" sz="1800" dirty="0">
                <a:solidFill>
                  <a:srgbClr val="FFFFFF"/>
                </a:solidFill>
              </a:rPr>
              <a:t> </a:t>
            </a:r>
            <a:endParaRPr kumimoji="1" lang="en-US" altLang="ja-JP" sz="1800" baseline="50000" dirty="0">
              <a:solidFill>
                <a:srgbClr val="FFFFFF"/>
              </a:solidFill>
            </a:endParaRPr>
          </a:p>
        </p:txBody>
      </p:sp>
      <p:graphicFrame>
        <p:nvGraphicFramePr>
          <p:cNvPr id="101380" name="グラフ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8610812"/>
              </p:ext>
            </p:extLst>
          </p:nvPr>
        </p:nvGraphicFramePr>
        <p:xfrm>
          <a:off x="-102693" y="2710658"/>
          <a:ext cx="5017092" cy="2633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00" name="Worksheet" r:id="rId5" imgW="6350000" imgH="3009900" progId="Excel.Sheet.8">
                  <p:embed/>
                </p:oleObj>
              </mc:Choice>
              <mc:Fallback>
                <p:oleObj name="Worksheet" r:id="rId5" imgW="6350000" imgH="3009900" progId="Excel.Sheet.8">
                  <p:embed/>
                  <p:pic>
                    <p:nvPicPr>
                      <p:cNvPr id="0" name="グラフ 1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2693" y="2710658"/>
                        <a:ext cx="5017092" cy="2633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1" name="テキスト ボックス 313"/>
          <p:cNvSpPr txBox="1">
            <a:spLocks noChangeArrowheads="1"/>
          </p:cNvSpPr>
          <p:nvPr/>
        </p:nvSpPr>
        <p:spPr bwMode="auto">
          <a:xfrm>
            <a:off x="4635500" y="2330450"/>
            <a:ext cx="44735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1" lang="en-US" altLang="ja-JP" sz="1800" dirty="0">
                <a:solidFill>
                  <a:srgbClr val="FFFFFF"/>
                </a:solidFill>
              </a:rPr>
              <a:t>Median PFS</a:t>
            </a:r>
            <a:r>
              <a:rPr kumimoji="1" lang="en-US" altLang="ja-JP" sz="1800">
                <a:solidFill>
                  <a:srgbClr val="FFFFFF"/>
                </a:solidFill>
              </a:rPr>
              <a:t>: Longer </a:t>
            </a:r>
            <a:r>
              <a:rPr kumimoji="1" lang="en-US" altLang="ja-JP" sz="1800" smtClean="0">
                <a:solidFill>
                  <a:srgbClr val="FFFFFF"/>
                </a:solidFill>
              </a:rPr>
              <a:t>than </a:t>
            </a:r>
            <a:r>
              <a:rPr kumimoji="1" lang="en-US" altLang="ja-JP" sz="1800" dirty="0">
                <a:solidFill>
                  <a:srgbClr val="FFFFFF"/>
                </a:solidFill>
              </a:rPr>
              <a:t>29 months</a:t>
            </a:r>
            <a:endParaRPr kumimoji="1" lang="en-US" altLang="ja-JP" sz="1800" baseline="50000" dirty="0">
              <a:solidFill>
                <a:srgbClr val="FFFFFF"/>
              </a:solidFill>
            </a:endParaRPr>
          </a:p>
        </p:txBody>
      </p:sp>
      <p:grpSp>
        <p:nvGrpSpPr>
          <p:cNvPr id="101382" name="グループ化 15"/>
          <p:cNvGrpSpPr>
            <a:grpSpLocks/>
          </p:cNvGrpSpPr>
          <p:nvPr/>
        </p:nvGrpSpPr>
        <p:grpSpPr bwMode="auto">
          <a:xfrm>
            <a:off x="4789488" y="2928938"/>
            <a:ext cx="3965575" cy="2346325"/>
            <a:chOff x="5107959" y="2105368"/>
            <a:chExt cx="3548203" cy="2097253"/>
          </a:xfrm>
        </p:grpSpPr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5764192" y="2173479"/>
              <a:ext cx="2745667" cy="1407629"/>
            </a:xfrm>
            <a:custGeom>
              <a:avLst/>
              <a:gdLst>
                <a:gd name="T0" fmla="*/ 0 w 2769"/>
                <a:gd name="T1" fmla="*/ 0 h 1444"/>
                <a:gd name="T2" fmla="*/ 0 w 2769"/>
                <a:gd name="T3" fmla="*/ 1444 h 1444"/>
                <a:gd name="T4" fmla="*/ 2769 w 2769"/>
                <a:gd name="T5" fmla="*/ 1444 h 1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69" h="1444">
                  <a:moveTo>
                    <a:pt x="0" y="0"/>
                  </a:moveTo>
                  <a:lnTo>
                    <a:pt x="0" y="1444"/>
                  </a:lnTo>
                  <a:lnTo>
                    <a:pt x="2769" y="1444"/>
                  </a:lnTo>
                </a:path>
              </a:pathLst>
            </a:custGeom>
            <a:noFill/>
            <a:ln w="19050" cap="sq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ja-JP" altLang="en-US" sz="10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テキスト ボックス 17"/>
            <p:cNvSpPr txBox="1"/>
            <p:nvPr/>
          </p:nvSpPr>
          <p:spPr>
            <a:xfrm>
              <a:off x="5492892" y="2105368"/>
              <a:ext cx="272720" cy="137641"/>
            </a:xfrm>
            <a:prstGeom prst="rect">
              <a:avLst/>
            </a:prstGeom>
            <a:noFill/>
          </p:spPr>
          <p:txBody>
            <a:bodyPr wrap="none" lIns="0" tIns="0" rIns="126000" bIns="0" anchor="ctr">
              <a:spAutoFit/>
            </a:bodyPr>
            <a:lstStyle/>
            <a:p>
              <a:pPr algn="r"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1.0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2" name="直線コネクタ 18"/>
            <p:cNvCxnSpPr/>
            <p:nvPr/>
          </p:nvCxnSpPr>
          <p:spPr>
            <a:xfrm>
              <a:off x="5691750" y="2173479"/>
              <a:ext cx="724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テキスト ボックス 19"/>
            <p:cNvSpPr txBox="1"/>
            <p:nvPr/>
          </p:nvSpPr>
          <p:spPr>
            <a:xfrm>
              <a:off x="5492892" y="2245847"/>
              <a:ext cx="272720" cy="137642"/>
            </a:xfrm>
            <a:prstGeom prst="rect">
              <a:avLst/>
            </a:prstGeom>
            <a:noFill/>
          </p:spPr>
          <p:txBody>
            <a:bodyPr wrap="none" lIns="0" tIns="0" rIns="126000" bIns="0" anchor="ctr">
              <a:spAutoFit/>
            </a:bodyPr>
            <a:lstStyle/>
            <a:p>
              <a:pPr algn="r"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0.9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4" name="直線コネクタ 20"/>
            <p:cNvCxnSpPr/>
            <p:nvPr/>
          </p:nvCxnSpPr>
          <p:spPr>
            <a:xfrm>
              <a:off x="5691750" y="2315377"/>
              <a:ext cx="724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テキスト ボックス 21"/>
            <p:cNvSpPr txBox="1"/>
            <p:nvPr/>
          </p:nvSpPr>
          <p:spPr>
            <a:xfrm>
              <a:off x="5492892" y="2386326"/>
              <a:ext cx="272720" cy="137641"/>
            </a:xfrm>
            <a:prstGeom prst="rect">
              <a:avLst/>
            </a:prstGeom>
            <a:noFill/>
          </p:spPr>
          <p:txBody>
            <a:bodyPr wrap="none" lIns="0" tIns="0" rIns="126000" bIns="0" anchor="ctr">
              <a:spAutoFit/>
            </a:bodyPr>
            <a:lstStyle/>
            <a:p>
              <a:pPr algn="r"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0.8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6" name="直線コネクタ 22"/>
            <p:cNvCxnSpPr/>
            <p:nvPr/>
          </p:nvCxnSpPr>
          <p:spPr>
            <a:xfrm>
              <a:off x="5691750" y="2455856"/>
              <a:ext cx="724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23"/>
            <p:cNvSpPr txBox="1"/>
            <p:nvPr/>
          </p:nvSpPr>
          <p:spPr>
            <a:xfrm>
              <a:off x="5492892" y="2528224"/>
              <a:ext cx="272720" cy="136222"/>
            </a:xfrm>
            <a:prstGeom prst="rect">
              <a:avLst/>
            </a:prstGeom>
            <a:noFill/>
          </p:spPr>
          <p:txBody>
            <a:bodyPr wrap="none" lIns="0" tIns="0" rIns="126000" bIns="0" anchor="ctr">
              <a:spAutoFit/>
            </a:bodyPr>
            <a:lstStyle/>
            <a:p>
              <a:pPr algn="r"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0.7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8" name="直線コネクタ 24"/>
            <p:cNvCxnSpPr/>
            <p:nvPr/>
          </p:nvCxnSpPr>
          <p:spPr>
            <a:xfrm>
              <a:off x="5691750" y="2596335"/>
              <a:ext cx="724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25"/>
            <p:cNvSpPr txBox="1"/>
            <p:nvPr/>
          </p:nvSpPr>
          <p:spPr>
            <a:xfrm>
              <a:off x="5492892" y="2668703"/>
              <a:ext cx="272720" cy="137642"/>
            </a:xfrm>
            <a:prstGeom prst="rect">
              <a:avLst/>
            </a:prstGeom>
            <a:noFill/>
          </p:spPr>
          <p:txBody>
            <a:bodyPr wrap="none" lIns="0" tIns="0" rIns="126000" bIns="0" anchor="ctr">
              <a:spAutoFit/>
            </a:bodyPr>
            <a:lstStyle/>
            <a:p>
              <a:pPr algn="r"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0.6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20" name="直線コネクタ 26"/>
            <p:cNvCxnSpPr/>
            <p:nvPr/>
          </p:nvCxnSpPr>
          <p:spPr>
            <a:xfrm>
              <a:off x="5691750" y="2736814"/>
              <a:ext cx="724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テキスト ボックス 27"/>
            <p:cNvSpPr txBox="1"/>
            <p:nvPr/>
          </p:nvSpPr>
          <p:spPr>
            <a:xfrm>
              <a:off x="5492892" y="2809182"/>
              <a:ext cx="272720" cy="137641"/>
            </a:xfrm>
            <a:prstGeom prst="rect">
              <a:avLst/>
            </a:prstGeom>
            <a:noFill/>
          </p:spPr>
          <p:txBody>
            <a:bodyPr wrap="none" lIns="0" tIns="0" rIns="126000" bIns="0" anchor="ctr">
              <a:spAutoFit/>
            </a:bodyPr>
            <a:lstStyle/>
            <a:p>
              <a:pPr algn="r"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0.5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22" name="直線コネクタ 28"/>
            <p:cNvCxnSpPr/>
            <p:nvPr/>
          </p:nvCxnSpPr>
          <p:spPr>
            <a:xfrm>
              <a:off x="5691750" y="2877293"/>
              <a:ext cx="724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テキスト ボックス 29"/>
            <p:cNvSpPr txBox="1"/>
            <p:nvPr/>
          </p:nvSpPr>
          <p:spPr>
            <a:xfrm>
              <a:off x="5492892" y="2949661"/>
              <a:ext cx="272720" cy="137642"/>
            </a:xfrm>
            <a:prstGeom prst="rect">
              <a:avLst/>
            </a:prstGeom>
            <a:noFill/>
          </p:spPr>
          <p:txBody>
            <a:bodyPr wrap="none" lIns="0" tIns="0" rIns="126000" bIns="0" anchor="ctr">
              <a:spAutoFit/>
            </a:bodyPr>
            <a:lstStyle/>
            <a:p>
              <a:pPr algn="r"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0.4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24" name="直線コネクタ 30"/>
            <p:cNvCxnSpPr/>
            <p:nvPr/>
          </p:nvCxnSpPr>
          <p:spPr>
            <a:xfrm>
              <a:off x="5691750" y="3019191"/>
              <a:ext cx="724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テキスト ボックス 31"/>
            <p:cNvSpPr txBox="1"/>
            <p:nvPr/>
          </p:nvSpPr>
          <p:spPr>
            <a:xfrm>
              <a:off x="5492892" y="3090140"/>
              <a:ext cx="272720" cy="137641"/>
            </a:xfrm>
            <a:prstGeom prst="rect">
              <a:avLst/>
            </a:prstGeom>
            <a:noFill/>
          </p:spPr>
          <p:txBody>
            <a:bodyPr wrap="none" lIns="0" tIns="0" rIns="126000" bIns="0" anchor="ctr">
              <a:spAutoFit/>
            </a:bodyPr>
            <a:lstStyle/>
            <a:p>
              <a:pPr algn="r"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0.3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26" name="直線コネクタ 32"/>
            <p:cNvCxnSpPr/>
            <p:nvPr/>
          </p:nvCxnSpPr>
          <p:spPr>
            <a:xfrm>
              <a:off x="5691750" y="3159670"/>
              <a:ext cx="724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テキスト ボックス 33"/>
            <p:cNvSpPr txBox="1"/>
            <p:nvPr/>
          </p:nvSpPr>
          <p:spPr>
            <a:xfrm>
              <a:off x="5492892" y="3230619"/>
              <a:ext cx="272720" cy="137642"/>
            </a:xfrm>
            <a:prstGeom prst="rect">
              <a:avLst/>
            </a:prstGeom>
            <a:noFill/>
          </p:spPr>
          <p:txBody>
            <a:bodyPr wrap="none" lIns="0" tIns="0" rIns="126000" bIns="0" anchor="ctr">
              <a:spAutoFit/>
            </a:bodyPr>
            <a:lstStyle/>
            <a:p>
              <a:pPr algn="r"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0.2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28" name="直線コネクタ 34"/>
            <p:cNvCxnSpPr/>
            <p:nvPr/>
          </p:nvCxnSpPr>
          <p:spPr>
            <a:xfrm>
              <a:off x="5691750" y="3300149"/>
              <a:ext cx="724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テキスト ボックス 35"/>
            <p:cNvSpPr txBox="1"/>
            <p:nvPr/>
          </p:nvSpPr>
          <p:spPr>
            <a:xfrm>
              <a:off x="5492892" y="3372517"/>
              <a:ext cx="272720" cy="137642"/>
            </a:xfrm>
            <a:prstGeom prst="rect">
              <a:avLst/>
            </a:prstGeom>
            <a:noFill/>
          </p:spPr>
          <p:txBody>
            <a:bodyPr wrap="none" lIns="0" tIns="0" rIns="126000" bIns="0" anchor="ctr">
              <a:spAutoFit/>
            </a:bodyPr>
            <a:lstStyle/>
            <a:p>
              <a:pPr algn="r"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0.1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30" name="直線コネクタ 36"/>
            <p:cNvCxnSpPr/>
            <p:nvPr/>
          </p:nvCxnSpPr>
          <p:spPr>
            <a:xfrm>
              <a:off x="5691750" y="3440628"/>
              <a:ext cx="724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テキスト ボックス 37"/>
            <p:cNvSpPr txBox="1"/>
            <p:nvPr/>
          </p:nvSpPr>
          <p:spPr>
            <a:xfrm>
              <a:off x="5492892" y="3512997"/>
              <a:ext cx="272720" cy="137641"/>
            </a:xfrm>
            <a:prstGeom prst="rect">
              <a:avLst/>
            </a:prstGeom>
            <a:noFill/>
          </p:spPr>
          <p:txBody>
            <a:bodyPr wrap="none" lIns="0" tIns="0" rIns="126000" bIns="0" anchor="ctr">
              <a:spAutoFit/>
            </a:bodyPr>
            <a:lstStyle/>
            <a:p>
              <a:pPr algn="r"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0.0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32" name="直線コネクタ 38"/>
            <p:cNvCxnSpPr/>
            <p:nvPr/>
          </p:nvCxnSpPr>
          <p:spPr>
            <a:xfrm>
              <a:off x="5691750" y="3581108"/>
              <a:ext cx="724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9"/>
            <p:cNvCxnSpPr/>
            <p:nvPr/>
          </p:nvCxnSpPr>
          <p:spPr>
            <a:xfrm>
              <a:off x="5764192" y="3581108"/>
              <a:ext cx="0" cy="723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テキスト ボックス 40"/>
            <p:cNvSpPr txBox="1"/>
            <p:nvPr/>
          </p:nvSpPr>
          <p:spPr>
            <a:xfrm>
              <a:off x="5651978" y="3581108"/>
              <a:ext cx="227267" cy="255416"/>
            </a:xfrm>
            <a:prstGeom prst="rect">
              <a:avLst/>
            </a:prstGeom>
            <a:noFill/>
          </p:spPr>
          <p:txBody>
            <a:bodyPr wrap="none" lIns="90000" tIns="82800" rIns="90000" bIns="46800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35" name="直線コネクタ 41"/>
            <p:cNvCxnSpPr/>
            <p:nvPr/>
          </p:nvCxnSpPr>
          <p:spPr>
            <a:xfrm>
              <a:off x="6107933" y="3581108"/>
              <a:ext cx="0" cy="723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テキスト ボックス 42"/>
            <p:cNvSpPr txBox="1"/>
            <p:nvPr/>
          </p:nvSpPr>
          <p:spPr>
            <a:xfrm>
              <a:off x="5995720" y="3581108"/>
              <a:ext cx="225847" cy="255416"/>
            </a:xfrm>
            <a:prstGeom prst="rect">
              <a:avLst/>
            </a:prstGeom>
            <a:noFill/>
          </p:spPr>
          <p:txBody>
            <a:bodyPr wrap="none" lIns="90000" tIns="82800" rIns="90000" bIns="46800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5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37" name="直線コネクタ 43"/>
            <p:cNvCxnSpPr/>
            <p:nvPr/>
          </p:nvCxnSpPr>
          <p:spPr>
            <a:xfrm>
              <a:off x="6450253" y="3581108"/>
              <a:ext cx="0" cy="723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テキスト ボックス 44"/>
            <p:cNvSpPr txBox="1"/>
            <p:nvPr/>
          </p:nvSpPr>
          <p:spPr>
            <a:xfrm>
              <a:off x="6306791" y="3581108"/>
              <a:ext cx="289765" cy="255416"/>
            </a:xfrm>
            <a:prstGeom prst="rect">
              <a:avLst/>
            </a:prstGeom>
            <a:noFill/>
          </p:spPr>
          <p:txBody>
            <a:bodyPr wrap="none" lIns="90000" tIns="82800" rIns="90000" bIns="46800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10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39" name="直線コネクタ 45"/>
            <p:cNvCxnSpPr/>
            <p:nvPr/>
          </p:nvCxnSpPr>
          <p:spPr>
            <a:xfrm>
              <a:off x="6793994" y="3581108"/>
              <a:ext cx="0" cy="723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テキスト ボックス 46"/>
            <p:cNvSpPr txBox="1"/>
            <p:nvPr/>
          </p:nvSpPr>
          <p:spPr>
            <a:xfrm>
              <a:off x="6650532" y="3581108"/>
              <a:ext cx="289765" cy="255416"/>
            </a:xfrm>
            <a:prstGeom prst="rect">
              <a:avLst/>
            </a:prstGeom>
            <a:noFill/>
          </p:spPr>
          <p:txBody>
            <a:bodyPr wrap="none" lIns="90000" tIns="82800" rIns="90000" bIns="46800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15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1" name="直線コネクタ 47"/>
            <p:cNvCxnSpPr/>
            <p:nvPr/>
          </p:nvCxnSpPr>
          <p:spPr>
            <a:xfrm>
              <a:off x="7136315" y="3581108"/>
              <a:ext cx="0" cy="723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テキスト ボックス 48"/>
            <p:cNvSpPr txBox="1"/>
            <p:nvPr/>
          </p:nvSpPr>
          <p:spPr>
            <a:xfrm>
              <a:off x="6992853" y="3581108"/>
              <a:ext cx="291186" cy="255416"/>
            </a:xfrm>
            <a:prstGeom prst="rect">
              <a:avLst/>
            </a:prstGeom>
            <a:noFill/>
          </p:spPr>
          <p:txBody>
            <a:bodyPr wrap="none" lIns="90000" tIns="82800" rIns="90000" bIns="46800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20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3" name="直線コネクタ 49"/>
            <p:cNvCxnSpPr/>
            <p:nvPr/>
          </p:nvCxnSpPr>
          <p:spPr>
            <a:xfrm>
              <a:off x="7480056" y="3581108"/>
              <a:ext cx="0" cy="723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テキスト ボックス 50"/>
            <p:cNvSpPr txBox="1"/>
            <p:nvPr/>
          </p:nvSpPr>
          <p:spPr>
            <a:xfrm>
              <a:off x="7336594" y="3581108"/>
              <a:ext cx="289765" cy="255416"/>
            </a:xfrm>
            <a:prstGeom prst="rect">
              <a:avLst/>
            </a:prstGeom>
            <a:noFill/>
          </p:spPr>
          <p:txBody>
            <a:bodyPr wrap="none" lIns="90000" tIns="82800" rIns="90000" bIns="46800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25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5" name="直線コネクタ 51"/>
            <p:cNvCxnSpPr/>
            <p:nvPr/>
          </p:nvCxnSpPr>
          <p:spPr>
            <a:xfrm>
              <a:off x="7823797" y="3581108"/>
              <a:ext cx="0" cy="723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テキスト ボックス 52"/>
            <p:cNvSpPr txBox="1"/>
            <p:nvPr/>
          </p:nvSpPr>
          <p:spPr>
            <a:xfrm>
              <a:off x="7678915" y="3581108"/>
              <a:ext cx="291185" cy="255416"/>
            </a:xfrm>
            <a:prstGeom prst="rect">
              <a:avLst/>
            </a:prstGeom>
            <a:noFill/>
          </p:spPr>
          <p:txBody>
            <a:bodyPr wrap="none" lIns="90000" tIns="82800" rIns="90000" bIns="46800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30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7" name="直線コネクタ 53"/>
            <p:cNvCxnSpPr/>
            <p:nvPr/>
          </p:nvCxnSpPr>
          <p:spPr>
            <a:xfrm>
              <a:off x="8166118" y="3581108"/>
              <a:ext cx="0" cy="723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テキスト ボックス 54"/>
            <p:cNvSpPr txBox="1"/>
            <p:nvPr/>
          </p:nvSpPr>
          <p:spPr>
            <a:xfrm>
              <a:off x="8022656" y="3581108"/>
              <a:ext cx="289765" cy="255416"/>
            </a:xfrm>
            <a:prstGeom prst="rect">
              <a:avLst/>
            </a:prstGeom>
            <a:noFill/>
          </p:spPr>
          <p:txBody>
            <a:bodyPr wrap="none" lIns="90000" tIns="82800" rIns="90000" bIns="46800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35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9" name="直線コネクタ 55"/>
            <p:cNvCxnSpPr/>
            <p:nvPr/>
          </p:nvCxnSpPr>
          <p:spPr>
            <a:xfrm>
              <a:off x="8509859" y="3581108"/>
              <a:ext cx="0" cy="723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テキスト ボックス 56"/>
            <p:cNvSpPr txBox="1"/>
            <p:nvPr/>
          </p:nvSpPr>
          <p:spPr>
            <a:xfrm>
              <a:off x="8366397" y="3581108"/>
              <a:ext cx="289765" cy="255416"/>
            </a:xfrm>
            <a:prstGeom prst="rect">
              <a:avLst/>
            </a:prstGeom>
            <a:noFill/>
          </p:spPr>
          <p:txBody>
            <a:bodyPr wrap="none" lIns="90000" tIns="82800" rIns="90000" bIns="46800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40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51" name="直線コネクタ 57"/>
            <p:cNvCxnSpPr/>
            <p:nvPr/>
          </p:nvCxnSpPr>
          <p:spPr>
            <a:xfrm>
              <a:off x="5764192" y="2877293"/>
              <a:ext cx="2745667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テキスト ボックス 58"/>
            <p:cNvSpPr txBox="1"/>
            <p:nvPr/>
          </p:nvSpPr>
          <p:spPr>
            <a:xfrm>
              <a:off x="6661896" y="3818077"/>
              <a:ext cx="950259" cy="2227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Time (months)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テキスト ボックス 59"/>
            <p:cNvSpPr txBox="1"/>
            <p:nvPr/>
          </p:nvSpPr>
          <p:spPr>
            <a:xfrm rot="16200000">
              <a:off x="4936452" y="2817626"/>
              <a:ext cx="719423" cy="13778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PFS estimate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4" name="テキスト ボックス 60"/>
            <p:cNvSpPr txBox="1"/>
            <p:nvPr/>
          </p:nvSpPr>
          <p:spPr>
            <a:xfrm>
              <a:off x="5632093" y="4008220"/>
              <a:ext cx="267038" cy="194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ja-JP" sz="8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46</a:t>
              </a:r>
              <a:endParaRPr lang="ja-JP" altLang="en-US" sz="8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5" name="テキスト ボックス 61"/>
            <p:cNvSpPr txBox="1"/>
            <p:nvPr/>
          </p:nvSpPr>
          <p:spPr>
            <a:xfrm>
              <a:off x="5975834" y="4008220"/>
              <a:ext cx="265619" cy="194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ja-JP" sz="8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43</a:t>
              </a:r>
              <a:endParaRPr lang="ja-JP" altLang="en-US" sz="8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6" name="テキスト ボックス 62"/>
            <p:cNvSpPr txBox="1"/>
            <p:nvPr/>
          </p:nvSpPr>
          <p:spPr>
            <a:xfrm>
              <a:off x="6319575" y="4008220"/>
              <a:ext cx="265619" cy="194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ja-JP" sz="8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35</a:t>
              </a:r>
              <a:endParaRPr lang="ja-JP" altLang="en-US" sz="8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7" name="テキスト ボックス 63"/>
            <p:cNvSpPr txBox="1"/>
            <p:nvPr/>
          </p:nvSpPr>
          <p:spPr>
            <a:xfrm>
              <a:off x="6661896" y="4008220"/>
              <a:ext cx="265618" cy="194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ja-JP" sz="8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34</a:t>
              </a:r>
              <a:endParaRPr lang="ja-JP" altLang="en-US" sz="8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8" name="テキスト ボックス 64"/>
            <p:cNvSpPr txBox="1"/>
            <p:nvPr/>
          </p:nvSpPr>
          <p:spPr>
            <a:xfrm>
              <a:off x="7005637" y="4008220"/>
              <a:ext cx="265618" cy="194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ja-JP" sz="8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33</a:t>
              </a:r>
              <a:endParaRPr lang="ja-JP" altLang="en-US" sz="8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9" name="テキスト ボックス 65"/>
            <p:cNvSpPr txBox="1"/>
            <p:nvPr/>
          </p:nvSpPr>
          <p:spPr>
            <a:xfrm>
              <a:off x="7349378" y="4008220"/>
              <a:ext cx="264198" cy="194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ja-JP" sz="8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32</a:t>
              </a:r>
              <a:endParaRPr lang="ja-JP" altLang="en-US" sz="8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テキスト ボックス 66"/>
            <p:cNvSpPr txBox="1"/>
            <p:nvPr/>
          </p:nvSpPr>
          <p:spPr>
            <a:xfrm>
              <a:off x="7691698" y="4008220"/>
              <a:ext cx="265619" cy="194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ja-JP" sz="8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25</a:t>
              </a:r>
              <a:endParaRPr lang="ja-JP" altLang="en-US" sz="8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テキスト ボックス 67"/>
            <p:cNvSpPr txBox="1"/>
            <p:nvPr/>
          </p:nvSpPr>
          <p:spPr>
            <a:xfrm>
              <a:off x="8061007" y="4008220"/>
              <a:ext cx="213063" cy="194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ja-JP" sz="8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9</a:t>
              </a:r>
              <a:endParaRPr lang="ja-JP" altLang="en-US" sz="8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テキスト ボックス 68"/>
            <p:cNvSpPr txBox="1"/>
            <p:nvPr/>
          </p:nvSpPr>
          <p:spPr>
            <a:xfrm>
              <a:off x="8404748" y="4008220"/>
              <a:ext cx="213063" cy="194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ja-JP" sz="8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  <a:endParaRPr lang="ja-JP" altLang="en-US" sz="8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テキスト ボックス 69"/>
            <p:cNvSpPr txBox="1"/>
            <p:nvPr/>
          </p:nvSpPr>
          <p:spPr>
            <a:xfrm>
              <a:off x="5107959" y="4008220"/>
              <a:ext cx="529815" cy="194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spAutoFit/>
            </a:bodyPr>
            <a:lstStyle/>
            <a:p>
              <a:pPr algn="r">
                <a:defRPr/>
              </a:pPr>
              <a:r>
                <a:rPr lang="en-US" altLang="ja-JP" sz="8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 at risk</a:t>
              </a:r>
              <a:endParaRPr lang="ja-JP" altLang="en-US" sz="8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5764192" y="2173479"/>
              <a:ext cx="2471527" cy="651312"/>
            </a:xfrm>
            <a:custGeom>
              <a:avLst/>
              <a:gdLst>
                <a:gd name="T0" fmla="*/ 0 w 4602"/>
                <a:gd name="T1" fmla="*/ 0 h 1010"/>
                <a:gd name="T2" fmla="*/ 324 w 4602"/>
                <a:gd name="T3" fmla="*/ 0 h 1010"/>
                <a:gd name="T4" fmla="*/ 324 w 4602"/>
                <a:gd name="T5" fmla="*/ 47 h 1010"/>
                <a:gd name="T6" fmla="*/ 962 w 4602"/>
                <a:gd name="T7" fmla="*/ 47 h 1010"/>
                <a:gd name="T8" fmla="*/ 962 w 4602"/>
                <a:gd name="T9" fmla="*/ 99 h 1010"/>
                <a:gd name="T10" fmla="*/ 1004 w 4602"/>
                <a:gd name="T11" fmla="*/ 99 h 1010"/>
                <a:gd name="T12" fmla="*/ 1004 w 4602"/>
                <a:gd name="T13" fmla="*/ 146 h 1010"/>
                <a:gd name="T14" fmla="*/ 1077 w 4602"/>
                <a:gd name="T15" fmla="*/ 146 h 1010"/>
                <a:gd name="T16" fmla="*/ 1077 w 4602"/>
                <a:gd name="T17" fmla="*/ 198 h 1010"/>
                <a:gd name="T18" fmla="*/ 1134 w 4602"/>
                <a:gd name="T19" fmla="*/ 198 h 1010"/>
                <a:gd name="T20" fmla="*/ 1134 w 4602"/>
                <a:gd name="T21" fmla="*/ 212 h 1010"/>
                <a:gd name="T22" fmla="*/ 1155 w 4602"/>
                <a:gd name="T23" fmla="*/ 212 h 1010"/>
                <a:gd name="T24" fmla="*/ 1155 w 4602"/>
                <a:gd name="T25" fmla="*/ 262 h 1010"/>
                <a:gd name="T26" fmla="*/ 1214 w 4602"/>
                <a:gd name="T27" fmla="*/ 262 h 1010"/>
                <a:gd name="T28" fmla="*/ 1214 w 4602"/>
                <a:gd name="T29" fmla="*/ 356 h 1010"/>
                <a:gd name="T30" fmla="*/ 1852 w 4602"/>
                <a:gd name="T31" fmla="*/ 356 h 1010"/>
                <a:gd name="T32" fmla="*/ 1852 w 4602"/>
                <a:gd name="T33" fmla="*/ 413 h 1010"/>
                <a:gd name="T34" fmla="*/ 2270 w 4602"/>
                <a:gd name="T35" fmla="*/ 413 h 1010"/>
                <a:gd name="T36" fmla="*/ 2270 w 4602"/>
                <a:gd name="T37" fmla="*/ 467 h 1010"/>
                <a:gd name="T38" fmla="*/ 2721 w 4602"/>
                <a:gd name="T39" fmla="*/ 467 h 1010"/>
                <a:gd name="T40" fmla="*/ 2721 w 4602"/>
                <a:gd name="T41" fmla="*/ 507 h 1010"/>
                <a:gd name="T42" fmla="*/ 3439 w 4602"/>
                <a:gd name="T43" fmla="*/ 507 h 1010"/>
                <a:gd name="T44" fmla="*/ 3439 w 4602"/>
                <a:gd name="T45" fmla="*/ 564 h 1010"/>
                <a:gd name="T46" fmla="*/ 3543 w 4602"/>
                <a:gd name="T47" fmla="*/ 564 h 1010"/>
                <a:gd name="T48" fmla="*/ 3543 w 4602"/>
                <a:gd name="T49" fmla="*/ 618 h 1010"/>
                <a:gd name="T50" fmla="*/ 3631 w 4602"/>
                <a:gd name="T51" fmla="*/ 618 h 1010"/>
                <a:gd name="T52" fmla="*/ 3631 w 4602"/>
                <a:gd name="T53" fmla="*/ 670 h 1010"/>
                <a:gd name="T54" fmla="*/ 3725 w 4602"/>
                <a:gd name="T55" fmla="*/ 670 h 1010"/>
                <a:gd name="T56" fmla="*/ 3725 w 4602"/>
                <a:gd name="T57" fmla="*/ 720 h 1010"/>
                <a:gd name="T58" fmla="*/ 4524 w 4602"/>
                <a:gd name="T59" fmla="*/ 720 h 1010"/>
                <a:gd name="T60" fmla="*/ 4524 w 4602"/>
                <a:gd name="T61" fmla="*/ 1010 h 1010"/>
                <a:gd name="T62" fmla="*/ 4602 w 4602"/>
                <a:gd name="T63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02" h="1010">
                  <a:moveTo>
                    <a:pt x="0" y="0"/>
                  </a:moveTo>
                  <a:lnTo>
                    <a:pt x="324" y="0"/>
                  </a:lnTo>
                  <a:lnTo>
                    <a:pt x="324" y="47"/>
                  </a:lnTo>
                  <a:lnTo>
                    <a:pt x="962" y="47"/>
                  </a:lnTo>
                  <a:lnTo>
                    <a:pt x="962" y="99"/>
                  </a:lnTo>
                  <a:lnTo>
                    <a:pt x="1004" y="99"/>
                  </a:lnTo>
                  <a:lnTo>
                    <a:pt x="1004" y="146"/>
                  </a:lnTo>
                  <a:lnTo>
                    <a:pt x="1077" y="146"/>
                  </a:lnTo>
                  <a:lnTo>
                    <a:pt x="1077" y="198"/>
                  </a:lnTo>
                  <a:lnTo>
                    <a:pt x="1134" y="198"/>
                  </a:lnTo>
                  <a:lnTo>
                    <a:pt x="1134" y="212"/>
                  </a:lnTo>
                  <a:lnTo>
                    <a:pt x="1155" y="212"/>
                  </a:lnTo>
                  <a:lnTo>
                    <a:pt x="1155" y="262"/>
                  </a:lnTo>
                  <a:lnTo>
                    <a:pt x="1214" y="262"/>
                  </a:lnTo>
                  <a:lnTo>
                    <a:pt x="1214" y="356"/>
                  </a:lnTo>
                  <a:lnTo>
                    <a:pt x="1852" y="356"/>
                  </a:lnTo>
                  <a:lnTo>
                    <a:pt x="1852" y="413"/>
                  </a:lnTo>
                  <a:lnTo>
                    <a:pt x="2270" y="413"/>
                  </a:lnTo>
                  <a:lnTo>
                    <a:pt x="2270" y="467"/>
                  </a:lnTo>
                  <a:lnTo>
                    <a:pt x="2721" y="467"/>
                  </a:lnTo>
                  <a:lnTo>
                    <a:pt x="2721" y="507"/>
                  </a:lnTo>
                  <a:lnTo>
                    <a:pt x="3439" y="507"/>
                  </a:lnTo>
                  <a:lnTo>
                    <a:pt x="3439" y="564"/>
                  </a:lnTo>
                  <a:lnTo>
                    <a:pt x="3543" y="564"/>
                  </a:lnTo>
                  <a:lnTo>
                    <a:pt x="3543" y="618"/>
                  </a:lnTo>
                  <a:lnTo>
                    <a:pt x="3631" y="618"/>
                  </a:lnTo>
                  <a:lnTo>
                    <a:pt x="3631" y="670"/>
                  </a:lnTo>
                  <a:lnTo>
                    <a:pt x="3725" y="670"/>
                  </a:lnTo>
                  <a:lnTo>
                    <a:pt x="3725" y="720"/>
                  </a:lnTo>
                  <a:lnTo>
                    <a:pt x="4524" y="720"/>
                  </a:lnTo>
                  <a:lnTo>
                    <a:pt x="4524" y="1010"/>
                  </a:lnTo>
                  <a:lnTo>
                    <a:pt x="4602" y="1010"/>
                  </a:lnTo>
                </a:path>
              </a:pathLst>
            </a:custGeom>
            <a:noFill/>
            <a:ln w="28575" cap="flat" cmpd="sng" algn="ctr">
              <a:solidFill>
                <a:srgbClr val="A4F3FE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ja-JP" altLang="en-US" sz="10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101439" name="グループ化 73"/>
            <p:cNvGrpSpPr>
              <a:grpSpLocks/>
            </p:cNvGrpSpPr>
            <p:nvPr/>
          </p:nvGrpSpPr>
          <p:grpSpPr bwMode="auto">
            <a:xfrm>
              <a:off x="5804207" y="2137166"/>
              <a:ext cx="2441835" cy="687568"/>
              <a:chOff x="5804207" y="2096685"/>
              <a:chExt cx="2441835" cy="687568"/>
            </a:xfrm>
          </p:grpSpPr>
          <p:cxnSp>
            <p:nvCxnSpPr>
              <p:cNvPr id="101441" name="直線コネクタ 75"/>
              <p:cNvCxnSpPr>
                <a:cxnSpLocks noChangeShapeType="1"/>
              </p:cNvCxnSpPr>
              <p:nvPr/>
            </p:nvCxnSpPr>
            <p:spPr bwMode="auto">
              <a:xfrm flipH="1">
                <a:off x="8198648" y="2748253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42" name="直線コネクタ 76"/>
              <p:cNvCxnSpPr>
                <a:cxnSpLocks noChangeShapeType="1"/>
              </p:cNvCxnSpPr>
              <p:nvPr/>
            </p:nvCxnSpPr>
            <p:spPr bwMode="auto">
              <a:xfrm flipH="1">
                <a:off x="8224405" y="2748253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43" name="直線コネクタ 77"/>
              <p:cNvCxnSpPr>
                <a:cxnSpLocks noChangeShapeType="1"/>
              </p:cNvCxnSpPr>
              <p:nvPr/>
            </p:nvCxnSpPr>
            <p:spPr bwMode="auto">
              <a:xfrm flipH="1">
                <a:off x="8231618" y="2748253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44" name="直線コネクタ 78"/>
              <p:cNvCxnSpPr>
                <a:cxnSpLocks noChangeShapeType="1"/>
              </p:cNvCxnSpPr>
              <p:nvPr/>
            </p:nvCxnSpPr>
            <p:spPr bwMode="auto">
              <a:xfrm flipH="1">
                <a:off x="8181133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45" name="直線コネクタ 79"/>
              <p:cNvCxnSpPr>
                <a:cxnSpLocks noChangeShapeType="1"/>
              </p:cNvCxnSpPr>
              <p:nvPr/>
            </p:nvCxnSpPr>
            <p:spPr bwMode="auto">
              <a:xfrm flipH="1">
                <a:off x="8173920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46" name="直線コネクタ 80"/>
              <p:cNvCxnSpPr>
                <a:cxnSpLocks noChangeShapeType="1"/>
              </p:cNvCxnSpPr>
              <p:nvPr/>
            </p:nvCxnSpPr>
            <p:spPr bwMode="auto">
              <a:xfrm flipH="1">
                <a:off x="8166708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47" name="直線コネクタ 81"/>
              <p:cNvCxnSpPr>
                <a:cxnSpLocks noChangeShapeType="1"/>
              </p:cNvCxnSpPr>
              <p:nvPr/>
            </p:nvCxnSpPr>
            <p:spPr bwMode="auto">
              <a:xfrm flipH="1">
                <a:off x="8120344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48" name="直線コネクタ 82"/>
              <p:cNvCxnSpPr>
                <a:cxnSpLocks noChangeShapeType="1"/>
              </p:cNvCxnSpPr>
              <p:nvPr/>
            </p:nvCxnSpPr>
            <p:spPr bwMode="auto">
              <a:xfrm flipH="1">
                <a:off x="8098707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49" name="直線コネクタ 83"/>
              <p:cNvCxnSpPr>
                <a:cxnSpLocks noChangeShapeType="1"/>
              </p:cNvCxnSpPr>
              <p:nvPr/>
            </p:nvCxnSpPr>
            <p:spPr bwMode="auto">
              <a:xfrm flipH="1">
                <a:off x="8083253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50" name="直線コネクタ 84"/>
              <p:cNvCxnSpPr>
                <a:cxnSpLocks noChangeShapeType="1"/>
              </p:cNvCxnSpPr>
              <p:nvPr/>
            </p:nvCxnSpPr>
            <p:spPr bwMode="auto">
              <a:xfrm flipH="1">
                <a:off x="7991555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51" name="直線コネクタ 85"/>
              <p:cNvCxnSpPr>
                <a:cxnSpLocks noChangeShapeType="1"/>
              </p:cNvCxnSpPr>
              <p:nvPr/>
            </p:nvCxnSpPr>
            <p:spPr bwMode="auto">
              <a:xfrm flipH="1">
                <a:off x="7983313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52" name="直線コネクタ 86"/>
              <p:cNvCxnSpPr>
                <a:cxnSpLocks noChangeShapeType="1"/>
              </p:cNvCxnSpPr>
              <p:nvPr/>
            </p:nvCxnSpPr>
            <p:spPr bwMode="auto">
              <a:xfrm flipH="1">
                <a:off x="7964767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53" name="直線コネクタ 87"/>
              <p:cNvCxnSpPr>
                <a:cxnSpLocks noChangeShapeType="1"/>
              </p:cNvCxnSpPr>
              <p:nvPr/>
            </p:nvCxnSpPr>
            <p:spPr bwMode="auto">
              <a:xfrm flipH="1">
                <a:off x="7943131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54" name="直線コネクタ 88"/>
              <p:cNvCxnSpPr>
                <a:cxnSpLocks noChangeShapeType="1"/>
              </p:cNvCxnSpPr>
              <p:nvPr/>
            </p:nvCxnSpPr>
            <p:spPr bwMode="auto">
              <a:xfrm flipH="1">
                <a:off x="7931797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55" name="直線コネクタ 89"/>
              <p:cNvCxnSpPr>
                <a:cxnSpLocks noChangeShapeType="1"/>
              </p:cNvCxnSpPr>
              <p:nvPr/>
            </p:nvCxnSpPr>
            <p:spPr bwMode="auto">
              <a:xfrm flipH="1">
                <a:off x="7915313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56" name="直線コネクタ 90"/>
              <p:cNvCxnSpPr>
                <a:cxnSpLocks noChangeShapeType="1"/>
              </p:cNvCxnSpPr>
              <p:nvPr/>
            </p:nvCxnSpPr>
            <p:spPr bwMode="auto">
              <a:xfrm flipH="1">
                <a:off x="7880282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57" name="直線コネクタ 91"/>
              <p:cNvCxnSpPr>
                <a:cxnSpLocks noChangeShapeType="1"/>
              </p:cNvCxnSpPr>
              <p:nvPr/>
            </p:nvCxnSpPr>
            <p:spPr bwMode="auto">
              <a:xfrm flipH="1">
                <a:off x="7874100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58" name="直線コネクタ 92"/>
              <p:cNvCxnSpPr>
                <a:cxnSpLocks noChangeShapeType="1"/>
              </p:cNvCxnSpPr>
              <p:nvPr/>
            </p:nvCxnSpPr>
            <p:spPr bwMode="auto">
              <a:xfrm flipH="1">
                <a:off x="7854524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59" name="直線コネクタ 93"/>
              <p:cNvCxnSpPr>
                <a:cxnSpLocks noChangeShapeType="1"/>
              </p:cNvCxnSpPr>
              <p:nvPr/>
            </p:nvCxnSpPr>
            <p:spPr bwMode="auto">
              <a:xfrm flipH="1">
                <a:off x="7840099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60" name="直線コネクタ 94"/>
              <p:cNvCxnSpPr>
                <a:cxnSpLocks noChangeShapeType="1"/>
              </p:cNvCxnSpPr>
              <p:nvPr/>
            </p:nvCxnSpPr>
            <p:spPr bwMode="auto">
              <a:xfrm flipH="1">
                <a:off x="7822584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61" name="直線コネクタ 95"/>
              <p:cNvCxnSpPr>
                <a:cxnSpLocks noChangeShapeType="1"/>
              </p:cNvCxnSpPr>
              <p:nvPr/>
            </p:nvCxnSpPr>
            <p:spPr bwMode="auto">
              <a:xfrm flipH="1">
                <a:off x="7807129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62" name="直線コネクタ 96"/>
              <p:cNvCxnSpPr>
                <a:cxnSpLocks noChangeShapeType="1"/>
              </p:cNvCxnSpPr>
              <p:nvPr/>
            </p:nvCxnSpPr>
            <p:spPr bwMode="auto">
              <a:xfrm flipH="1">
                <a:off x="7793735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63" name="直線コネクタ 97"/>
              <p:cNvCxnSpPr>
                <a:cxnSpLocks noChangeShapeType="1"/>
              </p:cNvCxnSpPr>
              <p:nvPr/>
            </p:nvCxnSpPr>
            <p:spPr bwMode="auto">
              <a:xfrm flipH="1">
                <a:off x="7767977" y="2559088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64" name="直線コネクタ 98"/>
              <p:cNvCxnSpPr>
                <a:cxnSpLocks noChangeShapeType="1"/>
              </p:cNvCxnSpPr>
              <p:nvPr/>
            </p:nvCxnSpPr>
            <p:spPr bwMode="auto">
              <a:xfrm flipH="1">
                <a:off x="6285362" y="2157267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65" name="直線コネクタ 99"/>
              <p:cNvCxnSpPr>
                <a:cxnSpLocks noChangeShapeType="1"/>
              </p:cNvCxnSpPr>
              <p:nvPr/>
            </p:nvCxnSpPr>
            <p:spPr bwMode="auto">
              <a:xfrm flipH="1">
                <a:off x="6151422" y="2127594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66" name="直線コネクタ 100"/>
              <p:cNvCxnSpPr>
                <a:cxnSpLocks noChangeShapeType="1"/>
              </p:cNvCxnSpPr>
              <p:nvPr/>
            </p:nvCxnSpPr>
            <p:spPr bwMode="auto">
              <a:xfrm flipH="1">
                <a:off x="6073118" y="2127594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467" name="直線コネクタ 101"/>
              <p:cNvCxnSpPr>
                <a:cxnSpLocks noChangeShapeType="1"/>
              </p:cNvCxnSpPr>
              <p:nvPr/>
            </p:nvCxnSpPr>
            <p:spPr bwMode="auto">
              <a:xfrm flipH="1">
                <a:off x="5804207" y="2096685"/>
                <a:ext cx="14424" cy="3600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6" name="テキスト ボックス 74"/>
            <p:cNvSpPr txBox="1"/>
            <p:nvPr/>
          </p:nvSpPr>
          <p:spPr>
            <a:xfrm>
              <a:off x="8347931" y="2702758"/>
              <a:ext cx="166189" cy="13764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ja-JP" sz="100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NR</a:t>
              </a:r>
              <a:endParaRPr lang="ja-JP" altLang="en-US" sz="100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01383" name="正方形/長方形 104"/>
          <p:cNvSpPr>
            <a:spLocks noChangeArrowheads="1"/>
          </p:cNvSpPr>
          <p:nvPr/>
        </p:nvSpPr>
        <p:spPr bwMode="auto">
          <a:xfrm>
            <a:off x="2984500" y="6370638"/>
            <a:ext cx="61849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dirty="0"/>
              <a:t>1. </a:t>
            </a:r>
            <a:r>
              <a:rPr lang="en-US" altLang="ja-JP" dirty="0" err="1"/>
              <a:t>Kozuki</a:t>
            </a:r>
            <a:r>
              <a:rPr lang="en-US" altLang="ja-JP" dirty="0"/>
              <a:t> T</a:t>
            </a:r>
            <a:r>
              <a:rPr lang="en-US" altLang="x-none" dirty="0"/>
              <a:t> et al. JSMO 2015     2. </a:t>
            </a:r>
            <a:r>
              <a:rPr lang="en-US" altLang="ja-JP" dirty="0"/>
              <a:t>Takeuchi </a:t>
            </a:r>
            <a:r>
              <a:rPr lang="en-US" altLang="x-none" dirty="0"/>
              <a:t>K</a:t>
            </a:r>
            <a:r>
              <a:rPr lang="ja-JP" altLang="en-US" dirty="0"/>
              <a:t> </a:t>
            </a:r>
            <a:r>
              <a:rPr lang="en-US" altLang="ja-JP" dirty="0"/>
              <a:t>et al. </a:t>
            </a:r>
            <a:r>
              <a:rPr lang="it-IT" altLang="ja-JP" i="1" dirty="0" err="1"/>
              <a:t>Ann</a:t>
            </a:r>
            <a:r>
              <a:rPr lang="it-IT" altLang="ja-JP" i="1" dirty="0"/>
              <a:t> </a:t>
            </a:r>
            <a:r>
              <a:rPr lang="it-IT" altLang="ja-JP" i="1" dirty="0" err="1"/>
              <a:t>Oncol</a:t>
            </a:r>
            <a:r>
              <a:rPr lang="it-IT" altLang="ja-JP" dirty="0"/>
              <a:t> </a:t>
            </a:r>
            <a:r>
              <a:rPr lang="it-IT" altLang="ja-JP" dirty="0" smtClean="0"/>
              <a:t>27:185-92</a:t>
            </a:r>
            <a:r>
              <a:rPr lang="it-IT" altLang="ja-JP" dirty="0"/>
              <a:t>, 2016</a:t>
            </a:r>
            <a:endParaRPr lang="ja-JP" alt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2"/>
            </a:gs>
            <a:gs pos="100000">
              <a:srgbClr val="00006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3"/>
          <p:cNvSpPr txBox="1">
            <a:spLocks noChangeArrowheads="1"/>
          </p:cNvSpPr>
          <p:nvPr/>
        </p:nvSpPr>
        <p:spPr bwMode="auto">
          <a:xfrm>
            <a:off x="317500" y="436563"/>
            <a:ext cx="87376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 dirty="0" smtClean="0">
                <a:solidFill>
                  <a:srgbClr val="E9C550"/>
                </a:solidFill>
              </a:rPr>
              <a:t>J-ALEX: Phase </a:t>
            </a:r>
            <a:r>
              <a:rPr lang="en-US" altLang="x-none" sz="3000" dirty="0">
                <a:solidFill>
                  <a:srgbClr val="E9C550"/>
                </a:solidFill>
              </a:rPr>
              <a:t>III Study Comparing </a:t>
            </a:r>
            <a:r>
              <a:rPr lang="en-US" altLang="x-none" sz="3000" dirty="0" err="1">
                <a:solidFill>
                  <a:srgbClr val="E9C550"/>
                </a:solidFill>
              </a:rPr>
              <a:t>Alectinib</a:t>
            </a:r>
            <a:r>
              <a:rPr lang="en-US" altLang="x-none" sz="3000" dirty="0">
                <a:solidFill>
                  <a:srgbClr val="E9C550"/>
                </a:solidFill>
              </a:rPr>
              <a:t> </a:t>
            </a:r>
            <a:r>
              <a:rPr lang="en-US" altLang="x-none" sz="3000" dirty="0" smtClean="0">
                <a:solidFill>
                  <a:srgbClr val="E9C550"/>
                </a:solidFill>
              </a:rPr>
              <a:t/>
            </a:r>
            <a:br>
              <a:rPr lang="en-US" altLang="x-none" sz="3000" dirty="0" smtClean="0">
                <a:solidFill>
                  <a:srgbClr val="E9C550"/>
                </a:solidFill>
              </a:rPr>
            </a:br>
            <a:r>
              <a:rPr lang="en-US" altLang="x-none" sz="3000" dirty="0" smtClean="0">
                <a:solidFill>
                  <a:srgbClr val="E9C550"/>
                </a:solidFill>
              </a:rPr>
              <a:t>to </a:t>
            </a:r>
            <a:r>
              <a:rPr lang="en-US" altLang="x-none" sz="3000" dirty="0" err="1">
                <a:solidFill>
                  <a:srgbClr val="E9C550"/>
                </a:solidFill>
              </a:rPr>
              <a:t>Crizotinib</a:t>
            </a:r>
            <a:r>
              <a:rPr lang="en-US" altLang="x-none" sz="3000" dirty="0">
                <a:solidFill>
                  <a:srgbClr val="E9C550"/>
                </a:solidFill>
              </a:rPr>
              <a:t> in Japanese TKI-Naïve Patients</a:t>
            </a:r>
          </a:p>
        </p:txBody>
      </p:sp>
      <p:cxnSp>
        <p:nvCxnSpPr>
          <p:cNvPr id="94" name="AutoShape 28"/>
          <p:cNvCxnSpPr>
            <a:cxnSpLocks noChangeShapeType="1"/>
          </p:cNvCxnSpPr>
          <p:nvPr/>
        </p:nvCxnSpPr>
        <p:spPr bwMode="auto">
          <a:xfrm flipV="1">
            <a:off x="2703513" y="3190875"/>
            <a:ext cx="455612" cy="4763"/>
          </a:xfrm>
          <a:prstGeom prst="straightConnector1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5" name="AutoShape 29"/>
          <p:cNvCxnSpPr>
            <a:cxnSpLocks noChangeShapeType="1"/>
          </p:cNvCxnSpPr>
          <p:nvPr/>
        </p:nvCxnSpPr>
        <p:spPr bwMode="auto">
          <a:xfrm flipV="1">
            <a:off x="3143250" y="2609850"/>
            <a:ext cx="460375" cy="82232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6" name="AutoShape 30"/>
          <p:cNvCxnSpPr>
            <a:cxnSpLocks noChangeShapeType="1"/>
          </p:cNvCxnSpPr>
          <p:nvPr/>
        </p:nvCxnSpPr>
        <p:spPr bwMode="auto">
          <a:xfrm>
            <a:off x="3143250" y="3016250"/>
            <a:ext cx="460375" cy="9048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3430" name="Rectangle 7"/>
          <p:cNvSpPr>
            <a:spLocks noChangeArrowheads="1"/>
          </p:cNvSpPr>
          <p:nvPr/>
        </p:nvSpPr>
        <p:spPr bwMode="auto">
          <a:xfrm>
            <a:off x="139700" y="4703763"/>
            <a:ext cx="21764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kumimoji="1" lang="en-US" altLang="ja-JP" sz="1400" u="sng"/>
              <a:t>Stratification factors:</a:t>
            </a:r>
            <a:r>
              <a:rPr kumimoji="1" lang="en-US" altLang="ja-JP" sz="1400"/>
              <a:t> </a:t>
            </a:r>
          </a:p>
        </p:txBody>
      </p:sp>
      <p:sp>
        <p:nvSpPr>
          <p:cNvPr id="98" name="円/楕円 11"/>
          <p:cNvSpPr>
            <a:spLocks noChangeArrowheads="1"/>
          </p:cNvSpPr>
          <p:nvPr/>
        </p:nvSpPr>
        <p:spPr bwMode="auto">
          <a:xfrm>
            <a:off x="2992438" y="2903538"/>
            <a:ext cx="574675" cy="576262"/>
          </a:xfrm>
          <a:prstGeom prst="ellipse">
            <a:avLst/>
          </a:prstGeom>
          <a:gradFill rotWithShape="1">
            <a:gsLst>
              <a:gs pos="0">
                <a:srgbClr val="8BD826"/>
              </a:gs>
              <a:gs pos="20000">
                <a:srgbClr val="8AD329"/>
              </a:gs>
              <a:gs pos="100000">
                <a:srgbClr val="68A11D"/>
              </a:gs>
            </a:gsLst>
            <a:lin ang="5400000"/>
          </a:gradFill>
          <a:ln w="9525">
            <a:solidFill>
              <a:srgbClr val="89C53A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1" lang="ja-JP" altLang="en-US">
              <a:solidFill>
                <a:srgbClr val="FFFFFF"/>
              </a:solidFill>
            </a:endParaRPr>
          </a:p>
        </p:txBody>
      </p:sp>
      <p:sp>
        <p:nvSpPr>
          <p:cNvPr id="103432" name="テキスト ボックス 12"/>
          <p:cNvSpPr txBox="1">
            <a:spLocks noChangeArrowheads="1"/>
          </p:cNvSpPr>
          <p:nvPr/>
        </p:nvSpPr>
        <p:spPr bwMode="auto">
          <a:xfrm>
            <a:off x="3054350" y="2933700"/>
            <a:ext cx="441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1" lang="en-US" altLang="ja-JP" sz="1400"/>
              <a:t>R</a:t>
            </a:r>
          </a:p>
          <a:p>
            <a:r>
              <a:rPr kumimoji="1" lang="en-US" altLang="ja-JP" sz="1400"/>
              <a:t>1:1</a:t>
            </a:r>
            <a:endParaRPr kumimoji="1" lang="ja-JP" altLang="en-US" sz="1400"/>
          </a:p>
        </p:txBody>
      </p:sp>
      <p:sp>
        <p:nvSpPr>
          <p:cNvPr id="100" name="AutoShape 5"/>
          <p:cNvSpPr>
            <a:spLocks noChangeArrowheads="1"/>
          </p:cNvSpPr>
          <p:nvPr/>
        </p:nvSpPr>
        <p:spPr bwMode="auto">
          <a:xfrm>
            <a:off x="282575" y="2025650"/>
            <a:ext cx="2605088" cy="2339975"/>
          </a:xfrm>
          <a:prstGeom prst="roundRect">
            <a:avLst>
              <a:gd name="adj" fmla="val 4031"/>
            </a:avLst>
          </a:prstGeom>
          <a:solidFill>
            <a:schemeClr val="accent5">
              <a:lumMod val="20000"/>
              <a:lumOff val="80000"/>
            </a:schemeClr>
          </a:solidFill>
          <a:ln w="12700" algn="ctr">
            <a:noFill/>
            <a:round/>
            <a:headEnd/>
            <a:tailEnd/>
          </a:ln>
        </p:spPr>
        <p:txBody>
          <a:bodyPr anchor="ctr"/>
          <a:lstStyle>
            <a:lvl1pPr marL="176213" indent="-17621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5000"/>
              </a:lnSpc>
            </a:pPr>
            <a:r>
              <a:rPr kumimoji="1" lang="en-US" altLang="en-US" sz="1400" u="sng">
                <a:solidFill>
                  <a:schemeClr val="tx2"/>
                </a:solidFill>
                <a:ea typeface="HGPｺﾞｼｯｸE" charset="-128"/>
              </a:rPr>
              <a:t>Key Entry Criteria</a:t>
            </a:r>
          </a:p>
          <a:p>
            <a:pPr algn="l" eaLnBrk="1" hangingPunct="1">
              <a:lnSpc>
                <a:spcPct val="95000"/>
              </a:lnSpc>
              <a:buFontTx/>
              <a:buChar char="•"/>
            </a:pPr>
            <a:r>
              <a:rPr kumimoji="1" lang="en-US" altLang="en-US">
                <a:solidFill>
                  <a:schemeClr val="tx2"/>
                </a:solidFill>
                <a:ea typeface="HGPｺﾞｼｯｸE" charset="-128"/>
              </a:rPr>
              <a:t>Stage IIIB/IV or recurrent </a:t>
            </a:r>
            <a:r>
              <a:rPr kumimoji="1" lang="en-US" altLang="en-US" i="1">
                <a:solidFill>
                  <a:schemeClr val="tx2"/>
                </a:solidFill>
                <a:ea typeface="HGPｺﾞｼｯｸE" charset="-128"/>
              </a:rPr>
              <a:t>ALK</a:t>
            </a:r>
            <a:r>
              <a:rPr kumimoji="1" lang="en-US" altLang="en-US">
                <a:solidFill>
                  <a:schemeClr val="tx2"/>
                </a:solidFill>
                <a:ea typeface="HGPｺﾞｼｯｸE" charset="-128"/>
              </a:rPr>
              <a:t>-positive NSCLC</a:t>
            </a:r>
          </a:p>
          <a:p>
            <a:pPr algn="l" eaLnBrk="1" hangingPunct="1">
              <a:lnSpc>
                <a:spcPct val="95000"/>
              </a:lnSpc>
              <a:buFontTx/>
              <a:buChar char="•"/>
            </a:pPr>
            <a:r>
              <a:rPr kumimoji="1" lang="en-US" altLang="en-US">
                <a:solidFill>
                  <a:schemeClr val="tx2"/>
                </a:solidFill>
                <a:ea typeface="HGPｺﾞｼｯｸE" charset="-128"/>
              </a:rPr>
              <a:t>ALK centralized testing </a:t>
            </a:r>
          </a:p>
          <a:p>
            <a:pPr algn="l" eaLnBrk="1" hangingPunct="1">
              <a:lnSpc>
                <a:spcPct val="95000"/>
              </a:lnSpc>
              <a:buFont typeface="Wingdings" charset="2"/>
              <a:buNone/>
            </a:pPr>
            <a:r>
              <a:rPr kumimoji="1" lang="en-US" altLang="en-US">
                <a:solidFill>
                  <a:schemeClr val="tx2"/>
                </a:solidFill>
                <a:ea typeface="HGPｺﾞｼｯｸE" charset="-128"/>
              </a:rPr>
              <a:t>    (IHC and FISH or RT-PCR)</a:t>
            </a:r>
          </a:p>
          <a:p>
            <a:pPr algn="l" eaLnBrk="1" hangingPunct="1">
              <a:lnSpc>
                <a:spcPct val="95000"/>
              </a:lnSpc>
              <a:buFontTx/>
              <a:buChar char="•"/>
            </a:pPr>
            <a:r>
              <a:rPr kumimoji="1" lang="en-US" altLang="en-US">
                <a:solidFill>
                  <a:schemeClr val="tx2"/>
                </a:solidFill>
                <a:ea typeface="HGPｺﾞｼｯｸE" charset="-128"/>
              </a:rPr>
              <a:t>ECOG PS 0-2</a:t>
            </a:r>
          </a:p>
          <a:p>
            <a:pPr algn="l" eaLnBrk="1" hangingPunct="1">
              <a:lnSpc>
                <a:spcPct val="95000"/>
              </a:lnSpc>
              <a:buFontTx/>
              <a:buChar char="•"/>
            </a:pPr>
            <a:r>
              <a:rPr kumimoji="1" lang="en-US" altLang="en-US">
                <a:solidFill>
                  <a:schemeClr val="tx2"/>
                </a:solidFill>
                <a:ea typeface="HGPｺﾞｼｯｸE" charset="-128"/>
              </a:rPr>
              <a:t>≥1 measurable lesion assessed by investigator</a:t>
            </a:r>
          </a:p>
          <a:p>
            <a:pPr algn="l" eaLnBrk="1" hangingPunct="1">
              <a:lnSpc>
                <a:spcPct val="95000"/>
              </a:lnSpc>
              <a:buFontTx/>
              <a:buChar char="•"/>
            </a:pPr>
            <a:r>
              <a:rPr kumimoji="1" lang="en-US" altLang="en-US">
                <a:solidFill>
                  <a:schemeClr val="tx2"/>
                </a:solidFill>
                <a:ea typeface="HGPｺﾞｼｯｸE" charset="-128"/>
              </a:rPr>
              <a:t>Treated/asymptomatic brain metastases allowed</a:t>
            </a:r>
          </a:p>
          <a:p>
            <a:pPr algn="l">
              <a:lnSpc>
                <a:spcPct val="95000"/>
              </a:lnSpc>
              <a:buFontTx/>
              <a:buChar char="•"/>
            </a:pPr>
            <a:r>
              <a:rPr kumimoji="1" lang="en-US" altLang="en-US">
                <a:solidFill>
                  <a:schemeClr val="tx2"/>
                </a:solidFill>
                <a:ea typeface="HGPｺﾞｼｯｸE" charset="-128"/>
              </a:rPr>
              <a:t>≤1 prior chemotherapy</a:t>
            </a:r>
          </a:p>
        </p:txBody>
      </p:sp>
      <p:cxnSp>
        <p:nvCxnSpPr>
          <p:cNvPr id="101" name="AutoShape 28"/>
          <p:cNvCxnSpPr>
            <a:cxnSpLocks noChangeShapeType="1"/>
          </p:cNvCxnSpPr>
          <p:nvPr/>
        </p:nvCxnSpPr>
        <p:spPr bwMode="auto">
          <a:xfrm flipV="1">
            <a:off x="5845175" y="2600325"/>
            <a:ext cx="455613" cy="4763"/>
          </a:xfrm>
          <a:prstGeom prst="straightConnector1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2" name="AutoShape 9"/>
          <p:cNvSpPr>
            <a:spLocks noChangeArrowheads="1"/>
          </p:cNvSpPr>
          <p:nvPr/>
        </p:nvSpPr>
        <p:spPr bwMode="auto">
          <a:xfrm>
            <a:off x="3581400" y="2025650"/>
            <a:ext cx="2520950" cy="1008063"/>
          </a:xfrm>
          <a:prstGeom prst="roundRect">
            <a:avLst>
              <a:gd name="adj" fmla="val 8301"/>
            </a:avLst>
          </a:prstGeom>
          <a:solidFill>
            <a:schemeClr val="accent3">
              <a:lumMod val="20000"/>
              <a:lumOff val="80000"/>
            </a:schemeClr>
          </a:solidFill>
          <a:ln w="12700" algn="ctr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ct val="50000"/>
              </a:spcBef>
              <a:buClr>
                <a:srgbClr val="6A263F"/>
              </a:buClr>
              <a:buFont typeface="Wingdings" panose="05000000000000000000" pitchFamily="2" charset="2"/>
              <a:buChar char="l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A263F"/>
              </a:buClr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A263F"/>
              </a:buClr>
              <a:buChar char="•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A263F"/>
              </a:buClr>
              <a:buChar char="–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4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Alectinib 300 mg BID PO, 28-day cycle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en-US" altLang="ja-JP" sz="14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(N=100)</a:t>
            </a:r>
            <a:endParaRPr lang="en-US" altLang="ja-JP" sz="1400" dirty="0">
              <a:solidFill>
                <a:schemeClr val="tx2"/>
              </a:solidFill>
              <a:ea typeface="HGPｺﾞｼｯｸE" panose="020B0900000000000000" pitchFamily="50" charset="-128"/>
            </a:endParaRPr>
          </a:p>
        </p:txBody>
      </p:sp>
      <p:cxnSp>
        <p:nvCxnSpPr>
          <p:cNvPr id="103" name="AutoShape 28"/>
          <p:cNvCxnSpPr>
            <a:cxnSpLocks noChangeShapeType="1"/>
          </p:cNvCxnSpPr>
          <p:nvPr/>
        </p:nvCxnSpPr>
        <p:spPr bwMode="auto">
          <a:xfrm flipV="1">
            <a:off x="5845175" y="3916363"/>
            <a:ext cx="455613" cy="4762"/>
          </a:xfrm>
          <a:prstGeom prst="straightConnector1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4" name="AutoShape 10"/>
          <p:cNvSpPr>
            <a:spLocks noChangeArrowheads="1"/>
          </p:cNvSpPr>
          <p:nvPr/>
        </p:nvSpPr>
        <p:spPr bwMode="auto">
          <a:xfrm>
            <a:off x="3586163" y="3357563"/>
            <a:ext cx="2519362" cy="1008062"/>
          </a:xfrm>
          <a:prstGeom prst="roundRect">
            <a:avLst>
              <a:gd name="adj" fmla="val 8617"/>
            </a:avLst>
          </a:prstGeom>
          <a:solidFill>
            <a:schemeClr val="accent1">
              <a:lumMod val="20000"/>
              <a:lumOff val="80000"/>
            </a:schemeClr>
          </a:solidFill>
          <a:ln w="12700" algn="ctr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ct val="50000"/>
              </a:spcBef>
              <a:buClr>
                <a:srgbClr val="6A263F"/>
              </a:buClr>
              <a:buFont typeface="Wingdings" panose="05000000000000000000" pitchFamily="2" charset="2"/>
              <a:buChar char="l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A263F"/>
              </a:buClr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A263F"/>
              </a:buClr>
              <a:buChar char="•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A263F"/>
              </a:buClr>
              <a:buChar char="–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400" dirty="0" smtClean="0">
                <a:solidFill>
                  <a:srgbClr val="000000"/>
                </a:solidFill>
                <a:ea typeface="HGPｺﾞｼｯｸE" panose="020B0900000000000000" pitchFamily="50" charset="-128"/>
              </a:rPr>
              <a:t>Crizotinib 250 mg BID PO, 28-day cycle</a:t>
            </a: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ja-JP" sz="1400" dirty="0" smtClean="0">
                <a:solidFill>
                  <a:srgbClr val="000000"/>
                </a:solidFill>
                <a:ea typeface="HGPｺﾞｼｯｸE" panose="020B0900000000000000" pitchFamily="50" charset="-128"/>
              </a:rPr>
              <a:t>(N=100)</a:t>
            </a:r>
            <a:endParaRPr lang="en-US" altLang="ja-JP" sz="1400" dirty="0">
              <a:solidFill>
                <a:srgbClr val="000000"/>
              </a:solidFill>
              <a:ea typeface="HGPｺﾞｼｯｸE" panose="020B0900000000000000" pitchFamily="50" charset="-128"/>
            </a:endParaRPr>
          </a:p>
        </p:txBody>
      </p:sp>
      <p:sp>
        <p:nvSpPr>
          <p:cNvPr id="105" name="AutoShape 5"/>
          <p:cNvSpPr>
            <a:spLocks noChangeArrowheads="1"/>
          </p:cNvSpPr>
          <p:nvPr/>
        </p:nvSpPr>
        <p:spPr bwMode="auto">
          <a:xfrm>
            <a:off x="6300788" y="2025650"/>
            <a:ext cx="2555875" cy="2387600"/>
          </a:xfrm>
          <a:prstGeom prst="roundRect">
            <a:avLst>
              <a:gd name="adj" fmla="val 7500"/>
            </a:avLst>
          </a:prstGeom>
          <a:solidFill>
            <a:schemeClr val="accent5">
              <a:lumMod val="20000"/>
              <a:lumOff val="80000"/>
            </a:schemeClr>
          </a:solidFill>
          <a:ln w="12700" algn="ctr">
            <a:noFill/>
            <a:round/>
            <a:headEnd/>
            <a:tailEnd/>
          </a:ln>
        </p:spPr>
        <p:txBody>
          <a:bodyPr anchor="ctr"/>
          <a:lstStyle>
            <a:lvl1pPr marL="176213" indent="-176213">
              <a:spcBef>
                <a:spcPct val="50000"/>
              </a:spcBef>
              <a:buClr>
                <a:srgbClr val="6A263F"/>
              </a:buClr>
              <a:buFont typeface="Wingdings" panose="05000000000000000000" pitchFamily="2" charset="2"/>
              <a:buChar char="l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A263F"/>
              </a:buClr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A263F"/>
              </a:buClr>
              <a:buChar char="•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A263F"/>
              </a:buClr>
              <a:buChar char="–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A263F"/>
              </a:buClr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Tahoma" panose="020B0604030504040204" pitchFamily="34" charset="0"/>
              </a:defRPr>
            </a:lvl9pPr>
          </a:lstStyle>
          <a:p>
            <a:pPr marL="0" indent="0" algn="l" eaLnBrk="1" hangingPunct="1">
              <a:lnSpc>
                <a:spcPct val="95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ja-JP" sz="1400" u="sng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Endpoints</a:t>
            </a:r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buClrTx/>
              <a:buFont typeface="Arial" panose="020B0604020202020204" pitchFamily="34" charset="0"/>
              <a:buChar char="•"/>
              <a:defRPr/>
            </a:pPr>
            <a:r>
              <a:rPr lang="en-US" altLang="en-US" sz="14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Primary</a:t>
            </a:r>
          </a:p>
          <a:p>
            <a:pPr marL="0" indent="0" algn="l">
              <a:lnSpc>
                <a:spcPct val="95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en-US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 </a:t>
            </a:r>
            <a:r>
              <a:rPr lang="ja-JP" altLang="en-US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　</a:t>
            </a:r>
            <a:r>
              <a:rPr lang="en-US" altLang="en-US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- </a:t>
            </a:r>
            <a:r>
              <a:rPr lang="en-US" altLang="en-US" sz="14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PFS assessed by </a:t>
            </a:r>
            <a:r>
              <a:rPr lang="en-US" altLang="ja-JP" sz="14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IRF*</a:t>
            </a:r>
            <a:endParaRPr lang="en-US" altLang="en-US" sz="1400" dirty="0">
              <a:solidFill>
                <a:schemeClr val="tx2"/>
              </a:solidFill>
              <a:ea typeface="HGPｺﾞｼｯｸE" panose="020B0900000000000000" pitchFamily="50" charset="-128"/>
            </a:endParaRPr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buClrTx/>
              <a:buFont typeface="Arial" panose="020B0604020202020204" pitchFamily="34" charset="0"/>
              <a:buChar char="•"/>
              <a:defRPr/>
            </a:pPr>
            <a:endParaRPr lang="en-US" altLang="en-US" sz="1400" dirty="0">
              <a:solidFill>
                <a:schemeClr val="tx2"/>
              </a:solidFill>
              <a:ea typeface="HGPｺﾞｼｯｸE" panose="020B0900000000000000" pitchFamily="50" charset="-128"/>
            </a:endParaRPr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buClrTx/>
              <a:buFont typeface="Arial" panose="020B0604020202020204" pitchFamily="34" charset="0"/>
              <a:buChar char="•"/>
              <a:defRPr/>
            </a:pPr>
            <a:r>
              <a:rPr lang="en-US" altLang="en-US" sz="14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Secondary</a:t>
            </a:r>
          </a:p>
          <a:p>
            <a:pPr marL="0" indent="0" algn="l">
              <a:lnSpc>
                <a:spcPct val="95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ja-JP" altLang="en-US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　</a:t>
            </a:r>
            <a:r>
              <a:rPr lang="en-US" altLang="ja-JP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 - OS</a:t>
            </a:r>
          </a:p>
          <a:p>
            <a:pPr marL="0" indent="0" algn="l">
              <a:lnSpc>
                <a:spcPct val="95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ja-JP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 </a:t>
            </a:r>
            <a:r>
              <a:rPr lang="ja-JP" altLang="en-US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　</a:t>
            </a:r>
            <a:r>
              <a:rPr lang="en-US" altLang="ja-JP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- ORR</a:t>
            </a:r>
          </a:p>
          <a:p>
            <a:pPr marL="0" indent="0" algn="l">
              <a:lnSpc>
                <a:spcPct val="95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ja-JP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 </a:t>
            </a:r>
            <a:r>
              <a:rPr lang="ja-JP" altLang="en-US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　</a:t>
            </a:r>
            <a:r>
              <a:rPr lang="en-US" altLang="ja-JP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- PK</a:t>
            </a:r>
            <a:endParaRPr lang="en-US" altLang="ja-JP" sz="1200" dirty="0">
              <a:solidFill>
                <a:schemeClr val="tx2"/>
              </a:solidFill>
              <a:ea typeface="HGPｺﾞｼｯｸE" panose="020B0900000000000000" pitchFamily="50" charset="-128"/>
            </a:endParaRPr>
          </a:p>
          <a:p>
            <a:pPr marL="0" indent="0" algn="l">
              <a:lnSpc>
                <a:spcPct val="95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ja-JP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 </a:t>
            </a:r>
            <a:r>
              <a:rPr lang="ja-JP" altLang="en-US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　</a:t>
            </a:r>
            <a:r>
              <a:rPr lang="en-US" altLang="ja-JP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- QOL</a:t>
            </a:r>
          </a:p>
          <a:p>
            <a:pPr marL="0" indent="0" algn="l">
              <a:lnSpc>
                <a:spcPct val="95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ja-JP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 </a:t>
            </a:r>
            <a:r>
              <a:rPr lang="ja-JP" altLang="en-US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　</a:t>
            </a:r>
            <a:r>
              <a:rPr lang="en-US" altLang="ja-JP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- CNS PFS</a:t>
            </a:r>
          </a:p>
          <a:p>
            <a:pPr marL="0" indent="0" algn="l">
              <a:lnSpc>
                <a:spcPct val="95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en-US" altLang="ja-JP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 </a:t>
            </a:r>
            <a:r>
              <a:rPr lang="ja-JP" altLang="en-US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　</a:t>
            </a:r>
            <a:r>
              <a:rPr lang="en-US" altLang="ja-JP" sz="1200" dirty="0" smtClean="0">
                <a:solidFill>
                  <a:schemeClr val="tx2"/>
                </a:solidFill>
                <a:ea typeface="HGPｺﾞｼｯｸE" panose="020B0900000000000000" pitchFamily="50" charset="-128"/>
              </a:rPr>
              <a:t>- Safety</a:t>
            </a:r>
            <a:endParaRPr lang="en-US" altLang="ja-JP" sz="1200" dirty="0">
              <a:solidFill>
                <a:schemeClr val="tx2"/>
              </a:solidFill>
              <a:ea typeface="HGPｺﾞｼｯｸE" panose="020B0900000000000000" pitchFamily="50" charset="-128"/>
            </a:endParaRPr>
          </a:p>
        </p:txBody>
      </p:sp>
      <p:sp>
        <p:nvSpPr>
          <p:cNvPr id="103439" name="Rectangle 7"/>
          <p:cNvSpPr>
            <a:spLocks noChangeArrowheads="1"/>
          </p:cNvSpPr>
          <p:nvPr/>
        </p:nvSpPr>
        <p:spPr bwMode="auto">
          <a:xfrm>
            <a:off x="2611438" y="4703763"/>
            <a:ext cx="38862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/>
            <a:r>
              <a:rPr kumimoji="1" lang="en-US" altLang="ja-JP" sz="1400"/>
              <a:t>Clinical</a:t>
            </a:r>
            <a:r>
              <a:rPr kumimoji="1" lang="ja-JP" altLang="en-US" sz="1400"/>
              <a:t> </a:t>
            </a:r>
            <a:r>
              <a:rPr kumimoji="1" lang="en-US" altLang="ja-JP" sz="1400"/>
              <a:t>stage (IIIB/IV vs. Recurrent)</a:t>
            </a:r>
          </a:p>
          <a:p>
            <a:pPr algn="l" eaLnBrk="1" hangingPunct="1"/>
            <a:r>
              <a:rPr kumimoji="1" lang="en-US" altLang="ja-JP" sz="1400"/>
              <a:t>Prior chemotherapy (0 vs. 1)</a:t>
            </a:r>
          </a:p>
          <a:p>
            <a:pPr algn="l" eaLnBrk="1" hangingPunct="1"/>
            <a:r>
              <a:rPr kumimoji="1" lang="en-US" altLang="ja-JP" sz="1400"/>
              <a:t>ECOG PS (0/1 vs. 2)</a:t>
            </a:r>
          </a:p>
        </p:txBody>
      </p:sp>
      <p:sp>
        <p:nvSpPr>
          <p:cNvPr id="103440" name="テキスト ボックス 3"/>
          <p:cNvSpPr txBox="1">
            <a:spLocks noChangeArrowheads="1"/>
          </p:cNvSpPr>
          <p:nvPr/>
        </p:nvSpPr>
        <p:spPr bwMode="auto">
          <a:xfrm>
            <a:off x="6446531" y="4391025"/>
            <a:ext cx="216437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1" lang="en-US" altLang="ja-JP" sz="1100" dirty="0" smtClean="0"/>
              <a:t>*Independent </a:t>
            </a:r>
            <a:r>
              <a:rPr kumimoji="1" lang="en-US" altLang="ja-JP" sz="1100" dirty="0"/>
              <a:t>Review Facility</a:t>
            </a:r>
            <a:endParaRPr kumimoji="1" lang="ja-JP" altLang="en-US" sz="1100" dirty="0"/>
          </a:p>
        </p:txBody>
      </p:sp>
      <p:sp>
        <p:nvSpPr>
          <p:cNvPr id="103441" name="正方形/長方形 104"/>
          <p:cNvSpPr>
            <a:spLocks noChangeArrowheads="1"/>
          </p:cNvSpPr>
          <p:nvPr/>
        </p:nvSpPr>
        <p:spPr bwMode="auto">
          <a:xfrm>
            <a:off x="6286500" y="6454775"/>
            <a:ext cx="28575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dirty="0" err="1"/>
              <a:t>Nokihara</a:t>
            </a:r>
            <a:r>
              <a:rPr lang="en-US" altLang="ja-JP" dirty="0"/>
              <a:t> et al., ASCO 2016</a:t>
            </a:r>
            <a:endParaRPr lang="ja-JP" altLang="en-US" dirty="0"/>
          </a:p>
        </p:txBody>
      </p:sp>
      <p:sp>
        <p:nvSpPr>
          <p:cNvPr id="103442" name="Rectangle 7"/>
          <p:cNvSpPr>
            <a:spLocks noChangeArrowheads="1"/>
          </p:cNvSpPr>
          <p:nvPr/>
        </p:nvSpPr>
        <p:spPr bwMode="auto">
          <a:xfrm>
            <a:off x="139700" y="5541963"/>
            <a:ext cx="2438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kumimoji="1" lang="en-US" altLang="ja-JP" sz="1400" u="sng"/>
              <a:t>Statistical considerations:</a:t>
            </a:r>
            <a:endParaRPr kumimoji="1" lang="en-US" altLang="ja-JP" sz="1400"/>
          </a:p>
        </p:txBody>
      </p:sp>
      <p:sp>
        <p:nvSpPr>
          <p:cNvPr id="103443" name="Rectangle 7"/>
          <p:cNvSpPr>
            <a:spLocks noChangeArrowheads="1"/>
          </p:cNvSpPr>
          <p:nvPr/>
        </p:nvSpPr>
        <p:spPr bwMode="auto">
          <a:xfrm>
            <a:off x="2611438" y="5529263"/>
            <a:ext cx="43227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/>
            <a:r>
              <a:rPr kumimoji="1" lang="en-US" altLang="ja-JP" sz="1400"/>
              <a:t>Targeted HR for PFS = 0.643</a:t>
            </a:r>
          </a:p>
          <a:p>
            <a:pPr algn="l" eaLnBrk="1" hangingPunct="1"/>
            <a:r>
              <a:rPr kumimoji="1" lang="en-US" altLang="ja-JP" sz="1400"/>
              <a:t>Assumed mPFS 14 vs 9 months</a:t>
            </a:r>
          </a:p>
          <a:p>
            <a:pPr algn="l" eaLnBrk="1" hangingPunct="1"/>
            <a:r>
              <a:rPr kumimoji="1" lang="en-US" altLang="ja-JP" sz="1400"/>
              <a:t>Two-sided significance level: 0.05, power: 80%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2"/>
            </a:gs>
            <a:gs pos="100000">
              <a:srgbClr val="00006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13"/>
          <p:cNvSpPr txBox="1">
            <a:spLocks noChangeArrowheads="1"/>
          </p:cNvSpPr>
          <p:nvPr/>
        </p:nvSpPr>
        <p:spPr bwMode="auto">
          <a:xfrm>
            <a:off x="355600" y="233363"/>
            <a:ext cx="87376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 dirty="0">
                <a:solidFill>
                  <a:srgbClr val="E9C550"/>
                </a:solidFill>
              </a:rPr>
              <a:t>Primary Endpoint: </a:t>
            </a:r>
            <a:r>
              <a:rPr lang="en-US" altLang="x-none" sz="3000" dirty="0" smtClean="0">
                <a:solidFill>
                  <a:srgbClr val="E9C550"/>
                </a:solidFill>
              </a:rPr>
              <a:t>PFS </a:t>
            </a:r>
            <a:r>
              <a:rPr lang="en-US" altLang="x-none" sz="3000" dirty="0">
                <a:solidFill>
                  <a:srgbClr val="E9C550"/>
                </a:solidFill>
              </a:rPr>
              <a:t>by IRF (ITT Population)</a:t>
            </a:r>
          </a:p>
        </p:txBody>
      </p:sp>
      <p:grpSp>
        <p:nvGrpSpPr>
          <p:cNvPr id="105475" name="グループ化 270"/>
          <p:cNvGrpSpPr>
            <a:grpSpLocks/>
          </p:cNvGrpSpPr>
          <p:nvPr/>
        </p:nvGrpSpPr>
        <p:grpSpPr bwMode="auto">
          <a:xfrm>
            <a:off x="544513" y="2138363"/>
            <a:ext cx="7881937" cy="4230890"/>
            <a:chOff x="416113" y="879497"/>
            <a:chExt cx="8216212" cy="3704237"/>
          </a:xfrm>
        </p:grpSpPr>
        <p:sp>
          <p:nvSpPr>
            <p:cNvPr id="105496" name="テキスト ボックス 271"/>
            <p:cNvSpPr txBox="1">
              <a:spLocks noChangeArrowheads="1"/>
            </p:cNvSpPr>
            <p:nvPr/>
          </p:nvSpPr>
          <p:spPr bwMode="auto">
            <a:xfrm>
              <a:off x="1840719" y="3784020"/>
              <a:ext cx="272721" cy="26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82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0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497" name="テキスト ボックス 272"/>
            <p:cNvSpPr txBox="1">
              <a:spLocks noChangeArrowheads="1"/>
            </p:cNvSpPr>
            <p:nvPr/>
          </p:nvSpPr>
          <p:spPr bwMode="auto">
            <a:xfrm>
              <a:off x="3279386" y="3784020"/>
              <a:ext cx="272721" cy="26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82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6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498" name="テキスト ボックス 273"/>
            <p:cNvSpPr txBox="1">
              <a:spLocks noChangeArrowheads="1"/>
            </p:cNvSpPr>
            <p:nvPr/>
          </p:nvSpPr>
          <p:spPr bwMode="auto">
            <a:xfrm>
              <a:off x="4677836" y="3784020"/>
              <a:ext cx="354488" cy="26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82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12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499" name="テキスト ボックス 274"/>
            <p:cNvSpPr txBox="1">
              <a:spLocks noChangeArrowheads="1"/>
            </p:cNvSpPr>
            <p:nvPr/>
          </p:nvSpPr>
          <p:spPr bwMode="auto">
            <a:xfrm>
              <a:off x="6117836" y="3784020"/>
              <a:ext cx="354488" cy="26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82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18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500" name="テキスト ボックス 275"/>
            <p:cNvSpPr txBox="1">
              <a:spLocks noChangeArrowheads="1"/>
            </p:cNvSpPr>
            <p:nvPr/>
          </p:nvSpPr>
          <p:spPr bwMode="auto">
            <a:xfrm>
              <a:off x="8277837" y="3784020"/>
              <a:ext cx="354488" cy="26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82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27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501" name="テキスト ボックス 276"/>
            <p:cNvSpPr txBox="1">
              <a:spLocks noChangeArrowheads="1"/>
            </p:cNvSpPr>
            <p:nvPr/>
          </p:nvSpPr>
          <p:spPr bwMode="auto">
            <a:xfrm>
              <a:off x="1410936" y="879497"/>
              <a:ext cx="474144" cy="229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Ins="126000" anchor="ctr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/>
              <a:r>
                <a:rPr kumimoji="1" lang="en-US" altLang="ja-JP" sz="1100">
                  <a:solidFill>
                    <a:srgbClr val="FFFFFF"/>
                  </a:solidFill>
                </a:rPr>
                <a:t>100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502" name="テキスト ボックス 277"/>
            <p:cNvSpPr txBox="1">
              <a:spLocks noChangeArrowheads="1"/>
            </p:cNvSpPr>
            <p:nvPr/>
          </p:nvSpPr>
          <p:spPr bwMode="auto">
            <a:xfrm>
              <a:off x="1492703" y="1419962"/>
              <a:ext cx="392376" cy="229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Ins="126000" anchor="ctr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/>
              <a:r>
                <a:rPr kumimoji="1" lang="en-US" altLang="ja-JP" sz="1100">
                  <a:solidFill>
                    <a:srgbClr val="FFFFFF"/>
                  </a:solidFill>
                </a:rPr>
                <a:t>80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503" name="テキスト ボックス 278"/>
            <p:cNvSpPr txBox="1">
              <a:spLocks noChangeArrowheads="1"/>
            </p:cNvSpPr>
            <p:nvPr/>
          </p:nvSpPr>
          <p:spPr bwMode="auto">
            <a:xfrm>
              <a:off x="1492703" y="1960426"/>
              <a:ext cx="392376" cy="22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Ins="126000" anchor="ctr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/>
              <a:r>
                <a:rPr kumimoji="1" lang="en-US" altLang="ja-JP" sz="1100">
                  <a:solidFill>
                    <a:srgbClr val="FFFFFF"/>
                  </a:solidFill>
                </a:rPr>
                <a:t>60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504" name="テキスト ボックス 279"/>
            <p:cNvSpPr txBox="1">
              <a:spLocks noChangeArrowheads="1"/>
            </p:cNvSpPr>
            <p:nvPr/>
          </p:nvSpPr>
          <p:spPr bwMode="auto">
            <a:xfrm>
              <a:off x="1492703" y="2500889"/>
              <a:ext cx="392376" cy="22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Ins="126000" anchor="ctr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/>
              <a:r>
                <a:rPr kumimoji="1" lang="en-US" altLang="ja-JP" sz="1100">
                  <a:solidFill>
                    <a:srgbClr val="FFFFFF"/>
                  </a:solidFill>
                </a:rPr>
                <a:t>40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505" name="テキスト ボックス 280"/>
            <p:cNvSpPr txBox="1">
              <a:spLocks noChangeArrowheads="1"/>
            </p:cNvSpPr>
            <p:nvPr/>
          </p:nvSpPr>
          <p:spPr bwMode="auto">
            <a:xfrm>
              <a:off x="1492703" y="3041353"/>
              <a:ext cx="392376" cy="22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Ins="126000" anchor="ctr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/>
              <a:r>
                <a:rPr kumimoji="1" lang="en-US" altLang="ja-JP" sz="1100">
                  <a:solidFill>
                    <a:srgbClr val="FFFFFF"/>
                  </a:solidFill>
                </a:rPr>
                <a:t>20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506" name="テキスト ボックス 281"/>
            <p:cNvSpPr txBox="1">
              <a:spLocks noChangeArrowheads="1"/>
            </p:cNvSpPr>
            <p:nvPr/>
          </p:nvSpPr>
          <p:spPr bwMode="auto">
            <a:xfrm>
              <a:off x="1574470" y="3581822"/>
              <a:ext cx="310609" cy="22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Ins="126000" anchor="ctr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/>
              <a:r>
                <a:rPr kumimoji="1" lang="en-US" altLang="ja-JP" sz="1100">
                  <a:solidFill>
                    <a:srgbClr val="FFFFFF"/>
                  </a:solidFill>
                </a:rPr>
                <a:t>0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cxnSp>
          <p:nvCxnSpPr>
            <p:cNvPr id="18" name="直線コネクタ 282"/>
            <p:cNvCxnSpPr/>
            <p:nvPr/>
          </p:nvCxnSpPr>
          <p:spPr>
            <a:xfrm>
              <a:off x="1885599" y="904515"/>
              <a:ext cx="0" cy="2879854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283"/>
            <p:cNvCxnSpPr/>
            <p:nvPr/>
          </p:nvCxnSpPr>
          <p:spPr>
            <a:xfrm flipH="1">
              <a:off x="1812786" y="993468"/>
              <a:ext cx="72812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284"/>
            <p:cNvCxnSpPr/>
            <p:nvPr/>
          </p:nvCxnSpPr>
          <p:spPr>
            <a:xfrm flipH="1">
              <a:off x="1812786" y="1534135"/>
              <a:ext cx="72812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コネクタ 285"/>
            <p:cNvCxnSpPr/>
            <p:nvPr/>
          </p:nvCxnSpPr>
          <p:spPr>
            <a:xfrm flipH="1">
              <a:off x="1812786" y="2073413"/>
              <a:ext cx="72812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コネクタ 286"/>
            <p:cNvCxnSpPr/>
            <p:nvPr/>
          </p:nvCxnSpPr>
          <p:spPr>
            <a:xfrm flipH="1">
              <a:off x="1812786" y="2614081"/>
              <a:ext cx="72812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コネクタ 287"/>
            <p:cNvCxnSpPr/>
            <p:nvPr/>
          </p:nvCxnSpPr>
          <p:spPr>
            <a:xfrm flipH="1">
              <a:off x="1812786" y="3694026"/>
              <a:ext cx="72812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コネクタ 288"/>
            <p:cNvCxnSpPr/>
            <p:nvPr/>
          </p:nvCxnSpPr>
          <p:spPr>
            <a:xfrm flipH="1">
              <a:off x="1812786" y="3153359"/>
              <a:ext cx="72812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89"/>
            <p:cNvCxnSpPr/>
            <p:nvPr/>
          </p:nvCxnSpPr>
          <p:spPr>
            <a:xfrm flipH="1">
              <a:off x="1885599" y="3784369"/>
              <a:ext cx="6659021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コネクタ 290"/>
            <p:cNvCxnSpPr/>
            <p:nvPr/>
          </p:nvCxnSpPr>
          <p:spPr>
            <a:xfrm>
              <a:off x="1974959" y="3784369"/>
              <a:ext cx="0" cy="7227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91"/>
            <p:cNvCxnSpPr/>
            <p:nvPr/>
          </p:nvCxnSpPr>
          <p:spPr>
            <a:xfrm>
              <a:off x="4854357" y="3784369"/>
              <a:ext cx="0" cy="7227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コネクタ 292"/>
            <p:cNvCxnSpPr/>
            <p:nvPr/>
          </p:nvCxnSpPr>
          <p:spPr>
            <a:xfrm>
              <a:off x="8455259" y="3784369"/>
              <a:ext cx="0" cy="7227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コネクタ 293"/>
            <p:cNvCxnSpPr/>
            <p:nvPr/>
          </p:nvCxnSpPr>
          <p:spPr>
            <a:xfrm>
              <a:off x="3414658" y="3784369"/>
              <a:ext cx="0" cy="7227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コネクタ 294"/>
            <p:cNvCxnSpPr/>
            <p:nvPr/>
          </p:nvCxnSpPr>
          <p:spPr>
            <a:xfrm>
              <a:off x="6295710" y="3784369"/>
              <a:ext cx="0" cy="7227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5520" name="テキスト ボックス 295"/>
            <p:cNvSpPr txBox="1">
              <a:spLocks noChangeArrowheads="1"/>
            </p:cNvSpPr>
            <p:nvPr/>
          </p:nvSpPr>
          <p:spPr bwMode="auto">
            <a:xfrm rot="-5400000">
              <a:off x="230462" y="2208854"/>
              <a:ext cx="2137218" cy="272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Ins="90000" anchor="b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Progression-free survival rate (%)</a:t>
              </a:r>
              <a:endParaRPr kumimoji="1" lang="ja-JP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05521" name="テキスト ボックス 297"/>
            <p:cNvSpPr txBox="1">
              <a:spLocks noChangeArrowheads="1"/>
            </p:cNvSpPr>
            <p:nvPr/>
          </p:nvSpPr>
          <p:spPr bwMode="auto">
            <a:xfrm>
              <a:off x="7557835" y="3784020"/>
              <a:ext cx="354488" cy="26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82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24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cxnSp>
          <p:nvCxnSpPr>
            <p:cNvPr id="33" name="直線コネクタ 298"/>
            <p:cNvCxnSpPr/>
            <p:nvPr/>
          </p:nvCxnSpPr>
          <p:spPr>
            <a:xfrm>
              <a:off x="7735409" y="3784369"/>
              <a:ext cx="0" cy="7227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5523" name="テキスト ボックス 299"/>
            <p:cNvSpPr txBox="1">
              <a:spLocks noChangeArrowheads="1"/>
            </p:cNvSpPr>
            <p:nvPr/>
          </p:nvSpPr>
          <p:spPr bwMode="auto">
            <a:xfrm>
              <a:off x="6837836" y="3784020"/>
              <a:ext cx="354488" cy="26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82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21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cxnSp>
          <p:nvCxnSpPr>
            <p:cNvPr id="35" name="直線コネクタ 300"/>
            <p:cNvCxnSpPr/>
            <p:nvPr/>
          </p:nvCxnSpPr>
          <p:spPr>
            <a:xfrm>
              <a:off x="7015560" y="3784369"/>
              <a:ext cx="0" cy="7227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5525" name="テキスト ボックス 301"/>
            <p:cNvSpPr txBox="1">
              <a:spLocks noChangeArrowheads="1"/>
            </p:cNvSpPr>
            <p:nvPr/>
          </p:nvSpPr>
          <p:spPr bwMode="auto">
            <a:xfrm>
              <a:off x="2560052" y="3784020"/>
              <a:ext cx="272721" cy="26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82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3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526" name="テキスト ボックス 302"/>
            <p:cNvSpPr txBox="1">
              <a:spLocks noChangeArrowheads="1"/>
            </p:cNvSpPr>
            <p:nvPr/>
          </p:nvSpPr>
          <p:spPr bwMode="auto">
            <a:xfrm>
              <a:off x="3998719" y="3784020"/>
              <a:ext cx="272721" cy="26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82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9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05527" name="テキスト ボックス 303"/>
            <p:cNvSpPr txBox="1">
              <a:spLocks noChangeArrowheads="1"/>
            </p:cNvSpPr>
            <p:nvPr/>
          </p:nvSpPr>
          <p:spPr bwMode="auto">
            <a:xfrm>
              <a:off x="5397835" y="3784020"/>
              <a:ext cx="354488" cy="26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82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15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cxnSp>
          <p:nvCxnSpPr>
            <p:cNvPr id="39" name="直線コネクタ 304"/>
            <p:cNvCxnSpPr/>
            <p:nvPr/>
          </p:nvCxnSpPr>
          <p:spPr>
            <a:xfrm>
              <a:off x="2694808" y="3784369"/>
              <a:ext cx="0" cy="7227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305"/>
            <p:cNvCxnSpPr/>
            <p:nvPr/>
          </p:nvCxnSpPr>
          <p:spPr>
            <a:xfrm>
              <a:off x="5575861" y="3784369"/>
              <a:ext cx="0" cy="7227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コネクタ 306"/>
            <p:cNvCxnSpPr/>
            <p:nvPr/>
          </p:nvCxnSpPr>
          <p:spPr>
            <a:xfrm>
              <a:off x="4134507" y="3784369"/>
              <a:ext cx="0" cy="7227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5531" name="テキスト ボックス 307"/>
            <p:cNvSpPr txBox="1">
              <a:spLocks noChangeArrowheads="1"/>
            </p:cNvSpPr>
            <p:nvPr/>
          </p:nvSpPr>
          <p:spPr bwMode="auto">
            <a:xfrm>
              <a:off x="2080496" y="3784020"/>
              <a:ext cx="272721" cy="26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82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1100">
                  <a:solidFill>
                    <a:srgbClr val="FFFFFF"/>
                  </a:solidFill>
                </a:rPr>
                <a:t>1</a:t>
              </a:r>
              <a:endParaRPr kumimoji="1" lang="ja-JP" altLang="en-US" sz="1100">
                <a:solidFill>
                  <a:srgbClr val="FFFFFF"/>
                </a:solidFill>
              </a:endParaRPr>
            </a:p>
          </p:txBody>
        </p:sp>
        <p:cxnSp>
          <p:nvCxnSpPr>
            <p:cNvPr id="43" name="直線コネクタ 308"/>
            <p:cNvCxnSpPr/>
            <p:nvPr/>
          </p:nvCxnSpPr>
          <p:spPr>
            <a:xfrm>
              <a:off x="2214909" y="3784369"/>
              <a:ext cx="0" cy="7227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533" name="グループ化 309"/>
            <p:cNvGrpSpPr>
              <a:grpSpLocks/>
            </p:cNvGrpSpPr>
            <p:nvPr/>
          </p:nvGrpSpPr>
          <p:grpSpPr bwMode="auto">
            <a:xfrm>
              <a:off x="1975079" y="992678"/>
              <a:ext cx="4861307" cy="2001250"/>
              <a:chOff x="1975079" y="992678"/>
              <a:chExt cx="4861307" cy="2001250"/>
            </a:xfrm>
          </p:grpSpPr>
          <p:sp>
            <p:nvSpPr>
              <p:cNvPr id="114" name="Freeform 59"/>
              <p:cNvSpPr>
                <a:spLocks/>
              </p:cNvSpPr>
              <p:nvPr/>
            </p:nvSpPr>
            <p:spPr bwMode="auto">
              <a:xfrm>
                <a:off x="1974959" y="992077"/>
                <a:ext cx="4861879" cy="2000054"/>
              </a:xfrm>
              <a:custGeom>
                <a:avLst/>
                <a:gdLst>
                  <a:gd name="T0" fmla="*/ 217 w 4652"/>
                  <a:gd name="T1" fmla="*/ 0 h 2203"/>
                  <a:gd name="T2" fmla="*/ 366 w 4652"/>
                  <a:gd name="T3" fmla="*/ 26 h 2203"/>
                  <a:gd name="T4" fmla="*/ 416 w 4652"/>
                  <a:gd name="T5" fmla="*/ 59 h 2203"/>
                  <a:gd name="T6" fmla="*/ 451 w 4652"/>
                  <a:gd name="T7" fmla="*/ 88 h 2203"/>
                  <a:gd name="T8" fmla="*/ 456 w 4652"/>
                  <a:gd name="T9" fmla="*/ 116 h 2203"/>
                  <a:gd name="T10" fmla="*/ 482 w 4652"/>
                  <a:gd name="T11" fmla="*/ 171 h 2203"/>
                  <a:gd name="T12" fmla="*/ 589 w 4652"/>
                  <a:gd name="T13" fmla="*/ 235 h 2203"/>
                  <a:gd name="T14" fmla="*/ 631 w 4652"/>
                  <a:gd name="T15" fmla="*/ 263 h 2203"/>
                  <a:gd name="T16" fmla="*/ 648 w 4652"/>
                  <a:gd name="T17" fmla="*/ 353 h 2203"/>
                  <a:gd name="T18" fmla="*/ 693 w 4652"/>
                  <a:gd name="T19" fmla="*/ 412 h 2203"/>
                  <a:gd name="T20" fmla="*/ 778 w 4652"/>
                  <a:gd name="T21" fmla="*/ 441 h 2203"/>
                  <a:gd name="T22" fmla="*/ 816 w 4652"/>
                  <a:gd name="T23" fmla="*/ 471 h 2203"/>
                  <a:gd name="T24" fmla="*/ 1014 w 4652"/>
                  <a:gd name="T25" fmla="*/ 500 h 2203"/>
                  <a:gd name="T26" fmla="*/ 1021 w 4652"/>
                  <a:gd name="T27" fmla="*/ 531 h 2203"/>
                  <a:gd name="T28" fmla="*/ 1057 w 4652"/>
                  <a:gd name="T29" fmla="*/ 561 h 2203"/>
                  <a:gd name="T30" fmla="*/ 1062 w 4652"/>
                  <a:gd name="T31" fmla="*/ 637 h 2203"/>
                  <a:gd name="T32" fmla="*/ 1069 w 4652"/>
                  <a:gd name="T33" fmla="*/ 699 h 2203"/>
                  <a:gd name="T34" fmla="*/ 1097 w 4652"/>
                  <a:gd name="T35" fmla="*/ 756 h 2203"/>
                  <a:gd name="T36" fmla="*/ 1106 w 4652"/>
                  <a:gd name="T37" fmla="*/ 796 h 2203"/>
                  <a:gd name="T38" fmla="*/ 1478 w 4652"/>
                  <a:gd name="T39" fmla="*/ 822 h 2203"/>
                  <a:gd name="T40" fmla="*/ 1485 w 4652"/>
                  <a:gd name="T41" fmla="*/ 876 h 2203"/>
                  <a:gd name="T42" fmla="*/ 1494 w 4652"/>
                  <a:gd name="T43" fmla="*/ 955 h 2203"/>
                  <a:gd name="T44" fmla="*/ 1648 w 4652"/>
                  <a:gd name="T45" fmla="*/ 1099 h 2203"/>
                  <a:gd name="T46" fmla="*/ 1875 w 4652"/>
                  <a:gd name="T47" fmla="*/ 1135 h 2203"/>
                  <a:gd name="T48" fmla="*/ 1901 w 4652"/>
                  <a:gd name="T49" fmla="*/ 1168 h 2203"/>
                  <a:gd name="T50" fmla="*/ 1906 w 4652"/>
                  <a:gd name="T51" fmla="*/ 1248 h 2203"/>
                  <a:gd name="T52" fmla="*/ 1922 w 4652"/>
                  <a:gd name="T53" fmla="*/ 1395 h 2203"/>
                  <a:gd name="T54" fmla="*/ 2282 w 4652"/>
                  <a:gd name="T55" fmla="*/ 1433 h 2203"/>
                  <a:gd name="T56" fmla="*/ 2346 w 4652"/>
                  <a:gd name="T57" fmla="*/ 1469 h 2203"/>
                  <a:gd name="T58" fmla="*/ 2353 w 4652"/>
                  <a:gd name="T59" fmla="*/ 1596 h 2203"/>
                  <a:gd name="T60" fmla="*/ 2360 w 4652"/>
                  <a:gd name="T61" fmla="*/ 1639 h 2203"/>
                  <a:gd name="T62" fmla="*/ 2705 w 4652"/>
                  <a:gd name="T63" fmla="*/ 1684 h 2203"/>
                  <a:gd name="T64" fmla="*/ 2738 w 4652"/>
                  <a:gd name="T65" fmla="*/ 1731 h 2203"/>
                  <a:gd name="T66" fmla="*/ 2760 w 4652"/>
                  <a:gd name="T67" fmla="*/ 1788 h 2203"/>
                  <a:gd name="T68" fmla="*/ 3197 w 4652"/>
                  <a:gd name="T69" fmla="*/ 1843 h 2203"/>
                  <a:gd name="T70" fmla="*/ 3252 w 4652"/>
                  <a:gd name="T71" fmla="*/ 1909 h 2203"/>
                  <a:gd name="T72" fmla="*/ 3599 w 4652"/>
                  <a:gd name="T73" fmla="*/ 1975 h 2203"/>
                  <a:gd name="T74" fmla="*/ 3606 w 4652"/>
                  <a:gd name="T75" fmla="*/ 2049 h 2203"/>
                  <a:gd name="T76" fmla="*/ 4652 w 4652"/>
                  <a:gd name="T77" fmla="*/ 2203 h 2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52" h="2203">
                    <a:moveTo>
                      <a:pt x="0" y="0"/>
                    </a:moveTo>
                    <a:lnTo>
                      <a:pt x="217" y="0"/>
                    </a:lnTo>
                    <a:lnTo>
                      <a:pt x="217" y="26"/>
                    </a:lnTo>
                    <a:lnTo>
                      <a:pt x="366" y="26"/>
                    </a:lnTo>
                    <a:lnTo>
                      <a:pt x="366" y="59"/>
                    </a:lnTo>
                    <a:lnTo>
                      <a:pt x="416" y="59"/>
                    </a:lnTo>
                    <a:lnTo>
                      <a:pt x="416" y="88"/>
                    </a:lnTo>
                    <a:lnTo>
                      <a:pt x="451" y="88"/>
                    </a:lnTo>
                    <a:lnTo>
                      <a:pt x="451" y="116"/>
                    </a:lnTo>
                    <a:lnTo>
                      <a:pt x="456" y="116"/>
                    </a:lnTo>
                    <a:lnTo>
                      <a:pt x="456" y="171"/>
                    </a:lnTo>
                    <a:lnTo>
                      <a:pt x="482" y="171"/>
                    </a:lnTo>
                    <a:lnTo>
                      <a:pt x="482" y="235"/>
                    </a:lnTo>
                    <a:lnTo>
                      <a:pt x="589" y="235"/>
                    </a:lnTo>
                    <a:lnTo>
                      <a:pt x="589" y="263"/>
                    </a:lnTo>
                    <a:lnTo>
                      <a:pt x="631" y="263"/>
                    </a:lnTo>
                    <a:lnTo>
                      <a:pt x="631" y="353"/>
                    </a:lnTo>
                    <a:lnTo>
                      <a:pt x="648" y="353"/>
                    </a:lnTo>
                    <a:lnTo>
                      <a:pt x="648" y="412"/>
                    </a:lnTo>
                    <a:lnTo>
                      <a:pt x="693" y="412"/>
                    </a:lnTo>
                    <a:lnTo>
                      <a:pt x="693" y="441"/>
                    </a:lnTo>
                    <a:lnTo>
                      <a:pt x="778" y="441"/>
                    </a:lnTo>
                    <a:lnTo>
                      <a:pt x="778" y="471"/>
                    </a:lnTo>
                    <a:lnTo>
                      <a:pt x="816" y="471"/>
                    </a:lnTo>
                    <a:lnTo>
                      <a:pt x="816" y="500"/>
                    </a:lnTo>
                    <a:lnTo>
                      <a:pt x="1014" y="500"/>
                    </a:lnTo>
                    <a:lnTo>
                      <a:pt x="1014" y="531"/>
                    </a:lnTo>
                    <a:lnTo>
                      <a:pt x="1021" y="531"/>
                    </a:lnTo>
                    <a:lnTo>
                      <a:pt x="1021" y="561"/>
                    </a:lnTo>
                    <a:lnTo>
                      <a:pt x="1057" y="561"/>
                    </a:lnTo>
                    <a:lnTo>
                      <a:pt x="1057" y="637"/>
                    </a:lnTo>
                    <a:lnTo>
                      <a:pt x="1062" y="637"/>
                    </a:lnTo>
                    <a:lnTo>
                      <a:pt x="1062" y="699"/>
                    </a:lnTo>
                    <a:lnTo>
                      <a:pt x="1069" y="699"/>
                    </a:lnTo>
                    <a:lnTo>
                      <a:pt x="1069" y="756"/>
                    </a:lnTo>
                    <a:lnTo>
                      <a:pt x="1097" y="756"/>
                    </a:lnTo>
                    <a:lnTo>
                      <a:pt x="1097" y="796"/>
                    </a:lnTo>
                    <a:lnTo>
                      <a:pt x="1106" y="796"/>
                    </a:lnTo>
                    <a:lnTo>
                      <a:pt x="1106" y="820"/>
                    </a:lnTo>
                    <a:lnTo>
                      <a:pt x="1478" y="822"/>
                    </a:lnTo>
                    <a:lnTo>
                      <a:pt x="1478" y="876"/>
                    </a:lnTo>
                    <a:lnTo>
                      <a:pt x="1485" y="876"/>
                    </a:lnTo>
                    <a:lnTo>
                      <a:pt x="1485" y="955"/>
                    </a:lnTo>
                    <a:lnTo>
                      <a:pt x="1494" y="955"/>
                    </a:lnTo>
                    <a:lnTo>
                      <a:pt x="1494" y="1099"/>
                    </a:lnTo>
                    <a:lnTo>
                      <a:pt x="1648" y="1099"/>
                    </a:lnTo>
                    <a:lnTo>
                      <a:pt x="1648" y="1135"/>
                    </a:lnTo>
                    <a:lnTo>
                      <a:pt x="1875" y="1135"/>
                    </a:lnTo>
                    <a:lnTo>
                      <a:pt x="1875" y="1168"/>
                    </a:lnTo>
                    <a:lnTo>
                      <a:pt x="1901" y="1168"/>
                    </a:lnTo>
                    <a:lnTo>
                      <a:pt x="1901" y="1248"/>
                    </a:lnTo>
                    <a:lnTo>
                      <a:pt x="1906" y="1248"/>
                    </a:lnTo>
                    <a:lnTo>
                      <a:pt x="1906" y="1395"/>
                    </a:lnTo>
                    <a:lnTo>
                      <a:pt x="1922" y="1395"/>
                    </a:lnTo>
                    <a:lnTo>
                      <a:pt x="1922" y="1433"/>
                    </a:lnTo>
                    <a:lnTo>
                      <a:pt x="2282" y="1433"/>
                    </a:lnTo>
                    <a:lnTo>
                      <a:pt x="2282" y="1469"/>
                    </a:lnTo>
                    <a:lnTo>
                      <a:pt x="2346" y="1469"/>
                    </a:lnTo>
                    <a:lnTo>
                      <a:pt x="2346" y="1596"/>
                    </a:lnTo>
                    <a:lnTo>
                      <a:pt x="2353" y="1596"/>
                    </a:lnTo>
                    <a:lnTo>
                      <a:pt x="2353" y="1639"/>
                    </a:lnTo>
                    <a:lnTo>
                      <a:pt x="2360" y="1639"/>
                    </a:lnTo>
                    <a:lnTo>
                      <a:pt x="2360" y="1684"/>
                    </a:lnTo>
                    <a:lnTo>
                      <a:pt x="2705" y="1684"/>
                    </a:lnTo>
                    <a:lnTo>
                      <a:pt x="2705" y="1731"/>
                    </a:lnTo>
                    <a:lnTo>
                      <a:pt x="2738" y="1731"/>
                    </a:lnTo>
                    <a:lnTo>
                      <a:pt x="2738" y="1788"/>
                    </a:lnTo>
                    <a:lnTo>
                      <a:pt x="2760" y="1788"/>
                    </a:lnTo>
                    <a:lnTo>
                      <a:pt x="2760" y="1843"/>
                    </a:lnTo>
                    <a:lnTo>
                      <a:pt x="3197" y="1843"/>
                    </a:lnTo>
                    <a:lnTo>
                      <a:pt x="3197" y="1909"/>
                    </a:lnTo>
                    <a:lnTo>
                      <a:pt x="3252" y="1909"/>
                    </a:lnTo>
                    <a:lnTo>
                      <a:pt x="3252" y="1975"/>
                    </a:lnTo>
                    <a:lnTo>
                      <a:pt x="3599" y="1975"/>
                    </a:lnTo>
                    <a:lnTo>
                      <a:pt x="3599" y="2049"/>
                    </a:lnTo>
                    <a:lnTo>
                      <a:pt x="3606" y="2049"/>
                    </a:lnTo>
                    <a:lnTo>
                      <a:pt x="3606" y="2203"/>
                    </a:lnTo>
                    <a:lnTo>
                      <a:pt x="4652" y="2203"/>
                    </a:lnTo>
                  </a:path>
                </a:pathLst>
              </a:custGeom>
              <a:ln w="285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ja-JP" altLang="en-US"/>
              </a:p>
            </p:txBody>
          </p:sp>
          <p:grpSp>
            <p:nvGrpSpPr>
              <p:cNvPr id="105604" name="グループ化 387"/>
              <p:cNvGrpSpPr>
                <a:grpSpLocks/>
              </p:cNvGrpSpPr>
              <p:nvPr/>
            </p:nvGrpSpPr>
            <p:grpSpPr bwMode="auto">
              <a:xfrm>
                <a:off x="2409797" y="1027183"/>
                <a:ext cx="4426589" cy="1966745"/>
                <a:chOff x="2409797" y="1027183"/>
                <a:chExt cx="4426589" cy="1966745"/>
              </a:xfrm>
            </p:grpSpPr>
            <p:sp>
              <p:nvSpPr>
                <p:cNvPr id="105605" name="Line 60"/>
                <p:cNvSpPr>
                  <a:spLocks noChangeShapeType="1"/>
                </p:cNvSpPr>
                <p:nvPr/>
              </p:nvSpPr>
              <p:spPr bwMode="auto">
                <a:xfrm>
                  <a:off x="2409797" y="1027183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06" name="Line 62"/>
                <p:cNvSpPr>
                  <a:spLocks noChangeShapeType="1"/>
                </p:cNvSpPr>
                <p:nvPr/>
              </p:nvSpPr>
              <p:spPr bwMode="auto">
                <a:xfrm>
                  <a:off x="2422337" y="1027183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07" name="Line 64"/>
                <p:cNvSpPr>
                  <a:spLocks noChangeShapeType="1"/>
                </p:cNvSpPr>
                <p:nvPr/>
              </p:nvSpPr>
              <p:spPr bwMode="auto">
                <a:xfrm>
                  <a:off x="2666865" y="1322287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08" name="Line 66"/>
                <p:cNvSpPr>
                  <a:spLocks noChangeShapeType="1"/>
                </p:cNvSpPr>
                <p:nvPr/>
              </p:nvSpPr>
              <p:spPr bwMode="auto">
                <a:xfrm>
                  <a:off x="2857053" y="140400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09" name="Line 68"/>
                <p:cNvSpPr>
                  <a:spLocks noChangeShapeType="1"/>
                </p:cNvSpPr>
                <p:nvPr/>
              </p:nvSpPr>
              <p:spPr bwMode="auto">
                <a:xfrm>
                  <a:off x="2862278" y="140400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10" name="Line 70"/>
                <p:cNvSpPr>
                  <a:spLocks noChangeShapeType="1"/>
                </p:cNvSpPr>
                <p:nvPr/>
              </p:nvSpPr>
              <p:spPr bwMode="auto">
                <a:xfrm>
                  <a:off x="2866458" y="140400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11" name="Line 72"/>
                <p:cNvSpPr>
                  <a:spLocks noChangeShapeType="1"/>
                </p:cNvSpPr>
                <p:nvPr/>
              </p:nvSpPr>
              <p:spPr bwMode="auto">
                <a:xfrm>
                  <a:off x="2904078" y="140400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12" name="Line 74"/>
                <p:cNvSpPr>
                  <a:spLocks noChangeShapeType="1"/>
                </p:cNvSpPr>
                <p:nvPr/>
              </p:nvSpPr>
              <p:spPr bwMode="auto">
                <a:xfrm>
                  <a:off x="3034702" y="143124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13" name="Line 76"/>
                <p:cNvSpPr>
                  <a:spLocks noChangeShapeType="1"/>
                </p:cNvSpPr>
                <p:nvPr/>
              </p:nvSpPr>
              <p:spPr bwMode="auto">
                <a:xfrm>
                  <a:off x="3052467" y="1459397"/>
                  <a:ext cx="0" cy="43562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14" name="Line 78"/>
                <p:cNvSpPr>
                  <a:spLocks noChangeShapeType="1"/>
                </p:cNvSpPr>
                <p:nvPr/>
              </p:nvSpPr>
              <p:spPr bwMode="auto">
                <a:xfrm>
                  <a:off x="3059782" y="1459397"/>
                  <a:ext cx="0" cy="43562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15" name="Line 80"/>
                <p:cNvSpPr>
                  <a:spLocks noChangeShapeType="1"/>
                </p:cNvSpPr>
                <p:nvPr/>
              </p:nvSpPr>
              <p:spPr bwMode="auto">
                <a:xfrm>
                  <a:off x="3065007" y="1459397"/>
                  <a:ext cx="0" cy="43562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16" name="Line 82"/>
                <p:cNvSpPr>
                  <a:spLocks noChangeShapeType="1"/>
                </p:cNvSpPr>
                <p:nvPr/>
              </p:nvSpPr>
              <p:spPr bwMode="auto">
                <a:xfrm>
                  <a:off x="3092177" y="1635552"/>
                  <a:ext cx="0" cy="43562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17" name="Line 84"/>
                <p:cNvSpPr>
                  <a:spLocks noChangeShapeType="1"/>
                </p:cNvSpPr>
                <p:nvPr/>
              </p:nvSpPr>
              <p:spPr bwMode="auto">
                <a:xfrm>
                  <a:off x="3108896" y="1635552"/>
                  <a:ext cx="0" cy="43562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18" name="Line 86"/>
                <p:cNvSpPr>
                  <a:spLocks noChangeShapeType="1"/>
                </p:cNvSpPr>
                <p:nvPr/>
              </p:nvSpPr>
              <p:spPr bwMode="auto">
                <a:xfrm>
                  <a:off x="3509129" y="1693665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19" name="Line 88"/>
                <p:cNvSpPr>
                  <a:spLocks noChangeShapeType="1"/>
                </p:cNvSpPr>
                <p:nvPr/>
              </p:nvSpPr>
              <p:spPr bwMode="auto">
                <a:xfrm>
                  <a:off x="3528983" y="1814430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20" name="Line 90"/>
                <p:cNvSpPr>
                  <a:spLocks noChangeShapeType="1"/>
                </p:cNvSpPr>
                <p:nvPr/>
              </p:nvSpPr>
              <p:spPr bwMode="auto">
                <a:xfrm>
                  <a:off x="3536299" y="1945184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21" name="Line 92"/>
                <p:cNvSpPr>
                  <a:spLocks noChangeShapeType="1"/>
                </p:cNvSpPr>
                <p:nvPr/>
              </p:nvSpPr>
              <p:spPr bwMode="auto">
                <a:xfrm>
                  <a:off x="3961610" y="2081387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22" name="Line 94"/>
                <p:cNvSpPr>
                  <a:spLocks noChangeShapeType="1"/>
                </p:cNvSpPr>
                <p:nvPr/>
              </p:nvSpPr>
              <p:spPr bwMode="auto">
                <a:xfrm>
                  <a:off x="3983556" y="2251185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23" name="Line 96"/>
                <p:cNvSpPr>
                  <a:spLocks noChangeShapeType="1"/>
                </p:cNvSpPr>
                <p:nvPr/>
              </p:nvSpPr>
              <p:spPr bwMode="auto">
                <a:xfrm>
                  <a:off x="4392147" y="2282966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24" name="Line 98"/>
                <p:cNvSpPr>
                  <a:spLocks noChangeShapeType="1"/>
                </p:cNvSpPr>
                <p:nvPr/>
              </p:nvSpPr>
              <p:spPr bwMode="auto">
                <a:xfrm>
                  <a:off x="4399463" y="2282966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25" name="Line 100"/>
                <p:cNvSpPr>
                  <a:spLocks noChangeShapeType="1"/>
                </p:cNvSpPr>
                <p:nvPr/>
              </p:nvSpPr>
              <p:spPr bwMode="auto">
                <a:xfrm>
                  <a:off x="4403643" y="2282966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26" name="Line 102"/>
                <p:cNvSpPr>
                  <a:spLocks noChangeShapeType="1"/>
                </p:cNvSpPr>
                <p:nvPr/>
              </p:nvSpPr>
              <p:spPr bwMode="auto">
                <a:xfrm>
                  <a:off x="4408867" y="2282966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27" name="Line 104"/>
                <p:cNvSpPr>
                  <a:spLocks noChangeShapeType="1"/>
                </p:cNvSpPr>
                <p:nvPr/>
              </p:nvSpPr>
              <p:spPr bwMode="auto">
                <a:xfrm>
                  <a:off x="4426633" y="2397375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28" name="Line 106"/>
                <p:cNvSpPr>
                  <a:spLocks noChangeShapeType="1"/>
                </p:cNvSpPr>
                <p:nvPr/>
              </p:nvSpPr>
              <p:spPr bwMode="auto">
                <a:xfrm>
                  <a:off x="4433947" y="2438236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29" name="Line 108"/>
                <p:cNvSpPr>
                  <a:spLocks noChangeShapeType="1"/>
                </p:cNvSpPr>
                <p:nvPr/>
              </p:nvSpPr>
              <p:spPr bwMode="auto">
                <a:xfrm>
                  <a:off x="4685791" y="2476373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30" name="Line 110"/>
                <p:cNvSpPr>
                  <a:spLocks noChangeShapeType="1"/>
                </p:cNvSpPr>
                <p:nvPr/>
              </p:nvSpPr>
              <p:spPr bwMode="auto">
                <a:xfrm>
                  <a:off x="4796560" y="2476373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31" name="Line 112"/>
                <p:cNvSpPr>
                  <a:spLocks noChangeShapeType="1"/>
                </p:cNvSpPr>
                <p:nvPr/>
              </p:nvSpPr>
              <p:spPr bwMode="auto">
                <a:xfrm>
                  <a:off x="4804920" y="251995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32" name="Line 114"/>
                <p:cNvSpPr>
                  <a:spLocks noChangeShapeType="1"/>
                </p:cNvSpPr>
                <p:nvPr/>
              </p:nvSpPr>
              <p:spPr bwMode="auto">
                <a:xfrm>
                  <a:off x="4809100" y="251995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33" name="Line 116"/>
                <p:cNvSpPr>
                  <a:spLocks noChangeShapeType="1"/>
                </p:cNvSpPr>
                <p:nvPr/>
              </p:nvSpPr>
              <p:spPr bwMode="auto">
                <a:xfrm>
                  <a:off x="4816414" y="251995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34" name="Line 118"/>
                <p:cNvSpPr>
                  <a:spLocks noChangeShapeType="1"/>
                </p:cNvSpPr>
                <p:nvPr/>
              </p:nvSpPr>
              <p:spPr bwMode="auto">
                <a:xfrm>
                  <a:off x="4851944" y="2571714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35" name="Line 120"/>
                <p:cNvSpPr>
                  <a:spLocks noChangeShapeType="1"/>
                </p:cNvSpPr>
                <p:nvPr/>
              </p:nvSpPr>
              <p:spPr bwMode="auto">
                <a:xfrm>
                  <a:off x="4897924" y="2622563"/>
                  <a:ext cx="0" cy="43562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36" name="Line 122"/>
                <p:cNvSpPr>
                  <a:spLocks noChangeShapeType="1"/>
                </p:cNvSpPr>
                <p:nvPr/>
              </p:nvSpPr>
              <p:spPr bwMode="auto">
                <a:xfrm>
                  <a:off x="5199927" y="2622563"/>
                  <a:ext cx="0" cy="43562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37" name="Line 124"/>
                <p:cNvSpPr>
                  <a:spLocks noChangeShapeType="1"/>
                </p:cNvSpPr>
                <p:nvPr/>
              </p:nvSpPr>
              <p:spPr bwMode="auto">
                <a:xfrm>
                  <a:off x="5293976" y="2622563"/>
                  <a:ext cx="0" cy="43562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38" name="Line 126"/>
                <p:cNvSpPr>
                  <a:spLocks noChangeShapeType="1"/>
                </p:cNvSpPr>
                <p:nvPr/>
              </p:nvSpPr>
              <p:spPr bwMode="auto">
                <a:xfrm>
                  <a:off x="5437140" y="2743329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39" name="Line 128"/>
                <p:cNvSpPr>
                  <a:spLocks noChangeShapeType="1"/>
                </p:cNvSpPr>
                <p:nvPr/>
              </p:nvSpPr>
              <p:spPr bwMode="auto">
                <a:xfrm>
                  <a:off x="5736008" y="2809614"/>
                  <a:ext cx="0" cy="43562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40" name="Line 130"/>
                <p:cNvSpPr>
                  <a:spLocks noChangeShapeType="1"/>
                </p:cNvSpPr>
                <p:nvPr/>
              </p:nvSpPr>
              <p:spPr bwMode="auto">
                <a:xfrm>
                  <a:off x="5743323" y="294944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41" name="Line 132"/>
                <p:cNvSpPr>
                  <a:spLocks noChangeShapeType="1"/>
                </p:cNvSpPr>
                <p:nvPr/>
              </p:nvSpPr>
              <p:spPr bwMode="auto">
                <a:xfrm>
                  <a:off x="5768403" y="294944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42" name="Line 134"/>
                <p:cNvSpPr>
                  <a:spLocks noChangeShapeType="1"/>
                </p:cNvSpPr>
                <p:nvPr/>
              </p:nvSpPr>
              <p:spPr bwMode="auto">
                <a:xfrm>
                  <a:off x="5891712" y="294944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43" name="Line 136"/>
                <p:cNvSpPr>
                  <a:spLocks noChangeShapeType="1"/>
                </p:cNvSpPr>
                <p:nvPr/>
              </p:nvSpPr>
              <p:spPr bwMode="auto">
                <a:xfrm>
                  <a:off x="6154005" y="294944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44" name="Line 138"/>
                <p:cNvSpPr>
                  <a:spLocks noChangeShapeType="1"/>
                </p:cNvSpPr>
                <p:nvPr/>
              </p:nvSpPr>
              <p:spPr bwMode="auto">
                <a:xfrm>
                  <a:off x="6159230" y="294944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45" name="Line 140"/>
                <p:cNvSpPr>
                  <a:spLocks noChangeShapeType="1"/>
                </p:cNvSpPr>
                <p:nvPr/>
              </p:nvSpPr>
              <p:spPr bwMode="auto">
                <a:xfrm>
                  <a:off x="6163410" y="294944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46" name="Line 142"/>
                <p:cNvSpPr>
                  <a:spLocks noChangeShapeType="1"/>
                </p:cNvSpPr>
                <p:nvPr/>
              </p:nvSpPr>
              <p:spPr bwMode="auto">
                <a:xfrm>
                  <a:off x="6215660" y="294944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47" name="Line 144"/>
                <p:cNvSpPr>
                  <a:spLocks noChangeShapeType="1"/>
                </p:cNvSpPr>
                <p:nvPr/>
              </p:nvSpPr>
              <p:spPr bwMode="auto">
                <a:xfrm>
                  <a:off x="6675457" y="294944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48" name="Line 146"/>
                <p:cNvSpPr>
                  <a:spLocks noChangeShapeType="1"/>
                </p:cNvSpPr>
                <p:nvPr/>
              </p:nvSpPr>
              <p:spPr bwMode="auto">
                <a:xfrm>
                  <a:off x="6831160" y="294944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49" name="Line 148"/>
                <p:cNvSpPr>
                  <a:spLocks noChangeShapeType="1"/>
                </p:cNvSpPr>
                <p:nvPr/>
              </p:nvSpPr>
              <p:spPr bwMode="auto">
                <a:xfrm>
                  <a:off x="6836386" y="294944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5534" name="グループ化 310"/>
            <p:cNvGrpSpPr>
              <a:grpSpLocks/>
            </p:cNvGrpSpPr>
            <p:nvPr/>
          </p:nvGrpSpPr>
          <p:grpSpPr bwMode="auto">
            <a:xfrm>
              <a:off x="1966688" y="950818"/>
              <a:ext cx="5518428" cy="1220007"/>
              <a:chOff x="1966688" y="950818"/>
              <a:chExt cx="5518428" cy="1220007"/>
            </a:xfrm>
          </p:grpSpPr>
          <p:sp>
            <p:nvSpPr>
              <p:cNvPr id="105545" name="Freeform 166"/>
              <p:cNvSpPr>
                <a:spLocks/>
              </p:cNvSpPr>
              <p:nvPr/>
            </p:nvSpPr>
            <p:spPr bwMode="auto">
              <a:xfrm>
                <a:off x="1966688" y="996205"/>
                <a:ext cx="5518428" cy="1174620"/>
              </a:xfrm>
              <a:custGeom>
                <a:avLst/>
                <a:gdLst>
                  <a:gd name="T0" fmla="*/ 0 w 5274"/>
                  <a:gd name="T1" fmla="*/ 0 h 1294"/>
                  <a:gd name="T2" fmla="*/ 2147483647 w 5274"/>
                  <a:gd name="T3" fmla="*/ 0 h 1294"/>
                  <a:gd name="T4" fmla="*/ 2147483647 w 5274"/>
                  <a:gd name="T5" fmla="*/ 2147483647 h 1294"/>
                  <a:gd name="T6" fmla="*/ 2147483647 w 5274"/>
                  <a:gd name="T7" fmla="*/ 2147483647 h 1294"/>
                  <a:gd name="T8" fmla="*/ 2147483647 w 5274"/>
                  <a:gd name="T9" fmla="*/ 2147483647 h 1294"/>
                  <a:gd name="T10" fmla="*/ 2147483647 w 5274"/>
                  <a:gd name="T11" fmla="*/ 2147483647 h 1294"/>
                  <a:gd name="T12" fmla="*/ 2147483647 w 5274"/>
                  <a:gd name="T13" fmla="*/ 2147483647 h 1294"/>
                  <a:gd name="T14" fmla="*/ 2147483647 w 5274"/>
                  <a:gd name="T15" fmla="*/ 2147483647 h 1294"/>
                  <a:gd name="T16" fmla="*/ 2147483647 w 5274"/>
                  <a:gd name="T17" fmla="*/ 2147483647 h 1294"/>
                  <a:gd name="T18" fmla="*/ 2147483647 w 5274"/>
                  <a:gd name="T19" fmla="*/ 2147483647 h 1294"/>
                  <a:gd name="T20" fmla="*/ 2147483647 w 5274"/>
                  <a:gd name="T21" fmla="*/ 2147483647 h 1294"/>
                  <a:gd name="T22" fmla="*/ 2147483647 w 5274"/>
                  <a:gd name="T23" fmla="*/ 2147483647 h 1294"/>
                  <a:gd name="T24" fmla="*/ 2147483647 w 5274"/>
                  <a:gd name="T25" fmla="*/ 2147483647 h 1294"/>
                  <a:gd name="T26" fmla="*/ 2147483647 w 5274"/>
                  <a:gd name="T27" fmla="*/ 2147483647 h 1294"/>
                  <a:gd name="T28" fmla="*/ 2147483647 w 5274"/>
                  <a:gd name="T29" fmla="*/ 2147483647 h 1294"/>
                  <a:gd name="T30" fmla="*/ 2147483647 w 5274"/>
                  <a:gd name="T31" fmla="*/ 2147483647 h 1294"/>
                  <a:gd name="T32" fmla="*/ 2147483647 w 5274"/>
                  <a:gd name="T33" fmla="*/ 2147483647 h 1294"/>
                  <a:gd name="T34" fmla="*/ 2147483647 w 5274"/>
                  <a:gd name="T35" fmla="*/ 2147483647 h 1294"/>
                  <a:gd name="T36" fmla="*/ 2147483647 w 5274"/>
                  <a:gd name="T37" fmla="*/ 2147483647 h 1294"/>
                  <a:gd name="T38" fmla="*/ 2147483647 w 5274"/>
                  <a:gd name="T39" fmla="*/ 2147483647 h 1294"/>
                  <a:gd name="T40" fmla="*/ 2147483647 w 5274"/>
                  <a:gd name="T41" fmla="*/ 2147483647 h 1294"/>
                  <a:gd name="T42" fmla="*/ 2147483647 w 5274"/>
                  <a:gd name="T43" fmla="*/ 2147483647 h 1294"/>
                  <a:gd name="T44" fmla="*/ 2147483647 w 5274"/>
                  <a:gd name="T45" fmla="*/ 2147483647 h 1294"/>
                  <a:gd name="T46" fmla="*/ 2147483647 w 5274"/>
                  <a:gd name="T47" fmla="*/ 2147483647 h 1294"/>
                  <a:gd name="T48" fmla="*/ 2147483647 w 5274"/>
                  <a:gd name="T49" fmla="*/ 2147483647 h 1294"/>
                  <a:gd name="T50" fmla="*/ 2147483647 w 5274"/>
                  <a:gd name="T51" fmla="*/ 2147483647 h 1294"/>
                  <a:gd name="T52" fmla="*/ 2147483647 w 5274"/>
                  <a:gd name="T53" fmla="*/ 2147483647 h 1294"/>
                  <a:gd name="T54" fmla="*/ 2147483647 w 5274"/>
                  <a:gd name="T55" fmla="*/ 2147483647 h 1294"/>
                  <a:gd name="T56" fmla="*/ 2147483647 w 5274"/>
                  <a:gd name="T57" fmla="*/ 2147483647 h 1294"/>
                  <a:gd name="T58" fmla="*/ 2147483647 w 5274"/>
                  <a:gd name="T59" fmla="*/ 2147483647 h 1294"/>
                  <a:gd name="T60" fmla="*/ 2147483647 w 5274"/>
                  <a:gd name="T61" fmla="*/ 2147483647 h 1294"/>
                  <a:gd name="T62" fmla="*/ 2147483647 w 5274"/>
                  <a:gd name="T63" fmla="*/ 2147483647 h 1294"/>
                  <a:gd name="T64" fmla="*/ 2147483647 w 5274"/>
                  <a:gd name="T65" fmla="*/ 2147483647 h 1294"/>
                  <a:gd name="T66" fmla="*/ 2147483647 w 5274"/>
                  <a:gd name="T67" fmla="*/ 2147483647 h 1294"/>
                  <a:gd name="T68" fmla="*/ 2147483647 w 5274"/>
                  <a:gd name="T69" fmla="*/ 2147483647 h 1294"/>
                  <a:gd name="T70" fmla="*/ 2147483647 w 5274"/>
                  <a:gd name="T71" fmla="*/ 2147483647 h 1294"/>
                  <a:gd name="T72" fmla="*/ 2147483647 w 5274"/>
                  <a:gd name="T73" fmla="*/ 2147483647 h 1294"/>
                  <a:gd name="T74" fmla="*/ 2147483647 w 5274"/>
                  <a:gd name="T75" fmla="*/ 2147483647 h 1294"/>
                  <a:gd name="T76" fmla="*/ 2147483647 w 5274"/>
                  <a:gd name="T77" fmla="*/ 2147483647 h 1294"/>
                  <a:gd name="T78" fmla="*/ 2147483647 w 5274"/>
                  <a:gd name="T79" fmla="*/ 2147483647 h 1294"/>
                  <a:gd name="T80" fmla="*/ 2147483647 w 5274"/>
                  <a:gd name="T81" fmla="*/ 2147483647 h 1294"/>
                  <a:gd name="T82" fmla="*/ 2147483647 w 5274"/>
                  <a:gd name="T83" fmla="*/ 2147483647 h 1294"/>
                  <a:gd name="T84" fmla="*/ 2147483647 w 5274"/>
                  <a:gd name="T85" fmla="*/ 2147483647 h 1294"/>
                  <a:gd name="T86" fmla="*/ 2147483647 w 5274"/>
                  <a:gd name="T87" fmla="*/ 2147483647 h 1294"/>
                  <a:gd name="T88" fmla="*/ 2147483647 w 5274"/>
                  <a:gd name="T89" fmla="*/ 2147483647 h 1294"/>
                  <a:gd name="T90" fmla="*/ 2147483647 w 5274"/>
                  <a:gd name="T91" fmla="*/ 2147483647 h 129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5274" h="1294">
                    <a:moveTo>
                      <a:pt x="0" y="0"/>
                    </a:moveTo>
                    <a:lnTo>
                      <a:pt x="265" y="0"/>
                    </a:lnTo>
                    <a:lnTo>
                      <a:pt x="265" y="26"/>
                    </a:lnTo>
                    <a:lnTo>
                      <a:pt x="428" y="26"/>
                    </a:lnTo>
                    <a:lnTo>
                      <a:pt x="428" y="57"/>
                    </a:lnTo>
                    <a:lnTo>
                      <a:pt x="466" y="57"/>
                    </a:lnTo>
                    <a:lnTo>
                      <a:pt x="466" y="87"/>
                    </a:lnTo>
                    <a:lnTo>
                      <a:pt x="639" y="87"/>
                    </a:lnTo>
                    <a:lnTo>
                      <a:pt x="639" y="116"/>
                    </a:lnTo>
                    <a:lnTo>
                      <a:pt x="658" y="116"/>
                    </a:lnTo>
                    <a:lnTo>
                      <a:pt x="658" y="144"/>
                    </a:lnTo>
                    <a:lnTo>
                      <a:pt x="669" y="144"/>
                    </a:lnTo>
                    <a:lnTo>
                      <a:pt x="669" y="172"/>
                    </a:lnTo>
                    <a:lnTo>
                      <a:pt x="868" y="172"/>
                    </a:lnTo>
                    <a:lnTo>
                      <a:pt x="868" y="203"/>
                    </a:lnTo>
                    <a:lnTo>
                      <a:pt x="1010" y="203"/>
                    </a:lnTo>
                    <a:lnTo>
                      <a:pt x="1010" y="262"/>
                    </a:lnTo>
                    <a:lnTo>
                      <a:pt x="1072" y="262"/>
                    </a:lnTo>
                    <a:lnTo>
                      <a:pt x="1072" y="364"/>
                    </a:lnTo>
                    <a:lnTo>
                      <a:pt x="1542" y="364"/>
                    </a:lnTo>
                    <a:lnTo>
                      <a:pt x="1542" y="404"/>
                    </a:lnTo>
                    <a:lnTo>
                      <a:pt x="1672" y="404"/>
                    </a:lnTo>
                    <a:lnTo>
                      <a:pt x="1672" y="438"/>
                    </a:lnTo>
                    <a:lnTo>
                      <a:pt x="1857" y="438"/>
                    </a:lnTo>
                    <a:lnTo>
                      <a:pt x="1857" y="480"/>
                    </a:lnTo>
                    <a:lnTo>
                      <a:pt x="1906" y="480"/>
                    </a:lnTo>
                    <a:lnTo>
                      <a:pt x="1906" y="523"/>
                    </a:lnTo>
                    <a:lnTo>
                      <a:pt x="1916" y="523"/>
                    </a:lnTo>
                    <a:lnTo>
                      <a:pt x="1916" y="570"/>
                    </a:lnTo>
                    <a:lnTo>
                      <a:pt x="1939" y="570"/>
                    </a:lnTo>
                    <a:lnTo>
                      <a:pt x="1939" y="617"/>
                    </a:lnTo>
                    <a:lnTo>
                      <a:pt x="2117" y="617"/>
                    </a:lnTo>
                    <a:lnTo>
                      <a:pt x="2117" y="667"/>
                    </a:lnTo>
                    <a:lnTo>
                      <a:pt x="2334" y="667"/>
                    </a:lnTo>
                    <a:lnTo>
                      <a:pt x="2334" y="714"/>
                    </a:lnTo>
                    <a:lnTo>
                      <a:pt x="2552" y="714"/>
                    </a:lnTo>
                    <a:lnTo>
                      <a:pt x="2552" y="771"/>
                    </a:lnTo>
                    <a:lnTo>
                      <a:pt x="2625" y="771"/>
                    </a:lnTo>
                    <a:lnTo>
                      <a:pt x="2625" y="826"/>
                    </a:lnTo>
                    <a:lnTo>
                      <a:pt x="2762" y="826"/>
                    </a:lnTo>
                    <a:lnTo>
                      <a:pt x="2762" y="882"/>
                    </a:lnTo>
                    <a:lnTo>
                      <a:pt x="4016" y="882"/>
                    </a:lnTo>
                    <a:lnTo>
                      <a:pt x="4016" y="1015"/>
                    </a:lnTo>
                    <a:lnTo>
                      <a:pt x="4656" y="1015"/>
                    </a:lnTo>
                    <a:lnTo>
                      <a:pt x="4656" y="1294"/>
                    </a:lnTo>
                    <a:lnTo>
                      <a:pt x="5274" y="1294"/>
                    </a:lnTo>
                  </a:path>
                </a:pathLst>
              </a:custGeom>
              <a:noFill/>
              <a:ln w="28575" cap="sq">
                <a:solidFill>
                  <a:srgbClr val="A4F3F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5546" name="グループ化 329"/>
              <p:cNvGrpSpPr>
                <a:grpSpLocks/>
              </p:cNvGrpSpPr>
              <p:nvPr/>
            </p:nvGrpSpPr>
            <p:grpSpPr bwMode="auto">
              <a:xfrm>
                <a:off x="1966688" y="950818"/>
                <a:ext cx="5518428" cy="1219100"/>
                <a:chOff x="1966688" y="950818"/>
                <a:chExt cx="5518428" cy="1219100"/>
              </a:xfrm>
            </p:grpSpPr>
            <p:sp>
              <p:nvSpPr>
                <p:cNvPr id="105547" name="Line 167"/>
                <p:cNvSpPr>
                  <a:spLocks noChangeShapeType="1"/>
                </p:cNvSpPr>
                <p:nvPr/>
              </p:nvSpPr>
              <p:spPr bwMode="auto">
                <a:xfrm>
                  <a:off x="1966688" y="95081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48" name="Line 169"/>
                <p:cNvSpPr>
                  <a:spLocks noChangeShapeType="1"/>
                </p:cNvSpPr>
                <p:nvPr/>
              </p:nvSpPr>
              <p:spPr bwMode="auto">
                <a:xfrm>
                  <a:off x="2627979" y="1030699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49" name="Line 171"/>
                <p:cNvSpPr>
                  <a:spLocks noChangeShapeType="1"/>
                </p:cNvSpPr>
                <p:nvPr/>
              </p:nvSpPr>
              <p:spPr bwMode="auto">
                <a:xfrm>
                  <a:off x="2635303" y="1056116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50" name="Line 173"/>
                <p:cNvSpPr>
                  <a:spLocks noChangeShapeType="1"/>
                </p:cNvSpPr>
                <p:nvPr/>
              </p:nvSpPr>
              <p:spPr bwMode="auto">
                <a:xfrm>
                  <a:off x="2642628" y="1056116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51" name="Line 175"/>
                <p:cNvSpPr>
                  <a:spLocks noChangeShapeType="1"/>
                </p:cNvSpPr>
                <p:nvPr/>
              </p:nvSpPr>
              <p:spPr bwMode="auto">
                <a:xfrm>
                  <a:off x="2647859" y="1056116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52" name="Line 177"/>
                <p:cNvSpPr>
                  <a:spLocks noChangeShapeType="1"/>
                </p:cNvSpPr>
                <p:nvPr/>
              </p:nvSpPr>
              <p:spPr bwMode="auto">
                <a:xfrm>
                  <a:off x="3072675" y="1191370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53" name="Line 179"/>
                <p:cNvSpPr>
                  <a:spLocks noChangeShapeType="1"/>
                </p:cNvSpPr>
                <p:nvPr/>
              </p:nvSpPr>
              <p:spPr bwMode="auto">
                <a:xfrm>
                  <a:off x="3077908" y="1191370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54" name="Line 181"/>
                <p:cNvSpPr>
                  <a:spLocks noChangeShapeType="1"/>
                </p:cNvSpPr>
                <p:nvPr/>
              </p:nvSpPr>
              <p:spPr bwMode="auto">
                <a:xfrm>
                  <a:off x="3088371" y="1283960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55" name="Line 183"/>
                <p:cNvSpPr>
                  <a:spLocks noChangeShapeType="1"/>
                </p:cNvSpPr>
                <p:nvPr/>
              </p:nvSpPr>
              <p:spPr bwMode="auto">
                <a:xfrm>
                  <a:off x="3117669" y="1283960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56" name="Line 185"/>
                <p:cNvSpPr>
                  <a:spLocks noChangeShapeType="1"/>
                </p:cNvSpPr>
                <p:nvPr/>
              </p:nvSpPr>
              <p:spPr bwMode="auto">
                <a:xfrm>
                  <a:off x="3498539" y="1283960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57" name="Line 187"/>
                <p:cNvSpPr>
                  <a:spLocks noChangeShapeType="1"/>
                </p:cNvSpPr>
                <p:nvPr/>
              </p:nvSpPr>
              <p:spPr bwMode="auto">
                <a:xfrm>
                  <a:off x="3513187" y="1283960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58" name="Line 189"/>
                <p:cNvSpPr>
                  <a:spLocks noChangeShapeType="1"/>
                </p:cNvSpPr>
                <p:nvPr/>
              </p:nvSpPr>
              <p:spPr bwMode="auto">
                <a:xfrm>
                  <a:off x="3520511" y="1283960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59" name="Line 191"/>
                <p:cNvSpPr>
                  <a:spLocks noChangeShapeType="1"/>
                </p:cNvSpPr>
                <p:nvPr/>
              </p:nvSpPr>
              <p:spPr bwMode="auto">
                <a:xfrm>
                  <a:off x="3525744" y="1283960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60" name="Line 193"/>
                <p:cNvSpPr>
                  <a:spLocks noChangeShapeType="1"/>
                </p:cNvSpPr>
                <p:nvPr/>
              </p:nvSpPr>
              <p:spPr bwMode="auto">
                <a:xfrm>
                  <a:off x="3580154" y="1318454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61" name="Line 195"/>
                <p:cNvSpPr>
                  <a:spLocks noChangeShapeType="1"/>
                </p:cNvSpPr>
                <p:nvPr/>
              </p:nvSpPr>
              <p:spPr bwMode="auto">
                <a:xfrm>
                  <a:off x="3625146" y="1318454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62" name="Line 197"/>
                <p:cNvSpPr>
                  <a:spLocks noChangeShapeType="1"/>
                </p:cNvSpPr>
                <p:nvPr/>
              </p:nvSpPr>
              <p:spPr bwMode="auto">
                <a:xfrm>
                  <a:off x="3931726" y="138925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63" name="Line 199"/>
                <p:cNvSpPr>
                  <a:spLocks noChangeShapeType="1"/>
                </p:cNvSpPr>
                <p:nvPr/>
              </p:nvSpPr>
              <p:spPr bwMode="auto">
                <a:xfrm>
                  <a:off x="3948467" y="138925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64" name="Line 201"/>
                <p:cNvSpPr>
                  <a:spLocks noChangeShapeType="1"/>
                </p:cNvSpPr>
                <p:nvPr/>
              </p:nvSpPr>
              <p:spPr bwMode="auto">
                <a:xfrm>
                  <a:off x="3961023" y="1427384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65" name="Line 203"/>
                <p:cNvSpPr>
                  <a:spLocks noChangeShapeType="1"/>
                </p:cNvSpPr>
                <p:nvPr/>
              </p:nvSpPr>
              <p:spPr bwMode="auto">
                <a:xfrm>
                  <a:off x="3968347" y="1468232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66" name="Line 205"/>
                <p:cNvSpPr>
                  <a:spLocks noChangeShapeType="1"/>
                </p:cNvSpPr>
                <p:nvPr/>
              </p:nvSpPr>
              <p:spPr bwMode="auto">
                <a:xfrm>
                  <a:off x="3988228" y="1468232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67" name="Line 207"/>
                <p:cNvSpPr>
                  <a:spLocks noChangeShapeType="1"/>
                </p:cNvSpPr>
                <p:nvPr/>
              </p:nvSpPr>
              <p:spPr bwMode="auto">
                <a:xfrm>
                  <a:off x="4357588" y="1559006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68" name="Line 209"/>
                <p:cNvSpPr>
                  <a:spLocks noChangeShapeType="1"/>
                </p:cNvSpPr>
                <p:nvPr/>
              </p:nvSpPr>
              <p:spPr bwMode="auto">
                <a:xfrm>
                  <a:off x="4406767" y="1559006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69" name="Line 211"/>
                <p:cNvSpPr>
                  <a:spLocks noChangeShapeType="1"/>
                </p:cNvSpPr>
                <p:nvPr/>
              </p:nvSpPr>
              <p:spPr bwMode="auto">
                <a:xfrm>
                  <a:off x="4428740" y="1601670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70" name="Line 213"/>
                <p:cNvSpPr>
                  <a:spLocks noChangeShapeType="1"/>
                </p:cNvSpPr>
                <p:nvPr/>
              </p:nvSpPr>
              <p:spPr bwMode="auto">
                <a:xfrm>
                  <a:off x="4459084" y="1601670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71" name="Line 215"/>
                <p:cNvSpPr>
                  <a:spLocks noChangeShapeType="1"/>
                </p:cNvSpPr>
                <p:nvPr/>
              </p:nvSpPr>
              <p:spPr bwMode="auto">
                <a:xfrm>
                  <a:off x="4636963" y="165068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72" name="Line 217"/>
                <p:cNvSpPr>
                  <a:spLocks noChangeShapeType="1"/>
                </p:cNvSpPr>
                <p:nvPr/>
              </p:nvSpPr>
              <p:spPr bwMode="auto">
                <a:xfrm>
                  <a:off x="4832629" y="1700614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73" name="Line 219"/>
                <p:cNvSpPr>
                  <a:spLocks noChangeShapeType="1"/>
                </p:cNvSpPr>
                <p:nvPr/>
              </p:nvSpPr>
              <p:spPr bwMode="auto">
                <a:xfrm>
                  <a:off x="4847278" y="1700614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74" name="Line 221"/>
                <p:cNvSpPr>
                  <a:spLocks noChangeShapeType="1"/>
                </p:cNvSpPr>
                <p:nvPr/>
              </p:nvSpPr>
              <p:spPr bwMode="auto">
                <a:xfrm>
                  <a:off x="4881808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75" name="Line 223"/>
                <p:cNvSpPr>
                  <a:spLocks noChangeShapeType="1"/>
                </p:cNvSpPr>
                <p:nvPr/>
              </p:nvSpPr>
              <p:spPr bwMode="auto">
                <a:xfrm>
                  <a:off x="4903781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76" name="Line 225"/>
                <p:cNvSpPr>
                  <a:spLocks noChangeShapeType="1"/>
                </p:cNvSpPr>
                <p:nvPr/>
              </p:nvSpPr>
              <p:spPr bwMode="auto">
                <a:xfrm>
                  <a:off x="5282558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77" name="Line 227"/>
                <p:cNvSpPr>
                  <a:spLocks noChangeShapeType="1"/>
                </p:cNvSpPr>
                <p:nvPr/>
              </p:nvSpPr>
              <p:spPr bwMode="auto">
                <a:xfrm>
                  <a:off x="5287790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78" name="Line 229"/>
                <p:cNvSpPr>
                  <a:spLocks noChangeShapeType="1"/>
                </p:cNvSpPr>
                <p:nvPr/>
              </p:nvSpPr>
              <p:spPr bwMode="auto">
                <a:xfrm>
                  <a:off x="5295115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79" name="Line 231"/>
                <p:cNvSpPr>
                  <a:spLocks noChangeShapeType="1"/>
                </p:cNvSpPr>
                <p:nvPr/>
              </p:nvSpPr>
              <p:spPr bwMode="auto">
                <a:xfrm>
                  <a:off x="5302439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80" name="Line 233"/>
                <p:cNvSpPr>
                  <a:spLocks noChangeShapeType="1"/>
                </p:cNvSpPr>
                <p:nvPr/>
              </p:nvSpPr>
              <p:spPr bwMode="auto">
                <a:xfrm>
                  <a:off x="5309763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81" name="Line 235"/>
                <p:cNvSpPr>
                  <a:spLocks noChangeShapeType="1"/>
                </p:cNvSpPr>
                <p:nvPr/>
              </p:nvSpPr>
              <p:spPr bwMode="auto">
                <a:xfrm>
                  <a:off x="5686448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82" name="Line 237"/>
                <p:cNvSpPr>
                  <a:spLocks noChangeShapeType="1"/>
                </p:cNvSpPr>
                <p:nvPr/>
              </p:nvSpPr>
              <p:spPr bwMode="auto">
                <a:xfrm>
                  <a:off x="5732487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83" name="Line 239"/>
                <p:cNvSpPr>
                  <a:spLocks noChangeShapeType="1"/>
                </p:cNvSpPr>
                <p:nvPr/>
              </p:nvSpPr>
              <p:spPr bwMode="auto">
                <a:xfrm>
                  <a:off x="5740858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84" name="Line 241"/>
                <p:cNvSpPr>
                  <a:spLocks noChangeShapeType="1"/>
                </p:cNvSpPr>
                <p:nvPr/>
              </p:nvSpPr>
              <p:spPr bwMode="auto">
                <a:xfrm>
                  <a:off x="5748182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85" name="Line 243"/>
                <p:cNvSpPr>
                  <a:spLocks noChangeShapeType="1"/>
                </p:cNvSpPr>
                <p:nvPr/>
              </p:nvSpPr>
              <p:spPr bwMode="auto">
                <a:xfrm>
                  <a:off x="5755507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86" name="Line 245"/>
                <p:cNvSpPr>
                  <a:spLocks noChangeShapeType="1"/>
                </p:cNvSpPr>
                <p:nvPr/>
              </p:nvSpPr>
              <p:spPr bwMode="auto">
                <a:xfrm>
                  <a:off x="6121728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87" name="Line 247"/>
                <p:cNvSpPr>
                  <a:spLocks noChangeShapeType="1"/>
                </p:cNvSpPr>
                <p:nvPr/>
              </p:nvSpPr>
              <p:spPr bwMode="auto">
                <a:xfrm>
                  <a:off x="6172998" y="187217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88" name="Line 249"/>
                <p:cNvSpPr>
                  <a:spLocks noChangeShapeType="1"/>
                </p:cNvSpPr>
                <p:nvPr/>
              </p:nvSpPr>
              <p:spPr bwMode="auto">
                <a:xfrm>
                  <a:off x="6168813" y="187217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89" name="Line 251"/>
                <p:cNvSpPr>
                  <a:spLocks noChangeShapeType="1"/>
                </p:cNvSpPr>
                <p:nvPr/>
              </p:nvSpPr>
              <p:spPr bwMode="auto">
                <a:xfrm>
                  <a:off x="6185555" y="187217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90" name="Line 253"/>
                <p:cNvSpPr>
                  <a:spLocks noChangeShapeType="1"/>
                </p:cNvSpPr>
                <p:nvPr/>
              </p:nvSpPr>
              <p:spPr bwMode="auto">
                <a:xfrm>
                  <a:off x="6180323" y="187217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91" name="Line 255"/>
                <p:cNvSpPr>
                  <a:spLocks noChangeShapeType="1"/>
                </p:cNvSpPr>
                <p:nvPr/>
              </p:nvSpPr>
              <p:spPr bwMode="auto">
                <a:xfrm>
                  <a:off x="6265077" y="187217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92" name="Line 257"/>
                <p:cNvSpPr>
                  <a:spLocks noChangeShapeType="1"/>
                </p:cNvSpPr>
                <p:nvPr/>
              </p:nvSpPr>
              <p:spPr bwMode="auto">
                <a:xfrm>
                  <a:off x="6259845" y="187217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93" name="Line 259"/>
                <p:cNvSpPr>
                  <a:spLocks noChangeShapeType="1"/>
                </p:cNvSpPr>
                <p:nvPr/>
              </p:nvSpPr>
              <p:spPr bwMode="auto">
                <a:xfrm>
                  <a:off x="6796621" y="187217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94" name="Line 261"/>
                <p:cNvSpPr>
                  <a:spLocks noChangeShapeType="1"/>
                </p:cNvSpPr>
                <p:nvPr/>
              </p:nvSpPr>
              <p:spPr bwMode="auto">
                <a:xfrm>
                  <a:off x="6821733" y="187217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95" name="Line 263"/>
                <p:cNvSpPr>
                  <a:spLocks noChangeShapeType="1"/>
                </p:cNvSpPr>
                <p:nvPr/>
              </p:nvSpPr>
              <p:spPr bwMode="auto">
                <a:xfrm>
                  <a:off x="6846845" y="212543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96" name="Line 265"/>
                <p:cNvSpPr>
                  <a:spLocks noChangeShapeType="1"/>
                </p:cNvSpPr>
                <p:nvPr/>
              </p:nvSpPr>
              <p:spPr bwMode="auto">
                <a:xfrm>
                  <a:off x="6878236" y="212543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97" name="Line 267"/>
                <p:cNvSpPr>
                  <a:spLocks noChangeShapeType="1"/>
                </p:cNvSpPr>
                <p:nvPr/>
              </p:nvSpPr>
              <p:spPr bwMode="auto">
                <a:xfrm>
                  <a:off x="6885560" y="212543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98" name="Line 269"/>
                <p:cNvSpPr>
                  <a:spLocks noChangeShapeType="1"/>
                </p:cNvSpPr>
                <p:nvPr/>
              </p:nvSpPr>
              <p:spPr bwMode="auto">
                <a:xfrm>
                  <a:off x="7485116" y="2125438"/>
                  <a:ext cx="0" cy="44480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99" name="Line 271"/>
                <p:cNvSpPr>
                  <a:spLocks noChangeShapeType="1"/>
                </p:cNvSpPr>
                <p:nvPr/>
              </p:nvSpPr>
              <p:spPr bwMode="auto">
                <a:xfrm>
                  <a:off x="6192879" y="187217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00" name="Line 273"/>
                <p:cNvSpPr>
                  <a:spLocks noChangeShapeType="1"/>
                </p:cNvSpPr>
                <p:nvPr/>
              </p:nvSpPr>
              <p:spPr bwMode="auto">
                <a:xfrm>
                  <a:off x="6205435" y="187217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01" name="Line 275"/>
                <p:cNvSpPr>
                  <a:spLocks noChangeShapeType="1"/>
                </p:cNvSpPr>
                <p:nvPr/>
              </p:nvSpPr>
              <p:spPr bwMode="auto">
                <a:xfrm>
                  <a:off x="6188694" y="1872178"/>
                  <a:ext cx="0" cy="44026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02" name="Line 277"/>
                <p:cNvSpPr>
                  <a:spLocks noChangeShapeType="1"/>
                </p:cNvSpPr>
                <p:nvPr/>
              </p:nvSpPr>
              <p:spPr bwMode="auto">
                <a:xfrm>
                  <a:off x="6125913" y="1754171"/>
                  <a:ext cx="0" cy="43118"/>
                </a:xfrm>
                <a:prstGeom prst="line">
                  <a:avLst/>
                </a:prstGeom>
                <a:noFill/>
                <a:ln w="12700" cap="sq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5535" name="テキスト ボックス 311"/>
            <p:cNvSpPr txBox="1">
              <a:spLocks noChangeArrowheads="1"/>
            </p:cNvSpPr>
            <p:nvPr/>
          </p:nvSpPr>
          <p:spPr bwMode="auto">
            <a:xfrm>
              <a:off x="3253368" y="4259420"/>
              <a:ext cx="324755" cy="32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46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900">
                  <a:solidFill>
                    <a:srgbClr val="FFFFFF"/>
                  </a:solidFill>
                </a:rPr>
                <a:t>76</a:t>
              </a:r>
              <a:endParaRPr kumimoji="1" lang="ja-JP" altLang="en-US" sz="900">
                <a:solidFill>
                  <a:srgbClr val="FFFFFF"/>
                </a:solidFill>
              </a:endParaRPr>
            </a:p>
            <a:p>
              <a:r>
                <a:rPr kumimoji="1" lang="en-US" altLang="ja-JP" sz="900">
                  <a:solidFill>
                    <a:srgbClr val="FFFFFF"/>
                  </a:solidFill>
                </a:rPr>
                <a:t>65</a:t>
              </a:r>
            </a:p>
          </p:txBody>
        </p:sp>
        <p:sp>
          <p:nvSpPr>
            <p:cNvPr id="105536" name="テキスト ボックス 312"/>
            <p:cNvSpPr txBox="1">
              <a:spLocks noChangeArrowheads="1"/>
            </p:cNvSpPr>
            <p:nvPr/>
          </p:nvSpPr>
          <p:spPr bwMode="auto">
            <a:xfrm>
              <a:off x="4692701" y="4259420"/>
              <a:ext cx="324755" cy="32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46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900">
                  <a:solidFill>
                    <a:srgbClr val="FFFFFF"/>
                  </a:solidFill>
                </a:rPr>
                <a:t>36</a:t>
              </a:r>
              <a:endParaRPr kumimoji="1" lang="ja-JP" altLang="en-US" sz="900">
                <a:solidFill>
                  <a:srgbClr val="FFFFFF"/>
                </a:solidFill>
              </a:endParaRPr>
            </a:p>
            <a:p>
              <a:r>
                <a:rPr kumimoji="1" lang="en-US" altLang="ja-JP" sz="900">
                  <a:solidFill>
                    <a:srgbClr val="FFFFFF"/>
                  </a:solidFill>
                </a:rPr>
                <a:t>21</a:t>
              </a:r>
            </a:p>
          </p:txBody>
        </p:sp>
        <p:sp>
          <p:nvSpPr>
            <p:cNvPr id="105537" name="テキスト ボックス 313"/>
            <p:cNvSpPr txBox="1">
              <a:spLocks noChangeArrowheads="1"/>
            </p:cNvSpPr>
            <p:nvPr/>
          </p:nvSpPr>
          <p:spPr bwMode="auto">
            <a:xfrm>
              <a:off x="6166153" y="4259420"/>
              <a:ext cx="257854" cy="32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46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900">
                  <a:solidFill>
                    <a:srgbClr val="FFFFFF"/>
                  </a:solidFill>
                </a:rPr>
                <a:t>9</a:t>
              </a:r>
              <a:endParaRPr kumimoji="1" lang="ja-JP" altLang="en-US" sz="900">
                <a:solidFill>
                  <a:srgbClr val="FFFFFF"/>
                </a:solidFill>
              </a:endParaRPr>
            </a:p>
            <a:p>
              <a:r>
                <a:rPr kumimoji="1" lang="en-US" altLang="ja-JP" sz="900">
                  <a:solidFill>
                    <a:srgbClr val="FFFFFF"/>
                  </a:solidFill>
                </a:rPr>
                <a:t>4</a:t>
              </a:r>
            </a:p>
          </p:txBody>
        </p:sp>
        <p:sp>
          <p:nvSpPr>
            <p:cNvPr id="105538" name="テキスト ボックス 314"/>
            <p:cNvSpPr txBox="1">
              <a:spLocks noChangeArrowheads="1"/>
            </p:cNvSpPr>
            <p:nvPr/>
          </p:nvSpPr>
          <p:spPr bwMode="auto">
            <a:xfrm>
              <a:off x="6886151" y="4259420"/>
              <a:ext cx="257854" cy="32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46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900">
                  <a:solidFill>
                    <a:srgbClr val="FFFFFF"/>
                  </a:solidFill>
                </a:rPr>
                <a:t>1</a:t>
              </a:r>
            </a:p>
            <a:p>
              <a:endParaRPr kumimoji="1" lang="en-US" altLang="ja-JP" sz="900">
                <a:solidFill>
                  <a:srgbClr val="FFFFFF"/>
                </a:solidFill>
              </a:endParaRPr>
            </a:p>
          </p:txBody>
        </p:sp>
        <p:sp>
          <p:nvSpPr>
            <p:cNvPr id="105539" name="テキスト ボックス 315"/>
            <p:cNvSpPr txBox="1">
              <a:spLocks noChangeArrowheads="1"/>
            </p:cNvSpPr>
            <p:nvPr/>
          </p:nvSpPr>
          <p:spPr bwMode="auto">
            <a:xfrm>
              <a:off x="2534034" y="4259420"/>
              <a:ext cx="324755" cy="32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46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900">
                  <a:solidFill>
                    <a:srgbClr val="FFFFFF"/>
                  </a:solidFill>
                </a:rPr>
                <a:t>93</a:t>
              </a:r>
              <a:endParaRPr kumimoji="1" lang="ja-JP" altLang="en-US" sz="900">
                <a:solidFill>
                  <a:srgbClr val="FFFFFF"/>
                </a:solidFill>
              </a:endParaRPr>
            </a:p>
            <a:p>
              <a:r>
                <a:rPr kumimoji="1" lang="en-US" altLang="ja-JP" sz="900">
                  <a:solidFill>
                    <a:srgbClr val="FFFFFF"/>
                  </a:solidFill>
                </a:rPr>
                <a:t>86</a:t>
              </a:r>
            </a:p>
          </p:txBody>
        </p:sp>
        <p:sp>
          <p:nvSpPr>
            <p:cNvPr id="105540" name="テキスト ボックス 316"/>
            <p:cNvSpPr txBox="1">
              <a:spLocks noChangeArrowheads="1"/>
            </p:cNvSpPr>
            <p:nvPr/>
          </p:nvSpPr>
          <p:spPr bwMode="auto">
            <a:xfrm>
              <a:off x="3972702" y="4259420"/>
              <a:ext cx="324755" cy="32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46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900">
                  <a:solidFill>
                    <a:srgbClr val="FFFFFF"/>
                  </a:solidFill>
                </a:rPr>
                <a:t>49</a:t>
              </a:r>
              <a:endParaRPr kumimoji="1" lang="ja-JP" altLang="en-US" sz="900">
                <a:solidFill>
                  <a:srgbClr val="FFFFFF"/>
                </a:solidFill>
              </a:endParaRPr>
            </a:p>
            <a:p>
              <a:r>
                <a:rPr kumimoji="1" lang="en-US" altLang="ja-JP" sz="900">
                  <a:solidFill>
                    <a:srgbClr val="FFFFFF"/>
                  </a:solidFill>
                </a:rPr>
                <a:t>40</a:t>
              </a:r>
            </a:p>
          </p:txBody>
        </p:sp>
        <p:sp>
          <p:nvSpPr>
            <p:cNvPr id="105541" name="テキスト ボックス 317"/>
            <p:cNvSpPr txBox="1">
              <a:spLocks noChangeArrowheads="1"/>
            </p:cNvSpPr>
            <p:nvPr/>
          </p:nvSpPr>
          <p:spPr bwMode="auto">
            <a:xfrm>
              <a:off x="5412701" y="4259420"/>
              <a:ext cx="324755" cy="32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46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900">
                  <a:solidFill>
                    <a:srgbClr val="FFFFFF"/>
                  </a:solidFill>
                </a:rPr>
                <a:t>27</a:t>
              </a:r>
              <a:endParaRPr kumimoji="1" lang="ja-JP" altLang="en-US" sz="900">
                <a:solidFill>
                  <a:srgbClr val="FFFFFF"/>
                </a:solidFill>
              </a:endParaRPr>
            </a:p>
            <a:p>
              <a:r>
                <a:rPr kumimoji="1" lang="en-US" altLang="ja-JP" sz="900">
                  <a:solidFill>
                    <a:srgbClr val="FFFFFF"/>
                  </a:solidFill>
                </a:rPr>
                <a:t>14</a:t>
              </a:r>
            </a:p>
          </p:txBody>
        </p:sp>
        <p:sp>
          <p:nvSpPr>
            <p:cNvPr id="105542" name="テキスト ボックス 318"/>
            <p:cNvSpPr txBox="1">
              <a:spLocks noChangeArrowheads="1"/>
            </p:cNvSpPr>
            <p:nvPr/>
          </p:nvSpPr>
          <p:spPr bwMode="auto">
            <a:xfrm>
              <a:off x="2021029" y="4259420"/>
              <a:ext cx="391656" cy="32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46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900">
                  <a:solidFill>
                    <a:srgbClr val="FFFFFF"/>
                  </a:solidFill>
                </a:rPr>
                <a:t>103</a:t>
              </a:r>
              <a:endParaRPr kumimoji="1" lang="ja-JP" altLang="en-US" sz="900">
                <a:solidFill>
                  <a:srgbClr val="FFFFFF"/>
                </a:solidFill>
              </a:endParaRPr>
            </a:p>
            <a:p>
              <a:r>
                <a:rPr kumimoji="1" lang="en-US" altLang="ja-JP" sz="900">
                  <a:solidFill>
                    <a:srgbClr val="FFFFFF"/>
                  </a:solidFill>
                </a:rPr>
                <a:t>102</a:t>
              </a:r>
            </a:p>
          </p:txBody>
        </p:sp>
        <p:sp>
          <p:nvSpPr>
            <p:cNvPr id="105543" name="テキスト ボックス 319"/>
            <p:cNvSpPr txBox="1">
              <a:spLocks noChangeArrowheads="1"/>
            </p:cNvSpPr>
            <p:nvPr/>
          </p:nvSpPr>
          <p:spPr bwMode="auto">
            <a:xfrm>
              <a:off x="416113" y="4120913"/>
              <a:ext cx="1427203" cy="44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46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/>
              <a:r>
                <a:rPr kumimoji="1" lang="en-US" altLang="ja-JP" sz="900" dirty="0">
                  <a:solidFill>
                    <a:srgbClr val="FFFFFF"/>
                  </a:solidFill>
                </a:rPr>
                <a:t>No. of patients at risk</a:t>
              </a:r>
            </a:p>
            <a:p>
              <a:pPr algn="r"/>
              <a:r>
                <a:rPr kumimoji="1" lang="en-US" altLang="ja-JP" sz="900" dirty="0" err="1">
                  <a:solidFill>
                    <a:srgbClr val="FFFFFF"/>
                  </a:solidFill>
                </a:rPr>
                <a:t>Alectinib</a:t>
              </a:r>
              <a:endParaRPr kumimoji="1" lang="ja-JP" altLang="en-US" sz="900" dirty="0">
                <a:solidFill>
                  <a:srgbClr val="FFFFFF"/>
                </a:solidFill>
              </a:endParaRPr>
            </a:p>
            <a:p>
              <a:pPr algn="r"/>
              <a:r>
                <a:rPr kumimoji="1" lang="en-US" altLang="ja-JP" sz="900" dirty="0" err="1">
                  <a:solidFill>
                    <a:srgbClr val="FFFFFF"/>
                  </a:solidFill>
                </a:rPr>
                <a:t>Crizotinib</a:t>
              </a:r>
              <a:endParaRPr kumimoji="1" lang="en-US" altLang="ja-JP" sz="900" dirty="0">
                <a:solidFill>
                  <a:srgbClr val="FFFFFF"/>
                </a:solidFill>
              </a:endParaRPr>
            </a:p>
          </p:txBody>
        </p:sp>
        <p:sp>
          <p:nvSpPr>
            <p:cNvPr id="105544" name="テキスト ボックス 321"/>
            <p:cNvSpPr txBox="1">
              <a:spLocks noChangeArrowheads="1"/>
            </p:cNvSpPr>
            <p:nvPr/>
          </p:nvSpPr>
          <p:spPr bwMode="auto">
            <a:xfrm>
              <a:off x="1781248" y="4259420"/>
              <a:ext cx="391656" cy="32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46800" rIns="90000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r>
                <a:rPr kumimoji="1" lang="en-US" altLang="ja-JP" sz="900">
                  <a:solidFill>
                    <a:srgbClr val="FFFFFF"/>
                  </a:solidFill>
                </a:rPr>
                <a:t>103</a:t>
              </a:r>
            </a:p>
            <a:p>
              <a:r>
                <a:rPr kumimoji="1" lang="en-US" altLang="ja-JP" sz="900">
                  <a:solidFill>
                    <a:srgbClr val="FFFFFF"/>
                  </a:solidFill>
                </a:rPr>
                <a:t>104</a:t>
              </a:r>
              <a:endParaRPr kumimoji="1" lang="ja-JP" altLang="en-US" sz="900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161" name="表 2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436380"/>
              </p:ext>
            </p:extLst>
          </p:nvPr>
        </p:nvGraphicFramePr>
        <p:xfrm>
          <a:off x="4676487" y="1382794"/>
          <a:ext cx="4211638" cy="1439934"/>
        </p:xfrm>
        <a:graphic>
          <a:graphicData uri="http://schemas.openxmlformats.org/drawingml/2006/table">
            <a:tbl>
              <a:tblPr/>
              <a:tblGrid>
                <a:gridCol w="1641475"/>
                <a:gridCol w="1190625"/>
                <a:gridCol w="1379538"/>
              </a:tblGrid>
              <a:tr h="387350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9992" marR="89992" marT="10811" marB="108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Alectinib</a:t>
                      </a:r>
                    </a:p>
                    <a:p>
                      <a:pPr marL="0" marR="0" lvl="0" indent="0" algn="ctr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(N=103)</a:t>
                      </a:r>
                    </a:p>
                  </a:txBody>
                  <a:tcPr marL="89992" marR="89992" marT="10811" marB="108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Crizotinib</a:t>
                      </a:r>
                    </a:p>
                    <a:p>
                      <a:pPr marL="0" marR="0" lvl="0" indent="0" algn="ctr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(N=104)</a:t>
                      </a:r>
                    </a:p>
                  </a:txBody>
                  <a:tcPr marL="89992" marR="89992" marT="10811" marB="108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788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Events, n (%)</a:t>
                      </a:r>
                    </a:p>
                  </a:txBody>
                  <a:tcPr marL="89992" marR="89992" marT="10811" marB="108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25 (24.3%)</a:t>
                      </a:r>
                    </a:p>
                  </a:txBody>
                  <a:tcPr marL="89992" marR="89992" marT="10811" marB="108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58 (55.8%)</a:t>
                      </a:r>
                    </a:p>
                  </a:txBody>
                  <a:tcPr marL="89992" marR="89992" marT="10811" marB="108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788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Median, </a:t>
                      </a:r>
                      <a:r>
                        <a:rPr kumimoji="0" lang="en-US" altLang="x-none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mo</a:t>
                      </a:r>
                      <a:r>
                        <a:rPr kumimoji="0" lang="en-US" altLang="x-none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r>
                        <a:rPr kumimoji="0" lang="en-US" altLang="x-non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/>
                      </a:r>
                      <a:br>
                        <a:rPr kumimoji="0" lang="en-US" altLang="x-non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US" altLang="x-non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[95</a:t>
                      </a:r>
                      <a:r>
                        <a:rPr kumimoji="0" lang="en-US" altLang="x-none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% CI]</a:t>
                      </a:r>
                    </a:p>
                  </a:txBody>
                  <a:tcPr marL="89992" marR="89992" marT="10811" marB="1081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NR [20.3 - NR]</a:t>
                      </a:r>
                    </a:p>
                  </a:txBody>
                  <a:tcPr marL="89992" marR="89992" marT="10811" marB="1081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10.2 [8.2 - 12.0]</a:t>
                      </a:r>
                    </a:p>
                  </a:txBody>
                  <a:tcPr marL="89992" marR="89992" marT="10811" marB="1081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94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P-value</a:t>
                      </a:r>
                    </a:p>
                  </a:txBody>
                  <a:tcPr marL="89992" marR="89992" marT="10811" marB="1081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&lt;0.0001</a:t>
                      </a:r>
                    </a:p>
                  </a:txBody>
                  <a:tcPr marL="89992" marR="89992" marT="10811" marB="1081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4788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HR [99.6826% CI]</a:t>
                      </a:r>
                    </a:p>
                  </a:txBody>
                  <a:tcPr marL="89992" marR="89992" marT="10811" marB="1081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0.34 [0.17 - 0.71]</a:t>
                      </a:r>
                    </a:p>
                  </a:txBody>
                  <a:tcPr marL="89992" marR="89992" marT="10811" marB="1081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62" name="直線コネクタ 166"/>
          <p:cNvCxnSpPr/>
          <p:nvPr/>
        </p:nvCxnSpPr>
        <p:spPr>
          <a:xfrm>
            <a:off x="6246525" y="1500269"/>
            <a:ext cx="315912" cy="0"/>
          </a:xfrm>
          <a:prstGeom prst="line">
            <a:avLst/>
          </a:prstGeom>
          <a:ln>
            <a:solidFill>
              <a:srgbClr val="A4F3F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3" name="直線コネクタ 168"/>
          <p:cNvCxnSpPr/>
          <p:nvPr/>
        </p:nvCxnSpPr>
        <p:spPr>
          <a:xfrm>
            <a:off x="7500650" y="1500269"/>
            <a:ext cx="315912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495" name="正方形/長方形 104"/>
          <p:cNvSpPr>
            <a:spLocks noChangeArrowheads="1"/>
          </p:cNvSpPr>
          <p:nvPr/>
        </p:nvSpPr>
        <p:spPr bwMode="auto">
          <a:xfrm>
            <a:off x="6134100" y="6403975"/>
            <a:ext cx="3606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/>
              <a:t>Nokihara et al., ASCO 2016</a:t>
            </a:r>
            <a:endParaRPr lang="ja-JP" altLang="en-US"/>
          </a:p>
        </p:txBody>
      </p:sp>
      <p:sp>
        <p:nvSpPr>
          <p:cNvPr id="164" name="テキスト ボックス 295"/>
          <p:cNvSpPr txBox="1">
            <a:spLocks noChangeArrowheads="1"/>
          </p:cNvSpPr>
          <p:nvPr/>
        </p:nvSpPr>
        <p:spPr bwMode="auto">
          <a:xfrm>
            <a:off x="4784747" y="5726242"/>
            <a:ext cx="115302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Ins="90000" anchor="b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1" lang="en-US" altLang="ja-JP" sz="1100" smtClean="0">
                <a:solidFill>
                  <a:srgbClr val="FFFFFF"/>
                </a:solidFill>
              </a:rPr>
              <a:t>Time (months)</a:t>
            </a:r>
            <a:endParaRPr kumimoji="1" lang="ja-JP" altLang="en-US" sz="11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2"/>
            </a:gs>
            <a:gs pos="100000">
              <a:srgbClr val="00006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13"/>
          <p:cNvSpPr txBox="1">
            <a:spLocks noChangeArrowheads="1"/>
          </p:cNvSpPr>
          <p:nvPr/>
        </p:nvSpPr>
        <p:spPr bwMode="auto">
          <a:xfrm>
            <a:off x="317500" y="258763"/>
            <a:ext cx="87376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>
                <a:solidFill>
                  <a:srgbClr val="E9C550"/>
                </a:solidFill>
              </a:rPr>
              <a:t>Subgroup Analysis of PFS by IRF</a:t>
            </a:r>
          </a:p>
        </p:txBody>
      </p:sp>
      <p:pic>
        <p:nvPicPr>
          <p:cNvPr id="107523" name="Picture 2" descr="forest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676400"/>
            <a:ext cx="90424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4" name="正方形/長方形 104"/>
          <p:cNvSpPr>
            <a:spLocks noChangeArrowheads="1"/>
          </p:cNvSpPr>
          <p:nvPr/>
        </p:nvSpPr>
        <p:spPr bwMode="auto">
          <a:xfrm>
            <a:off x="6134100" y="6391275"/>
            <a:ext cx="28194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/>
              <a:t>Nokihara et al., ASCO 2016</a:t>
            </a:r>
            <a:endParaRPr lang="ja-JP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110"/>
          <p:cNvSpPr/>
          <p:nvPr/>
        </p:nvSpPr>
        <p:spPr>
          <a:xfrm>
            <a:off x="5232400" y="2201863"/>
            <a:ext cx="2990850" cy="100012"/>
          </a:xfrm>
          <a:custGeom>
            <a:avLst/>
            <a:gdLst>
              <a:gd name="connsiteX0" fmla="*/ 0 w 2990154"/>
              <a:gd name="connsiteY0" fmla="*/ 0 h 100116"/>
              <a:gd name="connsiteX1" fmla="*/ 433839 w 2990154"/>
              <a:gd name="connsiteY1" fmla="*/ 0 h 100116"/>
              <a:gd name="connsiteX2" fmla="*/ 433839 w 2990154"/>
              <a:gd name="connsiteY2" fmla="*/ 100116 h 100116"/>
              <a:gd name="connsiteX3" fmla="*/ 2990154 w 2990154"/>
              <a:gd name="connsiteY3" fmla="*/ 100116 h 100116"/>
              <a:gd name="connsiteX4" fmla="*/ 2983480 w 2990154"/>
              <a:gd name="connsiteY4" fmla="*/ 93442 h 1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0154" h="100116">
                <a:moveTo>
                  <a:pt x="0" y="0"/>
                </a:moveTo>
                <a:lnTo>
                  <a:pt x="433839" y="0"/>
                </a:lnTo>
                <a:lnTo>
                  <a:pt x="433839" y="100116"/>
                </a:lnTo>
                <a:lnTo>
                  <a:pt x="2990154" y="100116"/>
                </a:lnTo>
                <a:lnTo>
                  <a:pt x="2983480" y="93442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sp>
        <p:nvSpPr>
          <p:cNvPr id="98" name="Freeform 97"/>
          <p:cNvSpPr/>
          <p:nvPr/>
        </p:nvSpPr>
        <p:spPr>
          <a:xfrm>
            <a:off x="847725" y="2209800"/>
            <a:ext cx="2625725" cy="995363"/>
          </a:xfrm>
          <a:custGeom>
            <a:avLst/>
            <a:gdLst>
              <a:gd name="connsiteX0" fmla="*/ 0 w 2624988"/>
              <a:gd name="connsiteY0" fmla="*/ 10431 h 994367"/>
              <a:gd name="connsiteX1" fmla="*/ 205131 w 2624988"/>
              <a:gd name="connsiteY1" fmla="*/ 0 h 994367"/>
              <a:gd name="connsiteX2" fmla="*/ 215562 w 2624988"/>
              <a:gd name="connsiteY2" fmla="*/ 31292 h 994367"/>
              <a:gd name="connsiteX3" fmla="*/ 323343 w 2624988"/>
              <a:gd name="connsiteY3" fmla="*/ 20861 h 994367"/>
              <a:gd name="connsiteX4" fmla="*/ 330296 w 2624988"/>
              <a:gd name="connsiteY4" fmla="*/ 59106 h 994367"/>
              <a:gd name="connsiteX5" fmla="*/ 445031 w 2624988"/>
              <a:gd name="connsiteY5" fmla="*/ 52152 h 994367"/>
              <a:gd name="connsiteX6" fmla="*/ 448508 w 2624988"/>
              <a:gd name="connsiteY6" fmla="*/ 97351 h 994367"/>
              <a:gd name="connsiteX7" fmla="*/ 538905 w 2624988"/>
              <a:gd name="connsiteY7" fmla="*/ 93874 h 994367"/>
              <a:gd name="connsiteX8" fmla="*/ 545858 w 2624988"/>
              <a:gd name="connsiteY8" fmla="*/ 114735 h 994367"/>
              <a:gd name="connsiteX9" fmla="*/ 643209 w 2624988"/>
              <a:gd name="connsiteY9" fmla="*/ 107781 h 994367"/>
              <a:gd name="connsiteX10" fmla="*/ 643209 w 2624988"/>
              <a:gd name="connsiteY10" fmla="*/ 135596 h 994367"/>
              <a:gd name="connsiteX11" fmla="*/ 664070 w 2624988"/>
              <a:gd name="connsiteY11" fmla="*/ 208609 h 994367"/>
              <a:gd name="connsiteX12" fmla="*/ 897016 w 2624988"/>
              <a:gd name="connsiteY12" fmla="*/ 208609 h 994367"/>
              <a:gd name="connsiteX13" fmla="*/ 897016 w 2624988"/>
              <a:gd name="connsiteY13" fmla="*/ 225993 h 994367"/>
              <a:gd name="connsiteX14" fmla="*/ 942214 w 2624988"/>
              <a:gd name="connsiteY14" fmla="*/ 222516 h 994367"/>
              <a:gd name="connsiteX15" fmla="*/ 952645 w 2624988"/>
              <a:gd name="connsiteY15" fmla="*/ 239900 h 994367"/>
              <a:gd name="connsiteX16" fmla="*/ 973505 w 2624988"/>
              <a:gd name="connsiteY16" fmla="*/ 236423 h 994367"/>
              <a:gd name="connsiteX17" fmla="*/ 976982 w 2624988"/>
              <a:gd name="connsiteY17" fmla="*/ 257284 h 994367"/>
              <a:gd name="connsiteX18" fmla="*/ 1070856 w 2624988"/>
              <a:gd name="connsiteY18" fmla="*/ 246854 h 994367"/>
              <a:gd name="connsiteX19" fmla="*/ 1077810 w 2624988"/>
              <a:gd name="connsiteY19" fmla="*/ 281622 h 994367"/>
              <a:gd name="connsiteX20" fmla="*/ 1091717 w 2624988"/>
              <a:gd name="connsiteY20" fmla="*/ 278145 h 994367"/>
              <a:gd name="connsiteX21" fmla="*/ 1098670 w 2624988"/>
              <a:gd name="connsiteY21" fmla="*/ 323343 h 994367"/>
              <a:gd name="connsiteX22" fmla="*/ 1112578 w 2624988"/>
              <a:gd name="connsiteY22" fmla="*/ 323343 h 994367"/>
              <a:gd name="connsiteX23" fmla="*/ 1119531 w 2624988"/>
              <a:gd name="connsiteY23" fmla="*/ 372019 h 994367"/>
              <a:gd name="connsiteX24" fmla="*/ 1192544 w 2624988"/>
              <a:gd name="connsiteY24" fmla="*/ 372019 h 994367"/>
              <a:gd name="connsiteX25" fmla="*/ 1196021 w 2624988"/>
              <a:gd name="connsiteY25" fmla="*/ 403310 h 994367"/>
              <a:gd name="connsiteX26" fmla="*/ 1328140 w 2624988"/>
              <a:gd name="connsiteY26" fmla="*/ 399833 h 994367"/>
              <a:gd name="connsiteX27" fmla="*/ 1335093 w 2624988"/>
              <a:gd name="connsiteY27" fmla="*/ 434601 h 994367"/>
              <a:gd name="connsiteX28" fmla="*/ 1446351 w 2624988"/>
              <a:gd name="connsiteY28" fmla="*/ 431124 h 994367"/>
              <a:gd name="connsiteX29" fmla="*/ 1446351 w 2624988"/>
              <a:gd name="connsiteY29" fmla="*/ 469369 h 994367"/>
              <a:gd name="connsiteX30" fmla="*/ 1481119 w 2624988"/>
              <a:gd name="connsiteY30" fmla="*/ 476323 h 994367"/>
              <a:gd name="connsiteX31" fmla="*/ 1495026 w 2624988"/>
              <a:gd name="connsiteY31" fmla="*/ 521521 h 994367"/>
              <a:gd name="connsiteX32" fmla="*/ 1561086 w 2624988"/>
              <a:gd name="connsiteY32" fmla="*/ 507614 h 994367"/>
              <a:gd name="connsiteX33" fmla="*/ 1564563 w 2624988"/>
              <a:gd name="connsiteY33" fmla="*/ 542382 h 994367"/>
              <a:gd name="connsiteX34" fmla="*/ 2259924 w 2624988"/>
              <a:gd name="connsiteY34" fmla="*/ 521521 h 994367"/>
              <a:gd name="connsiteX35" fmla="*/ 2270354 w 2624988"/>
              <a:gd name="connsiteY35" fmla="*/ 618872 h 994367"/>
              <a:gd name="connsiteX36" fmla="*/ 2624988 w 2624988"/>
              <a:gd name="connsiteY36" fmla="*/ 608441 h 994367"/>
              <a:gd name="connsiteX37" fmla="*/ 2624988 w 2624988"/>
              <a:gd name="connsiteY37" fmla="*/ 994367 h 994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24988" h="994367">
                <a:moveTo>
                  <a:pt x="0" y="10431"/>
                </a:moveTo>
                <a:lnTo>
                  <a:pt x="205131" y="0"/>
                </a:lnTo>
                <a:lnTo>
                  <a:pt x="215562" y="31292"/>
                </a:lnTo>
                <a:lnTo>
                  <a:pt x="323343" y="20861"/>
                </a:lnTo>
                <a:lnTo>
                  <a:pt x="330296" y="59106"/>
                </a:lnTo>
                <a:lnTo>
                  <a:pt x="445031" y="52152"/>
                </a:lnTo>
                <a:lnTo>
                  <a:pt x="448508" y="97351"/>
                </a:lnTo>
                <a:lnTo>
                  <a:pt x="538905" y="93874"/>
                </a:lnTo>
                <a:lnTo>
                  <a:pt x="545858" y="114735"/>
                </a:lnTo>
                <a:lnTo>
                  <a:pt x="643209" y="107781"/>
                </a:lnTo>
                <a:lnTo>
                  <a:pt x="643209" y="135596"/>
                </a:lnTo>
                <a:lnTo>
                  <a:pt x="664070" y="208609"/>
                </a:lnTo>
                <a:lnTo>
                  <a:pt x="897016" y="208609"/>
                </a:lnTo>
                <a:lnTo>
                  <a:pt x="897016" y="225993"/>
                </a:lnTo>
                <a:lnTo>
                  <a:pt x="942214" y="222516"/>
                </a:lnTo>
                <a:lnTo>
                  <a:pt x="952645" y="239900"/>
                </a:lnTo>
                <a:lnTo>
                  <a:pt x="973505" y="236423"/>
                </a:lnTo>
                <a:lnTo>
                  <a:pt x="976982" y="257284"/>
                </a:lnTo>
                <a:lnTo>
                  <a:pt x="1070856" y="246854"/>
                </a:lnTo>
                <a:lnTo>
                  <a:pt x="1077810" y="281622"/>
                </a:lnTo>
                <a:lnTo>
                  <a:pt x="1091717" y="278145"/>
                </a:lnTo>
                <a:lnTo>
                  <a:pt x="1098670" y="323343"/>
                </a:lnTo>
                <a:lnTo>
                  <a:pt x="1112578" y="323343"/>
                </a:lnTo>
                <a:lnTo>
                  <a:pt x="1119531" y="372019"/>
                </a:lnTo>
                <a:lnTo>
                  <a:pt x="1192544" y="372019"/>
                </a:lnTo>
                <a:lnTo>
                  <a:pt x="1196021" y="403310"/>
                </a:lnTo>
                <a:lnTo>
                  <a:pt x="1328140" y="399833"/>
                </a:lnTo>
                <a:lnTo>
                  <a:pt x="1335093" y="434601"/>
                </a:lnTo>
                <a:lnTo>
                  <a:pt x="1446351" y="431124"/>
                </a:lnTo>
                <a:lnTo>
                  <a:pt x="1446351" y="469369"/>
                </a:lnTo>
                <a:lnTo>
                  <a:pt x="1481119" y="476323"/>
                </a:lnTo>
                <a:lnTo>
                  <a:pt x="1495026" y="521521"/>
                </a:lnTo>
                <a:lnTo>
                  <a:pt x="1561086" y="507614"/>
                </a:lnTo>
                <a:lnTo>
                  <a:pt x="1564563" y="542382"/>
                </a:lnTo>
                <a:lnTo>
                  <a:pt x="2259924" y="521521"/>
                </a:lnTo>
                <a:lnTo>
                  <a:pt x="2270354" y="618872"/>
                </a:lnTo>
                <a:lnTo>
                  <a:pt x="2624988" y="608441"/>
                </a:lnTo>
                <a:lnTo>
                  <a:pt x="2624988" y="994367"/>
                </a:lnTo>
              </a:path>
            </a:pathLst>
          </a:cu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sp>
        <p:nvSpPr>
          <p:cNvPr id="109571" name="Title 1"/>
          <p:cNvSpPr>
            <a:spLocks noGrp="1"/>
          </p:cNvSpPr>
          <p:nvPr>
            <p:ph type="title"/>
          </p:nvPr>
        </p:nvSpPr>
        <p:spPr>
          <a:xfrm>
            <a:off x="241300" y="106363"/>
            <a:ext cx="8534400" cy="960437"/>
          </a:xfrm>
        </p:spPr>
        <p:txBody>
          <a:bodyPr/>
          <a:lstStyle/>
          <a:p>
            <a:pPr algn="ctr" eaLnBrk="1" hangingPunct="1"/>
            <a:r>
              <a:rPr lang="en-US" altLang="x-none" sz="2800" b="1" dirty="0">
                <a:latin typeface="Arial" charset="0"/>
                <a:ea typeface="ＭＳ Ｐゴシック" charset="-128"/>
              </a:rPr>
              <a:t>J-ALEX: PFS With or Without </a:t>
            </a:r>
            <a:r>
              <a:rPr lang="en-US" altLang="x-none" sz="2800" b="1" dirty="0" smtClean="0">
                <a:latin typeface="Arial" charset="0"/>
                <a:ea typeface="ＭＳ Ｐゴシック" charset="-128"/>
              </a:rPr>
              <a:t>Brain </a:t>
            </a:r>
            <a:r>
              <a:rPr lang="en-US" altLang="x-none" sz="2800" b="1" dirty="0">
                <a:latin typeface="Arial" charset="0"/>
                <a:ea typeface="ＭＳ Ｐゴシック" charset="-128"/>
              </a:rPr>
              <a:t>Mets </a:t>
            </a:r>
            <a:br>
              <a:rPr lang="en-US" altLang="x-none" sz="2800" b="1" dirty="0">
                <a:latin typeface="Arial" charset="0"/>
                <a:ea typeface="ＭＳ Ｐゴシック" charset="-128"/>
              </a:rPr>
            </a:br>
            <a:r>
              <a:rPr lang="en-US" altLang="x-none" sz="2800" b="1" dirty="0">
                <a:latin typeface="Arial" charset="0"/>
                <a:ea typeface="ＭＳ Ｐゴシック" charset="-128"/>
              </a:rPr>
              <a:t>at Baseline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4171950" y="3019425"/>
            <a:ext cx="117157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0000"/>
                </a:solidFill>
                <a:latin typeface="Arial"/>
                <a:ea typeface="+mn-ea"/>
              </a:rPr>
              <a:t>PFS rate, %</a:t>
            </a:r>
          </a:p>
        </p:txBody>
      </p:sp>
      <p:grpSp>
        <p:nvGrpSpPr>
          <p:cNvPr id="109573" name="Group 3"/>
          <p:cNvGrpSpPr>
            <a:grpSpLocks/>
          </p:cNvGrpSpPr>
          <p:nvPr/>
        </p:nvGrpSpPr>
        <p:grpSpPr bwMode="auto">
          <a:xfrm>
            <a:off x="4789488" y="2073275"/>
            <a:ext cx="4183062" cy="2471738"/>
            <a:chOff x="594785" y="2314666"/>
            <a:chExt cx="4183327" cy="2471080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961520" y="2454329"/>
              <a:ext cx="0" cy="1777527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936119" y="4231855"/>
              <a:ext cx="3662595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936119" y="3901743"/>
              <a:ext cx="25402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936119" y="3528781"/>
              <a:ext cx="25402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936119" y="3171688"/>
              <a:ext cx="25402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936119" y="2809834"/>
              <a:ext cx="25402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936119" y="2451155"/>
              <a:ext cx="25402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 flipH="1">
              <a:off x="1771995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 flipH="1">
              <a:off x="2162545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 flipH="1">
              <a:off x="2946819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5400000" flipH="1">
              <a:off x="3340544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5400000" flipH="1">
              <a:off x="3727919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 flipH="1">
              <a:off x="4113705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 flipH="1">
              <a:off x="4596336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94785" y="2314666"/>
              <a:ext cx="420714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100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72577" y="2679694"/>
              <a:ext cx="34292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80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2577" y="3038373"/>
              <a:ext cx="34292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60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72577" y="3389118"/>
              <a:ext cx="342922" cy="2618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40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72577" y="3763668"/>
              <a:ext cx="342922" cy="2618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20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51957" y="4092193"/>
              <a:ext cx="26354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0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40863" y="4244552"/>
              <a:ext cx="26354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0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53714" y="4244552"/>
              <a:ext cx="26354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6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47439" y="4244552"/>
              <a:ext cx="26354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9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768210" y="4244552"/>
              <a:ext cx="341335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15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79399" y="4244552"/>
              <a:ext cx="341334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18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76299" y="4242966"/>
              <a:ext cx="341334" cy="2618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21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4148" y="4244552"/>
              <a:ext cx="341334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24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36778" y="4244552"/>
              <a:ext cx="341334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27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115706" y="4477853"/>
              <a:ext cx="1344697" cy="307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rgbClr val="000000"/>
                  </a:solidFill>
                  <a:latin typeface="Arial"/>
                  <a:ea typeface="+mn-ea"/>
                </a:rPr>
                <a:t>Time, months</a:t>
              </a:r>
            </a:p>
          </p:txBody>
        </p:sp>
        <p:cxnSp>
          <p:nvCxnSpPr>
            <p:cNvPr id="92" name="Straight Connector 91"/>
            <p:cNvCxnSpPr/>
            <p:nvPr/>
          </p:nvCxnSpPr>
          <p:spPr>
            <a:xfrm rot="5400000" flipH="1">
              <a:off x="2556270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2396711" y="4244552"/>
              <a:ext cx="341335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12</a:t>
              </a:r>
            </a:p>
          </p:txBody>
        </p:sp>
        <p:cxnSp>
          <p:nvCxnSpPr>
            <p:cNvPr id="94" name="Straight Connector 93"/>
            <p:cNvCxnSpPr/>
            <p:nvPr/>
          </p:nvCxnSpPr>
          <p:spPr>
            <a:xfrm rot="5400000" flipH="1">
              <a:off x="1398908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1280628" y="4244552"/>
              <a:ext cx="26354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3</a:t>
              </a:r>
            </a:p>
          </p:txBody>
        </p:sp>
        <p:cxnSp>
          <p:nvCxnSpPr>
            <p:cNvPr id="96" name="Straight Connector 95"/>
            <p:cNvCxnSpPr/>
            <p:nvPr/>
          </p:nvCxnSpPr>
          <p:spPr>
            <a:xfrm rot="5400000" flipH="1">
              <a:off x="1149656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Box 96"/>
            <p:cNvSpPr txBox="1"/>
            <p:nvPr/>
          </p:nvSpPr>
          <p:spPr>
            <a:xfrm>
              <a:off x="1031375" y="4244552"/>
              <a:ext cx="261955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1</a:t>
              </a:r>
            </a:p>
          </p:txBody>
        </p:sp>
      </p:grpSp>
      <p:sp>
        <p:nvSpPr>
          <p:cNvPr id="99" name="Freeform 98"/>
          <p:cNvSpPr/>
          <p:nvPr/>
        </p:nvSpPr>
        <p:spPr>
          <a:xfrm>
            <a:off x="885825" y="2220913"/>
            <a:ext cx="2559050" cy="1262062"/>
          </a:xfrm>
          <a:custGeom>
            <a:avLst/>
            <a:gdLst>
              <a:gd name="connsiteX0" fmla="*/ 0 w 2558929"/>
              <a:gd name="connsiteY0" fmla="*/ 0 h 1262080"/>
              <a:gd name="connsiteX1" fmla="*/ 267714 w 2558929"/>
              <a:gd name="connsiteY1" fmla="*/ 0 h 1262080"/>
              <a:gd name="connsiteX2" fmla="*/ 267714 w 2558929"/>
              <a:gd name="connsiteY2" fmla="*/ 27814 h 1262080"/>
              <a:gd name="connsiteX3" fmla="*/ 292051 w 2558929"/>
              <a:gd name="connsiteY3" fmla="*/ 27814 h 1262080"/>
              <a:gd name="connsiteX4" fmla="*/ 292051 w 2558929"/>
              <a:gd name="connsiteY4" fmla="*/ 90397 h 1262080"/>
              <a:gd name="connsiteX5" fmla="*/ 312912 w 2558929"/>
              <a:gd name="connsiteY5" fmla="*/ 90397 h 1262080"/>
              <a:gd name="connsiteX6" fmla="*/ 302482 w 2558929"/>
              <a:gd name="connsiteY6" fmla="*/ 135595 h 1262080"/>
              <a:gd name="connsiteX7" fmla="*/ 347680 w 2558929"/>
              <a:gd name="connsiteY7" fmla="*/ 135595 h 1262080"/>
              <a:gd name="connsiteX8" fmla="*/ 368541 w 2558929"/>
              <a:gd name="connsiteY8" fmla="*/ 166886 h 1262080"/>
              <a:gd name="connsiteX9" fmla="*/ 385925 w 2558929"/>
              <a:gd name="connsiteY9" fmla="*/ 166886 h 1262080"/>
              <a:gd name="connsiteX10" fmla="*/ 392879 w 2558929"/>
              <a:gd name="connsiteY10" fmla="*/ 236423 h 1262080"/>
              <a:gd name="connsiteX11" fmla="*/ 413740 w 2558929"/>
              <a:gd name="connsiteY11" fmla="*/ 243376 h 1262080"/>
              <a:gd name="connsiteX12" fmla="*/ 413740 w 2558929"/>
              <a:gd name="connsiteY12" fmla="*/ 257283 h 1262080"/>
              <a:gd name="connsiteX13" fmla="*/ 594533 w 2558929"/>
              <a:gd name="connsiteY13" fmla="*/ 257283 h 1262080"/>
              <a:gd name="connsiteX14" fmla="*/ 601487 w 2558929"/>
              <a:gd name="connsiteY14" fmla="*/ 389402 h 1262080"/>
              <a:gd name="connsiteX15" fmla="*/ 611918 w 2558929"/>
              <a:gd name="connsiteY15" fmla="*/ 389402 h 1262080"/>
              <a:gd name="connsiteX16" fmla="*/ 615394 w 2558929"/>
              <a:gd name="connsiteY16" fmla="*/ 455461 h 1262080"/>
              <a:gd name="connsiteX17" fmla="*/ 810095 w 2558929"/>
              <a:gd name="connsiteY17" fmla="*/ 455461 h 1262080"/>
              <a:gd name="connsiteX18" fmla="*/ 820526 w 2558929"/>
              <a:gd name="connsiteY18" fmla="*/ 504137 h 1262080"/>
              <a:gd name="connsiteX19" fmla="*/ 830956 w 2558929"/>
              <a:gd name="connsiteY19" fmla="*/ 504137 h 1262080"/>
              <a:gd name="connsiteX20" fmla="*/ 824003 w 2558929"/>
              <a:gd name="connsiteY20" fmla="*/ 622348 h 1262080"/>
              <a:gd name="connsiteX21" fmla="*/ 890062 w 2558929"/>
              <a:gd name="connsiteY21" fmla="*/ 622348 h 1262080"/>
              <a:gd name="connsiteX22" fmla="*/ 900492 w 2558929"/>
              <a:gd name="connsiteY22" fmla="*/ 646686 h 1262080"/>
              <a:gd name="connsiteX23" fmla="*/ 1015227 w 2558929"/>
              <a:gd name="connsiteY23" fmla="*/ 646686 h 1262080"/>
              <a:gd name="connsiteX24" fmla="*/ 1025657 w 2558929"/>
              <a:gd name="connsiteY24" fmla="*/ 677977 h 1262080"/>
              <a:gd name="connsiteX25" fmla="*/ 1039565 w 2558929"/>
              <a:gd name="connsiteY25" fmla="*/ 677977 h 1262080"/>
              <a:gd name="connsiteX26" fmla="*/ 1043041 w 2558929"/>
              <a:gd name="connsiteY26" fmla="*/ 848340 h 1262080"/>
              <a:gd name="connsiteX27" fmla="*/ 1230789 w 2558929"/>
              <a:gd name="connsiteY27" fmla="*/ 844864 h 1262080"/>
              <a:gd name="connsiteX28" fmla="*/ 1255127 w 2558929"/>
              <a:gd name="connsiteY28" fmla="*/ 865724 h 1262080"/>
              <a:gd name="connsiteX29" fmla="*/ 1262080 w 2558929"/>
              <a:gd name="connsiteY29" fmla="*/ 865724 h 1262080"/>
              <a:gd name="connsiteX30" fmla="*/ 1275987 w 2558929"/>
              <a:gd name="connsiteY30" fmla="*/ 970029 h 1262080"/>
              <a:gd name="connsiteX31" fmla="*/ 1366384 w 2558929"/>
              <a:gd name="connsiteY31" fmla="*/ 949168 h 1262080"/>
              <a:gd name="connsiteX32" fmla="*/ 1418537 w 2558929"/>
              <a:gd name="connsiteY32" fmla="*/ 949168 h 1262080"/>
              <a:gd name="connsiteX33" fmla="*/ 1481119 w 2558929"/>
              <a:gd name="connsiteY33" fmla="*/ 963075 h 1262080"/>
              <a:gd name="connsiteX34" fmla="*/ 1495026 w 2558929"/>
              <a:gd name="connsiteY34" fmla="*/ 1067379 h 1262080"/>
              <a:gd name="connsiteX35" fmla="*/ 1714065 w 2558929"/>
              <a:gd name="connsiteY35" fmla="*/ 1056949 h 1262080"/>
              <a:gd name="connsiteX36" fmla="*/ 1724495 w 2558929"/>
              <a:gd name="connsiteY36" fmla="*/ 1098670 h 1262080"/>
              <a:gd name="connsiteX37" fmla="*/ 1950488 w 2558929"/>
              <a:gd name="connsiteY37" fmla="*/ 1084763 h 1262080"/>
              <a:gd name="connsiteX38" fmla="*/ 1964395 w 2558929"/>
              <a:gd name="connsiteY38" fmla="*/ 1262080 h 1262080"/>
              <a:gd name="connsiteX39" fmla="*/ 2558929 w 2558929"/>
              <a:gd name="connsiteY39" fmla="*/ 1244696 h 1262080"/>
              <a:gd name="connsiteX0" fmla="*/ 0 w 2558929"/>
              <a:gd name="connsiteY0" fmla="*/ 0 h 1262080"/>
              <a:gd name="connsiteX1" fmla="*/ 267714 w 2558929"/>
              <a:gd name="connsiteY1" fmla="*/ 0 h 1262080"/>
              <a:gd name="connsiteX2" fmla="*/ 267714 w 2558929"/>
              <a:gd name="connsiteY2" fmla="*/ 27814 h 1262080"/>
              <a:gd name="connsiteX3" fmla="*/ 292051 w 2558929"/>
              <a:gd name="connsiteY3" fmla="*/ 27814 h 1262080"/>
              <a:gd name="connsiteX4" fmla="*/ 292051 w 2558929"/>
              <a:gd name="connsiteY4" fmla="*/ 90397 h 1262080"/>
              <a:gd name="connsiteX5" fmla="*/ 312912 w 2558929"/>
              <a:gd name="connsiteY5" fmla="*/ 90397 h 1262080"/>
              <a:gd name="connsiteX6" fmla="*/ 302482 w 2558929"/>
              <a:gd name="connsiteY6" fmla="*/ 135595 h 1262080"/>
              <a:gd name="connsiteX7" fmla="*/ 347680 w 2558929"/>
              <a:gd name="connsiteY7" fmla="*/ 135595 h 1262080"/>
              <a:gd name="connsiteX8" fmla="*/ 368541 w 2558929"/>
              <a:gd name="connsiteY8" fmla="*/ 166886 h 1262080"/>
              <a:gd name="connsiteX9" fmla="*/ 385925 w 2558929"/>
              <a:gd name="connsiteY9" fmla="*/ 166886 h 1262080"/>
              <a:gd name="connsiteX10" fmla="*/ 392879 w 2558929"/>
              <a:gd name="connsiteY10" fmla="*/ 236423 h 1262080"/>
              <a:gd name="connsiteX11" fmla="*/ 413740 w 2558929"/>
              <a:gd name="connsiteY11" fmla="*/ 243376 h 1262080"/>
              <a:gd name="connsiteX12" fmla="*/ 413740 w 2558929"/>
              <a:gd name="connsiteY12" fmla="*/ 257283 h 1262080"/>
              <a:gd name="connsiteX13" fmla="*/ 594533 w 2558929"/>
              <a:gd name="connsiteY13" fmla="*/ 257283 h 1262080"/>
              <a:gd name="connsiteX14" fmla="*/ 601487 w 2558929"/>
              <a:gd name="connsiteY14" fmla="*/ 389402 h 1262080"/>
              <a:gd name="connsiteX15" fmla="*/ 611918 w 2558929"/>
              <a:gd name="connsiteY15" fmla="*/ 389402 h 1262080"/>
              <a:gd name="connsiteX16" fmla="*/ 615394 w 2558929"/>
              <a:gd name="connsiteY16" fmla="*/ 455461 h 1262080"/>
              <a:gd name="connsiteX17" fmla="*/ 810095 w 2558929"/>
              <a:gd name="connsiteY17" fmla="*/ 455461 h 1262080"/>
              <a:gd name="connsiteX18" fmla="*/ 820526 w 2558929"/>
              <a:gd name="connsiteY18" fmla="*/ 504137 h 1262080"/>
              <a:gd name="connsiteX19" fmla="*/ 830956 w 2558929"/>
              <a:gd name="connsiteY19" fmla="*/ 504137 h 1262080"/>
              <a:gd name="connsiteX20" fmla="*/ 824003 w 2558929"/>
              <a:gd name="connsiteY20" fmla="*/ 622348 h 1262080"/>
              <a:gd name="connsiteX21" fmla="*/ 890062 w 2558929"/>
              <a:gd name="connsiteY21" fmla="*/ 622348 h 1262080"/>
              <a:gd name="connsiteX22" fmla="*/ 900492 w 2558929"/>
              <a:gd name="connsiteY22" fmla="*/ 646686 h 1262080"/>
              <a:gd name="connsiteX23" fmla="*/ 1015227 w 2558929"/>
              <a:gd name="connsiteY23" fmla="*/ 646686 h 1262080"/>
              <a:gd name="connsiteX24" fmla="*/ 1025657 w 2558929"/>
              <a:gd name="connsiteY24" fmla="*/ 677977 h 1262080"/>
              <a:gd name="connsiteX25" fmla="*/ 1039565 w 2558929"/>
              <a:gd name="connsiteY25" fmla="*/ 677977 h 1262080"/>
              <a:gd name="connsiteX26" fmla="*/ 1043041 w 2558929"/>
              <a:gd name="connsiteY26" fmla="*/ 848340 h 1262080"/>
              <a:gd name="connsiteX27" fmla="*/ 1230789 w 2558929"/>
              <a:gd name="connsiteY27" fmla="*/ 844864 h 1262080"/>
              <a:gd name="connsiteX28" fmla="*/ 1255127 w 2558929"/>
              <a:gd name="connsiteY28" fmla="*/ 865724 h 1262080"/>
              <a:gd name="connsiteX29" fmla="*/ 1262080 w 2558929"/>
              <a:gd name="connsiteY29" fmla="*/ 865724 h 1262080"/>
              <a:gd name="connsiteX30" fmla="*/ 1275987 w 2558929"/>
              <a:gd name="connsiteY30" fmla="*/ 970029 h 1262080"/>
              <a:gd name="connsiteX31" fmla="*/ 1362908 w 2558929"/>
              <a:gd name="connsiteY31" fmla="*/ 966552 h 1262080"/>
              <a:gd name="connsiteX32" fmla="*/ 1418537 w 2558929"/>
              <a:gd name="connsiteY32" fmla="*/ 949168 h 1262080"/>
              <a:gd name="connsiteX33" fmla="*/ 1481119 w 2558929"/>
              <a:gd name="connsiteY33" fmla="*/ 963075 h 1262080"/>
              <a:gd name="connsiteX34" fmla="*/ 1495026 w 2558929"/>
              <a:gd name="connsiteY34" fmla="*/ 1067379 h 1262080"/>
              <a:gd name="connsiteX35" fmla="*/ 1714065 w 2558929"/>
              <a:gd name="connsiteY35" fmla="*/ 1056949 h 1262080"/>
              <a:gd name="connsiteX36" fmla="*/ 1724495 w 2558929"/>
              <a:gd name="connsiteY36" fmla="*/ 1098670 h 1262080"/>
              <a:gd name="connsiteX37" fmla="*/ 1950488 w 2558929"/>
              <a:gd name="connsiteY37" fmla="*/ 1084763 h 1262080"/>
              <a:gd name="connsiteX38" fmla="*/ 1964395 w 2558929"/>
              <a:gd name="connsiteY38" fmla="*/ 1262080 h 1262080"/>
              <a:gd name="connsiteX39" fmla="*/ 2558929 w 2558929"/>
              <a:gd name="connsiteY39" fmla="*/ 1244696 h 1262080"/>
              <a:gd name="connsiteX0" fmla="*/ 0 w 2558929"/>
              <a:gd name="connsiteY0" fmla="*/ 0 h 1262080"/>
              <a:gd name="connsiteX1" fmla="*/ 267714 w 2558929"/>
              <a:gd name="connsiteY1" fmla="*/ 0 h 1262080"/>
              <a:gd name="connsiteX2" fmla="*/ 267714 w 2558929"/>
              <a:gd name="connsiteY2" fmla="*/ 27814 h 1262080"/>
              <a:gd name="connsiteX3" fmla="*/ 292051 w 2558929"/>
              <a:gd name="connsiteY3" fmla="*/ 27814 h 1262080"/>
              <a:gd name="connsiteX4" fmla="*/ 292051 w 2558929"/>
              <a:gd name="connsiteY4" fmla="*/ 90397 h 1262080"/>
              <a:gd name="connsiteX5" fmla="*/ 312912 w 2558929"/>
              <a:gd name="connsiteY5" fmla="*/ 90397 h 1262080"/>
              <a:gd name="connsiteX6" fmla="*/ 302482 w 2558929"/>
              <a:gd name="connsiteY6" fmla="*/ 135595 h 1262080"/>
              <a:gd name="connsiteX7" fmla="*/ 347680 w 2558929"/>
              <a:gd name="connsiteY7" fmla="*/ 135595 h 1262080"/>
              <a:gd name="connsiteX8" fmla="*/ 368541 w 2558929"/>
              <a:gd name="connsiteY8" fmla="*/ 166886 h 1262080"/>
              <a:gd name="connsiteX9" fmla="*/ 385925 w 2558929"/>
              <a:gd name="connsiteY9" fmla="*/ 166886 h 1262080"/>
              <a:gd name="connsiteX10" fmla="*/ 392879 w 2558929"/>
              <a:gd name="connsiteY10" fmla="*/ 236423 h 1262080"/>
              <a:gd name="connsiteX11" fmla="*/ 413740 w 2558929"/>
              <a:gd name="connsiteY11" fmla="*/ 243376 h 1262080"/>
              <a:gd name="connsiteX12" fmla="*/ 413740 w 2558929"/>
              <a:gd name="connsiteY12" fmla="*/ 257283 h 1262080"/>
              <a:gd name="connsiteX13" fmla="*/ 594533 w 2558929"/>
              <a:gd name="connsiteY13" fmla="*/ 257283 h 1262080"/>
              <a:gd name="connsiteX14" fmla="*/ 601487 w 2558929"/>
              <a:gd name="connsiteY14" fmla="*/ 389402 h 1262080"/>
              <a:gd name="connsiteX15" fmla="*/ 611918 w 2558929"/>
              <a:gd name="connsiteY15" fmla="*/ 389402 h 1262080"/>
              <a:gd name="connsiteX16" fmla="*/ 615394 w 2558929"/>
              <a:gd name="connsiteY16" fmla="*/ 455461 h 1262080"/>
              <a:gd name="connsiteX17" fmla="*/ 810095 w 2558929"/>
              <a:gd name="connsiteY17" fmla="*/ 455461 h 1262080"/>
              <a:gd name="connsiteX18" fmla="*/ 820526 w 2558929"/>
              <a:gd name="connsiteY18" fmla="*/ 504137 h 1262080"/>
              <a:gd name="connsiteX19" fmla="*/ 830956 w 2558929"/>
              <a:gd name="connsiteY19" fmla="*/ 504137 h 1262080"/>
              <a:gd name="connsiteX20" fmla="*/ 824003 w 2558929"/>
              <a:gd name="connsiteY20" fmla="*/ 622348 h 1262080"/>
              <a:gd name="connsiteX21" fmla="*/ 890062 w 2558929"/>
              <a:gd name="connsiteY21" fmla="*/ 622348 h 1262080"/>
              <a:gd name="connsiteX22" fmla="*/ 900492 w 2558929"/>
              <a:gd name="connsiteY22" fmla="*/ 646686 h 1262080"/>
              <a:gd name="connsiteX23" fmla="*/ 1015227 w 2558929"/>
              <a:gd name="connsiteY23" fmla="*/ 646686 h 1262080"/>
              <a:gd name="connsiteX24" fmla="*/ 1025657 w 2558929"/>
              <a:gd name="connsiteY24" fmla="*/ 677977 h 1262080"/>
              <a:gd name="connsiteX25" fmla="*/ 1039565 w 2558929"/>
              <a:gd name="connsiteY25" fmla="*/ 677977 h 1262080"/>
              <a:gd name="connsiteX26" fmla="*/ 1043041 w 2558929"/>
              <a:gd name="connsiteY26" fmla="*/ 848340 h 1262080"/>
              <a:gd name="connsiteX27" fmla="*/ 1230789 w 2558929"/>
              <a:gd name="connsiteY27" fmla="*/ 844864 h 1262080"/>
              <a:gd name="connsiteX28" fmla="*/ 1255127 w 2558929"/>
              <a:gd name="connsiteY28" fmla="*/ 865724 h 1262080"/>
              <a:gd name="connsiteX29" fmla="*/ 1262080 w 2558929"/>
              <a:gd name="connsiteY29" fmla="*/ 865724 h 1262080"/>
              <a:gd name="connsiteX30" fmla="*/ 1275987 w 2558929"/>
              <a:gd name="connsiteY30" fmla="*/ 970029 h 1262080"/>
              <a:gd name="connsiteX31" fmla="*/ 1362908 w 2558929"/>
              <a:gd name="connsiteY31" fmla="*/ 966552 h 1262080"/>
              <a:gd name="connsiteX32" fmla="*/ 1418537 w 2558929"/>
              <a:gd name="connsiteY32" fmla="*/ 966552 h 1262080"/>
              <a:gd name="connsiteX33" fmla="*/ 1481119 w 2558929"/>
              <a:gd name="connsiteY33" fmla="*/ 963075 h 1262080"/>
              <a:gd name="connsiteX34" fmla="*/ 1495026 w 2558929"/>
              <a:gd name="connsiteY34" fmla="*/ 1067379 h 1262080"/>
              <a:gd name="connsiteX35" fmla="*/ 1714065 w 2558929"/>
              <a:gd name="connsiteY35" fmla="*/ 1056949 h 1262080"/>
              <a:gd name="connsiteX36" fmla="*/ 1724495 w 2558929"/>
              <a:gd name="connsiteY36" fmla="*/ 1098670 h 1262080"/>
              <a:gd name="connsiteX37" fmla="*/ 1950488 w 2558929"/>
              <a:gd name="connsiteY37" fmla="*/ 1084763 h 1262080"/>
              <a:gd name="connsiteX38" fmla="*/ 1964395 w 2558929"/>
              <a:gd name="connsiteY38" fmla="*/ 1262080 h 1262080"/>
              <a:gd name="connsiteX39" fmla="*/ 2558929 w 2558929"/>
              <a:gd name="connsiteY39" fmla="*/ 1244696 h 126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558929" h="1262080">
                <a:moveTo>
                  <a:pt x="0" y="0"/>
                </a:moveTo>
                <a:lnTo>
                  <a:pt x="267714" y="0"/>
                </a:lnTo>
                <a:lnTo>
                  <a:pt x="267714" y="27814"/>
                </a:lnTo>
                <a:lnTo>
                  <a:pt x="292051" y="27814"/>
                </a:lnTo>
                <a:lnTo>
                  <a:pt x="292051" y="90397"/>
                </a:lnTo>
                <a:lnTo>
                  <a:pt x="312912" y="90397"/>
                </a:lnTo>
                <a:lnTo>
                  <a:pt x="302482" y="135595"/>
                </a:lnTo>
                <a:lnTo>
                  <a:pt x="347680" y="135595"/>
                </a:lnTo>
                <a:lnTo>
                  <a:pt x="368541" y="166886"/>
                </a:lnTo>
                <a:lnTo>
                  <a:pt x="385925" y="166886"/>
                </a:lnTo>
                <a:lnTo>
                  <a:pt x="392879" y="236423"/>
                </a:lnTo>
                <a:lnTo>
                  <a:pt x="413740" y="243376"/>
                </a:lnTo>
                <a:lnTo>
                  <a:pt x="413740" y="257283"/>
                </a:lnTo>
                <a:lnTo>
                  <a:pt x="594533" y="257283"/>
                </a:lnTo>
                <a:lnTo>
                  <a:pt x="601487" y="389402"/>
                </a:lnTo>
                <a:lnTo>
                  <a:pt x="611918" y="389402"/>
                </a:lnTo>
                <a:lnTo>
                  <a:pt x="615394" y="455461"/>
                </a:lnTo>
                <a:lnTo>
                  <a:pt x="810095" y="455461"/>
                </a:lnTo>
                <a:lnTo>
                  <a:pt x="820526" y="504137"/>
                </a:lnTo>
                <a:lnTo>
                  <a:pt x="830956" y="504137"/>
                </a:lnTo>
                <a:lnTo>
                  <a:pt x="824003" y="622348"/>
                </a:lnTo>
                <a:lnTo>
                  <a:pt x="890062" y="622348"/>
                </a:lnTo>
                <a:lnTo>
                  <a:pt x="900492" y="646686"/>
                </a:lnTo>
                <a:lnTo>
                  <a:pt x="1015227" y="646686"/>
                </a:lnTo>
                <a:lnTo>
                  <a:pt x="1025657" y="677977"/>
                </a:lnTo>
                <a:lnTo>
                  <a:pt x="1039565" y="677977"/>
                </a:lnTo>
                <a:cubicBezTo>
                  <a:pt x="1040724" y="734765"/>
                  <a:pt x="1041882" y="791552"/>
                  <a:pt x="1043041" y="848340"/>
                </a:cubicBezTo>
                <a:lnTo>
                  <a:pt x="1230789" y="844864"/>
                </a:lnTo>
                <a:lnTo>
                  <a:pt x="1255127" y="865724"/>
                </a:lnTo>
                <a:lnTo>
                  <a:pt x="1262080" y="865724"/>
                </a:lnTo>
                <a:lnTo>
                  <a:pt x="1275987" y="970029"/>
                </a:lnTo>
                <a:cubicBezTo>
                  <a:pt x="1282008" y="968524"/>
                  <a:pt x="1339150" y="967132"/>
                  <a:pt x="1362908" y="966552"/>
                </a:cubicBezTo>
                <a:cubicBezTo>
                  <a:pt x="1386666" y="965973"/>
                  <a:pt x="1401153" y="966552"/>
                  <a:pt x="1418537" y="966552"/>
                </a:cubicBezTo>
                <a:lnTo>
                  <a:pt x="1481119" y="963075"/>
                </a:lnTo>
                <a:lnTo>
                  <a:pt x="1495026" y="1067379"/>
                </a:lnTo>
                <a:lnTo>
                  <a:pt x="1714065" y="1056949"/>
                </a:lnTo>
                <a:lnTo>
                  <a:pt x="1724495" y="1098670"/>
                </a:lnTo>
                <a:lnTo>
                  <a:pt x="1950488" y="1084763"/>
                </a:lnTo>
                <a:lnTo>
                  <a:pt x="1964395" y="1262080"/>
                </a:lnTo>
                <a:lnTo>
                  <a:pt x="2558929" y="1244696"/>
                </a:lnTo>
              </a:path>
            </a:pathLst>
          </a:cu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>
            <a:off x="3400425" y="3711575"/>
            <a:ext cx="249238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3400425" y="3857625"/>
            <a:ext cx="249238" cy="0"/>
          </a:xfrm>
          <a:prstGeom prst="line">
            <a:avLst/>
          </a:prstGeom>
          <a:ln w="28575"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801688" y="3119438"/>
            <a:ext cx="31623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6007100" y="1566863"/>
            <a:ext cx="1811338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0000"/>
                </a:solidFill>
                <a:latin typeface="Arial"/>
                <a:ea typeface="+mn-ea"/>
              </a:rPr>
              <a:t>WITH BRAIN METS</a:t>
            </a:r>
          </a:p>
        </p:txBody>
      </p:sp>
      <p:sp>
        <p:nvSpPr>
          <p:cNvPr id="113" name="Freeform 112"/>
          <p:cNvSpPr/>
          <p:nvPr/>
        </p:nvSpPr>
        <p:spPr>
          <a:xfrm>
            <a:off x="5202238" y="2216150"/>
            <a:ext cx="2643187" cy="1354138"/>
          </a:xfrm>
          <a:custGeom>
            <a:avLst/>
            <a:gdLst>
              <a:gd name="connsiteX0" fmla="*/ 0 w 2643083"/>
              <a:gd name="connsiteY0" fmla="*/ 0 h 1354913"/>
              <a:gd name="connsiteX1" fmla="*/ 253629 w 2643083"/>
              <a:gd name="connsiteY1" fmla="*/ 0 h 1354913"/>
              <a:gd name="connsiteX2" fmla="*/ 253629 w 2643083"/>
              <a:gd name="connsiteY2" fmla="*/ 43383 h 1354913"/>
              <a:gd name="connsiteX3" fmla="*/ 317036 w 2643083"/>
              <a:gd name="connsiteY3" fmla="*/ 43383 h 1354913"/>
              <a:gd name="connsiteX4" fmla="*/ 317036 w 2643083"/>
              <a:gd name="connsiteY4" fmla="*/ 76756 h 1354913"/>
              <a:gd name="connsiteX5" fmla="*/ 460537 w 2643083"/>
              <a:gd name="connsiteY5" fmla="*/ 76756 h 1354913"/>
              <a:gd name="connsiteX6" fmla="*/ 460537 w 2643083"/>
              <a:gd name="connsiteY6" fmla="*/ 146837 h 1354913"/>
              <a:gd name="connsiteX7" fmla="*/ 467212 w 2643083"/>
              <a:gd name="connsiteY7" fmla="*/ 153512 h 1354913"/>
              <a:gd name="connsiteX8" fmla="*/ 467212 w 2643083"/>
              <a:gd name="connsiteY8" fmla="*/ 206908 h 1354913"/>
              <a:gd name="connsiteX9" fmla="*/ 533956 w 2643083"/>
              <a:gd name="connsiteY9" fmla="*/ 206908 h 1354913"/>
              <a:gd name="connsiteX10" fmla="*/ 533956 w 2643083"/>
              <a:gd name="connsiteY10" fmla="*/ 276989 h 1354913"/>
              <a:gd name="connsiteX11" fmla="*/ 550642 w 2643083"/>
              <a:gd name="connsiteY11" fmla="*/ 276989 h 1354913"/>
              <a:gd name="connsiteX12" fmla="*/ 550642 w 2643083"/>
              <a:gd name="connsiteY12" fmla="*/ 323710 h 1354913"/>
              <a:gd name="connsiteX13" fmla="*/ 650759 w 2643083"/>
              <a:gd name="connsiteY13" fmla="*/ 323710 h 1354913"/>
              <a:gd name="connsiteX14" fmla="*/ 650759 w 2643083"/>
              <a:gd name="connsiteY14" fmla="*/ 397129 h 1354913"/>
              <a:gd name="connsiteX15" fmla="*/ 680794 w 2643083"/>
              <a:gd name="connsiteY15" fmla="*/ 397129 h 1354913"/>
              <a:gd name="connsiteX16" fmla="*/ 680794 w 2643083"/>
              <a:gd name="connsiteY16" fmla="*/ 473886 h 1354913"/>
              <a:gd name="connsiteX17" fmla="*/ 904388 w 2643083"/>
              <a:gd name="connsiteY17" fmla="*/ 473886 h 1354913"/>
              <a:gd name="connsiteX18" fmla="*/ 904388 w 2643083"/>
              <a:gd name="connsiteY18" fmla="*/ 630735 h 1354913"/>
              <a:gd name="connsiteX19" fmla="*/ 1114633 w 2643083"/>
              <a:gd name="connsiteY19" fmla="*/ 630735 h 1354913"/>
              <a:gd name="connsiteX20" fmla="*/ 1114633 w 2643083"/>
              <a:gd name="connsiteY20" fmla="*/ 774236 h 1354913"/>
              <a:gd name="connsiteX21" fmla="*/ 1351576 w 2643083"/>
              <a:gd name="connsiteY21" fmla="*/ 774236 h 1354913"/>
              <a:gd name="connsiteX22" fmla="*/ 1351576 w 2643083"/>
              <a:gd name="connsiteY22" fmla="*/ 997830 h 1354913"/>
              <a:gd name="connsiteX23" fmla="*/ 1541798 w 2643083"/>
              <a:gd name="connsiteY23" fmla="*/ 997830 h 1354913"/>
              <a:gd name="connsiteX24" fmla="*/ 1541798 w 2643083"/>
              <a:gd name="connsiteY24" fmla="*/ 1144668 h 1354913"/>
              <a:gd name="connsiteX25" fmla="*/ 1855497 w 2643083"/>
              <a:gd name="connsiteY25" fmla="*/ 1144668 h 1354913"/>
              <a:gd name="connsiteX26" fmla="*/ 1855497 w 2643083"/>
              <a:gd name="connsiteY26" fmla="*/ 1354913 h 1354913"/>
              <a:gd name="connsiteX27" fmla="*/ 2643083 w 2643083"/>
              <a:gd name="connsiteY27" fmla="*/ 1354913 h 135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643083" h="1354913">
                <a:moveTo>
                  <a:pt x="0" y="0"/>
                </a:moveTo>
                <a:lnTo>
                  <a:pt x="253629" y="0"/>
                </a:lnTo>
                <a:lnTo>
                  <a:pt x="253629" y="43383"/>
                </a:lnTo>
                <a:lnTo>
                  <a:pt x="317036" y="43383"/>
                </a:lnTo>
                <a:lnTo>
                  <a:pt x="317036" y="76756"/>
                </a:lnTo>
                <a:lnTo>
                  <a:pt x="460537" y="76756"/>
                </a:lnTo>
                <a:lnTo>
                  <a:pt x="460537" y="146837"/>
                </a:lnTo>
                <a:lnTo>
                  <a:pt x="467212" y="153512"/>
                </a:lnTo>
                <a:lnTo>
                  <a:pt x="467212" y="206908"/>
                </a:lnTo>
                <a:lnTo>
                  <a:pt x="533956" y="206908"/>
                </a:lnTo>
                <a:lnTo>
                  <a:pt x="533956" y="276989"/>
                </a:lnTo>
                <a:lnTo>
                  <a:pt x="550642" y="276989"/>
                </a:lnTo>
                <a:lnTo>
                  <a:pt x="550642" y="323710"/>
                </a:lnTo>
                <a:lnTo>
                  <a:pt x="650759" y="323710"/>
                </a:lnTo>
                <a:lnTo>
                  <a:pt x="650759" y="397129"/>
                </a:lnTo>
                <a:lnTo>
                  <a:pt x="680794" y="397129"/>
                </a:lnTo>
                <a:lnTo>
                  <a:pt x="680794" y="473886"/>
                </a:lnTo>
                <a:lnTo>
                  <a:pt x="904388" y="473886"/>
                </a:lnTo>
                <a:lnTo>
                  <a:pt x="904388" y="630735"/>
                </a:lnTo>
                <a:lnTo>
                  <a:pt x="1114633" y="630735"/>
                </a:lnTo>
                <a:lnTo>
                  <a:pt x="1114633" y="774236"/>
                </a:lnTo>
                <a:lnTo>
                  <a:pt x="1351576" y="774236"/>
                </a:lnTo>
                <a:lnTo>
                  <a:pt x="1351576" y="997830"/>
                </a:lnTo>
                <a:lnTo>
                  <a:pt x="1541798" y="997830"/>
                </a:lnTo>
                <a:lnTo>
                  <a:pt x="1541798" y="1144668"/>
                </a:lnTo>
                <a:lnTo>
                  <a:pt x="1855497" y="1144668"/>
                </a:lnTo>
                <a:lnTo>
                  <a:pt x="1855497" y="1354913"/>
                </a:lnTo>
                <a:lnTo>
                  <a:pt x="2643083" y="1354913"/>
                </a:lnTo>
              </a:path>
            </a:pathLst>
          </a:cu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cxnSp>
        <p:nvCxnSpPr>
          <p:cNvPr id="114" name="Straight Connector 113"/>
          <p:cNvCxnSpPr/>
          <p:nvPr/>
        </p:nvCxnSpPr>
        <p:spPr>
          <a:xfrm>
            <a:off x="7767638" y="3711575"/>
            <a:ext cx="250825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7767638" y="3857625"/>
            <a:ext cx="250825" cy="0"/>
          </a:xfrm>
          <a:prstGeom prst="line">
            <a:avLst/>
          </a:prstGeom>
          <a:ln w="28575"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8032750" y="3560763"/>
            <a:ext cx="725488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rgbClr val="000000"/>
                </a:solidFill>
                <a:latin typeface="Arial"/>
                <a:ea typeface="+mn-ea"/>
              </a:rPr>
              <a:t>Alectinib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8032750" y="3719513"/>
            <a:ext cx="776288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 err="1">
                <a:solidFill>
                  <a:srgbClr val="000000"/>
                </a:solidFill>
                <a:latin typeface="Arial"/>
                <a:ea typeface="+mn-ea"/>
              </a:rPr>
              <a:t>Crizotinib</a:t>
            </a:r>
            <a:endParaRPr lang="en-US" sz="100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grpSp>
        <p:nvGrpSpPr>
          <p:cNvPr id="109584" name="Group 117"/>
          <p:cNvGrpSpPr>
            <a:grpSpLocks/>
          </p:cNvGrpSpPr>
          <p:nvPr/>
        </p:nvGrpSpPr>
        <p:grpSpPr bwMode="auto">
          <a:xfrm>
            <a:off x="382588" y="2073275"/>
            <a:ext cx="4183062" cy="2471738"/>
            <a:chOff x="594785" y="2314666"/>
            <a:chExt cx="4183327" cy="2471080"/>
          </a:xfrm>
        </p:grpSpPr>
        <p:cxnSp>
          <p:nvCxnSpPr>
            <p:cNvPr id="119" name="Straight Connector 118"/>
            <p:cNvCxnSpPr/>
            <p:nvPr/>
          </p:nvCxnSpPr>
          <p:spPr>
            <a:xfrm>
              <a:off x="961520" y="2454329"/>
              <a:ext cx="0" cy="1777527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flipH="1">
              <a:off x="936119" y="4231855"/>
              <a:ext cx="3662595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flipH="1">
              <a:off x="936119" y="3901743"/>
              <a:ext cx="25402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 flipH="1">
              <a:off x="936119" y="3528781"/>
              <a:ext cx="25402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flipH="1">
              <a:off x="936119" y="3171688"/>
              <a:ext cx="25402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936119" y="2809834"/>
              <a:ext cx="25402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H="1">
              <a:off x="936119" y="2451155"/>
              <a:ext cx="25402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rot="5400000" flipH="1">
              <a:off x="1771995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 rot="5400000" flipH="1">
              <a:off x="2162545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 rot="5400000" flipH="1">
              <a:off x="2946819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 rot="5400000" flipH="1">
              <a:off x="3340544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 rot="5400000" flipH="1">
              <a:off x="3727919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 rot="5400000" flipH="1">
              <a:off x="4113705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rot="5400000" flipH="1">
              <a:off x="4596336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extBox 132"/>
            <p:cNvSpPr txBox="1"/>
            <p:nvPr/>
          </p:nvSpPr>
          <p:spPr>
            <a:xfrm>
              <a:off x="594785" y="2314666"/>
              <a:ext cx="420714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100</a:t>
              </a: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672577" y="2679694"/>
              <a:ext cx="34292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80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672577" y="3038373"/>
              <a:ext cx="34292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60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672577" y="3389118"/>
              <a:ext cx="342922" cy="2618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40</a:t>
              </a: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672577" y="3763668"/>
              <a:ext cx="342922" cy="2618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20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751957" y="4092193"/>
              <a:ext cx="26354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0</a:t>
              </a: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40863" y="4244552"/>
              <a:ext cx="26354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0</a:t>
              </a: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653714" y="4244552"/>
              <a:ext cx="26354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6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2047439" y="4244552"/>
              <a:ext cx="26354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9</a:t>
              </a: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768210" y="4244552"/>
              <a:ext cx="341335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15</a:t>
              </a: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179399" y="4244552"/>
              <a:ext cx="341334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18</a:t>
              </a: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576299" y="4242966"/>
              <a:ext cx="341334" cy="2618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21</a:t>
              </a: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954148" y="4244552"/>
              <a:ext cx="341334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24</a:t>
              </a: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4436778" y="4244552"/>
              <a:ext cx="341334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27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115706" y="4477853"/>
              <a:ext cx="1344697" cy="307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rgbClr val="000000"/>
                  </a:solidFill>
                  <a:latin typeface="Arial"/>
                  <a:ea typeface="+mn-ea"/>
                </a:rPr>
                <a:t>Time, months</a:t>
              </a:r>
            </a:p>
          </p:txBody>
        </p:sp>
        <p:cxnSp>
          <p:nvCxnSpPr>
            <p:cNvPr id="148" name="Straight Connector 147"/>
            <p:cNvCxnSpPr/>
            <p:nvPr/>
          </p:nvCxnSpPr>
          <p:spPr>
            <a:xfrm rot="5400000" flipH="1">
              <a:off x="2556270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>
              <a:off x="2396711" y="4244552"/>
              <a:ext cx="341335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12</a:t>
              </a:r>
            </a:p>
          </p:txBody>
        </p:sp>
        <p:cxnSp>
          <p:nvCxnSpPr>
            <p:cNvPr id="150" name="Straight Connector 149"/>
            <p:cNvCxnSpPr/>
            <p:nvPr/>
          </p:nvCxnSpPr>
          <p:spPr>
            <a:xfrm rot="5400000" flipH="1">
              <a:off x="1398908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TextBox 150"/>
            <p:cNvSpPr txBox="1"/>
            <p:nvPr/>
          </p:nvSpPr>
          <p:spPr>
            <a:xfrm>
              <a:off x="1280628" y="4244552"/>
              <a:ext cx="263542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3</a:t>
              </a:r>
            </a:p>
          </p:txBody>
        </p:sp>
        <p:cxnSp>
          <p:nvCxnSpPr>
            <p:cNvPr id="152" name="Straight Connector 151"/>
            <p:cNvCxnSpPr/>
            <p:nvPr/>
          </p:nvCxnSpPr>
          <p:spPr>
            <a:xfrm rot="5400000" flipH="1">
              <a:off x="1149656" y="4245346"/>
              <a:ext cx="26981" cy="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TextBox 152"/>
            <p:cNvSpPr txBox="1"/>
            <p:nvPr/>
          </p:nvSpPr>
          <p:spPr>
            <a:xfrm>
              <a:off x="1031375" y="4244552"/>
              <a:ext cx="261955" cy="2618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1</a:t>
              </a:r>
            </a:p>
          </p:txBody>
        </p:sp>
      </p:grpSp>
      <p:sp>
        <p:nvSpPr>
          <p:cNvPr id="154" name="TextBox 153"/>
          <p:cNvSpPr txBox="1"/>
          <p:nvPr/>
        </p:nvSpPr>
        <p:spPr>
          <a:xfrm>
            <a:off x="1289050" y="1566863"/>
            <a:ext cx="218757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0000"/>
                </a:solidFill>
                <a:latin typeface="Arial"/>
                <a:ea typeface="+mn-ea"/>
              </a:rPr>
              <a:t>WITHOUT BRAIN METS</a:t>
            </a:r>
          </a:p>
        </p:txBody>
      </p:sp>
      <p:cxnSp>
        <p:nvCxnSpPr>
          <p:cNvPr id="155" name="Straight Connector 154"/>
          <p:cNvCxnSpPr/>
          <p:nvPr/>
        </p:nvCxnSpPr>
        <p:spPr>
          <a:xfrm>
            <a:off x="5146675" y="3119438"/>
            <a:ext cx="31623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3654425" y="3560763"/>
            <a:ext cx="725488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rgbClr val="000000"/>
                </a:solidFill>
                <a:latin typeface="Arial"/>
                <a:ea typeface="+mn-ea"/>
              </a:rPr>
              <a:t>Alectinib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3654425" y="3719513"/>
            <a:ext cx="776288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 err="1">
                <a:solidFill>
                  <a:srgbClr val="000000"/>
                </a:solidFill>
                <a:latin typeface="Arial"/>
                <a:ea typeface="+mn-ea"/>
              </a:rPr>
              <a:t>Crizotinib</a:t>
            </a:r>
            <a:endParaRPr lang="en-US" sz="100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158" name="Table 1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996091"/>
              </p:ext>
            </p:extLst>
          </p:nvPr>
        </p:nvGraphicFramePr>
        <p:xfrm>
          <a:off x="4989513" y="4678363"/>
          <a:ext cx="3816350" cy="1219200"/>
        </p:xfrm>
        <a:graphic>
          <a:graphicData uri="http://schemas.openxmlformats.org/drawingml/2006/table">
            <a:tbl>
              <a:tblPr/>
              <a:tblGrid>
                <a:gridCol w="1168400"/>
                <a:gridCol w="1323975"/>
                <a:gridCol w="1323975"/>
              </a:tblGrid>
              <a:tr h="1952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x-non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Alectinib (N=14)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Crizotinib (N=29)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Event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 (7.1%)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16 (55.2%)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 [95% CI]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— [—, —]</a:t>
                      </a:r>
                      <a:endParaRPr kumimoji="0" lang="en-US" altLang="x-none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10.2 [</a:t>
                      </a:r>
                      <a:r>
                        <a:rPr kumimoji="0" lang="en-US" altLang="x-non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6.5, 14.2</a:t>
                      </a:r>
                      <a:r>
                        <a:rPr kumimoji="0" lang="en-US" altLang="x-non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]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P-value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0.0002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52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HR [95% CI]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0.09 [</a:t>
                      </a:r>
                      <a:r>
                        <a:rPr kumimoji="0" lang="en-US" altLang="x-non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0.1, </a:t>
                      </a:r>
                      <a:r>
                        <a:rPr kumimoji="0" lang="en-US" altLang="x-non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0.74]</a:t>
                      </a: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9" name="Table 1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931016"/>
              </p:ext>
            </p:extLst>
          </p:nvPr>
        </p:nvGraphicFramePr>
        <p:xfrm>
          <a:off x="546100" y="4678363"/>
          <a:ext cx="3814763" cy="1219200"/>
        </p:xfrm>
        <a:graphic>
          <a:graphicData uri="http://schemas.openxmlformats.org/drawingml/2006/table">
            <a:tbl>
              <a:tblPr/>
              <a:tblGrid>
                <a:gridCol w="1168400"/>
                <a:gridCol w="1322388"/>
                <a:gridCol w="1323975"/>
              </a:tblGrid>
              <a:tr h="1952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x-none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Alectinib (N=89)</a:t>
                      </a: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Crizotinib (N=75)</a:t>
                      </a: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Event</a:t>
                      </a: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24 (27.0%)</a:t>
                      </a: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42 (55.2%)</a:t>
                      </a: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 [95% CI]</a:t>
                      </a: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20.3 [</a:t>
                      </a:r>
                      <a:r>
                        <a:rPr kumimoji="0" lang="en-US" altLang="x-non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17.5, —]</a:t>
                      </a:r>
                      <a:endParaRPr kumimoji="0" lang="en-US" altLang="x-none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10.2 [</a:t>
                      </a:r>
                      <a:r>
                        <a:rPr kumimoji="0" lang="en-US" altLang="x-non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6.5, </a:t>
                      </a:r>
                      <a:r>
                        <a:rPr kumimoji="0" lang="en-US" altLang="x-non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14.2]</a:t>
                      </a: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P-value</a:t>
                      </a: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0.0001</a:t>
                      </a: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52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HR [95% CI]</a:t>
                      </a: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0.37 [</a:t>
                      </a:r>
                      <a:r>
                        <a:rPr kumimoji="0" lang="en-US" altLang="x-non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0.22, </a:t>
                      </a:r>
                      <a:r>
                        <a:rPr kumimoji="0" lang="en-US" altLang="x-none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0.62]</a:t>
                      </a:r>
                    </a:p>
                  </a:txBody>
                  <a:tcPr marL="91413" marR="914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048500" y="6210300"/>
            <a:ext cx="1905000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5999162" y="6245552"/>
            <a:ext cx="3044031" cy="2616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lvl="2" algn="l" defTabSz="9230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Kim YH, et al. WCLC 2016. Abstract 5597</a:t>
            </a:r>
            <a:endParaRPr lang="fr-FR" altLang="en-US" sz="1100" b="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 rot="16200000">
            <a:off x="-279400" y="3019425"/>
            <a:ext cx="117157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0000"/>
                </a:solidFill>
                <a:latin typeface="Arial"/>
                <a:ea typeface="+mn-ea"/>
              </a:rPr>
              <a:t>PFS rate, %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AutoShape 36"/>
          <p:cNvSpPr>
            <a:spLocks noChangeArrowheads="1"/>
          </p:cNvSpPr>
          <p:nvPr/>
        </p:nvSpPr>
        <p:spPr bwMode="blackWhite">
          <a:xfrm>
            <a:off x="250825" y="1970088"/>
            <a:ext cx="2462213" cy="3330575"/>
          </a:xfrm>
          <a:prstGeom prst="roundRect">
            <a:avLst>
              <a:gd name="adj" fmla="val 8958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91440" bIns="109728" anchor="ctr"/>
          <a:lstStyle>
            <a:lvl1pPr marL="204788" indent="-2047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>
              <a:spcAft>
                <a:spcPts val="600"/>
              </a:spcAft>
              <a:buClr>
                <a:srgbClr val="FFFFFF"/>
              </a:buClr>
            </a:pPr>
            <a:r>
              <a:rPr lang="en-US" altLang="zh-TW" sz="1400">
                <a:solidFill>
                  <a:srgbClr val="FFFFFF"/>
                </a:solidFill>
              </a:rPr>
              <a:t>KEY ELIGIBILITY</a:t>
            </a:r>
          </a:p>
          <a:p>
            <a:pPr algn="l" eaLnBrk="1" hangingPunct="1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</a:pPr>
            <a:r>
              <a:rPr lang="en-US" altLang="zh-TW" sz="1400" i="1">
                <a:solidFill>
                  <a:srgbClr val="FFFFFF"/>
                </a:solidFill>
              </a:rPr>
              <a:t>ALK</a:t>
            </a:r>
            <a:r>
              <a:rPr lang="en-US" altLang="zh-TW" sz="1400">
                <a:solidFill>
                  <a:srgbClr val="FFFFFF"/>
                </a:solidFill>
              </a:rPr>
              <a:t>-positive by central IHC testing</a:t>
            </a:r>
            <a:endParaRPr lang="en-US" altLang="zh-TW" sz="1400" baseline="30000">
              <a:solidFill>
                <a:srgbClr val="FFFFFF"/>
              </a:solidFill>
            </a:endParaRPr>
          </a:p>
          <a:p>
            <a:pPr algn="l" eaLnBrk="1" hangingPunct="1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</a:pPr>
            <a:r>
              <a:rPr lang="en-US" altLang="x-none" sz="1400">
                <a:solidFill>
                  <a:srgbClr val="FFFFFF"/>
                </a:solidFill>
              </a:rPr>
              <a:t>Advanced or metastatic ALK+ NSCLC</a:t>
            </a:r>
            <a:endParaRPr lang="en-US" altLang="zh-TW" sz="1400">
              <a:solidFill>
                <a:srgbClr val="FFFFFF"/>
              </a:solidFill>
            </a:endParaRPr>
          </a:p>
          <a:p>
            <a:pPr algn="l" eaLnBrk="1" hangingPunct="1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</a:pPr>
            <a:r>
              <a:rPr lang="en-US" altLang="x-none" sz="1400">
                <a:solidFill>
                  <a:srgbClr val="FFFFFF"/>
                </a:solidFill>
              </a:rPr>
              <a:t>Treatment-naive</a:t>
            </a:r>
            <a:endParaRPr lang="en-US" altLang="zh-TW" sz="1400">
              <a:solidFill>
                <a:srgbClr val="FFFFFF"/>
              </a:solidFill>
            </a:endParaRPr>
          </a:p>
          <a:p>
            <a:pPr algn="l" eaLnBrk="1" hangingPunct="1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</a:pPr>
            <a:r>
              <a:rPr lang="en-US" altLang="zh-TW" sz="1400">
                <a:solidFill>
                  <a:srgbClr val="FFFFFF"/>
                </a:solidFill>
              </a:rPr>
              <a:t>ECOG PS 0−2</a:t>
            </a:r>
          </a:p>
          <a:p>
            <a:pPr algn="l" eaLnBrk="1" hangingPunct="1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</a:pPr>
            <a:r>
              <a:rPr lang="en-US" altLang="zh-TW" sz="1400">
                <a:solidFill>
                  <a:srgbClr val="FFFFFF"/>
                </a:solidFill>
              </a:rPr>
              <a:t>Measurable disease</a:t>
            </a:r>
          </a:p>
          <a:p>
            <a:pPr algn="l" eaLnBrk="1" hangingPunct="1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</a:pPr>
            <a:r>
              <a:rPr lang="en-US" altLang="zh-TW" sz="1400">
                <a:solidFill>
                  <a:srgbClr val="FFFFFF"/>
                </a:solidFill>
              </a:rPr>
              <a:t>Stable untreated brain metastases allowed</a:t>
            </a:r>
            <a:endParaRPr lang="en-US" altLang="zh-TW" sz="1400" baseline="30000">
              <a:solidFill>
                <a:srgbClr val="FFFFFF"/>
              </a:solidFill>
            </a:endParaRPr>
          </a:p>
        </p:txBody>
      </p:sp>
      <p:sp>
        <p:nvSpPr>
          <p:cNvPr id="111618" name="Text Box 38"/>
          <p:cNvSpPr txBox="1">
            <a:spLocks noChangeArrowheads="1"/>
          </p:cNvSpPr>
          <p:nvPr/>
        </p:nvSpPr>
        <p:spPr bwMode="auto">
          <a:xfrm>
            <a:off x="2870200" y="4697413"/>
            <a:ext cx="7953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/>
            <a:r>
              <a:rPr lang="en-US" altLang="zh-TW" sz="1600" dirty="0">
                <a:solidFill>
                  <a:srgbClr val="FFFFFF"/>
                </a:solidFill>
              </a:rPr>
              <a:t>N=286</a:t>
            </a:r>
            <a:endParaRPr lang="en-US" altLang="zh-TW" sz="1600" baseline="50000" dirty="0">
              <a:solidFill>
                <a:srgbClr val="FFFFFF"/>
              </a:solidFill>
            </a:endParaRPr>
          </a:p>
        </p:txBody>
      </p:sp>
      <p:cxnSp>
        <p:nvCxnSpPr>
          <p:cNvPr id="111619" name="AutoShape 42"/>
          <p:cNvCxnSpPr>
            <a:cxnSpLocks noChangeShapeType="1"/>
            <a:stCxn id="111627" idx="3"/>
            <a:endCxn id="111620" idx="1"/>
          </p:cNvCxnSpPr>
          <p:nvPr/>
        </p:nvCxnSpPr>
        <p:spPr bwMode="auto">
          <a:xfrm flipV="1">
            <a:off x="3471863" y="2619375"/>
            <a:ext cx="500062" cy="939800"/>
          </a:xfrm>
          <a:prstGeom prst="bentConnector3">
            <a:avLst>
              <a:gd name="adj1" fmla="val 50000"/>
            </a:avLst>
          </a:prstGeom>
          <a:noFill/>
          <a:ln w="3492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1620" name="AutoShape 39"/>
          <p:cNvSpPr>
            <a:spLocks noChangeArrowheads="1"/>
          </p:cNvSpPr>
          <p:nvPr/>
        </p:nvSpPr>
        <p:spPr bwMode="blackWhite">
          <a:xfrm>
            <a:off x="3971925" y="1965325"/>
            <a:ext cx="2079625" cy="1306513"/>
          </a:xfrm>
          <a:prstGeom prst="roundRect">
            <a:avLst>
              <a:gd name="adj" fmla="val 10787"/>
            </a:avLst>
          </a:prstGeom>
          <a:solidFill>
            <a:srgbClr val="46FF36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>
              <a:tabLst>
                <a:tab pos="114300" algn="l"/>
              </a:tabLs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tabLst>
                <a:tab pos="114300" algn="l"/>
              </a:tabLs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>
              <a:tabLst>
                <a:tab pos="114300" algn="l"/>
              </a:tabLs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tabLst>
                <a:tab pos="114300" algn="l"/>
              </a:tabLs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tabLst>
                <a:tab pos="114300" algn="l"/>
              </a:tabLs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lvl="2" eaLnBrk="1" hangingPunct="1"/>
            <a:r>
              <a:rPr lang="en-US" altLang="zh-TW" sz="1600">
                <a:solidFill>
                  <a:srgbClr val="000000"/>
                </a:solidFill>
              </a:rPr>
              <a:t>Alectinib</a:t>
            </a:r>
            <a:br>
              <a:rPr lang="en-US" altLang="zh-TW" sz="1600">
                <a:solidFill>
                  <a:srgbClr val="000000"/>
                </a:solidFill>
              </a:rPr>
            </a:br>
            <a:r>
              <a:rPr lang="en-US" altLang="zh-TW" sz="1600">
                <a:solidFill>
                  <a:srgbClr val="000000"/>
                </a:solidFill>
              </a:rPr>
              <a:t>600 mg BID </a:t>
            </a:r>
            <a:r>
              <a:rPr lang="en-GB" altLang="zh-TW" sz="1600">
                <a:solidFill>
                  <a:srgbClr val="000000"/>
                </a:solidFill>
              </a:rPr>
              <a:t>PO, </a:t>
            </a:r>
            <a:br>
              <a:rPr lang="en-GB" altLang="zh-TW" sz="1600">
                <a:solidFill>
                  <a:srgbClr val="000000"/>
                </a:solidFill>
              </a:rPr>
            </a:br>
            <a:r>
              <a:rPr lang="en-GB" altLang="zh-TW" sz="1600">
                <a:solidFill>
                  <a:srgbClr val="000000"/>
                </a:solidFill>
              </a:rPr>
              <a:t>continuous dosing</a:t>
            </a:r>
          </a:p>
          <a:p>
            <a:pPr marL="0" lvl="2" eaLnBrk="1" hangingPunct="1"/>
            <a:r>
              <a:rPr lang="en-GB" altLang="zh-TW" sz="1600">
                <a:solidFill>
                  <a:srgbClr val="000000"/>
                </a:solidFill>
              </a:rPr>
              <a:t>(n=143)</a:t>
            </a:r>
            <a:endParaRPr lang="en-US" altLang="zh-TW" sz="1600">
              <a:solidFill>
                <a:srgbClr val="000000"/>
              </a:solidFill>
            </a:endParaRPr>
          </a:p>
        </p:txBody>
      </p:sp>
      <p:sp>
        <p:nvSpPr>
          <p:cNvPr id="10" name="AutoShape 40"/>
          <p:cNvSpPr>
            <a:spLocks noChangeArrowheads="1"/>
          </p:cNvSpPr>
          <p:nvPr/>
        </p:nvSpPr>
        <p:spPr bwMode="blackWhite">
          <a:xfrm>
            <a:off x="3971925" y="3860800"/>
            <a:ext cx="2079625" cy="1346200"/>
          </a:xfrm>
          <a:prstGeom prst="roundRect">
            <a:avLst>
              <a:gd name="adj" fmla="val 11207"/>
            </a:avLst>
          </a:prstGeom>
          <a:solidFill>
            <a:schemeClr val="bg1">
              <a:lumMod val="40000"/>
              <a:lumOff val="60000"/>
            </a:schemeClr>
          </a:solidFill>
          <a:ln w="28575" algn="ctr">
            <a:solidFill>
              <a:schemeClr val="bg1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36000" rIns="36000" anchor="ctr"/>
          <a:lstStyle/>
          <a:p>
            <a:pPr eaLnBrk="1" hangingPunct="1">
              <a:tabLst>
                <a:tab pos="114300" algn="l"/>
              </a:tabLst>
              <a:defRPr/>
            </a:pPr>
            <a:r>
              <a:rPr lang="en-US" altLang="zh-TW" sz="1600" dirty="0" err="1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charset="0"/>
              </a:rPr>
              <a:t>Crizotinib</a:t>
            </a:r>
            <a:endParaRPr lang="en-US" altLang="zh-TW" sz="1600" dirty="0">
              <a:solidFill>
                <a:srgbClr val="000000"/>
              </a:solidFill>
              <a:latin typeface="Arial" pitchFamily="34" charset="0"/>
              <a:ea typeface="ＭＳ Ｐゴシック" charset="0"/>
              <a:cs typeface="Arial" charset="0"/>
            </a:endParaRPr>
          </a:p>
          <a:p>
            <a:pPr eaLnBrk="1" hangingPunct="1">
              <a:tabLst>
                <a:tab pos="114300" algn="l"/>
              </a:tabLst>
              <a:defRPr/>
            </a:pPr>
            <a:r>
              <a:rPr lang="en-US" altLang="zh-TW" sz="16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charset="0"/>
              </a:rPr>
              <a:t>250 mg BID PO,</a:t>
            </a:r>
          </a:p>
          <a:p>
            <a:pPr eaLnBrk="1" hangingPunct="1">
              <a:tabLst>
                <a:tab pos="114300" algn="l"/>
              </a:tabLst>
              <a:defRPr/>
            </a:pPr>
            <a:r>
              <a:rPr lang="en-US" altLang="zh-TW" sz="16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charset="0"/>
              </a:rPr>
              <a:t>continuous dosing</a:t>
            </a:r>
            <a:r>
              <a:rPr lang="en-GB" altLang="zh-TW" sz="16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charset="0"/>
              </a:rPr>
              <a:t/>
            </a:r>
            <a:br>
              <a:rPr lang="en-GB" altLang="zh-TW" sz="16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charset="0"/>
              </a:rPr>
            </a:br>
            <a:r>
              <a:rPr lang="en-GB" altLang="zh-TW" sz="16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charset="0"/>
              </a:rPr>
              <a:t>(n=143)</a:t>
            </a:r>
          </a:p>
        </p:txBody>
      </p:sp>
      <p:sp>
        <p:nvSpPr>
          <p:cNvPr id="111622" name="AutoShape 36"/>
          <p:cNvSpPr>
            <a:spLocks noChangeArrowheads="1"/>
          </p:cNvSpPr>
          <p:nvPr/>
        </p:nvSpPr>
        <p:spPr bwMode="blackWhite">
          <a:xfrm>
            <a:off x="6364288" y="1689100"/>
            <a:ext cx="2455862" cy="3827463"/>
          </a:xfrm>
          <a:prstGeom prst="roundRect">
            <a:avLst>
              <a:gd name="adj" fmla="val 9208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91440" bIns="109728" anchor="ctr"/>
          <a:lstStyle>
            <a:lvl1pPr marL="204788" indent="-2047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428625" indent="-2095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>
              <a:spcAft>
                <a:spcPct val="35000"/>
              </a:spcAft>
              <a:buClr>
                <a:srgbClr val="FFFFFF"/>
              </a:buClr>
            </a:pPr>
            <a:endParaRPr lang="en-US" altLang="zh-TW" sz="1400">
              <a:solidFill>
                <a:srgbClr val="FFFFFF"/>
              </a:solidFill>
            </a:endParaRPr>
          </a:p>
          <a:p>
            <a:pPr algn="l" eaLnBrk="1" hangingPunct="1">
              <a:spcAft>
                <a:spcPct val="35000"/>
              </a:spcAft>
              <a:buClr>
                <a:srgbClr val="FFFFFF"/>
              </a:buClr>
            </a:pPr>
            <a:r>
              <a:rPr lang="en-US" altLang="zh-TW" sz="1400">
                <a:solidFill>
                  <a:srgbClr val="FFFFFF"/>
                </a:solidFill>
              </a:rPr>
              <a:t>ENDPOINTS</a:t>
            </a:r>
          </a:p>
          <a:p>
            <a:pPr algn="l" eaLnBrk="1" hangingPunct="1">
              <a:spcAft>
                <a:spcPts val="300"/>
              </a:spcAft>
              <a:buClr>
                <a:srgbClr val="E9C550"/>
              </a:buClr>
              <a:buFont typeface="Arial" charset="0"/>
              <a:buChar char="●"/>
            </a:pPr>
            <a:r>
              <a:rPr lang="en-US" altLang="zh-TW" sz="1400">
                <a:solidFill>
                  <a:srgbClr val="FFFFFF"/>
                </a:solidFill>
              </a:rPr>
              <a:t>Primary</a:t>
            </a:r>
          </a:p>
          <a:p>
            <a:pPr lvl="1" algn="l" eaLnBrk="1" hangingPunct="1">
              <a:spcAft>
                <a:spcPts val="300"/>
              </a:spcAft>
              <a:buClr>
                <a:srgbClr val="FFFFFF"/>
              </a:buClr>
              <a:buFont typeface="Arial" charset="0"/>
              <a:buChar char="–"/>
            </a:pPr>
            <a:r>
              <a:rPr lang="en-US" altLang="zh-TW" sz="1400">
                <a:solidFill>
                  <a:srgbClr val="FFFFFF"/>
                </a:solidFill>
              </a:rPr>
              <a:t>PFS (RECIST 1.1), by investigator review</a:t>
            </a:r>
          </a:p>
          <a:p>
            <a:pPr algn="l" eaLnBrk="1" hangingPunct="1">
              <a:spcAft>
                <a:spcPts val="300"/>
              </a:spcAft>
              <a:buClr>
                <a:srgbClr val="E9C550"/>
              </a:buClr>
              <a:buFont typeface="Arial" charset="0"/>
              <a:buChar char="●"/>
            </a:pPr>
            <a:r>
              <a:rPr lang="en-US" altLang="zh-TW" sz="1400">
                <a:solidFill>
                  <a:srgbClr val="FFFFFF"/>
                </a:solidFill>
              </a:rPr>
              <a:t>Secondary</a:t>
            </a:r>
          </a:p>
          <a:p>
            <a:pPr lvl="1" algn="l" eaLnBrk="1" hangingPunct="1">
              <a:spcAft>
                <a:spcPts val="300"/>
              </a:spcAft>
              <a:buClr>
                <a:srgbClr val="FFFFFF"/>
              </a:buClr>
              <a:buFont typeface="Arial" charset="0"/>
              <a:buChar char="–"/>
            </a:pPr>
            <a:r>
              <a:rPr lang="en-US" altLang="zh-TW" sz="1400">
                <a:solidFill>
                  <a:srgbClr val="FFFFFF"/>
                </a:solidFill>
              </a:rPr>
              <a:t>PFS by IRC</a:t>
            </a:r>
          </a:p>
          <a:p>
            <a:pPr lvl="1" algn="l" eaLnBrk="1" hangingPunct="1">
              <a:spcAft>
                <a:spcPts val="300"/>
              </a:spcAft>
              <a:buClr>
                <a:srgbClr val="FFFFFF"/>
              </a:buClr>
              <a:buFont typeface="Arial" charset="0"/>
              <a:buChar char="–"/>
            </a:pPr>
            <a:r>
              <a:rPr lang="en-US" altLang="zh-TW" sz="1400">
                <a:solidFill>
                  <a:srgbClr val="FFFFFF"/>
                </a:solidFill>
              </a:rPr>
              <a:t>Time to CNS progression</a:t>
            </a:r>
          </a:p>
          <a:p>
            <a:pPr lvl="1" algn="l" eaLnBrk="1" hangingPunct="1">
              <a:spcAft>
                <a:spcPts val="300"/>
              </a:spcAft>
              <a:buClr>
                <a:srgbClr val="FFFFFF"/>
              </a:buClr>
              <a:buFont typeface="Arial" charset="0"/>
              <a:buChar char="–"/>
            </a:pPr>
            <a:r>
              <a:rPr lang="en-US" altLang="zh-TW" sz="1400">
                <a:solidFill>
                  <a:srgbClr val="FFFFFF"/>
                </a:solidFill>
              </a:rPr>
              <a:t>ORR, DOR</a:t>
            </a:r>
            <a:endParaRPr lang="en-US" altLang="zh-TW" sz="1400" baseline="30000">
              <a:solidFill>
                <a:srgbClr val="FFFFFF"/>
              </a:solidFill>
            </a:endParaRPr>
          </a:p>
          <a:p>
            <a:pPr lvl="1" algn="l" eaLnBrk="1" hangingPunct="1">
              <a:spcAft>
                <a:spcPts val="300"/>
              </a:spcAft>
              <a:buClr>
                <a:srgbClr val="FFFFFF"/>
              </a:buClr>
              <a:buFont typeface="Arial" charset="0"/>
              <a:buChar char="–"/>
            </a:pPr>
            <a:r>
              <a:rPr lang="en-US" altLang="zh-TW" sz="1400">
                <a:solidFill>
                  <a:srgbClr val="FFFFFF"/>
                </a:solidFill>
              </a:rPr>
              <a:t>OS</a:t>
            </a:r>
          </a:p>
          <a:p>
            <a:pPr lvl="1" algn="l" eaLnBrk="1" hangingPunct="1">
              <a:spcAft>
                <a:spcPct val="35000"/>
              </a:spcAft>
              <a:buClr>
                <a:srgbClr val="FFFFFF"/>
              </a:buClr>
              <a:buFont typeface="Arial" charset="0"/>
              <a:buChar char="–"/>
            </a:pPr>
            <a:r>
              <a:rPr lang="en-US" altLang="zh-TW" sz="1400">
                <a:solidFill>
                  <a:srgbClr val="FFFFFF"/>
                </a:solidFill>
              </a:rPr>
              <a:t>Patient-reported   outcomes, TTD</a:t>
            </a:r>
          </a:p>
          <a:p>
            <a:pPr lvl="1" algn="l" eaLnBrk="1" hangingPunct="1">
              <a:spcAft>
                <a:spcPct val="35000"/>
              </a:spcAft>
              <a:buClr>
                <a:srgbClr val="FFFFFF"/>
              </a:buClr>
              <a:buFont typeface="Arial" charset="0"/>
              <a:buChar char="–"/>
            </a:pPr>
            <a:r>
              <a:rPr lang="en-US" altLang="zh-TW" sz="1400">
                <a:solidFill>
                  <a:srgbClr val="FFFFFF"/>
                </a:solidFill>
              </a:rPr>
              <a:t>Safety and tolerability</a:t>
            </a:r>
          </a:p>
          <a:p>
            <a:pPr lvl="1" algn="l" eaLnBrk="1" hangingPunct="1">
              <a:spcAft>
                <a:spcPct val="35000"/>
              </a:spcAft>
              <a:buClr>
                <a:srgbClr val="FFFFFF"/>
              </a:buClr>
              <a:buFont typeface="Arial" charset="0"/>
              <a:buChar char="–"/>
            </a:pPr>
            <a:endParaRPr lang="en-US" altLang="zh-TW" sz="1400">
              <a:solidFill>
                <a:srgbClr val="FFFFFF"/>
              </a:solidFill>
            </a:endParaRPr>
          </a:p>
        </p:txBody>
      </p:sp>
      <p:cxnSp>
        <p:nvCxnSpPr>
          <p:cNvPr id="111623" name="Straight Connector 6"/>
          <p:cNvCxnSpPr>
            <a:cxnSpLocks noChangeShapeType="1"/>
            <a:stCxn id="111620" idx="3"/>
          </p:cNvCxnSpPr>
          <p:nvPr/>
        </p:nvCxnSpPr>
        <p:spPr bwMode="auto">
          <a:xfrm>
            <a:off x="6051550" y="2617788"/>
            <a:ext cx="3238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1624" name="Straight Connector 14"/>
          <p:cNvCxnSpPr>
            <a:cxnSpLocks noChangeShapeType="1"/>
            <a:stCxn id="10" idx="3"/>
          </p:cNvCxnSpPr>
          <p:nvPr/>
        </p:nvCxnSpPr>
        <p:spPr bwMode="auto">
          <a:xfrm flipV="1">
            <a:off x="6051550" y="4340225"/>
            <a:ext cx="323850" cy="193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1625" name="AutoShape 42"/>
          <p:cNvCxnSpPr>
            <a:cxnSpLocks noChangeShapeType="1"/>
            <a:stCxn id="111627" idx="3"/>
            <a:endCxn id="10" idx="1"/>
          </p:cNvCxnSpPr>
          <p:nvPr/>
        </p:nvCxnSpPr>
        <p:spPr bwMode="auto">
          <a:xfrm>
            <a:off x="3471863" y="3559175"/>
            <a:ext cx="500062" cy="974725"/>
          </a:xfrm>
          <a:prstGeom prst="bentConnector3">
            <a:avLst>
              <a:gd name="adj1" fmla="val 50000"/>
            </a:avLst>
          </a:prstGeom>
          <a:noFill/>
          <a:ln w="3492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1626" name="Straight Connector 37"/>
          <p:cNvCxnSpPr>
            <a:cxnSpLocks noChangeShapeType="1"/>
            <a:stCxn id="111617" idx="3"/>
            <a:endCxn id="111627" idx="1"/>
          </p:cNvCxnSpPr>
          <p:nvPr/>
        </p:nvCxnSpPr>
        <p:spPr bwMode="auto">
          <a:xfrm flipV="1">
            <a:off x="2713038" y="3559175"/>
            <a:ext cx="341312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1627" name="AutoShape 37"/>
          <p:cNvSpPr>
            <a:spLocks noChangeArrowheads="1"/>
          </p:cNvSpPr>
          <p:nvPr/>
        </p:nvSpPr>
        <p:spPr bwMode="blackWhite">
          <a:xfrm>
            <a:off x="3054350" y="2478088"/>
            <a:ext cx="417513" cy="216217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91440" bIns="109728" anchor="ctr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00457C"/>
                </a:solidFill>
              </a:rPr>
              <a:t>R</a:t>
            </a:r>
            <a:br>
              <a:rPr lang="en-US" altLang="zh-TW" sz="1400">
                <a:solidFill>
                  <a:srgbClr val="00457C"/>
                </a:solidFill>
              </a:rPr>
            </a:br>
            <a:r>
              <a:rPr lang="en-US" altLang="zh-TW" sz="1400">
                <a:solidFill>
                  <a:srgbClr val="00457C"/>
                </a:solidFill>
              </a:rPr>
              <a:t>A</a:t>
            </a:r>
            <a:br>
              <a:rPr lang="en-US" altLang="zh-TW" sz="1400">
                <a:solidFill>
                  <a:srgbClr val="00457C"/>
                </a:solidFill>
              </a:rPr>
            </a:br>
            <a:r>
              <a:rPr lang="en-US" altLang="zh-TW" sz="1400">
                <a:solidFill>
                  <a:srgbClr val="00457C"/>
                </a:solidFill>
              </a:rPr>
              <a:t>N</a:t>
            </a:r>
            <a:br>
              <a:rPr lang="en-US" altLang="zh-TW" sz="1400">
                <a:solidFill>
                  <a:srgbClr val="00457C"/>
                </a:solidFill>
              </a:rPr>
            </a:br>
            <a:r>
              <a:rPr lang="en-US" altLang="zh-TW" sz="1400">
                <a:solidFill>
                  <a:srgbClr val="00457C"/>
                </a:solidFill>
              </a:rPr>
              <a:t>D</a:t>
            </a:r>
            <a:br>
              <a:rPr lang="en-US" altLang="zh-TW" sz="1400">
                <a:solidFill>
                  <a:srgbClr val="00457C"/>
                </a:solidFill>
              </a:rPr>
            </a:br>
            <a:r>
              <a:rPr lang="en-US" altLang="zh-TW" sz="1400">
                <a:solidFill>
                  <a:srgbClr val="00457C"/>
                </a:solidFill>
              </a:rPr>
              <a:t>O</a:t>
            </a:r>
            <a:br>
              <a:rPr lang="en-US" altLang="zh-TW" sz="1400">
                <a:solidFill>
                  <a:srgbClr val="00457C"/>
                </a:solidFill>
              </a:rPr>
            </a:br>
            <a:r>
              <a:rPr lang="en-US" altLang="zh-TW" sz="1400">
                <a:solidFill>
                  <a:srgbClr val="00457C"/>
                </a:solidFill>
              </a:rPr>
              <a:t>M</a:t>
            </a:r>
            <a:br>
              <a:rPr lang="en-US" altLang="zh-TW" sz="1400">
                <a:solidFill>
                  <a:srgbClr val="00457C"/>
                </a:solidFill>
              </a:rPr>
            </a:br>
            <a:r>
              <a:rPr lang="en-US" altLang="zh-TW" sz="1400">
                <a:solidFill>
                  <a:srgbClr val="00457C"/>
                </a:solidFill>
              </a:rPr>
              <a:t>I</a:t>
            </a:r>
            <a:br>
              <a:rPr lang="en-US" altLang="zh-TW" sz="1400">
                <a:solidFill>
                  <a:srgbClr val="00457C"/>
                </a:solidFill>
              </a:rPr>
            </a:br>
            <a:r>
              <a:rPr lang="en-US" altLang="zh-TW" sz="1400">
                <a:solidFill>
                  <a:srgbClr val="00457C"/>
                </a:solidFill>
              </a:rPr>
              <a:t>Z</a:t>
            </a:r>
            <a:br>
              <a:rPr lang="en-US" altLang="zh-TW" sz="1400">
                <a:solidFill>
                  <a:srgbClr val="00457C"/>
                </a:solidFill>
              </a:rPr>
            </a:br>
            <a:r>
              <a:rPr lang="en-US" altLang="zh-TW" sz="1400">
                <a:solidFill>
                  <a:srgbClr val="00457C"/>
                </a:solidFill>
              </a:rPr>
              <a:t>E</a:t>
            </a:r>
          </a:p>
        </p:txBody>
      </p:sp>
      <p:grpSp>
        <p:nvGrpSpPr>
          <p:cNvPr id="111628" name="Group 1"/>
          <p:cNvGrpSpPr>
            <a:grpSpLocks/>
          </p:cNvGrpSpPr>
          <p:nvPr/>
        </p:nvGrpSpPr>
        <p:grpSpPr bwMode="auto">
          <a:xfrm>
            <a:off x="3978275" y="5207000"/>
            <a:ext cx="2070100" cy="722313"/>
            <a:chOff x="3978281" y="5220608"/>
            <a:chExt cx="2070096" cy="721129"/>
          </a:xfrm>
        </p:grpSpPr>
        <p:sp>
          <p:nvSpPr>
            <p:cNvPr id="111631" name="TextBox 24"/>
            <p:cNvSpPr txBox="1">
              <a:spLocks noChangeArrowheads="1"/>
            </p:cNvSpPr>
            <p:nvPr/>
          </p:nvSpPr>
          <p:spPr bwMode="auto">
            <a:xfrm>
              <a:off x="3978281" y="5572734"/>
              <a:ext cx="2070096" cy="369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x-none" sz="1800">
                  <a:solidFill>
                    <a:srgbClr val="FFFFFF"/>
                  </a:solidFill>
                </a:rPr>
                <a:t>NO CROSSOVER</a:t>
              </a:r>
            </a:p>
          </p:txBody>
        </p:sp>
        <p:cxnSp>
          <p:nvCxnSpPr>
            <p:cNvPr id="111632" name="Straight Connector 23"/>
            <p:cNvCxnSpPr>
              <a:cxnSpLocks noChangeShapeType="1"/>
              <a:stCxn id="10" idx="2"/>
              <a:endCxn id="111631" idx="0"/>
            </p:cNvCxnSpPr>
            <p:nvPr/>
          </p:nvCxnSpPr>
          <p:spPr bwMode="auto">
            <a:xfrm>
              <a:off x="5011754" y="5220608"/>
              <a:ext cx="1575" cy="3521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1629" name="TextBox 17"/>
          <p:cNvSpPr txBox="1">
            <a:spLocks noChangeArrowheads="1"/>
          </p:cNvSpPr>
          <p:nvPr/>
        </p:nvSpPr>
        <p:spPr bwMode="auto">
          <a:xfrm>
            <a:off x="3160713" y="4286250"/>
            <a:ext cx="407987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en-US" altLang="x-none" sz="1400" baseline="30000">
              <a:solidFill>
                <a:srgbClr val="00457C"/>
              </a:solidFill>
            </a:endParaRPr>
          </a:p>
        </p:txBody>
      </p:sp>
      <p:sp>
        <p:nvSpPr>
          <p:cNvPr id="111630" name="Rectangle 13"/>
          <p:cNvSpPr txBox="1">
            <a:spLocks noChangeArrowheads="1"/>
          </p:cNvSpPr>
          <p:nvPr/>
        </p:nvSpPr>
        <p:spPr bwMode="auto">
          <a:xfrm>
            <a:off x="908050" y="515938"/>
            <a:ext cx="7408863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 dirty="0">
                <a:solidFill>
                  <a:srgbClr val="EDD130"/>
                </a:solidFill>
              </a:rPr>
              <a:t>ALEX: </a:t>
            </a:r>
            <a:r>
              <a:rPr lang="en-US" altLang="x-none" sz="3000" dirty="0" smtClean="0">
                <a:solidFill>
                  <a:srgbClr val="EDD130"/>
                </a:solidFill>
              </a:rPr>
              <a:t>Global </a:t>
            </a:r>
            <a:r>
              <a:rPr lang="en-US" altLang="x-none" sz="3000" dirty="0">
                <a:solidFill>
                  <a:srgbClr val="EDD130"/>
                </a:solidFill>
              </a:rPr>
              <a:t>Randomized First-Line Study of </a:t>
            </a:r>
            <a:r>
              <a:rPr lang="en-US" altLang="x-none" sz="3000" dirty="0" err="1">
                <a:solidFill>
                  <a:srgbClr val="EDD130"/>
                </a:solidFill>
              </a:rPr>
              <a:t>Alectinib</a:t>
            </a:r>
            <a:r>
              <a:rPr lang="en-US" altLang="x-none" sz="3000" dirty="0">
                <a:solidFill>
                  <a:srgbClr val="EDD130"/>
                </a:solidFill>
              </a:rPr>
              <a:t> vs </a:t>
            </a:r>
            <a:r>
              <a:rPr lang="en-US" altLang="x-none" sz="3000" dirty="0" err="1">
                <a:solidFill>
                  <a:srgbClr val="EDD130"/>
                </a:solidFill>
              </a:rPr>
              <a:t>Crizotinib</a:t>
            </a:r>
            <a:endParaRPr lang="en-US" altLang="x-none" sz="3000" dirty="0">
              <a:solidFill>
                <a:srgbClr val="EDD13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9100" y="1371600"/>
            <a:ext cx="8305800" cy="2057400"/>
          </a:xfrm>
        </p:spPr>
        <p:txBody>
          <a:bodyPr/>
          <a:lstStyle/>
          <a:p>
            <a:pPr algn="ctr" eaLnBrk="1" hangingPunct="1"/>
            <a:r>
              <a:rPr lang="en-US" altLang="x-none" sz="2800" b="1" dirty="0">
                <a:latin typeface="Arial" charset="0"/>
              </a:rPr>
              <a:t>Optimal Approach to ALK-Positive NSCLC</a:t>
            </a:r>
            <a:br>
              <a:rPr lang="en-US" altLang="x-none" sz="2800" b="1" dirty="0">
                <a:latin typeface="Arial" charset="0"/>
              </a:rPr>
            </a:br>
            <a:r>
              <a:rPr lang="en-US" altLang="x-none" sz="2800" i="1" dirty="0" smtClean="0">
                <a:latin typeface="Arial" charset="0"/>
              </a:rPr>
              <a:t>- first-line </a:t>
            </a:r>
            <a:r>
              <a:rPr lang="en-US" altLang="x-none" sz="2800" i="1" dirty="0">
                <a:latin typeface="Arial" charset="0"/>
              </a:rPr>
              <a:t>therapy -</a:t>
            </a:r>
          </a:p>
        </p:txBody>
      </p:sp>
      <p:sp>
        <p:nvSpPr>
          <p:cNvPr id="8704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4546600"/>
            <a:ext cx="8686800" cy="762000"/>
          </a:xfrm>
        </p:spPr>
        <p:txBody>
          <a:bodyPr/>
          <a:lstStyle/>
          <a:p>
            <a:pPr algn="ctr" eaLnBrk="1" hangingPunct="1">
              <a:lnSpc>
                <a:spcPct val="60000"/>
              </a:lnSpc>
            </a:pPr>
            <a:r>
              <a:rPr lang="en-US" altLang="x-none" sz="1800" i="0" dirty="0">
                <a:latin typeface="Arial" charset="0"/>
              </a:rPr>
              <a:t>Alice T. Shaw, </a:t>
            </a:r>
            <a:r>
              <a:rPr lang="en-US" altLang="x-none" sz="1800" i="0" dirty="0" smtClean="0">
                <a:latin typeface="Arial" charset="0"/>
              </a:rPr>
              <a:t>MD, </a:t>
            </a:r>
            <a:r>
              <a:rPr lang="en-US" altLang="x-none" sz="1800" i="0" dirty="0">
                <a:latin typeface="Arial" charset="0"/>
              </a:rPr>
              <a:t>PhD</a:t>
            </a:r>
          </a:p>
          <a:p>
            <a:pPr algn="ctr" eaLnBrk="1" hangingPunct="1">
              <a:lnSpc>
                <a:spcPct val="60000"/>
              </a:lnSpc>
            </a:pPr>
            <a:r>
              <a:rPr lang="en-US" altLang="x-none" sz="1800" i="0" dirty="0">
                <a:latin typeface="Arial" charset="0"/>
              </a:rPr>
              <a:t>February 11, 2017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2"/>
            </a:gs>
            <a:gs pos="100000">
              <a:srgbClr val="00006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344021"/>
              </p:ext>
            </p:extLst>
          </p:nvPr>
        </p:nvGraphicFramePr>
        <p:xfrm>
          <a:off x="206375" y="1598613"/>
          <a:ext cx="8709025" cy="3971000"/>
        </p:xfrm>
        <a:graphic>
          <a:graphicData uri="http://schemas.openxmlformats.org/drawingml/2006/table">
            <a:tbl>
              <a:tblPr/>
              <a:tblGrid>
                <a:gridCol w="2570163"/>
                <a:gridCol w="2935287"/>
                <a:gridCol w="3203575"/>
              </a:tblGrid>
              <a:tr h="1101725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x-none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ASCEND-1</a:t>
                      </a:r>
                      <a:r>
                        <a:rPr kumimoji="0" lang="en-US" altLang="x-none" sz="1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</a:t>
                      </a:r>
                      <a:endParaRPr kumimoji="0" lang="en-US" altLang="x-none" sz="1900" b="1" i="0" u="none" strike="noStrike" cap="none" normalizeH="0" baseline="30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(FAS, N=83, </a:t>
                      </a:r>
                    </a:p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by investigator)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ASCEND-3</a:t>
                      </a:r>
                      <a:r>
                        <a:rPr kumimoji="0" lang="en-US" altLang="x-none" sz="1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b</a:t>
                      </a:r>
                      <a:endParaRPr kumimoji="0" lang="en-US" altLang="x-none" sz="1900" b="1" i="0" u="none" strike="noStrike" cap="none" normalizeH="0" baseline="30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(FAS, N=124, </a:t>
                      </a:r>
                    </a:p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by BIRC)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ORR (95% CI), %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72 (61-82)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63.7 (</a:t>
                      </a:r>
                      <a: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54.6-72.2</a:t>
                      </a: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</a:tr>
              <a:tr h="693738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 DOR </a:t>
                      </a:r>
                      <a: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/>
                      </a:r>
                      <a:b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95% CI), months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17.0 (</a:t>
                      </a:r>
                      <a: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11.3-NE</a:t>
                      </a: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23.9 (</a:t>
                      </a:r>
                      <a: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16.6-NE</a:t>
                      </a: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DCR (95% CI), %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74 (</a:t>
                      </a:r>
                      <a: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67-81</a:t>
                      </a: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86.3 (</a:t>
                      </a:r>
                      <a: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79.0-91.8</a:t>
                      </a: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</a:tr>
              <a:tr h="669925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 PFS </a:t>
                      </a:r>
                      <a: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/>
                      </a:r>
                      <a:b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95% CI), months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18.4 (</a:t>
                      </a:r>
                      <a: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11.1-NE</a:t>
                      </a: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18.4 (</a:t>
                      </a:r>
                      <a:r>
                        <a:rPr kumimoji="0" lang="en-US" altLang="x-none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10.9-26.3</a:t>
                      </a: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38"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 OS (95% CI), months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Not reached (19.6 – NE)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defTabSz="911225">
                        <a:spcAft>
                          <a:spcPts val="600"/>
                        </a:spcAft>
                        <a:buClr>
                          <a:schemeClr val="folHlink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SzPct val="90000"/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911225"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911225" eaLnBrk="0" fontAlgn="base" hangingPunct="0"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tx1"/>
                        </a:buClr>
                        <a:buFont typeface="Arial" charset="0"/>
                        <a:defRPr b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NE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5DF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FAF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13688" name="Rectangle 13"/>
          <p:cNvSpPr txBox="1">
            <a:spLocks noChangeArrowheads="1"/>
          </p:cNvSpPr>
          <p:nvPr/>
        </p:nvSpPr>
        <p:spPr bwMode="auto">
          <a:xfrm>
            <a:off x="857250" y="296863"/>
            <a:ext cx="765175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>
                <a:solidFill>
                  <a:srgbClr val="E9C550"/>
                </a:solidFill>
              </a:rPr>
              <a:t>Ceritinib as First ALK TKI in Advanced ALK+ NSCLC</a:t>
            </a:r>
          </a:p>
        </p:txBody>
      </p:sp>
      <p:sp>
        <p:nvSpPr>
          <p:cNvPr id="113689" name="Rectangle 5"/>
          <p:cNvSpPr>
            <a:spLocks noChangeArrowheads="1"/>
          </p:cNvSpPr>
          <p:nvPr/>
        </p:nvSpPr>
        <p:spPr bwMode="auto">
          <a:xfrm>
            <a:off x="147638" y="5715337"/>
            <a:ext cx="87677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r>
              <a:rPr lang="en-US" altLang="x-none" sz="1000" b="0" dirty="0">
                <a:ea typeface="MS PGothic" charset="-128"/>
                <a:sym typeface="Gill Sans" charset="0"/>
              </a:rPr>
              <a:t>BIRC, Blinded Independent Review Committee</a:t>
            </a:r>
            <a:r>
              <a:rPr lang="en-US" altLang="x-none" sz="1000" b="0" dirty="0" smtClean="0">
                <a:ea typeface="MS PGothic" charset="-128"/>
                <a:sym typeface="Gill Sans" charset="0"/>
              </a:rPr>
              <a:t>; </a:t>
            </a:r>
            <a:r>
              <a:rPr lang="en-US" altLang="x-none" sz="1000" b="0" dirty="0">
                <a:ea typeface="MS PGothic" charset="-128"/>
                <a:sym typeface="Gill Sans" charset="0"/>
              </a:rPr>
              <a:t>DCR, disease control rate; </a:t>
            </a:r>
            <a:r>
              <a:rPr lang="en-US" altLang="x-none" sz="1000" b="0" dirty="0" smtClean="0">
                <a:ea typeface="MS PGothic" charset="-128"/>
                <a:sym typeface="Gill Sans" charset="0"/>
              </a:rPr>
              <a:t>DOR</a:t>
            </a:r>
            <a:r>
              <a:rPr lang="en-US" altLang="x-none" sz="1000" b="0" dirty="0">
                <a:ea typeface="MS PGothic" charset="-128"/>
                <a:sym typeface="Gill Sans" charset="0"/>
              </a:rPr>
              <a:t>, duration of response; FAS, full analysis set; NE, not evaluable; </a:t>
            </a:r>
            <a:r>
              <a:rPr lang="en-US" altLang="x-none" sz="1000" b="0" dirty="0"/>
              <a:t>ORR, overall response rate; OS, overall survival; PFS, </a:t>
            </a:r>
            <a:r>
              <a:rPr lang="en-US" altLang="x-none" sz="1000" b="0"/>
              <a:t>progression-free </a:t>
            </a:r>
            <a:r>
              <a:rPr lang="en-US" altLang="x-none" sz="1000" b="0" smtClean="0"/>
              <a:t>survival.</a:t>
            </a:r>
            <a:endParaRPr lang="en-US" altLang="x-none" sz="1000" b="0" dirty="0" smtClean="0"/>
          </a:p>
          <a:p>
            <a:pPr algn="l"/>
            <a:r>
              <a:rPr lang="en-US" altLang="x-none" sz="1000" b="0" baseline="30000" dirty="0" smtClean="0"/>
              <a:t>a</a:t>
            </a:r>
            <a:r>
              <a:rPr lang="en-US" altLang="x-none" sz="1000" b="0" dirty="0" smtClean="0"/>
              <a:t>81% of patients had at least 1 prior line of chemotherapy.</a:t>
            </a:r>
          </a:p>
          <a:p>
            <a:pPr algn="l"/>
            <a:r>
              <a:rPr lang="en-US" altLang="x-none" sz="1000" b="0" baseline="30000" dirty="0" smtClean="0"/>
              <a:t>b</a:t>
            </a:r>
            <a:r>
              <a:rPr lang="en-US" altLang="x-none" sz="1000" b="0" dirty="0" smtClean="0"/>
              <a:t>98.4</a:t>
            </a:r>
            <a:r>
              <a:rPr lang="en-US" altLang="x-none" sz="1000" b="0" dirty="0"/>
              <a:t>% of patients had at least 1 prior line of chemotherapy.</a:t>
            </a:r>
          </a:p>
          <a:p>
            <a:pPr algn="l"/>
            <a:r>
              <a:rPr lang="en-US" altLang="x-none" sz="1000" b="0" dirty="0" smtClean="0"/>
              <a:t>Kim </a:t>
            </a:r>
            <a:r>
              <a:rPr lang="en-US" altLang="x-none" sz="1000" b="0" dirty="0"/>
              <a:t>DW et al. </a:t>
            </a:r>
            <a:r>
              <a:rPr lang="en-US" altLang="x-none" sz="1000" b="0" i="1" dirty="0"/>
              <a:t>Lancet </a:t>
            </a:r>
            <a:r>
              <a:rPr lang="en-US" altLang="x-none" sz="1000" b="0" i="1" dirty="0" err="1" smtClean="0"/>
              <a:t>Oncol</a:t>
            </a:r>
            <a:r>
              <a:rPr lang="en-US" altLang="x-none" sz="1000" b="0" dirty="0" smtClean="0"/>
              <a:t> </a:t>
            </a:r>
            <a:r>
              <a:rPr lang="en-US" altLang="x-none" sz="1000" b="0" dirty="0"/>
              <a:t>2016;17(4):</a:t>
            </a:r>
            <a:r>
              <a:rPr lang="en-US" altLang="x-none" sz="1000" b="0" dirty="0" smtClean="0"/>
              <a:t>452-463; </a:t>
            </a:r>
            <a:r>
              <a:rPr lang="en-US" altLang="x-none" sz="1000" b="0" dirty="0" err="1"/>
              <a:t>Felip</a:t>
            </a:r>
            <a:r>
              <a:rPr lang="en-US" altLang="x-none" sz="1000" b="0" dirty="0"/>
              <a:t> E et al. Presented at: European Society for Medical Oncology Annual </a:t>
            </a:r>
            <a:r>
              <a:rPr lang="en-US" altLang="x-none" sz="1000" b="0" dirty="0" smtClean="0"/>
              <a:t>Meeting </a:t>
            </a:r>
            <a:r>
              <a:rPr lang="en-US" altLang="x-none" sz="1000" b="0" dirty="0"/>
              <a:t>October 7-11, </a:t>
            </a:r>
            <a:r>
              <a:rPr lang="en-US" altLang="x-none" sz="1000" b="0" dirty="0" smtClean="0"/>
              <a:t>2016, </a:t>
            </a:r>
            <a:r>
              <a:rPr lang="en-US" altLang="x-none" sz="1000" b="0" dirty="0"/>
              <a:t>Copenhagen, Denmark [abstract 1208O].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>
            <a:stCxn id="115719" idx="3"/>
            <a:endCxn id="115733" idx="1"/>
          </p:cNvCxnSpPr>
          <p:nvPr/>
        </p:nvCxnSpPr>
        <p:spPr bwMode="auto">
          <a:xfrm flipV="1">
            <a:off x="5913438" y="4400550"/>
            <a:ext cx="1839912" cy="11113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5714" name="Title 4"/>
          <p:cNvSpPr>
            <a:spLocks noGrp="1"/>
          </p:cNvSpPr>
          <p:nvPr>
            <p:ph type="title"/>
          </p:nvPr>
        </p:nvSpPr>
        <p:spPr>
          <a:xfrm>
            <a:off x="304800" y="207963"/>
            <a:ext cx="8534400" cy="960437"/>
          </a:xfrm>
        </p:spPr>
        <p:txBody>
          <a:bodyPr/>
          <a:lstStyle/>
          <a:p>
            <a:pPr algn="ctr" eaLnBrk="1" hangingPunct="1"/>
            <a:r>
              <a:rPr lang="en-US" altLang="x-none" sz="2800" b="1">
                <a:latin typeface="Arial" charset="0"/>
                <a:ea typeface="ＭＳ Ｐゴシック" charset="-128"/>
              </a:rPr>
              <a:t>ASCEND-4: Randomized Phase 3 Study Comparing First-Line Ceritinib with Chemo</a:t>
            </a:r>
          </a:p>
        </p:txBody>
      </p:sp>
      <p:sp>
        <p:nvSpPr>
          <p:cNvPr id="115715" name="Content Placeholder 4"/>
          <p:cNvSpPr txBox="1">
            <a:spLocks/>
          </p:cNvSpPr>
          <p:nvPr/>
        </p:nvSpPr>
        <p:spPr bwMode="auto">
          <a:xfrm>
            <a:off x="309563" y="5835650"/>
            <a:ext cx="8148637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>
              <a:buClr>
                <a:srgbClr val="000000"/>
              </a:buClr>
              <a:buFont typeface="Wingdings" charset="2"/>
              <a:buNone/>
            </a:pPr>
            <a:endParaRPr lang="en-US" altLang="x-none" sz="800" b="0">
              <a:solidFill>
                <a:srgbClr val="000000"/>
              </a:solidFill>
              <a:ea typeface="MS PGothic" charset="-128"/>
              <a:sym typeface="Gill Sans" charset="0"/>
            </a:endParaRPr>
          </a:p>
          <a:p>
            <a:pPr algn="l" eaLnBrk="1" hangingPunct="1">
              <a:buClr>
                <a:srgbClr val="000000"/>
              </a:buClr>
            </a:pPr>
            <a:r>
              <a:rPr lang="en-GB" altLang="x-none" sz="800" b="0">
                <a:solidFill>
                  <a:srgbClr val="000000"/>
                </a:solidFill>
                <a:ea typeface="MS PGothic" charset="-128"/>
                <a:sym typeface="Gill Sans" charset="0"/>
              </a:rPr>
              <a:t>IHC, immunohistochemistry; PD, progressive disease; PS, performance status; WHO, World Health Organization.</a:t>
            </a:r>
            <a:endParaRPr lang="en-US" altLang="x-none" sz="800" b="0">
              <a:solidFill>
                <a:srgbClr val="000000"/>
              </a:solidFill>
              <a:ea typeface="MS PGothic" charset="-128"/>
              <a:sym typeface="Gill Sans" charset="0"/>
            </a:endParaRPr>
          </a:p>
          <a:p>
            <a:pPr algn="l" eaLnBrk="1" hangingPunct="1">
              <a:buClr>
                <a:srgbClr val="000000"/>
              </a:buClr>
            </a:pPr>
            <a:r>
              <a:rPr lang="en-US" altLang="x-none" sz="800" b="0" baseline="30000">
                <a:solidFill>
                  <a:srgbClr val="000000"/>
                </a:solidFill>
                <a:ea typeface="MS PGothic" charset="-128"/>
                <a:sym typeface="Gill Sans" charset="0"/>
              </a:rPr>
              <a:t>a</a:t>
            </a:r>
            <a:r>
              <a:rPr lang="en-US" altLang="x-none" sz="800" b="0">
                <a:solidFill>
                  <a:srgbClr val="000000"/>
                </a:solidFill>
                <a:ea typeface="MS PGothic" charset="-128"/>
                <a:sym typeface="Gill Sans" charset="0"/>
              </a:rPr>
              <a:t>One cycle = 21 days.</a:t>
            </a:r>
          </a:p>
          <a:p>
            <a:pPr algn="l" eaLnBrk="1" hangingPunct="1">
              <a:buClr>
                <a:srgbClr val="000000"/>
              </a:buClr>
            </a:pPr>
            <a:r>
              <a:rPr lang="en-US" altLang="x-none" sz="800" b="0" baseline="30000">
                <a:solidFill>
                  <a:srgbClr val="000000"/>
                </a:solidFill>
                <a:ea typeface="MS PGothic" charset="-128"/>
                <a:sym typeface="Gill Sans" charset="0"/>
              </a:rPr>
              <a:t>b</a:t>
            </a:r>
            <a:r>
              <a:rPr lang="en-US" altLang="x-none" sz="800" b="0">
                <a:solidFill>
                  <a:srgbClr val="000000"/>
                </a:solidFill>
                <a:ea typeface="MS PGothic" charset="-128"/>
                <a:sym typeface="Gill Sans" charset="0"/>
              </a:rPr>
              <a:t>At the time when ASCEND-4 was designed and initiated, pemetrexed-platinum chemotherapy followed by pemetrexed maintenance was the standard of care in patients with non-squamous advanced NSCLC.</a:t>
            </a:r>
          </a:p>
          <a:p>
            <a:pPr algn="l" eaLnBrk="1" hangingPunct="1">
              <a:buClr>
                <a:srgbClr val="000000"/>
              </a:buClr>
            </a:pPr>
            <a:r>
              <a:rPr lang="en-US" altLang="x-none" sz="800" b="0">
                <a:solidFill>
                  <a:srgbClr val="000000"/>
                </a:solidFill>
                <a:ea typeface="MS PGothic" charset="-128"/>
                <a:sym typeface="Gill Sans" charset="0"/>
              </a:rPr>
              <a:t>de Castro G, et al. Presented at WCLC 2016.</a:t>
            </a:r>
          </a:p>
        </p:txBody>
      </p:sp>
      <p:sp>
        <p:nvSpPr>
          <p:cNvPr id="5131" name="Rectangle 1"/>
          <p:cNvSpPr>
            <a:spLocks noChangeArrowheads="1"/>
          </p:cNvSpPr>
          <p:nvPr/>
        </p:nvSpPr>
        <p:spPr bwMode="auto">
          <a:xfrm>
            <a:off x="2555875" y="2622550"/>
            <a:ext cx="792163" cy="2159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spcBef>
                <a:spcPts val="800"/>
              </a:spcBef>
              <a:defRPr sz="3200">
                <a:solidFill>
                  <a:srgbClr val="878787"/>
                </a:solidFill>
                <a:latin typeface="Calibri" pitchFamily="34" charset="0"/>
                <a:ea typeface="Heiti SC Light" charset="-122"/>
                <a:sym typeface="Calibri" pitchFamily="34" charset="0"/>
              </a:defRPr>
            </a:lvl1pPr>
            <a:lvl2pPr marL="742950" indent="-285750" algn="ctr" eaLnBrk="0" hangingPunct="0">
              <a:spcBef>
                <a:spcPts val="700"/>
              </a:spcBef>
              <a:defRPr sz="2800">
                <a:solidFill>
                  <a:srgbClr val="878787"/>
                </a:solidFill>
                <a:latin typeface="Calibri" pitchFamily="34" charset="0"/>
                <a:ea typeface="Heiti SC Light" charset="-122"/>
                <a:sym typeface="Calibri" pitchFamily="34" charset="0"/>
              </a:defRPr>
            </a:lvl2pPr>
            <a:lvl3pPr marL="1143000" indent="-228600" algn="ctr" eaLnBrk="0" hangingPunct="0">
              <a:spcBef>
                <a:spcPts val="600"/>
              </a:spcBef>
              <a:defRPr sz="2400">
                <a:solidFill>
                  <a:srgbClr val="878787"/>
                </a:solidFill>
                <a:latin typeface="Calibri" pitchFamily="34" charset="0"/>
                <a:ea typeface="Heiti SC Light" charset="-122"/>
                <a:sym typeface="Calibri" pitchFamily="34" charset="0"/>
              </a:defRPr>
            </a:lvl3pPr>
            <a:lvl4pPr marL="1600200" indent="-228600" algn="ctr" eaLnBrk="0" hangingPunct="0">
              <a:spcBef>
                <a:spcPts val="500"/>
              </a:spcBef>
              <a:defRPr sz="2000">
                <a:solidFill>
                  <a:srgbClr val="878787"/>
                </a:solidFill>
                <a:latin typeface="Calibri" pitchFamily="34" charset="0"/>
                <a:ea typeface="Heiti SC Light" charset="-122"/>
                <a:sym typeface="Calibri" pitchFamily="34" charset="0"/>
              </a:defRPr>
            </a:lvl4pPr>
            <a:lvl5pPr marL="2057400" indent="-228600" algn="ctr" eaLnBrk="0" hangingPunct="0">
              <a:spcBef>
                <a:spcPts val="500"/>
              </a:spcBef>
              <a:defRPr sz="2000">
                <a:solidFill>
                  <a:srgbClr val="878787"/>
                </a:solidFill>
                <a:latin typeface="Calibri" pitchFamily="34" charset="0"/>
                <a:ea typeface="Heiti SC Light" charset="-122"/>
                <a:sym typeface="Calibri" pitchFamily="34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Heiti SC Light" charset="-122"/>
                <a:sym typeface="Calibri" pitchFamily="34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Heiti SC Light" charset="-122"/>
                <a:sym typeface="Calibri" pitchFamily="34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Heiti SC Light" charset="-122"/>
                <a:sym typeface="Calibri" pitchFamily="34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Heiti SC Light" charset="-122"/>
                <a:sym typeface="Calibri" pitchFamily="34" charset="0"/>
              </a:defRPr>
            </a:lvl9pPr>
          </a:lstStyle>
          <a:p>
            <a:pPr algn="l"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endParaRPr lang="en-US" altLang="en-US" sz="1200" b="0" dirty="0">
              <a:solidFill>
                <a:srgbClr val="000000"/>
              </a:solidFill>
              <a:latin typeface="Arial"/>
              <a:sym typeface="Gill Sans" charset="0"/>
            </a:endParaRPr>
          </a:p>
        </p:txBody>
      </p:sp>
      <p:sp>
        <p:nvSpPr>
          <p:cNvPr id="115717" name="TextBox 15"/>
          <p:cNvSpPr txBox="1">
            <a:spLocks noChangeArrowheads="1"/>
          </p:cNvSpPr>
          <p:nvPr/>
        </p:nvSpPr>
        <p:spPr bwMode="auto">
          <a:xfrm>
            <a:off x="8297863" y="2233613"/>
            <a:ext cx="8112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/>
            <a:r>
              <a:rPr lang="en-GB" altLang="x-none">
                <a:solidFill>
                  <a:srgbClr val="000000"/>
                </a:solidFill>
                <a:ea typeface="MS PGothic" charset="-128"/>
                <a:sym typeface="Gill Sans" charset="0"/>
              </a:rPr>
              <a:t>Optional</a:t>
            </a:r>
          </a:p>
        </p:txBody>
      </p:sp>
      <p:sp>
        <p:nvSpPr>
          <p:cNvPr id="115718" name="TextBox 17"/>
          <p:cNvSpPr txBox="1">
            <a:spLocks noChangeArrowheads="1"/>
          </p:cNvSpPr>
          <p:nvPr/>
        </p:nvSpPr>
        <p:spPr bwMode="auto">
          <a:xfrm>
            <a:off x="6227763" y="4046538"/>
            <a:ext cx="1303337" cy="706437"/>
          </a:xfrm>
          <a:prstGeom prst="rect">
            <a:avLst/>
          </a:prstGeom>
          <a:solidFill>
            <a:srgbClr val="00B050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GB" altLang="x-none" sz="1400">
                <a:solidFill>
                  <a:srgbClr val="FFFFFF"/>
                </a:solidFill>
                <a:ea typeface="MS PGothic" charset="-128"/>
              </a:rPr>
              <a:t>Pemetrexed</a:t>
            </a:r>
          </a:p>
          <a:p>
            <a:pPr eaLnBrk="1" hangingPunct="1"/>
            <a:r>
              <a:rPr lang="en-GB" altLang="x-none" sz="1400">
                <a:solidFill>
                  <a:srgbClr val="FFFFFF"/>
                </a:solidFill>
                <a:ea typeface="MS PGothic" charset="-128"/>
              </a:rPr>
              <a:t>maintenance</a:t>
            </a:r>
            <a:br>
              <a:rPr lang="en-GB" altLang="x-none" sz="1400">
                <a:solidFill>
                  <a:srgbClr val="FFFFFF"/>
                </a:solidFill>
                <a:ea typeface="MS PGothic" charset="-128"/>
              </a:rPr>
            </a:br>
            <a:r>
              <a:rPr lang="en-GB" altLang="x-none" b="0">
                <a:solidFill>
                  <a:srgbClr val="FFFFFF"/>
                </a:solidFill>
                <a:ea typeface="MS PGothic" charset="-128"/>
              </a:rPr>
              <a:t>500 mg/m</a:t>
            </a:r>
            <a:r>
              <a:rPr lang="en-GB" altLang="x-none" b="0" baseline="30000">
                <a:solidFill>
                  <a:srgbClr val="FFFFFF"/>
                </a:solidFill>
                <a:ea typeface="MS PGothic" charset="-128"/>
              </a:rPr>
              <a:t>2</a:t>
            </a:r>
            <a:r>
              <a:rPr lang="en-GB" altLang="x-none" b="0">
                <a:solidFill>
                  <a:srgbClr val="FFFFFF"/>
                </a:solidFill>
                <a:ea typeface="MS PGothic" charset="-128"/>
              </a:rPr>
              <a:t> q21d</a:t>
            </a:r>
          </a:p>
        </p:txBody>
      </p:sp>
      <p:sp>
        <p:nvSpPr>
          <p:cNvPr id="115719" name="TextBox 19"/>
          <p:cNvSpPr txBox="1">
            <a:spLocks noChangeArrowheads="1"/>
          </p:cNvSpPr>
          <p:nvPr/>
        </p:nvSpPr>
        <p:spPr bwMode="auto">
          <a:xfrm>
            <a:off x="5081588" y="4149725"/>
            <a:ext cx="831850" cy="523875"/>
          </a:xfrm>
          <a:prstGeom prst="rect">
            <a:avLst/>
          </a:prstGeom>
          <a:solidFill>
            <a:srgbClr val="9232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GB" altLang="x-none" sz="1400" b="0">
                <a:solidFill>
                  <a:srgbClr val="FFFFFF"/>
                </a:solidFill>
                <a:ea typeface="MS PGothic" charset="-128"/>
              </a:rPr>
              <a:t>CR, PR, SD</a:t>
            </a: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gray">
          <a:xfrm>
            <a:off x="3635375" y="3025775"/>
            <a:ext cx="3729038" cy="919163"/>
          </a:xfrm>
          <a:prstGeom prst="rect">
            <a:avLst/>
          </a:prstGeom>
          <a:solidFill>
            <a:srgbClr val="00B050"/>
          </a:solidFill>
          <a:ln w="19050">
            <a:solidFill>
              <a:srgbClr val="00B050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kern="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Chemotherapy (induction investigator choice)</a:t>
            </a:r>
            <a:r>
              <a:rPr lang="en-GB" kern="0" baseline="3000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b</a:t>
            </a:r>
            <a:r>
              <a:rPr lang="en-GB" kern="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0" kern="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Four cycles</a:t>
            </a:r>
            <a:r>
              <a:rPr lang="en-US" b="0" kern="0" baseline="30000" dirty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a</a:t>
            </a:r>
            <a:endParaRPr lang="en-GB" b="0" kern="0" dirty="0">
              <a:solidFill>
                <a:srgbClr val="FFFFFF"/>
              </a:solidFill>
              <a:latin typeface="Arial"/>
              <a:ea typeface="+mn-ea"/>
              <a:cs typeface="Arial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0" kern="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Pemetrexed 500 mg/m</a:t>
            </a:r>
            <a:r>
              <a:rPr lang="en-GB" b="0" kern="0" baseline="3000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2</a:t>
            </a:r>
            <a:r>
              <a:rPr lang="en-GB" b="0" kern="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 + cisplatin 75 mg/m</a:t>
            </a:r>
            <a:r>
              <a:rPr lang="en-GB" b="0" kern="0" baseline="3000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0" kern="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or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0" kern="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Pemetrexed 500 mg/m</a:t>
            </a:r>
            <a:r>
              <a:rPr lang="en-GB" b="0" kern="0" baseline="3000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2</a:t>
            </a:r>
            <a:r>
              <a:rPr lang="en-GB" b="0" kern="0" dirty="0">
                <a:solidFill>
                  <a:srgbClr val="FFFFFF"/>
                </a:solidFill>
                <a:latin typeface="Arial"/>
                <a:ea typeface="+mn-ea"/>
                <a:cs typeface="Arial" pitchFamily="34" charset="0"/>
              </a:rPr>
              <a:t> + carboplatin AUC 5-6</a:t>
            </a:r>
            <a:endParaRPr lang="en-GB" b="0" kern="0" baseline="30000" dirty="0">
              <a:solidFill>
                <a:srgbClr val="FFFFFF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15721" name="TextBox 24"/>
          <p:cNvSpPr txBox="1">
            <a:spLocks noChangeArrowheads="1"/>
          </p:cNvSpPr>
          <p:nvPr/>
        </p:nvSpPr>
        <p:spPr bwMode="auto">
          <a:xfrm>
            <a:off x="8191500" y="3097213"/>
            <a:ext cx="9525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/>
            <a:r>
              <a:rPr lang="en-GB" altLang="x-none" sz="1100">
                <a:solidFill>
                  <a:srgbClr val="000000"/>
                </a:solidFill>
                <a:ea typeface="MS PGothic" charset="-128"/>
                <a:sym typeface="Gill Sans" charset="0"/>
              </a:rPr>
              <a:t>Optional</a:t>
            </a:r>
          </a:p>
          <a:p>
            <a:pPr algn="l" eaLnBrk="1" hangingPunct="1"/>
            <a:r>
              <a:rPr lang="en-GB" altLang="x-none" sz="1100">
                <a:solidFill>
                  <a:srgbClr val="000000"/>
                </a:solidFill>
                <a:ea typeface="MS PGothic" charset="-128"/>
                <a:sym typeface="Gill Sans" charset="0"/>
              </a:rPr>
              <a:t>crossover to extension treatment</a:t>
            </a: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3635375" y="1512888"/>
            <a:ext cx="3729038" cy="912812"/>
          </a:xfrm>
          <a:prstGeom prst="rect">
            <a:avLst/>
          </a:prstGeom>
          <a:solidFill>
            <a:srgbClr val="002060"/>
          </a:solidFill>
          <a:ln w="19050">
            <a:solidFill>
              <a:srgbClr val="002060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eaLnBrk="1" fontAlgn="auto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Ceritinib 750 mg/day</a:t>
            </a:r>
            <a:r>
              <a:rPr lang="en-US" sz="1400" b="0" kern="0" baseline="30000" dirty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a</a:t>
            </a:r>
          </a:p>
          <a:p>
            <a:pPr eaLnBrk="1" fontAlgn="auto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400" kern="0" dirty="0">
              <a:solidFill>
                <a:srgbClr val="FFFFFF"/>
              </a:solidFill>
              <a:latin typeface="Arial"/>
              <a:ea typeface="+mn-ea"/>
              <a:cs typeface="Arial" charset="0"/>
            </a:endParaRPr>
          </a:p>
          <a:p>
            <a:pPr eaLnBrk="1" fontAlgn="auto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0" kern="0" dirty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Daily oral dosing in fasted state</a:t>
            </a:r>
          </a:p>
        </p:txBody>
      </p:sp>
      <p:sp>
        <p:nvSpPr>
          <p:cNvPr id="115723" name="TextBox 27"/>
          <p:cNvSpPr txBox="1">
            <a:spLocks noChangeArrowheads="1"/>
          </p:cNvSpPr>
          <p:nvPr/>
        </p:nvSpPr>
        <p:spPr bwMode="auto">
          <a:xfrm>
            <a:off x="7753350" y="1741488"/>
            <a:ext cx="995363" cy="461962"/>
          </a:xfrm>
          <a:prstGeom prst="rect">
            <a:avLst/>
          </a:prstGeom>
          <a:solidFill>
            <a:srgbClr val="9232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GB" altLang="x-none" b="0">
                <a:solidFill>
                  <a:srgbClr val="FFFFFF"/>
                </a:solidFill>
                <a:ea typeface="MS PGothic" charset="-128"/>
              </a:rPr>
              <a:t>PD (BIRC confirmed)</a:t>
            </a:r>
          </a:p>
        </p:txBody>
      </p:sp>
      <p:sp>
        <p:nvSpPr>
          <p:cNvPr id="115724" name="TextBox 28"/>
          <p:cNvSpPr txBox="1">
            <a:spLocks noChangeArrowheads="1"/>
          </p:cNvSpPr>
          <p:nvPr/>
        </p:nvSpPr>
        <p:spPr bwMode="auto">
          <a:xfrm>
            <a:off x="7753350" y="2503488"/>
            <a:ext cx="995363" cy="522287"/>
          </a:xfrm>
          <a:prstGeom prst="rect">
            <a:avLst/>
          </a:prstGeom>
          <a:solidFill>
            <a:srgbClr val="002060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GB" altLang="x-none" sz="1400">
                <a:solidFill>
                  <a:srgbClr val="FFFFFF"/>
                </a:solidFill>
                <a:ea typeface="MS PGothic" charset="-128"/>
              </a:rPr>
              <a:t>Ceritinib 750 mg</a:t>
            </a:r>
          </a:p>
        </p:txBody>
      </p:sp>
      <p:cxnSp>
        <p:nvCxnSpPr>
          <p:cNvPr id="52" name="Straight Connector 51"/>
          <p:cNvCxnSpPr/>
          <p:nvPr/>
        </p:nvCxnSpPr>
        <p:spPr bwMode="auto">
          <a:xfrm>
            <a:off x="2628900" y="2730500"/>
            <a:ext cx="142875" cy="0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0" name="Oval 49"/>
          <p:cNvSpPr/>
          <p:nvPr/>
        </p:nvSpPr>
        <p:spPr bwMode="auto">
          <a:xfrm>
            <a:off x="2771775" y="2430463"/>
            <a:ext cx="642938" cy="59372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0000"/>
                </a:solidFill>
                <a:latin typeface="Arial"/>
                <a:ea typeface="Heiti SC Light" charset="0"/>
                <a:cs typeface="Arial" panose="020B0604020202020204" pitchFamily="34" charset="0"/>
              </a:rPr>
              <a:t>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0000"/>
                </a:solidFill>
                <a:latin typeface="Arial"/>
                <a:ea typeface="Heiti SC Light" charset="0"/>
                <a:cs typeface="Arial" panose="020B0604020202020204" pitchFamily="34" charset="0"/>
              </a:rPr>
              <a:t>1:1</a:t>
            </a:r>
          </a:p>
        </p:txBody>
      </p:sp>
      <p:cxnSp>
        <p:nvCxnSpPr>
          <p:cNvPr id="62" name="Straight Connector 61"/>
          <p:cNvCxnSpPr/>
          <p:nvPr/>
        </p:nvCxnSpPr>
        <p:spPr bwMode="auto">
          <a:xfrm flipV="1">
            <a:off x="3125788" y="1973263"/>
            <a:ext cx="0" cy="457200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 flipV="1">
            <a:off x="3125788" y="3024188"/>
            <a:ext cx="0" cy="457200"/>
          </a:xfrm>
          <a:prstGeom prst="line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1" name="Straight Arrow Connector 60"/>
          <p:cNvCxnSpPr/>
          <p:nvPr/>
        </p:nvCxnSpPr>
        <p:spPr bwMode="auto">
          <a:xfrm>
            <a:off x="3119438" y="1979613"/>
            <a:ext cx="492125" cy="0"/>
          </a:xfrm>
          <a:prstGeom prst="straightConnector1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76" name="Straight Arrow Connector 75"/>
          <p:cNvCxnSpPr/>
          <p:nvPr/>
        </p:nvCxnSpPr>
        <p:spPr bwMode="auto">
          <a:xfrm>
            <a:off x="3132138" y="3468688"/>
            <a:ext cx="479425" cy="0"/>
          </a:xfrm>
          <a:prstGeom prst="straightConnector1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3" name="Rectangle 62"/>
          <p:cNvSpPr/>
          <p:nvPr/>
        </p:nvSpPr>
        <p:spPr>
          <a:xfrm>
            <a:off x="304800" y="3822700"/>
            <a:ext cx="3067050" cy="132397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u="sng" dirty="0">
                <a:solidFill>
                  <a:srgbClr val="000000"/>
                </a:solidFill>
                <a:latin typeface="Arial"/>
                <a:ea typeface="+mn-ea"/>
              </a:rPr>
              <a:t>Stratified randomization</a:t>
            </a:r>
            <a:r>
              <a:rPr lang="en-US" sz="1600" dirty="0">
                <a:solidFill>
                  <a:srgbClr val="000000"/>
                </a:solidFill>
                <a:latin typeface="Arial"/>
                <a:ea typeface="+mn-ea"/>
              </a:rPr>
              <a:t>:</a:t>
            </a:r>
            <a:r>
              <a:rPr lang="en-US" sz="1600" u="sng" dirty="0">
                <a:solidFill>
                  <a:srgbClr val="000000"/>
                </a:solidFill>
                <a:latin typeface="Arial"/>
                <a:ea typeface="+mn-ea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+mn-ea"/>
              </a:rPr>
              <a:t>WHO PS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+mn-ea"/>
              </a:rPr>
              <a:t>Brain metastases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+mn-ea"/>
              </a:rPr>
              <a:t>Prior neoadjuvant/adjuvant chemotherapy </a:t>
            </a:r>
          </a:p>
        </p:txBody>
      </p:sp>
      <p:cxnSp>
        <p:nvCxnSpPr>
          <p:cNvPr id="35" name="Straight Arrow Connector 34"/>
          <p:cNvCxnSpPr/>
          <p:nvPr/>
        </p:nvCxnSpPr>
        <p:spPr bwMode="auto">
          <a:xfrm>
            <a:off x="5497513" y="3944938"/>
            <a:ext cx="0" cy="204787"/>
          </a:xfrm>
          <a:prstGeom prst="straightConnector1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5733" name="TextBox 27"/>
          <p:cNvSpPr txBox="1">
            <a:spLocks noChangeArrowheads="1"/>
          </p:cNvSpPr>
          <p:nvPr/>
        </p:nvSpPr>
        <p:spPr bwMode="auto">
          <a:xfrm>
            <a:off x="7753350" y="4168775"/>
            <a:ext cx="995363" cy="461963"/>
          </a:xfrm>
          <a:prstGeom prst="rect">
            <a:avLst/>
          </a:prstGeom>
          <a:solidFill>
            <a:srgbClr val="9232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GB" altLang="x-none" b="0">
                <a:solidFill>
                  <a:srgbClr val="FFFFFF"/>
                </a:solidFill>
                <a:ea typeface="MS PGothic" charset="-128"/>
              </a:rPr>
              <a:t>PD (BIRC confirmed)</a:t>
            </a:r>
          </a:p>
        </p:txBody>
      </p:sp>
      <p:cxnSp>
        <p:nvCxnSpPr>
          <p:cNvPr id="36" name="Straight Arrow Connector 35"/>
          <p:cNvCxnSpPr>
            <a:stCxn id="115733" idx="0"/>
            <a:endCxn id="115724" idx="2"/>
          </p:cNvCxnSpPr>
          <p:nvPr/>
        </p:nvCxnSpPr>
        <p:spPr bwMode="auto">
          <a:xfrm flipH="1" flipV="1">
            <a:off x="8251825" y="3025775"/>
            <a:ext cx="0" cy="1143000"/>
          </a:xfrm>
          <a:prstGeom prst="straightConnector1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0" name="Straight Arrow Connector 39"/>
          <p:cNvCxnSpPr>
            <a:stCxn id="28" idx="3"/>
            <a:endCxn id="115723" idx="1"/>
          </p:cNvCxnSpPr>
          <p:nvPr/>
        </p:nvCxnSpPr>
        <p:spPr bwMode="auto">
          <a:xfrm>
            <a:off x="7364413" y="1970088"/>
            <a:ext cx="388937" cy="1587"/>
          </a:xfrm>
          <a:prstGeom prst="straightConnector1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4" name="Straight Arrow Connector 43"/>
          <p:cNvCxnSpPr/>
          <p:nvPr/>
        </p:nvCxnSpPr>
        <p:spPr bwMode="auto">
          <a:xfrm>
            <a:off x="8251825" y="2247900"/>
            <a:ext cx="0" cy="249238"/>
          </a:xfrm>
          <a:prstGeom prst="straightConnector1">
            <a:avLst/>
          </a:prstGeom>
          <a:solidFill>
            <a:srgbClr val="BBE0E3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" name="Rectangle 16"/>
          <p:cNvSpPr>
            <a:spLocks noChangeArrowheads="1"/>
          </p:cNvSpPr>
          <p:nvPr/>
        </p:nvSpPr>
        <p:spPr bwMode="gray">
          <a:xfrm>
            <a:off x="304800" y="1803400"/>
            <a:ext cx="2397125" cy="1871663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srgbClr val="000000"/>
                </a:solidFill>
                <a:latin typeface="Arial"/>
                <a:ea typeface="+mn-ea"/>
              </a:rPr>
              <a:t>Inclusion criteria</a:t>
            </a:r>
          </a:p>
          <a:p>
            <a:pPr marL="117475" indent="-117475" algn="l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100" b="0" dirty="0">
                <a:solidFill>
                  <a:srgbClr val="000000"/>
                </a:solidFill>
                <a:latin typeface="Arial"/>
                <a:ea typeface="+mn-ea"/>
              </a:rPr>
              <a:t>Stage IIIB/IV ALK+ NSCLC </a:t>
            </a:r>
            <a:r>
              <a:rPr lang="en-GB" sz="1100" b="0" kern="0" dirty="0">
                <a:solidFill>
                  <a:srgbClr val="000000"/>
                </a:solidFill>
                <a:latin typeface="Arial"/>
                <a:ea typeface="+mn-ea"/>
              </a:rPr>
              <a:t>by Ventana IHC test (central)</a:t>
            </a:r>
            <a:endParaRPr lang="en-US" sz="1100" b="0" dirty="0">
              <a:solidFill>
                <a:srgbClr val="000000"/>
              </a:solidFill>
              <a:latin typeface="Arial"/>
              <a:ea typeface="+mn-ea"/>
            </a:endParaRPr>
          </a:p>
          <a:p>
            <a:pPr marL="117475" indent="-117475" algn="l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100" b="0" dirty="0" smtClean="0">
                <a:solidFill>
                  <a:srgbClr val="000000"/>
                </a:solidFill>
                <a:latin typeface="Arial"/>
                <a:ea typeface="+mn-ea"/>
                <a:cs typeface="Arial" pitchFamily="34" charset="0"/>
              </a:rPr>
              <a:t>Treatment naive </a:t>
            </a:r>
            <a:r>
              <a:rPr lang="en-US" sz="1100" b="0" dirty="0">
                <a:solidFill>
                  <a:srgbClr val="000000"/>
                </a:solidFill>
                <a:latin typeface="Arial"/>
                <a:ea typeface="+mn-ea"/>
                <a:cs typeface="Arial" pitchFamily="34" charset="0"/>
              </a:rPr>
              <a:t>(no prior chemotherapy or ALK inhibitor)</a:t>
            </a:r>
          </a:p>
          <a:p>
            <a:pPr marL="117475" indent="-117475" algn="l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100" b="0" kern="0" dirty="0">
                <a:solidFill>
                  <a:srgbClr val="000000"/>
                </a:solidFill>
                <a:latin typeface="Arial"/>
                <a:ea typeface="+mn-ea"/>
              </a:rPr>
              <a:t>WHO PS 0-2</a:t>
            </a:r>
            <a:r>
              <a:rPr lang="en-US" sz="1100" b="0" dirty="0">
                <a:solidFill>
                  <a:srgbClr val="000000"/>
                </a:solidFill>
                <a:latin typeface="Arial"/>
                <a:ea typeface="+mn-ea"/>
                <a:cs typeface="Arial" pitchFamily="34" charset="0"/>
              </a:rPr>
              <a:t> </a:t>
            </a:r>
          </a:p>
          <a:p>
            <a:pPr marL="117475" indent="-117475" algn="l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100" b="0" dirty="0">
                <a:solidFill>
                  <a:srgbClr val="000000"/>
                </a:solidFill>
                <a:latin typeface="Arial"/>
                <a:ea typeface="+mn-ea"/>
                <a:cs typeface="Arial" pitchFamily="34" charset="0"/>
              </a:rPr>
              <a:t>Neurologically stable brain metastases (symptomatic or not) </a:t>
            </a:r>
          </a:p>
        </p:txBody>
      </p:sp>
      <p:sp>
        <p:nvSpPr>
          <p:cNvPr id="6" name="Rectangle 5"/>
          <p:cNvSpPr/>
          <p:nvPr/>
        </p:nvSpPr>
        <p:spPr>
          <a:xfrm>
            <a:off x="7086600" y="6172200"/>
            <a:ext cx="19558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4"/>
          <p:cNvSpPr>
            <a:spLocks noGrp="1"/>
          </p:cNvSpPr>
          <p:nvPr>
            <p:ph type="title"/>
          </p:nvPr>
        </p:nvSpPr>
        <p:spPr>
          <a:xfrm>
            <a:off x="292100" y="17463"/>
            <a:ext cx="8534400" cy="960437"/>
          </a:xfrm>
        </p:spPr>
        <p:txBody>
          <a:bodyPr/>
          <a:lstStyle/>
          <a:p>
            <a:pPr algn="ctr" eaLnBrk="1" hangingPunct="1"/>
            <a:r>
              <a:rPr lang="en-US" altLang="x-none" sz="2800" b="1" dirty="0">
                <a:latin typeface="Arial" charset="0"/>
                <a:ea typeface="ＭＳ Ｐゴシック" charset="-128"/>
              </a:rPr>
              <a:t>Primary </a:t>
            </a:r>
            <a:r>
              <a:rPr lang="en-US" altLang="x-none" sz="2800" b="1" dirty="0" smtClean="0">
                <a:latin typeface="Arial" charset="0"/>
                <a:ea typeface="ＭＳ Ｐゴシック" charset="-128"/>
              </a:rPr>
              <a:t>Endpoint</a:t>
            </a:r>
            <a:r>
              <a:rPr lang="en-US" altLang="x-none" sz="2800" b="1" dirty="0">
                <a:latin typeface="Arial" charset="0"/>
                <a:ea typeface="ＭＳ Ｐゴシック" charset="-128"/>
              </a:rPr>
              <a:t>: PFS by BIRC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171950" y="1835150"/>
          <a:ext cx="4657725" cy="1468336"/>
        </p:xfrm>
        <a:graphic>
          <a:graphicData uri="http://schemas.openxmlformats.org/drawingml/2006/table">
            <a:tbl>
              <a:tblPr/>
              <a:tblGrid>
                <a:gridCol w="1804988"/>
                <a:gridCol w="1473200"/>
                <a:gridCol w="1379537"/>
              </a:tblGrid>
              <a:tr h="431800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0" marR="91450" marT="45747" marB="4574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Ceritinib </a:t>
                      </a:r>
                      <a:b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(N=189)</a:t>
                      </a:r>
                    </a:p>
                  </a:txBody>
                  <a:tcPr marL="91450" marR="91450" marT="45747" marB="4574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Chemotherapy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(N=187)</a:t>
                      </a:r>
                    </a:p>
                  </a:txBody>
                  <a:tcPr marL="91450" marR="91450" marT="45747" marB="4574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Events, n (%)</a:t>
                      </a:r>
                    </a:p>
                  </a:txBody>
                  <a:tcPr marL="91450" marR="91450" marT="45747" marB="4574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89 (47.1)</a:t>
                      </a:r>
                    </a:p>
                  </a:txBody>
                  <a:tcPr marL="91450" marR="91450" marT="45747" marB="4574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113 (60.4)</a:t>
                      </a:r>
                    </a:p>
                  </a:txBody>
                  <a:tcPr marL="91450" marR="91450" marT="45747" marB="4574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 (95% CI), months</a:t>
                      </a:r>
                    </a:p>
                  </a:txBody>
                  <a:tcPr marL="91450" marR="91450" marT="45747" marB="4574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16.6 (12.6-27.2)</a:t>
                      </a:r>
                    </a:p>
                  </a:txBody>
                  <a:tcPr marL="91450" marR="91450" marT="45747" marB="4574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8.1 (5.8-11.1)</a:t>
                      </a:r>
                    </a:p>
                  </a:txBody>
                  <a:tcPr marL="91450" marR="91450" marT="45747" marB="4574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 gridSpan="3"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Hazard ratio (95% CI) = 0.55 (0.42-0.73)</a:t>
                      </a:r>
                    </a:p>
                  </a:txBody>
                  <a:tcPr marL="91450" marR="91450" marT="45747" marB="4574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8763">
                <a:tc gridSpan="3"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Stratified Log-rank </a:t>
                      </a:r>
                      <a:r>
                        <a:rPr kumimoji="0" lang="en-GB" altLang="x-none" sz="11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</a:t>
                      </a: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&lt;0.001</a:t>
                      </a:r>
                    </a:p>
                  </a:txBody>
                  <a:tcPr marL="91450" marR="91450" marT="45747" marB="4574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0262" name="Group 32"/>
          <p:cNvGrpSpPr>
            <a:grpSpLocks/>
          </p:cNvGrpSpPr>
          <p:nvPr/>
        </p:nvGrpSpPr>
        <p:grpSpPr bwMode="auto">
          <a:xfrm>
            <a:off x="6604272" y="1799104"/>
            <a:ext cx="231771" cy="73030"/>
            <a:chOff x="5628176" y="1289476"/>
            <a:chExt cx="231821" cy="71846"/>
          </a:xfrm>
          <a:solidFill>
            <a:srgbClr val="002060"/>
          </a:solidFill>
        </p:grpSpPr>
        <p:cxnSp>
          <p:nvCxnSpPr>
            <p:cNvPr id="10268" name="Straight Connector 33"/>
            <p:cNvCxnSpPr>
              <a:cxnSpLocks noChangeShapeType="1"/>
            </p:cNvCxnSpPr>
            <p:nvPr/>
          </p:nvCxnSpPr>
          <p:spPr bwMode="auto">
            <a:xfrm>
              <a:off x="5659367" y="1325400"/>
              <a:ext cx="193679" cy="0"/>
            </a:xfrm>
            <a:prstGeom prst="line">
              <a:avLst/>
            </a:prstGeom>
            <a:grpFill/>
            <a:ln w="12700" algn="ctr">
              <a:solidFill>
                <a:srgbClr val="002060"/>
              </a:solidFill>
              <a:round/>
              <a:headEnd/>
              <a:tailEnd/>
            </a:ln>
            <a:extLst/>
          </p:spPr>
        </p:cxnSp>
        <p:sp>
          <p:nvSpPr>
            <p:cNvPr id="35" name="Rectangle 66"/>
            <p:cNvSpPr>
              <a:spLocks noChangeArrowheads="1"/>
            </p:cNvSpPr>
            <p:nvPr/>
          </p:nvSpPr>
          <p:spPr bwMode="auto">
            <a:xfrm>
              <a:off x="5628176" y="1289476"/>
              <a:ext cx="71452" cy="71841"/>
            </a:xfrm>
            <a:prstGeom prst="rect">
              <a:avLst/>
            </a:prstGeom>
            <a:grpFill/>
            <a:ln w="3175" cap="flat">
              <a:solidFill>
                <a:srgbClr val="00206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b="0" kern="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6" name="Rectangle 66"/>
            <p:cNvSpPr>
              <a:spLocks noChangeArrowheads="1"/>
            </p:cNvSpPr>
            <p:nvPr/>
          </p:nvSpPr>
          <p:spPr bwMode="auto">
            <a:xfrm>
              <a:off x="5788544" y="1289481"/>
              <a:ext cx="71453" cy="71841"/>
            </a:xfrm>
            <a:prstGeom prst="rect">
              <a:avLst/>
            </a:prstGeom>
            <a:grpFill/>
            <a:ln w="3175" cap="flat">
              <a:solidFill>
                <a:srgbClr val="00206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b="0" kern="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117778" name="Group 36"/>
          <p:cNvGrpSpPr>
            <a:grpSpLocks/>
          </p:cNvGrpSpPr>
          <p:nvPr/>
        </p:nvGrpSpPr>
        <p:grpSpPr bwMode="auto">
          <a:xfrm>
            <a:off x="7988300" y="1798638"/>
            <a:ext cx="242888" cy="73025"/>
            <a:chOff x="5623950" y="1745189"/>
            <a:chExt cx="242311" cy="71841"/>
          </a:xfrm>
        </p:grpSpPr>
        <p:cxnSp>
          <p:nvCxnSpPr>
            <p:cNvPr id="117955" name="Straight Connector 37"/>
            <p:cNvCxnSpPr>
              <a:cxnSpLocks noChangeShapeType="1"/>
            </p:cNvCxnSpPr>
            <p:nvPr/>
          </p:nvCxnSpPr>
          <p:spPr bwMode="auto">
            <a:xfrm>
              <a:off x="5659367" y="1793813"/>
              <a:ext cx="193679" cy="0"/>
            </a:xfrm>
            <a:prstGeom prst="line">
              <a:avLst/>
            </a:prstGeom>
            <a:noFill/>
            <a:ln w="12700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5623950" y="1745189"/>
              <a:ext cx="83938" cy="71841"/>
            </a:xfrm>
            <a:custGeom>
              <a:avLst/>
              <a:gdLst>
                <a:gd name="T0" fmla="*/ 20 w 40"/>
                <a:gd name="T1" fmla="*/ 0 h 34"/>
                <a:gd name="T2" fmla="*/ 40 w 40"/>
                <a:gd name="T3" fmla="*/ 34 h 34"/>
                <a:gd name="T4" fmla="*/ 0 w 40"/>
                <a:gd name="T5" fmla="*/ 34 h 34"/>
                <a:gd name="T6" fmla="*/ 20 w 40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4">
                  <a:moveTo>
                    <a:pt x="20" y="0"/>
                  </a:moveTo>
                  <a:lnTo>
                    <a:pt x="40" y="34"/>
                  </a:lnTo>
                  <a:lnTo>
                    <a:pt x="0" y="3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b="0" kern="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5782323" y="1745189"/>
              <a:ext cx="83938" cy="71841"/>
            </a:xfrm>
            <a:custGeom>
              <a:avLst/>
              <a:gdLst>
                <a:gd name="T0" fmla="*/ 20 w 40"/>
                <a:gd name="T1" fmla="*/ 0 h 34"/>
                <a:gd name="T2" fmla="*/ 40 w 40"/>
                <a:gd name="T3" fmla="*/ 34 h 34"/>
                <a:gd name="T4" fmla="*/ 0 w 40"/>
                <a:gd name="T5" fmla="*/ 34 h 34"/>
                <a:gd name="T6" fmla="*/ 20 w 40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4">
                  <a:moveTo>
                    <a:pt x="20" y="0"/>
                  </a:moveTo>
                  <a:lnTo>
                    <a:pt x="40" y="34"/>
                  </a:lnTo>
                  <a:lnTo>
                    <a:pt x="0" y="3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b="0" kern="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282" name="TextBox 281"/>
          <p:cNvSpPr txBox="1"/>
          <p:nvPr/>
        </p:nvSpPr>
        <p:spPr>
          <a:xfrm>
            <a:off x="681038" y="4610100"/>
            <a:ext cx="401637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0</a:t>
            </a:r>
          </a:p>
        </p:txBody>
      </p:sp>
      <p:sp>
        <p:nvSpPr>
          <p:cNvPr id="284" name="TextBox 283"/>
          <p:cNvSpPr txBox="1"/>
          <p:nvPr/>
        </p:nvSpPr>
        <p:spPr>
          <a:xfrm>
            <a:off x="681038" y="4068763"/>
            <a:ext cx="401637" cy="169862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20</a:t>
            </a:r>
          </a:p>
        </p:txBody>
      </p:sp>
      <p:sp>
        <p:nvSpPr>
          <p:cNvPr id="286" name="TextBox 285"/>
          <p:cNvSpPr txBox="1"/>
          <p:nvPr/>
        </p:nvSpPr>
        <p:spPr>
          <a:xfrm>
            <a:off x="681038" y="3514725"/>
            <a:ext cx="401637" cy="1698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40</a:t>
            </a:r>
          </a:p>
        </p:txBody>
      </p:sp>
      <p:sp>
        <p:nvSpPr>
          <p:cNvPr id="288" name="TextBox 287"/>
          <p:cNvSpPr txBox="1"/>
          <p:nvPr/>
        </p:nvSpPr>
        <p:spPr>
          <a:xfrm>
            <a:off x="681038" y="2979738"/>
            <a:ext cx="401637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60</a:t>
            </a:r>
          </a:p>
        </p:txBody>
      </p:sp>
      <p:sp>
        <p:nvSpPr>
          <p:cNvPr id="289" name="TextBox 288"/>
          <p:cNvSpPr txBox="1"/>
          <p:nvPr/>
        </p:nvSpPr>
        <p:spPr>
          <a:xfrm>
            <a:off x="1266825" y="4933950"/>
            <a:ext cx="90488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0</a:t>
            </a:r>
          </a:p>
        </p:txBody>
      </p:sp>
      <p:sp>
        <p:nvSpPr>
          <p:cNvPr id="117784" name="TextBox 289"/>
          <p:cNvSpPr txBox="1">
            <a:spLocks noChangeArrowheads="1"/>
          </p:cNvSpPr>
          <p:nvPr/>
        </p:nvSpPr>
        <p:spPr bwMode="auto">
          <a:xfrm rot="-5400000">
            <a:off x="-554832" y="3113882"/>
            <a:ext cx="2271713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600">
                <a:solidFill>
                  <a:srgbClr val="000000"/>
                </a:solidFill>
                <a:ea typeface="Heiti SC Light" charset="-122"/>
              </a:rPr>
              <a:t>PFS probability, %</a:t>
            </a:r>
          </a:p>
        </p:txBody>
      </p:sp>
      <p:sp>
        <p:nvSpPr>
          <p:cNvPr id="291" name="TextBox 290"/>
          <p:cNvSpPr txBox="1"/>
          <p:nvPr/>
        </p:nvSpPr>
        <p:spPr>
          <a:xfrm>
            <a:off x="644525" y="1884363"/>
            <a:ext cx="438150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100</a:t>
            </a:r>
          </a:p>
        </p:txBody>
      </p:sp>
      <p:sp>
        <p:nvSpPr>
          <p:cNvPr id="293" name="TextBox 292"/>
          <p:cNvSpPr txBox="1"/>
          <p:nvPr/>
        </p:nvSpPr>
        <p:spPr>
          <a:xfrm>
            <a:off x="681038" y="2425700"/>
            <a:ext cx="401637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80</a:t>
            </a:r>
          </a:p>
        </p:txBody>
      </p:sp>
      <p:sp>
        <p:nvSpPr>
          <p:cNvPr id="299" name="TextBox 298"/>
          <p:cNvSpPr txBox="1"/>
          <p:nvPr/>
        </p:nvSpPr>
        <p:spPr>
          <a:xfrm>
            <a:off x="2774950" y="4933950"/>
            <a:ext cx="166688" cy="13493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10</a:t>
            </a:r>
          </a:p>
        </p:txBody>
      </p:sp>
      <p:sp>
        <p:nvSpPr>
          <p:cNvPr id="117788" name="TextBox 306"/>
          <p:cNvSpPr txBox="1">
            <a:spLocks noChangeArrowheads="1"/>
          </p:cNvSpPr>
          <p:nvPr/>
        </p:nvSpPr>
        <p:spPr bwMode="auto">
          <a:xfrm>
            <a:off x="2970213" y="5097463"/>
            <a:ext cx="180181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600">
                <a:solidFill>
                  <a:srgbClr val="000000"/>
                </a:solidFill>
                <a:ea typeface="Heiti SC Light" charset="-122"/>
              </a:rPr>
              <a:t>Time, months</a:t>
            </a:r>
          </a:p>
        </p:txBody>
      </p:sp>
      <p:sp>
        <p:nvSpPr>
          <p:cNvPr id="337" name="TextBox 336"/>
          <p:cNvSpPr txBox="1"/>
          <p:nvPr/>
        </p:nvSpPr>
        <p:spPr>
          <a:xfrm>
            <a:off x="1582738" y="4933950"/>
            <a:ext cx="92075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2</a:t>
            </a:r>
          </a:p>
        </p:txBody>
      </p:sp>
      <p:sp>
        <p:nvSpPr>
          <p:cNvPr id="339" name="TextBox 338"/>
          <p:cNvSpPr txBox="1"/>
          <p:nvPr/>
        </p:nvSpPr>
        <p:spPr>
          <a:xfrm>
            <a:off x="1885950" y="4933950"/>
            <a:ext cx="90488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4</a:t>
            </a:r>
          </a:p>
        </p:txBody>
      </p:sp>
      <p:sp>
        <p:nvSpPr>
          <p:cNvPr id="340" name="TextBox 339"/>
          <p:cNvSpPr txBox="1"/>
          <p:nvPr/>
        </p:nvSpPr>
        <p:spPr>
          <a:xfrm>
            <a:off x="2198688" y="4933950"/>
            <a:ext cx="90487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6</a:t>
            </a:r>
          </a:p>
        </p:txBody>
      </p:sp>
      <p:sp>
        <p:nvSpPr>
          <p:cNvPr id="342" name="TextBox 341"/>
          <p:cNvSpPr txBox="1"/>
          <p:nvPr/>
        </p:nvSpPr>
        <p:spPr>
          <a:xfrm>
            <a:off x="2497138" y="4933950"/>
            <a:ext cx="92075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8</a:t>
            </a:r>
          </a:p>
        </p:txBody>
      </p:sp>
      <p:sp>
        <p:nvSpPr>
          <p:cNvPr id="345" name="TextBox 344"/>
          <p:cNvSpPr txBox="1"/>
          <p:nvPr/>
        </p:nvSpPr>
        <p:spPr>
          <a:xfrm>
            <a:off x="3084513" y="4933950"/>
            <a:ext cx="165100" cy="13493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12</a:t>
            </a:r>
          </a:p>
        </p:txBody>
      </p:sp>
      <p:sp>
        <p:nvSpPr>
          <p:cNvPr id="347" name="TextBox 346"/>
          <p:cNvSpPr txBox="1"/>
          <p:nvPr/>
        </p:nvSpPr>
        <p:spPr>
          <a:xfrm>
            <a:off x="3395663" y="4933950"/>
            <a:ext cx="166687" cy="13493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14</a:t>
            </a:r>
          </a:p>
        </p:txBody>
      </p:sp>
      <p:sp>
        <p:nvSpPr>
          <p:cNvPr id="348" name="TextBox 347"/>
          <p:cNvSpPr txBox="1"/>
          <p:nvPr/>
        </p:nvSpPr>
        <p:spPr>
          <a:xfrm>
            <a:off x="3694113" y="4933950"/>
            <a:ext cx="190500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16</a:t>
            </a:r>
          </a:p>
        </p:txBody>
      </p:sp>
      <p:sp>
        <p:nvSpPr>
          <p:cNvPr id="350" name="TextBox 349"/>
          <p:cNvSpPr txBox="1"/>
          <p:nvPr/>
        </p:nvSpPr>
        <p:spPr>
          <a:xfrm>
            <a:off x="3995738" y="4933950"/>
            <a:ext cx="192087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18</a:t>
            </a:r>
          </a:p>
        </p:txBody>
      </p:sp>
      <p:sp>
        <p:nvSpPr>
          <p:cNvPr id="352" name="TextBox 351"/>
          <p:cNvSpPr txBox="1"/>
          <p:nvPr/>
        </p:nvSpPr>
        <p:spPr>
          <a:xfrm>
            <a:off x="4310063" y="4933950"/>
            <a:ext cx="190500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20</a:t>
            </a:r>
          </a:p>
        </p:txBody>
      </p:sp>
      <p:sp>
        <p:nvSpPr>
          <p:cNvPr id="354" name="TextBox 353"/>
          <p:cNvSpPr txBox="1"/>
          <p:nvPr/>
        </p:nvSpPr>
        <p:spPr>
          <a:xfrm>
            <a:off x="4619625" y="4933950"/>
            <a:ext cx="192088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22</a:t>
            </a:r>
          </a:p>
        </p:txBody>
      </p:sp>
      <p:sp>
        <p:nvSpPr>
          <p:cNvPr id="356" name="TextBox 355"/>
          <p:cNvSpPr txBox="1"/>
          <p:nvPr/>
        </p:nvSpPr>
        <p:spPr>
          <a:xfrm>
            <a:off x="4922838" y="4933950"/>
            <a:ext cx="192087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24</a:t>
            </a:r>
          </a:p>
        </p:txBody>
      </p:sp>
      <p:sp>
        <p:nvSpPr>
          <p:cNvPr id="358" name="TextBox 357"/>
          <p:cNvSpPr txBox="1"/>
          <p:nvPr/>
        </p:nvSpPr>
        <p:spPr>
          <a:xfrm>
            <a:off x="5229225" y="4933950"/>
            <a:ext cx="190500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26</a:t>
            </a:r>
          </a:p>
        </p:txBody>
      </p:sp>
      <p:sp>
        <p:nvSpPr>
          <p:cNvPr id="360" name="TextBox 359"/>
          <p:cNvSpPr txBox="1"/>
          <p:nvPr/>
        </p:nvSpPr>
        <p:spPr>
          <a:xfrm>
            <a:off x="5543550" y="4933950"/>
            <a:ext cx="190500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28</a:t>
            </a:r>
          </a:p>
        </p:txBody>
      </p:sp>
      <p:sp>
        <p:nvSpPr>
          <p:cNvPr id="362" name="TextBox 361"/>
          <p:cNvSpPr txBox="1"/>
          <p:nvPr/>
        </p:nvSpPr>
        <p:spPr>
          <a:xfrm>
            <a:off x="5849938" y="4933950"/>
            <a:ext cx="190500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30</a:t>
            </a:r>
          </a:p>
        </p:txBody>
      </p:sp>
      <p:sp>
        <p:nvSpPr>
          <p:cNvPr id="364" name="TextBox 363"/>
          <p:cNvSpPr txBox="1"/>
          <p:nvPr/>
        </p:nvSpPr>
        <p:spPr>
          <a:xfrm>
            <a:off x="6162675" y="4933950"/>
            <a:ext cx="190500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32</a:t>
            </a:r>
          </a:p>
        </p:txBody>
      </p:sp>
      <p:sp>
        <p:nvSpPr>
          <p:cNvPr id="366" name="TextBox 365"/>
          <p:cNvSpPr txBox="1"/>
          <p:nvPr/>
        </p:nvSpPr>
        <p:spPr>
          <a:xfrm>
            <a:off x="6461125" y="4933950"/>
            <a:ext cx="190500" cy="14128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34</a:t>
            </a:r>
          </a:p>
        </p:txBody>
      </p:sp>
      <p:sp>
        <p:nvSpPr>
          <p:cNvPr id="503" name="TextBox 502"/>
          <p:cNvSpPr txBox="1"/>
          <p:nvPr/>
        </p:nvSpPr>
        <p:spPr>
          <a:xfrm>
            <a:off x="323850" y="5472113"/>
            <a:ext cx="78422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Ceritinib</a:t>
            </a:r>
          </a:p>
        </p:txBody>
      </p:sp>
      <p:sp>
        <p:nvSpPr>
          <p:cNvPr id="504" name="TextBox 503"/>
          <p:cNvSpPr txBox="1"/>
          <p:nvPr/>
        </p:nvSpPr>
        <p:spPr>
          <a:xfrm>
            <a:off x="1525588" y="5472113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155</a:t>
            </a:r>
          </a:p>
        </p:txBody>
      </p:sp>
      <p:sp>
        <p:nvSpPr>
          <p:cNvPr id="505" name="TextBox 504"/>
          <p:cNvSpPr txBox="1"/>
          <p:nvPr/>
        </p:nvSpPr>
        <p:spPr>
          <a:xfrm>
            <a:off x="1828800" y="5472113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139</a:t>
            </a:r>
          </a:p>
        </p:txBody>
      </p:sp>
      <p:sp>
        <p:nvSpPr>
          <p:cNvPr id="506" name="TextBox 505"/>
          <p:cNvSpPr txBox="1"/>
          <p:nvPr/>
        </p:nvSpPr>
        <p:spPr>
          <a:xfrm>
            <a:off x="1208088" y="5472113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189</a:t>
            </a:r>
          </a:p>
        </p:txBody>
      </p:sp>
      <p:sp>
        <p:nvSpPr>
          <p:cNvPr id="507" name="TextBox 506"/>
          <p:cNvSpPr txBox="1"/>
          <p:nvPr/>
        </p:nvSpPr>
        <p:spPr>
          <a:xfrm>
            <a:off x="2139950" y="5472113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125</a:t>
            </a:r>
          </a:p>
        </p:txBody>
      </p:sp>
      <p:sp>
        <p:nvSpPr>
          <p:cNvPr id="508" name="TextBox 507"/>
          <p:cNvSpPr txBox="1"/>
          <p:nvPr/>
        </p:nvSpPr>
        <p:spPr>
          <a:xfrm>
            <a:off x="2439988" y="5472113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116</a:t>
            </a:r>
          </a:p>
        </p:txBody>
      </p:sp>
      <p:sp>
        <p:nvSpPr>
          <p:cNvPr id="509" name="TextBox 508"/>
          <p:cNvSpPr txBox="1"/>
          <p:nvPr/>
        </p:nvSpPr>
        <p:spPr>
          <a:xfrm>
            <a:off x="2754313" y="5472113"/>
            <a:ext cx="207962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105</a:t>
            </a:r>
          </a:p>
        </p:txBody>
      </p:sp>
      <p:sp>
        <p:nvSpPr>
          <p:cNvPr id="510" name="TextBox 509"/>
          <p:cNvSpPr txBox="1"/>
          <p:nvPr/>
        </p:nvSpPr>
        <p:spPr>
          <a:xfrm>
            <a:off x="3063875" y="5472113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98</a:t>
            </a:r>
          </a:p>
        </p:txBody>
      </p:sp>
      <p:sp>
        <p:nvSpPr>
          <p:cNvPr id="511" name="TextBox 510"/>
          <p:cNvSpPr txBox="1"/>
          <p:nvPr/>
        </p:nvSpPr>
        <p:spPr>
          <a:xfrm>
            <a:off x="3375025" y="5472113"/>
            <a:ext cx="207963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76</a:t>
            </a:r>
          </a:p>
        </p:txBody>
      </p:sp>
      <p:sp>
        <p:nvSpPr>
          <p:cNvPr id="512" name="TextBox 511"/>
          <p:cNvSpPr txBox="1"/>
          <p:nvPr/>
        </p:nvSpPr>
        <p:spPr>
          <a:xfrm>
            <a:off x="3686175" y="5472113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59</a:t>
            </a:r>
          </a:p>
        </p:txBody>
      </p:sp>
      <p:sp>
        <p:nvSpPr>
          <p:cNvPr id="513" name="TextBox 512"/>
          <p:cNvSpPr txBox="1"/>
          <p:nvPr/>
        </p:nvSpPr>
        <p:spPr>
          <a:xfrm>
            <a:off x="3987800" y="5472113"/>
            <a:ext cx="207963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43</a:t>
            </a:r>
          </a:p>
        </p:txBody>
      </p:sp>
      <p:sp>
        <p:nvSpPr>
          <p:cNvPr id="514" name="TextBox 513"/>
          <p:cNvSpPr txBox="1"/>
          <p:nvPr/>
        </p:nvSpPr>
        <p:spPr>
          <a:xfrm>
            <a:off x="4302125" y="5472113"/>
            <a:ext cx="207963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32</a:t>
            </a:r>
          </a:p>
        </p:txBody>
      </p:sp>
      <p:sp>
        <p:nvSpPr>
          <p:cNvPr id="515" name="TextBox 514"/>
          <p:cNvSpPr txBox="1"/>
          <p:nvPr/>
        </p:nvSpPr>
        <p:spPr>
          <a:xfrm>
            <a:off x="4611688" y="5472113"/>
            <a:ext cx="207962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23</a:t>
            </a:r>
          </a:p>
        </p:txBody>
      </p:sp>
      <p:sp>
        <p:nvSpPr>
          <p:cNvPr id="516" name="TextBox 515"/>
          <p:cNvSpPr txBox="1"/>
          <p:nvPr/>
        </p:nvSpPr>
        <p:spPr>
          <a:xfrm>
            <a:off x="4914900" y="5472113"/>
            <a:ext cx="207963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16</a:t>
            </a:r>
          </a:p>
        </p:txBody>
      </p:sp>
      <p:sp>
        <p:nvSpPr>
          <p:cNvPr id="517" name="TextBox 516"/>
          <p:cNvSpPr txBox="1"/>
          <p:nvPr/>
        </p:nvSpPr>
        <p:spPr>
          <a:xfrm>
            <a:off x="5221288" y="5472113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11</a:t>
            </a:r>
          </a:p>
        </p:txBody>
      </p:sp>
      <p:sp>
        <p:nvSpPr>
          <p:cNvPr id="518" name="TextBox 517"/>
          <p:cNvSpPr txBox="1"/>
          <p:nvPr/>
        </p:nvSpPr>
        <p:spPr>
          <a:xfrm>
            <a:off x="5535613" y="5472113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1</a:t>
            </a:r>
          </a:p>
        </p:txBody>
      </p:sp>
      <p:sp>
        <p:nvSpPr>
          <p:cNvPr id="519" name="TextBox 518"/>
          <p:cNvSpPr txBox="1"/>
          <p:nvPr/>
        </p:nvSpPr>
        <p:spPr>
          <a:xfrm>
            <a:off x="5840413" y="5472113"/>
            <a:ext cx="207962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1</a:t>
            </a:r>
          </a:p>
        </p:txBody>
      </p:sp>
      <p:sp>
        <p:nvSpPr>
          <p:cNvPr id="520" name="TextBox 519"/>
          <p:cNvSpPr txBox="1"/>
          <p:nvPr/>
        </p:nvSpPr>
        <p:spPr>
          <a:xfrm>
            <a:off x="6154738" y="5472113"/>
            <a:ext cx="207962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1</a:t>
            </a:r>
          </a:p>
        </p:txBody>
      </p:sp>
      <p:sp>
        <p:nvSpPr>
          <p:cNvPr id="521" name="TextBox 520"/>
          <p:cNvSpPr txBox="1"/>
          <p:nvPr/>
        </p:nvSpPr>
        <p:spPr>
          <a:xfrm>
            <a:off x="6453188" y="5472113"/>
            <a:ext cx="207962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"/>
                <a:ea typeface="Heiti SC Light"/>
              </a:rPr>
              <a:t>0</a:t>
            </a:r>
          </a:p>
        </p:txBody>
      </p:sp>
      <p:sp>
        <p:nvSpPr>
          <p:cNvPr id="523" name="TextBox 522"/>
          <p:cNvSpPr txBox="1"/>
          <p:nvPr/>
        </p:nvSpPr>
        <p:spPr>
          <a:xfrm>
            <a:off x="330200" y="5608638"/>
            <a:ext cx="785813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Chemotherapy</a:t>
            </a:r>
          </a:p>
        </p:txBody>
      </p:sp>
      <p:sp>
        <p:nvSpPr>
          <p:cNvPr id="524" name="TextBox 523"/>
          <p:cNvSpPr txBox="1"/>
          <p:nvPr/>
        </p:nvSpPr>
        <p:spPr>
          <a:xfrm>
            <a:off x="1525588" y="5608638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136</a:t>
            </a:r>
          </a:p>
        </p:txBody>
      </p:sp>
      <p:sp>
        <p:nvSpPr>
          <p:cNvPr id="525" name="TextBox 524"/>
          <p:cNvSpPr txBox="1"/>
          <p:nvPr/>
        </p:nvSpPr>
        <p:spPr>
          <a:xfrm>
            <a:off x="1828800" y="5608638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114</a:t>
            </a:r>
          </a:p>
        </p:txBody>
      </p:sp>
      <p:sp>
        <p:nvSpPr>
          <p:cNvPr id="526" name="TextBox 525"/>
          <p:cNvSpPr txBox="1"/>
          <p:nvPr/>
        </p:nvSpPr>
        <p:spPr>
          <a:xfrm>
            <a:off x="1208088" y="5608638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187</a:t>
            </a:r>
          </a:p>
        </p:txBody>
      </p:sp>
      <p:sp>
        <p:nvSpPr>
          <p:cNvPr id="527" name="TextBox 526"/>
          <p:cNvSpPr txBox="1"/>
          <p:nvPr/>
        </p:nvSpPr>
        <p:spPr>
          <a:xfrm>
            <a:off x="2139950" y="5608638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82</a:t>
            </a:r>
          </a:p>
        </p:txBody>
      </p:sp>
      <p:sp>
        <p:nvSpPr>
          <p:cNvPr id="528" name="TextBox 527"/>
          <p:cNvSpPr txBox="1"/>
          <p:nvPr/>
        </p:nvSpPr>
        <p:spPr>
          <a:xfrm>
            <a:off x="2439988" y="5608638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71</a:t>
            </a:r>
          </a:p>
        </p:txBody>
      </p:sp>
      <p:sp>
        <p:nvSpPr>
          <p:cNvPr id="529" name="TextBox 528"/>
          <p:cNvSpPr txBox="1"/>
          <p:nvPr/>
        </p:nvSpPr>
        <p:spPr>
          <a:xfrm>
            <a:off x="2754313" y="5608638"/>
            <a:ext cx="207962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60</a:t>
            </a:r>
          </a:p>
        </p:txBody>
      </p:sp>
      <p:sp>
        <p:nvSpPr>
          <p:cNvPr id="530" name="TextBox 529"/>
          <p:cNvSpPr txBox="1"/>
          <p:nvPr/>
        </p:nvSpPr>
        <p:spPr>
          <a:xfrm>
            <a:off x="3063875" y="5608638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53</a:t>
            </a:r>
          </a:p>
        </p:txBody>
      </p:sp>
      <p:sp>
        <p:nvSpPr>
          <p:cNvPr id="531" name="TextBox 530"/>
          <p:cNvSpPr txBox="1"/>
          <p:nvPr/>
        </p:nvSpPr>
        <p:spPr>
          <a:xfrm>
            <a:off x="3375025" y="5608638"/>
            <a:ext cx="207963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35</a:t>
            </a:r>
          </a:p>
        </p:txBody>
      </p:sp>
      <p:sp>
        <p:nvSpPr>
          <p:cNvPr id="532" name="TextBox 531"/>
          <p:cNvSpPr txBox="1"/>
          <p:nvPr/>
        </p:nvSpPr>
        <p:spPr>
          <a:xfrm>
            <a:off x="3686175" y="5608638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24</a:t>
            </a:r>
          </a:p>
        </p:txBody>
      </p:sp>
      <p:sp>
        <p:nvSpPr>
          <p:cNvPr id="533" name="TextBox 532"/>
          <p:cNvSpPr txBox="1"/>
          <p:nvPr/>
        </p:nvSpPr>
        <p:spPr>
          <a:xfrm>
            <a:off x="3987800" y="5608638"/>
            <a:ext cx="207963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16</a:t>
            </a:r>
          </a:p>
        </p:txBody>
      </p:sp>
      <p:sp>
        <p:nvSpPr>
          <p:cNvPr id="534" name="TextBox 533"/>
          <p:cNvSpPr txBox="1"/>
          <p:nvPr/>
        </p:nvSpPr>
        <p:spPr>
          <a:xfrm>
            <a:off x="4302125" y="5608638"/>
            <a:ext cx="207963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11</a:t>
            </a:r>
          </a:p>
        </p:txBody>
      </p:sp>
      <p:sp>
        <p:nvSpPr>
          <p:cNvPr id="535" name="TextBox 534"/>
          <p:cNvSpPr txBox="1"/>
          <p:nvPr/>
        </p:nvSpPr>
        <p:spPr>
          <a:xfrm>
            <a:off x="4611688" y="5608638"/>
            <a:ext cx="207962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5</a:t>
            </a:r>
          </a:p>
        </p:txBody>
      </p:sp>
      <p:sp>
        <p:nvSpPr>
          <p:cNvPr id="536" name="TextBox 535"/>
          <p:cNvSpPr txBox="1"/>
          <p:nvPr/>
        </p:nvSpPr>
        <p:spPr>
          <a:xfrm>
            <a:off x="4914900" y="5608638"/>
            <a:ext cx="207963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3</a:t>
            </a:r>
          </a:p>
        </p:txBody>
      </p:sp>
      <p:sp>
        <p:nvSpPr>
          <p:cNvPr id="537" name="TextBox 536"/>
          <p:cNvSpPr txBox="1"/>
          <p:nvPr/>
        </p:nvSpPr>
        <p:spPr>
          <a:xfrm>
            <a:off x="5221288" y="5608638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1</a:t>
            </a:r>
          </a:p>
        </p:txBody>
      </p:sp>
      <p:sp>
        <p:nvSpPr>
          <p:cNvPr id="538" name="TextBox 537"/>
          <p:cNvSpPr txBox="1"/>
          <p:nvPr/>
        </p:nvSpPr>
        <p:spPr>
          <a:xfrm>
            <a:off x="5535613" y="5608638"/>
            <a:ext cx="2063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1</a:t>
            </a:r>
          </a:p>
        </p:txBody>
      </p:sp>
      <p:sp>
        <p:nvSpPr>
          <p:cNvPr id="539" name="TextBox 538"/>
          <p:cNvSpPr txBox="1"/>
          <p:nvPr/>
        </p:nvSpPr>
        <p:spPr>
          <a:xfrm>
            <a:off x="5840413" y="5608638"/>
            <a:ext cx="207962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0</a:t>
            </a:r>
          </a:p>
        </p:txBody>
      </p:sp>
      <p:sp>
        <p:nvSpPr>
          <p:cNvPr id="540" name="TextBox 539"/>
          <p:cNvSpPr txBox="1"/>
          <p:nvPr/>
        </p:nvSpPr>
        <p:spPr>
          <a:xfrm>
            <a:off x="6154738" y="5608638"/>
            <a:ext cx="207962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0</a:t>
            </a:r>
          </a:p>
        </p:txBody>
      </p:sp>
      <p:sp>
        <p:nvSpPr>
          <p:cNvPr id="541" name="TextBox 540"/>
          <p:cNvSpPr txBox="1"/>
          <p:nvPr/>
        </p:nvSpPr>
        <p:spPr>
          <a:xfrm>
            <a:off x="6453188" y="5608638"/>
            <a:ext cx="207962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"/>
                <a:ea typeface="Heiti SC Light"/>
              </a:rPr>
              <a:t>0</a:t>
            </a:r>
          </a:p>
        </p:txBody>
      </p:sp>
      <p:sp>
        <p:nvSpPr>
          <p:cNvPr id="542" name="TextBox 541"/>
          <p:cNvSpPr txBox="1"/>
          <p:nvPr/>
        </p:nvSpPr>
        <p:spPr>
          <a:xfrm>
            <a:off x="330200" y="5308600"/>
            <a:ext cx="785813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No. at risk</a:t>
            </a:r>
          </a:p>
        </p:txBody>
      </p:sp>
      <p:grpSp>
        <p:nvGrpSpPr>
          <p:cNvPr id="117844" name="Group 243"/>
          <p:cNvGrpSpPr>
            <a:grpSpLocks/>
          </p:cNvGrpSpPr>
          <p:nvPr/>
        </p:nvGrpSpPr>
        <p:grpSpPr bwMode="auto">
          <a:xfrm>
            <a:off x="1284288" y="1933575"/>
            <a:ext cx="4435475" cy="2276475"/>
            <a:chOff x="1284288" y="833438"/>
            <a:chExt cx="4435474" cy="2276475"/>
          </a:xfrm>
        </p:grpSpPr>
        <p:sp>
          <p:nvSpPr>
            <p:cNvPr id="906" name="Freeform 407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07" name="Freeform 408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08" name="Freeform 409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09" name="Freeform 410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10" name="Freeform 411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11" name="Freeform 412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12" name="Freeform 413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13" name="Freeform 414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14" name="Freeform 415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15" name="Freeform 416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16" name="Freeform 417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17" name="Freeform 418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18" name="Freeform 419"/>
            <p:cNvSpPr>
              <a:spLocks/>
            </p:cNvSpPr>
            <p:nvPr/>
          </p:nvSpPr>
          <p:spPr bwMode="auto">
            <a:xfrm>
              <a:off x="1284288" y="833438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19" name="Freeform 420"/>
            <p:cNvSpPr>
              <a:spLocks/>
            </p:cNvSpPr>
            <p:nvPr/>
          </p:nvSpPr>
          <p:spPr bwMode="auto">
            <a:xfrm>
              <a:off x="1449388" y="898526"/>
              <a:ext cx="52387" cy="69850"/>
            </a:xfrm>
            <a:custGeom>
              <a:avLst/>
              <a:gdLst>
                <a:gd name="T0" fmla="*/ 15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5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20" name="Freeform 421"/>
            <p:cNvSpPr>
              <a:spLocks/>
            </p:cNvSpPr>
            <p:nvPr/>
          </p:nvSpPr>
          <p:spPr bwMode="auto">
            <a:xfrm>
              <a:off x="1504950" y="1189038"/>
              <a:ext cx="52388" cy="69850"/>
            </a:xfrm>
            <a:custGeom>
              <a:avLst/>
              <a:gdLst>
                <a:gd name="T0" fmla="*/ 15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5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21" name="Freeform 422"/>
            <p:cNvSpPr>
              <a:spLocks/>
            </p:cNvSpPr>
            <p:nvPr/>
          </p:nvSpPr>
          <p:spPr bwMode="auto">
            <a:xfrm>
              <a:off x="1504950" y="1189038"/>
              <a:ext cx="52388" cy="69850"/>
            </a:xfrm>
            <a:custGeom>
              <a:avLst/>
              <a:gdLst>
                <a:gd name="T0" fmla="*/ 15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5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22" name="Freeform 423"/>
            <p:cNvSpPr>
              <a:spLocks/>
            </p:cNvSpPr>
            <p:nvPr/>
          </p:nvSpPr>
          <p:spPr bwMode="auto">
            <a:xfrm>
              <a:off x="1549400" y="1317626"/>
              <a:ext cx="47625" cy="65087"/>
            </a:xfrm>
            <a:custGeom>
              <a:avLst/>
              <a:gdLst>
                <a:gd name="T0" fmla="*/ 15 w 30"/>
                <a:gd name="T1" fmla="*/ 0 h 41"/>
                <a:gd name="T2" fmla="*/ 0 w 30"/>
                <a:gd name="T3" fmla="*/ 41 h 41"/>
                <a:gd name="T4" fmla="*/ 30 w 30"/>
                <a:gd name="T5" fmla="*/ 41 h 41"/>
                <a:gd name="T6" fmla="*/ 15 w 3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0" y="41"/>
                  </a:lnTo>
                  <a:lnTo>
                    <a:pt x="30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23" name="Freeform 424"/>
            <p:cNvSpPr>
              <a:spLocks/>
            </p:cNvSpPr>
            <p:nvPr/>
          </p:nvSpPr>
          <p:spPr bwMode="auto">
            <a:xfrm>
              <a:off x="1681163" y="1317626"/>
              <a:ext cx="52387" cy="65087"/>
            </a:xfrm>
            <a:custGeom>
              <a:avLst/>
              <a:gdLst>
                <a:gd name="T0" fmla="*/ 18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8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24" name="Freeform 425"/>
            <p:cNvSpPr>
              <a:spLocks/>
            </p:cNvSpPr>
            <p:nvPr/>
          </p:nvSpPr>
          <p:spPr bwMode="auto">
            <a:xfrm>
              <a:off x="1681163" y="1317626"/>
              <a:ext cx="52387" cy="65087"/>
            </a:xfrm>
            <a:custGeom>
              <a:avLst/>
              <a:gdLst>
                <a:gd name="T0" fmla="*/ 18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8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25" name="Freeform 426"/>
            <p:cNvSpPr>
              <a:spLocks/>
            </p:cNvSpPr>
            <p:nvPr/>
          </p:nvSpPr>
          <p:spPr bwMode="auto">
            <a:xfrm>
              <a:off x="1709738" y="1363663"/>
              <a:ext cx="47625" cy="65088"/>
            </a:xfrm>
            <a:custGeom>
              <a:avLst/>
              <a:gdLst>
                <a:gd name="T0" fmla="*/ 15 w 30"/>
                <a:gd name="T1" fmla="*/ 0 h 41"/>
                <a:gd name="T2" fmla="*/ 0 w 30"/>
                <a:gd name="T3" fmla="*/ 41 h 41"/>
                <a:gd name="T4" fmla="*/ 30 w 30"/>
                <a:gd name="T5" fmla="*/ 41 h 41"/>
                <a:gd name="T6" fmla="*/ 15 w 3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0" y="41"/>
                  </a:lnTo>
                  <a:lnTo>
                    <a:pt x="30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26" name="Freeform 427"/>
            <p:cNvSpPr>
              <a:spLocks/>
            </p:cNvSpPr>
            <p:nvPr/>
          </p:nvSpPr>
          <p:spPr bwMode="auto">
            <a:xfrm>
              <a:off x="1714500" y="1363663"/>
              <a:ext cx="50800" cy="65088"/>
            </a:xfrm>
            <a:custGeom>
              <a:avLst/>
              <a:gdLst>
                <a:gd name="T0" fmla="*/ 15 w 32"/>
                <a:gd name="T1" fmla="*/ 0 h 41"/>
                <a:gd name="T2" fmla="*/ 0 w 32"/>
                <a:gd name="T3" fmla="*/ 41 h 41"/>
                <a:gd name="T4" fmla="*/ 32 w 32"/>
                <a:gd name="T5" fmla="*/ 41 h 41"/>
                <a:gd name="T6" fmla="*/ 15 w 32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0" y="41"/>
                  </a:lnTo>
                  <a:lnTo>
                    <a:pt x="32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27" name="Freeform 428"/>
            <p:cNvSpPr>
              <a:spLocks/>
            </p:cNvSpPr>
            <p:nvPr/>
          </p:nvSpPr>
          <p:spPr bwMode="auto">
            <a:xfrm>
              <a:off x="1717675" y="1398588"/>
              <a:ext cx="52388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28" name="Freeform 429"/>
            <p:cNvSpPr>
              <a:spLocks/>
            </p:cNvSpPr>
            <p:nvPr/>
          </p:nvSpPr>
          <p:spPr bwMode="auto">
            <a:xfrm>
              <a:off x="1722438" y="1417638"/>
              <a:ext cx="50800" cy="71438"/>
            </a:xfrm>
            <a:custGeom>
              <a:avLst/>
              <a:gdLst>
                <a:gd name="T0" fmla="*/ 15 w 32"/>
                <a:gd name="T1" fmla="*/ 0 h 45"/>
                <a:gd name="T2" fmla="*/ 0 w 32"/>
                <a:gd name="T3" fmla="*/ 45 h 45"/>
                <a:gd name="T4" fmla="*/ 32 w 32"/>
                <a:gd name="T5" fmla="*/ 45 h 45"/>
                <a:gd name="T6" fmla="*/ 15 w 32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5">
                  <a:moveTo>
                    <a:pt x="15" y="0"/>
                  </a:moveTo>
                  <a:lnTo>
                    <a:pt x="0" y="45"/>
                  </a:lnTo>
                  <a:lnTo>
                    <a:pt x="32" y="45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29" name="Freeform 430"/>
            <p:cNvSpPr>
              <a:spLocks/>
            </p:cNvSpPr>
            <p:nvPr/>
          </p:nvSpPr>
          <p:spPr bwMode="auto">
            <a:xfrm>
              <a:off x="1778000" y="1493838"/>
              <a:ext cx="44450" cy="53975"/>
            </a:xfrm>
            <a:custGeom>
              <a:avLst/>
              <a:gdLst>
                <a:gd name="T0" fmla="*/ 13 w 28"/>
                <a:gd name="T1" fmla="*/ 0 h 34"/>
                <a:gd name="T2" fmla="*/ 0 w 28"/>
                <a:gd name="T3" fmla="*/ 34 h 34"/>
                <a:gd name="T4" fmla="*/ 28 w 28"/>
                <a:gd name="T5" fmla="*/ 34 h 34"/>
                <a:gd name="T6" fmla="*/ 13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13" y="0"/>
                  </a:moveTo>
                  <a:lnTo>
                    <a:pt x="0" y="34"/>
                  </a:lnTo>
                  <a:lnTo>
                    <a:pt x="28" y="34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30" name="Freeform 431"/>
            <p:cNvSpPr>
              <a:spLocks/>
            </p:cNvSpPr>
            <p:nvPr/>
          </p:nvSpPr>
          <p:spPr bwMode="auto">
            <a:xfrm>
              <a:off x="1893888" y="1538288"/>
              <a:ext cx="52387" cy="65088"/>
            </a:xfrm>
            <a:custGeom>
              <a:avLst/>
              <a:gdLst>
                <a:gd name="T0" fmla="*/ 18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8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31" name="Freeform 432"/>
            <p:cNvSpPr>
              <a:spLocks/>
            </p:cNvSpPr>
            <p:nvPr/>
          </p:nvSpPr>
          <p:spPr bwMode="auto">
            <a:xfrm>
              <a:off x="1901825" y="1538288"/>
              <a:ext cx="49213" cy="65088"/>
            </a:xfrm>
            <a:custGeom>
              <a:avLst/>
              <a:gdLst>
                <a:gd name="T0" fmla="*/ 16 w 31"/>
                <a:gd name="T1" fmla="*/ 0 h 41"/>
                <a:gd name="T2" fmla="*/ 0 w 31"/>
                <a:gd name="T3" fmla="*/ 41 h 41"/>
                <a:gd name="T4" fmla="*/ 31 w 31"/>
                <a:gd name="T5" fmla="*/ 41 h 41"/>
                <a:gd name="T6" fmla="*/ 16 w 3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1">
                  <a:moveTo>
                    <a:pt x="16" y="0"/>
                  </a:moveTo>
                  <a:lnTo>
                    <a:pt x="0" y="41"/>
                  </a:lnTo>
                  <a:lnTo>
                    <a:pt x="31" y="41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32" name="Freeform 433"/>
            <p:cNvSpPr>
              <a:spLocks/>
            </p:cNvSpPr>
            <p:nvPr/>
          </p:nvSpPr>
          <p:spPr bwMode="auto">
            <a:xfrm>
              <a:off x="1927225" y="1693863"/>
              <a:ext cx="50800" cy="69850"/>
            </a:xfrm>
            <a:custGeom>
              <a:avLst/>
              <a:gdLst>
                <a:gd name="T0" fmla="*/ 15 w 32"/>
                <a:gd name="T1" fmla="*/ 0 h 44"/>
                <a:gd name="T2" fmla="*/ 0 w 32"/>
                <a:gd name="T3" fmla="*/ 44 h 44"/>
                <a:gd name="T4" fmla="*/ 32 w 32"/>
                <a:gd name="T5" fmla="*/ 44 h 44"/>
                <a:gd name="T6" fmla="*/ 15 w 3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0" y="44"/>
                  </a:lnTo>
                  <a:lnTo>
                    <a:pt x="32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33" name="Freeform 434"/>
            <p:cNvSpPr>
              <a:spLocks/>
            </p:cNvSpPr>
            <p:nvPr/>
          </p:nvSpPr>
          <p:spPr bwMode="auto">
            <a:xfrm>
              <a:off x="1954213" y="1819276"/>
              <a:ext cx="52387" cy="69850"/>
            </a:xfrm>
            <a:custGeom>
              <a:avLst/>
              <a:gdLst>
                <a:gd name="T0" fmla="*/ 15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5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34" name="Freeform 435"/>
            <p:cNvSpPr>
              <a:spLocks/>
            </p:cNvSpPr>
            <p:nvPr/>
          </p:nvSpPr>
          <p:spPr bwMode="auto">
            <a:xfrm>
              <a:off x="1966913" y="1819276"/>
              <a:ext cx="52387" cy="69850"/>
            </a:xfrm>
            <a:custGeom>
              <a:avLst/>
              <a:gdLst>
                <a:gd name="T0" fmla="*/ 15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5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35" name="Freeform 436"/>
            <p:cNvSpPr>
              <a:spLocks/>
            </p:cNvSpPr>
            <p:nvPr/>
          </p:nvSpPr>
          <p:spPr bwMode="auto">
            <a:xfrm>
              <a:off x="2011363" y="1819276"/>
              <a:ext cx="50800" cy="69850"/>
            </a:xfrm>
            <a:custGeom>
              <a:avLst/>
              <a:gdLst>
                <a:gd name="T0" fmla="*/ 17 w 32"/>
                <a:gd name="T1" fmla="*/ 0 h 44"/>
                <a:gd name="T2" fmla="*/ 0 w 32"/>
                <a:gd name="T3" fmla="*/ 44 h 44"/>
                <a:gd name="T4" fmla="*/ 32 w 32"/>
                <a:gd name="T5" fmla="*/ 44 h 44"/>
                <a:gd name="T6" fmla="*/ 17 w 3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0" y="44"/>
                  </a:lnTo>
                  <a:lnTo>
                    <a:pt x="32" y="44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36" name="Freeform 437"/>
            <p:cNvSpPr>
              <a:spLocks/>
            </p:cNvSpPr>
            <p:nvPr/>
          </p:nvSpPr>
          <p:spPr bwMode="auto">
            <a:xfrm>
              <a:off x="2119313" y="1858963"/>
              <a:ext cx="52387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37" name="Freeform 438"/>
            <p:cNvSpPr>
              <a:spLocks/>
            </p:cNvSpPr>
            <p:nvPr/>
          </p:nvSpPr>
          <p:spPr bwMode="auto">
            <a:xfrm>
              <a:off x="2187575" y="1989138"/>
              <a:ext cx="52388" cy="65088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38" name="Freeform 439"/>
            <p:cNvSpPr>
              <a:spLocks/>
            </p:cNvSpPr>
            <p:nvPr/>
          </p:nvSpPr>
          <p:spPr bwMode="auto">
            <a:xfrm>
              <a:off x="2355850" y="2033588"/>
              <a:ext cx="52388" cy="69850"/>
            </a:xfrm>
            <a:custGeom>
              <a:avLst/>
              <a:gdLst>
                <a:gd name="T0" fmla="*/ 15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5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39" name="Freeform 440"/>
            <p:cNvSpPr>
              <a:spLocks/>
            </p:cNvSpPr>
            <p:nvPr/>
          </p:nvSpPr>
          <p:spPr bwMode="auto">
            <a:xfrm>
              <a:off x="2376488" y="2108201"/>
              <a:ext cx="52387" cy="69850"/>
            </a:xfrm>
            <a:custGeom>
              <a:avLst/>
              <a:gdLst>
                <a:gd name="T0" fmla="*/ 17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7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7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40" name="Freeform 441"/>
            <p:cNvSpPr>
              <a:spLocks/>
            </p:cNvSpPr>
            <p:nvPr/>
          </p:nvSpPr>
          <p:spPr bwMode="auto">
            <a:xfrm>
              <a:off x="2781300" y="2368551"/>
              <a:ext cx="52388" cy="69850"/>
            </a:xfrm>
            <a:custGeom>
              <a:avLst/>
              <a:gdLst>
                <a:gd name="T0" fmla="*/ 18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8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41" name="Freeform 442"/>
            <p:cNvSpPr>
              <a:spLocks/>
            </p:cNvSpPr>
            <p:nvPr/>
          </p:nvSpPr>
          <p:spPr bwMode="auto">
            <a:xfrm>
              <a:off x="2865438" y="2368551"/>
              <a:ext cx="47625" cy="69850"/>
            </a:xfrm>
            <a:custGeom>
              <a:avLst/>
              <a:gdLst>
                <a:gd name="T0" fmla="*/ 15 w 30"/>
                <a:gd name="T1" fmla="*/ 0 h 44"/>
                <a:gd name="T2" fmla="*/ 0 w 30"/>
                <a:gd name="T3" fmla="*/ 44 h 44"/>
                <a:gd name="T4" fmla="*/ 30 w 30"/>
                <a:gd name="T5" fmla="*/ 44 h 44"/>
                <a:gd name="T6" fmla="*/ 15 w 30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0" y="44"/>
                  </a:lnTo>
                  <a:lnTo>
                    <a:pt x="30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42" name="Freeform 443"/>
            <p:cNvSpPr>
              <a:spLocks/>
            </p:cNvSpPr>
            <p:nvPr/>
          </p:nvSpPr>
          <p:spPr bwMode="auto">
            <a:xfrm>
              <a:off x="3109913" y="2449513"/>
              <a:ext cx="52387" cy="65088"/>
            </a:xfrm>
            <a:custGeom>
              <a:avLst/>
              <a:gdLst>
                <a:gd name="T0" fmla="*/ 16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6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43" name="Freeform 444"/>
            <p:cNvSpPr>
              <a:spLocks/>
            </p:cNvSpPr>
            <p:nvPr/>
          </p:nvSpPr>
          <p:spPr bwMode="auto">
            <a:xfrm>
              <a:off x="3135313" y="2449513"/>
              <a:ext cx="50800" cy="65088"/>
            </a:xfrm>
            <a:custGeom>
              <a:avLst/>
              <a:gdLst>
                <a:gd name="T0" fmla="*/ 17 w 32"/>
                <a:gd name="T1" fmla="*/ 0 h 41"/>
                <a:gd name="T2" fmla="*/ 0 w 32"/>
                <a:gd name="T3" fmla="*/ 41 h 41"/>
                <a:gd name="T4" fmla="*/ 32 w 32"/>
                <a:gd name="T5" fmla="*/ 41 h 41"/>
                <a:gd name="T6" fmla="*/ 17 w 32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0" y="41"/>
                  </a:lnTo>
                  <a:lnTo>
                    <a:pt x="32" y="41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44" name="Freeform 445"/>
            <p:cNvSpPr>
              <a:spLocks/>
            </p:cNvSpPr>
            <p:nvPr/>
          </p:nvSpPr>
          <p:spPr bwMode="auto">
            <a:xfrm>
              <a:off x="3178175" y="2449513"/>
              <a:ext cx="52388" cy="65088"/>
            </a:xfrm>
            <a:custGeom>
              <a:avLst/>
              <a:gdLst>
                <a:gd name="T0" fmla="*/ 18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8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45" name="Line 446"/>
            <p:cNvSpPr>
              <a:spLocks noChangeShapeType="1"/>
            </p:cNvSpPr>
            <p:nvPr/>
          </p:nvSpPr>
          <p:spPr bwMode="auto">
            <a:xfrm>
              <a:off x="5691187" y="3073401"/>
              <a:ext cx="0" cy="0"/>
            </a:xfrm>
            <a:prstGeom prst="line">
              <a:avLst/>
            </a:pr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46" name="Freeform 447"/>
            <p:cNvSpPr>
              <a:spLocks/>
            </p:cNvSpPr>
            <p:nvPr/>
          </p:nvSpPr>
          <p:spPr bwMode="auto">
            <a:xfrm>
              <a:off x="3406775" y="2573338"/>
              <a:ext cx="52388" cy="65088"/>
            </a:xfrm>
            <a:custGeom>
              <a:avLst/>
              <a:gdLst>
                <a:gd name="T0" fmla="*/ 16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6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47" name="Freeform 448"/>
            <p:cNvSpPr>
              <a:spLocks/>
            </p:cNvSpPr>
            <p:nvPr/>
          </p:nvSpPr>
          <p:spPr bwMode="auto">
            <a:xfrm>
              <a:off x="3406775" y="2573338"/>
              <a:ext cx="52388" cy="65088"/>
            </a:xfrm>
            <a:custGeom>
              <a:avLst/>
              <a:gdLst>
                <a:gd name="T0" fmla="*/ 16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6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48" name="Freeform 449"/>
            <p:cNvSpPr>
              <a:spLocks/>
            </p:cNvSpPr>
            <p:nvPr/>
          </p:nvSpPr>
          <p:spPr bwMode="auto">
            <a:xfrm>
              <a:off x="3424238" y="2638426"/>
              <a:ext cx="50800" cy="69850"/>
            </a:xfrm>
            <a:custGeom>
              <a:avLst/>
              <a:gdLst>
                <a:gd name="T0" fmla="*/ 15 w 32"/>
                <a:gd name="T1" fmla="*/ 0 h 44"/>
                <a:gd name="T2" fmla="*/ 0 w 32"/>
                <a:gd name="T3" fmla="*/ 44 h 44"/>
                <a:gd name="T4" fmla="*/ 32 w 32"/>
                <a:gd name="T5" fmla="*/ 44 h 44"/>
                <a:gd name="T6" fmla="*/ 15 w 3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0" y="44"/>
                  </a:lnTo>
                  <a:lnTo>
                    <a:pt x="32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49" name="Freeform 450"/>
            <p:cNvSpPr>
              <a:spLocks/>
            </p:cNvSpPr>
            <p:nvPr/>
          </p:nvSpPr>
          <p:spPr bwMode="auto">
            <a:xfrm>
              <a:off x="3424238" y="2638426"/>
              <a:ext cx="50800" cy="69850"/>
            </a:xfrm>
            <a:custGeom>
              <a:avLst/>
              <a:gdLst>
                <a:gd name="T0" fmla="*/ 15 w 32"/>
                <a:gd name="T1" fmla="*/ 0 h 44"/>
                <a:gd name="T2" fmla="*/ 0 w 32"/>
                <a:gd name="T3" fmla="*/ 44 h 44"/>
                <a:gd name="T4" fmla="*/ 32 w 32"/>
                <a:gd name="T5" fmla="*/ 44 h 44"/>
                <a:gd name="T6" fmla="*/ 15 w 3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0" y="44"/>
                  </a:lnTo>
                  <a:lnTo>
                    <a:pt x="32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50" name="Freeform 451"/>
            <p:cNvSpPr>
              <a:spLocks/>
            </p:cNvSpPr>
            <p:nvPr/>
          </p:nvSpPr>
          <p:spPr bwMode="auto">
            <a:xfrm>
              <a:off x="3424238" y="2638426"/>
              <a:ext cx="50800" cy="69850"/>
            </a:xfrm>
            <a:custGeom>
              <a:avLst/>
              <a:gdLst>
                <a:gd name="T0" fmla="*/ 15 w 32"/>
                <a:gd name="T1" fmla="*/ 0 h 44"/>
                <a:gd name="T2" fmla="*/ 0 w 32"/>
                <a:gd name="T3" fmla="*/ 44 h 44"/>
                <a:gd name="T4" fmla="*/ 32 w 32"/>
                <a:gd name="T5" fmla="*/ 44 h 44"/>
                <a:gd name="T6" fmla="*/ 15 w 3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0" y="44"/>
                  </a:lnTo>
                  <a:lnTo>
                    <a:pt x="32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51" name="Freeform 452"/>
            <p:cNvSpPr>
              <a:spLocks/>
            </p:cNvSpPr>
            <p:nvPr/>
          </p:nvSpPr>
          <p:spPr bwMode="auto">
            <a:xfrm>
              <a:off x="3427413" y="2638426"/>
              <a:ext cx="52387" cy="69850"/>
            </a:xfrm>
            <a:custGeom>
              <a:avLst/>
              <a:gdLst>
                <a:gd name="T0" fmla="*/ 18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8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52" name="Freeform 453"/>
            <p:cNvSpPr>
              <a:spLocks/>
            </p:cNvSpPr>
            <p:nvPr/>
          </p:nvSpPr>
          <p:spPr bwMode="auto">
            <a:xfrm>
              <a:off x="3448050" y="2663826"/>
              <a:ext cx="47625" cy="65087"/>
            </a:xfrm>
            <a:custGeom>
              <a:avLst/>
              <a:gdLst>
                <a:gd name="T0" fmla="*/ 15 w 30"/>
                <a:gd name="T1" fmla="*/ 0 h 41"/>
                <a:gd name="T2" fmla="*/ 0 w 30"/>
                <a:gd name="T3" fmla="*/ 41 h 41"/>
                <a:gd name="T4" fmla="*/ 30 w 30"/>
                <a:gd name="T5" fmla="*/ 41 h 41"/>
                <a:gd name="T6" fmla="*/ 15 w 3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0" y="41"/>
                  </a:lnTo>
                  <a:lnTo>
                    <a:pt x="30" y="41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53" name="Freeform 454"/>
            <p:cNvSpPr>
              <a:spLocks/>
            </p:cNvSpPr>
            <p:nvPr/>
          </p:nvSpPr>
          <p:spPr bwMode="auto">
            <a:xfrm>
              <a:off x="3619499" y="2763838"/>
              <a:ext cx="52388" cy="65088"/>
            </a:xfrm>
            <a:custGeom>
              <a:avLst/>
              <a:gdLst>
                <a:gd name="T0" fmla="*/ 16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6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54" name="Freeform 455"/>
            <p:cNvSpPr>
              <a:spLocks/>
            </p:cNvSpPr>
            <p:nvPr/>
          </p:nvSpPr>
          <p:spPr bwMode="auto">
            <a:xfrm>
              <a:off x="3619499" y="2763838"/>
              <a:ext cx="52388" cy="65088"/>
            </a:xfrm>
            <a:custGeom>
              <a:avLst/>
              <a:gdLst>
                <a:gd name="T0" fmla="*/ 16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6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55" name="Freeform 456"/>
            <p:cNvSpPr>
              <a:spLocks/>
            </p:cNvSpPr>
            <p:nvPr/>
          </p:nvSpPr>
          <p:spPr bwMode="auto">
            <a:xfrm>
              <a:off x="3636962" y="2794001"/>
              <a:ext cx="50800" cy="65087"/>
            </a:xfrm>
            <a:custGeom>
              <a:avLst/>
              <a:gdLst>
                <a:gd name="T0" fmla="*/ 17 w 32"/>
                <a:gd name="T1" fmla="*/ 0 h 41"/>
                <a:gd name="T2" fmla="*/ 0 w 32"/>
                <a:gd name="T3" fmla="*/ 41 h 41"/>
                <a:gd name="T4" fmla="*/ 32 w 32"/>
                <a:gd name="T5" fmla="*/ 41 h 41"/>
                <a:gd name="T6" fmla="*/ 17 w 32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0" y="41"/>
                  </a:lnTo>
                  <a:lnTo>
                    <a:pt x="32" y="41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56" name="Freeform 457"/>
            <p:cNvSpPr>
              <a:spLocks/>
            </p:cNvSpPr>
            <p:nvPr/>
          </p:nvSpPr>
          <p:spPr bwMode="auto">
            <a:xfrm>
              <a:off x="3640137" y="2794001"/>
              <a:ext cx="52387" cy="65087"/>
            </a:xfrm>
            <a:custGeom>
              <a:avLst/>
              <a:gdLst>
                <a:gd name="T0" fmla="*/ 18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8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57" name="Freeform 458"/>
            <p:cNvSpPr>
              <a:spLocks/>
            </p:cNvSpPr>
            <p:nvPr/>
          </p:nvSpPr>
          <p:spPr bwMode="auto">
            <a:xfrm>
              <a:off x="3836987" y="2879726"/>
              <a:ext cx="52387" cy="65087"/>
            </a:xfrm>
            <a:custGeom>
              <a:avLst/>
              <a:gdLst>
                <a:gd name="T0" fmla="*/ 18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8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58" name="Freeform 459"/>
            <p:cNvSpPr>
              <a:spLocks/>
            </p:cNvSpPr>
            <p:nvPr/>
          </p:nvSpPr>
          <p:spPr bwMode="auto">
            <a:xfrm>
              <a:off x="3840162" y="2879726"/>
              <a:ext cx="52387" cy="65087"/>
            </a:xfrm>
            <a:custGeom>
              <a:avLst/>
              <a:gdLst>
                <a:gd name="T0" fmla="*/ 18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8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59" name="Freeform 460"/>
            <p:cNvSpPr>
              <a:spLocks/>
            </p:cNvSpPr>
            <p:nvPr/>
          </p:nvSpPr>
          <p:spPr bwMode="auto">
            <a:xfrm>
              <a:off x="3889374" y="2908301"/>
              <a:ext cx="52388" cy="71437"/>
            </a:xfrm>
            <a:custGeom>
              <a:avLst/>
              <a:gdLst>
                <a:gd name="T0" fmla="*/ 18 w 33"/>
                <a:gd name="T1" fmla="*/ 0 h 45"/>
                <a:gd name="T2" fmla="*/ 0 w 33"/>
                <a:gd name="T3" fmla="*/ 45 h 45"/>
                <a:gd name="T4" fmla="*/ 33 w 33"/>
                <a:gd name="T5" fmla="*/ 45 h 45"/>
                <a:gd name="T6" fmla="*/ 18 w 33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5">
                  <a:moveTo>
                    <a:pt x="18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60" name="Freeform 461"/>
            <p:cNvSpPr>
              <a:spLocks/>
            </p:cNvSpPr>
            <p:nvPr/>
          </p:nvSpPr>
          <p:spPr bwMode="auto">
            <a:xfrm>
              <a:off x="3889374" y="2908301"/>
              <a:ext cx="52388" cy="71437"/>
            </a:xfrm>
            <a:custGeom>
              <a:avLst/>
              <a:gdLst>
                <a:gd name="T0" fmla="*/ 18 w 33"/>
                <a:gd name="T1" fmla="*/ 0 h 45"/>
                <a:gd name="T2" fmla="*/ 0 w 33"/>
                <a:gd name="T3" fmla="*/ 45 h 45"/>
                <a:gd name="T4" fmla="*/ 33 w 33"/>
                <a:gd name="T5" fmla="*/ 45 h 45"/>
                <a:gd name="T6" fmla="*/ 18 w 33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5">
                  <a:moveTo>
                    <a:pt x="18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61" name="Freeform 462"/>
            <p:cNvSpPr>
              <a:spLocks/>
            </p:cNvSpPr>
            <p:nvPr/>
          </p:nvSpPr>
          <p:spPr bwMode="auto">
            <a:xfrm>
              <a:off x="4041774" y="2908301"/>
              <a:ext cx="52388" cy="71437"/>
            </a:xfrm>
            <a:custGeom>
              <a:avLst/>
              <a:gdLst>
                <a:gd name="T0" fmla="*/ 18 w 33"/>
                <a:gd name="T1" fmla="*/ 0 h 45"/>
                <a:gd name="T2" fmla="*/ 0 w 33"/>
                <a:gd name="T3" fmla="*/ 45 h 45"/>
                <a:gd name="T4" fmla="*/ 33 w 33"/>
                <a:gd name="T5" fmla="*/ 45 h 45"/>
                <a:gd name="T6" fmla="*/ 18 w 33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5">
                  <a:moveTo>
                    <a:pt x="18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62" name="Freeform 463"/>
            <p:cNvSpPr>
              <a:spLocks/>
            </p:cNvSpPr>
            <p:nvPr/>
          </p:nvSpPr>
          <p:spPr bwMode="auto">
            <a:xfrm>
              <a:off x="4062412" y="2908301"/>
              <a:ext cx="47625" cy="71437"/>
            </a:xfrm>
            <a:custGeom>
              <a:avLst/>
              <a:gdLst>
                <a:gd name="T0" fmla="*/ 15 w 30"/>
                <a:gd name="T1" fmla="*/ 0 h 45"/>
                <a:gd name="T2" fmla="*/ 0 w 30"/>
                <a:gd name="T3" fmla="*/ 45 h 45"/>
                <a:gd name="T4" fmla="*/ 30 w 30"/>
                <a:gd name="T5" fmla="*/ 45 h 45"/>
                <a:gd name="T6" fmla="*/ 15 w 30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5">
                  <a:moveTo>
                    <a:pt x="15" y="0"/>
                  </a:moveTo>
                  <a:lnTo>
                    <a:pt x="0" y="45"/>
                  </a:lnTo>
                  <a:lnTo>
                    <a:pt x="30" y="45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63" name="Freeform 464"/>
            <p:cNvSpPr>
              <a:spLocks/>
            </p:cNvSpPr>
            <p:nvPr/>
          </p:nvSpPr>
          <p:spPr bwMode="auto">
            <a:xfrm>
              <a:off x="4081462" y="2908301"/>
              <a:ext cx="52387" cy="71437"/>
            </a:xfrm>
            <a:custGeom>
              <a:avLst/>
              <a:gdLst>
                <a:gd name="T0" fmla="*/ 15 w 33"/>
                <a:gd name="T1" fmla="*/ 0 h 45"/>
                <a:gd name="T2" fmla="*/ 0 w 33"/>
                <a:gd name="T3" fmla="*/ 45 h 45"/>
                <a:gd name="T4" fmla="*/ 33 w 33"/>
                <a:gd name="T5" fmla="*/ 45 h 45"/>
                <a:gd name="T6" fmla="*/ 15 w 33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5">
                  <a:moveTo>
                    <a:pt x="15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64" name="Freeform 465"/>
            <p:cNvSpPr>
              <a:spLocks/>
            </p:cNvSpPr>
            <p:nvPr/>
          </p:nvSpPr>
          <p:spPr bwMode="auto">
            <a:xfrm>
              <a:off x="4097337" y="2908301"/>
              <a:ext cx="52387" cy="71437"/>
            </a:xfrm>
            <a:custGeom>
              <a:avLst/>
              <a:gdLst>
                <a:gd name="T0" fmla="*/ 18 w 33"/>
                <a:gd name="T1" fmla="*/ 0 h 45"/>
                <a:gd name="T2" fmla="*/ 0 w 33"/>
                <a:gd name="T3" fmla="*/ 45 h 45"/>
                <a:gd name="T4" fmla="*/ 33 w 33"/>
                <a:gd name="T5" fmla="*/ 45 h 45"/>
                <a:gd name="T6" fmla="*/ 18 w 33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5">
                  <a:moveTo>
                    <a:pt x="18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65" name="Freeform 466"/>
            <p:cNvSpPr>
              <a:spLocks/>
            </p:cNvSpPr>
            <p:nvPr/>
          </p:nvSpPr>
          <p:spPr bwMode="auto">
            <a:xfrm>
              <a:off x="4270374" y="2954338"/>
              <a:ext cx="47625" cy="69850"/>
            </a:xfrm>
            <a:custGeom>
              <a:avLst/>
              <a:gdLst>
                <a:gd name="T0" fmla="*/ 15 w 30"/>
                <a:gd name="T1" fmla="*/ 0 h 44"/>
                <a:gd name="T2" fmla="*/ 0 w 30"/>
                <a:gd name="T3" fmla="*/ 44 h 44"/>
                <a:gd name="T4" fmla="*/ 30 w 30"/>
                <a:gd name="T5" fmla="*/ 44 h 44"/>
                <a:gd name="T6" fmla="*/ 15 w 30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0" y="44"/>
                  </a:lnTo>
                  <a:lnTo>
                    <a:pt x="30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66" name="Freeform 467"/>
            <p:cNvSpPr>
              <a:spLocks/>
            </p:cNvSpPr>
            <p:nvPr/>
          </p:nvSpPr>
          <p:spPr bwMode="auto">
            <a:xfrm>
              <a:off x="4286249" y="2954338"/>
              <a:ext cx="52388" cy="69850"/>
            </a:xfrm>
            <a:custGeom>
              <a:avLst/>
              <a:gdLst>
                <a:gd name="T0" fmla="*/ 15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5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67" name="Freeform 468"/>
            <p:cNvSpPr>
              <a:spLocks/>
            </p:cNvSpPr>
            <p:nvPr/>
          </p:nvSpPr>
          <p:spPr bwMode="auto">
            <a:xfrm>
              <a:off x="4406899" y="2954338"/>
              <a:ext cx="52388" cy="69850"/>
            </a:xfrm>
            <a:custGeom>
              <a:avLst/>
              <a:gdLst>
                <a:gd name="T0" fmla="*/ 18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8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68" name="Freeform 469"/>
            <p:cNvSpPr>
              <a:spLocks/>
            </p:cNvSpPr>
            <p:nvPr/>
          </p:nvSpPr>
          <p:spPr bwMode="auto">
            <a:xfrm>
              <a:off x="4483099" y="2954338"/>
              <a:ext cx="52388" cy="69850"/>
            </a:xfrm>
            <a:custGeom>
              <a:avLst/>
              <a:gdLst>
                <a:gd name="T0" fmla="*/ 15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5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69" name="Freeform 470"/>
            <p:cNvSpPr>
              <a:spLocks/>
            </p:cNvSpPr>
            <p:nvPr/>
          </p:nvSpPr>
          <p:spPr bwMode="auto">
            <a:xfrm>
              <a:off x="4483099" y="2954338"/>
              <a:ext cx="52388" cy="69850"/>
            </a:xfrm>
            <a:custGeom>
              <a:avLst/>
              <a:gdLst>
                <a:gd name="T0" fmla="*/ 15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5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70" name="Freeform 471"/>
            <p:cNvSpPr>
              <a:spLocks/>
            </p:cNvSpPr>
            <p:nvPr/>
          </p:nvSpPr>
          <p:spPr bwMode="auto">
            <a:xfrm>
              <a:off x="4483099" y="2954338"/>
              <a:ext cx="52388" cy="69850"/>
            </a:xfrm>
            <a:custGeom>
              <a:avLst/>
              <a:gdLst>
                <a:gd name="T0" fmla="*/ 15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15 w 3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71" name="Freeform 472"/>
            <p:cNvSpPr>
              <a:spLocks/>
            </p:cNvSpPr>
            <p:nvPr/>
          </p:nvSpPr>
          <p:spPr bwMode="auto">
            <a:xfrm>
              <a:off x="4643437" y="3038476"/>
              <a:ext cx="52387" cy="71437"/>
            </a:xfrm>
            <a:custGeom>
              <a:avLst/>
              <a:gdLst>
                <a:gd name="T0" fmla="*/ 15 w 33"/>
                <a:gd name="T1" fmla="*/ 0 h 45"/>
                <a:gd name="T2" fmla="*/ 0 w 33"/>
                <a:gd name="T3" fmla="*/ 45 h 45"/>
                <a:gd name="T4" fmla="*/ 33 w 33"/>
                <a:gd name="T5" fmla="*/ 45 h 45"/>
                <a:gd name="T6" fmla="*/ 15 w 33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5">
                  <a:moveTo>
                    <a:pt x="15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72" name="Freeform 473"/>
            <p:cNvSpPr>
              <a:spLocks/>
            </p:cNvSpPr>
            <p:nvPr/>
          </p:nvSpPr>
          <p:spPr bwMode="auto">
            <a:xfrm>
              <a:off x="4700587" y="3038476"/>
              <a:ext cx="50800" cy="71437"/>
            </a:xfrm>
            <a:custGeom>
              <a:avLst/>
              <a:gdLst>
                <a:gd name="T0" fmla="*/ 15 w 32"/>
                <a:gd name="T1" fmla="*/ 0 h 45"/>
                <a:gd name="T2" fmla="*/ 0 w 32"/>
                <a:gd name="T3" fmla="*/ 45 h 45"/>
                <a:gd name="T4" fmla="*/ 32 w 32"/>
                <a:gd name="T5" fmla="*/ 45 h 45"/>
                <a:gd name="T6" fmla="*/ 15 w 32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5">
                  <a:moveTo>
                    <a:pt x="15" y="0"/>
                  </a:moveTo>
                  <a:lnTo>
                    <a:pt x="0" y="45"/>
                  </a:lnTo>
                  <a:lnTo>
                    <a:pt x="32" y="45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73" name="Freeform 474"/>
            <p:cNvSpPr>
              <a:spLocks/>
            </p:cNvSpPr>
            <p:nvPr/>
          </p:nvSpPr>
          <p:spPr bwMode="auto">
            <a:xfrm>
              <a:off x="4913312" y="3038476"/>
              <a:ext cx="50800" cy="71437"/>
            </a:xfrm>
            <a:custGeom>
              <a:avLst/>
              <a:gdLst>
                <a:gd name="T0" fmla="*/ 17 w 32"/>
                <a:gd name="T1" fmla="*/ 0 h 45"/>
                <a:gd name="T2" fmla="*/ 0 w 32"/>
                <a:gd name="T3" fmla="*/ 45 h 45"/>
                <a:gd name="T4" fmla="*/ 32 w 32"/>
                <a:gd name="T5" fmla="*/ 45 h 45"/>
                <a:gd name="T6" fmla="*/ 17 w 32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5">
                  <a:moveTo>
                    <a:pt x="17" y="0"/>
                  </a:moveTo>
                  <a:lnTo>
                    <a:pt x="0" y="45"/>
                  </a:lnTo>
                  <a:lnTo>
                    <a:pt x="32" y="45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74" name="Freeform 475"/>
            <p:cNvSpPr>
              <a:spLocks/>
            </p:cNvSpPr>
            <p:nvPr/>
          </p:nvSpPr>
          <p:spPr bwMode="auto">
            <a:xfrm>
              <a:off x="5116512" y="3038476"/>
              <a:ext cx="52387" cy="71437"/>
            </a:xfrm>
            <a:custGeom>
              <a:avLst/>
              <a:gdLst>
                <a:gd name="T0" fmla="*/ 18 w 33"/>
                <a:gd name="T1" fmla="*/ 0 h 45"/>
                <a:gd name="T2" fmla="*/ 0 w 33"/>
                <a:gd name="T3" fmla="*/ 45 h 45"/>
                <a:gd name="T4" fmla="*/ 33 w 33"/>
                <a:gd name="T5" fmla="*/ 45 h 45"/>
                <a:gd name="T6" fmla="*/ 18 w 33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5">
                  <a:moveTo>
                    <a:pt x="18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75" name="Freeform 476"/>
            <p:cNvSpPr>
              <a:spLocks/>
            </p:cNvSpPr>
            <p:nvPr/>
          </p:nvSpPr>
          <p:spPr bwMode="auto">
            <a:xfrm>
              <a:off x="5262562" y="3038476"/>
              <a:ext cx="50800" cy="71437"/>
            </a:xfrm>
            <a:custGeom>
              <a:avLst/>
              <a:gdLst>
                <a:gd name="T0" fmla="*/ 15 w 32"/>
                <a:gd name="T1" fmla="*/ 0 h 45"/>
                <a:gd name="T2" fmla="*/ 0 w 32"/>
                <a:gd name="T3" fmla="*/ 45 h 45"/>
                <a:gd name="T4" fmla="*/ 32 w 32"/>
                <a:gd name="T5" fmla="*/ 45 h 45"/>
                <a:gd name="T6" fmla="*/ 15 w 32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5">
                  <a:moveTo>
                    <a:pt x="15" y="0"/>
                  </a:moveTo>
                  <a:lnTo>
                    <a:pt x="0" y="45"/>
                  </a:lnTo>
                  <a:lnTo>
                    <a:pt x="32" y="45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76" name="Freeform 477"/>
            <p:cNvSpPr>
              <a:spLocks/>
            </p:cNvSpPr>
            <p:nvPr/>
          </p:nvSpPr>
          <p:spPr bwMode="auto">
            <a:xfrm>
              <a:off x="5667374" y="3038476"/>
              <a:ext cx="52388" cy="71437"/>
            </a:xfrm>
            <a:custGeom>
              <a:avLst/>
              <a:gdLst>
                <a:gd name="T0" fmla="*/ 15 w 33"/>
                <a:gd name="T1" fmla="*/ 0 h 45"/>
                <a:gd name="T2" fmla="*/ 0 w 33"/>
                <a:gd name="T3" fmla="*/ 45 h 45"/>
                <a:gd name="T4" fmla="*/ 33 w 33"/>
                <a:gd name="T5" fmla="*/ 45 h 45"/>
                <a:gd name="T6" fmla="*/ 15 w 33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5">
                  <a:moveTo>
                    <a:pt x="15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77" name="Freeform 478"/>
            <p:cNvSpPr>
              <a:spLocks/>
            </p:cNvSpPr>
            <p:nvPr/>
          </p:nvSpPr>
          <p:spPr bwMode="auto">
            <a:xfrm>
              <a:off x="1312863" y="868363"/>
              <a:ext cx="4378324" cy="2205038"/>
            </a:xfrm>
            <a:custGeom>
              <a:avLst/>
              <a:gdLst>
                <a:gd name="T0" fmla="*/ 17 w 2758"/>
                <a:gd name="T1" fmla="*/ 9 h 1389"/>
                <a:gd name="T2" fmla="*/ 65 w 2758"/>
                <a:gd name="T3" fmla="*/ 38 h 1389"/>
                <a:gd name="T4" fmla="*/ 113 w 2758"/>
                <a:gd name="T5" fmla="*/ 50 h 1389"/>
                <a:gd name="T6" fmla="*/ 121 w 2758"/>
                <a:gd name="T7" fmla="*/ 91 h 1389"/>
                <a:gd name="T8" fmla="*/ 131 w 2758"/>
                <a:gd name="T9" fmla="*/ 161 h 1389"/>
                <a:gd name="T10" fmla="*/ 136 w 2758"/>
                <a:gd name="T11" fmla="*/ 179 h 1389"/>
                <a:gd name="T12" fmla="*/ 141 w 2758"/>
                <a:gd name="T13" fmla="*/ 242 h 1389"/>
                <a:gd name="T14" fmla="*/ 151 w 2758"/>
                <a:gd name="T15" fmla="*/ 261 h 1389"/>
                <a:gd name="T16" fmla="*/ 164 w 2758"/>
                <a:gd name="T17" fmla="*/ 306 h 1389"/>
                <a:gd name="T18" fmla="*/ 260 w 2758"/>
                <a:gd name="T19" fmla="*/ 315 h 1389"/>
                <a:gd name="T20" fmla="*/ 268 w 2758"/>
                <a:gd name="T21" fmla="*/ 334 h 1389"/>
                <a:gd name="T22" fmla="*/ 273 w 2758"/>
                <a:gd name="T23" fmla="*/ 369 h 1389"/>
                <a:gd name="T24" fmla="*/ 288 w 2758"/>
                <a:gd name="T25" fmla="*/ 391 h 1389"/>
                <a:gd name="T26" fmla="*/ 316 w 2758"/>
                <a:gd name="T27" fmla="*/ 409 h 1389"/>
                <a:gd name="T28" fmla="*/ 364 w 2758"/>
                <a:gd name="T29" fmla="*/ 432 h 1389"/>
                <a:gd name="T30" fmla="*/ 389 w 2758"/>
                <a:gd name="T31" fmla="*/ 444 h 1389"/>
                <a:gd name="T32" fmla="*/ 394 w 2758"/>
                <a:gd name="T33" fmla="*/ 501 h 1389"/>
                <a:gd name="T34" fmla="*/ 402 w 2758"/>
                <a:gd name="T35" fmla="*/ 520 h 1389"/>
                <a:gd name="T36" fmla="*/ 409 w 2758"/>
                <a:gd name="T37" fmla="*/ 551 h 1389"/>
                <a:gd name="T38" fmla="*/ 414 w 2758"/>
                <a:gd name="T39" fmla="*/ 573 h 1389"/>
                <a:gd name="T40" fmla="*/ 424 w 2758"/>
                <a:gd name="T41" fmla="*/ 621 h 1389"/>
                <a:gd name="T42" fmla="*/ 465 w 2758"/>
                <a:gd name="T43" fmla="*/ 630 h 1389"/>
                <a:gd name="T44" fmla="*/ 528 w 2758"/>
                <a:gd name="T45" fmla="*/ 646 h 1389"/>
                <a:gd name="T46" fmla="*/ 546 w 2758"/>
                <a:gd name="T47" fmla="*/ 665 h 1389"/>
                <a:gd name="T48" fmla="*/ 556 w 2758"/>
                <a:gd name="T49" fmla="*/ 690 h 1389"/>
                <a:gd name="T50" fmla="*/ 566 w 2758"/>
                <a:gd name="T51" fmla="*/ 728 h 1389"/>
                <a:gd name="T52" fmla="*/ 655 w 2758"/>
                <a:gd name="T53" fmla="*/ 747 h 1389"/>
                <a:gd name="T54" fmla="*/ 677 w 2758"/>
                <a:gd name="T55" fmla="*/ 762 h 1389"/>
                <a:gd name="T56" fmla="*/ 692 w 2758"/>
                <a:gd name="T57" fmla="*/ 797 h 1389"/>
                <a:gd name="T58" fmla="*/ 733 w 2758"/>
                <a:gd name="T59" fmla="*/ 822 h 1389"/>
                <a:gd name="T60" fmla="*/ 783 w 2758"/>
                <a:gd name="T61" fmla="*/ 844 h 1389"/>
                <a:gd name="T62" fmla="*/ 796 w 2758"/>
                <a:gd name="T63" fmla="*/ 870 h 1389"/>
                <a:gd name="T64" fmla="*/ 804 w 2758"/>
                <a:gd name="T65" fmla="*/ 892 h 1389"/>
                <a:gd name="T66" fmla="*/ 821 w 2758"/>
                <a:gd name="T67" fmla="*/ 917 h 1389"/>
                <a:gd name="T68" fmla="*/ 940 w 2758"/>
                <a:gd name="T69" fmla="*/ 942 h 1389"/>
                <a:gd name="T70" fmla="*/ 991 w 2758"/>
                <a:gd name="T71" fmla="*/ 967 h 1389"/>
                <a:gd name="T72" fmla="*/ 1077 w 2758"/>
                <a:gd name="T73" fmla="*/ 992 h 1389"/>
                <a:gd name="T74" fmla="*/ 1094 w 2758"/>
                <a:gd name="T75" fmla="*/ 1018 h 1389"/>
                <a:gd name="T76" fmla="*/ 1206 w 2758"/>
                <a:gd name="T77" fmla="*/ 1018 h 1389"/>
                <a:gd name="T78" fmla="*/ 1226 w 2758"/>
                <a:gd name="T79" fmla="*/ 1043 h 1389"/>
                <a:gd name="T80" fmla="*/ 1322 w 2758"/>
                <a:gd name="T81" fmla="*/ 1071 h 1389"/>
                <a:gd name="T82" fmla="*/ 1340 w 2758"/>
                <a:gd name="T83" fmla="*/ 1096 h 1389"/>
                <a:gd name="T84" fmla="*/ 1350 w 2758"/>
                <a:gd name="T85" fmla="*/ 1137 h 1389"/>
                <a:gd name="T86" fmla="*/ 1378 w 2758"/>
                <a:gd name="T87" fmla="*/ 1153 h 1389"/>
                <a:gd name="T88" fmla="*/ 1458 w 2758"/>
                <a:gd name="T89" fmla="*/ 1185 h 1389"/>
                <a:gd name="T90" fmla="*/ 1471 w 2758"/>
                <a:gd name="T91" fmla="*/ 1232 h 1389"/>
                <a:gd name="T92" fmla="*/ 1499 w 2758"/>
                <a:gd name="T93" fmla="*/ 1251 h 1389"/>
                <a:gd name="T94" fmla="*/ 1592 w 2758"/>
                <a:gd name="T95" fmla="*/ 1285 h 1389"/>
                <a:gd name="T96" fmla="*/ 1620 w 2758"/>
                <a:gd name="T97" fmla="*/ 1308 h 1389"/>
                <a:gd name="T98" fmla="*/ 1759 w 2758"/>
                <a:gd name="T99" fmla="*/ 1308 h 1389"/>
                <a:gd name="T100" fmla="*/ 1878 w 2758"/>
                <a:gd name="T101" fmla="*/ 1336 h 1389"/>
                <a:gd name="T102" fmla="*/ 2043 w 2758"/>
                <a:gd name="T103" fmla="*/ 1336 h 1389"/>
                <a:gd name="T104" fmla="*/ 2285 w 2758"/>
                <a:gd name="T105" fmla="*/ 1389 h 1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58" h="1389">
                  <a:moveTo>
                    <a:pt x="0" y="0"/>
                  </a:moveTo>
                  <a:lnTo>
                    <a:pt x="2" y="0"/>
                  </a:lnTo>
                  <a:lnTo>
                    <a:pt x="17" y="0"/>
                  </a:lnTo>
                  <a:lnTo>
                    <a:pt x="17" y="9"/>
                  </a:lnTo>
                  <a:lnTo>
                    <a:pt x="22" y="9"/>
                  </a:lnTo>
                  <a:lnTo>
                    <a:pt x="22" y="22"/>
                  </a:lnTo>
                  <a:lnTo>
                    <a:pt x="65" y="22"/>
                  </a:lnTo>
                  <a:lnTo>
                    <a:pt x="65" y="38"/>
                  </a:lnTo>
                  <a:lnTo>
                    <a:pt x="96" y="38"/>
                  </a:lnTo>
                  <a:lnTo>
                    <a:pt x="103" y="38"/>
                  </a:lnTo>
                  <a:lnTo>
                    <a:pt x="103" y="50"/>
                  </a:lnTo>
                  <a:lnTo>
                    <a:pt x="113" y="50"/>
                  </a:lnTo>
                  <a:lnTo>
                    <a:pt x="113" y="82"/>
                  </a:lnTo>
                  <a:lnTo>
                    <a:pt x="119" y="82"/>
                  </a:lnTo>
                  <a:lnTo>
                    <a:pt x="119" y="91"/>
                  </a:lnTo>
                  <a:lnTo>
                    <a:pt x="121" y="91"/>
                  </a:lnTo>
                  <a:lnTo>
                    <a:pt x="121" y="110"/>
                  </a:lnTo>
                  <a:lnTo>
                    <a:pt x="124" y="110"/>
                  </a:lnTo>
                  <a:lnTo>
                    <a:pt x="124" y="161"/>
                  </a:lnTo>
                  <a:lnTo>
                    <a:pt x="131" y="161"/>
                  </a:lnTo>
                  <a:lnTo>
                    <a:pt x="131" y="170"/>
                  </a:lnTo>
                  <a:lnTo>
                    <a:pt x="134" y="170"/>
                  </a:lnTo>
                  <a:lnTo>
                    <a:pt x="134" y="179"/>
                  </a:lnTo>
                  <a:lnTo>
                    <a:pt x="136" y="179"/>
                  </a:lnTo>
                  <a:lnTo>
                    <a:pt x="136" y="224"/>
                  </a:lnTo>
                  <a:lnTo>
                    <a:pt x="139" y="224"/>
                  </a:lnTo>
                  <a:lnTo>
                    <a:pt x="139" y="242"/>
                  </a:lnTo>
                  <a:lnTo>
                    <a:pt x="141" y="242"/>
                  </a:lnTo>
                  <a:lnTo>
                    <a:pt x="141" y="252"/>
                  </a:lnTo>
                  <a:lnTo>
                    <a:pt x="144" y="252"/>
                  </a:lnTo>
                  <a:lnTo>
                    <a:pt x="144" y="261"/>
                  </a:lnTo>
                  <a:lnTo>
                    <a:pt x="151" y="261"/>
                  </a:lnTo>
                  <a:lnTo>
                    <a:pt x="151" y="283"/>
                  </a:lnTo>
                  <a:lnTo>
                    <a:pt x="162" y="283"/>
                  </a:lnTo>
                  <a:lnTo>
                    <a:pt x="162" y="306"/>
                  </a:lnTo>
                  <a:lnTo>
                    <a:pt x="164" y="306"/>
                  </a:lnTo>
                  <a:lnTo>
                    <a:pt x="250" y="306"/>
                  </a:lnTo>
                  <a:lnTo>
                    <a:pt x="255" y="306"/>
                  </a:lnTo>
                  <a:lnTo>
                    <a:pt x="255" y="315"/>
                  </a:lnTo>
                  <a:lnTo>
                    <a:pt x="260" y="315"/>
                  </a:lnTo>
                  <a:lnTo>
                    <a:pt x="260" y="328"/>
                  </a:lnTo>
                  <a:lnTo>
                    <a:pt x="265" y="328"/>
                  </a:lnTo>
                  <a:lnTo>
                    <a:pt x="265" y="334"/>
                  </a:lnTo>
                  <a:lnTo>
                    <a:pt x="268" y="334"/>
                  </a:lnTo>
                  <a:lnTo>
                    <a:pt x="270" y="334"/>
                  </a:lnTo>
                  <a:lnTo>
                    <a:pt x="270" y="353"/>
                  </a:lnTo>
                  <a:lnTo>
                    <a:pt x="273" y="353"/>
                  </a:lnTo>
                  <a:lnTo>
                    <a:pt x="273" y="369"/>
                  </a:lnTo>
                  <a:lnTo>
                    <a:pt x="275" y="369"/>
                  </a:lnTo>
                  <a:lnTo>
                    <a:pt x="275" y="378"/>
                  </a:lnTo>
                  <a:lnTo>
                    <a:pt x="288" y="378"/>
                  </a:lnTo>
                  <a:lnTo>
                    <a:pt x="288" y="391"/>
                  </a:lnTo>
                  <a:lnTo>
                    <a:pt x="303" y="391"/>
                  </a:lnTo>
                  <a:lnTo>
                    <a:pt x="303" y="409"/>
                  </a:lnTo>
                  <a:lnTo>
                    <a:pt x="306" y="409"/>
                  </a:lnTo>
                  <a:lnTo>
                    <a:pt x="316" y="409"/>
                  </a:lnTo>
                  <a:lnTo>
                    <a:pt x="316" y="422"/>
                  </a:lnTo>
                  <a:lnTo>
                    <a:pt x="349" y="422"/>
                  </a:lnTo>
                  <a:lnTo>
                    <a:pt x="349" y="432"/>
                  </a:lnTo>
                  <a:lnTo>
                    <a:pt x="364" y="432"/>
                  </a:lnTo>
                  <a:lnTo>
                    <a:pt x="364" y="444"/>
                  </a:lnTo>
                  <a:lnTo>
                    <a:pt x="384" y="444"/>
                  </a:lnTo>
                  <a:lnTo>
                    <a:pt x="387" y="444"/>
                  </a:lnTo>
                  <a:lnTo>
                    <a:pt x="389" y="444"/>
                  </a:lnTo>
                  <a:lnTo>
                    <a:pt x="389" y="463"/>
                  </a:lnTo>
                  <a:lnTo>
                    <a:pt x="392" y="463"/>
                  </a:lnTo>
                  <a:lnTo>
                    <a:pt x="392" y="501"/>
                  </a:lnTo>
                  <a:lnTo>
                    <a:pt x="394" y="501"/>
                  </a:lnTo>
                  <a:lnTo>
                    <a:pt x="394" y="510"/>
                  </a:lnTo>
                  <a:lnTo>
                    <a:pt x="397" y="510"/>
                  </a:lnTo>
                  <a:lnTo>
                    <a:pt x="397" y="520"/>
                  </a:lnTo>
                  <a:lnTo>
                    <a:pt x="402" y="520"/>
                  </a:lnTo>
                  <a:lnTo>
                    <a:pt x="402" y="542"/>
                  </a:lnTo>
                  <a:lnTo>
                    <a:pt x="404" y="542"/>
                  </a:lnTo>
                  <a:lnTo>
                    <a:pt x="404" y="551"/>
                  </a:lnTo>
                  <a:lnTo>
                    <a:pt x="409" y="551"/>
                  </a:lnTo>
                  <a:lnTo>
                    <a:pt x="409" y="564"/>
                  </a:lnTo>
                  <a:lnTo>
                    <a:pt x="412" y="564"/>
                  </a:lnTo>
                  <a:lnTo>
                    <a:pt x="412" y="573"/>
                  </a:lnTo>
                  <a:lnTo>
                    <a:pt x="414" y="573"/>
                  </a:lnTo>
                  <a:lnTo>
                    <a:pt x="414" y="608"/>
                  </a:lnTo>
                  <a:lnTo>
                    <a:pt x="422" y="608"/>
                  </a:lnTo>
                  <a:lnTo>
                    <a:pt x="422" y="621"/>
                  </a:lnTo>
                  <a:lnTo>
                    <a:pt x="424" y="621"/>
                  </a:lnTo>
                  <a:lnTo>
                    <a:pt x="429" y="621"/>
                  </a:lnTo>
                  <a:lnTo>
                    <a:pt x="452" y="621"/>
                  </a:lnTo>
                  <a:lnTo>
                    <a:pt x="465" y="621"/>
                  </a:lnTo>
                  <a:lnTo>
                    <a:pt x="465" y="630"/>
                  </a:lnTo>
                  <a:lnTo>
                    <a:pt x="488" y="630"/>
                  </a:lnTo>
                  <a:lnTo>
                    <a:pt x="488" y="646"/>
                  </a:lnTo>
                  <a:lnTo>
                    <a:pt x="523" y="646"/>
                  </a:lnTo>
                  <a:lnTo>
                    <a:pt x="528" y="646"/>
                  </a:lnTo>
                  <a:lnTo>
                    <a:pt x="528" y="655"/>
                  </a:lnTo>
                  <a:lnTo>
                    <a:pt x="541" y="655"/>
                  </a:lnTo>
                  <a:lnTo>
                    <a:pt x="541" y="665"/>
                  </a:lnTo>
                  <a:lnTo>
                    <a:pt x="546" y="665"/>
                  </a:lnTo>
                  <a:lnTo>
                    <a:pt x="546" y="680"/>
                  </a:lnTo>
                  <a:lnTo>
                    <a:pt x="548" y="680"/>
                  </a:lnTo>
                  <a:lnTo>
                    <a:pt x="548" y="690"/>
                  </a:lnTo>
                  <a:lnTo>
                    <a:pt x="556" y="690"/>
                  </a:lnTo>
                  <a:lnTo>
                    <a:pt x="556" y="703"/>
                  </a:lnTo>
                  <a:lnTo>
                    <a:pt x="561" y="703"/>
                  </a:lnTo>
                  <a:lnTo>
                    <a:pt x="561" y="728"/>
                  </a:lnTo>
                  <a:lnTo>
                    <a:pt x="566" y="728"/>
                  </a:lnTo>
                  <a:lnTo>
                    <a:pt x="581" y="728"/>
                  </a:lnTo>
                  <a:lnTo>
                    <a:pt x="581" y="737"/>
                  </a:lnTo>
                  <a:lnTo>
                    <a:pt x="655" y="737"/>
                  </a:lnTo>
                  <a:lnTo>
                    <a:pt x="655" y="747"/>
                  </a:lnTo>
                  <a:lnTo>
                    <a:pt x="657" y="747"/>
                  </a:lnTo>
                  <a:lnTo>
                    <a:pt x="657" y="762"/>
                  </a:lnTo>
                  <a:lnTo>
                    <a:pt x="675" y="762"/>
                  </a:lnTo>
                  <a:lnTo>
                    <a:pt x="677" y="762"/>
                  </a:lnTo>
                  <a:lnTo>
                    <a:pt x="677" y="784"/>
                  </a:lnTo>
                  <a:lnTo>
                    <a:pt x="685" y="784"/>
                  </a:lnTo>
                  <a:lnTo>
                    <a:pt x="685" y="797"/>
                  </a:lnTo>
                  <a:lnTo>
                    <a:pt x="692" y="797"/>
                  </a:lnTo>
                  <a:lnTo>
                    <a:pt x="692" y="807"/>
                  </a:lnTo>
                  <a:lnTo>
                    <a:pt x="718" y="807"/>
                  </a:lnTo>
                  <a:lnTo>
                    <a:pt x="718" y="822"/>
                  </a:lnTo>
                  <a:lnTo>
                    <a:pt x="733" y="822"/>
                  </a:lnTo>
                  <a:lnTo>
                    <a:pt x="733" y="832"/>
                  </a:lnTo>
                  <a:lnTo>
                    <a:pt x="738" y="832"/>
                  </a:lnTo>
                  <a:lnTo>
                    <a:pt x="738" y="844"/>
                  </a:lnTo>
                  <a:lnTo>
                    <a:pt x="783" y="844"/>
                  </a:lnTo>
                  <a:lnTo>
                    <a:pt x="783" y="857"/>
                  </a:lnTo>
                  <a:lnTo>
                    <a:pt x="791" y="857"/>
                  </a:lnTo>
                  <a:lnTo>
                    <a:pt x="791" y="870"/>
                  </a:lnTo>
                  <a:lnTo>
                    <a:pt x="796" y="870"/>
                  </a:lnTo>
                  <a:lnTo>
                    <a:pt x="796" y="882"/>
                  </a:lnTo>
                  <a:lnTo>
                    <a:pt x="801" y="882"/>
                  </a:lnTo>
                  <a:lnTo>
                    <a:pt x="801" y="892"/>
                  </a:lnTo>
                  <a:lnTo>
                    <a:pt x="804" y="892"/>
                  </a:lnTo>
                  <a:lnTo>
                    <a:pt x="804" y="907"/>
                  </a:lnTo>
                  <a:lnTo>
                    <a:pt x="806" y="907"/>
                  </a:lnTo>
                  <a:lnTo>
                    <a:pt x="806" y="917"/>
                  </a:lnTo>
                  <a:lnTo>
                    <a:pt x="821" y="917"/>
                  </a:lnTo>
                  <a:lnTo>
                    <a:pt x="821" y="929"/>
                  </a:lnTo>
                  <a:lnTo>
                    <a:pt x="869" y="929"/>
                  </a:lnTo>
                  <a:lnTo>
                    <a:pt x="869" y="942"/>
                  </a:lnTo>
                  <a:lnTo>
                    <a:pt x="940" y="942"/>
                  </a:lnTo>
                  <a:lnTo>
                    <a:pt x="940" y="955"/>
                  </a:lnTo>
                  <a:lnTo>
                    <a:pt x="945" y="955"/>
                  </a:lnTo>
                  <a:lnTo>
                    <a:pt x="945" y="967"/>
                  </a:lnTo>
                  <a:lnTo>
                    <a:pt x="991" y="967"/>
                  </a:lnTo>
                  <a:lnTo>
                    <a:pt x="1029" y="967"/>
                  </a:lnTo>
                  <a:lnTo>
                    <a:pt x="1029" y="977"/>
                  </a:lnTo>
                  <a:lnTo>
                    <a:pt x="1077" y="977"/>
                  </a:lnTo>
                  <a:lnTo>
                    <a:pt x="1077" y="992"/>
                  </a:lnTo>
                  <a:lnTo>
                    <a:pt x="1087" y="992"/>
                  </a:lnTo>
                  <a:lnTo>
                    <a:pt x="1087" y="1002"/>
                  </a:lnTo>
                  <a:lnTo>
                    <a:pt x="1094" y="1002"/>
                  </a:lnTo>
                  <a:lnTo>
                    <a:pt x="1094" y="1018"/>
                  </a:lnTo>
                  <a:lnTo>
                    <a:pt x="1148" y="1018"/>
                  </a:lnTo>
                  <a:lnTo>
                    <a:pt x="1163" y="1018"/>
                  </a:lnTo>
                  <a:lnTo>
                    <a:pt x="1193" y="1018"/>
                  </a:lnTo>
                  <a:lnTo>
                    <a:pt x="1206" y="1018"/>
                  </a:lnTo>
                  <a:lnTo>
                    <a:pt x="1206" y="1030"/>
                  </a:lnTo>
                  <a:lnTo>
                    <a:pt x="1218" y="1030"/>
                  </a:lnTo>
                  <a:lnTo>
                    <a:pt x="1218" y="1043"/>
                  </a:lnTo>
                  <a:lnTo>
                    <a:pt x="1226" y="1043"/>
                  </a:lnTo>
                  <a:lnTo>
                    <a:pt x="1226" y="1055"/>
                  </a:lnTo>
                  <a:lnTo>
                    <a:pt x="1244" y="1055"/>
                  </a:lnTo>
                  <a:lnTo>
                    <a:pt x="1244" y="1071"/>
                  </a:lnTo>
                  <a:lnTo>
                    <a:pt x="1322" y="1071"/>
                  </a:lnTo>
                  <a:lnTo>
                    <a:pt x="1322" y="1081"/>
                  </a:lnTo>
                  <a:lnTo>
                    <a:pt x="1335" y="1081"/>
                  </a:lnTo>
                  <a:lnTo>
                    <a:pt x="1335" y="1096"/>
                  </a:lnTo>
                  <a:lnTo>
                    <a:pt x="1340" y="1096"/>
                  </a:lnTo>
                  <a:lnTo>
                    <a:pt x="1340" y="1109"/>
                  </a:lnTo>
                  <a:lnTo>
                    <a:pt x="1347" y="1109"/>
                  </a:lnTo>
                  <a:lnTo>
                    <a:pt x="1347" y="1137"/>
                  </a:lnTo>
                  <a:lnTo>
                    <a:pt x="1350" y="1137"/>
                  </a:lnTo>
                  <a:lnTo>
                    <a:pt x="1355" y="1137"/>
                  </a:lnTo>
                  <a:lnTo>
                    <a:pt x="1355" y="1153"/>
                  </a:lnTo>
                  <a:lnTo>
                    <a:pt x="1360" y="1153"/>
                  </a:lnTo>
                  <a:lnTo>
                    <a:pt x="1378" y="1153"/>
                  </a:lnTo>
                  <a:lnTo>
                    <a:pt x="1378" y="1169"/>
                  </a:lnTo>
                  <a:lnTo>
                    <a:pt x="1405" y="1169"/>
                  </a:lnTo>
                  <a:lnTo>
                    <a:pt x="1405" y="1185"/>
                  </a:lnTo>
                  <a:lnTo>
                    <a:pt x="1458" y="1185"/>
                  </a:lnTo>
                  <a:lnTo>
                    <a:pt x="1458" y="1216"/>
                  </a:lnTo>
                  <a:lnTo>
                    <a:pt x="1469" y="1216"/>
                  </a:lnTo>
                  <a:lnTo>
                    <a:pt x="1471" y="1216"/>
                  </a:lnTo>
                  <a:lnTo>
                    <a:pt x="1471" y="1232"/>
                  </a:lnTo>
                  <a:lnTo>
                    <a:pt x="1481" y="1232"/>
                  </a:lnTo>
                  <a:lnTo>
                    <a:pt x="1484" y="1232"/>
                  </a:lnTo>
                  <a:lnTo>
                    <a:pt x="1499" y="1232"/>
                  </a:lnTo>
                  <a:lnTo>
                    <a:pt x="1499" y="1251"/>
                  </a:lnTo>
                  <a:lnTo>
                    <a:pt x="1532" y="1251"/>
                  </a:lnTo>
                  <a:lnTo>
                    <a:pt x="1532" y="1270"/>
                  </a:lnTo>
                  <a:lnTo>
                    <a:pt x="1592" y="1270"/>
                  </a:lnTo>
                  <a:lnTo>
                    <a:pt x="1592" y="1285"/>
                  </a:lnTo>
                  <a:lnTo>
                    <a:pt x="1608" y="1285"/>
                  </a:lnTo>
                  <a:lnTo>
                    <a:pt x="1610" y="1285"/>
                  </a:lnTo>
                  <a:lnTo>
                    <a:pt x="1620" y="1285"/>
                  </a:lnTo>
                  <a:lnTo>
                    <a:pt x="1620" y="1308"/>
                  </a:lnTo>
                  <a:lnTo>
                    <a:pt x="1641" y="1308"/>
                  </a:lnTo>
                  <a:lnTo>
                    <a:pt x="1737" y="1308"/>
                  </a:lnTo>
                  <a:lnTo>
                    <a:pt x="1747" y="1308"/>
                  </a:lnTo>
                  <a:lnTo>
                    <a:pt x="1759" y="1308"/>
                  </a:lnTo>
                  <a:lnTo>
                    <a:pt x="1772" y="1308"/>
                  </a:lnTo>
                  <a:lnTo>
                    <a:pt x="1873" y="1308"/>
                  </a:lnTo>
                  <a:lnTo>
                    <a:pt x="1873" y="1336"/>
                  </a:lnTo>
                  <a:lnTo>
                    <a:pt x="1878" y="1336"/>
                  </a:lnTo>
                  <a:lnTo>
                    <a:pt x="1888" y="1336"/>
                  </a:lnTo>
                  <a:lnTo>
                    <a:pt x="1967" y="1336"/>
                  </a:lnTo>
                  <a:lnTo>
                    <a:pt x="2012" y="1336"/>
                  </a:lnTo>
                  <a:lnTo>
                    <a:pt x="2043" y="1336"/>
                  </a:lnTo>
                  <a:lnTo>
                    <a:pt x="2043" y="1389"/>
                  </a:lnTo>
                  <a:lnTo>
                    <a:pt x="2113" y="1389"/>
                  </a:lnTo>
                  <a:lnTo>
                    <a:pt x="2149" y="1389"/>
                  </a:lnTo>
                  <a:lnTo>
                    <a:pt x="2285" y="1389"/>
                  </a:lnTo>
                  <a:lnTo>
                    <a:pt x="2414" y="1389"/>
                  </a:lnTo>
                  <a:lnTo>
                    <a:pt x="2503" y="1389"/>
                  </a:lnTo>
                  <a:lnTo>
                    <a:pt x="2758" y="1389"/>
                  </a:lnTo>
                </a:path>
              </a:pathLst>
            </a:custGeom>
            <a:noFill/>
            <a:ln w="15875" cap="flat">
              <a:solidFill>
                <a:srgbClr val="00B0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</p:grpSp>
      <p:grpSp>
        <p:nvGrpSpPr>
          <p:cNvPr id="274" name="Group 205"/>
          <p:cNvGrpSpPr>
            <a:grpSpLocks/>
          </p:cNvGrpSpPr>
          <p:nvPr/>
        </p:nvGrpSpPr>
        <p:grpSpPr bwMode="auto">
          <a:xfrm>
            <a:off x="1289050" y="1932928"/>
            <a:ext cx="3249612" cy="1485900"/>
            <a:chOff x="812" y="525"/>
            <a:chExt cx="2047" cy="936"/>
          </a:xfrm>
          <a:solidFill>
            <a:srgbClr val="002060"/>
          </a:solidFill>
        </p:grpSpPr>
        <p:sp>
          <p:nvSpPr>
            <p:cNvPr id="706" name="Freeform 5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07" name="Freeform 6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08" name="Freeform 7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09" name="Freeform 8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10" name="Freeform 9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11" name="Freeform 10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12" name="Freeform 11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13" name="Freeform 12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14" name="Freeform 13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15" name="Freeform 14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16" name="Freeform 15"/>
            <p:cNvSpPr>
              <a:spLocks/>
            </p:cNvSpPr>
            <p:nvPr/>
          </p:nvSpPr>
          <p:spPr bwMode="auto">
            <a:xfrm>
              <a:off x="930" y="610"/>
              <a:ext cx="31" cy="41"/>
            </a:xfrm>
            <a:custGeom>
              <a:avLst/>
              <a:gdLst>
                <a:gd name="T0" fmla="*/ 16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6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6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17" name="Freeform 16"/>
            <p:cNvSpPr>
              <a:spLocks/>
            </p:cNvSpPr>
            <p:nvPr/>
          </p:nvSpPr>
          <p:spPr bwMode="auto">
            <a:xfrm>
              <a:off x="930" y="610"/>
              <a:ext cx="31" cy="41"/>
            </a:xfrm>
            <a:custGeom>
              <a:avLst/>
              <a:gdLst>
                <a:gd name="T0" fmla="*/ 16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6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6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18" name="Freeform 17"/>
            <p:cNvSpPr>
              <a:spLocks/>
            </p:cNvSpPr>
            <p:nvPr/>
          </p:nvSpPr>
          <p:spPr bwMode="auto">
            <a:xfrm>
              <a:off x="933" y="635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19" name="Freeform 18"/>
            <p:cNvSpPr>
              <a:spLocks/>
            </p:cNvSpPr>
            <p:nvPr/>
          </p:nvSpPr>
          <p:spPr bwMode="auto">
            <a:xfrm>
              <a:off x="933" y="635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20" name="Freeform 19"/>
            <p:cNvSpPr>
              <a:spLocks/>
            </p:cNvSpPr>
            <p:nvPr/>
          </p:nvSpPr>
          <p:spPr bwMode="auto">
            <a:xfrm>
              <a:off x="935" y="635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21" name="Freeform 20"/>
            <p:cNvSpPr>
              <a:spLocks/>
            </p:cNvSpPr>
            <p:nvPr/>
          </p:nvSpPr>
          <p:spPr bwMode="auto">
            <a:xfrm>
              <a:off x="935" y="635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22" name="Freeform 21"/>
            <p:cNvSpPr>
              <a:spLocks/>
            </p:cNvSpPr>
            <p:nvPr/>
          </p:nvSpPr>
          <p:spPr bwMode="auto">
            <a:xfrm>
              <a:off x="943" y="654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23" name="Freeform 22"/>
            <p:cNvSpPr>
              <a:spLocks/>
            </p:cNvSpPr>
            <p:nvPr/>
          </p:nvSpPr>
          <p:spPr bwMode="auto">
            <a:xfrm>
              <a:off x="943" y="654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24" name="Freeform 23"/>
            <p:cNvSpPr>
              <a:spLocks/>
            </p:cNvSpPr>
            <p:nvPr/>
          </p:nvSpPr>
          <p:spPr bwMode="auto">
            <a:xfrm>
              <a:off x="946" y="663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25" name="Freeform 24"/>
            <p:cNvSpPr>
              <a:spLocks/>
            </p:cNvSpPr>
            <p:nvPr/>
          </p:nvSpPr>
          <p:spPr bwMode="auto">
            <a:xfrm>
              <a:off x="946" y="663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26" name="Freeform 25"/>
            <p:cNvSpPr>
              <a:spLocks/>
            </p:cNvSpPr>
            <p:nvPr/>
          </p:nvSpPr>
          <p:spPr bwMode="auto">
            <a:xfrm>
              <a:off x="948" y="673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27" name="Freeform 26"/>
            <p:cNvSpPr>
              <a:spLocks/>
            </p:cNvSpPr>
            <p:nvPr/>
          </p:nvSpPr>
          <p:spPr bwMode="auto">
            <a:xfrm>
              <a:off x="948" y="673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28" name="Freeform 27"/>
            <p:cNvSpPr>
              <a:spLocks/>
            </p:cNvSpPr>
            <p:nvPr/>
          </p:nvSpPr>
          <p:spPr bwMode="auto">
            <a:xfrm>
              <a:off x="951" y="682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29" name="Freeform 28"/>
            <p:cNvSpPr>
              <a:spLocks/>
            </p:cNvSpPr>
            <p:nvPr/>
          </p:nvSpPr>
          <p:spPr bwMode="auto">
            <a:xfrm>
              <a:off x="951" y="682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30" name="Freeform 29"/>
            <p:cNvSpPr>
              <a:spLocks/>
            </p:cNvSpPr>
            <p:nvPr/>
          </p:nvSpPr>
          <p:spPr bwMode="auto">
            <a:xfrm>
              <a:off x="1009" y="730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31" name="Freeform 30"/>
            <p:cNvSpPr>
              <a:spLocks/>
            </p:cNvSpPr>
            <p:nvPr/>
          </p:nvSpPr>
          <p:spPr bwMode="auto">
            <a:xfrm>
              <a:off x="1009" y="730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32" name="Freeform 31"/>
            <p:cNvSpPr>
              <a:spLocks/>
            </p:cNvSpPr>
            <p:nvPr/>
          </p:nvSpPr>
          <p:spPr bwMode="auto">
            <a:xfrm>
              <a:off x="1062" y="76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33" name="Freeform 32"/>
            <p:cNvSpPr>
              <a:spLocks/>
            </p:cNvSpPr>
            <p:nvPr/>
          </p:nvSpPr>
          <p:spPr bwMode="auto">
            <a:xfrm>
              <a:off x="1062" y="76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34" name="Freeform 33"/>
            <p:cNvSpPr>
              <a:spLocks/>
            </p:cNvSpPr>
            <p:nvPr/>
          </p:nvSpPr>
          <p:spPr bwMode="auto">
            <a:xfrm>
              <a:off x="1130" y="834"/>
              <a:ext cx="28" cy="34"/>
            </a:xfrm>
            <a:custGeom>
              <a:avLst/>
              <a:gdLst>
                <a:gd name="T0" fmla="*/ 13 w 28"/>
                <a:gd name="T1" fmla="*/ 0 h 34"/>
                <a:gd name="T2" fmla="*/ 28 w 28"/>
                <a:gd name="T3" fmla="*/ 0 h 34"/>
                <a:gd name="T4" fmla="*/ 28 w 28"/>
                <a:gd name="T5" fmla="*/ 34 h 34"/>
                <a:gd name="T6" fmla="*/ 0 w 28"/>
                <a:gd name="T7" fmla="*/ 34 h 34"/>
                <a:gd name="T8" fmla="*/ 0 w 28"/>
                <a:gd name="T9" fmla="*/ 0 h 34"/>
                <a:gd name="T10" fmla="*/ 13 w 2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4">
                  <a:moveTo>
                    <a:pt x="13" y="0"/>
                  </a:move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35" name="Freeform 34"/>
            <p:cNvSpPr>
              <a:spLocks/>
            </p:cNvSpPr>
            <p:nvPr/>
          </p:nvSpPr>
          <p:spPr bwMode="auto">
            <a:xfrm>
              <a:off x="1130" y="834"/>
              <a:ext cx="28" cy="34"/>
            </a:xfrm>
            <a:custGeom>
              <a:avLst/>
              <a:gdLst>
                <a:gd name="T0" fmla="*/ 13 w 28"/>
                <a:gd name="T1" fmla="*/ 0 h 34"/>
                <a:gd name="T2" fmla="*/ 28 w 28"/>
                <a:gd name="T3" fmla="*/ 0 h 34"/>
                <a:gd name="T4" fmla="*/ 28 w 28"/>
                <a:gd name="T5" fmla="*/ 34 h 34"/>
                <a:gd name="T6" fmla="*/ 0 w 28"/>
                <a:gd name="T7" fmla="*/ 34 h 34"/>
                <a:gd name="T8" fmla="*/ 0 w 28"/>
                <a:gd name="T9" fmla="*/ 0 h 34"/>
                <a:gd name="T10" fmla="*/ 13 w 2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4">
                  <a:moveTo>
                    <a:pt x="13" y="0"/>
                  </a:move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1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36" name="Freeform 35"/>
            <p:cNvSpPr>
              <a:spLocks/>
            </p:cNvSpPr>
            <p:nvPr/>
          </p:nvSpPr>
          <p:spPr bwMode="auto">
            <a:xfrm>
              <a:off x="1165" y="840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37" name="Freeform 36"/>
            <p:cNvSpPr>
              <a:spLocks/>
            </p:cNvSpPr>
            <p:nvPr/>
          </p:nvSpPr>
          <p:spPr bwMode="auto">
            <a:xfrm>
              <a:off x="1165" y="840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38" name="Freeform 37"/>
            <p:cNvSpPr>
              <a:spLocks/>
            </p:cNvSpPr>
            <p:nvPr/>
          </p:nvSpPr>
          <p:spPr bwMode="auto">
            <a:xfrm>
              <a:off x="1196" y="840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39" name="Freeform 38"/>
            <p:cNvSpPr>
              <a:spLocks/>
            </p:cNvSpPr>
            <p:nvPr/>
          </p:nvSpPr>
          <p:spPr bwMode="auto">
            <a:xfrm>
              <a:off x="1196" y="840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40" name="Freeform 39"/>
            <p:cNvSpPr>
              <a:spLocks/>
            </p:cNvSpPr>
            <p:nvPr/>
          </p:nvSpPr>
          <p:spPr bwMode="auto">
            <a:xfrm>
              <a:off x="1219" y="890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41" name="Freeform 40"/>
            <p:cNvSpPr>
              <a:spLocks/>
            </p:cNvSpPr>
            <p:nvPr/>
          </p:nvSpPr>
          <p:spPr bwMode="auto">
            <a:xfrm>
              <a:off x="1219" y="890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42" name="Freeform 41"/>
            <p:cNvSpPr>
              <a:spLocks/>
            </p:cNvSpPr>
            <p:nvPr/>
          </p:nvSpPr>
          <p:spPr bwMode="auto">
            <a:xfrm>
              <a:off x="1350" y="919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43" name="Freeform 42"/>
            <p:cNvSpPr>
              <a:spLocks/>
            </p:cNvSpPr>
            <p:nvPr/>
          </p:nvSpPr>
          <p:spPr bwMode="auto">
            <a:xfrm>
              <a:off x="1350" y="919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44" name="Freeform 43"/>
            <p:cNvSpPr>
              <a:spLocks/>
            </p:cNvSpPr>
            <p:nvPr/>
          </p:nvSpPr>
          <p:spPr bwMode="auto">
            <a:xfrm>
              <a:off x="1353" y="928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45" name="Freeform 44"/>
            <p:cNvSpPr>
              <a:spLocks/>
            </p:cNvSpPr>
            <p:nvPr/>
          </p:nvSpPr>
          <p:spPr bwMode="auto">
            <a:xfrm>
              <a:off x="1353" y="928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46" name="Freeform 45"/>
            <p:cNvSpPr>
              <a:spLocks/>
            </p:cNvSpPr>
            <p:nvPr/>
          </p:nvSpPr>
          <p:spPr bwMode="auto">
            <a:xfrm>
              <a:off x="1421" y="950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47" name="Freeform 46"/>
            <p:cNvSpPr>
              <a:spLocks/>
            </p:cNvSpPr>
            <p:nvPr/>
          </p:nvSpPr>
          <p:spPr bwMode="auto">
            <a:xfrm>
              <a:off x="1421" y="950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48" name="Freeform 47"/>
            <p:cNvSpPr>
              <a:spLocks/>
            </p:cNvSpPr>
            <p:nvPr/>
          </p:nvSpPr>
          <p:spPr bwMode="auto">
            <a:xfrm>
              <a:off x="1873" y="1164"/>
              <a:ext cx="33" cy="45"/>
            </a:xfrm>
            <a:custGeom>
              <a:avLst/>
              <a:gdLst>
                <a:gd name="T0" fmla="*/ 16 w 33"/>
                <a:gd name="T1" fmla="*/ 0 h 45"/>
                <a:gd name="T2" fmla="*/ 33 w 33"/>
                <a:gd name="T3" fmla="*/ 0 h 45"/>
                <a:gd name="T4" fmla="*/ 33 w 33"/>
                <a:gd name="T5" fmla="*/ 45 h 45"/>
                <a:gd name="T6" fmla="*/ 0 w 33"/>
                <a:gd name="T7" fmla="*/ 45 h 45"/>
                <a:gd name="T8" fmla="*/ 0 w 33"/>
                <a:gd name="T9" fmla="*/ 0 h 45"/>
                <a:gd name="T10" fmla="*/ 16 w 33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5">
                  <a:moveTo>
                    <a:pt x="16" y="0"/>
                  </a:moveTo>
                  <a:lnTo>
                    <a:pt x="33" y="0"/>
                  </a:lnTo>
                  <a:lnTo>
                    <a:pt x="33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49" name="Freeform 48"/>
            <p:cNvSpPr>
              <a:spLocks/>
            </p:cNvSpPr>
            <p:nvPr/>
          </p:nvSpPr>
          <p:spPr bwMode="auto">
            <a:xfrm>
              <a:off x="1873" y="1164"/>
              <a:ext cx="33" cy="45"/>
            </a:xfrm>
            <a:custGeom>
              <a:avLst/>
              <a:gdLst>
                <a:gd name="T0" fmla="*/ 16 w 33"/>
                <a:gd name="T1" fmla="*/ 0 h 45"/>
                <a:gd name="T2" fmla="*/ 33 w 33"/>
                <a:gd name="T3" fmla="*/ 0 h 45"/>
                <a:gd name="T4" fmla="*/ 33 w 33"/>
                <a:gd name="T5" fmla="*/ 45 h 45"/>
                <a:gd name="T6" fmla="*/ 0 w 33"/>
                <a:gd name="T7" fmla="*/ 45 h 45"/>
                <a:gd name="T8" fmla="*/ 0 w 33"/>
                <a:gd name="T9" fmla="*/ 0 h 45"/>
                <a:gd name="T10" fmla="*/ 16 w 33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5">
                  <a:moveTo>
                    <a:pt x="16" y="0"/>
                  </a:moveTo>
                  <a:lnTo>
                    <a:pt x="33" y="0"/>
                  </a:lnTo>
                  <a:lnTo>
                    <a:pt x="33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50" name="Freeform 49"/>
            <p:cNvSpPr>
              <a:spLocks/>
            </p:cNvSpPr>
            <p:nvPr/>
          </p:nvSpPr>
          <p:spPr bwMode="auto">
            <a:xfrm>
              <a:off x="2002" y="1231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51" name="Freeform 50"/>
            <p:cNvSpPr>
              <a:spLocks/>
            </p:cNvSpPr>
            <p:nvPr/>
          </p:nvSpPr>
          <p:spPr bwMode="auto">
            <a:xfrm>
              <a:off x="2002" y="1231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52" name="Freeform 51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53" name="Freeform 52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54" name="Freeform 53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55" name="Freeform 54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56" name="Freeform 55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57" name="Freeform 56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58" name="Freeform 57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59" name="Freeform 58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60" name="Freeform 59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61" name="Freeform 60"/>
            <p:cNvSpPr>
              <a:spLocks/>
            </p:cNvSpPr>
            <p:nvPr/>
          </p:nvSpPr>
          <p:spPr bwMode="auto">
            <a:xfrm>
              <a:off x="812" y="525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62" name="Freeform 61"/>
            <p:cNvSpPr>
              <a:spLocks/>
            </p:cNvSpPr>
            <p:nvPr/>
          </p:nvSpPr>
          <p:spPr bwMode="auto">
            <a:xfrm>
              <a:off x="930" y="610"/>
              <a:ext cx="31" cy="41"/>
            </a:xfrm>
            <a:custGeom>
              <a:avLst/>
              <a:gdLst>
                <a:gd name="T0" fmla="*/ 16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6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6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63" name="Freeform 62"/>
            <p:cNvSpPr>
              <a:spLocks/>
            </p:cNvSpPr>
            <p:nvPr/>
          </p:nvSpPr>
          <p:spPr bwMode="auto">
            <a:xfrm>
              <a:off x="930" y="610"/>
              <a:ext cx="31" cy="41"/>
            </a:xfrm>
            <a:custGeom>
              <a:avLst/>
              <a:gdLst>
                <a:gd name="T0" fmla="*/ 16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6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6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64" name="Freeform 63"/>
            <p:cNvSpPr>
              <a:spLocks/>
            </p:cNvSpPr>
            <p:nvPr/>
          </p:nvSpPr>
          <p:spPr bwMode="auto">
            <a:xfrm>
              <a:off x="933" y="635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65" name="Freeform 64"/>
            <p:cNvSpPr>
              <a:spLocks/>
            </p:cNvSpPr>
            <p:nvPr/>
          </p:nvSpPr>
          <p:spPr bwMode="auto">
            <a:xfrm>
              <a:off x="933" y="635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66" name="Freeform 65"/>
            <p:cNvSpPr>
              <a:spLocks/>
            </p:cNvSpPr>
            <p:nvPr/>
          </p:nvSpPr>
          <p:spPr bwMode="auto">
            <a:xfrm>
              <a:off x="935" y="635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67" name="Freeform 66"/>
            <p:cNvSpPr>
              <a:spLocks/>
            </p:cNvSpPr>
            <p:nvPr/>
          </p:nvSpPr>
          <p:spPr bwMode="auto">
            <a:xfrm>
              <a:off x="935" y="635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68" name="Freeform 67"/>
            <p:cNvSpPr>
              <a:spLocks/>
            </p:cNvSpPr>
            <p:nvPr/>
          </p:nvSpPr>
          <p:spPr bwMode="auto">
            <a:xfrm>
              <a:off x="946" y="663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69" name="Freeform 68"/>
            <p:cNvSpPr>
              <a:spLocks/>
            </p:cNvSpPr>
            <p:nvPr/>
          </p:nvSpPr>
          <p:spPr bwMode="auto">
            <a:xfrm>
              <a:off x="946" y="663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70" name="Freeform 69"/>
            <p:cNvSpPr>
              <a:spLocks/>
            </p:cNvSpPr>
            <p:nvPr/>
          </p:nvSpPr>
          <p:spPr bwMode="auto">
            <a:xfrm>
              <a:off x="948" y="673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71" name="Freeform 70"/>
            <p:cNvSpPr>
              <a:spLocks/>
            </p:cNvSpPr>
            <p:nvPr/>
          </p:nvSpPr>
          <p:spPr bwMode="auto">
            <a:xfrm>
              <a:off x="948" y="673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72" name="Freeform 71"/>
            <p:cNvSpPr>
              <a:spLocks/>
            </p:cNvSpPr>
            <p:nvPr/>
          </p:nvSpPr>
          <p:spPr bwMode="auto">
            <a:xfrm>
              <a:off x="951" y="682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73" name="Freeform 72"/>
            <p:cNvSpPr>
              <a:spLocks/>
            </p:cNvSpPr>
            <p:nvPr/>
          </p:nvSpPr>
          <p:spPr bwMode="auto">
            <a:xfrm>
              <a:off x="951" y="682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74" name="Freeform 73"/>
            <p:cNvSpPr>
              <a:spLocks/>
            </p:cNvSpPr>
            <p:nvPr/>
          </p:nvSpPr>
          <p:spPr bwMode="auto">
            <a:xfrm>
              <a:off x="1009" y="730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75" name="Freeform 74"/>
            <p:cNvSpPr>
              <a:spLocks/>
            </p:cNvSpPr>
            <p:nvPr/>
          </p:nvSpPr>
          <p:spPr bwMode="auto">
            <a:xfrm>
              <a:off x="1009" y="730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76" name="Freeform 75"/>
            <p:cNvSpPr>
              <a:spLocks/>
            </p:cNvSpPr>
            <p:nvPr/>
          </p:nvSpPr>
          <p:spPr bwMode="auto">
            <a:xfrm>
              <a:off x="1062" y="76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77" name="Freeform 76"/>
            <p:cNvSpPr>
              <a:spLocks/>
            </p:cNvSpPr>
            <p:nvPr/>
          </p:nvSpPr>
          <p:spPr bwMode="auto">
            <a:xfrm>
              <a:off x="1062" y="76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78" name="Freeform 77"/>
            <p:cNvSpPr>
              <a:spLocks/>
            </p:cNvSpPr>
            <p:nvPr/>
          </p:nvSpPr>
          <p:spPr bwMode="auto">
            <a:xfrm>
              <a:off x="1130" y="834"/>
              <a:ext cx="28" cy="34"/>
            </a:xfrm>
            <a:custGeom>
              <a:avLst/>
              <a:gdLst>
                <a:gd name="T0" fmla="*/ 13 w 28"/>
                <a:gd name="T1" fmla="*/ 0 h 34"/>
                <a:gd name="T2" fmla="*/ 28 w 28"/>
                <a:gd name="T3" fmla="*/ 0 h 34"/>
                <a:gd name="T4" fmla="*/ 28 w 28"/>
                <a:gd name="T5" fmla="*/ 34 h 34"/>
                <a:gd name="T6" fmla="*/ 0 w 28"/>
                <a:gd name="T7" fmla="*/ 34 h 34"/>
                <a:gd name="T8" fmla="*/ 0 w 28"/>
                <a:gd name="T9" fmla="*/ 0 h 34"/>
                <a:gd name="T10" fmla="*/ 13 w 2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4">
                  <a:moveTo>
                    <a:pt x="13" y="0"/>
                  </a:move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79" name="Freeform 78"/>
            <p:cNvSpPr>
              <a:spLocks/>
            </p:cNvSpPr>
            <p:nvPr/>
          </p:nvSpPr>
          <p:spPr bwMode="auto">
            <a:xfrm>
              <a:off x="1130" y="834"/>
              <a:ext cx="28" cy="34"/>
            </a:xfrm>
            <a:custGeom>
              <a:avLst/>
              <a:gdLst>
                <a:gd name="T0" fmla="*/ 13 w 28"/>
                <a:gd name="T1" fmla="*/ 0 h 34"/>
                <a:gd name="T2" fmla="*/ 28 w 28"/>
                <a:gd name="T3" fmla="*/ 0 h 34"/>
                <a:gd name="T4" fmla="*/ 28 w 28"/>
                <a:gd name="T5" fmla="*/ 34 h 34"/>
                <a:gd name="T6" fmla="*/ 0 w 28"/>
                <a:gd name="T7" fmla="*/ 34 h 34"/>
                <a:gd name="T8" fmla="*/ 0 w 28"/>
                <a:gd name="T9" fmla="*/ 0 h 34"/>
                <a:gd name="T10" fmla="*/ 13 w 2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4">
                  <a:moveTo>
                    <a:pt x="13" y="0"/>
                  </a:move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1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80" name="Freeform 79"/>
            <p:cNvSpPr>
              <a:spLocks/>
            </p:cNvSpPr>
            <p:nvPr/>
          </p:nvSpPr>
          <p:spPr bwMode="auto">
            <a:xfrm>
              <a:off x="1165" y="840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81" name="Freeform 80"/>
            <p:cNvSpPr>
              <a:spLocks/>
            </p:cNvSpPr>
            <p:nvPr/>
          </p:nvSpPr>
          <p:spPr bwMode="auto">
            <a:xfrm>
              <a:off x="1165" y="840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82" name="Freeform 81"/>
            <p:cNvSpPr>
              <a:spLocks/>
            </p:cNvSpPr>
            <p:nvPr/>
          </p:nvSpPr>
          <p:spPr bwMode="auto">
            <a:xfrm>
              <a:off x="1196" y="840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83" name="Freeform 82"/>
            <p:cNvSpPr>
              <a:spLocks/>
            </p:cNvSpPr>
            <p:nvPr/>
          </p:nvSpPr>
          <p:spPr bwMode="auto">
            <a:xfrm>
              <a:off x="1196" y="840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84" name="Freeform 83"/>
            <p:cNvSpPr>
              <a:spLocks/>
            </p:cNvSpPr>
            <p:nvPr/>
          </p:nvSpPr>
          <p:spPr bwMode="auto">
            <a:xfrm>
              <a:off x="1219" y="890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85" name="Freeform 84"/>
            <p:cNvSpPr>
              <a:spLocks/>
            </p:cNvSpPr>
            <p:nvPr/>
          </p:nvSpPr>
          <p:spPr bwMode="auto">
            <a:xfrm>
              <a:off x="1219" y="890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86" name="Freeform 85"/>
            <p:cNvSpPr>
              <a:spLocks/>
            </p:cNvSpPr>
            <p:nvPr/>
          </p:nvSpPr>
          <p:spPr bwMode="auto">
            <a:xfrm>
              <a:off x="1350" y="919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87" name="Freeform 86"/>
            <p:cNvSpPr>
              <a:spLocks/>
            </p:cNvSpPr>
            <p:nvPr/>
          </p:nvSpPr>
          <p:spPr bwMode="auto">
            <a:xfrm>
              <a:off x="1350" y="919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88" name="Freeform 87"/>
            <p:cNvSpPr>
              <a:spLocks/>
            </p:cNvSpPr>
            <p:nvPr/>
          </p:nvSpPr>
          <p:spPr bwMode="auto">
            <a:xfrm>
              <a:off x="1353" y="928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89" name="Freeform 88"/>
            <p:cNvSpPr>
              <a:spLocks/>
            </p:cNvSpPr>
            <p:nvPr/>
          </p:nvSpPr>
          <p:spPr bwMode="auto">
            <a:xfrm>
              <a:off x="1353" y="928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90" name="Freeform 89"/>
            <p:cNvSpPr>
              <a:spLocks/>
            </p:cNvSpPr>
            <p:nvPr/>
          </p:nvSpPr>
          <p:spPr bwMode="auto">
            <a:xfrm>
              <a:off x="1421" y="950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91" name="Freeform 90"/>
            <p:cNvSpPr>
              <a:spLocks/>
            </p:cNvSpPr>
            <p:nvPr/>
          </p:nvSpPr>
          <p:spPr bwMode="auto">
            <a:xfrm>
              <a:off x="1421" y="950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92" name="Freeform 91"/>
            <p:cNvSpPr>
              <a:spLocks/>
            </p:cNvSpPr>
            <p:nvPr/>
          </p:nvSpPr>
          <p:spPr bwMode="auto">
            <a:xfrm>
              <a:off x="1873" y="1164"/>
              <a:ext cx="33" cy="45"/>
            </a:xfrm>
            <a:custGeom>
              <a:avLst/>
              <a:gdLst>
                <a:gd name="T0" fmla="*/ 16 w 33"/>
                <a:gd name="T1" fmla="*/ 0 h 45"/>
                <a:gd name="T2" fmla="*/ 33 w 33"/>
                <a:gd name="T3" fmla="*/ 0 h 45"/>
                <a:gd name="T4" fmla="*/ 33 w 33"/>
                <a:gd name="T5" fmla="*/ 45 h 45"/>
                <a:gd name="T6" fmla="*/ 0 w 33"/>
                <a:gd name="T7" fmla="*/ 45 h 45"/>
                <a:gd name="T8" fmla="*/ 0 w 33"/>
                <a:gd name="T9" fmla="*/ 0 h 45"/>
                <a:gd name="T10" fmla="*/ 16 w 33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5">
                  <a:moveTo>
                    <a:pt x="16" y="0"/>
                  </a:moveTo>
                  <a:lnTo>
                    <a:pt x="33" y="0"/>
                  </a:lnTo>
                  <a:lnTo>
                    <a:pt x="33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93" name="Freeform 92"/>
            <p:cNvSpPr>
              <a:spLocks/>
            </p:cNvSpPr>
            <p:nvPr/>
          </p:nvSpPr>
          <p:spPr bwMode="auto">
            <a:xfrm>
              <a:off x="1873" y="1164"/>
              <a:ext cx="33" cy="45"/>
            </a:xfrm>
            <a:custGeom>
              <a:avLst/>
              <a:gdLst>
                <a:gd name="T0" fmla="*/ 16 w 33"/>
                <a:gd name="T1" fmla="*/ 0 h 45"/>
                <a:gd name="T2" fmla="*/ 33 w 33"/>
                <a:gd name="T3" fmla="*/ 0 h 45"/>
                <a:gd name="T4" fmla="*/ 33 w 33"/>
                <a:gd name="T5" fmla="*/ 45 h 45"/>
                <a:gd name="T6" fmla="*/ 0 w 33"/>
                <a:gd name="T7" fmla="*/ 45 h 45"/>
                <a:gd name="T8" fmla="*/ 0 w 33"/>
                <a:gd name="T9" fmla="*/ 0 h 45"/>
                <a:gd name="T10" fmla="*/ 16 w 33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5">
                  <a:moveTo>
                    <a:pt x="16" y="0"/>
                  </a:moveTo>
                  <a:lnTo>
                    <a:pt x="33" y="0"/>
                  </a:lnTo>
                  <a:lnTo>
                    <a:pt x="33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94" name="Freeform 93"/>
            <p:cNvSpPr>
              <a:spLocks/>
            </p:cNvSpPr>
            <p:nvPr/>
          </p:nvSpPr>
          <p:spPr bwMode="auto">
            <a:xfrm>
              <a:off x="2002" y="1231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95" name="Freeform 94"/>
            <p:cNvSpPr>
              <a:spLocks/>
            </p:cNvSpPr>
            <p:nvPr/>
          </p:nvSpPr>
          <p:spPr bwMode="auto">
            <a:xfrm>
              <a:off x="2002" y="1231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96" name="Freeform 95"/>
            <p:cNvSpPr>
              <a:spLocks/>
            </p:cNvSpPr>
            <p:nvPr/>
          </p:nvSpPr>
          <p:spPr bwMode="auto">
            <a:xfrm>
              <a:off x="2028" y="1240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97" name="Freeform 96"/>
            <p:cNvSpPr>
              <a:spLocks/>
            </p:cNvSpPr>
            <p:nvPr/>
          </p:nvSpPr>
          <p:spPr bwMode="auto">
            <a:xfrm>
              <a:off x="2028" y="1240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98" name="Freeform 97"/>
            <p:cNvSpPr>
              <a:spLocks/>
            </p:cNvSpPr>
            <p:nvPr/>
          </p:nvSpPr>
          <p:spPr bwMode="auto">
            <a:xfrm>
              <a:off x="2134" y="1250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99" name="Freeform 98"/>
            <p:cNvSpPr>
              <a:spLocks/>
            </p:cNvSpPr>
            <p:nvPr/>
          </p:nvSpPr>
          <p:spPr bwMode="auto">
            <a:xfrm>
              <a:off x="2134" y="1250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00" name="Freeform 99"/>
            <p:cNvSpPr>
              <a:spLocks/>
            </p:cNvSpPr>
            <p:nvPr/>
          </p:nvSpPr>
          <p:spPr bwMode="auto">
            <a:xfrm>
              <a:off x="2136" y="1250"/>
              <a:ext cx="33" cy="44"/>
            </a:xfrm>
            <a:custGeom>
              <a:avLst/>
              <a:gdLst>
                <a:gd name="T0" fmla="*/ 16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6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6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01" name="Freeform 100"/>
            <p:cNvSpPr>
              <a:spLocks/>
            </p:cNvSpPr>
            <p:nvPr/>
          </p:nvSpPr>
          <p:spPr bwMode="auto">
            <a:xfrm>
              <a:off x="2136" y="1250"/>
              <a:ext cx="33" cy="44"/>
            </a:xfrm>
            <a:custGeom>
              <a:avLst/>
              <a:gdLst>
                <a:gd name="T0" fmla="*/ 16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6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6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02" name="Freeform 101"/>
            <p:cNvSpPr>
              <a:spLocks/>
            </p:cNvSpPr>
            <p:nvPr/>
          </p:nvSpPr>
          <p:spPr bwMode="auto">
            <a:xfrm>
              <a:off x="2136" y="1250"/>
              <a:ext cx="33" cy="44"/>
            </a:xfrm>
            <a:custGeom>
              <a:avLst/>
              <a:gdLst>
                <a:gd name="T0" fmla="*/ 16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6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6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03" name="Freeform 102"/>
            <p:cNvSpPr>
              <a:spLocks/>
            </p:cNvSpPr>
            <p:nvPr/>
          </p:nvSpPr>
          <p:spPr bwMode="auto">
            <a:xfrm>
              <a:off x="2136" y="1250"/>
              <a:ext cx="33" cy="44"/>
            </a:xfrm>
            <a:custGeom>
              <a:avLst/>
              <a:gdLst>
                <a:gd name="T0" fmla="*/ 16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6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6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04" name="Freeform 103"/>
            <p:cNvSpPr>
              <a:spLocks/>
            </p:cNvSpPr>
            <p:nvPr/>
          </p:nvSpPr>
          <p:spPr bwMode="auto">
            <a:xfrm>
              <a:off x="2146" y="1272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05" name="Freeform 104"/>
            <p:cNvSpPr>
              <a:spLocks/>
            </p:cNvSpPr>
            <p:nvPr/>
          </p:nvSpPr>
          <p:spPr bwMode="auto">
            <a:xfrm>
              <a:off x="2146" y="1272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06" name="Freeform 105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07" name="Freeform 106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08" name="Freeform 107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09" name="Freeform 108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10" name="Freeform 109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11" name="Freeform 110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12" name="Freeform 111"/>
            <p:cNvSpPr>
              <a:spLocks/>
            </p:cNvSpPr>
            <p:nvPr/>
          </p:nvSpPr>
          <p:spPr bwMode="auto">
            <a:xfrm>
              <a:off x="2157" y="1297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13" name="Freeform 112"/>
            <p:cNvSpPr>
              <a:spLocks/>
            </p:cNvSpPr>
            <p:nvPr/>
          </p:nvSpPr>
          <p:spPr bwMode="auto">
            <a:xfrm>
              <a:off x="2157" y="1297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14" name="Freeform 113"/>
            <p:cNvSpPr>
              <a:spLocks/>
            </p:cNvSpPr>
            <p:nvPr/>
          </p:nvSpPr>
          <p:spPr bwMode="auto">
            <a:xfrm>
              <a:off x="2157" y="1297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15" name="Freeform 114"/>
            <p:cNvSpPr>
              <a:spLocks/>
            </p:cNvSpPr>
            <p:nvPr/>
          </p:nvSpPr>
          <p:spPr bwMode="auto">
            <a:xfrm>
              <a:off x="2157" y="1297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16" name="Freeform 115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17" name="Freeform 116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18" name="Freeform 117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19" name="Freeform 118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20" name="Freeform 119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21" name="Freeform 120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22" name="Freeform 121"/>
            <p:cNvSpPr>
              <a:spLocks/>
            </p:cNvSpPr>
            <p:nvPr/>
          </p:nvSpPr>
          <p:spPr bwMode="auto">
            <a:xfrm>
              <a:off x="2260" y="1306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23" name="Freeform 122"/>
            <p:cNvSpPr>
              <a:spLocks/>
            </p:cNvSpPr>
            <p:nvPr/>
          </p:nvSpPr>
          <p:spPr bwMode="auto">
            <a:xfrm>
              <a:off x="2260" y="1306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24" name="Freeform 123"/>
            <p:cNvSpPr>
              <a:spLocks/>
            </p:cNvSpPr>
            <p:nvPr/>
          </p:nvSpPr>
          <p:spPr bwMode="auto">
            <a:xfrm>
              <a:off x="2265" y="1306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25" name="Freeform 124"/>
            <p:cNvSpPr>
              <a:spLocks/>
            </p:cNvSpPr>
            <p:nvPr/>
          </p:nvSpPr>
          <p:spPr bwMode="auto">
            <a:xfrm>
              <a:off x="2265" y="1306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26" name="Freeform 125"/>
            <p:cNvSpPr>
              <a:spLocks/>
            </p:cNvSpPr>
            <p:nvPr/>
          </p:nvSpPr>
          <p:spPr bwMode="auto">
            <a:xfrm>
              <a:off x="2268" y="1306"/>
              <a:ext cx="33" cy="44"/>
            </a:xfrm>
            <a:custGeom>
              <a:avLst/>
              <a:gdLst>
                <a:gd name="T0" fmla="*/ 17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7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7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27" name="Freeform 126"/>
            <p:cNvSpPr>
              <a:spLocks/>
            </p:cNvSpPr>
            <p:nvPr/>
          </p:nvSpPr>
          <p:spPr bwMode="auto">
            <a:xfrm>
              <a:off x="2268" y="1306"/>
              <a:ext cx="33" cy="44"/>
            </a:xfrm>
            <a:custGeom>
              <a:avLst/>
              <a:gdLst>
                <a:gd name="T0" fmla="*/ 17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7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7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28" name="Freeform 127"/>
            <p:cNvSpPr>
              <a:spLocks/>
            </p:cNvSpPr>
            <p:nvPr/>
          </p:nvSpPr>
          <p:spPr bwMode="auto">
            <a:xfrm>
              <a:off x="2278" y="1306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29" name="Freeform 128"/>
            <p:cNvSpPr>
              <a:spLocks/>
            </p:cNvSpPr>
            <p:nvPr/>
          </p:nvSpPr>
          <p:spPr bwMode="auto">
            <a:xfrm>
              <a:off x="2278" y="1306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30" name="Freeform 129"/>
            <p:cNvSpPr>
              <a:spLocks/>
            </p:cNvSpPr>
            <p:nvPr/>
          </p:nvSpPr>
          <p:spPr bwMode="auto">
            <a:xfrm>
              <a:off x="2278" y="1306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31" name="Freeform 130"/>
            <p:cNvSpPr>
              <a:spLocks/>
            </p:cNvSpPr>
            <p:nvPr/>
          </p:nvSpPr>
          <p:spPr bwMode="auto">
            <a:xfrm>
              <a:off x="2278" y="1306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32" name="Freeform 131"/>
            <p:cNvSpPr>
              <a:spLocks/>
            </p:cNvSpPr>
            <p:nvPr/>
          </p:nvSpPr>
          <p:spPr bwMode="auto">
            <a:xfrm>
              <a:off x="2283" y="1306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33" name="Freeform 132"/>
            <p:cNvSpPr>
              <a:spLocks/>
            </p:cNvSpPr>
            <p:nvPr/>
          </p:nvSpPr>
          <p:spPr bwMode="auto">
            <a:xfrm>
              <a:off x="2283" y="1306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34" name="Freeform 133"/>
            <p:cNvSpPr>
              <a:spLocks/>
            </p:cNvSpPr>
            <p:nvPr/>
          </p:nvSpPr>
          <p:spPr bwMode="auto">
            <a:xfrm>
              <a:off x="2285" y="1322"/>
              <a:ext cx="31" cy="41"/>
            </a:xfrm>
            <a:custGeom>
              <a:avLst/>
              <a:gdLst>
                <a:gd name="T0" fmla="*/ 16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6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6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35" name="Freeform 134"/>
            <p:cNvSpPr>
              <a:spLocks/>
            </p:cNvSpPr>
            <p:nvPr/>
          </p:nvSpPr>
          <p:spPr bwMode="auto">
            <a:xfrm>
              <a:off x="2285" y="1322"/>
              <a:ext cx="31" cy="41"/>
            </a:xfrm>
            <a:custGeom>
              <a:avLst/>
              <a:gdLst>
                <a:gd name="T0" fmla="*/ 16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6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6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36" name="Freeform 135"/>
            <p:cNvSpPr>
              <a:spLocks/>
            </p:cNvSpPr>
            <p:nvPr/>
          </p:nvSpPr>
          <p:spPr bwMode="auto">
            <a:xfrm>
              <a:off x="2288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37" name="Freeform 136"/>
            <p:cNvSpPr>
              <a:spLocks/>
            </p:cNvSpPr>
            <p:nvPr/>
          </p:nvSpPr>
          <p:spPr bwMode="auto">
            <a:xfrm>
              <a:off x="2288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38" name="Freeform 137"/>
            <p:cNvSpPr>
              <a:spLocks/>
            </p:cNvSpPr>
            <p:nvPr/>
          </p:nvSpPr>
          <p:spPr bwMode="auto">
            <a:xfrm>
              <a:off x="2293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39" name="Freeform 138"/>
            <p:cNvSpPr>
              <a:spLocks/>
            </p:cNvSpPr>
            <p:nvPr/>
          </p:nvSpPr>
          <p:spPr bwMode="auto">
            <a:xfrm>
              <a:off x="2293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40" name="Freeform 139"/>
            <p:cNvSpPr>
              <a:spLocks/>
            </p:cNvSpPr>
            <p:nvPr/>
          </p:nvSpPr>
          <p:spPr bwMode="auto">
            <a:xfrm>
              <a:off x="2293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41" name="Freeform 140"/>
            <p:cNvSpPr>
              <a:spLocks/>
            </p:cNvSpPr>
            <p:nvPr/>
          </p:nvSpPr>
          <p:spPr bwMode="auto">
            <a:xfrm>
              <a:off x="2293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42" name="Freeform 141"/>
            <p:cNvSpPr>
              <a:spLocks/>
            </p:cNvSpPr>
            <p:nvPr/>
          </p:nvSpPr>
          <p:spPr bwMode="auto">
            <a:xfrm>
              <a:off x="2298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43" name="Freeform 142"/>
            <p:cNvSpPr>
              <a:spLocks/>
            </p:cNvSpPr>
            <p:nvPr/>
          </p:nvSpPr>
          <p:spPr bwMode="auto">
            <a:xfrm>
              <a:off x="2298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44" name="Freeform 143"/>
            <p:cNvSpPr>
              <a:spLocks/>
            </p:cNvSpPr>
            <p:nvPr/>
          </p:nvSpPr>
          <p:spPr bwMode="auto">
            <a:xfrm>
              <a:off x="2301" y="1322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45" name="Freeform 144"/>
            <p:cNvSpPr>
              <a:spLocks/>
            </p:cNvSpPr>
            <p:nvPr/>
          </p:nvSpPr>
          <p:spPr bwMode="auto">
            <a:xfrm>
              <a:off x="2301" y="1322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46" name="Freeform 145"/>
            <p:cNvSpPr>
              <a:spLocks/>
            </p:cNvSpPr>
            <p:nvPr/>
          </p:nvSpPr>
          <p:spPr bwMode="auto">
            <a:xfrm>
              <a:off x="2308" y="1335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47" name="Freeform 146"/>
            <p:cNvSpPr>
              <a:spLocks/>
            </p:cNvSpPr>
            <p:nvPr/>
          </p:nvSpPr>
          <p:spPr bwMode="auto">
            <a:xfrm>
              <a:off x="2308" y="1335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48" name="Freeform 147"/>
            <p:cNvSpPr>
              <a:spLocks/>
            </p:cNvSpPr>
            <p:nvPr/>
          </p:nvSpPr>
          <p:spPr bwMode="auto">
            <a:xfrm>
              <a:off x="2422" y="1363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49" name="Freeform 148"/>
            <p:cNvSpPr>
              <a:spLocks/>
            </p:cNvSpPr>
            <p:nvPr/>
          </p:nvSpPr>
          <p:spPr bwMode="auto">
            <a:xfrm>
              <a:off x="2422" y="1363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50" name="Freeform 149"/>
            <p:cNvSpPr>
              <a:spLocks/>
            </p:cNvSpPr>
            <p:nvPr/>
          </p:nvSpPr>
          <p:spPr bwMode="auto">
            <a:xfrm>
              <a:off x="2422" y="1363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51" name="Freeform 150"/>
            <p:cNvSpPr>
              <a:spLocks/>
            </p:cNvSpPr>
            <p:nvPr/>
          </p:nvSpPr>
          <p:spPr bwMode="auto">
            <a:xfrm>
              <a:off x="2422" y="1363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52" name="Freeform 151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53" name="Freeform 152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54" name="Freeform 153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55" name="Freeform 154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56" name="Freeform 155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57" name="Freeform 156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58" name="Freeform 157"/>
            <p:cNvSpPr>
              <a:spLocks/>
            </p:cNvSpPr>
            <p:nvPr/>
          </p:nvSpPr>
          <p:spPr bwMode="auto">
            <a:xfrm>
              <a:off x="2440" y="1382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59" name="Freeform 158"/>
            <p:cNvSpPr>
              <a:spLocks/>
            </p:cNvSpPr>
            <p:nvPr/>
          </p:nvSpPr>
          <p:spPr bwMode="auto">
            <a:xfrm>
              <a:off x="2440" y="1382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60" name="Freeform 159"/>
            <p:cNvSpPr>
              <a:spLocks/>
            </p:cNvSpPr>
            <p:nvPr/>
          </p:nvSpPr>
          <p:spPr bwMode="auto">
            <a:xfrm>
              <a:off x="2447" y="1382"/>
              <a:ext cx="31" cy="41"/>
            </a:xfrm>
            <a:custGeom>
              <a:avLst/>
              <a:gdLst>
                <a:gd name="T0" fmla="*/ 15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5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5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61" name="Freeform 160"/>
            <p:cNvSpPr>
              <a:spLocks/>
            </p:cNvSpPr>
            <p:nvPr/>
          </p:nvSpPr>
          <p:spPr bwMode="auto">
            <a:xfrm>
              <a:off x="2447" y="1382"/>
              <a:ext cx="31" cy="41"/>
            </a:xfrm>
            <a:custGeom>
              <a:avLst/>
              <a:gdLst>
                <a:gd name="T0" fmla="*/ 15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5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5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62" name="Freeform 161"/>
            <p:cNvSpPr>
              <a:spLocks/>
            </p:cNvSpPr>
            <p:nvPr/>
          </p:nvSpPr>
          <p:spPr bwMode="auto">
            <a:xfrm>
              <a:off x="2460" y="1382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63" name="Freeform 162"/>
            <p:cNvSpPr>
              <a:spLocks/>
            </p:cNvSpPr>
            <p:nvPr/>
          </p:nvSpPr>
          <p:spPr bwMode="auto">
            <a:xfrm>
              <a:off x="2460" y="1382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64" name="Freeform 163"/>
            <p:cNvSpPr>
              <a:spLocks/>
            </p:cNvSpPr>
            <p:nvPr/>
          </p:nvSpPr>
          <p:spPr bwMode="auto">
            <a:xfrm>
              <a:off x="2468" y="1401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65" name="Freeform 164"/>
            <p:cNvSpPr>
              <a:spLocks/>
            </p:cNvSpPr>
            <p:nvPr/>
          </p:nvSpPr>
          <p:spPr bwMode="auto">
            <a:xfrm>
              <a:off x="2468" y="1401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66" name="Freeform 165"/>
            <p:cNvSpPr>
              <a:spLocks/>
            </p:cNvSpPr>
            <p:nvPr/>
          </p:nvSpPr>
          <p:spPr bwMode="auto">
            <a:xfrm>
              <a:off x="2500" y="1401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67" name="Freeform 166"/>
            <p:cNvSpPr>
              <a:spLocks/>
            </p:cNvSpPr>
            <p:nvPr/>
          </p:nvSpPr>
          <p:spPr bwMode="auto">
            <a:xfrm>
              <a:off x="2500" y="1401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68" name="Freeform 167"/>
            <p:cNvSpPr>
              <a:spLocks/>
            </p:cNvSpPr>
            <p:nvPr/>
          </p:nvSpPr>
          <p:spPr bwMode="auto">
            <a:xfrm>
              <a:off x="254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69" name="Freeform 168"/>
            <p:cNvSpPr>
              <a:spLocks/>
            </p:cNvSpPr>
            <p:nvPr/>
          </p:nvSpPr>
          <p:spPr bwMode="auto">
            <a:xfrm>
              <a:off x="254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70" name="Freeform 169"/>
            <p:cNvSpPr>
              <a:spLocks/>
            </p:cNvSpPr>
            <p:nvPr/>
          </p:nvSpPr>
          <p:spPr bwMode="auto">
            <a:xfrm>
              <a:off x="255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71" name="Freeform 170"/>
            <p:cNvSpPr>
              <a:spLocks/>
            </p:cNvSpPr>
            <p:nvPr/>
          </p:nvSpPr>
          <p:spPr bwMode="auto">
            <a:xfrm>
              <a:off x="255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72" name="Freeform 171"/>
            <p:cNvSpPr>
              <a:spLocks/>
            </p:cNvSpPr>
            <p:nvPr/>
          </p:nvSpPr>
          <p:spPr bwMode="auto">
            <a:xfrm>
              <a:off x="255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73" name="Freeform 172"/>
            <p:cNvSpPr>
              <a:spLocks/>
            </p:cNvSpPr>
            <p:nvPr/>
          </p:nvSpPr>
          <p:spPr bwMode="auto">
            <a:xfrm>
              <a:off x="255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74" name="Freeform 173"/>
            <p:cNvSpPr>
              <a:spLocks/>
            </p:cNvSpPr>
            <p:nvPr/>
          </p:nvSpPr>
          <p:spPr bwMode="auto">
            <a:xfrm>
              <a:off x="2559" y="1401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75" name="Freeform 174"/>
            <p:cNvSpPr>
              <a:spLocks/>
            </p:cNvSpPr>
            <p:nvPr/>
          </p:nvSpPr>
          <p:spPr bwMode="auto">
            <a:xfrm>
              <a:off x="2559" y="1401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76" name="Freeform 175"/>
            <p:cNvSpPr>
              <a:spLocks/>
            </p:cNvSpPr>
            <p:nvPr/>
          </p:nvSpPr>
          <p:spPr bwMode="auto">
            <a:xfrm>
              <a:off x="256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77" name="Freeform 176"/>
            <p:cNvSpPr>
              <a:spLocks/>
            </p:cNvSpPr>
            <p:nvPr/>
          </p:nvSpPr>
          <p:spPr bwMode="auto">
            <a:xfrm>
              <a:off x="256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78" name="Freeform 177"/>
            <p:cNvSpPr>
              <a:spLocks/>
            </p:cNvSpPr>
            <p:nvPr/>
          </p:nvSpPr>
          <p:spPr bwMode="auto">
            <a:xfrm>
              <a:off x="256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79" name="Freeform 178"/>
            <p:cNvSpPr>
              <a:spLocks/>
            </p:cNvSpPr>
            <p:nvPr/>
          </p:nvSpPr>
          <p:spPr bwMode="auto">
            <a:xfrm>
              <a:off x="256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80" name="Freeform 179"/>
            <p:cNvSpPr>
              <a:spLocks/>
            </p:cNvSpPr>
            <p:nvPr/>
          </p:nvSpPr>
          <p:spPr bwMode="auto">
            <a:xfrm>
              <a:off x="2581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81" name="Freeform 180"/>
            <p:cNvSpPr>
              <a:spLocks/>
            </p:cNvSpPr>
            <p:nvPr/>
          </p:nvSpPr>
          <p:spPr bwMode="auto">
            <a:xfrm>
              <a:off x="2581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82" name="Freeform 181"/>
            <p:cNvSpPr>
              <a:spLocks/>
            </p:cNvSpPr>
            <p:nvPr/>
          </p:nvSpPr>
          <p:spPr bwMode="auto">
            <a:xfrm>
              <a:off x="2599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83" name="Freeform 182"/>
            <p:cNvSpPr>
              <a:spLocks/>
            </p:cNvSpPr>
            <p:nvPr/>
          </p:nvSpPr>
          <p:spPr bwMode="auto">
            <a:xfrm>
              <a:off x="2599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84" name="Freeform 183"/>
            <p:cNvSpPr>
              <a:spLocks/>
            </p:cNvSpPr>
            <p:nvPr/>
          </p:nvSpPr>
          <p:spPr bwMode="auto">
            <a:xfrm>
              <a:off x="2660" y="1417"/>
              <a:ext cx="33" cy="44"/>
            </a:xfrm>
            <a:custGeom>
              <a:avLst/>
              <a:gdLst>
                <a:gd name="T0" fmla="*/ 17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7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7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85" name="Freeform 184"/>
            <p:cNvSpPr>
              <a:spLocks/>
            </p:cNvSpPr>
            <p:nvPr/>
          </p:nvSpPr>
          <p:spPr bwMode="auto">
            <a:xfrm>
              <a:off x="2660" y="1417"/>
              <a:ext cx="33" cy="44"/>
            </a:xfrm>
            <a:custGeom>
              <a:avLst/>
              <a:gdLst>
                <a:gd name="T0" fmla="*/ 17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7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7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86" name="Freeform 185"/>
            <p:cNvSpPr>
              <a:spLocks/>
            </p:cNvSpPr>
            <p:nvPr/>
          </p:nvSpPr>
          <p:spPr bwMode="auto">
            <a:xfrm>
              <a:off x="2670" y="1417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87" name="Freeform 186"/>
            <p:cNvSpPr>
              <a:spLocks/>
            </p:cNvSpPr>
            <p:nvPr/>
          </p:nvSpPr>
          <p:spPr bwMode="auto">
            <a:xfrm>
              <a:off x="2670" y="1417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88" name="Freeform 187"/>
            <p:cNvSpPr>
              <a:spLocks/>
            </p:cNvSpPr>
            <p:nvPr/>
          </p:nvSpPr>
          <p:spPr bwMode="auto">
            <a:xfrm>
              <a:off x="2693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89" name="Freeform 188"/>
            <p:cNvSpPr>
              <a:spLocks/>
            </p:cNvSpPr>
            <p:nvPr/>
          </p:nvSpPr>
          <p:spPr bwMode="auto">
            <a:xfrm>
              <a:off x="2693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90" name="Freeform 189"/>
            <p:cNvSpPr>
              <a:spLocks/>
            </p:cNvSpPr>
            <p:nvPr/>
          </p:nvSpPr>
          <p:spPr bwMode="auto">
            <a:xfrm>
              <a:off x="2698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91" name="Freeform 190"/>
            <p:cNvSpPr>
              <a:spLocks/>
            </p:cNvSpPr>
            <p:nvPr/>
          </p:nvSpPr>
          <p:spPr bwMode="auto">
            <a:xfrm>
              <a:off x="2698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92" name="Freeform 191"/>
            <p:cNvSpPr>
              <a:spLocks/>
            </p:cNvSpPr>
            <p:nvPr/>
          </p:nvSpPr>
          <p:spPr bwMode="auto">
            <a:xfrm>
              <a:off x="2698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93" name="Freeform 192"/>
            <p:cNvSpPr>
              <a:spLocks/>
            </p:cNvSpPr>
            <p:nvPr/>
          </p:nvSpPr>
          <p:spPr bwMode="auto">
            <a:xfrm>
              <a:off x="2698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94" name="Freeform 193"/>
            <p:cNvSpPr>
              <a:spLocks/>
            </p:cNvSpPr>
            <p:nvPr/>
          </p:nvSpPr>
          <p:spPr bwMode="auto">
            <a:xfrm>
              <a:off x="2809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95" name="Freeform 194"/>
            <p:cNvSpPr>
              <a:spLocks/>
            </p:cNvSpPr>
            <p:nvPr/>
          </p:nvSpPr>
          <p:spPr bwMode="auto">
            <a:xfrm>
              <a:off x="2809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96" name="Freeform 195"/>
            <p:cNvSpPr>
              <a:spLocks/>
            </p:cNvSpPr>
            <p:nvPr/>
          </p:nvSpPr>
          <p:spPr bwMode="auto">
            <a:xfrm>
              <a:off x="2814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97" name="Freeform 196"/>
            <p:cNvSpPr>
              <a:spLocks/>
            </p:cNvSpPr>
            <p:nvPr/>
          </p:nvSpPr>
          <p:spPr bwMode="auto">
            <a:xfrm>
              <a:off x="2814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98" name="Freeform 197"/>
            <p:cNvSpPr>
              <a:spLocks/>
            </p:cNvSpPr>
            <p:nvPr/>
          </p:nvSpPr>
          <p:spPr bwMode="auto">
            <a:xfrm>
              <a:off x="2816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899" name="Freeform 198"/>
            <p:cNvSpPr>
              <a:spLocks/>
            </p:cNvSpPr>
            <p:nvPr/>
          </p:nvSpPr>
          <p:spPr bwMode="auto">
            <a:xfrm>
              <a:off x="2816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00" name="Freeform 199"/>
            <p:cNvSpPr>
              <a:spLocks/>
            </p:cNvSpPr>
            <p:nvPr/>
          </p:nvSpPr>
          <p:spPr bwMode="auto">
            <a:xfrm>
              <a:off x="282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01" name="Freeform 200"/>
            <p:cNvSpPr>
              <a:spLocks/>
            </p:cNvSpPr>
            <p:nvPr/>
          </p:nvSpPr>
          <p:spPr bwMode="auto">
            <a:xfrm>
              <a:off x="282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02" name="Freeform 201"/>
            <p:cNvSpPr>
              <a:spLocks/>
            </p:cNvSpPr>
            <p:nvPr/>
          </p:nvSpPr>
          <p:spPr bwMode="auto">
            <a:xfrm>
              <a:off x="2824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03" name="Freeform 202"/>
            <p:cNvSpPr>
              <a:spLocks/>
            </p:cNvSpPr>
            <p:nvPr/>
          </p:nvSpPr>
          <p:spPr bwMode="auto">
            <a:xfrm>
              <a:off x="2824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04" name="Freeform 203"/>
            <p:cNvSpPr>
              <a:spLocks/>
            </p:cNvSpPr>
            <p:nvPr/>
          </p:nvSpPr>
          <p:spPr bwMode="auto">
            <a:xfrm>
              <a:off x="2827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905" name="Freeform 204"/>
            <p:cNvSpPr>
              <a:spLocks/>
            </p:cNvSpPr>
            <p:nvPr/>
          </p:nvSpPr>
          <p:spPr bwMode="auto">
            <a:xfrm>
              <a:off x="2827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</p:grpSp>
      <p:grpSp>
        <p:nvGrpSpPr>
          <p:cNvPr id="275" name="Group 406"/>
          <p:cNvGrpSpPr>
            <a:grpSpLocks/>
          </p:cNvGrpSpPr>
          <p:nvPr/>
        </p:nvGrpSpPr>
        <p:grpSpPr bwMode="auto">
          <a:xfrm>
            <a:off x="1284289" y="1932928"/>
            <a:ext cx="5233987" cy="2381250"/>
            <a:chOff x="809" y="525"/>
            <a:chExt cx="3297" cy="1500"/>
          </a:xfrm>
          <a:solidFill>
            <a:srgbClr val="002060"/>
          </a:solidFill>
        </p:grpSpPr>
        <p:sp>
          <p:nvSpPr>
            <p:cNvPr id="280" name="Freeform 206"/>
            <p:cNvSpPr>
              <a:spLocks/>
            </p:cNvSpPr>
            <p:nvPr/>
          </p:nvSpPr>
          <p:spPr bwMode="auto">
            <a:xfrm>
              <a:off x="2847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296" name="Freeform 207"/>
            <p:cNvSpPr>
              <a:spLocks/>
            </p:cNvSpPr>
            <p:nvPr/>
          </p:nvSpPr>
          <p:spPr bwMode="auto">
            <a:xfrm>
              <a:off x="2847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297" name="Freeform 208"/>
            <p:cNvSpPr>
              <a:spLocks/>
            </p:cNvSpPr>
            <p:nvPr/>
          </p:nvSpPr>
          <p:spPr bwMode="auto">
            <a:xfrm>
              <a:off x="2859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00" name="Freeform 209"/>
            <p:cNvSpPr>
              <a:spLocks/>
            </p:cNvSpPr>
            <p:nvPr/>
          </p:nvSpPr>
          <p:spPr bwMode="auto">
            <a:xfrm>
              <a:off x="2859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01" name="Freeform 210"/>
            <p:cNvSpPr>
              <a:spLocks/>
            </p:cNvSpPr>
            <p:nvPr/>
          </p:nvSpPr>
          <p:spPr bwMode="auto">
            <a:xfrm>
              <a:off x="2875" y="1417"/>
              <a:ext cx="32" cy="44"/>
            </a:xfrm>
            <a:custGeom>
              <a:avLst/>
              <a:gdLst>
                <a:gd name="T0" fmla="*/ 15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5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02" name="Freeform 211"/>
            <p:cNvSpPr>
              <a:spLocks/>
            </p:cNvSpPr>
            <p:nvPr/>
          </p:nvSpPr>
          <p:spPr bwMode="auto">
            <a:xfrm>
              <a:off x="2875" y="1417"/>
              <a:ext cx="32" cy="44"/>
            </a:xfrm>
            <a:custGeom>
              <a:avLst/>
              <a:gdLst>
                <a:gd name="T0" fmla="*/ 15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5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03" name="Freeform 212"/>
            <p:cNvSpPr>
              <a:spLocks/>
            </p:cNvSpPr>
            <p:nvPr/>
          </p:nvSpPr>
          <p:spPr bwMode="auto">
            <a:xfrm>
              <a:off x="2950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08" name="Freeform 213"/>
            <p:cNvSpPr>
              <a:spLocks/>
            </p:cNvSpPr>
            <p:nvPr/>
          </p:nvSpPr>
          <p:spPr bwMode="auto">
            <a:xfrm>
              <a:off x="2950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09" name="Freeform 214"/>
            <p:cNvSpPr>
              <a:spLocks/>
            </p:cNvSpPr>
            <p:nvPr/>
          </p:nvSpPr>
          <p:spPr bwMode="auto">
            <a:xfrm>
              <a:off x="2950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14" name="Freeform 215"/>
            <p:cNvSpPr>
              <a:spLocks/>
            </p:cNvSpPr>
            <p:nvPr/>
          </p:nvSpPr>
          <p:spPr bwMode="auto">
            <a:xfrm>
              <a:off x="2950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15" name="Freeform 216"/>
            <p:cNvSpPr>
              <a:spLocks/>
            </p:cNvSpPr>
            <p:nvPr/>
          </p:nvSpPr>
          <p:spPr bwMode="auto">
            <a:xfrm>
              <a:off x="2961" y="1417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16" name="Freeform 217"/>
            <p:cNvSpPr>
              <a:spLocks/>
            </p:cNvSpPr>
            <p:nvPr/>
          </p:nvSpPr>
          <p:spPr bwMode="auto">
            <a:xfrm>
              <a:off x="2961" y="1417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17" name="Freeform 218"/>
            <p:cNvSpPr>
              <a:spLocks/>
            </p:cNvSpPr>
            <p:nvPr/>
          </p:nvSpPr>
          <p:spPr bwMode="auto">
            <a:xfrm>
              <a:off x="2968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22" name="Freeform 219"/>
            <p:cNvSpPr>
              <a:spLocks/>
            </p:cNvSpPr>
            <p:nvPr/>
          </p:nvSpPr>
          <p:spPr bwMode="auto">
            <a:xfrm>
              <a:off x="2968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23" name="Freeform 220"/>
            <p:cNvSpPr>
              <a:spLocks/>
            </p:cNvSpPr>
            <p:nvPr/>
          </p:nvSpPr>
          <p:spPr bwMode="auto">
            <a:xfrm>
              <a:off x="3082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24" name="Freeform 221"/>
            <p:cNvSpPr>
              <a:spLocks/>
            </p:cNvSpPr>
            <p:nvPr/>
          </p:nvSpPr>
          <p:spPr bwMode="auto">
            <a:xfrm>
              <a:off x="3082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25" name="Freeform 222"/>
            <p:cNvSpPr>
              <a:spLocks/>
            </p:cNvSpPr>
            <p:nvPr/>
          </p:nvSpPr>
          <p:spPr bwMode="auto">
            <a:xfrm>
              <a:off x="3095" y="1417"/>
              <a:ext cx="32" cy="44"/>
            </a:xfrm>
            <a:custGeom>
              <a:avLst/>
              <a:gdLst>
                <a:gd name="T0" fmla="*/ 15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5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30" name="Freeform 223"/>
            <p:cNvSpPr>
              <a:spLocks/>
            </p:cNvSpPr>
            <p:nvPr/>
          </p:nvSpPr>
          <p:spPr bwMode="auto">
            <a:xfrm>
              <a:off x="3095" y="1417"/>
              <a:ext cx="32" cy="44"/>
            </a:xfrm>
            <a:custGeom>
              <a:avLst/>
              <a:gdLst>
                <a:gd name="T0" fmla="*/ 15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5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31" name="Freeform 224"/>
            <p:cNvSpPr>
              <a:spLocks/>
            </p:cNvSpPr>
            <p:nvPr/>
          </p:nvSpPr>
          <p:spPr bwMode="auto">
            <a:xfrm>
              <a:off x="3112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32" name="Freeform 225"/>
            <p:cNvSpPr>
              <a:spLocks/>
            </p:cNvSpPr>
            <p:nvPr/>
          </p:nvSpPr>
          <p:spPr bwMode="auto">
            <a:xfrm>
              <a:off x="3112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33" name="Freeform 226"/>
            <p:cNvSpPr>
              <a:spLocks/>
            </p:cNvSpPr>
            <p:nvPr/>
          </p:nvSpPr>
          <p:spPr bwMode="auto">
            <a:xfrm>
              <a:off x="3163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36" name="Freeform 227"/>
            <p:cNvSpPr>
              <a:spLocks/>
            </p:cNvSpPr>
            <p:nvPr/>
          </p:nvSpPr>
          <p:spPr bwMode="auto">
            <a:xfrm>
              <a:off x="3163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38" name="Freeform 228"/>
            <p:cNvSpPr>
              <a:spLocks/>
            </p:cNvSpPr>
            <p:nvPr/>
          </p:nvSpPr>
          <p:spPr bwMode="auto">
            <a:xfrm>
              <a:off x="321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41" name="Freeform 229"/>
            <p:cNvSpPr>
              <a:spLocks/>
            </p:cNvSpPr>
            <p:nvPr/>
          </p:nvSpPr>
          <p:spPr bwMode="auto">
            <a:xfrm>
              <a:off x="321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43" name="Freeform 230"/>
            <p:cNvSpPr>
              <a:spLocks/>
            </p:cNvSpPr>
            <p:nvPr/>
          </p:nvSpPr>
          <p:spPr bwMode="auto">
            <a:xfrm>
              <a:off x="3231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44" name="Freeform 231"/>
            <p:cNvSpPr>
              <a:spLocks/>
            </p:cNvSpPr>
            <p:nvPr/>
          </p:nvSpPr>
          <p:spPr bwMode="auto">
            <a:xfrm>
              <a:off x="3231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46" name="Freeform 232"/>
            <p:cNvSpPr>
              <a:spLocks/>
            </p:cNvSpPr>
            <p:nvPr/>
          </p:nvSpPr>
          <p:spPr bwMode="auto">
            <a:xfrm>
              <a:off x="3259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49" name="Freeform 233"/>
            <p:cNvSpPr>
              <a:spLocks/>
            </p:cNvSpPr>
            <p:nvPr/>
          </p:nvSpPr>
          <p:spPr bwMode="auto">
            <a:xfrm>
              <a:off x="3259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51" name="Freeform 234"/>
            <p:cNvSpPr>
              <a:spLocks/>
            </p:cNvSpPr>
            <p:nvPr/>
          </p:nvSpPr>
          <p:spPr bwMode="auto">
            <a:xfrm>
              <a:off x="3350" y="1486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53" name="Freeform 235"/>
            <p:cNvSpPr>
              <a:spLocks/>
            </p:cNvSpPr>
            <p:nvPr/>
          </p:nvSpPr>
          <p:spPr bwMode="auto">
            <a:xfrm>
              <a:off x="3350" y="1486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55" name="Freeform 236"/>
            <p:cNvSpPr>
              <a:spLocks/>
            </p:cNvSpPr>
            <p:nvPr/>
          </p:nvSpPr>
          <p:spPr bwMode="auto">
            <a:xfrm>
              <a:off x="3352" y="1486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57" name="Freeform 237"/>
            <p:cNvSpPr>
              <a:spLocks/>
            </p:cNvSpPr>
            <p:nvPr/>
          </p:nvSpPr>
          <p:spPr bwMode="auto">
            <a:xfrm>
              <a:off x="3352" y="1486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59" name="Freeform 238"/>
            <p:cNvSpPr>
              <a:spLocks/>
            </p:cNvSpPr>
            <p:nvPr/>
          </p:nvSpPr>
          <p:spPr bwMode="auto">
            <a:xfrm>
              <a:off x="3368" y="1486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61" name="Freeform 239"/>
            <p:cNvSpPr>
              <a:spLocks/>
            </p:cNvSpPr>
            <p:nvPr/>
          </p:nvSpPr>
          <p:spPr bwMode="auto">
            <a:xfrm>
              <a:off x="3368" y="1486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63" name="Freeform 240"/>
            <p:cNvSpPr>
              <a:spLocks/>
            </p:cNvSpPr>
            <p:nvPr/>
          </p:nvSpPr>
          <p:spPr bwMode="auto">
            <a:xfrm>
              <a:off x="3388" y="157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65" name="Freeform 241"/>
            <p:cNvSpPr>
              <a:spLocks/>
            </p:cNvSpPr>
            <p:nvPr/>
          </p:nvSpPr>
          <p:spPr bwMode="auto">
            <a:xfrm>
              <a:off x="3388" y="157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367" name="Freeform 242"/>
            <p:cNvSpPr>
              <a:spLocks/>
            </p:cNvSpPr>
            <p:nvPr/>
          </p:nvSpPr>
          <p:spPr bwMode="auto">
            <a:xfrm>
              <a:off x="3395" y="1577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43" name="Freeform 243"/>
            <p:cNvSpPr>
              <a:spLocks/>
            </p:cNvSpPr>
            <p:nvPr/>
          </p:nvSpPr>
          <p:spPr bwMode="auto">
            <a:xfrm>
              <a:off x="3395" y="1577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44" name="Freeform 244"/>
            <p:cNvSpPr>
              <a:spLocks/>
            </p:cNvSpPr>
            <p:nvPr/>
          </p:nvSpPr>
          <p:spPr bwMode="auto">
            <a:xfrm>
              <a:off x="3395" y="1577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45" name="Freeform 245"/>
            <p:cNvSpPr>
              <a:spLocks/>
            </p:cNvSpPr>
            <p:nvPr/>
          </p:nvSpPr>
          <p:spPr bwMode="auto">
            <a:xfrm>
              <a:off x="3395" y="1577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46" name="Freeform 246"/>
            <p:cNvSpPr>
              <a:spLocks/>
            </p:cNvSpPr>
            <p:nvPr/>
          </p:nvSpPr>
          <p:spPr bwMode="auto">
            <a:xfrm>
              <a:off x="3489" y="174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47" name="Freeform 247"/>
            <p:cNvSpPr>
              <a:spLocks/>
            </p:cNvSpPr>
            <p:nvPr/>
          </p:nvSpPr>
          <p:spPr bwMode="auto">
            <a:xfrm>
              <a:off x="3489" y="174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48" name="Freeform 248"/>
            <p:cNvSpPr>
              <a:spLocks/>
            </p:cNvSpPr>
            <p:nvPr/>
          </p:nvSpPr>
          <p:spPr bwMode="auto">
            <a:xfrm>
              <a:off x="4073" y="1984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49" name="Freeform 249"/>
            <p:cNvSpPr>
              <a:spLocks/>
            </p:cNvSpPr>
            <p:nvPr/>
          </p:nvSpPr>
          <p:spPr bwMode="auto">
            <a:xfrm>
              <a:off x="4073" y="1984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50" name="Freeform 250"/>
            <p:cNvSpPr>
              <a:spLocks/>
            </p:cNvSpPr>
            <p:nvPr/>
          </p:nvSpPr>
          <p:spPr bwMode="auto">
            <a:xfrm>
              <a:off x="2028" y="1240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51" name="Freeform 251"/>
            <p:cNvSpPr>
              <a:spLocks/>
            </p:cNvSpPr>
            <p:nvPr/>
          </p:nvSpPr>
          <p:spPr bwMode="auto">
            <a:xfrm>
              <a:off x="2028" y="1240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52" name="Freeform 252"/>
            <p:cNvSpPr>
              <a:spLocks/>
            </p:cNvSpPr>
            <p:nvPr/>
          </p:nvSpPr>
          <p:spPr bwMode="auto">
            <a:xfrm>
              <a:off x="2134" y="1250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53" name="Freeform 253"/>
            <p:cNvSpPr>
              <a:spLocks/>
            </p:cNvSpPr>
            <p:nvPr/>
          </p:nvSpPr>
          <p:spPr bwMode="auto">
            <a:xfrm>
              <a:off x="2134" y="1250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54" name="Freeform 254"/>
            <p:cNvSpPr>
              <a:spLocks/>
            </p:cNvSpPr>
            <p:nvPr/>
          </p:nvSpPr>
          <p:spPr bwMode="auto">
            <a:xfrm>
              <a:off x="2136" y="1250"/>
              <a:ext cx="33" cy="44"/>
            </a:xfrm>
            <a:custGeom>
              <a:avLst/>
              <a:gdLst>
                <a:gd name="T0" fmla="*/ 16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6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6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55" name="Freeform 255"/>
            <p:cNvSpPr>
              <a:spLocks/>
            </p:cNvSpPr>
            <p:nvPr/>
          </p:nvSpPr>
          <p:spPr bwMode="auto">
            <a:xfrm>
              <a:off x="2136" y="1250"/>
              <a:ext cx="33" cy="44"/>
            </a:xfrm>
            <a:custGeom>
              <a:avLst/>
              <a:gdLst>
                <a:gd name="T0" fmla="*/ 16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6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6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56" name="Freeform 256"/>
            <p:cNvSpPr>
              <a:spLocks/>
            </p:cNvSpPr>
            <p:nvPr/>
          </p:nvSpPr>
          <p:spPr bwMode="auto">
            <a:xfrm>
              <a:off x="2136" y="1250"/>
              <a:ext cx="33" cy="44"/>
            </a:xfrm>
            <a:custGeom>
              <a:avLst/>
              <a:gdLst>
                <a:gd name="T0" fmla="*/ 16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6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6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57" name="Freeform 257"/>
            <p:cNvSpPr>
              <a:spLocks/>
            </p:cNvSpPr>
            <p:nvPr/>
          </p:nvSpPr>
          <p:spPr bwMode="auto">
            <a:xfrm>
              <a:off x="2136" y="1250"/>
              <a:ext cx="33" cy="44"/>
            </a:xfrm>
            <a:custGeom>
              <a:avLst/>
              <a:gdLst>
                <a:gd name="T0" fmla="*/ 16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6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6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58" name="Freeform 258"/>
            <p:cNvSpPr>
              <a:spLocks/>
            </p:cNvSpPr>
            <p:nvPr/>
          </p:nvSpPr>
          <p:spPr bwMode="auto">
            <a:xfrm>
              <a:off x="2146" y="1272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59" name="Freeform 259"/>
            <p:cNvSpPr>
              <a:spLocks/>
            </p:cNvSpPr>
            <p:nvPr/>
          </p:nvSpPr>
          <p:spPr bwMode="auto">
            <a:xfrm>
              <a:off x="2146" y="1272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60" name="Freeform 260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61" name="Freeform 261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62" name="Freeform 262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63" name="Freeform 263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64" name="Freeform 264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65" name="Freeform 265"/>
            <p:cNvSpPr>
              <a:spLocks/>
            </p:cNvSpPr>
            <p:nvPr/>
          </p:nvSpPr>
          <p:spPr bwMode="auto">
            <a:xfrm>
              <a:off x="2154" y="1272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66" name="Freeform 266"/>
            <p:cNvSpPr>
              <a:spLocks/>
            </p:cNvSpPr>
            <p:nvPr/>
          </p:nvSpPr>
          <p:spPr bwMode="auto">
            <a:xfrm>
              <a:off x="2157" y="1297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67" name="Freeform 267"/>
            <p:cNvSpPr>
              <a:spLocks/>
            </p:cNvSpPr>
            <p:nvPr/>
          </p:nvSpPr>
          <p:spPr bwMode="auto">
            <a:xfrm>
              <a:off x="2157" y="1297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68" name="Freeform 268"/>
            <p:cNvSpPr>
              <a:spLocks/>
            </p:cNvSpPr>
            <p:nvPr/>
          </p:nvSpPr>
          <p:spPr bwMode="auto">
            <a:xfrm>
              <a:off x="2157" y="1297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69" name="Freeform 269"/>
            <p:cNvSpPr>
              <a:spLocks/>
            </p:cNvSpPr>
            <p:nvPr/>
          </p:nvSpPr>
          <p:spPr bwMode="auto">
            <a:xfrm>
              <a:off x="2157" y="1297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70" name="Freeform 270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71" name="Freeform 271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72" name="Freeform 272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73" name="Freeform 273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74" name="Freeform 274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75" name="Freeform 275"/>
            <p:cNvSpPr>
              <a:spLocks/>
            </p:cNvSpPr>
            <p:nvPr/>
          </p:nvSpPr>
          <p:spPr bwMode="auto">
            <a:xfrm>
              <a:off x="2159" y="129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76" name="Freeform 276"/>
            <p:cNvSpPr>
              <a:spLocks/>
            </p:cNvSpPr>
            <p:nvPr/>
          </p:nvSpPr>
          <p:spPr bwMode="auto">
            <a:xfrm>
              <a:off x="2260" y="1306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77" name="Freeform 277"/>
            <p:cNvSpPr>
              <a:spLocks/>
            </p:cNvSpPr>
            <p:nvPr/>
          </p:nvSpPr>
          <p:spPr bwMode="auto">
            <a:xfrm>
              <a:off x="2260" y="1306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78" name="Freeform 278"/>
            <p:cNvSpPr>
              <a:spLocks/>
            </p:cNvSpPr>
            <p:nvPr/>
          </p:nvSpPr>
          <p:spPr bwMode="auto">
            <a:xfrm>
              <a:off x="2265" y="1306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79" name="Freeform 279"/>
            <p:cNvSpPr>
              <a:spLocks/>
            </p:cNvSpPr>
            <p:nvPr/>
          </p:nvSpPr>
          <p:spPr bwMode="auto">
            <a:xfrm>
              <a:off x="2265" y="1306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80" name="Freeform 280"/>
            <p:cNvSpPr>
              <a:spLocks/>
            </p:cNvSpPr>
            <p:nvPr/>
          </p:nvSpPr>
          <p:spPr bwMode="auto">
            <a:xfrm>
              <a:off x="2268" y="1306"/>
              <a:ext cx="33" cy="44"/>
            </a:xfrm>
            <a:custGeom>
              <a:avLst/>
              <a:gdLst>
                <a:gd name="T0" fmla="*/ 17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7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7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81" name="Freeform 281"/>
            <p:cNvSpPr>
              <a:spLocks/>
            </p:cNvSpPr>
            <p:nvPr/>
          </p:nvSpPr>
          <p:spPr bwMode="auto">
            <a:xfrm>
              <a:off x="2268" y="1306"/>
              <a:ext cx="33" cy="44"/>
            </a:xfrm>
            <a:custGeom>
              <a:avLst/>
              <a:gdLst>
                <a:gd name="T0" fmla="*/ 17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7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7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82" name="Freeform 282"/>
            <p:cNvSpPr>
              <a:spLocks/>
            </p:cNvSpPr>
            <p:nvPr/>
          </p:nvSpPr>
          <p:spPr bwMode="auto">
            <a:xfrm>
              <a:off x="2278" y="1306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83" name="Freeform 283"/>
            <p:cNvSpPr>
              <a:spLocks/>
            </p:cNvSpPr>
            <p:nvPr/>
          </p:nvSpPr>
          <p:spPr bwMode="auto">
            <a:xfrm>
              <a:off x="2278" y="1306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84" name="Freeform 284"/>
            <p:cNvSpPr>
              <a:spLocks/>
            </p:cNvSpPr>
            <p:nvPr/>
          </p:nvSpPr>
          <p:spPr bwMode="auto">
            <a:xfrm>
              <a:off x="2278" y="1306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85" name="Freeform 285"/>
            <p:cNvSpPr>
              <a:spLocks/>
            </p:cNvSpPr>
            <p:nvPr/>
          </p:nvSpPr>
          <p:spPr bwMode="auto">
            <a:xfrm>
              <a:off x="2278" y="1306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86" name="Freeform 286"/>
            <p:cNvSpPr>
              <a:spLocks/>
            </p:cNvSpPr>
            <p:nvPr/>
          </p:nvSpPr>
          <p:spPr bwMode="auto">
            <a:xfrm>
              <a:off x="2283" y="1306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87" name="Freeform 287"/>
            <p:cNvSpPr>
              <a:spLocks/>
            </p:cNvSpPr>
            <p:nvPr/>
          </p:nvSpPr>
          <p:spPr bwMode="auto">
            <a:xfrm>
              <a:off x="2283" y="1306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88" name="Freeform 288"/>
            <p:cNvSpPr>
              <a:spLocks/>
            </p:cNvSpPr>
            <p:nvPr/>
          </p:nvSpPr>
          <p:spPr bwMode="auto">
            <a:xfrm>
              <a:off x="2285" y="1322"/>
              <a:ext cx="31" cy="41"/>
            </a:xfrm>
            <a:custGeom>
              <a:avLst/>
              <a:gdLst>
                <a:gd name="T0" fmla="*/ 16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6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6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89" name="Freeform 289"/>
            <p:cNvSpPr>
              <a:spLocks/>
            </p:cNvSpPr>
            <p:nvPr/>
          </p:nvSpPr>
          <p:spPr bwMode="auto">
            <a:xfrm>
              <a:off x="2285" y="1322"/>
              <a:ext cx="31" cy="41"/>
            </a:xfrm>
            <a:custGeom>
              <a:avLst/>
              <a:gdLst>
                <a:gd name="T0" fmla="*/ 16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6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6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90" name="Freeform 290"/>
            <p:cNvSpPr>
              <a:spLocks/>
            </p:cNvSpPr>
            <p:nvPr/>
          </p:nvSpPr>
          <p:spPr bwMode="auto">
            <a:xfrm>
              <a:off x="2288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91" name="Freeform 291"/>
            <p:cNvSpPr>
              <a:spLocks/>
            </p:cNvSpPr>
            <p:nvPr/>
          </p:nvSpPr>
          <p:spPr bwMode="auto">
            <a:xfrm>
              <a:off x="2288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92" name="Freeform 292"/>
            <p:cNvSpPr>
              <a:spLocks/>
            </p:cNvSpPr>
            <p:nvPr/>
          </p:nvSpPr>
          <p:spPr bwMode="auto">
            <a:xfrm>
              <a:off x="2293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93" name="Freeform 293"/>
            <p:cNvSpPr>
              <a:spLocks/>
            </p:cNvSpPr>
            <p:nvPr/>
          </p:nvSpPr>
          <p:spPr bwMode="auto">
            <a:xfrm>
              <a:off x="2293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94" name="Freeform 294"/>
            <p:cNvSpPr>
              <a:spLocks/>
            </p:cNvSpPr>
            <p:nvPr/>
          </p:nvSpPr>
          <p:spPr bwMode="auto">
            <a:xfrm>
              <a:off x="2293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95" name="Freeform 295"/>
            <p:cNvSpPr>
              <a:spLocks/>
            </p:cNvSpPr>
            <p:nvPr/>
          </p:nvSpPr>
          <p:spPr bwMode="auto">
            <a:xfrm>
              <a:off x="2293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96" name="Freeform 296"/>
            <p:cNvSpPr>
              <a:spLocks/>
            </p:cNvSpPr>
            <p:nvPr/>
          </p:nvSpPr>
          <p:spPr bwMode="auto">
            <a:xfrm>
              <a:off x="2298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97" name="Freeform 297"/>
            <p:cNvSpPr>
              <a:spLocks/>
            </p:cNvSpPr>
            <p:nvPr/>
          </p:nvSpPr>
          <p:spPr bwMode="auto">
            <a:xfrm>
              <a:off x="2298" y="1322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98" name="Freeform 298"/>
            <p:cNvSpPr>
              <a:spLocks/>
            </p:cNvSpPr>
            <p:nvPr/>
          </p:nvSpPr>
          <p:spPr bwMode="auto">
            <a:xfrm>
              <a:off x="2301" y="1322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599" name="Freeform 299"/>
            <p:cNvSpPr>
              <a:spLocks/>
            </p:cNvSpPr>
            <p:nvPr/>
          </p:nvSpPr>
          <p:spPr bwMode="auto">
            <a:xfrm>
              <a:off x="2301" y="1322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00" name="Freeform 300"/>
            <p:cNvSpPr>
              <a:spLocks/>
            </p:cNvSpPr>
            <p:nvPr/>
          </p:nvSpPr>
          <p:spPr bwMode="auto">
            <a:xfrm>
              <a:off x="2308" y="1335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01" name="Freeform 301"/>
            <p:cNvSpPr>
              <a:spLocks/>
            </p:cNvSpPr>
            <p:nvPr/>
          </p:nvSpPr>
          <p:spPr bwMode="auto">
            <a:xfrm>
              <a:off x="2308" y="1335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02" name="Freeform 302"/>
            <p:cNvSpPr>
              <a:spLocks/>
            </p:cNvSpPr>
            <p:nvPr/>
          </p:nvSpPr>
          <p:spPr bwMode="auto">
            <a:xfrm>
              <a:off x="2422" y="1363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03" name="Freeform 303"/>
            <p:cNvSpPr>
              <a:spLocks/>
            </p:cNvSpPr>
            <p:nvPr/>
          </p:nvSpPr>
          <p:spPr bwMode="auto">
            <a:xfrm>
              <a:off x="2422" y="1363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04" name="Freeform 304"/>
            <p:cNvSpPr>
              <a:spLocks/>
            </p:cNvSpPr>
            <p:nvPr/>
          </p:nvSpPr>
          <p:spPr bwMode="auto">
            <a:xfrm>
              <a:off x="2422" y="1363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05" name="Freeform 305"/>
            <p:cNvSpPr>
              <a:spLocks/>
            </p:cNvSpPr>
            <p:nvPr/>
          </p:nvSpPr>
          <p:spPr bwMode="auto">
            <a:xfrm>
              <a:off x="2422" y="1363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06" name="Freeform 306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07" name="Freeform 307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08" name="Freeform 308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09" name="Freeform 309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10" name="Freeform 310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11" name="Freeform 311"/>
            <p:cNvSpPr>
              <a:spLocks/>
            </p:cNvSpPr>
            <p:nvPr/>
          </p:nvSpPr>
          <p:spPr bwMode="auto">
            <a:xfrm>
              <a:off x="2425" y="1382"/>
              <a:ext cx="32" cy="41"/>
            </a:xfrm>
            <a:custGeom>
              <a:avLst/>
              <a:gdLst>
                <a:gd name="T0" fmla="*/ 15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5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5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12" name="Freeform 312"/>
            <p:cNvSpPr>
              <a:spLocks/>
            </p:cNvSpPr>
            <p:nvPr/>
          </p:nvSpPr>
          <p:spPr bwMode="auto">
            <a:xfrm>
              <a:off x="2440" y="1382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13" name="Freeform 313"/>
            <p:cNvSpPr>
              <a:spLocks/>
            </p:cNvSpPr>
            <p:nvPr/>
          </p:nvSpPr>
          <p:spPr bwMode="auto">
            <a:xfrm>
              <a:off x="2440" y="1382"/>
              <a:ext cx="33" cy="41"/>
            </a:xfrm>
            <a:custGeom>
              <a:avLst/>
              <a:gdLst>
                <a:gd name="T0" fmla="*/ 17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7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7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14" name="Freeform 314"/>
            <p:cNvSpPr>
              <a:spLocks/>
            </p:cNvSpPr>
            <p:nvPr/>
          </p:nvSpPr>
          <p:spPr bwMode="auto">
            <a:xfrm>
              <a:off x="2447" y="1382"/>
              <a:ext cx="31" cy="41"/>
            </a:xfrm>
            <a:custGeom>
              <a:avLst/>
              <a:gdLst>
                <a:gd name="T0" fmla="*/ 15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5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5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15" name="Freeform 315"/>
            <p:cNvSpPr>
              <a:spLocks/>
            </p:cNvSpPr>
            <p:nvPr/>
          </p:nvSpPr>
          <p:spPr bwMode="auto">
            <a:xfrm>
              <a:off x="2447" y="1382"/>
              <a:ext cx="31" cy="41"/>
            </a:xfrm>
            <a:custGeom>
              <a:avLst/>
              <a:gdLst>
                <a:gd name="T0" fmla="*/ 15 w 31"/>
                <a:gd name="T1" fmla="*/ 0 h 41"/>
                <a:gd name="T2" fmla="*/ 31 w 31"/>
                <a:gd name="T3" fmla="*/ 0 h 41"/>
                <a:gd name="T4" fmla="*/ 31 w 31"/>
                <a:gd name="T5" fmla="*/ 41 h 41"/>
                <a:gd name="T6" fmla="*/ 0 w 31"/>
                <a:gd name="T7" fmla="*/ 41 h 41"/>
                <a:gd name="T8" fmla="*/ 0 w 31"/>
                <a:gd name="T9" fmla="*/ 0 h 41"/>
                <a:gd name="T10" fmla="*/ 15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15" y="0"/>
                  </a:moveTo>
                  <a:lnTo>
                    <a:pt x="31" y="0"/>
                  </a:lnTo>
                  <a:lnTo>
                    <a:pt x="3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16" name="Freeform 316"/>
            <p:cNvSpPr>
              <a:spLocks/>
            </p:cNvSpPr>
            <p:nvPr/>
          </p:nvSpPr>
          <p:spPr bwMode="auto">
            <a:xfrm>
              <a:off x="2460" y="1382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17" name="Freeform 317"/>
            <p:cNvSpPr>
              <a:spLocks/>
            </p:cNvSpPr>
            <p:nvPr/>
          </p:nvSpPr>
          <p:spPr bwMode="auto">
            <a:xfrm>
              <a:off x="2460" y="1382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18" name="Freeform 318"/>
            <p:cNvSpPr>
              <a:spLocks/>
            </p:cNvSpPr>
            <p:nvPr/>
          </p:nvSpPr>
          <p:spPr bwMode="auto">
            <a:xfrm>
              <a:off x="2468" y="1401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19" name="Freeform 319"/>
            <p:cNvSpPr>
              <a:spLocks/>
            </p:cNvSpPr>
            <p:nvPr/>
          </p:nvSpPr>
          <p:spPr bwMode="auto">
            <a:xfrm>
              <a:off x="2468" y="1401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20" name="Freeform 320"/>
            <p:cNvSpPr>
              <a:spLocks/>
            </p:cNvSpPr>
            <p:nvPr/>
          </p:nvSpPr>
          <p:spPr bwMode="auto">
            <a:xfrm>
              <a:off x="2500" y="1401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21" name="Freeform 321"/>
            <p:cNvSpPr>
              <a:spLocks/>
            </p:cNvSpPr>
            <p:nvPr/>
          </p:nvSpPr>
          <p:spPr bwMode="auto">
            <a:xfrm>
              <a:off x="2500" y="1401"/>
              <a:ext cx="33" cy="41"/>
            </a:xfrm>
            <a:custGeom>
              <a:avLst/>
              <a:gdLst>
                <a:gd name="T0" fmla="*/ 18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8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8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22" name="Freeform 322"/>
            <p:cNvSpPr>
              <a:spLocks/>
            </p:cNvSpPr>
            <p:nvPr/>
          </p:nvSpPr>
          <p:spPr bwMode="auto">
            <a:xfrm>
              <a:off x="254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23" name="Freeform 323"/>
            <p:cNvSpPr>
              <a:spLocks/>
            </p:cNvSpPr>
            <p:nvPr/>
          </p:nvSpPr>
          <p:spPr bwMode="auto">
            <a:xfrm>
              <a:off x="254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24" name="Freeform 324"/>
            <p:cNvSpPr>
              <a:spLocks/>
            </p:cNvSpPr>
            <p:nvPr/>
          </p:nvSpPr>
          <p:spPr bwMode="auto">
            <a:xfrm>
              <a:off x="255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25" name="Freeform 325"/>
            <p:cNvSpPr>
              <a:spLocks/>
            </p:cNvSpPr>
            <p:nvPr/>
          </p:nvSpPr>
          <p:spPr bwMode="auto">
            <a:xfrm>
              <a:off x="255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26" name="Freeform 326"/>
            <p:cNvSpPr>
              <a:spLocks/>
            </p:cNvSpPr>
            <p:nvPr/>
          </p:nvSpPr>
          <p:spPr bwMode="auto">
            <a:xfrm>
              <a:off x="255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27" name="Freeform 327"/>
            <p:cNvSpPr>
              <a:spLocks/>
            </p:cNvSpPr>
            <p:nvPr/>
          </p:nvSpPr>
          <p:spPr bwMode="auto">
            <a:xfrm>
              <a:off x="2556" y="140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28" name="Freeform 328"/>
            <p:cNvSpPr>
              <a:spLocks/>
            </p:cNvSpPr>
            <p:nvPr/>
          </p:nvSpPr>
          <p:spPr bwMode="auto">
            <a:xfrm>
              <a:off x="2559" y="1401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29" name="Freeform 329"/>
            <p:cNvSpPr>
              <a:spLocks/>
            </p:cNvSpPr>
            <p:nvPr/>
          </p:nvSpPr>
          <p:spPr bwMode="auto">
            <a:xfrm>
              <a:off x="2559" y="1401"/>
              <a:ext cx="32" cy="41"/>
            </a:xfrm>
            <a:custGeom>
              <a:avLst/>
              <a:gdLst>
                <a:gd name="T0" fmla="*/ 17 w 32"/>
                <a:gd name="T1" fmla="*/ 0 h 41"/>
                <a:gd name="T2" fmla="*/ 32 w 32"/>
                <a:gd name="T3" fmla="*/ 0 h 41"/>
                <a:gd name="T4" fmla="*/ 32 w 32"/>
                <a:gd name="T5" fmla="*/ 41 h 41"/>
                <a:gd name="T6" fmla="*/ 0 w 32"/>
                <a:gd name="T7" fmla="*/ 41 h 41"/>
                <a:gd name="T8" fmla="*/ 0 w 32"/>
                <a:gd name="T9" fmla="*/ 0 h 41"/>
                <a:gd name="T10" fmla="*/ 17 w 3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17" y="0"/>
                  </a:moveTo>
                  <a:lnTo>
                    <a:pt x="32" y="0"/>
                  </a:lnTo>
                  <a:lnTo>
                    <a:pt x="32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30" name="Freeform 330"/>
            <p:cNvSpPr>
              <a:spLocks/>
            </p:cNvSpPr>
            <p:nvPr/>
          </p:nvSpPr>
          <p:spPr bwMode="auto">
            <a:xfrm>
              <a:off x="256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31" name="Freeform 331"/>
            <p:cNvSpPr>
              <a:spLocks/>
            </p:cNvSpPr>
            <p:nvPr/>
          </p:nvSpPr>
          <p:spPr bwMode="auto">
            <a:xfrm>
              <a:off x="256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32" name="Freeform 332"/>
            <p:cNvSpPr>
              <a:spLocks/>
            </p:cNvSpPr>
            <p:nvPr/>
          </p:nvSpPr>
          <p:spPr bwMode="auto">
            <a:xfrm>
              <a:off x="256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33" name="Freeform 333"/>
            <p:cNvSpPr>
              <a:spLocks/>
            </p:cNvSpPr>
            <p:nvPr/>
          </p:nvSpPr>
          <p:spPr bwMode="auto">
            <a:xfrm>
              <a:off x="256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34" name="Freeform 334"/>
            <p:cNvSpPr>
              <a:spLocks/>
            </p:cNvSpPr>
            <p:nvPr/>
          </p:nvSpPr>
          <p:spPr bwMode="auto">
            <a:xfrm>
              <a:off x="2581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35" name="Freeform 335"/>
            <p:cNvSpPr>
              <a:spLocks/>
            </p:cNvSpPr>
            <p:nvPr/>
          </p:nvSpPr>
          <p:spPr bwMode="auto">
            <a:xfrm>
              <a:off x="2581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36" name="Freeform 336"/>
            <p:cNvSpPr>
              <a:spLocks/>
            </p:cNvSpPr>
            <p:nvPr/>
          </p:nvSpPr>
          <p:spPr bwMode="auto">
            <a:xfrm>
              <a:off x="2599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37" name="Freeform 337"/>
            <p:cNvSpPr>
              <a:spLocks/>
            </p:cNvSpPr>
            <p:nvPr/>
          </p:nvSpPr>
          <p:spPr bwMode="auto">
            <a:xfrm>
              <a:off x="2599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38" name="Freeform 338"/>
            <p:cNvSpPr>
              <a:spLocks/>
            </p:cNvSpPr>
            <p:nvPr/>
          </p:nvSpPr>
          <p:spPr bwMode="auto">
            <a:xfrm>
              <a:off x="2660" y="1417"/>
              <a:ext cx="33" cy="44"/>
            </a:xfrm>
            <a:custGeom>
              <a:avLst/>
              <a:gdLst>
                <a:gd name="T0" fmla="*/ 17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7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7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39" name="Freeform 339"/>
            <p:cNvSpPr>
              <a:spLocks/>
            </p:cNvSpPr>
            <p:nvPr/>
          </p:nvSpPr>
          <p:spPr bwMode="auto">
            <a:xfrm>
              <a:off x="2660" y="1417"/>
              <a:ext cx="33" cy="44"/>
            </a:xfrm>
            <a:custGeom>
              <a:avLst/>
              <a:gdLst>
                <a:gd name="T0" fmla="*/ 17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7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7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40" name="Freeform 340"/>
            <p:cNvSpPr>
              <a:spLocks/>
            </p:cNvSpPr>
            <p:nvPr/>
          </p:nvSpPr>
          <p:spPr bwMode="auto">
            <a:xfrm>
              <a:off x="2670" y="1417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41" name="Freeform 341"/>
            <p:cNvSpPr>
              <a:spLocks/>
            </p:cNvSpPr>
            <p:nvPr/>
          </p:nvSpPr>
          <p:spPr bwMode="auto">
            <a:xfrm>
              <a:off x="2670" y="1417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42" name="Freeform 342"/>
            <p:cNvSpPr>
              <a:spLocks/>
            </p:cNvSpPr>
            <p:nvPr/>
          </p:nvSpPr>
          <p:spPr bwMode="auto">
            <a:xfrm>
              <a:off x="2693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43" name="Freeform 343"/>
            <p:cNvSpPr>
              <a:spLocks/>
            </p:cNvSpPr>
            <p:nvPr/>
          </p:nvSpPr>
          <p:spPr bwMode="auto">
            <a:xfrm>
              <a:off x="2693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44" name="Freeform 344"/>
            <p:cNvSpPr>
              <a:spLocks/>
            </p:cNvSpPr>
            <p:nvPr/>
          </p:nvSpPr>
          <p:spPr bwMode="auto">
            <a:xfrm>
              <a:off x="2698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45" name="Freeform 345"/>
            <p:cNvSpPr>
              <a:spLocks/>
            </p:cNvSpPr>
            <p:nvPr/>
          </p:nvSpPr>
          <p:spPr bwMode="auto">
            <a:xfrm>
              <a:off x="2698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46" name="Freeform 346"/>
            <p:cNvSpPr>
              <a:spLocks/>
            </p:cNvSpPr>
            <p:nvPr/>
          </p:nvSpPr>
          <p:spPr bwMode="auto">
            <a:xfrm>
              <a:off x="2698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47" name="Freeform 347"/>
            <p:cNvSpPr>
              <a:spLocks/>
            </p:cNvSpPr>
            <p:nvPr/>
          </p:nvSpPr>
          <p:spPr bwMode="auto">
            <a:xfrm>
              <a:off x="2698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48" name="Freeform 348"/>
            <p:cNvSpPr>
              <a:spLocks/>
            </p:cNvSpPr>
            <p:nvPr/>
          </p:nvSpPr>
          <p:spPr bwMode="auto">
            <a:xfrm>
              <a:off x="2809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49" name="Freeform 349"/>
            <p:cNvSpPr>
              <a:spLocks/>
            </p:cNvSpPr>
            <p:nvPr/>
          </p:nvSpPr>
          <p:spPr bwMode="auto">
            <a:xfrm>
              <a:off x="2809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50" name="Freeform 350"/>
            <p:cNvSpPr>
              <a:spLocks/>
            </p:cNvSpPr>
            <p:nvPr/>
          </p:nvSpPr>
          <p:spPr bwMode="auto">
            <a:xfrm>
              <a:off x="2814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51" name="Freeform 351"/>
            <p:cNvSpPr>
              <a:spLocks/>
            </p:cNvSpPr>
            <p:nvPr/>
          </p:nvSpPr>
          <p:spPr bwMode="auto">
            <a:xfrm>
              <a:off x="2814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52" name="Freeform 352"/>
            <p:cNvSpPr>
              <a:spLocks/>
            </p:cNvSpPr>
            <p:nvPr/>
          </p:nvSpPr>
          <p:spPr bwMode="auto">
            <a:xfrm>
              <a:off x="2816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53" name="Freeform 353"/>
            <p:cNvSpPr>
              <a:spLocks/>
            </p:cNvSpPr>
            <p:nvPr/>
          </p:nvSpPr>
          <p:spPr bwMode="auto">
            <a:xfrm>
              <a:off x="2816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54" name="Freeform 354"/>
            <p:cNvSpPr>
              <a:spLocks/>
            </p:cNvSpPr>
            <p:nvPr/>
          </p:nvSpPr>
          <p:spPr bwMode="auto">
            <a:xfrm>
              <a:off x="282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55" name="Freeform 355"/>
            <p:cNvSpPr>
              <a:spLocks/>
            </p:cNvSpPr>
            <p:nvPr/>
          </p:nvSpPr>
          <p:spPr bwMode="auto">
            <a:xfrm>
              <a:off x="282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56" name="Freeform 356"/>
            <p:cNvSpPr>
              <a:spLocks/>
            </p:cNvSpPr>
            <p:nvPr/>
          </p:nvSpPr>
          <p:spPr bwMode="auto">
            <a:xfrm>
              <a:off x="2824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57" name="Freeform 357"/>
            <p:cNvSpPr>
              <a:spLocks/>
            </p:cNvSpPr>
            <p:nvPr/>
          </p:nvSpPr>
          <p:spPr bwMode="auto">
            <a:xfrm>
              <a:off x="2824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58" name="Freeform 358"/>
            <p:cNvSpPr>
              <a:spLocks/>
            </p:cNvSpPr>
            <p:nvPr/>
          </p:nvSpPr>
          <p:spPr bwMode="auto">
            <a:xfrm>
              <a:off x="2827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59" name="Freeform 359"/>
            <p:cNvSpPr>
              <a:spLocks/>
            </p:cNvSpPr>
            <p:nvPr/>
          </p:nvSpPr>
          <p:spPr bwMode="auto">
            <a:xfrm>
              <a:off x="2827" y="1417"/>
              <a:ext cx="32" cy="44"/>
            </a:xfrm>
            <a:custGeom>
              <a:avLst/>
              <a:gdLst>
                <a:gd name="T0" fmla="*/ 17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7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7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60" name="Freeform 360"/>
            <p:cNvSpPr>
              <a:spLocks/>
            </p:cNvSpPr>
            <p:nvPr/>
          </p:nvSpPr>
          <p:spPr bwMode="auto">
            <a:xfrm>
              <a:off x="2847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61" name="Freeform 361"/>
            <p:cNvSpPr>
              <a:spLocks/>
            </p:cNvSpPr>
            <p:nvPr/>
          </p:nvSpPr>
          <p:spPr bwMode="auto">
            <a:xfrm>
              <a:off x="2847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62" name="Freeform 362"/>
            <p:cNvSpPr>
              <a:spLocks/>
            </p:cNvSpPr>
            <p:nvPr/>
          </p:nvSpPr>
          <p:spPr bwMode="auto">
            <a:xfrm>
              <a:off x="2859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63" name="Freeform 363"/>
            <p:cNvSpPr>
              <a:spLocks/>
            </p:cNvSpPr>
            <p:nvPr/>
          </p:nvSpPr>
          <p:spPr bwMode="auto">
            <a:xfrm>
              <a:off x="2859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64" name="Freeform 364"/>
            <p:cNvSpPr>
              <a:spLocks/>
            </p:cNvSpPr>
            <p:nvPr/>
          </p:nvSpPr>
          <p:spPr bwMode="auto">
            <a:xfrm>
              <a:off x="2875" y="1417"/>
              <a:ext cx="32" cy="44"/>
            </a:xfrm>
            <a:custGeom>
              <a:avLst/>
              <a:gdLst>
                <a:gd name="T0" fmla="*/ 15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5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65" name="Freeform 365"/>
            <p:cNvSpPr>
              <a:spLocks/>
            </p:cNvSpPr>
            <p:nvPr/>
          </p:nvSpPr>
          <p:spPr bwMode="auto">
            <a:xfrm>
              <a:off x="2875" y="1417"/>
              <a:ext cx="32" cy="44"/>
            </a:xfrm>
            <a:custGeom>
              <a:avLst/>
              <a:gdLst>
                <a:gd name="T0" fmla="*/ 15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5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66" name="Freeform 366"/>
            <p:cNvSpPr>
              <a:spLocks/>
            </p:cNvSpPr>
            <p:nvPr/>
          </p:nvSpPr>
          <p:spPr bwMode="auto">
            <a:xfrm>
              <a:off x="2950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67" name="Freeform 367"/>
            <p:cNvSpPr>
              <a:spLocks/>
            </p:cNvSpPr>
            <p:nvPr/>
          </p:nvSpPr>
          <p:spPr bwMode="auto">
            <a:xfrm>
              <a:off x="2950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68" name="Freeform 368"/>
            <p:cNvSpPr>
              <a:spLocks/>
            </p:cNvSpPr>
            <p:nvPr/>
          </p:nvSpPr>
          <p:spPr bwMode="auto">
            <a:xfrm>
              <a:off x="2950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69" name="Freeform 369"/>
            <p:cNvSpPr>
              <a:spLocks/>
            </p:cNvSpPr>
            <p:nvPr/>
          </p:nvSpPr>
          <p:spPr bwMode="auto">
            <a:xfrm>
              <a:off x="2950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70" name="Freeform 370"/>
            <p:cNvSpPr>
              <a:spLocks/>
            </p:cNvSpPr>
            <p:nvPr/>
          </p:nvSpPr>
          <p:spPr bwMode="auto">
            <a:xfrm>
              <a:off x="2961" y="1417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71" name="Freeform 371"/>
            <p:cNvSpPr>
              <a:spLocks/>
            </p:cNvSpPr>
            <p:nvPr/>
          </p:nvSpPr>
          <p:spPr bwMode="auto">
            <a:xfrm>
              <a:off x="2961" y="1417"/>
              <a:ext cx="30" cy="44"/>
            </a:xfrm>
            <a:custGeom>
              <a:avLst/>
              <a:gdLst>
                <a:gd name="T0" fmla="*/ 15 w 30"/>
                <a:gd name="T1" fmla="*/ 0 h 44"/>
                <a:gd name="T2" fmla="*/ 30 w 30"/>
                <a:gd name="T3" fmla="*/ 0 h 44"/>
                <a:gd name="T4" fmla="*/ 30 w 30"/>
                <a:gd name="T5" fmla="*/ 44 h 44"/>
                <a:gd name="T6" fmla="*/ 0 w 30"/>
                <a:gd name="T7" fmla="*/ 44 h 44"/>
                <a:gd name="T8" fmla="*/ 0 w 30"/>
                <a:gd name="T9" fmla="*/ 0 h 44"/>
                <a:gd name="T10" fmla="*/ 15 w 30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4">
                  <a:moveTo>
                    <a:pt x="15" y="0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72" name="Freeform 372"/>
            <p:cNvSpPr>
              <a:spLocks/>
            </p:cNvSpPr>
            <p:nvPr/>
          </p:nvSpPr>
          <p:spPr bwMode="auto">
            <a:xfrm>
              <a:off x="2968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73" name="Freeform 373"/>
            <p:cNvSpPr>
              <a:spLocks/>
            </p:cNvSpPr>
            <p:nvPr/>
          </p:nvSpPr>
          <p:spPr bwMode="auto">
            <a:xfrm>
              <a:off x="2968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74" name="Freeform 374"/>
            <p:cNvSpPr>
              <a:spLocks/>
            </p:cNvSpPr>
            <p:nvPr/>
          </p:nvSpPr>
          <p:spPr bwMode="auto">
            <a:xfrm>
              <a:off x="3082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75" name="Freeform 375"/>
            <p:cNvSpPr>
              <a:spLocks/>
            </p:cNvSpPr>
            <p:nvPr/>
          </p:nvSpPr>
          <p:spPr bwMode="auto">
            <a:xfrm>
              <a:off x="3082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76" name="Freeform 376"/>
            <p:cNvSpPr>
              <a:spLocks/>
            </p:cNvSpPr>
            <p:nvPr/>
          </p:nvSpPr>
          <p:spPr bwMode="auto">
            <a:xfrm>
              <a:off x="3095" y="1417"/>
              <a:ext cx="32" cy="44"/>
            </a:xfrm>
            <a:custGeom>
              <a:avLst/>
              <a:gdLst>
                <a:gd name="T0" fmla="*/ 15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5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77" name="Freeform 377"/>
            <p:cNvSpPr>
              <a:spLocks/>
            </p:cNvSpPr>
            <p:nvPr/>
          </p:nvSpPr>
          <p:spPr bwMode="auto">
            <a:xfrm>
              <a:off x="3095" y="1417"/>
              <a:ext cx="32" cy="44"/>
            </a:xfrm>
            <a:custGeom>
              <a:avLst/>
              <a:gdLst>
                <a:gd name="T0" fmla="*/ 15 w 32"/>
                <a:gd name="T1" fmla="*/ 0 h 44"/>
                <a:gd name="T2" fmla="*/ 32 w 32"/>
                <a:gd name="T3" fmla="*/ 0 h 44"/>
                <a:gd name="T4" fmla="*/ 32 w 32"/>
                <a:gd name="T5" fmla="*/ 44 h 44"/>
                <a:gd name="T6" fmla="*/ 0 w 32"/>
                <a:gd name="T7" fmla="*/ 44 h 44"/>
                <a:gd name="T8" fmla="*/ 0 w 32"/>
                <a:gd name="T9" fmla="*/ 0 h 44"/>
                <a:gd name="T10" fmla="*/ 15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15" y="0"/>
                  </a:moveTo>
                  <a:lnTo>
                    <a:pt x="32" y="0"/>
                  </a:ln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78" name="Freeform 378"/>
            <p:cNvSpPr>
              <a:spLocks/>
            </p:cNvSpPr>
            <p:nvPr/>
          </p:nvSpPr>
          <p:spPr bwMode="auto">
            <a:xfrm>
              <a:off x="3112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79" name="Freeform 379"/>
            <p:cNvSpPr>
              <a:spLocks/>
            </p:cNvSpPr>
            <p:nvPr/>
          </p:nvSpPr>
          <p:spPr bwMode="auto">
            <a:xfrm>
              <a:off x="3112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80" name="Freeform 380"/>
            <p:cNvSpPr>
              <a:spLocks/>
            </p:cNvSpPr>
            <p:nvPr/>
          </p:nvSpPr>
          <p:spPr bwMode="auto">
            <a:xfrm>
              <a:off x="3163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81" name="Freeform 381"/>
            <p:cNvSpPr>
              <a:spLocks/>
            </p:cNvSpPr>
            <p:nvPr/>
          </p:nvSpPr>
          <p:spPr bwMode="auto">
            <a:xfrm>
              <a:off x="3163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82" name="Freeform 382"/>
            <p:cNvSpPr>
              <a:spLocks/>
            </p:cNvSpPr>
            <p:nvPr/>
          </p:nvSpPr>
          <p:spPr bwMode="auto">
            <a:xfrm>
              <a:off x="321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83" name="Freeform 383"/>
            <p:cNvSpPr>
              <a:spLocks/>
            </p:cNvSpPr>
            <p:nvPr/>
          </p:nvSpPr>
          <p:spPr bwMode="auto">
            <a:xfrm>
              <a:off x="3211" y="1417"/>
              <a:ext cx="33" cy="44"/>
            </a:xfrm>
            <a:custGeom>
              <a:avLst/>
              <a:gdLst>
                <a:gd name="T0" fmla="*/ 18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8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8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84" name="Freeform 384"/>
            <p:cNvSpPr>
              <a:spLocks/>
            </p:cNvSpPr>
            <p:nvPr/>
          </p:nvSpPr>
          <p:spPr bwMode="auto">
            <a:xfrm>
              <a:off x="3231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85" name="Freeform 385"/>
            <p:cNvSpPr>
              <a:spLocks/>
            </p:cNvSpPr>
            <p:nvPr/>
          </p:nvSpPr>
          <p:spPr bwMode="auto">
            <a:xfrm>
              <a:off x="3231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86" name="Freeform 386"/>
            <p:cNvSpPr>
              <a:spLocks/>
            </p:cNvSpPr>
            <p:nvPr/>
          </p:nvSpPr>
          <p:spPr bwMode="auto">
            <a:xfrm>
              <a:off x="3259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87" name="Freeform 387"/>
            <p:cNvSpPr>
              <a:spLocks/>
            </p:cNvSpPr>
            <p:nvPr/>
          </p:nvSpPr>
          <p:spPr bwMode="auto">
            <a:xfrm>
              <a:off x="3259" y="1417"/>
              <a:ext cx="33" cy="44"/>
            </a:xfrm>
            <a:custGeom>
              <a:avLst/>
              <a:gdLst>
                <a:gd name="T0" fmla="*/ 15 w 33"/>
                <a:gd name="T1" fmla="*/ 0 h 44"/>
                <a:gd name="T2" fmla="*/ 33 w 33"/>
                <a:gd name="T3" fmla="*/ 0 h 44"/>
                <a:gd name="T4" fmla="*/ 33 w 33"/>
                <a:gd name="T5" fmla="*/ 44 h 44"/>
                <a:gd name="T6" fmla="*/ 0 w 33"/>
                <a:gd name="T7" fmla="*/ 44 h 44"/>
                <a:gd name="T8" fmla="*/ 0 w 33"/>
                <a:gd name="T9" fmla="*/ 0 h 44"/>
                <a:gd name="T10" fmla="*/ 15 w 3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5" y="0"/>
                  </a:moveTo>
                  <a:lnTo>
                    <a:pt x="33" y="0"/>
                  </a:lnTo>
                  <a:lnTo>
                    <a:pt x="33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88" name="Freeform 388"/>
            <p:cNvSpPr>
              <a:spLocks/>
            </p:cNvSpPr>
            <p:nvPr/>
          </p:nvSpPr>
          <p:spPr bwMode="auto">
            <a:xfrm>
              <a:off x="3350" y="1486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89" name="Freeform 389"/>
            <p:cNvSpPr>
              <a:spLocks/>
            </p:cNvSpPr>
            <p:nvPr/>
          </p:nvSpPr>
          <p:spPr bwMode="auto">
            <a:xfrm>
              <a:off x="3350" y="1486"/>
              <a:ext cx="30" cy="41"/>
            </a:xfrm>
            <a:custGeom>
              <a:avLst/>
              <a:gdLst>
                <a:gd name="T0" fmla="*/ 15 w 30"/>
                <a:gd name="T1" fmla="*/ 0 h 41"/>
                <a:gd name="T2" fmla="*/ 30 w 30"/>
                <a:gd name="T3" fmla="*/ 0 h 41"/>
                <a:gd name="T4" fmla="*/ 30 w 30"/>
                <a:gd name="T5" fmla="*/ 41 h 41"/>
                <a:gd name="T6" fmla="*/ 0 w 30"/>
                <a:gd name="T7" fmla="*/ 41 h 41"/>
                <a:gd name="T8" fmla="*/ 0 w 30"/>
                <a:gd name="T9" fmla="*/ 0 h 41"/>
                <a:gd name="T10" fmla="*/ 15 w 3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1">
                  <a:moveTo>
                    <a:pt x="15" y="0"/>
                  </a:moveTo>
                  <a:lnTo>
                    <a:pt x="30" y="0"/>
                  </a:lnTo>
                  <a:lnTo>
                    <a:pt x="3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90" name="Freeform 390"/>
            <p:cNvSpPr>
              <a:spLocks/>
            </p:cNvSpPr>
            <p:nvPr/>
          </p:nvSpPr>
          <p:spPr bwMode="auto">
            <a:xfrm>
              <a:off x="3352" y="1486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91" name="Freeform 391"/>
            <p:cNvSpPr>
              <a:spLocks/>
            </p:cNvSpPr>
            <p:nvPr/>
          </p:nvSpPr>
          <p:spPr bwMode="auto">
            <a:xfrm>
              <a:off x="3352" y="1486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92" name="Freeform 392"/>
            <p:cNvSpPr>
              <a:spLocks/>
            </p:cNvSpPr>
            <p:nvPr/>
          </p:nvSpPr>
          <p:spPr bwMode="auto">
            <a:xfrm>
              <a:off x="3388" y="157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93" name="Freeform 393"/>
            <p:cNvSpPr>
              <a:spLocks/>
            </p:cNvSpPr>
            <p:nvPr/>
          </p:nvSpPr>
          <p:spPr bwMode="auto">
            <a:xfrm>
              <a:off x="3388" y="1577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94" name="Freeform 394"/>
            <p:cNvSpPr>
              <a:spLocks/>
            </p:cNvSpPr>
            <p:nvPr/>
          </p:nvSpPr>
          <p:spPr bwMode="auto">
            <a:xfrm>
              <a:off x="3395" y="1577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95" name="Freeform 395"/>
            <p:cNvSpPr>
              <a:spLocks/>
            </p:cNvSpPr>
            <p:nvPr/>
          </p:nvSpPr>
          <p:spPr bwMode="auto">
            <a:xfrm>
              <a:off x="3395" y="1577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96" name="Freeform 396"/>
            <p:cNvSpPr>
              <a:spLocks/>
            </p:cNvSpPr>
            <p:nvPr/>
          </p:nvSpPr>
          <p:spPr bwMode="auto">
            <a:xfrm>
              <a:off x="3395" y="1577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97" name="Freeform 397"/>
            <p:cNvSpPr>
              <a:spLocks/>
            </p:cNvSpPr>
            <p:nvPr/>
          </p:nvSpPr>
          <p:spPr bwMode="auto">
            <a:xfrm>
              <a:off x="3395" y="1577"/>
              <a:ext cx="33" cy="41"/>
            </a:xfrm>
            <a:custGeom>
              <a:avLst/>
              <a:gdLst>
                <a:gd name="T0" fmla="*/ 16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6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6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98" name="Freeform 398"/>
            <p:cNvSpPr>
              <a:spLocks/>
            </p:cNvSpPr>
            <p:nvPr/>
          </p:nvSpPr>
          <p:spPr bwMode="auto">
            <a:xfrm>
              <a:off x="3489" y="174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699" name="Freeform 399"/>
            <p:cNvSpPr>
              <a:spLocks/>
            </p:cNvSpPr>
            <p:nvPr/>
          </p:nvSpPr>
          <p:spPr bwMode="auto">
            <a:xfrm>
              <a:off x="3489" y="1741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00" name="Freeform 400"/>
            <p:cNvSpPr>
              <a:spLocks/>
            </p:cNvSpPr>
            <p:nvPr/>
          </p:nvSpPr>
          <p:spPr bwMode="auto">
            <a:xfrm>
              <a:off x="4073" y="1984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01" name="Freeform 401"/>
            <p:cNvSpPr>
              <a:spLocks/>
            </p:cNvSpPr>
            <p:nvPr/>
          </p:nvSpPr>
          <p:spPr bwMode="auto">
            <a:xfrm>
              <a:off x="4073" y="1984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33 w 33"/>
                <a:gd name="T3" fmla="*/ 0 h 41"/>
                <a:gd name="T4" fmla="*/ 33 w 33"/>
                <a:gd name="T5" fmla="*/ 41 h 41"/>
                <a:gd name="T6" fmla="*/ 0 w 33"/>
                <a:gd name="T7" fmla="*/ 41 h 41"/>
                <a:gd name="T8" fmla="*/ 0 w 33"/>
                <a:gd name="T9" fmla="*/ 0 h 41"/>
                <a:gd name="T10" fmla="*/ 15 w 3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33" y="0"/>
                  </a:lnTo>
                  <a:lnTo>
                    <a:pt x="33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02" name="Freeform 402"/>
            <p:cNvSpPr>
              <a:spLocks/>
            </p:cNvSpPr>
            <p:nvPr/>
          </p:nvSpPr>
          <p:spPr bwMode="auto">
            <a:xfrm>
              <a:off x="809" y="525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03" name="Freeform 403"/>
            <p:cNvSpPr>
              <a:spLocks/>
            </p:cNvSpPr>
            <p:nvPr/>
          </p:nvSpPr>
          <p:spPr bwMode="auto">
            <a:xfrm>
              <a:off x="809" y="525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04" name="Freeform 404"/>
            <p:cNvSpPr>
              <a:spLocks/>
            </p:cNvSpPr>
            <p:nvPr/>
          </p:nvSpPr>
          <p:spPr bwMode="auto">
            <a:xfrm>
              <a:off x="809" y="525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705" name="Freeform 405"/>
            <p:cNvSpPr>
              <a:spLocks/>
            </p:cNvSpPr>
            <p:nvPr/>
          </p:nvSpPr>
          <p:spPr bwMode="auto">
            <a:xfrm>
              <a:off x="809" y="525"/>
              <a:ext cx="33" cy="41"/>
            </a:xfrm>
            <a:custGeom>
              <a:avLst/>
              <a:gdLst>
                <a:gd name="T0" fmla="*/ 15 w 33"/>
                <a:gd name="T1" fmla="*/ 0 h 41"/>
                <a:gd name="T2" fmla="*/ 0 w 33"/>
                <a:gd name="T3" fmla="*/ 41 h 41"/>
                <a:gd name="T4" fmla="*/ 33 w 33"/>
                <a:gd name="T5" fmla="*/ 41 h 41"/>
                <a:gd name="T6" fmla="*/ 15 w 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1">
                  <a:moveTo>
                    <a:pt x="15" y="0"/>
                  </a:moveTo>
                  <a:lnTo>
                    <a:pt x="0" y="41"/>
                  </a:lnTo>
                  <a:lnTo>
                    <a:pt x="33" y="4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246" name="Line 480"/>
          <p:cNvSpPr>
            <a:spLocks noChangeShapeType="1"/>
          </p:cNvSpPr>
          <p:nvPr/>
        </p:nvSpPr>
        <p:spPr bwMode="auto">
          <a:xfrm>
            <a:off x="6683375" y="4799013"/>
            <a:ext cx="0" cy="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47" name="Line 481"/>
          <p:cNvSpPr>
            <a:spLocks noChangeShapeType="1"/>
          </p:cNvSpPr>
          <p:nvPr/>
        </p:nvSpPr>
        <p:spPr bwMode="auto">
          <a:xfrm>
            <a:off x="1312863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48" name="Line 482"/>
          <p:cNvSpPr>
            <a:spLocks noChangeShapeType="1"/>
          </p:cNvSpPr>
          <p:nvPr/>
        </p:nvSpPr>
        <p:spPr bwMode="auto">
          <a:xfrm>
            <a:off x="1620838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49" name="Line 483"/>
          <p:cNvSpPr>
            <a:spLocks noChangeShapeType="1"/>
          </p:cNvSpPr>
          <p:nvPr/>
        </p:nvSpPr>
        <p:spPr bwMode="auto">
          <a:xfrm>
            <a:off x="1930400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50" name="Line 484"/>
          <p:cNvSpPr>
            <a:spLocks noChangeShapeType="1"/>
          </p:cNvSpPr>
          <p:nvPr/>
        </p:nvSpPr>
        <p:spPr bwMode="auto">
          <a:xfrm>
            <a:off x="2239963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51" name="Line 485"/>
          <p:cNvSpPr>
            <a:spLocks noChangeShapeType="1"/>
          </p:cNvSpPr>
          <p:nvPr/>
        </p:nvSpPr>
        <p:spPr bwMode="auto">
          <a:xfrm>
            <a:off x="2544763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52" name="Line 486"/>
          <p:cNvSpPr>
            <a:spLocks noChangeShapeType="1"/>
          </p:cNvSpPr>
          <p:nvPr/>
        </p:nvSpPr>
        <p:spPr bwMode="auto">
          <a:xfrm>
            <a:off x="2854325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53" name="Line 487"/>
          <p:cNvSpPr>
            <a:spLocks noChangeShapeType="1"/>
          </p:cNvSpPr>
          <p:nvPr/>
        </p:nvSpPr>
        <p:spPr bwMode="auto">
          <a:xfrm>
            <a:off x="3162300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54" name="Line 488"/>
          <p:cNvSpPr>
            <a:spLocks noChangeShapeType="1"/>
          </p:cNvSpPr>
          <p:nvPr/>
        </p:nvSpPr>
        <p:spPr bwMode="auto">
          <a:xfrm>
            <a:off x="3471863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55" name="Line 489"/>
          <p:cNvSpPr>
            <a:spLocks noChangeShapeType="1"/>
          </p:cNvSpPr>
          <p:nvPr/>
        </p:nvSpPr>
        <p:spPr bwMode="auto">
          <a:xfrm>
            <a:off x="3781425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56" name="Line 490"/>
          <p:cNvSpPr>
            <a:spLocks noChangeShapeType="1"/>
          </p:cNvSpPr>
          <p:nvPr/>
        </p:nvSpPr>
        <p:spPr bwMode="auto">
          <a:xfrm>
            <a:off x="4089400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57" name="Line 491"/>
          <p:cNvSpPr>
            <a:spLocks noChangeShapeType="1"/>
          </p:cNvSpPr>
          <p:nvPr/>
        </p:nvSpPr>
        <p:spPr bwMode="auto">
          <a:xfrm>
            <a:off x="4398963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58" name="Line 492"/>
          <p:cNvSpPr>
            <a:spLocks noChangeShapeType="1"/>
          </p:cNvSpPr>
          <p:nvPr/>
        </p:nvSpPr>
        <p:spPr bwMode="auto">
          <a:xfrm>
            <a:off x="4708525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59" name="Line 493"/>
          <p:cNvSpPr>
            <a:spLocks noChangeShapeType="1"/>
          </p:cNvSpPr>
          <p:nvPr/>
        </p:nvSpPr>
        <p:spPr bwMode="auto">
          <a:xfrm>
            <a:off x="5016500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60" name="Line 494"/>
          <p:cNvSpPr>
            <a:spLocks noChangeShapeType="1"/>
          </p:cNvSpPr>
          <p:nvPr/>
        </p:nvSpPr>
        <p:spPr bwMode="auto">
          <a:xfrm>
            <a:off x="5321300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61" name="Line 495"/>
          <p:cNvSpPr>
            <a:spLocks noChangeShapeType="1"/>
          </p:cNvSpPr>
          <p:nvPr/>
        </p:nvSpPr>
        <p:spPr bwMode="auto">
          <a:xfrm>
            <a:off x="5630863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62" name="Line 496"/>
          <p:cNvSpPr>
            <a:spLocks noChangeShapeType="1"/>
          </p:cNvSpPr>
          <p:nvPr/>
        </p:nvSpPr>
        <p:spPr bwMode="auto">
          <a:xfrm>
            <a:off x="5940425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63" name="Line 497"/>
          <p:cNvSpPr>
            <a:spLocks noChangeShapeType="1"/>
          </p:cNvSpPr>
          <p:nvPr/>
        </p:nvSpPr>
        <p:spPr bwMode="auto">
          <a:xfrm>
            <a:off x="6248400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64" name="Line 498"/>
          <p:cNvSpPr>
            <a:spLocks noChangeShapeType="1"/>
          </p:cNvSpPr>
          <p:nvPr/>
        </p:nvSpPr>
        <p:spPr bwMode="auto">
          <a:xfrm>
            <a:off x="6557963" y="4799013"/>
            <a:ext cx="0" cy="55562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65" name="Line 499"/>
          <p:cNvSpPr>
            <a:spLocks noChangeShapeType="1"/>
          </p:cNvSpPr>
          <p:nvPr/>
        </p:nvSpPr>
        <p:spPr bwMode="auto">
          <a:xfrm flipH="1">
            <a:off x="1144588" y="4675188"/>
            <a:ext cx="39687" cy="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66" name="Line 500"/>
          <p:cNvSpPr>
            <a:spLocks noChangeShapeType="1"/>
          </p:cNvSpPr>
          <p:nvPr/>
        </p:nvSpPr>
        <p:spPr bwMode="auto">
          <a:xfrm flipH="1">
            <a:off x="1144588" y="4133850"/>
            <a:ext cx="39687" cy="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67" name="Line 501"/>
          <p:cNvSpPr>
            <a:spLocks noChangeShapeType="1"/>
          </p:cNvSpPr>
          <p:nvPr/>
        </p:nvSpPr>
        <p:spPr bwMode="auto">
          <a:xfrm flipH="1">
            <a:off x="1144588" y="3594100"/>
            <a:ext cx="39687" cy="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68" name="Line 502"/>
          <p:cNvSpPr>
            <a:spLocks noChangeShapeType="1"/>
          </p:cNvSpPr>
          <p:nvPr/>
        </p:nvSpPr>
        <p:spPr bwMode="auto">
          <a:xfrm flipH="1">
            <a:off x="1144588" y="3048000"/>
            <a:ext cx="39687" cy="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69" name="Line 503"/>
          <p:cNvSpPr>
            <a:spLocks noChangeShapeType="1"/>
          </p:cNvSpPr>
          <p:nvPr/>
        </p:nvSpPr>
        <p:spPr bwMode="auto">
          <a:xfrm flipH="1">
            <a:off x="1144588" y="2508250"/>
            <a:ext cx="39687" cy="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70" name="Line 504"/>
          <p:cNvSpPr>
            <a:spLocks noChangeShapeType="1"/>
          </p:cNvSpPr>
          <p:nvPr/>
        </p:nvSpPr>
        <p:spPr bwMode="auto">
          <a:xfrm flipH="1">
            <a:off x="1144588" y="1968500"/>
            <a:ext cx="39687" cy="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71" name="Line 505"/>
          <p:cNvSpPr>
            <a:spLocks noChangeShapeType="1"/>
          </p:cNvSpPr>
          <p:nvPr/>
        </p:nvSpPr>
        <p:spPr bwMode="auto">
          <a:xfrm>
            <a:off x="1184275" y="1847850"/>
            <a:ext cx="0" cy="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72" name="Line 506"/>
          <p:cNvSpPr>
            <a:spLocks noChangeShapeType="1"/>
          </p:cNvSpPr>
          <p:nvPr/>
        </p:nvSpPr>
        <p:spPr bwMode="auto">
          <a:xfrm flipV="1">
            <a:off x="1192213" y="1843088"/>
            <a:ext cx="0" cy="2955925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73" name="Line 507"/>
          <p:cNvSpPr>
            <a:spLocks noChangeShapeType="1"/>
          </p:cNvSpPr>
          <p:nvPr/>
        </p:nvSpPr>
        <p:spPr bwMode="auto">
          <a:xfrm>
            <a:off x="1184275" y="4799013"/>
            <a:ext cx="5502275" cy="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978" name="Freeform 479"/>
          <p:cNvSpPr>
            <a:spLocks/>
          </p:cNvSpPr>
          <p:nvPr/>
        </p:nvSpPr>
        <p:spPr bwMode="auto">
          <a:xfrm>
            <a:off x="1312863" y="1968500"/>
            <a:ext cx="5181600" cy="2316163"/>
          </a:xfrm>
          <a:custGeom>
            <a:avLst/>
            <a:gdLst>
              <a:gd name="T0" fmla="*/ 35 w 3264"/>
              <a:gd name="T1" fmla="*/ 9 h 1459"/>
              <a:gd name="T2" fmla="*/ 113 w 3264"/>
              <a:gd name="T3" fmla="*/ 28 h 1459"/>
              <a:gd name="T4" fmla="*/ 121 w 3264"/>
              <a:gd name="T5" fmla="*/ 85 h 1459"/>
              <a:gd name="T6" fmla="*/ 131 w 3264"/>
              <a:gd name="T7" fmla="*/ 110 h 1459"/>
              <a:gd name="T8" fmla="*/ 136 w 3264"/>
              <a:gd name="T9" fmla="*/ 139 h 1459"/>
              <a:gd name="T10" fmla="*/ 141 w 3264"/>
              <a:gd name="T11" fmla="*/ 161 h 1459"/>
              <a:gd name="T12" fmla="*/ 159 w 3264"/>
              <a:gd name="T13" fmla="*/ 189 h 1459"/>
              <a:gd name="T14" fmla="*/ 177 w 3264"/>
              <a:gd name="T15" fmla="*/ 205 h 1459"/>
              <a:gd name="T16" fmla="*/ 230 w 3264"/>
              <a:gd name="T17" fmla="*/ 217 h 1459"/>
              <a:gd name="T18" fmla="*/ 253 w 3264"/>
              <a:gd name="T19" fmla="*/ 236 h 1459"/>
              <a:gd name="T20" fmla="*/ 270 w 3264"/>
              <a:gd name="T21" fmla="*/ 265 h 1459"/>
              <a:gd name="T22" fmla="*/ 280 w 3264"/>
              <a:gd name="T23" fmla="*/ 293 h 1459"/>
              <a:gd name="T24" fmla="*/ 349 w 3264"/>
              <a:gd name="T25" fmla="*/ 306 h 1459"/>
              <a:gd name="T26" fmla="*/ 394 w 3264"/>
              <a:gd name="T27" fmla="*/ 315 h 1459"/>
              <a:gd name="T28" fmla="*/ 447 w 3264"/>
              <a:gd name="T29" fmla="*/ 365 h 1459"/>
              <a:gd name="T30" fmla="*/ 531 w 3264"/>
              <a:gd name="T31" fmla="*/ 387 h 1459"/>
              <a:gd name="T32" fmla="*/ 543 w 3264"/>
              <a:gd name="T33" fmla="*/ 403 h 1459"/>
              <a:gd name="T34" fmla="*/ 574 w 3264"/>
              <a:gd name="T35" fmla="*/ 425 h 1459"/>
              <a:gd name="T36" fmla="*/ 675 w 3264"/>
              <a:gd name="T37" fmla="*/ 435 h 1459"/>
              <a:gd name="T38" fmla="*/ 692 w 3264"/>
              <a:gd name="T39" fmla="*/ 479 h 1459"/>
              <a:gd name="T40" fmla="*/ 715 w 3264"/>
              <a:gd name="T41" fmla="*/ 498 h 1459"/>
              <a:gd name="T42" fmla="*/ 801 w 3264"/>
              <a:gd name="T43" fmla="*/ 529 h 1459"/>
              <a:gd name="T44" fmla="*/ 819 w 3264"/>
              <a:gd name="T45" fmla="*/ 548 h 1459"/>
              <a:gd name="T46" fmla="*/ 877 w 3264"/>
              <a:gd name="T47" fmla="*/ 570 h 1459"/>
              <a:gd name="T48" fmla="*/ 940 w 3264"/>
              <a:gd name="T49" fmla="*/ 592 h 1459"/>
              <a:gd name="T50" fmla="*/ 1044 w 3264"/>
              <a:gd name="T51" fmla="*/ 621 h 1459"/>
              <a:gd name="T52" fmla="*/ 1064 w 3264"/>
              <a:gd name="T53" fmla="*/ 643 h 1459"/>
              <a:gd name="T54" fmla="*/ 1072 w 3264"/>
              <a:gd name="T55" fmla="*/ 662 h 1459"/>
              <a:gd name="T56" fmla="*/ 1132 w 3264"/>
              <a:gd name="T57" fmla="*/ 684 h 1459"/>
              <a:gd name="T58" fmla="*/ 1180 w 3264"/>
              <a:gd name="T59" fmla="*/ 706 h 1459"/>
              <a:gd name="T60" fmla="*/ 1218 w 3264"/>
              <a:gd name="T61" fmla="*/ 715 h 1459"/>
              <a:gd name="T62" fmla="*/ 1327 w 3264"/>
              <a:gd name="T63" fmla="*/ 728 h 1459"/>
              <a:gd name="T64" fmla="*/ 1347 w 3264"/>
              <a:gd name="T65" fmla="*/ 747 h 1459"/>
              <a:gd name="T66" fmla="*/ 1362 w 3264"/>
              <a:gd name="T67" fmla="*/ 784 h 1459"/>
              <a:gd name="T68" fmla="*/ 1469 w 3264"/>
              <a:gd name="T69" fmla="*/ 784 h 1459"/>
              <a:gd name="T70" fmla="*/ 1479 w 3264"/>
              <a:gd name="T71" fmla="*/ 797 h 1459"/>
              <a:gd name="T72" fmla="*/ 1496 w 3264"/>
              <a:gd name="T73" fmla="*/ 797 h 1459"/>
              <a:gd name="T74" fmla="*/ 1522 w 3264"/>
              <a:gd name="T75" fmla="*/ 825 h 1459"/>
              <a:gd name="T76" fmla="*/ 1615 w 3264"/>
              <a:gd name="T77" fmla="*/ 841 h 1459"/>
              <a:gd name="T78" fmla="*/ 1651 w 3264"/>
              <a:gd name="T79" fmla="*/ 857 h 1459"/>
              <a:gd name="T80" fmla="*/ 1691 w 3264"/>
              <a:gd name="T81" fmla="*/ 876 h 1459"/>
              <a:gd name="T82" fmla="*/ 1752 w 3264"/>
              <a:gd name="T83" fmla="*/ 876 h 1459"/>
              <a:gd name="T84" fmla="*/ 1850 w 3264"/>
              <a:gd name="T85" fmla="*/ 892 h 1459"/>
              <a:gd name="T86" fmla="*/ 2000 w 3264"/>
              <a:gd name="T87" fmla="*/ 892 h 1459"/>
              <a:gd name="T88" fmla="*/ 2015 w 3264"/>
              <a:gd name="T89" fmla="*/ 892 h 1459"/>
              <a:gd name="T90" fmla="*/ 2065 w 3264"/>
              <a:gd name="T91" fmla="*/ 892 h 1459"/>
              <a:gd name="T92" fmla="*/ 2273 w 3264"/>
              <a:gd name="T93" fmla="*/ 892 h 1459"/>
              <a:gd name="T94" fmla="*/ 2402 w 3264"/>
              <a:gd name="T95" fmla="*/ 892 h 1459"/>
              <a:gd name="T96" fmla="*/ 2452 w 3264"/>
              <a:gd name="T97" fmla="*/ 961 h 1459"/>
              <a:gd name="T98" fmla="*/ 2561 w 3264"/>
              <a:gd name="T99" fmla="*/ 961 h 1459"/>
              <a:gd name="T100" fmla="*/ 2647 w 3264"/>
              <a:gd name="T101" fmla="*/ 1052 h 1459"/>
              <a:gd name="T102" fmla="*/ 2695 w 3264"/>
              <a:gd name="T103" fmla="*/ 1459 h 1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4" h="1459">
                <a:moveTo>
                  <a:pt x="0" y="0"/>
                </a:moveTo>
                <a:lnTo>
                  <a:pt x="2" y="0"/>
                </a:lnTo>
                <a:lnTo>
                  <a:pt x="35" y="0"/>
                </a:lnTo>
                <a:lnTo>
                  <a:pt x="35" y="9"/>
                </a:lnTo>
                <a:lnTo>
                  <a:pt x="106" y="9"/>
                </a:lnTo>
                <a:lnTo>
                  <a:pt x="106" y="19"/>
                </a:lnTo>
                <a:lnTo>
                  <a:pt x="113" y="19"/>
                </a:lnTo>
                <a:lnTo>
                  <a:pt x="113" y="28"/>
                </a:lnTo>
                <a:lnTo>
                  <a:pt x="119" y="28"/>
                </a:lnTo>
                <a:lnTo>
                  <a:pt x="119" y="47"/>
                </a:lnTo>
                <a:lnTo>
                  <a:pt x="121" y="47"/>
                </a:lnTo>
                <a:lnTo>
                  <a:pt x="121" y="85"/>
                </a:lnTo>
                <a:lnTo>
                  <a:pt x="124" y="85"/>
                </a:lnTo>
                <a:lnTo>
                  <a:pt x="124" y="110"/>
                </a:lnTo>
                <a:lnTo>
                  <a:pt x="126" y="110"/>
                </a:lnTo>
                <a:lnTo>
                  <a:pt x="131" y="110"/>
                </a:lnTo>
                <a:lnTo>
                  <a:pt x="131" y="132"/>
                </a:lnTo>
                <a:lnTo>
                  <a:pt x="134" y="132"/>
                </a:lnTo>
                <a:lnTo>
                  <a:pt x="136" y="132"/>
                </a:lnTo>
                <a:lnTo>
                  <a:pt x="136" y="139"/>
                </a:lnTo>
                <a:lnTo>
                  <a:pt x="139" y="139"/>
                </a:lnTo>
                <a:lnTo>
                  <a:pt x="139" y="148"/>
                </a:lnTo>
                <a:lnTo>
                  <a:pt x="141" y="148"/>
                </a:lnTo>
                <a:lnTo>
                  <a:pt x="141" y="161"/>
                </a:lnTo>
                <a:lnTo>
                  <a:pt x="154" y="161"/>
                </a:lnTo>
                <a:lnTo>
                  <a:pt x="154" y="170"/>
                </a:lnTo>
                <a:lnTo>
                  <a:pt x="159" y="170"/>
                </a:lnTo>
                <a:lnTo>
                  <a:pt x="159" y="189"/>
                </a:lnTo>
                <a:lnTo>
                  <a:pt x="172" y="189"/>
                </a:lnTo>
                <a:lnTo>
                  <a:pt x="172" y="198"/>
                </a:lnTo>
                <a:lnTo>
                  <a:pt x="177" y="198"/>
                </a:lnTo>
                <a:lnTo>
                  <a:pt x="177" y="205"/>
                </a:lnTo>
                <a:lnTo>
                  <a:pt x="199" y="205"/>
                </a:lnTo>
                <a:lnTo>
                  <a:pt x="220" y="205"/>
                </a:lnTo>
                <a:lnTo>
                  <a:pt x="220" y="217"/>
                </a:lnTo>
                <a:lnTo>
                  <a:pt x="230" y="217"/>
                </a:lnTo>
                <a:lnTo>
                  <a:pt x="230" y="227"/>
                </a:lnTo>
                <a:lnTo>
                  <a:pt x="250" y="227"/>
                </a:lnTo>
                <a:lnTo>
                  <a:pt x="250" y="236"/>
                </a:lnTo>
                <a:lnTo>
                  <a:pt x="253" y="236"/>
                </a:lnTo>
                <a:lnTo>
                  <a:pt x="260" y="236"/>
                </a:lnTo>
                <a:lnTo>
                  <a:pt x="260" y="246"/>
                </a:lnTo>
                <a:lnTo>
                  <a:pt x="270" y="246"/>
                </a:lnTo>
                <a:lnTo>
                  <a:pt x="270" y="265"/>
                </a:lnTo>
                <a:lnTo>
                  <a:pt x="273" y="265"/>
                </a:lnTo>
                <a:lnTo>
                  <a:pt x="273" y="277"/>
                </a:lnTo>
                <a:lnTo>
                  <a:pt x="280" y="277"/>
                </a:lnTo>
                <a:lnTo>
                  <a:pt x="280" y="293"/>
                </a:lnTo>
                <a:lnTo>
                  <a:pt x="285" y="293"/>
                </a:lnTo>
                <a:lnTo>
                  <a:pt x="285" y="306"/>
                </a:lnTo>
                <a:lnTo>
                  <a:pt x="318" y="306"/>
                </a:lnTo>
                <a:lnTo>
                  <a:pt x="349" y="306"/>
                </a:lnTo>
                <a:lnTo>
                  <a:pt x="349" y="315"/>
                </a:lnTo>
                <a:lnTo>
                  <a:pt x="356" y="315"/>
                </a:lnTo>
                <a:lnTo>
                  <a:pt x="387" y="315"/>
                </a:lnTo>
                <a:lnTo>
                  <a:pt x="394" y="315"/>
                </a:lnTo>
                <a:lnTo>
                  <a:pt x="394" y="328"/>
                </a:lnTo>
                <a:lnTo>
                  <a:pt x="409" y="328"/>
                </a:lnTo>
                <a:lnTo>
                  <a:pt x="409" y="365"/>
                </a:lnTo>
                <a:lnTo>
                  <a:pt x="447" y="365"/>
                </a:lnTo>
                <a:lnTo>
                  <a:pt x="447" y="375"/>
                </a:lnTo>
                <a:lnTo>
                  <a:pt x="521" y="375"/>
                </a:lnTo>
                <a:lnTo>
                  <a:pt x="521" y="387"/>
                </a:lnTo>
                <a:lnTo>
                  <a:pt x="531" y="387"/>
                </a:lnTo>
                <a:lnTo>
                  <a:pt x="531" y="394"/>
                </a:lnTo>
                <a:lnTo>
                  <a:pt x="541" y="394"/>
                </a:lnTo>
                <a:lnTo>
                  <a:pt x="543" y="394"/>
                </a:lnTo>
                <a:lnTo>
                  <a:pt x="543" y="403"/>
                </a:lnTo>
                <a:lnTo>
                  <a:pt x="571" y="403"/>
                </a:lnTo>
                <a:lnTo>
                  <a:pt x="571" y="416"/>
                </a:lnTo>
                <a:lnTo>
                  <a:pt x="574" y="416"/>
                </a:lnTo>
                <a:lnTo>
                  <a:pt x="574" y="425"/>
                </a:lnTo>
                <a:lnTo>
                  <a:pt x="612" y="425"/>
                </a:lnTo>
                <a:lnTo>
                  <a:pt x="657" y="425"/>
                </a:lnTo>
                <a:lnTo>
                  <a:pt x="657" y="435"/>
                </a:lnTo>
                <a:lnTo>
                  <a:pt x="675" y="435"/>
                </a:lnTo>
                <a:lnTo>
                  <a:pt x="675" y="469"/>
                </a:lnTo>
                <a:lnTo>
                  <a:pt x="677" y="469"/>
                </a:lnTo>
                <a:lnTo>
                  <a:pt x="677" y="479"/>
                </a:lnTo>
                <a:lnTo>
                  <a:pt x="692" y="479"/>
                </a:lnTo>
                <a:lnTo>
                  <a:pt x="692" y="488"/>
                </a:lnTo>
                <a:lnTo>
                  <a:pt x="703" y="488"/>
                </a:lnTo>
                <a:lnTo>
                  <a:pt x="703" y="498"/>
                </a:lnTo>
                <a:lnTo>
                  <a:pt x="715" y="498"/>
                </a:lnTo>
                <a:lnTo>
                  <a:pt x="715" y="507"/>
                </a:lnTo>
                <a:lnTo>
                  <a:pt x="783" y="507"/>
                </a:lnTo>
                <a:lnTo>
                  <a:pt x="783" y="529"/>
                </a:lnTo>
                <a:lnTo>
                  <a:pt x="801" y="529"/>
                </a:lnTo>
                <a:lnTo>
                  <a:pt x="801" y="539"/>
                </a:lnTo>
                <a:lnTo>
                  <a:pt x="811" y="539"/>
                </a:lnTo>
                <a:lnTo>
                  <a:pt x="811" y="548"/>
                </a:lnTo>
                <a:lnTo>
                  <a:pt x="819" y="548"/>
                </a:lnTo>
                <a:lnTo>
                  <a:pt x="819" y="561"/>
                </a:lnTo>
                <a:lnTo>
                  <a:pt x="834" y="561"/>
                </a:lnTo>
                <a:lnTo>
                  <a:pt x="834" y="570"/>
                </a:lnTo>
                <a:lnTo>
                  <a:pt x="877" y="570"/>
                </a:lnTo>
                <a:lnTo>
                  <a:pt x="877" y="580"/>
                </a:lnTo>
                <a:lnTo>
                  <a:pt x="920" y="580"/>
                </a:lnTo>
                <a:lnTo>
                  <a:pt x="920" y="592"/>
                </a:lnTo>
                <a:lnTo>
                  <a:pt x="940" y="592"/>
                </a:lnTo>
                <a:lnTo>
                  <a:pt x="940" y="608"/>
                </a:lnTo>
                <a:lnTo>
                  <a:pt x="945" y="608"/>
                </a:lnTo>
                <a:lnTo>
                  <a:pt x="945" y="621"/>
                </a:lnTo>
                <a:lnTo>
                  <a:pt x="1044" y="621"/>
                </a:lnTo>
                <a:lnTo>
                  <a:pt x="1044" y="630"/>
                </a:lnTo>
                <a:lnTo>
                  <a:pt x="1057" y="630"/>
                </a:lnTo>
                <a:lnTo>
                  <a:pt x="1057" y="643"/>
                </a:lnTo>
                <a:lnTo>
                  <a:pt x="1064" y="643"/>
                </a:lnTo>
                <a:lnTo>
                  <a:pt x="1067" y="643"/>
                </a:lnTo>
                <a:lnTo>
                  <a:pt x="1067" y="652"/>
                </a:lnTo>
                <a:lnTo>
                  <a:pt x="1072" y="652"/>
                </a:lnTo>
                <a:lnTo>
                  <a:pt x="1072" y="662"/>
                </a:lnTo>
                <a:lnTo>
                  <a:pt x="1097" y="662"/>
                </a:lnTo>
                <a:lnTo>
                  <a:pt x="1097" y="674"/>
                </a:lnTo>
                <a:lnTo>
                  <a:pt x="1132" y="674"/>
                </a:lnTo>
                <a:lnTo>
                  <a:pt x="1132" y="684"/>
                </a:lnTo>
                <a:lnTo>
                  <a:pt x="1178" y="684"/>
                </a:lnTo>
                <a:lnTo>
                  <a:pt x="1178" y="693"/>
                </a:lnTo>
                <a:lnTo>
                  <a:pt x="1180" y="693"/>
                </a:lnTo>
                <a:lnTo>
                  <a:pt x="1180" y="706"/>
                </a:lnTo>
                <a:lnTo>
                  <a:pt x="1193" y="706"/>
                </a:lnTo>
                <a:lnTo>
                  <a:pt x="1208" y="706"/>
                </a:lnTo>
                <a:lnTo>
                  <a:pt x="1208" y="715"/>
                </a:lnTo>
                <a:lnTo>
                  <a:pt x="1218" y="715"/>
                </a:lnTo>
                <a:lnTo>
                  <a:pt x="1228" y="715"/>
                </a:lnTo>
                <a:lnTo>
                  <a:pt x="1228" y="728"/>
                </a:lnTo>
                <a:lnTo>
                  <a:pt x="1325" y="728"/>
                </a:lnTo>
                <a:lnTo>
                  <a:pt x="1327" y="728"/>
                </a:lnTo>
                <a:lnTo>
                  <a:pt x="1337" y="728"/>
                </a:lnTo>
                <a:lnTo>
                  <a:pt x="1337" y="747"/>
                </a:lnTo>
                <a:lnTo>
                  <a:pt x="1345" y="747"/>
                </a:lnTo>
                <a:lnTo>
                  <a:pt x="1347" y="747"/>
                </a:lnTo>
                <a:lnTo>
                  <a:pt x="1347" y="772"/>
                </a:lnTo>
                <a:lnTo>
                  <a:pt x="1350" y="772"/>
                </a:lnTo>
                <a:lnTo>
                  <a:pt x="1362" y="772"/>
                </a:lnTo>
                <a:lnTo>
                  <a:pt x="1362" y="784"/>
                </a:lnTo>
                <a:lnTo>
                  <a:pt x="1451" y="784"/>
                </a:lnTo>
                <a:lnTo>
                  <a:pt x="1456" y="784"/>
                </a:lnTo>
                <a:lnTo>
                  <a:pt x="1458" y="784"/>
                </a:lnTo>
                <a:lnTo>
                  <a:pt x="1469" y="784"/>
                </a:lnTo>
                <a:lnTo>
                  <a:pt x="1471" y="784"/>
                </a:lnTo>
                <a:lnTo>
                  <a:pt x="1476" y="784"/>
                </a:lnTo>
                <a:lnTo>
                  <a:pt x="1476" y="797"/>
                </a:lnTo>
                <a:lnTo>
                  <a:pt x="1479" y="797"/>
                </a:lnTo>
                <a:lnTo>
                  <a:pt x="1484" y="797"/>
                </a:lnTo>
                <a:lnTo>
                  <a:pt x="1489" y="797"/>
                </a:lnTo>
                <a:lnTo>
                  <a:pt x="1491" y="797"/>
                </a:lnTo>
                <a:lnTo>
                  <a:pt x="1496" y="797"/>
                </a:lnTo>
                <a:lnTo>
                  <a:pt x="1496" y="813"/>
                </a:lnTo>
                <a:lnTo>
                  <a:pt x="1499" y="813"/>
                </a:lnTo>
                <a:lnTo>
                  <a:pt x="1522" y="813"/>
                </a:lnTo>
                <a:lnTo>
                  <a:pt x="1522" y="825"/>
                </a:lnTo>
                <a:lnTo>
                  <a:pt x="1592" y="825"/>
                </a:lnTo>
                <a:lnTo>
                  <a:pt x="1592" y="841"/>
                </a:lnTo>
                <a:lnTo>
                  <a:pt x="1613" y="841"/>
                </a:lnTo>
                <a:lnTo>
                  <a:pt x="1615" y="841"/>
                </a:lnTo>
                <a:lnTo>
                  <a:pt x="1615" y="857"/>
                </a:lnTo>
                <a:lnTo>
                  <a:pt x="1630" y="857"/>
                </a:lnTo>
                <a:lnTo>
                  <a:pt x="1638" y="857"/>
                </a:lnTo>
                <a:lnTo>
                  <a:pt x="1651" y="857"/>
                </a:lnTo>
                <a:lnTo>
                  <a:pt x="1656" y="857"/>
                </a:lnTo>
                <a:lnTo>
                  <a:pt x="1656" y="876"/>
                </a:lnTo>
                <a:lnTo>
                  <a:pt x="1658" y="876"/>
                </a:lnTo>
                <a:lnTo>
                  <a:pt x="1691" y="876"/>
                </a:lnTo>
                <a:lnTo>
                  <a:pt x="1737" y="876"/>
                </a:lnTo>
                <a:lnTo>
                  <a:pt x="1747" y="876"/>
                </a:lnTo>
                <a:lnTo>
                  <a:pt x="1749" y="876"/>
                </a:lnTo>
                <a:lnTo>
                  <a:pt x="1752" y="876"/>
                </a:lnTo>
                <a:lnTo>
                  <a:pt x="1752" y="892"/>
                </a:lnTo>
                <a:lnTo>
                  <a:pt x="1772" y="892"/>
                </a:lnTo>
                <a:lnTo>
                  <a:pt x="1790" y="892"/>
                </a:lnTo>
                <a:lnTo>
                  <a:pt x="1850" y="892"/>
                </a:lnTo>
                <a:lnTo>
                  <a:pt x="1858" y="892"/>
                </a:lnTo>
                <a:lnTo>
                  <a:pt x="1883" y="892"/>
                </a:lnTo>
                <a:lnTo>
                  <a:pt x="1888" y="892"/>
                </a:lnTo>
                <a:lnTo>
                  <a:pt x="2000" y="892"/>
                </a:lnTo>
                <a:lnTo>
                  <a:pt x="2005" y="892"/>
                </a:lnTo>
                <a:lnTo>
                  <a:pt x="2007" y="892"/>
                </a:lnTo>
                <a:lnTo>
                  <a:pt x="2012" y="892"/>
                </a:lnTo>
                <a:lnTo>
                  <a:pt x="2015" y="892"/>
                </a:lnTo>
                <a:lnTo>
                  <a:pt x="2017" y="892"/>
                </a:lnTo>
                <a:lnTo>
                  <a:pt x="2037" y="892"/>
                </a:lnTo>
                <a:lnTo>
                  <a:pt x="2050" y="892"/>
                </a:lnTo>
                <a:lnTo>
                  <a:pt x="2065" y="892"/>
                </a:lnTo>
                <a:lnTo>
                  <a:pt x="2141" y="892"/>
                </a:lnTo>
                <a:lnTo>
                  <a:pt x="2149" y="892"/>
                </a:lnTo>
                <a:lnTo>
                  <a:pt x="2159" y="892"/>
                </a:lnTo>
                <a:lnTo>
                  <a:pt x="2273" y="892"/>
                </a:lnTo>
                <a:lnTo>
                  <a:pt x="2285" y="892"/>
                </a:lnTo>
                <a:lnTo>
                  <a:pt x="2303" y="892"/>
                </a:lnTo>
                <a:lnTo>
                  <a:pt x="2354" y="892"/>
                </a:lnTo>
                <a:lnTo>
                  <a:pt x="2402" y="892"/>
                </a:lnTo>
                <a:lnTo>
                  <a:pt x="2422" y="892"/>
                </a:lnTo>
                <a:lnTo>
                  <a:pt x="2450" y="892"/>
                </a:lnTo>
                <a:lnTo>
                  <a:pt x="2452" y="892"/>
                </a:lnTo>
                <a:lnTo>
                  <a:pt x="2452" y="961"/>
                </a:lnTo>
                <a:lnTo>
                  <a:pt x="2541" y="961"/>
                </a:lnTo>
                <a:lnTo>
                  <a:pt x="2543" y="961"/>
                </a:lnTo>
                <a:lnTo>
                  <a:pt x="2558" y="961"/>
                </a:lnTo>
                <a:lnTo>
                  <a:pt x="2561" y="961"/>
                </a:lnTo>
                <a:lnTo>
                  <a:pt x="2561" y="1052"/>
                </a:lnTo>
                <a:lnTo>
                  <a:pt x="2579" y="1052"/>
                </a:lnTo>
                <a:lnTo>
                  <a:pt x="2586" y="1052"/>
                </a:lnTo>
                <a:lnTo>
                  <a:pt x="2647" y="1052"/>
                </a:lnTo>
                <a:lnTo>
                  <a:pt x="2647" y="1216"/>
                </a:lnTo>
                <a:lnTo>
                  <a:pt x="2680" y="1216"/>
                </a:lnTo>
                <a:lnTo>
                  <a:pt x="2695" y="1216"/>
                </a:lnTo>
                <a:lnTo>
                  <a:pt x="2695" y="1459"/>
                </a:lnTo>
                <a:lnTo>
                  <a:pt x="3264" y="1459"/>
                </a:lnTo>
              </a:path>
            </a:pathLst>
          </a:custGeom>
          <a:noFill/>
          <a:ln w="15875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7975" y="1223963"/>
            <a:ext cx="85312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0000"/>
                </a:solidFill>
                <a:latin typeface="Arial"/>
                <a:ea typeface="+mn-ea"/>
              </a:rPr>
              <a:t>Ceritinib demonstrated an estimated 45% risk reduction vs chemotherapy</a:t>
            </a:r>
          </a:p>
        </p:txBody>
      </p:sp>
      <p:sp>
        <p:nvSpPr>
          <p:cNvPr id="979" name="Line 501"/>
          <p:cNvSpPr>
            <a:spLocks noChangeShapeType="1"/>
          </p:cNvSpPr>
          <p:nvPr/>
        </p:nvSpPr>
        <p:spPr bwMode="auto">
          <a:xfrm flipH="1">
            <a:off x="1203325" y="3335338"/>
            <a:ext cx="2713038" cy="0"/>
          </a:xfrm>
          <a:prstGeom prst="line">
            <a:avLst/>
          </a:prstGeom>
          <a:noFill/>
          <a:ln w="12700" cap="flat">
            <a:solidFill>
              <a:srgbClr val="FFC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981" name="Line 485"/>
          <p:cNvSpPr>
            <a:spLocks noChangeShapeType="1"/>
          </p:cNvSpPr>
          <p:nvPr/>
        </p:nvSpPr>
        <p:spPr bwMode="auto">
          <a:xfrm>
            <a:off x="2576513" y="3338513"/>
            <a:ext cx="0" cy="1463675"/>
          </a:xfrm>
          <a:prstGeom prst="line">
            <a:avLst/>
          </a:prstGeom>
          <a:noFill/>
          <a:ln w="12700" cap="flat">
            <a:solidFill>
              <a:srgbClr val="FFC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983" name="Line 489"/>
          <p:cNvSpPr>
            <a:spLocks noChangeShapeType="1"/>
          </p:cNvSpPr>
          <p:nvPr/>
        </p:nvSpPr>
        <p:spPr bwMode="auto">
          <a:xfrm>
            <a:off x="3910013" y="3330575"/>
            <a:ext cx="0" cy="1470025"/>
          </a:xfrm>
          <a:prstGeom prst="line">
            <a:avLst/>
          </a:prstGeom>
          <a:noFill/>
          <a:ln w="12700" cap="flat">
            <a:solidFill>
              <a:srgbClr val="FFC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982" name="Rectangle 981"/>
          <p:cNvSpPr/>
          <p:nvPr/>
        </p:nvSpPr>
        <p:spPr>
          <a:xfrm>
            <a:off x="7086600" y="6172200"/>
            <a:ext cx="19558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17882" name="Rectangle 984"/>
          <p:cNvSpPr>
            <a:spLocks noChangeArrowheads="1"/>
          </p:cNvSpPr>
          <p:nvPr/>
        </p:nvSpPr>
        <p:spPr bwMode="auto">
          <a:xfrm>
            <a:off x="6083300" y="6297613"/>
            <a:ext cx="30146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>
              <a:buClr>
                <a:srgbClr val="000000"/>
              </a:buClr>
            </a:pPr>
            <a:r>
              <a:rPr lang="en-US" altLang="x-none" sz="1100" b="0">
                <a:solidFill>
                  <a:srgbClr val="000000"/>
                </a:solidFill>
                <a:ea typeface="MS PGothic" charset="-128"/>
                <a:sym typeface="Gill Sans" charset="0"/>
              </a:rPr>
              <a:t>de Castro G, et al. Presented at WCLC 2016</a:t>
            </a:r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Title 4"/>
          <p:cNvSpPr>
            <a:spLocks noGrp="1"/>
          </p:cNvSpPr>
          <p:nvPr>
            <p:ph type="title"/>
          </p:nvPr>
        </p:nvSpPr>
        <p:spPr>
          <a:xfrm>
            <a:off x="292100" y="169863"/>
            <a:ext cx="8534400" cy="960437"/>
          </a:xfrm>
        </p:spPr>
        <p:txBody>
          <a:bodyPr/>
          <a:lstStyle/>
          <a:p>
            <a:pPr algn="ctr" eaLnBrk="1" hangingPunct="1"/>
            <a:r>
              <a:rPr lang="en-US" altLang="x-none" sz="2800" b="1">
                <a:latin typeface="Arial" charset="0"/>
                <a:ea typeface="ＭＳ Ｐゴシック" charset="-128"/>
              </a:rPr>
              <a:t>PFS by BIRC in Patients Without and With</a:t>
            </a:r>
            <a:br>
              <a:rPr lang="en-US" altLang="x-none" sz="2800" b="1">
                <a:latin typeface="Arial" charset="0"/>
                <a:ea typeface="ＭＳ Ｐゴシック" charset="-128"/>
              </a:rPr>
            </a:br>
            <a:r>
              <a:rPr lang="en-US" altLang="x-none" sz="2800" b="1">
                <a:latin typeface="Arial" charset="0"/>
                <a:ea typeface="ＭＳ Ｐゴシック" charset="-128"/>
              </a:rPr>
              <a:t>Brain Metastases </a:t>
            </a:r>
          </a:p>
        </p:txBody>
      </p:sp>
      <p:sp>
        <p:nvSpPr>
          <p:cNvPr id="2" name="Rectangle 1"/>
          <p:cNvSpPr/>
          <p:nvPr/>
        </p:nvSpPr>
        <p:spPr>
          <a:xfrm>
            <a:off x="312738" y="1220788"/>
            <a:ext cx="8526462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+mn-ea"/>
              </a:rPr>
              <a:t>Ceritinib achieved better PFS in patients without and with brain metastases</a:t>
            </a:r>
          </a:p>
        </p:txBody>
      </p:sp>
      <p:sp>
        <p:nvSpPr>
          <p:cNvPr id="1429" name="TextBox 1428"/>
          <p:cNvSpPr txBox="1"/>
          <p:nvPr/>
        </p:nvSpPr>
        <p:spPr>
          <a:xfrm>
            <a:off x="344488" y="4810125"/>
            <a:ext cx="277812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0</a:t>
            </a:r>
          </a:p>
        </p:txBody>
      </p:sp>
      <p:sp>
        <p:nvSpPr>
          <p:cNvPr id="1430" name="TextBox 1429"/>
          <p:cNvSpPr txBox="1"/>
          <p:nvPr/>
        </p:nvSpPr>
        <p:spPr>
          <a:xfrm>
            <a:off x="344488" y="4268788"/>
            <a:ext cx="277812" cy="169862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20</a:t>
            </a:r>
          </a:p>
        </p:txBody>
      </p:sp>
      <p:sp>
        <p:nvSpPr>
          <p:cNvPr id="1431" name="TextBox 1430"/>
          <p:cNvSpPr txBox="1"/>
          <p:nvPr/>
        </p:nvSpPr>
        <p:spPr>
          <a:xfrm>
            <a:off x="344488" y="3714750"/>
            <a:ext cx="277812" cy="1698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40</a:t>
            </a:r>
          </a:p>
        </p:txBody>
      </p:sp>
      <p:sp>
        <p:nvSpPr>
          <p:cNvPr id="1432" name="TextBox 1431"/>
          <p:cNvSpPr txBox="1"/>
          <p:nvPr/>
        </p:nvSpPr>
        <p:spPr>
          <a:xfrm>
            <a:off x="344488" y="3179763"/>
            <a:ext cx="277812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60</a:t>
            </a:r>
          </a:p>
        </p:txBody>
      </p:sp>
      <p:sp>
        <p:nvSpPr>
          <p:cNvPr id="1433" name="TextBox 1432"/>
          <p:cNvSpPr txBox="1"/>
          <p:nvPr/>
        </p:nvSpPr>
        <p:spPr>
          <a:xfrm>
            <a:off x="749300" y="5091113"/>
            <a:ext cx="6191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0</a:t>
            </a:r>
          </a:p>
        </p:txBody>
      </p:sp>
      <p:sp>
        <p:nvSpPr>
          <p:cNvPr id="119816" name="TextBox 1433"/>
          <p:cNvSpPr txBox="1">
            <a:spLocks noChangeArrowheads="1"/>
          </p:cNvSpPr>
          <p:nvPr/>
        </p:nvSpPr>
        <p:spPr bwMode="auto">
          <a:xfrm rot="-5400000">
            <a:off x="-1048544" y="3410744"/>
            <a:ext cx="2651125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600">
                <a:solidFill>
                  <a:srgbClr val="000000"/>
                </a:solidFill>
                <a:ea typeface="Heiti SC Light" charset="-122"/>
              </a:rPr>
              <a:t>Probability of event-free, %</a:t>
            </a:r>
          </a:p>
        </p:txBody>
      </p:sp>
      <p:sp>
        <p:nvSpPr>
          <p:cNvPr id="1435" name="TextBox 1434"/>
          <p:cNvSpPr txBox="1"/>
          <p:nvPr/>
        </p:nvSpPr>
        <p:spPr>
          <a:xfrm>
            <a:off x="320675" y="2084388"/>
            <a:ext cx="301625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100</a:t>
            </a:r>
          </a:p>
        </p:txBody>
      </p:sp>
      <p:sp>
        <p:nvSpPr>
          <p:cNvPr id="1436" name="TextBox 1435"/>
          <p:cNvSpPr txBox="1"/>
          <p:nvPr/>
        </p:nvSpPr>
        <p:spPr>
          <a:xfrm>
            <a:off x="344488" y="2625725"/>
            <a:ext cx="277812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80</a:t>
            </a:r>
          </a:p>
        </p:txBody>
      </p:sp>
      <p:sp>
        <p:nvSpPr>
          <p:cNvPr id="1437" name="TextBox 1436"/>
          <p:cNvSpPr txBox="1"/>
          <p:nvPr/>
        </p:nvSpPr>
        <p:spPr>
          <a:xfrm>
            <a:off x="1789113" y="5091113"/>
            <a:ext cx="115887" cy="13335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10</a:t>
            </a:r>
          </a:p>
        </p:txBody>
      </p:sp>
      <p:sp>
        <p:nvSpPr>
          <p:cNvPr id="119820" name="TextBox 1437"/>
          <p:cNvSpPr txBox="1">
            <a:spLocks noChangeArrowheads="1"/>
          </p:cNvSpPr>
          <p:nvPr/>
        </p:nvSpPr>
        <p:spPr bwMode="auto">
          <a:xfrm>
            <a:off x="1857375" y="5254625"/>
            <a:ext cx="14620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600">
                <a:solidFill>
                  <a:srgbClr val="000000"/>
                </a:solidFill>
                <a:ea typeface="Heiti SC Light" charset="-122"/>
              </a:rPr>
              <a:t>Time, months</a:t>
            </a:r>
          </a:p>
        </p:txBody>
      </p:sp>
      <p:sp>
        <p:nvSpPr>
          <p:cNvPr id="1439" name="TextBox 1438"/>
          <p:cNvSpPr txBox="1"/>
          <p:nvPr/>
        </p:nvSpPr>
        <p:spPr>
          <a:xfrm>
            <a:off x="968375" y="5091113"/>
            <a:ext cx="6191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</a:t>
            </a:r>
          </a:p>
        </p:txBody>
      </p:sp>
      <p:sp>
        <p:nvSpPr>
          <p:cNvPr id="1440" name="TextBox 1439"/>
          <p:cNvSpPr txBox="1"/>
          <p:nvPr/>
        </p:nvSpPr>
        <p:spPr>
          <a:xfrm>
            <a:off x="1176338" y="5091113"/>
            <a:ext cx="63500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4</a:t>
            </a:r>
          </a:p>
        </p:txBody>
      </p:sp>
      <p:sp>
        <p:nvSpPr>
          <p:cNvPr id="1441" name="TextBox 1440"/>
          <p:cNvSpPr txBox="1"/>
          <p:nvPr/>
        </p:nvSpPr>
        <p:spPr>
          <a:xfrm>
            <a:off x="1392238" y="5091113"/>
            <a:ext cx="61912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6</a:t>
            </a:r>
          </a:p>
        </p:txBody>
      </p:sp>
      <p:sp>
        <p:nvSpPr>
          <p:cNvPr id="1442" name="TextBox 1441"/>
          <p:cNvSpPr txBox="1"/>
          <p:nvPr/>
        </p:nvSpPr>
        <p:spPr>
          <a:xfrm>
            <a:off x="1598613" y="5091113"/>
            <a:ext cx="63500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8</a:t>
            </a:r>
          </a:p>
        </p:txBody>
      </p:sp>
      <p:sp>
        <p:nvSpPr>
          <p:cNvPr id="1443" name="TextBox 1442"/>
          <p:cNvSpPr txBox="1"/>
          <p:nvPr/>
        </p:nvSpPr>
        <p:spPr>
          <a:xfrm>
            <a:off x="2003425" y="5091113"/>
            <a:ext cx="114300" cy="13335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12</a:t>
            </a:r>
          </a:p>
        </p:txBody>
      </p:sp>
      <p:sp>
        <p:nvSpPr>
          <p:cNvPr id="1444" name="TextBox 1443"/>
          <p:cNvSpPr txBox="1"/>
          <p:nvPr/>
        </p:nvSpPr>
        <p:spPr>
          <a:xfrm>
            <a:off x="2217738" y="5091113"/>
            <a:ext cx="114300" cy="13335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14</a:t>
            </a:r>
          </a:p>
        </p:txBody>
      </p:sp>
      <p:sp>
        <p:nvSpPr>
          <p:cNvPr id="1445" name="TextBox 1444"/>
          <p:cNvSpPr txBox="1"/>
          <p:nvPr/>
        </p:nvSpPr>
        <p:spPr>
          <a:xfrm>
            <a:off x="2424113" y="5091113"/>
            <a:ext cx="131762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16</a:t>
            </a:r>
          </a:p>
        </p:txBody>
      </p:sp>
      <p:sp>
        <p:nvSpPr>
          <p:cNvPr id="1446" name="TextBox 1445"/>
          <p:cNvSpPr txBox="1"/>
          <p:nvPr/>
        </p:nvSpPr>
        <p:spPr>
          <a:xfrm>
            <a:off x="2632075" y="5091113"/>
            <a:ext cx="13176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18</a:t>
            </a:r>
          </a:p>
        </p:txBody>
      </p:sp>
      <p:sp>
        <p:nvSpPr>
          <p:cNvPr id="1447" name="TextBox 1446"/>
          <p:cNvSpPr txBox="1"/>
          <p:nvPr/>
        </p:nvSpPr>
        <p:spPr>
          <a:xfrm>
            <a:off x="2849563" y="5091113"/>
            <a:ext cx="131762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20</a:t>
            </a:r>
          </a:p>
        </p:txBody>
      </p:sp>
      <p:sp>
        <p:nvSpPr>
          <p:cNvPr id="1448" name="TextBox 1447"/>
          <p:cNvSpPr txBox="1"/>
          <p:nvPr/>
        </p:nvSpPr>
        <p:spPr>
          <a:xfrm>
            <a:off x="3062288" y="5091113"/>
            <a:ext cx="131762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22</a:t>
            </a:r>
          </a:p>
        </p:txBody>
      </p:sp>
      <p:sp>
        <p:nvSpPr>
          <p:cNvPr id="1449" name="TextBox 1448"/>
          <p:cNvSpPr txBox="1"/>
          <p:nvPr/>
        </p:nvSpPr>
        <p:spPr>
          <a:xfrm>
            <a:off x="3271838" y="5091113"/>
            <a:ext cx="131762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24</a:t>
            </a:r>
          </a:p>
        </p:txBody>
      </p:sp>
      <p:sp>
        <p:nvSpPr>
          <p:cNvPr id="1450" name="TextBox 1449"/>
          <p:cNvSpPr txBox="1"/>
          <p:nvPr/>
        </p:nvSpPr>
        <p:spPr>
          <a:xfrm>
            <a:off x="3482975" y="5091113"/>
            <a:ext cx="13176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26</a:t>
            </a:r>
          </a:p>
        </p:txBody>
      </p:sp>
      <p:sp>
        <p:nvSpPr>
          <p:cNvPr id="1451" name="TextBox 1450"/>
          <p:cNvSpPr txBox="1"/>
          <p:nvPr/>
        </p:nvSpPr>
        <p:spPr>
          <a:xfrm>
            <a:off x="3698875" y="5091113"/>
            <a:ext cx="13176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28</a:t>
            </a:r>
          </a:p>
        </p:txBody>
      </p:sp>
      <p:sp>
        <p:nvSpPr>
          <p:cNvPr id="1452" name="TextBox 1451"/>
          <p:cNvSpPr txBox="1"/>
          <p:nvPr/>
        </p:nvSpPr>
        <p:spPr>
          <a:xfrm>
            <a:off x="3910013" y="5091113"/>
            <a:ext cx="131762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30</a:t>
            </a:r>
          </a:p>
        </p:txBody>
      </p:sp>
      <p:sp>
        <p:nvSpPr>
          <p:cNvPr id="1453" name="TextBox 1452"/>
          <p:cNvSpPr txBox="1"/>
          <p:nvPr/>
        </p:nvSpPr>
        <p:spPr>
          <a:xfrm>
            <a:off x="4127500" y="5091113"/>
            <a:ext cx="130175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32</a:t>
            </a:r>
          </a:p>
        </p:txBody>
      </p:sp>
      <p:sp>
        <p:nvSpPr>
          <p:cNvPr id="1454" name="TextBox 1453"/>
          <p:cNvSpPr txBox="1"/>
          <p:nvPr/>
        </p:nvSpPr>
        <p:spPr>
          <a:xfrm>
            <a:off x="4332288" y="5091113"/>
            <a:ext cx="131762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34</a:t>
            </a:r>
          </a:p>
        </p:txBody>
      </p:sp>
      <p:sp>
        <p:nvSpPr>
          <p:cNvPr id="1455" name="TextBox 1454"/>
          <p:cNvSpPr txBox="1"/>
          <p:nvPr/>
        </p:nvSpPr>
        <p:spPr>
          <a:xfrm>
            <a:off x="73025" y="5672138"/>
            <a:ext cx="541338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Ceritinib</a:t>
            </a:r>
          </a:p>
        </p:txBody>
      </p:sp>
      <p:sp>
        <p:nvSpPr>
          <p:cNvPr id="1456" name="TextBox 1455"/>
          <p:cNvSpPr txBox="1"/>
          <p:nvPr/>
        </p:nvSpPr>
        <p:spPr>
          <a:xfrm>
            <a:off x="928688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111</a:t>
            </a:r>
          </a:p>
        </p:txBody>
      </p:sp>
      <p:sp>
        <p:nvSpPr>
          <p:cNvPr id="1457" name="TextBox 1456"/>
          <p:cNvSpPr txBox="1"/>
          <p:nvPr/>
        </p:nvSpPr>
        <p:spPr>
          <a:xfrm>
            <a:off x="1136650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101</a:t>
            </a:r>
          </a:p>
        </p:txBody>
      </p:sp>
      <p:sp>
        <p:nvSpPr>
          <p:cNvPr id="1458" name="TextBox 1457"/>
          <p:cNvSpPr txBox="1"/>
          <p:nvPr/>
        </p:nvSpPr>
        <p:spPr>
          <a:xfrm>
            <a:off x="709613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130</a:t>
            </a:r>
          </a:p>
        </p:txBody>
      </p:sp>
      <p:sp>
        <p:nvSpPr>
          <p:cNvPr id="1459" name="TextBox 1458"/>
          <p:cNvSpPr txBox="1"/>
          <p:nvPr/>
        </p:nvSpPr>
        <p:spPr>
          <a:xfrm>
            <a:off x="1352550" y="5672138"/>
            <a:ext cx="141288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91</a:t>
            </a:r>
          </a:p>
        </p:txBody>
      </p:sp>
      <p:sp>
        <p:nvSpPr>
          <p:cNvPr id="1460" name="TextBox 1459"/>
          <p:cNvSpPr txBox="1"/>
          <p:nvPr/>
        </p:nvSpPr>
        <p:spPr>
          <a:xfrm>
            <a:off x="1558925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83</a:t>
            </a:r>
          </a:p>
        </p:txBody>
      </p:sp>
      <p:sp>
        <p:nvSpPr>
          <p:cNvPr id="1461" name="TextBox 1460"/>
          <p:cNvSpPr txBox="1"/>
          <p:nvPr/>
        </p:nvSpPr>
        <p:spPr>
          <a:xfrm>
            <a:off x="1776413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79</a:t>
            </a:r>
          </a:p>
        </p:txBody>
      </p:sp>
      <p:sp>
        <p:nvSpPr>
          <p:cNvPr id="1462" name="TextBox 1461"/>
          <p:cNvSpPr txBox="1"/>
          <p:nvPr/>
        </p:nvSpPr>
        <p:spPr>
          <a:xfrm>
            <a:off x="1989138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76</a:t>
            </a:r>
          </a:p>
        </p:txBody>
      </p:sp>
      <p:sp>
        <p:nvSpPr>
          <p:cNvPr id="1463" name="TextBox 1462"/>
          <p:cNvSpPr txBox="1"/>
          <p:nvPr/>
        </p:nvSpPr>
        <p:spPr>
          <a:xfrm>
            <a:off x="2203450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62</a:t>
            </a:r>
          </a:p>
        </p:txBody>
      </p:sp>
      <p:sp>
        <p:nvSpPr>
          <p:cNvPr id="1464" name="TextBox 1463"/>
          <p:cNvSpPr txBox="1"/>
          <p:nvPr/>
        </p:nvSpPr>
        <p:spPr>
          <a:xfrm>
            <a:off x="2417763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49</a:t>
            </a:r>
          </a:p>
        </p:txBody>
      </p:sp>
      <p:sp>
        <p:nvSpPr>
          <p:cNvPr id="1465" name="TextBox 1464"/>
          <p:cNvSpPr txBox="1"/>
          <p:nvPr/>
        </p:nvSpPr>
        <p:spPr>
          <a:xfrm>
            <a:off x="2627313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35</a:t>
            </a:r>
          </a:p>
        </p:txBody>
      </p:sp>
      <p:sp>
        <p:nvSpPr>
          <p:cNvPr id="1466" name="TextBox 1465"/>
          <p:cNvSpPr txBox="1"/>
          <p:nvPr/>
        </p:nvSpPr>
        <p:spPr>
          <a:xfrm>
            <a:off x="2843213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28</a:t>
            </a:r>
          </a:p>
        </p:txBody>
      </p:sp>
      <p:sp>
        <p:nvSpPr>
          <p:cNvPr id="1467" name="TextBox 1466"/>
          <p:cNvSpPr txBox="1"/>
          <p:nvPr/>
        </p:nvSpPr>
        <p:spPr>
          <a:xfrm>
            <a:off x="3057525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20</a:t>
            </a:r>
          </a:p>
        </p:txBody>
      </p:sp>
      <p:sp>
        <p:nvSpPr>
          <p:cNvPr id="1468" name="TextBox 1467"/>
          <p:cNvSpPr txBox="1"/>
          <p:nvPr/>
        </p:nvSpPr>
        <p:spPr>
          <a:xfrm>
            <a:off x="3267075" y="5672138"/>
            <a:ext cx="141288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14</a:t>
            </a:r>
          </a:p>
        </p:txBody>
      </p:sp>
      <p:sp>
        <p:nvSpPr>
          <p:cNvPr id="1469" name="TextBox 1468"/>
          <p:cNvSpPr txBox="1"/>
          <p:nvPr/>
        </p:nvSpPr>
        <p:spPr>
          <a:xfrm>
            <a:off x="3476625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10</a:t>
            </a:r>
          </a:p>
        </p:txBody>
      </p:sp>
      <p:sp>
        <p:nvSpPr>
          <p:cNvPr id="1470" name="TextBox 1469"/>
          <p:cNvSpPr txBox="1"/>
          <p:nvPr/>
        </p:nvSpPr>
        <p:spPr>
          <a:xfrm>
            <a:off x="3694113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1</a:t>
            </a:r>
          </a:p>
        </p:txBody>
      </p:sp>
      <p:sp>
        <p:nvSpPr>
          <p:cNvPr id="1471" name="TextBox 1470"/>
          <p:cNvSpPr txBox="1"/>
          <p:nvPr/>
        </p:nvSpPr>
        <p:spPr>
          <a:xfrm>
            <a:off x="3905250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1</a:t>
            </a:r>
          </a:p>
        </p:txBody>
      </p:sp>
      <p:sp>
        <p:nvSpPr>
          <p:cNvPr id="1472" name="TextBox 1471"/>
          <p:cNvSpPr txBox="1"/>
          <p:nvPr/>
        </p:nvSpPr>
        <p:spPr>
          <a:xfrm>
            <a:off x="4121150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1</a:t>
            </a:r>
          </a:p>
        </p:txBody>
      </p:sp>
      <p:sp>
        <p:nvSpPr>
          <p:cNvPr id="1473" name="TextBox 1472"/>
          <p:cNvSpPr txBox="1"/>
          <p:nvPr/>
        </p:nvSpPr>
        <p:spPr>
          <a:xfrm>
            <a:off x="4327525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474" name="TextBox 1473"/>
          <p:cNvSpPr txBox="1"/>
          <p:nvPr/>
        </p:nvSpPr>
        <p:spPr>
          <a:xfrm>
            <a:off x="77788" y="5808663"/>
            <a:ext cx="671512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Chemotherapy</a:t>
            </a:r>
          </a:p>
        </p:txBody>
      </p:sp>
      <p:sp>
        <p:nvSpPr>
          <p:cNvPr id="1475" name="TextBox 1474"/>
          <p:cNvSpPr txBox="1"/>
          <p:nvPr/>
        </p:nvSpPr>
        <p:spPr>
          <a:xfrm>
            <a:off x="928688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96</a:t>
            </a:r>
          </a:p>
        </p:txBody>
      </p:sp>
      <p:sp>
        <p:nvSpPr>
          <p:cNvPr id="1476" name="TextBox 1475"/>
          <p:cNvSpPr txBox="1"/>
          <p:nvPr/>
        </p:nvSpPr>
        <p:spPr>
          <a:xfrm>
            <a:off x="1136650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79</a:t>
            </a:r>
          </a:p>
        </p:txBody>
      </p:sp>
      <p:sp>
        <p:nvSpPr>
          <p:cNvPr id="1477" name="TextBox 1476"/>
          <p:cNvSpPr txBox="1"/>
          <p:nvPr/>
        </p:nvSpPr>
        <p:spPr>
          <a:xfrm>
            <a:off x="709613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125</a:t>
            </a:r>
          </a:p>
        </p:txBody>
      </p:sp>
      <p:sp>
        <p:nvSpPr>
          <p:cNvPr id="1478" name="TextBox 1477"/>
          <p:cNvSpPr txBox="1"/>
          <p:nvPr/>
        </p:nvSpPr>
        <p:spPr>
          <a:xfrm>
            <a:off x="1352550" y="5808663"/>
            <a:ext cx="141288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59</a:t>
            </a:r>
          </a:p>
        </p:txBody>
      </p:sp>
      <p:sp>
        <p:nvSpPr>
          <p:cNvPr id="1479" name="TextBox 1478"/>
          <p:cNvSpPr txBox="1"/>
          <p:nvPr/>
        </p:nvSpPr>
        <p:spPr>
          <a:xfrm>
            <a:off x="1558925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52</a:t>
            </a:r>
          </a:p>
        </p:txBody>
      </p:sp>
      <p:sp>
        <p:nvSpPr>
          <p:cNvPr id="1480" name="TextBox 1479"/>
          <p:cNvSpPr txBox="1"/>
          <p:nvPr/>
        </p:nvSpPr>
        <p:spPr>
          <a:xfrm>
            <a:off x="1776413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43</a:t>
            </a:r>
          </a:p>
        </p:txBody>
      </p:sp>
      <p:sp>
        <p:nvSpPr>
          <p:cNvPr id="1481" name="TextBox 1480"/>
          <p:cNvSpPr txBox="1"/>
          <p:nvPr/>
        </p:nvSpPr>
        <p:spPr>
          <a:xfrm>
            <a:off x="1989138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40</a:t>
            </a:r>
          </a:p>
        </p:txBody>
      </p:sp>
      <p:sp>
        <p:nvSpPr>
          <p:cNvPr id="1482" name="TextBox 1481"/>
          <p:cNvSpPr txBox="1"/>
          <p:nvPr/>
        </p:nvSpPr>
        <p:spPr>
          <a:xfrm>
            <a:off x="2203450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28</a:t>
            </a:r>
          </a:p>
        </p:txBody>
      </p:sp>
      <p:sp>
        <p:nvSpPr>
          <p:cNvPr id="1483" name="TextBox 1482"/>
          <p:cNvSpPr txBox="1"/>
          <p:nvPr/>
        </p:nvSpPr>
        <p:spPr>
          <a:xfrm>
            <a:off x="2417763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21</a:t>
            </a:r>
          </a:p>
        </p:txBody>
      </p:sp>
      <p:sp>
        <p:nvSpPr>
          <p:cNvPr id="1484" name="TextBox 1483"/>
          <p:cNvSpPr txBox="1"/>
          <p:nvPr/>
        </p:nvSpPr>
        <p:spPr>
          <a:xfrm>
            <a:off x="2627313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13</a:t>
            </a:r>
          </a:p>
        </p:txBody>
      </p:sp>
      <p:sp>
        <p:nvSpPr>
          <p:cNvPr id="1485" name="TextBox 1484"/>
          <p:cNvSpPr txBox="1"/>
          <p:nvPr/>
        </p:nvSpPr>
        <p:spPr>
          <a:xfrm>
            <a:off x="2843213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9</a:t>
            </a:r>
          </a:p>
        </p:txBody>
      </p:sp>
      <p:sp>
        <p:nvSpPr>
          <p:cNvPr id="1486" name="TextBox 1485"/>
          <p:cNvSpPr txBox="1"/>
          <p:nvPr/>
        </p:nvSpPr>
        <p:spPr>
          <a:xfrm>
            <a:off x="3057525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5</a:t>
            </a:r>
          </a:p>
        </p:txBody>
      </p:sp>
      <p:sp>
        <p:nvSpPr>
          <p:cNvPr id="1487" name="TextBox 1486"/>
          <p:cNvSpPr txBox="1"/>
          <p:nvPr/>
        </p:nvSpPr>
        <p:spPr>
          <a:xfrm>
            <a:off x="3267075" y="5808663"/>
            <a:ext cx="141288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3</a:t>
            </a:r>
          </a:p>
        </p:txBody>
      </p:sp>
      <p:sp>
        <p:nvSpPr>
          <p:cNvPr id="1488" name="TextBox 1487"/>
          <p:cNvSpPr txBox="1"/>
          <p:nvPr/>
        </p:nvSpPr>
        <p:spPr>
          <a:xfrm>
            <a:off x="3476625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1</a:t>
            </a:r>
          </a:p>
        </p:txBody>
      </p:sp>
      <p:sp>
        <p:nvSpPr>
          <p:cNvPr id="1489" name="TextBox 1488"/>
          <p:cNvSpPr txBox="1"/>
          <p:nvPr/>
        </p:nvSpPr>
        <p:spPr>
          <a:xfrm>
            <a:off x="3694113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1</a:t>
            </a:r>
          </a:p>
        </p:txBody>
      </p:sp>
      <p:sp>
        <p:nvSpPr>
          <p:cNvPr id="1490" name="TextBox 1489"/>
          <p:cNvSpPr txBox="1"/>
          <p:nvPr/>
        </p:nvSpPr>
        <p:spPr>
          <a:xfrm>
            <a:off x="3905250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491" name="TextBox 1490"/>
          <p:cNvSpPr txBox="1"/>
          <p:nvPr/>
        </p:nvSpPr>
        <p:spPr>
          <a:xfrm>
            <a:off x="4121150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492" name="TextBox 1491"/>
          <p:cNvSpPr txBox="1"/>
          <p:nvPr/>
        </p:nvSpPr>
        <p:spPr>
          <a:xfrm>
            <a:off x="4327525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493" name="TextBox 1492"/>
          <p:cNvSpPr txBox="1"/>
          <p:nvPr/>
        </p:nvSpPr>
        <p:spPr>
          <a:xfrm>
            <a:off x="77788" y="5508625"/>
            <a:ext cx="5413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 Narrow" panose="020B0606020202030204" pitchFamily="34" charset="0"/>
                <a:ea typeface="Heiti SC Light"/>
              </a:rPr>
              <a:t>No. at risk</a:t>
            </a:r>
          </a:p>
        </p:txBody>
      </p:sp>
      <p:sp>
        <p:nvSpPr>
          <p:cNvPr id="1494" name="Freeform 5"/>
          <p:cNvSpPr>
            <a:spLocks/>
          </p:cNvSpPr>
          <p:nvPr/>
        </p:nvSpPr>
        <p:spPr bwMode="auto">
          <a:xfrm>
            <a:off x="784225" y="2178050"/>
            <a:ext cx="3578225" cy="2247900"/>
          </a:xfrm>
          <a:custGeom>
            <a:avLst/>
            <a:gdLst>
              <a:gd name="T0" fmla="*/ 118 w 3267"/>
              <a:gd name="T1" fmla="*/ 0 h 1416"/>
              <a:gd name="T2" fmla="*/ 118 w 3267"/>
              <a:gd name="T3" fmla="*/ 69 h 1416"/>
              <a:gd name="T4" fmla="*/ 133 w 3267"/>
              <a:gd name="T5" fmla="*/ 80 h 1416"/>
              <a:gd name="T6" fmla="*/ 140 w 3267"/>
              <a:gd name="T7" fmla="*/ 92 h 1416"/>
              <a:gd name="T8" fmla="*/ 140 w 3267"/>
              <a:gd name="T9" fmla="*/ 109 h 1416"/>
              <a:gd name="T10" fmla="*/ 155 w 3267"/>
              <a:gd name="T11" fmla="*/ 137 h 1416"/>
              <a:gd name="T12" fmla="*/ 170 w 3267"/>
              <a:gd name="T13" fmla="*/ 149 h 1416"/>
              <a:gd name="T14" fmla="*/ 229 w 3267"/>
              <a:gd name="T15" fmla="*/ 166 h 1416"/>
              <a:gd name="T16" fmla="*/ 259 w 3267"/>
              <a:gd name="T17" fmla="*/ 177 h 1416"/>
              <a:gd name="T18" fmla="*/ 274 w 3267"/>
              <a:gd name="T19" fmla="*/ 206 h 1416"/>
              <a:gd name="T20" fmla="*/ 281 w 3267"/>
              <a:gd name="T21" fmla="*/ 223 h 1416"/>
              <a:gd name="T22" fmla="*/ 289 w 3267"/>
              <a:gd name="T23" fmla="*/ 251 h 1416"/>
              <a:gd name="T24" fmla="*/ 355 w 3267"/>
              <a:gd name="T25" fmla="*/ 263 h 1416"/>
              <a:gd name="T26" fmla="*/ 452 w 3267"/>
              <a:gd name="T27" fmla="*/ 308 h 1416"/>
              <a:gd name="T28" fmla="*/ 533 w 3267"/>
              <a:gd name="T29" fmla="*/ 331 h 1416"/>
              <a:gd name="T30" fmla="*/ 570 w 3267"/>
              <a:gd name="T31" fmla="*/ 331 h 1416"/>
              <a:gd name="T32" fmla="*/ 578 w 3267"/>
              <a:gd name="T33" fmla="*/ 366 h 1416"/>
              <a:gd name="T34" fmla="*/ 674 w 3267"/>
              <a:gd name="T35" fmla="*/ 406 h 1416"/>
              <a:gd name="T36" fmla="*/ 696 w 3267"/>
              <a:gd name="T37" fmla="*/ 423 h 1416"/>
              <a:gd name="T38" fmla="*/ 704 w 3267"/>
              <a:gd name="T39" fmla="*/ 457 h 1416"/>
              <a:gd name="T40" fmla="*/ 785 w 3267"/>
              <a:gd name="T41" fmla="*/ 468 h 1416"/>
              <a:gd name="T42" fmla="*/ 822 w 3267"/>
              <a:gd name="T43" fmla="*/ 497 h 1416"/>
              <a:gd name="T44" fmla="*/ 1059 w 3267"/>
              <a:gd name="T45" fmla="*/ 525 h 1416"/>
              <a:gd name="T46" fmla="*/ 1074 w 3267"/>
              <a:gd name="T47" fmla="*/ 560 h 1416"/>
              <a:gd name="T48" fmla="*/ 1185 w 3267"/>
              <a:gd name="T49" fmla="*/ 577 h 1416"/>
              <a:gd name="T50" fmla="*/ 1207 w 3267"/>
              <a:gd name="T51" fmla="*/ 588 h 1416"/>
              <a:gd name="T52" fmla="*/ 1341 w 3267"/>
              <a:gd name="T53" fmla="*/ 600 h 1416"/>
              <a:gd name="T54" fmla="*/ 1348 w 3267"/>
              <a:gd name="T55" fmla="*/ 617 h 1416"/>
              <a:gd name="T56" fmla="*/ 1363 w 3267"/>
              <a:gd name="T57" fmla="*/ 651 h 1416"/>
              <a:gd name="T58" fmla="*/ 1459 w 3267"/>
              <a:gd name="T59" fmla="*/ 668 h 1416"/>
              <a:gd name="T60" fmla="*/ 1474 w 3267"/>
              <a:gd name="T61" fmla="*/ 668 h 1416"/>
              <a:gd name="T62" fmla="*/ 1496 w 3267"/>
              <a:gd name="T63" fmla="*/ 685 h 1416"/>
              <a:gd name="T64" fmla="*/ 1504 w 3267"/>
              <a:gd name="T65" fmla="*/ 708 h 1416"/>
              <a:gd name="T66" fmla="*/ 1615 w 3267"/>
              <a:gd name="T67" fmla="*/ 725 h 1416"/>
              <a:gd name="T68" fmla="*/ 1637 w 3267"/>
              <a:gd name="T69" fmla="*/ 748 h 1416"/>
              <a:gd name="T70" fmla="*/ 1659 w 3267"/>
              <a:gd name="T71" fmla="*/ 748 h 1416"/>
              <a:gd name="T72" fmla="*/ 1748 w 3267"/>
              <a:gd name="T73" fmla="*/ 748 h 1416"/>
              <a:gd name="T74" fmla="*/ 1793 w 3267"/>
              <a:gd name="T75" fmla="*/ 748 h 1416"/>
              <a:gd name="T76" fmla="*/ 1889 w 3267"/>
              <a:gd name="T77" fmla="*/ 748 h 1416"/>
              <a:gd name="T78" fmla="*/ 2008 w 3267"/>
              <a:gd name="T79" fmla="*/ 748 h 1416"/>
              <a:gd name="T80" fmla="*/ 2023 w 3267"/>
              <a:gd name="T81" fmla="*/ 748 h 1416"/>
              <a:gd name="T82" fmla="*/ 2141 w 3267"/>
              <a:gd name="T83" fmla="*/ 748 h 1416"/>
              <a:gd name="T84" fmla="*/ 2289 w 3267"/>
              <a:gd name="T85" fmla="*/ 748 h 1416"/>
              <a:gd name="T86" fmla="*/ 2423 w 3267"/>
              <a:gd name="T87" fmla="*/ 748 h 1416"/>
              <a:gd name="T88" fmla="*/ 2452 w 3267"/>
              <a:gd name="T89" fmla="*/ 834 h 1416"/>
              <a:gd name="T90" fmla="*/ 2563 w 3267"/>
              <a:gd name="T91" fmla="*/ 834 h 1416"/>
              <a:gd name="T92" fmla="*/ 2586 w 3267"/>
              <a:gd name="T93" fmla="*/ 942 h 1416"/>
              <a:gd name="T94" fmla="*/ 2682 w 3267"/>
              <a:gd name="T95" fmla="*/ 1130 h 1416"/>
              <a:gd name="T96" fmla="*/ 3267 w 3267"/>
              <a:gd name="T97" fmla="*/ 1416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7" h="1416">
                <a:moveTo>
                  <a:pt x="0" y="0"/>
                </a:moveTo>
                <a:lnTo>
                  <a:pt x="7" y="0"/>
                </a:lnTo>
                <a:lnTo>
                  <a:pt x="118" y="0"/>
                </a:lnTo>
                <a:lnTo>
                  <a:pt x="118" y="29"/>
                </a:lnTo>
                <a:lnTo>
                  <a:pt x="118" y="29"/>
                </a:lnTo>
                <a:lnTo>
                  <a:pt x="118" y="69"/>
                </a:lnTo>
                <a:lnTo>
                  <a:pt x="126" y="69"/>
                </a:lnTo>
                <a:lnTo>
                  <a:pt x="133" y="69"/>
                </a:lnTo>
                <a:lnTo>
                  <a:pt x="133" y="80"/>
                </a:lnTo>
                <a:lnTo>
                  <a:pt x="133" y="80"/>
                </a:lnTo>
                <a:lnTo>
                  <a:pt x="140" y="80"/>
                </a:lnTo>
                <a:lnTo>
                  <a:pt x="140" y="92"/>
                </a:lnTo>
                <a:lnTo>
                  <a:pt x="140" y="92"/>
                </a:lnTo>
                <a:lnTo>
                  <a:pt x="140" y="109"/>
                </a:lnTo>
                <a:lnTo>
                  <a:pt x="140" y="109"/>
                </a:lnTo>
                <a:lnTo>
                  <a:pt x="140" y="120"/>
                </a:lnTo>
                <a:lnTo>
                  <a:pt x="155" y="120"/>
                </a:lnTo>
                <a:lnTo>
                  <a:pt x="155" y="137"/>
                </a:lnTo>
                <a:lnTo>
                  <a:pt x="163" y="137"/>
                </a:lnTo>
                <a:lnTo>
                  <a:pt x="163" y="149"/>
                </a:lnTo>
                <a:lnTo>
                  <a:pt x="170" y="149"/>
                </a:lnTo>
                <a:lnTo>
                  <a:pt x="170" y="166"/>
                </a:lnTo>
                <a:lnTo>
                  <a:pt x="200" y="166"/>
                </a:lnTo>
                <a:lnTo>
                  <a:pt x="229" y="166"/>
                </a:lnTo>
                <a:lnTo>
                  <a:pt x="229" y="177"/>
                </a:lnTo>
                <a:lnTo>
                  <a:pt x="252" y="177"/>
                </a:lnTo>
                <a:lnTo>
                  <a:pt x="259" y="177"/>
                </a:lnTo>
                <a:lnTo>
                  <a:pt x="259" y="189"/>
                </a:lnTo>
                <a:lnTo>
                  <a:pt x="274" y="189"/>
                </a:lnTo>
                <a:lnTo>
                  <a:pt x="274" y="206"/>
                </a:lnTo>
                <a:lnTo>
                  <a:pt x="274" y="206"/>
                </a:lnTo>
                <a:lnTo>
                  <a:pt x="274" y="223"/>
                </a:lnTo>
                <a:lnTo>
                  <a:pt x="281" y="223"/>
                </a:lnTo>
                <a:lnTo>
                  <a:pt x="281" y="234"/>
                </a:lnTo>
                <a:lnTo>
                  <a:pt x="289" y="234"/>
                </a:lnTo>
                <a:lnTo>
                  <a:pt x="289" y="251"/>
                </a:lnTo>
                <a:lnTo>
                  <a:pt x="348" y="251"/>
                </a:lnTo>
                <a:lnTo>
                  <a:pt x="348" y="263"/>
                </a:lnTo>
                <a:lnTo>
                  <a:pt x="355" y="263"/>
                </a:lnTo>
                <a:lnTo>
                  <a:pt x="407" y="263"/>
                </a:lnTo>
                <a:lnTo>
                  <a:pt x="407" y="308"/>
                </a:lnTo>
                <a:lnTo>
                  <a:pt x="452" y="308"/>
                </a:lnTo>
                <a:lnTo>
                  <a:pt x="452" y="320"/>
                </a:lnTo>
                <a:lnTo>
                  <a:pt x="533" y="320"/>
                </a:lnTo>
                <a:lnTo>
                  <a:pt x="533" y="331"/>
                </a:lnTo>
                <a:lnTo>
                  <a:pt x="541" y="331"/>
                </a:lnTo>
                <a:lnTo>
                  <a:pt x="541" y="331"/>
                </a:lnTo>
                <a:lnTo>
                  <a:pt x="570" y="331"/>
                </a:lnTo>
                <a:lnTo>
                  <a:pt x="570" y="348"/>
                </a:lnTo>
                <a:lnTo>
                  <a:pt x="578" y="348"/>
                </a:lnTo>
                <a:lnTo>
                  <a:pt x="578" y="366"/>
                </a:lnTo>
                <a:lnTo>
                  <a:pt x="615" y="366"/>
                </a:lnTo>
                <a:lnTo>
                  <a:pt x="674" y="366"/>
                </a:lnTo>
                <a:lnTo>
                  <a:pt x="674" y="406"/>
                </a:lnTo>
                <a:lnTo>
                  <a:pt x="681" y="406"/>
                </a:lnTo>
                <a:lnTo>
                  <a:pt x="681" y="423"/>
                </a:lnTo>
                <a:lnTo>
                  <a:pt x="696" y="423"/>
                </a:lnTo>
                <a:lnTo>
                  <a:pt x="696" y="440"/>
                </a:lnTo>
                <a:lnTo>
                  <a:pt x="704" y="440"/>
                </a:lnTo>
                <a:lnTo>
                  <a:pt x="704" y="457"/>
                </a:lnTo>
                <a:lnTo>
                  <a:pt x="718" y="457"/>
                </a:lnTo>
                <a:lnTo>
                  <a:pt x="718" y="468"/>
                </a:lnTo>
                <a:lnTo>
                  <a:pt x="785" y="468"/>
                </a:lnTo>
                <a:lnTo>
                  <a:pt x="785" y="485"/>
                </a:lnTo>
                <a:lnTo>
                  <a:pt x="822" y="485"/>
                </a:lnTo>
                <a:lnTo>
                  <a:pt x="822" y="497"/>
                </a:lnTo>
                <a:lnTo>
                  <a:pt x="941" y="497"/>
                </a:lnTo>
                <a:lnTo>
                  <a:pt x="941" y="525"/>
                </a:lnTo>
                <a:lnTo>
                  <a:pt x="1059" y="525"/>
                </a:lnTo>
                <a:lnTo>
                  <a:pt x="1059" y="543"/>
                </a:lnTo>
                <a:lnTo>
                  <a:pt x="1074" y="543"/>
                </a:lnTo>
                <a:lnTo>
                  <a:pt x="1074" y="560"/>
                </a:lnTo>
                <a:lnTo>
                  <a:pt x="1133" y="560"/>
                </a:lnTo>
                <a:lnTo>
                  <a:pt x="1133" y="577"/>
                </a:lnTo>
                <a:lnTo>
                  <a:pt x="1185" y="577"/>
                </a:lnTo>
                <a:lnTo>
                  <a:pt x="1185" y="588"/>
                </a:lnTo>
                <a:lnTo>
                  <a:pt x="1193" y="588"/>
                </a:lnTo>
                <a:lnTo>
                  <a:pt x="1207" y="588"/>
                </a:lnTo>
                <a:lnTo>
                  <a:pt x="1207" y="600"/>
                </a:lnTo>
                <a:lnTo>
                  <a:pt x="1326" y="600"/>
                </a:lnTo>
                <a:lnTo>
                  <a:pt x="1341" y="600"/>
                </a:lnTo>
                <a:lnTo>
                  <a:pt x="1341" y="617"/>
                </a:lnTo>
                <a:lnTo>
                  <a:pt x="1348" y="617"/>
                </a:lnTo>
                <a:lnTo>
                  <a:pt x="1348" y="617"/>
                </a:lnTo>
                <a:lnTo>
                  <a:pt x="1348" y="651"/>
                </a:lnTo>
                <a:lnTo>
                  <a:pt x="1348" y="651"/>
                </a:lnTo>
                <a:lnTo>
                  <a:pt x="1363" y="651"/>
                </a:lnTo>
                <a:lnTo>
                  <a:pt x="1363" y="668"/>
                </a:lnTo>
                <a:lnTo>
                  <a:pt x="1452" y="668"/>
                </a:lnTo>
                <a:lnTo>
                  <a:pt x="1459" y="668"/>
                </a:lnTo>
                <a:lnTo>
                  <a:pt x="1474" y="668"/>
                </a:lnTo>
                <a:lnTo>
                  <a:pt x="1474" y="668"/>
                </a:lnTo>
                <a:lnTo>
                  <a:pt x="1474" y="668"/>
                </a:lnTo>
                <a:lnTo>
                  <a:pt x="1474" y="685"/>
                </a:lnTo>
                <a:lnTo>
                  <a:pt x="1489" y="685"/>
                </a:lnTo>
                <a:lnTo>
                  <a:pt x="1496" y="685"/>
                </a:lnTo>
                <a:lnTo>
                  <a:pt x="1496" y="685"/>
                </a:lnTo>
                <a:lnTo>
                  <a:pt x="1496" y="708"/>
                </a:lnTo>
                <a:lnTo>
                  <a:pt x="1504" y="708"/>
                </a:lnTo>
                <a:lnTo>
                  <a:pt x="1526" y="708"/>
                </a:lnTo>
                <a:lnTo>
                  <a:pt x="1526" y="725"/>
                </a:lnTo>
                <a:lnTo>
                  <a:pt x="1615" y="725"/>
                </a:lnTo>
                <a:lnTo>
                  <a:pt x="1615" y="725"/>
                </a:lnTo>
                <a:lnTo>
                  <a:pt x="1615" y="748"/>
                </a:lnTo>
                <a:lnTo>
                  <a:pt x="1637" y="748"/>
                </a:lnTo>
                <a:lnTo>
                  <a:pt x="1637" y="748"/>
                </a:lnTo>
                <a:lnTo>
                  <a:pt x="1652" y="748"/>
                </a:lnTo>
                <a:lnTo>
                  <a:pt x="1659" y="748"/>
                </a:lnTo>
                <a:lnTo>
                  <a:pt x="1697" y="748"/>
                </a:lnTo>
                <a:lnTo>
                  <a:pt x="1741" y="748"/>
                </a:lnTo>
                <a:lnTo>
                  <a:pt x="1748" y="748"/>
                </a:lnTo>
                <a:lnTo>
                  <a:pt x="1748" y="748"/>
                </a:lnTo>
                <a:lnTo>
                  <a:pt x="1771" y="748"/>
                </a:lnTo>
                <a:lnTo>
                  <a:pt x="1793" y="748"/>
                </a:lnTo>
                <a:lnTo>
                  <a:pt x="1860" y="748"/>
                </a:lnTo>
                <a:lnTo>
                  <a:pt x="1889" y="748"/>
                </a:lnTo>
                <a:lnTo>
                  <a:pt x="1889" y="748"/>
                </a:lnTo>
                <a:lnTo>
                  <a:pt x="2000" y="748"/>
                </a:lnTo>
                <a:lnTo>
                  <a:pt x="2008" y="748"/>
                </a:lnTo>
                <a:lnTo>
                  <a:pt x="2008" y="748"/>
                </a:lnTo>
                <a:lnTo>
                  <a:pt x="2015" y="748"/>
                </a:lnTo>
                <a:lnTo>
                  <a:pt x="2015" y="748"/>
                </a:lnTo>
                <a:lnTo>
                  <a:pt x="2023" y="748"/>
                </a:lnTo>
                <a:lnTo>
                  <a:pt x="2052" y="748"/>
                </a:lnTo>
                <a:lnTo>
                  <a:pt x="2067" y="748"/>
                </a:lnTo>
                <a:lnTo>
                  <a:pt x="2141" y="748"/>
                </a:lnTo>
                <a:lnTo>
                  <a:pt x="2163" y="748"/>
                </a:lnTo>
                <a:lnTo>
                  <a:pt x="2274" y="748"/>
                </a:lnTo>
                <a:lnTo>
                  <a:pt x="2289" y="748"/>
                </a:lnTo>
                <a:lnTo>
                  <a:pt x="2304" y="748"/>
                </a:lnTo>
                <a:lnTo>
                  <a:pt x="2356" y="748"/>
                </a:lnTo>
                <a:lnTo>
                  <a:pt x="2423" y="748"/>
                </a:lnTo>
                <a:lnTo>
                  <a:pt x="2452" y="748"/>
                </a:lnTo>
                <a:lnTo>
                  <a:pt x="2452" y="748"/>
                </a:lnTo>
                <a:lnTo>
                  <a:pt x="2452" y="834"/>
                </a:lnTo>
                <a:lnTo>
                  <a:pt x="2541" y="834"/>
                </a:lnTo>
                <a:lnTo>
                  <a:pt x="2563" y="834"/>
                </a:lnTo>
                <a:lnTo>
                  <a:pt x="2563" y="834"/>
                </a:lnTo>
                <a:lnTo>
                  <a:pt x="2563" y="942"/>
                </a:lnTo>
                <a:lnTo>
                  <a:pt x="2578" y="942"/>
                </a:lnTo>
                <a:lnTo>
                  <a:pt x="2586" y="942"/>
                </a:lnTo>
                <a:lnTo>
                  <a:pt x="2652" y="942"/>
                </a:lnTo>
                <a:lnTo>
                  <a:pt x="2652" y="1130"/>
                </a:lnTo>
                <a:lnTo>
                  <a:pt x="2682" y="1130"/>
                </a:lnTo>
                <a:lnTo>
                  <a:pt x="2697" y="1130"/>
                </a:lnTo>
                <a:lnTo>
                  <a:pt x="2697" y="1416"/>
                </a:lnTo>
                <a:lnTo>
                  <a:pt x="3267" y="1416"/>
                </a:lnTo>
              </a:path>
            </a:pathLst>
          </a:custGeom>
          <a:noFill/>
          <a:ln w="15875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495" name="Freeform 6"/>
          <p:cNvSpPr>
            <a:spLocks/>
          </p:cNvSpPr>
          <p:nvPr/>
        </p:nvSpPr>
        <p:spPr bwMode="auto">
          <a:xfrm>
            <a:off x="784225" y="2178050"/>
            <a:ext cx="3025775" cy="2039938"/>
          </a:xfrm>
          <a:custGeom>
            <a:avLst/>
            <a:gdLst>
              <a:gd name="T0" fmla="*/ 22 w 2763"/>
              <a:gd name="T1" fmla="*/ 0 h 1285"/>
              <a:gd name="T2" fmla="*/ 22 w 2763"/>
              <a:gd name="T3" fmla="*/ 35 h 1285"/>
              <a:gd name="T4" fmla="*/ 103 w 2763"/>
              <a:gd name="T5" fmla="*/ 46 h 1285"/>
              <a:gd name="T6" fmla="*/ 118 w 2763"/>
              <a:gd name="T7" fmla="*/ 80 h 1285"/>
              <a:gd name="T8" fmla="*/ 126 w 2763"/>
              <a:gd name="T9" fmla="*/ 103 h 1285"/>
              <a:gd name="T10" fmla="*/ 133 w 2763"/>
              <a:gd name="T11" fmla="*/ 154 h 1285"/>
              <a:gd name="T12" fmla="*/ 140 w 2763"/>
              <a:gd name="T13" fmla="*/ 183 h 1285"/>
              <a:gd name="T14" fmla="*/ 148 w 2763"/>
              <a:gd name="T15" fmla="*/ 229 h 1285"/>
              <a:gd name="T16" fmla="*/ 259 w 2763"/>
              <a:gd name="T17" fmla="*/ 246 h 1285"/>
              <a:gd name="T18" fmla="*/ 266 w 2763"/>
              <a:gd name="T19" fmla="*/ 263 h 1285"/>
              <a:gd name="T20" fmla="*/ 274 w 2763"/>
              <a:gd name="T21" fmla="*/ 291 h 1285"/>
              <a:gd name="T22" fmla="*/ 281 w 2763"/>
              <a:gd name="T23" fmla="*/ 308 h 1285"/>
              <a:gd name="T24" fmla="*/ 289 w 2763"/>
              <a:gd name="T25" fmla="*/ 343 h 1285"/>
              <a:gd name="T26" fmla="*/ 311 w 2763"/>
              <a:gd name="T27" fmla="*/ 371 h 1285"/>
              <a:gd name="T28" fmla="*/ 348 w 2763"/>
              <a:gd name="T29" fmla="*/ 388 h 1285"/>
              <a:gd name="T30" fmla="*/ 363 w 2763"/>
              <a:gd name="T31" fmla="*/ 423 h 1285"/>
              <a:gd name="T32" fmla="*/ 392 w 2763"/>
              <a:gd name="T33" fmla="*/ 440 h 1285"/>
              <a:gd name="T34" fmla="*/ 400 w 2763"/>
              <a:gd name="T35" fmla="*/ 485 h 1285"/>
              <a:gd name="T36" fmla="*/ 415 w 2763"/>
              <a:gd name="T37" fmla="*/ 503 h 1285"/>
              <a:gd name="T38" fmla="*/ 452 w 2763"/>
              <a:gd name="T39" fmla="*/ 537 h 1285"/>
              <a:gd name="T40" fmla="*/ 489 w 2763"/>
              <a:gd name="T41" fmla="*/ 548 h 1285"/>
              <a:gd name="T42" fmla="*/ 541 w 2763"/>
              <a:gd name="T43" fmla="*/ 571 h 1285"/>
              <a:gd name="T44" fmla="*/ 548 w 2763"/>
              <a:gd name="T45" fmla="*/ 605 h 1285"/>
              <a:gd name="T46" fmla="*/ 555 w 2763"/>
              <a:gd name="T47" fmla="*/ 622 h 1285"/>
              <a:gd name="T48" fmla="*/ 563 w 2763"/>
              <a:gd name="T49" fmla="*/ 674 h 1285"/>
              <a:gd name="T50" fmla="*/ 659 w 2763"/>
              <a:gd name="T51" fmla="*/ 691 h 1285"/>
              <a:gd name="T52" fmla="*/ 689 w 2763"/>
              <a:gd name="T53" fmla="*/ 708 h 1285"/>
              <a:gd name="T54" fmla="*/ 718 w 2763"/>
              <a:gd name="T55" fmla="*/ 742 h 1285"/>
              <a:gd name="T56" fmla="*/ 741 w 2763"/>
              <a:gd name="T57" fmla="*/ 759 h 1285"/>
              <a:gd name="T58" fmla="*/ 785 w 2763"/>
              <a:gd name="T59" fmla="*/ 794 h 1285"/>
              <a:gd name="T60" fmla="*/ 800 w 2763"/>
              <a:gd name="T61" fmla="*/ 816 h 1285"/>
              <a:gd name="T62" fmla="*/ 800 w 2763"/>
              <a:gd name="T63" fmla="*/ 851 h 1285"/>
              <a:gd name="T64" fmla="*/ 807 w 2763"/>
              <a:gd name="T65" fmla="*/ 868 h 1285"/>
              <a:gd name="T66" fmla="*/ 822 w 2763"/>
              <a:gd name="T67" fmla="*/ 902 h 1285"/>
              <a:gd name="T68" fmla="*/ 948 w 2763"/>
              <a:gd name="T69" fmla="*/ 925 h 1285"/>
              <a:gd name="T70" fmla="*/ 1148 w 2763"/>
              <a:gd name="T71" fmla="*/ 936 h 1285"/>
              <a:gd name="T72" fmla="*/ 1207 w 2763"/>
              <a:gd name="T73" fmla="*/ 936 h 1285"/>
              <a:gd name="T74" fmla="*/ 1230 w 2763"/>
              <a:gd name="T75" fmla="*/ 976 h 1285"/>
              <a:gd name="T76" fmla="*/ 1341 w 2763"/>
              <a:gd name="T77" fmla="*/ 993 h 1285"/>
              <a:gd name="T78" fmla="*/ 1341 w 2763"/>
              <a:gd name="T79" fmla="*/ 1039 h 1285"/>
              <a:gd name="T80" fmla="*/ 1356 w 2763"/>
              <a:gd name="T81" fmla="*/ 1079 h 1285"/>
              <a:gd name="T82" fmla="*/ 1459 w 2763"/>
              <a:gd name="T83" fmla="*/ 1096 h 1285"/>
              <a:gd name="T84" fmla="*/ 1474 w 2763"/>
              <a:gd name="T85" fmla="*/ 1142 h 1285"/>
              <a:gd name="T86" fmla="*/ 1489 w 2763"/>
              <a:gd name="T87" fmla="*/ 1165 h 1285"/>
              <a:gd name="T88" fmla="*/ 1593 w 2763"/>
              <a:gd name="T89" fmla="*/ 1187 h 1285"/>
              <a:gd name="T90" fmla="*/ 1615 w 2763"/>
              <a:gd name="T91" fmla="*/ 1210 h 1285"/>
              <a:gd name="T92" fmla="*/ 1645 w 2763"/>
              <a:gd name="T93" fmla="*/ 1239 h 1285"/>
              <a:gd name="T94" fmla="*/ 1763 w 2763"/>
              <a:gd name="T95" fmla="*/ 1239 h 1285"/>
              <a:gd name="T96" fmla="*/ 1874 w 2763"/>
              <a:gd name="T97" fmla="*/ 1285 h 1285"/>
              <a:gd name="T98" fmla="*/ 2015 w 2763"/>
              <a:gd name="T99" fmla="*/ 1285 h 1285"/>
              <a:gd name="T100" fmla="*/ 2289 w 2763"/>
              <a:gd name="T101" fmla="*/ 1285 h 1285"/>
              <a:gd name="T102" fmla="*/ 2763 w 2763"/>
              <a:gd name="T103" fmla="*/ 1285 h 1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63" h="1285">
                <a:moveTo>
                  <a:pt x="0" y="0"/>
                </a:moveTo>
                <a:lnTo>
                  <a:pt x="7" y="0"/>
                </a:lnTo>
                <a:lnTo>
                  <a:pt x="22" y="0"/>
                </a:lnTo>
                <a:lnTo>
                  <a:pt x="22" y="17"/>
                </a:lnTo>
                <a:lnTo>
                  <a:pt x="22" y="17"/>
                </a:lnTo>
                <a:lnTo>
                  <a:pt x="22" y="35"/>
                </a:lnTo>
                <a:lnTo>
                  <a:pt x="66" y="35"/>
                </a:lnTo>
                <a:lnTo>
                  <a:pt x="66" y="46"/>
                </a:lnTo>
                <a:lnTo>
                  <a:pt x="103" y="46"/>
                </a:lnTo>
                <a:lnTo>
                  <a:pt x="103" y="63"/>
                </a:lnTo>
                <a:lnTo>
                  <a:pt x="118" y="63"/>
                </a:lnTo>
                <a:lnTo>
                  <a:pt x="118" y="80"/>
                </a:lnTo>
                <a:lnTo>
                  <a:pt x="118" y="80"/>
                </a:lnTo>
                <a:lnTo>
                  <a:pt x="118" y="103"/>
                </a:lnTo>
                <a:lnTo>
                  <a:pt x="126" y="103"/>
                </a:lnTo>
                <a:lnTo>
                  <a:pt x="126" y="137"/>
                </a:lnTo>
                <a:lnTo>
                  <a:pt x="133" y="137"/>
                </a:lnTo>
                <a:lnTo>
                  <a:pt x="133" y="154"/>
                </a:lnTo>
                <a:lnTo>
                  <a:pt x="140" y="154"/>
                </a:lnTo>
                <a:lnTo>
                  <a:pt x="140" y="183"/>
                </a:lnTo>
                <a:lnTo>
                  <a:pt x="140" y="183"/>
                </a:lnTo>
                <a:lnTo>
                  <a:pt x="140" y="211"/>
                </a:lnTo>
                <a:lnTo>
                  <a:pt x="148" y="211"/>
                </a:lnTo>
                <a:lnTo>
                  <a:pt x="148" y="229"/>
                </a:lnTo>
                <a:lnTo>
                  <a:pt x="252" y="229"/>
                </a:lnTo>
                <a:lnTo>
                  <a:pt x="259" y="229"/>
                </a:lnTo>
                <a:lnTo>
                  <a:pt x="259" y="246"/>
                </a:lnTo>
                <a:lnTo>
                  <a:pt x="259" y="246"/>
                </a:lnTo>
                <a:lnTo>
                  <a:pt x="259" y="263"/>
                </a:lnTo>
                <a:lnTo>
                  <a:pt x="266" y="263"/>
                </a:lnTo>
                <a:lnTo>
                  <a:pt x="266" y="274"/>
                </a:lnTo>
                <a:lnTo>
                  <a:pt x="274" y="274"/>
                </a:lnTo>
                <a:lnTo>
                  <a:pt x="274" y="291"/>
                </a:lnTo>
                <a:lnTo>
                  <a:pt x="274" y="291"/>
                </a:lnTo>
                <a:lnTo>
                  <a:pt x="274" y="308"/>
                </a:lnTo>
                <a:lnTo>
                  <a:pt x="281" y="308"/>
                </a:lnTo>
                <a:lnTo>
                  <a:pt x="281" y="326"/>
                </a:lnTo>
                <a:lnTo>
                  <a:pt x="289" y="326"/>
                </a:lnTo>
                <a:lnTo>
                  <a:pt x="289" y="343"/>
                </a:lnTo>
                <a:lnTo>
                  <a:pt x="303" y="343"/>
                </a:lnTo>
                <a:lnTo>
                  <a:pt x="303" y="371"/>
                </a:lnTo>
                <a:lnTo>
                  <a:pt x="311" y="371"/>
                </a:lnTo>
                <a:lnTo>
                  <a:pt x="318" y="371"/>
                </a:lnTo>
                <a:lnTo>
                  <a:pt x="318" y="388"/>
                </a:lnTo>
                <a:lnTo>
                  <a:pt x="348" y="388"/>
                </a:lnTo>
                <a:lnTo>
                  <a:pt x="348" y="406"/>
                </a:lnTo>
                <a:lnTo>
                  <a:pt x="363" y="406"/>
                </a:lnTo>
                <a:lnTo>
                  <a:pt x="363" y="423"/>
                </a:lnTo>
                <a:lnTo>
                  <a:pt x="392" y="423"/>
                </a:lnTo>
                <a:lnTo>
                  <a:pt x="392" y="440"/>
                </a:lnTo>
                <a:lnTo>
                  <a:pt x="392" y="440"/>
                </a:lnTo>
                <a:lnTo>
                  <a:pt x="392" y="468"/>
                </a:lnTo>
                <a:lnTo>
                  <a:pt x="400" y="468"/>
                </a:lnTo>
                <a:lnTo>
                  <a:pt x="400" y="485"/>
                </a:lnTo>
                <a:lnTo>
                  <a:pt x="407" y="485"/>
                </a:lnTo>
                <a:lnTo>
                  <a:pt x="407" y="503"/>
                </a:lnTo>
                <a:lnTo>
                  <a:pt x="415" y="503"/>
                </a:lnTo>
                <a:lnTo>
                  <a:pt x="415" y="537"/>
                </a:lnTo>
                <a:lnTo>
                  <a:pt x="429" y="537"/>
                </a:lnTo>
                <a:lnTo>
                  <a:pt x="452" y="537"/>
                </a:lnTo>
                <a:lnTo>
                  <a:pt x="467" y="537"/>
                </a:lnTo>
                <a:lnTo>
                  <a:pt x="467" y="548"/>
                </a:lnTo>
                <a:lnTo>
                  <a:pt x="489" y="548"/>
                </a:lnTo>
                <a:lnTo>
                  <a:pt x="489" y="571"/>
                </a:lnTo>
                <a:lnTo>
                  <a:pt x="526" y="571"/>
                </a:lnTo>
                <a:lnTo>
                  <a:pt x="541" y="571"/>
                </a:lnTo>
                <a:lnTo>
                  <a:pt x="541" y="588"/>
                </a:lnTo>
                <a:lnTo>
                  <a:pt x="548" y="588"/>
                </a:lnTo>
                <a:lnTo>
                  <a:pt x="548" y="605"/>
                </a:lnTo>
                <a:lnTo>
                  <a:pt x="548" y="605"/>
                </a:lnTo>
                <a:lnTo>
                  <a:pt x="548" y="622"/>
                </a:lnTo>
                <a:lnTo>
                  <a:pt x="555" y="622"/>
                </a:lnTo>
                <a:lnTo>
                  <a:pt x="555" y="640"/>
                </a:lnTo>
                <a:lnTo>
                  <a:pt x="563" y="640"/>
                </a:lnTo>
                <a:lnTo>
                  <a:pt x="563" y="674"/>
                </a:lnTo>
                <a:lnTo>
                  <a:pt x="585" y="674"/>
                </a:lnTo>
                <a:lnTo>
                  <a:pt x="585" y="691"/>
                </a:lnTo>
                <a:lnTo>
                  <a:pt x="659" y="691"/>
                </a:lnTo>
                <a:lnTo>
                  <a:pt x="659" y="708"/>
                </a:lnTo>
                <a:lnTo>
                  <a:pt x="674" y="708"/>
                </a:lnTo>
                <a:lnTo>
                  <a:pt x="689" y="708"/>
                </a:lnTo>
                <a:lnTo>
                  <a:pt x="689" y="725"/>
                </a:lnTo>
                <a:lnTo>
                  <a:pt x="718" y="725"/>
                </a:lnTo>
                <a:lnTo>
                  <a:pt x="718" y="742"/>
                </a:lnTo>
                <a:lnTo>
                  <a:pt x="733" y="742"/>
                </a:lnTo>
                <a:lnTo>
                  <a:pt x="733" y="759"/>
                </a:lnTo>
                <a:lnTo>
                  <a:pt x="741" y="759"/>
                </a:lnTo>
                <a:lnTo>
                  <a:pt x="741" y="777"/>
                </a:lnTo>
                <a:lnTo>
                  <a:pt x="785" y="777"/>
                </a:lnTo>
                <a:lnTo>
                  <a:pt x="785" y="794"/>
                </a:lnTo>
                <a:lnTo>
                  <a:pt x="793" y="794"/>
                </a:lnTo>
                <a:lnTo>
                  <a:pt x="793" y="816"/>
                </a:lnTo>
                <a:lnTo>
                  <a:pt x="800" y="816"/>
                </a:lnTo>
                <a:lnTo>
                  <a:pt x="800" y="834"/>
                </a:lnTo>
                <a:lnTo>
                  <a:pt x="800" y="834"/>
                </a:lnTo>
                <a:lnTo>
                  <a:pt x="800" y="851"/>
                </a:lnTo>
                <a:lnTo>
                  <a:pt x="807" y="851"/>
                </a:lnTo>
                <a:lnTo>
                  <a:pt x="807" y="868"/>
                </a:lnTo>
                <a:lnTo>
                  <a:pt x="807" y="868"/>
                </a:lnTo>
                <a:lnTo>
                  <a:pt x="807" y="885"/>
                </a:lnTo>
                <a:lnTo>
                  <a:pt x="822" y="885"/>
                </a:lnTo>
                <a:lnTo>
                  <a:pt x="822" y="902"/>
                </a:lnTo>
                <a:lnTo>
                  <a:pt x="941" y="902"/>
                </a:lnTo>
                <a:lnTo>
                  <a:pt x="941" y="925"/>
                </a:lnTo>
                <a:lnTo>
                  <a:pt x="948" y="925"/>
                </a:lnTo>
                <a:lnTo>
                  <a:pt x="1096" y="925"/>
                </a:lnTo>
                <a:lnTo>
                  <a:pt x="1096" y="936"/>
                </a:lnTo>
                <a:lnTo>
                  <a:pt x="1148" y="936"/>
                </a:lnTo>
                <a:lnTo>
                  <a:pt x="1163" y="936"/>
                </a:lnTo>
                <a:lnTo>
                  <a:pt x="1193" y="936"/>
                </a:lnTo>
                <a:lnTo>
                  <a:pt x="1207" y="936"/>
                </a:lnTo>
                <a:lnTo>
                  <a:pt x="1207" y="959"/>
                </a:lnTo>
                <a:lnTo>
                  <a:pt x="1230" y="959"/>
                </a:lnTo>
                <a:lnTo>
                  <a:pt x="1230" y="976"/>
                </a:lnTo>
                <a:lnTo>
                  <a:pt x="1245" y="976"/>
                </a:lnTo>
                <a:lnTo>
                  <a:pt x="1245" y="993"/>
                </a:lnTo>
                <a:lnTo>
                  <a:pt x="1341" y="993"/>
                </a:lnTo>
                <a:lnTo>
                  <a:pt x="1341" y="1022"/>
                </a:lnTo>
                <a:lnTo>
                  <a:pt x="1341" y="1022"/>
                </a:lnTo>
                <a:lnTo>
                  <a:pt x="1341" y="1039"/>
                </a:lnTo>
                <a:lnTo>
                  <a:pt x="1348" y="1039"/>
                </a:lnTo>
                <a:lnTo>
                  <a:pt x="1348" y="1079"/>
                </a:lnTo>
                <a:lnTo>
                  <a:pt x="1356" y="1079"/>
                </a:lnTo>
                <a:lnTo>
                  <a:pt x="1356" y="1096"/>
                </a:lnTo>
                <a:lnTo>
                  <a:pt x="1363" y="1096"/>
                </a:lnTo>
                <a:lnTo>
                  <a:pt x="1459" y="1096"/>
                </a:lnTo>
                <a:lnTo>
                  <a:pt x="1459" y="1142"/>
                </a:lnTo>
                <a:lnTo>
                  <a:pt x="1474" y="1142"/>
                </a:lnTo>
                <a:lnTo>
                  <a:pt x="1474" y="1142"/>
                </a:lnTo>
                <a:lnTo>
                  <a:pt x="1474" y="1165"/>
                </a:lnTo>
                <a:lnTo>
                  <a:pt x="1482" y="1165"/>
                </a:lnTo>
                <a:lnTo>
                  <a:pt x="1489" y="1165"/>
                </a:lnTo>
                <a:lnTo>
                  <a:pt x="1504" y="1165"/>
                </a:lnTo>
                <a:lnTo>
                  <a:pt x="1504" y="1187"/>
                </a:lnTo>
                <a:lnTo>
                  <a:pt x="1593" y="1187"/>
                </a:lnTo>
                <a:lnTo>
                  <a:pt x="1593" y="1210"/>
                </a:lnTo>
                <a:lnTo>
                  <a:pt x="1608" y="1210"/>
                </a:lnTo>
                <a:lnTo>
                  <a:pt x="1615" y="1210"/>
                </a:lnTo>
                <a:lnTo>
                  <a:pt x="1622" y="1210"/>
                </a:lnTo>
                <a:lnTo>
                  <a:pt x="1622" y="1239"/>
                </a:lnTo>
                <a:lnTo>
                  <a:pt x="1645" y="1239"/>
                </a:lnTo>
                <a:lnTo>
                  <a:pt x="1741" y="1239"/>
                </a:lnTo>
                <a:lnTo>
                  <a:pt x="1748" y="1239"/>
                </a:lnTo>
                <a:lnTo>
                  <a:pt x="1763" y="1239"/>
                </a:lnTo>
                <a:lnTo>
                  <a:pt x="1771" y="1239"/>
                </a:lnTo>
                <a:lnTo>
                  <a:pt x="1874" y="1239"/>
                </a:lnTo>
                <a:lnTo>
                  <a:pt x="1874" y="1285"/>
                </a:lnTo>
                <a:lnTo>
                  <a:pt x="1889" y="1285"/>
                </a:lnTo>
                <a:lnTo>
                  <a:pt x="1971" y="1285"/>
                </a:lnTo>
                <a:lnTo>
                  <a:pt x="2015" y="1285"/>
                </a:lnTo>
                <a:lnTo>
                  <a:pt x="2119" y="1285"/>
                </a:lnTo>
                <a:lnTo>
                  <a:pt x="2156" y="1285"/>
                </a:lnTo>
                <a:lnTo>
                  <a:pt x="2289" y="1285"/>
                </a:lnTo>
                <a:lnTo>
                  <a:pt x="2415" y="1285"/>
                </a:lnTo>
                <a:lnTo>
                  <a:pt x="2504" y="1285"/>
                </a:lnTo>
                <a:lnTo>
                  <a:pt x="2763" y="1285"/>
                </a:lnTo>
              </a:path>
            </a:pathLst>
          </a:custGeom>
          <a:noFill/>
          <a:ln w="15875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grpSp>
        <p:nvGrpSpPr>
          <p:cNvPr id="119878" name="Group 1495"/>
          <p:cNvGrpSpPr>
            <a:grpSpLocks/>
          </p:cNvGrpSpPr>
          <p:nvPr/>
        </p:nvGrpSpPr>
        <p:grpSpPr bwMode="auto">
          <a:xfrm>
            <a:off x="896938" y="2251075"/>
            <a:ext cx="3487737" cy="2201863"/>
            <a:chOff x="1481138" y="1193800"/>
            <a:chExt cx="5055489" cy="2201164"/>
          </a:xfrm>
        </p:grpSpPr>
        <p:sp>
          <p:nvSpPr>
            <p:cNvPr id="1497" name="Rectangle 10"/>
            <p:cNvSpPr>
              <a:spLocks noChangeArrowheads="1"/>
            </p:cNvSpPr>
            <p:nvPr/>
          </p:nvSpPr>
          <p:spPr bwMode="auto">
            <a:xfrm>
              <a:off x="1481138" y="1193800"/>
              <a:ext cx="48322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498" name="Rectangle 11"/>
            <p:cNvSpPr>
              <a:spLocks noChangeArrowheads="1"/>
            </p:cNvSpPr>
            <p:nvPr/>
          </p:nvSpPr>
          <p:spPr bwMode="auto">
            <a:xfrm>
              <a:off x="1494945" y="1193800"/>
              <a:ext cx="46022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499" name="Rectangle 12"/>
            <p:cNvSpPr>
              <a:spLocks noChangeArrowheads="1"/>
            </p:cNvSpPr>
            <p:nvPr/>
          </p:nvSpPr>
          <p:spPr bwMode="auto">
            <a:xfrm>
              <a:off x="1504149" y="1220779"/>
              <a:ext cx="483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00" name="Rectangle 13"/>
            <p:cNvSpPr>
              <a:spLocks noChangeArrowheads="1"/>
            </p:cNvSpPr>
            <p:nvPr/>
          </p:nvSpPr>
          <p:spPr bwMode="auto">
            <a:xfrm>
              <a:off x="1517955" y="1238236"/>
              <a:ext cx="34516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01" name="Rectangle 14"/>
            <p:cNvSpPr>
              <a:spLocks noChangeArrowheads="1"/>
            </p:cNvSpPr>
            <p:nvPr/>
          </p:nvSpPr>
          <p:spPr bwMode="auto">
            <a:xfrm>
              <a:off x="1517955" y="1269976"/>
              <a:ext cx="46022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02" name="Rectangle 15"/>
            <p:cNvSpPr>
              <a:spLocks noChangeArrowheads="1"/>
            </p:cNvSpPr>
            <p:nvPr/>
          </p:nvSpPr>
          <p:spPr bwMode="auto">
            <a:xfrm>
              <a:off x="1612299" y="1357261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03" name="Rectangle 16"/>
            <p:cNvSpPr>
              <a:spLocks noChangeArrowheads="1"/>
            </p:cNvSpPr>
            <p:nvPr/>
          </p:nvSpPr>
          <p:spPr bwMode="auto">
            <a:xfrm>
              <a:off x="1692838" y="1374718"/>
              <a:ext cx="46022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04" name="Rectangle 17"/>
            <p:cNvSpPr>
              <a:spLocks noChangeArrowheads="1"/>
            </p:cNvSpPr>
            <p:nvPr/>
          </p:nvSpPr>
          <p:spPr bwMode="auto">
            <a:xfrm>
              <a:off x="1858516" y="1508025"/>
              <a:ext cx="46022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05" name="Rectangle 18"/>
            <p:cNvSpPr>
              <a:spLocks noChangeArrowheads="1"/>
            </p:cNvSpPr>
            <p:nvPr/>
          </p:nvSpPr>
          <p:spPr bwMode="auto">
            <a:xfrm>
              <a:off x="1939054" y="1576267"/>
              <a:ext cx="48324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06" name="Rectangle 19"/>
            <p:cNvSpPr>
              <a:spLocks noChangeArrowheads="1"/>
            </p:cNvSpPr>
            <p:nvPr/>
          </p:nvSpPr>
          <p:spPr bwMode="auto">
            <a:xfrm>
              <a:off x="2153056" y="1619115"/>
              <a:ext cx="46022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07" name="Rectangle 20"/>
            <p:cNvSpPr>
              <a:spLocks noChangeArrowheads="1"/>
            </p:cNvSpPr>
            <p:nvPr/>
          </p:nvSpPr>
          <p:spPr bwMode="auto">
            <a:xfrm>
              <a:off x="2153056" y="1619115"/>
              <a:ext cx="46022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08" name="Rectangle 21"/>
            <p:cNvSpPr>
              <a:spLocks noChangeArrowheads="1"/>
            </p:cNvSpPr>
            <p:nvPr/>
          </p:nvSpPr>
          <p:spPr bwMode="auto">
            <a:xfrm>
              <a:off x="2263508" y="1673073"/>
              <a:ext cx="55226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09" name="Rectangle 22"/>
            <p:cNvSpPr>
              <a:spLocks noChangeArrowheads="1"/>
            </p:cNvSpPr>
            <p:nvPr/>
          </p:nvSpPr>
          <p:spPr bwMode="auto">
            <a:xfrm>
              <a:off x="3188545" y="2012690"/>
              <a:ext cx="46022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10" name="Rectangle 23"/>
            <p:cNvSpPr>
              <a:spLocks noChangeArrowheads="1"/>
            </p:cNvSpPr>
            <p:nvPr/>
          </p:nvSpPr>
          <p:spPr bwMode="auto">
            <a:xfrm>
              <a:off x="3395643" y="2042843"/>
              <a:ext cx="48322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11" name="Rectangle 24"/>
            <p:cNvSpPr>
              <a:spLocks noChangeArrowheads="1"/>
            </p:cNvSpPr>
            <p:nvPr/>
          </p:nvSpPr>
          <p:spPr bwMode="auto">
            <a:xfrm>
              <a:off x="3395643" y="2042843"/>
              <a:ext cx="48322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12" name="Rectangle 25"/>
            <p:cNvSpPr>
              <a:spLocks noChangeArrowheads="1"/>
            </p:cNvSpPr>
            <p:nvPr/>
          </p:nvSpPr>
          <p:spPr bwMode="auto">
            <a:xfrm>
              <a:off x="3423256" y="2069822"/>
              <a:ext cx="46022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13" name="Rectangle 26"/>
            <p:cNvSpPr>
              <a:spLocks noChangeArrowheads="1"/>
            </p:cNvSpPr>
            <p:nvPr/>
          </p:nvSpPr>
          <p:spPr bwMode="auto">
            <a:xfrm>
              <a:off x="3434761" y="2069822"/>
              <a:ext cx="34517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14" name="Rectangle 27"/>
            <p:cNvSpPr>
              <a:spLocks noChangeArrowheads="1"/>
            </p:cNvSpPr>
            <p:nvPr/>
          </p:nvSpPr>
          <p:spPr bwMode="auto">
            <a:xfrm>
              <a:off x="3434761" y="2069822"/>
              <a:ext cx="34517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15" name="Rectangle 28"/>
            <p:cNvSpPr>
              <a:spLocks noChangeArrowheads="1"/>
            </p:cNvSpPr>
            <p:nvPr/>
          </p:nvSpPr>
          <p:spPr bwMode="auto">
            <a:xfrm>
              <a:off x="3434761" y="2069822"/>
              <a:ext cx="34517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16" name="Rectangle 29"/>
            <p:cNvSpPr>
              <a:spLocks noChangeArrowheads="1"/>
            </p:cNvSpPr>
            <p:nvPr/>
          </p:nvSpPr>
          <p:spPr bwMode="auto">
            <a:xfrm>
              <a:off x="3434761" y="2125367"/>
              <a:ext cx="46022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17" name="Rectangle 30"/>
            <p:cNvSpPr>
              <a:spLocks noChangeArrowheads="1"/>
            </p:cNvSpPr>
            <p:nvPr/>
          </p:nvSpPr>
          <p:spPr bwMode="auto">
            <a:xfrm>
              <a:off x="3434761" y="2125367"/>
              <a:ext cx="46022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18" name="Rectangle 31"/>
            <p:cNvSpPr>
              <a:spLocks noChangeArrowheads="1"/>
            </p:cNvSpPr>
            <p:nvPr/>
          </p:nvSpPr>
          <p:spPr bwMode="auto">
            <a:xfrm>
              <a:off x="3598139" y="2149172"/>
              <a:ext cx="48322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19" name="Rectangle 32"/>
            <p:cNvSpPr>
              <a:spLocks noChangeArrowheads="1"/>
            </p:cNvSpPr>
            <p:nvPr/>
          </p:nvSpPr>
          <p:spPr bwMode="auto">
            <a:xfrm>
              <a:off x="3611945" y="2149172"/>
              <a:ext cx="46022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20" name="Rectangle 33"/>
            <p:cNvSpPr>
              <a:spLocks noChangeArrowheads="1"/>
            </p:cNvSpPr>
            <p:nvPr/>
          </p:nvSpPr>
          <p:spPr bwMode="auto">
            <a:xfrm>
              <a:off x="3632654" y="2149172"/>
              <a:ext cx="36817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21" name="Rectangle 34"/>
            <p:cNvSpPr>
              <a:spLocks noChangeArrowheads="1"/>
            </p:cNvSpPr>
            <p:nvPr/>
          </p:nvSpPr>
          <p:spPr bwMode="auto">
            <a:xfrm>
              <a:off x="3632654" y="2149172"/>
              <a:ext cx="48324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22" name="Rectangle 35"/>
            <p:cNvSpPr>
              <a:spLocks noChangeArrowheads="1"/>
            </p:cNvSpPr>
            <p:nvPr/>
          </p:nvSpPr>
          <p:spPr bwMode="auto">
            <a:xfrm>
              <a:off x="3632654" y="2180912"/>
              <a:ext cx="48324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23" name="Rectangle 36"/>
            <p:cNvSpPr>
              <a:spLocks noChangeArrowheads="1"/>
            </p:cNvSpPr>
            <p:nvPr/>
          </p:nvSpPr>
          <p:spPr bwMode="auto">
            <a:xfrm>
              <a:off x="3646461" y="2180912"/>
              <a:ext cx="46022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24" name="Rectangle 37"/>
            <p:cNvSpPr>
              <a:spLocks noChangeArrowheads="1"/>
            </p:cNvSpPr>
            <p:nvPr/>
          </p:nvSpPr>
          <p:spPr bwMode="auto">
            <a:xfrm>
              <a:off x="3646461" y="2180912"/>
              <a:ext cx="46022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25" name="Rectangle 38"/>
            <p:cNvSpPr>
              <a:spLocks noChangeArrowheads="1"/>
            </p:cNvSpPr>
            <p:nvPr/>
          </p:nvSpPr>
          <p:spPr bwMode="auto">
            <a:xfrm>
              <a:off x="3669472" y="2180912"/>
              <a:ext cx="36817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26" name="Rectangle 39"/>
            <p:cNvSpPr>
              <a:spLocks noChangeArrowheads="1"/>
            </p:cNvSpPr>
            <p:nvPr/>
          </p:nvSpPr>
          <p:spPr bwMode="auto">
            <a:xfrm>
              <a:off x="3680978" y="2207891"/>
              <a:ext cx="34516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27" name="Rectangle 40"/>
            <p:cNvSpPr>
              <a:spLocks noChangeArrowheads="1"/>
            </p:cNvSpPr>
            <p:nvPr/>
          </p:nvSpPr>
          <p:spPr bwMode="auto">
            <a:xfrm>
              <a:off x="3853559" y="2244391"/>
              <a:ext cx="55226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28" name="Rectangle 41"/>
            <p:cNvSpPr>
              <a:spLocks noChangeArrowheads="1"/>
            </p:cNvSpPr>
            <p:nvPr/>
          </p:nvSpPr>
          <p:spPr bwMode="auto">
            <a:xfrm>
              <a:off x="3853559" y="2244391"/>
              <a:ext cx="55226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29" name="Rectangle 42"/>
            <p:cNvSpPr>
              <a:spLocks noChangeArrowheads="1"/>
            </p:cNvSpPr>
            <p:nvPr/>
          </p:nvSpPr>
          <p:spPr bwMode="auto">
            <a:xfrm>
              <a:off x="3858161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30" name="Rectangle 43"/>
            <p:cNvSpPr>
              <a:spLocks noChangeArrowheads="1"/>
            </p:cNvSpPr>
            <p:nvPr/>
          </p:nvSpPr>
          <p:spPr bwMode="auto">
            <a:xfrm>
              <a:off x="3858161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31" name="Rectangle 44"/>
            <p:cNvSpPr>
              <a:spLocks noChangeArrowheads="1"/>
            </p:cNvSpPr>
            <p:nvPr/>
          </p:nvSpPr>
          <p:spPr bwMode="auto">
            <a:xfrm>
              <a:off x="3858161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32" name="Rectangle 45"/>
            <p:cNvSpPr>
              <a:spLocks noChangeArrowheads="1"/>
            </p:cNvSpPr>
            <p:nvPr/>
          </p:nvSpPr>
          <p:spPr bwMode="auto">
            <a:xfrm>
              <a:off x="3881172" y="2280893"/>
              <a:ext cx="48324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33" name="Rectangle 46"/>
            <p:cNvSpPr>
              <a:spLocks noChangeArrowheads="1"/>
            </p:cNvSpPr>
            <p:nvPr/>
          </p:nvSpPr>
          <p:spPr bwMode="auto">
            <a:xfrm>
              <a:off x="3892678" y="2280893"/>
              <a:ext cx="483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34" name="Rectangle 47"/>
            <p:cNvSpPr>
              <a:spLocks noChangeArrowheads="1"/>
            </p:cNvSpPr>
            <p:nvPr/>
          </p:nvSpPr>
          <p:spPr bwMode="auto">
            <a:xfrm>
              <a:off x="3915689" y="2280893"/>
              <a:ext cx="483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35" name="Rectangle 48"/>
            <p:cNvSpPr>
              <a:spLocks noChangeArrowheads="1"/>
            </p:cNvSpPr>
            <p:nvPr/>
          </p:nvSpPr>
          <p:spPr bwMode="auto">
            <a:xfrm>
              <a:off x="3929495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36" name="Rectangle 49"/>
            <p:cNvSpPr>
              <a:spLocks noChangeArrowheads="1"/>
            </p:cNvSpPr>
            <p:nvPr/>
          </p:nvSpPr>
          <p:spPr bwMode="auto">
            <a:xfrm>
              <a:off x="3987022" y="2280893"/>
              <a:ext cx="36817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37" name="Rectangle 50"/>
            <p:cNvSpPr>
              <a:spLocks noChangeArrowheads="1"/>
            </p:cNvSpPr>
            <p:nvPr/>
          </p:nvSpPr>
          <p:spPr bwMode="auto">
            <a:xfrm>
              <a:off x="4058356" y="2280893"/>
              <a:ext cx="34516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38" name="Rectangle 51"/>
            <p:cNvSpPr>
              <a:spLocks noChangeArrowheads="1"/>
            </p:cNvSpPr>
            <p:nvPr/>
          </p:nvSpPr>
          <p:spPr bwMode="auto">
            <a:xfrm>
              <a:off x="4069861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39" name="Rectangle 52"/>
            <p:cNvSpPr>
              <a:spLocks noChangeArrowheads="1"/>
            </p:cNvSpPr>
            <p:nvPr/>
          </p:nvSpPr>
          <p:spPr bwMode="auto">
            <a:xfrm>
              <a:off x="4069861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40" name="Rectangle 53"/>
            <p:cNvSpPr>
              <a:spLocks noChangeArrowheads="1"/>
            </p:cNvSpPr>
            <p:nvPr/>
          </p:nvSpPr>
          <p:spPr bwMode="auto">
            <a:xfrm>
              <a:off x="4069861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41" name="Rectangle 54"/>
            <p:cNvSpPr>
              <a:spLocks noChangeArrowheads="1"/>
            </p:cNvSpPr>
            <p:nvPr/>
          </p:nvSpPr>
          <p:spPr bwMode="auto">
            <a:xfrm>
              <a:off x="4104378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42" name="Rectangle 55"/>
            <p:cNvSpPr>
              <a:spLocks noChangeArrowheads="1"/>
            </p:cNvSpPr>
            <p:nvPr/>
          </p:nvSpPr>
          <p:spPr bwMode="auto">
            <a:xfrm>
              <a:off x="4141195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43" name="Rectangle 56"/>
            <p:cNvSpPr>
              <a:spLocks noChangeArrowheads="1"/>
            </p:cNvSpPr>
            <p:nvPr/>
          </p:nvSpPr>
          <p:spPr bwMode="auto">
            <a:xfrm>
              <a:off x="4247045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44" name="Rectangle 57"/>
            <p:cNvSpPr>
              <a:spLocks noChangeArrowheads="1"/>
            </p:cNvSpPr>
            <p:nvPr/>
          </p:nvSpPr>
          <p:spPr bwMode="auto">
            <a:xfrm>
              <a:off x="4293067" y="2280893"/>
              <a:ext cx="36817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45" name="Rectangle 58"/>
            <p:cNvSpPr>
              <a:spLocks noChangeArrowheads="1"/>
            </p:cNvSpPr>
            <p:nvPr/>
          </p:nvSpPr>
          <p:spPr bwMode="auto">
            <a:xfrm>
              <a:off x="4293067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46" name="Rectangle 59"/>
            <p:cNvSpPr>
              <a:spLocks noChangeArrowheads="1"/>
            </p:cNvSpPr>
            <p:nvPr/>
          </p:nvSpPr>
          <p:spPr bwMode="auto">
            <a:xfrm>
              <a:off x="4293067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47" name="Rectangle 60"/>
            <p:cNvSpPr>
              <a:spLocks noChangeArrowheads="1"/>
            </p:cNvSpPr>
            <p:nvPr/>
          </p:nvSpPr>
          <p:spPr bwMode="auto">
            <a:xfrm>
              <a:off x="4467950" y="2280893"/>
              <a:ext cx="483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48" name="Rectangle 61"/>
            <p:cNvSpPr>
              <a:spLocks noChangeArrowheads="1"/>
            </p:cNvSpPr>
            <p:nvPr/>
          </p:nvSpPr>
          <p:spPr bwMode="auto">
            <a:xfrm>
              <a:off x="4481756" y="2280893"/>
              <a:ext cx="483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49" name="Rectangle 62"/>
            <p:cNvSpPr>
              <a:spLocks noChangeArrowheads="1"/>
            </p:cNvSpPr>
            <p:nvPr/>
          </p:nvSpPr>
          <p:spPr bwMode="auto">
            <a:xfrm>
              <a:off x="4481756" y="2280893"/>
              <a:ext cx="483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50" name="Rectangle 63"/>
            <p:cNvSpPr>
              <a:spLocks noChangeArrowheads="1"/>
            </p:cNvSpPr>
            <p:nvPr/>
          </p:nvSpPr>
          <p:spPr bwMode="auto">
            <a:xfrm>
              <a:off x="4493261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51" name="Rectangle 64"/>
            <p:cNvSpPr>
              <a:spLocks noChangeArrowheads="1"/>
            </p:cNvSpPr>
            <p:nvPr/>
          </p:nvSpPr>
          <p:spPr bwMode="auto">
            <a:xfrm>
              <a:off x="4493261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52" name="Rectangle 65"/>
            <p:cNvSpPr>
              <a:spLocks noChangeArrowheads="1"/>
            </p:cNvSpPr>
            <p:nvPr/>
          </p:nvSpPr>
          <p:spPr bwMode="auto">
            <a:xfrm>
              <a:off x="4504767" y="2280893"/>
              <a:ext cx="34516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53" name="Rectangle 67"/>
            <p:cNvSpPr>
              <a:spLocks noChangeArrowheads="1"/>
            </p:cNvSpPr>
            <p:nvPr/>
          </p:nvSpPr>
          <p:spPr bwMode="auto">
            <a:xfrm>
              <a:off x="4576100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54" name="Rectangle 68"/>
            <p:cNvSpPr>
              <a:spLocks noChangeArrowheads="1"/>
            </p:cNvSpPr>
            <p:nvPr/>
          </p:nvSpPr>
          <p:spPr bwMode="auto">
            <a:xfrm>
              <a:off x="4693456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55" name="Rectangle 69"/>
            <p:cNvSpPr>
              <a:spLocks noChangeArrowheads="1"/>
            </p:cNvSpPr>
            <p:nvPr/>
          </p:nvSpPr>
          <p:spPr bwMode="auto">
            <a:xfrm>
              <a:off x="4693456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56" name="Rectangle 70"/>
            <p:cNvSpPr>
              <a:spLocks noChangeArrowheads="1"/>
            </p:cNvSpPr>
            <p:nvPr/>
          </p:nvSpPr>
          <p:spPr bwMode="auto">
            <a:xfrm>
              <a:off x="4727972" y="2280893"/>
              <a:ext cx="36817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57" name="Rectangle 71"/>
            <p:cNvSpPr>
              <a:spLocks noChangeArrowheads="1"/>
            </p:cNvSpPr>
            <p:nvPr/>
          </p:nvSpPr>
          <p:spPr bwMode="auto">
            <a:xfrm>
              <a:off x="4905157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58" name="Rectangle 72"/>
            <p:cNvSpPr>
              <a:spLocks noChangeArrowheads="1"/>
            </p:cNvSpPr>
            <p:nvPr/>
          </p:nvSpPr>
          <p:spPr bwMode="auto">
            <a:xfrm>
              <a:off x="4928167" y="2280893"/>
              <a:ext cx="36817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59" name="Rectangle 73"/>
            <p:cNvSpPr>
              <a:spLocks noChangeArrowheads="1"/>
            </p:cNvSpPr>
            <p:nvPr/>
          </p:nvSpPr>
          <p:spPr bwMode="auto">
            <a:xfrm>
              <a:off x="4951178" y="2280893"/>
              <a:ext cx="483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60" name="Rectangle 74"/>
            <p:cNvSpPr>
              <a:spLocks noChangeArrowheads="1"/>
            </p:cNvSpPr>
            <p:nvPr/>
          </p:nvSpPr>
          <p:spPr bwMode="auto">
            <a:xfrm>
              <a:off x="5034017" y="2280893"/>
              <a:ext cx="483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61" name="Rectangle 75"/>
            <p:cNvSpPr>
              <a:spLocks noChangeArrowheads="1"/>
            </p:cNvSpPr>
            <p:nvPr/>
          </p:nvSpPr>
          <p:spPr bwMode="auto">
            <a:xfrm>
              <a:off x="5139867" y="2280893"/>
              <a:ext cx="460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62" name="Rectangle 76"/>
            <p:cNvSpPr>
              <a:spLocks noChangeArrowheads="1"/>
            </p:cNvSpPr>
            <p:nvPr/>
          </p:nvSpPr>
          <p:spPr bwMode="auto">
            <a:xfrm>
              <a:off x="5185889" y="2280893"/>
              <a:ext cx="48322" cy="55544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63" name="Rectangle 77"/>
            <p:cNvSpPr>
              <a:spLocks noChangeArrowheads="1"/>
            </p:cNvSpPr>
            <p:nvPr/>
          </p:nvSpPr>
          <p:spPr bwMode="auto">
            <a:xfrm>
              <a:off x="5310148" y="2415787"/>
              <a:ext cx="55226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64" name="Rectangle 78"/>
            <p:cNvSpPr>
              <a:spLocks noChangeArrowheads="1"/>
            </p:cNvSpPr>
            <p:nvPr/>
          </p:nvSpPr>
          <p:spPr bwMode="auto">
            <a:xfrm>
              <a:off x="5353868" y="2415787"/>
              <a:ext cx="55226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65" name="Rectangle 79"/>
            <p:cNvSpPr>
              <a:spLocks noChangeArrowheads="1"/>
            </p:cNvSpPr>
            <p:nvPr/>
          </p:nvSpPr>
          <p:spPr bwMode="auto">
            <a:xfrm>
              <a:off x="5388385" y="2587183"/>
              <a:ext cx="48322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66" name="Rectangle 80"/>
            <p:cNvSpPr>
              <a:spLocks noChangeArrowheads="1"/>
            </p:cNvSpPr>
            <p:nvPr/>
          </p:nvSpPr>
          <p:spPr bwMode="auto">
            <a:xfrm>
              <a:off x="5402191" y="2587183"/>
              <a:ext cx="46022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67" name="Rectangle 81"/>
            <p:cNvSpPr>
              <a:spLocks noChangeArrowheads="1"/>
            </p:cNvSpPr>
            <p:nvPr/>
          </p:nvSpPr>
          <p:spPr bwMode="auto">
            <a:xfrm>
              <a:off x="5402191" y="2587183"/>
              <a:ext cx="55226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68" name="Rectangle 82"/>
            <p:cNvSpPr>
              <a:spLocks noChangeArrowheads="1"/>
            </p:cNvSpPr>
            <p:nvPr/>
          </p:nvSpPr>
          <p:spPr bwMode="auto">
            <a:xfrm>
              <a:off x="5542557" y="2885538"/>
              <a:ext cx="55226" cy="53958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69" name="Rectangle 83"/>
            <p:cNvSpPr>
              <a:spLocks noChangeArrowheads="1"/>
            </p:cNvSpPr>
            <p:nvPr/>
          </p:nvSpPr>
          <p:spPr bwMode="auto">
            <a:xfrm>
              <a:off x="6481401" y="3339419"/>
              <a:ext cx="55226" cy="5554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1570" name="Freeform 98"/>
          <p:cNvSpPr>
            <a:spLocks/>
          </p:cNvSpPr>
          <p:nvPr/>
        </p:nvSpPr>
        <p:spPr bwMode="auto">
          <a:xfrm>
            <a:off x="1044575" y="2513013"/>
            <a:ext cx="23813" cy="55562"/>
          </a:xfrm>
          <a:prstGeom prst="triangle">
            <a:avLst/>
          </a:prstGeom>
          <a:noFill/>
          <a:ln w="11113" cap="flat">
            <a:solidFill>
              <a:srgbClr val="00BA6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grpSp>
        <p:nvGrpSpPr>
          <p:cNvPr id="119880" name="Group 1570"/>
          <p:cNvGrpSpPr>
            <a:grpSpLocks/>
          </p:cNvGrpSpPr>
          <p:nvPr/>
        </p:nvGrpSpPr>
        <p:grpSpPr bwMode="auto">
          <a:xfrm>
            <a:off x="919163" y="2417763"/>
            <a:ext cx="1187450" cy="1273175"/>
            <a:chOff x="1512887" y="1360489"/>
            <a:chExt cx="1720851" cy="1273174"/>
          </a:xfrm>
        </p:grpSpPr>
        <p:sp>
          <p:nvSpPr>
            <p:cNvPr id="1572" name="Freeform 97"/>
            <p:cNvSpPr>
              <a:spLocks noChangeAspect="1"/>
            </p:cNvSpPr>
            <p:nvPr/>
          </p:nvSpPr>
          <p:spPr bwMode="auto">
            <a:xfrm>
              <a:off x="1512887" y="1360489"/>
              <a:ext cx="48312" cy="7302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73" name="Freeform 99"/>
            <p:cNvSpPr>
              <a:spLocks/>
            </p:cNvSpPr>
            <p:nvPr/>
          </p:nvSpPr>
          <p:spPr bwMode="auto">
            <a:xfrm>
              <a:off x="1694634" y="1455739"/>
              <a:ext cx="34510" cy="55562"/>
            </a:xfrm>
            <a:custGeom>
              <a:avLst/>
              <a:gdLst>
                <a:gd name="T0" fmla="*/ 15 w 22"/>
                <a:gd name="T1" fmla="*/ 0 h 35"/>
                <a:gd name="T2" fmla="*/ 0 w 22"/>
                <a:gd name="T3" fmla="*/ 35 h 35"/>
                <a:gd name="T4" fmla="*/ 22 w 22"/>
                <a:gd name="T5" fmla="*/ 35 h 35"/>
                <a:gd name="T6" fmla="*/ 15 w 22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5">
                  <a:moveTo>
                    <a:pt x="15" y="0"/>
                  </a:moveTo>
                  <a:lnTo>
                    <a:pt x="0" y="35"/>
                  </a:lnTo>
                  <a:lnTo>
                    <a:pt x="22" y="35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74" name="Freeform 100"/>
            <p:cNvSpPr>
              <a:spLocks/>
            </p:cNvSpPr>
            <p:nvPr/>
          </p:nvSpPr>
          <p:spPr bwMode="auto">
            <a:xfrm>
              <a:off x="1729144" y="1555751"/>
              <a:ext cx="34508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75" name="Freeform 101"/>
            <p:cNvSpPr>
              <a:spLocks/>
            </p:cNvSpPr>
            <p:nvPr/>
          </p:nvSpPr>
          <p:spPr bwMode="auto">
            <a:xfrm>
              <a:off x="1740646" y="1582739"/>
              <a:ext cx="36810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76" name="Freeform 102"/>
            <p:cNvSpPr>
              <a:spLocks/>
            </p:cNvSpPr>
            <p:nvPr/>
          </p:nvSpPr>
          <p:spPr bwMode="auto">
            <a:xfrm>
              <a:off x="1786658" y="1692276"/>
              <a:ext cx="36810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77" name="Freeform 103"/>
            <p:cNvSpPr>
              <a:spLocks/>
            </p:cNvSpPr>
            <p:nvPr/>
          </p:nvSpPr>
          <p:spPr bwMode="auto">
            <a:xfrm>
              <a:off x="1940799" y="1900239"/>
              <a:ext cx="34508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78" name="Freeform 104"/>
            <p:cNvSpPr>
              <a:spLocks/>
            </p:cNvSpPr>
            <p:nvPr/>
          </p:nvSpPr>
          <p:spPr bwMode="auto">
            <a:xfrm>
              <a:off x="1986811" y="1946276"/>
              <a:ext cx="36810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79" name="Freeform 105"/>
            <p:cNvSpPr>
              <a:spLocks/>
            </p:cNvSpPr>
            <p:nvPr/>
          </p:nvSpPr>
          <p:spPr bwMode="auto">
            <a:xfrm>
              <a:off x="2023621" y="1946276"/>
              <a:ext cx="34508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80" name="Freeform 106"/>
            <p:cNvSpPr>
              <a:spLocks/>
            </p:cNvSpPr>
            <p:nvPr/>
          </p:nvSpPr>
          <p:spPr bwMode="auto">
            <a:xfrm>
              <a:off x="2129449" y="2000250"/>
              <a:ext cx="34508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81" name="Freeform 107"/>
            <p:cNvSpPr>
              <a:spLocks/>
            </p:cNvSpPr>
            <p:nvPr/>
          </p:nvSpPr>
          <p:spPr bwMode="auto">
            <a:xfrm>
              <a:off x="2375612" y="2217738"/>
              <a:ext cx="36810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82" name="Freeform 108"/>
            <p:cNvSpPr>
              <a:spLocks/>
            </p:cNvSpPr>
            <p:nvPr/>
          </p:nvSpPr>
          <p:spPr bwMode="auto">
            <a:xfrm>
              <a:off x="2387116" y="2244725"/>
              <a:ext cx="34508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83" name="Freeform 109"/>
            <p:cNvSpPr>
              <a:spLocks/>
            </p:cNvSpPr>
            <p:nvPr/>
          </p:nvSpPr>
          <p:spPr bwMode="auto">
            <a:xfrm>
              <a:off x="2798923" y="2562225"/>
              <a:ext cx="36810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84" name="Freeform 110"/>
            <p:cNvSpPr>
              <a:spLocks/>
            </p:cNvSpPr>
            <p:nvPr/>
          </p:nvSpPr>
          <p:spPr bwMode="auto">
            <a:xfrm>
              <a:off x="3127910" y="2589213"/>
              <a:ext cx="36810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85" name="Freeform 111"/>
            <p:cNvSpPr>
              <a:spLocks/>
            </p:cNvSpPr>
            <p:nvPr/>
          </p:nvSpPr>
          <p:spPr bwMode="auto">
            <a:xfrm>
              <a:off x="3153216" y="2589213"/>
              <a:ext cx="34510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86" name="Freeform 112"/>
            <p:cNvSpPr>
              <a:spLocks/>
            </p:cNvSpPr>
            <p:nvPr/>
          </p:nvSpPr>
          <p:spPr bwMode="auto">
            <a:xfrm>
              <a:off x="3199228" y="2589213"/>
              <a:ext cx="34510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</p:grpSp>
      <p:grpSp>
        <p:nvGrpSpPr>
          <p:cNvPr id="119881" name="Group 1586"/>
          <p:cNvGrpSpPr>
            <a:grpSpLocks/>
          </p:cNvGrpSpPr>
          <p:nvPr/>
        </p:nvGrpSpPr>
        <p:grpSpPr bwMode="auto">
          <a:xfrm>
            <a:off x="2252663" y="3863975"/>
            <a:ext cx="1570037" cy="371475"/>
            <a:chOff x="3446463" y="2806700"/>
            <a:chExt cx="2274645" cy="371476"/>
          </a:xfrm>
        </p:grpSpPr>
        <p:sp>
          <p:nvSpPr>
            <p:cNvPr id="1588" name="Line 7"/>
            <p:cNvSpPr>
              <a:spLocks noChangeShapeType="1"/>
            </p:cNvSpPr>
            <p:nvPr/>
          </p:nvSpPr>
          <p:spPr bwMode="auto">
            <a:xfrm>
              <a:off x="5705009" y="3160714"/>
              <a:ext cx="0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89" name="Freeform 113"/>
            <p:cNvSpPr>
              <a:spLocks/>
            </p:cNvSpPr>
            <p:nvPr/>
          </p:nvSpPr>
          <p:spPr bwMode="auto">
            <a:xfrm>
              <a:off x="3446463" y="2806700"/>
              <a:ext cx="22999" cy="44450"/>
            </a:xfrm>
            <a:custGeom>
              <a:avLst/>
              <a:gdLst>
                <a:gd name="T0" fmla="*/ 7 w 15"/>
                <a:gd name="T1" fmla="*/ 0 h 28"/>
                <a:gd name="T2" fmla="*/ 0 w 15"/>
                <a:gd name="T3" fmla="*/ 28 h 28"/>
                <a:gd name="T4" fmla="*/ 15 w 15"/>
                <a:gd name="T5" fmla="*/ 28 h 28"/>
                <a:gd name="T6" fmla="*/ 7 w 15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lnTo>
                    <a:pt x="0" y="28"/>
                  </a:lnTo>
                  <a:lnTo>
                    <a:pt x="15" y="28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90" name="Freeform 114"/>
            <p:cNvSpPr>
              <a:spLocks/>
            </p:cNvSpPr>
            <p:nvPr/>
          </p:nvSpPr>
          <p:spPr bwMode="auto">
            <a:xfrm>
              <a:off x="3446463" y="2806700"/>
              <a:ext cx="22999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91" name="Freeform 115"/>
            <p:cNvSpPr>
              <a:spLocks/>
            </p:cNvSpPr>
            <p:nvPr/>
          </p:nvSpPr>
          <p:spPr bwMode="auto">
            <a:xfrm>
              <a:off x="3457962" y="2833688"/>
              <a:ext cx="34500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92" name="Freeform 116"/>
            <p:cNvSpPr>
              <a:spLocks/>
            </p:cNvSpPr>
            <p:nvPr/>
          </p:nvSpPr>
          <p:spPr bwMode="auto">
            <a:xfrm>
              <a:off x="3632758" y="2906713"/>
              <a:ext cx="36799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93" name="Freeform 117"/>
            <p:cNvSpPr>
              <a:spLocks/>
            </p:cNvSpPr>
            <p:nvPr/>
          </p:nvSpPr>
          <p:spPr bwMode="auto">
            <a:xfrm>
              <a:off x="3658058" y="2943225"/>
              <a:ext cx="34498" cy="44450"/>
            </a:xfrm>
            <a:custGeom>
              <a:avLst/>
              <a:gdLst>
                <a:gd name="T0" fmla="*/ 8 w 22"/>
                <a:gd name="T1" fmla="*/ 0 h 28"/>
                <a:gd name="T2" fmla="*/ 0 w 22"/>
                <a:gd name="T3" fmla="*/ 28 h 28"/>
                <a:gd name="T4" fmla="*/ 22 w 22"/>
                <a:gd name="T5" fmla="*/ 28 h 28"/>
                <a:gd name="T6" fmla="*/ 8 w 2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8">
                  <a:moveTo>
                    <a:pt x="8" y="0"/>
                  </a:moveTo>
                  <a:lnTo>
                    <a:pt x="0" y="28"/>
                  </a:lnTo>
                  <a:lnTo>
                    <a:pt x="22" y="28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94" name="Freeform 118"/>
            <p:cNvSpPr>
              <a:spLocks/>
            </p:cNvSpPr>
            <p:nvPr/>
          </p:nvSpPr>
          <p:spPr bwMode="auto">
            <a:xfrm>
              <a:off x="3658058" y="2943225"/>
              <a:ext cx="34498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95" name="Freeform 119"/>
            <p:cNvSpPr>
              <a:spLocks/>
            </p:cNvSpPr>
            <p:nvPr/>
          </p:nvSpPr>
          <p:spPr bwMode="auto">
            <a:xfrm>
              <a:off x="3858152" y="3024189"/>
              <a:ext cx="34500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96" name="Freeform 120"/>
            <p:cNvSpPr>
              <a:spLocks/>
            </p:cNvSpPr>
            <p:nvPr/>
          </p:nvSpPr>
          <p:spPr bwMode="auto">
            <a:xfrm>
              <a:off x="3858152" y="3024189"/>
              <a:ext cx="34500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97" name="Freeform 121"/>
            <p:cNvSpPr>
              <a:spLocks/>
            </p:cNvSpPr>
            <p:nvPr/>
          </p:nvSpPr>
          <p:spPr bwMode="auto">
            <a:xfrm>
              <a:off x="3904151" y="3060701"/>
              <a:ext cx="36799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98" name="Freeform 122"/>
            <p:cNvSpPr>
              <a:spLocks/>
            </p:cNvSpPr>
            <p:nvPr/>
          </p:nvSpPr>
          <p:spPr bwMode="auto">
            <a:xfrm>
              <a:off x="3904151" y="3060701"/>
              <a:ext cx="36799" cy="53975"/>
            </a:xfrm>
            <a:custGeom>
              <a:avLst/>
              <a:gdLst>
                <a:gd name="T0" fmla="*/ 15 w 22"/>
                <a:gd name="T1" fmla="*/ 0 h 34"/>
                <a:gd name="T2" fmla="*/ 0 w 22"/>
                <a:gd name="T3" fmla="*/ 34 h 34"/>
                <a:gd name="T4" fmla="*/ 22 w 22"/>
                <a:gd name="T5" fmla="*/ 34 h 34"/>
                <a:gd name="T6" fmla="*/ 15 w 22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4">
                  <a:moveTo>
                    <a:pt x="15" y="0"/>
                  </a:moveTo>
                  <a:lnTo>
                    <a:pt x="0" y="34"/>
                  </a:lnTo>
                  <a:lnTo>
                    <a:pt x="22" y="3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599" name="Freeform 123"/>
            <p:cNvSpPr>
              <a:spLocks/>
            </p:cNvSpPr>
            <p:nvPr/>
          </p:nvSpPr>
          <p:spPr bwMode="auto">
            <a:xfrm>
              <a:off x="4058248" y="3060701"/>
              <a:ext cx="34498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00" name="Freeform 124"/>
            <p:cNvSpPr>
              <a:spLocks/>
            </p:cNvSpPr>
            <p:nvPr/>
          </p:nvSpPr>
          <p:spPr bwMode="auto">
            <a:xfrm>
              <a:off x="4081248" y="3060701"/>
              <a:ext cx="34498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01" name="Freeform 125"/>
            <p:cNvSpPr>
              <a:spLocks/>
            </p:cNvSpPr>
            <p:nvPr/>
          </p:nvSpPr>
          <p:spPr bwMode="auto">
            <a:xfrm>
              <a:off x="4092747" y="3060701"/>
              <a:ext cx="36799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02" name="Freeform 126"/>
            <p:cNvSpPr>
              <a:spLocks/>
            </p:cNvSpPr>
            <p:nvPr/>
          </p:nvSpPr>
          <p:spPr bwMode="auto">
            <a:xfrm>
              <a:off x="4115746" y="3060701"/>
              <a:ext cx="34500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03" name="Freeform 127"/>
            <p:cNvSpPr>
              <a:spLocks/>
            </p:cNvSpPr>
            <p:nvPr/>
          </p:nvSpPr>
          <p:spPr bwMode="auto">
            <a:xfrm>
              <a:off x="4304342" y="3132139"/>
              <a:ext cx="36799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04" name="Freeform 128"/>
            <p:cNvSpPr>
              <a:spLocks/>
            </p:cNvSpPr>
            <p:nvPr/>
          </p:nvSpPr>
          <p:spPr bwMode="auto">
            <a:xfrm>
              <a:off x="4421640" y="3132139"/>
              <a:ext cx="36799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05" name="Freeform 129"/>
            <p:cNvSpPr>
              <a:spLocks/>
            </p:cNvSpPr>
            <p:nvPr/>
          </p:nvSpPr>
          <p:spPr bwMode="auto">
            <a:xfrm>
              <a:off x="4504438" y="3132139"/>
              <a:ext cx="25299" cy="46037"/>
            </a:xfrm>
            <a:custGeom>
              <a:avLst/>
              <a:gdLst>
                <a:gd name="T0" fmla="*/ 7 w 15"/>
                <a:gd name="T1" fmla="*/ 0 h 29"/>
                <a:gd name="T2" fmla="*/ 0 w 15"/>
                <a:gd name="T3" fmla="*/ 29 h 29"/>
                <a:gd name="T4" fmla="*/ 15 w 15"/>
                <a:gd name="T5" fmla="*/ 29 h 29"/>
                <a:gd name="T6" fmla="*/ 7 w 15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7" y="0"/>
                  </a:moveTo>
                  <a:lnTo>
                    <a:pt x="0" y="29"/>
                  </a:lnTo>
                  <a:lnTo>
                    <a:pt x="15" y="29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06" name="Freeform 130"/>
            <p:cNvSpPr>
              <a:spLocks/>
            </p:cNvSpPr>
            <p:nvPr/>
          </p:nvSpPr>
          <p:spPr bwMode="auto">
            <a:xfrm>
              <a:off x="4504438" y="3132139"/>
              <a:ext cx="25299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07" name="Freeform 131"/>
            <p:cNvSpPr>
              <a:spLocks/>
            </p:cNvSpPr>
            <p:nvPr/>
          </p:nvSpPr>
          <p:spPr bwMode="auto">
            <a:xfrm>
              <a:off x="4658533" y="3132139"/>
              <a:ext cx="34500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08" name="Freeform 132"/>
            <p:cNvSpPr>
              <a:spLocks/>
            </p:cNvSpPr>
            <p:nvPr/>
          </p:nvSpPr>
          <p:spPr bwMode="auto">
            <a:xfrm>
              <a:off x="4716033" y="3132139"/>
              <a:ext cx="34498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09" name="Freeform 133"/>
            <p:cNvSpPr>
              <a:spLocks/>
            </p:cNvSpPr>
            <p:nvPr/>
          </p:nvSpPr>
          <p:spPr bwMode="auto">
            <a:xfrm>
              <a:off x="4927628" y="3132139"/>
              <a:ext cx="36799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10" name="Freeform 134"/>
            <p:cNvSpPr>
              <a:spLocks/>
            </p:cNvSpPr>
            <p:nvPr/>
          </p:nvSpPr>
          <p:spPr bwMode="auto">
            <a:xfrm>
              <a:off x="5139223" y="3132139"/>
              <a:ext cx="36799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11" name="Freeform 135"/>
            <p:cNvSpPr>
              <a:spLocks/>
            </p:cNvSpPr>
            <p:nvPr/>
          </p:nvSpPr>
          <p:spPr bwMode="auto">
            <a:xfrm>
              <a:off x="5281819" y="3132139"/>
              <a:ext cx="34498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12" name="Freeform 136"/>
            <p:cNvSpPr>
              <a:spLocks noChangeAspect="1"/>
            </p:cNvSpPr>
            <p:nvPr/>
          </p:nvSpPr>
          <p:spPr bwMode="auto">
            <a:xfrm>
              <a:off x="5686610" y="3128964"/>
              <a:ext cx="34498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</p:grpSp>
      <p:grpSp>
        <p:nvGrpSpPr>
          <p:cNvPr id="119882" name="Group 1612"/>
          <p:cNvGrpSpPr>
            <a:grpSpLocks/>
          </p:cNvGrpSpPr>
          <p:nvPr/>
        </p:nvGrpSpPr>
        <p:grpSpPr bwMode="auto">
          <a:xfrm>
            <a:off x="665163" y="2043113"/>
            <a:ext cx="3822700" cy="3011487"/>
            <a:chOff x="1144588" y="985190"/>
            <a:chExt cx="5541962" cy="3011488"/>
          </a:xfrm>
        </p:grpSpPr>
        <p:sp>
          <p:nvSpPr>
            <p:cNvPr id="1614" name="Line 480"/>
            <p:cNvSpPr>
              <a:spLocks noChangeShapeType="1"/>
            </p:cNvSpPr>
            <p:nvPr/>
          </p:nvSpPr>
          <p:spPr bwMode="auto">
            <a:xfrm>
              <a:off x="6684248" y="3941116"/>
              <a:ext cx="0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15" name="Line 481"/>
            <p:cNvSpPr>
              <a:spLocks noChangeShapeType="1"/>
            </p:cNvSpPr>
            <p:nvPr/>
          </p:nvSpPr>
          <p:spPr bwMode="auto">
            <a:xfrm>
              <a:off x="1312595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16" name="Line 482"/>
            <p:cNvSpPr>
              <a:spLocks noChangeShapeType="1"/>
            </p:cNvSpPr>
            <p:nvPr/>
          </p:nvSpPr>
          <p:spPr bwMode="auto">
            <a:xfrm>
              <a:off x="1620993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17" name="Line 483"/>
            <p:cNvSpPr>
              <a:spLocks noChangeShapeType="1"/>
            </p:cNvSpPr>
            <p:nvPr/>
          </p:nvSpPr>
          <p:spPr bwMode="auto">
            <a:xfrm>
              <a:off x="1929392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18" name="Line 484"/>
            <p:cNvSpPr>
              <a:spLocks noChangeShapeType="1"/>
            </p:cNvSpPr>
            <p:nvPr/>
          </p:nvSpPr>
          <p:spPr bwMode="auto">
            <a:xfrm>
              <a:off x="2240092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19" name="Line 485"/>
            <p:cNvSpPr>
              <a:spLocks noChangeShapeType="1"/>
            </p:cNvSpPr>
            <p:nvPr/>
          </p:nvSpPr>
          <p:spPr bwMode="auto">
            <a:xfrm>
              <a:off x="2543887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20" name="Line 486"/>
            <p:cNvSpPr>
              <a:spLocks noChangeShapeType="1"/>
            </p:cNvSpPr>
            <p:nvPr/>
          </p:nvSpPr>
          <p:spPr bwMode="auto">
            <a:xfrm>
              <a:off x="2854586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21" name="Line 487"/>
            <p:cNvSpPr>
              <a:spLocks noChangeShapeType="1"/>
            </p:cNvSpPr>
            <p:nvPr/>
          </p:nvSpPr>
          <p:spPr bwMode="auto">
            <a:xfrm>
              <a:off x="3162985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22" name="Line 488"/>
            <p:cNvSpPr>
              <a:spLocks noChangeShapeType="1"/>
            </p:cNvSpPr>
            <p:nvPr/>
          </p:nvSpPr>
          <p:spPr bwMode="auto">
            <a:xfrm>
              <a:off x="3471383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23" name="Line 489"/>
            <p:cNvSpPr>
              <a:spLocks noChangeShapeType="1"/>
            </p:cNvSpPr>
            <p:nvPr/>
          </p:nvSpPr>
          <p:spPr bwMode="auto">
            <a:xfrm>
              <a:off x="3782083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24" name="Line 490"/>
            <p:cNvSpPr>
              <a:spLocks noChangeShapeType="1"/>
            </p:cNvSpPr>
            <p:nvPr/>
          </p:nvSpPr>
          <p:spPr bwMode="auto">
            <a:xfrm>
              <a:off x="4090481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25" name="Line 491"/>
            <p:cNvSpPr>
              <a:spLocks noChangeShapeType="1"/>
            </p:cNvSpPr>
            <p:nvPr/>
          </p:nvSpPr>
          <p:spPr bwMode="auto">
            <a:xfrm>
              <a:off x="4398880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26" name="Line 492"/>
            <p:cNvSpPr>
              <a:spLocks noChangeShapeType="1"/>
            </p:cNvSpPr>
            <p:nvPr/>
          </p:nvSpPr>
          <p:spPr bwMode="auto">
            <a:xfrm>
              <a:off x="4709579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27" name="Line 493"/>
            <p:cNvSpPr>
              <a:spLocks noChangeShapeType="1"/>
            </p:cNvSpPr>
            <p:nvPr/>
          </p:nvSpPr>
          <p:spPr bwMode="auto">
            <a:xfrm>
              <a:off x="5015676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28" name="Line 494"/>
            <p:cNvSpPr>
              <a:spLocks noChangeShapeType="1"/>
            </p:cNvSpPr>
            <p:nvPr/>
          </p:nvSpPr>
          <p:spPr bwMode="auto">
            <a:xfrm>
              <a:off x="5321772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29" name="Line 495"/>
            <p:cNvSpPr>
              <a:spLocks noChangeShapeType="1"/>
            </p:cNvSpPr>
            <p:nvPr/>
          </p:nvSpPr>
          <p:spPr bwMode="auto">
            <a:xfrm>
              <a:off x="5630170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30" name="Line 496"/>
            <p:cNvSpPr>
              <a:spLocks noChangeShapeType="1"/>
            </p:cNvSpPr>
            <p:nvPr/>
          </p:nvSpPr>
          <p:spPr bwMode="auto">
            <a:xfrm>
              <a:off x="5940871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31" name="Line 497"/>
            <p:cNvSpPr>
              <a:spLocks noChangeShapeType="1"/>
            </p:cNvSpPr>
            <p:nvPr/>
          </p:nvSpPr>
          <p:spPr bwMode="auto">
            <a:xfrm>
              <a:off x="6249269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32" name="Line 498"/>
            <p:cNvSpPr>
              <a:spLocks noChangeShapeType="1"/>
            </p:cNvSpPr>
            <p:nvPr/>
          </p:nvSpPr>
          <p:spPr bwMode="auto">
            <a:xfrm>
              <a:off x="6557667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33" name="Line 499"/>
            <p:cNvSpPr>
              <a:spLocks noChangeShapeType="1"/>
            </p:cNvSpPr>
            <p:nvPr/>
          </p:nvSpPr>
          <p:spPr bwMode="auto">
            <a:xfrm flipH="1">
              <a:off x="1144588" y="3817291"/>
              <a:ext cx="39124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34" name="Line 500"/>
            <p:cNvSpPr>
              <a:spLocks noChangeShapeType="1"/>
            </p:cNvSpPr>
            <p:nvPr/>
          </p:nvSpPr>
          <p:spPr bwMode="auto">
            <a:xfrm flipH="1">
              <a:off x="1144588" y="3275953"/>
              <a:ext cx="39124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35" name="Line 501"/>
            <p:cNvSpPr>
              <a:spLocks noChangeShapeType="1"/>
            </p:cNvSpPr>
            <p:nvPr/>
          </p:nvSpPr>
          <p:spPr bwMode="auto">
            <a:xfrm flipH="1">
              <a:off x="1144588" y="2736203"/>
              <a:ext cx="39124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36" name="Line 502"/>
            <p:cNvSpPr>
              <a:spLocks noChangeShapeType="1"/>
            </p:cNvSpPr>
            <p:nvPr/>
          </p:nvSpPr>
          <p:spPr bwMode="auto">
            <a:xfrm flipH="1">
              <a:off x="1144588" y="2190102"/>
              <a:ext cx="39124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37" name="Line 503"/>
            <p:cNvSpPr>
              <a:spLocks noChangeShapeType="1"/>
            </p:cNvSpPr>
            <p:nvPr/>
          </p:nvSpPr>
          <p:spPr bwMode="auto">
            <a:xfrm flipH="1">
              <a:off x="1144588" y="1650352"/>
              <a:ext cx="39124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38" name="Line 504"/>
            <p:cNvSpPr>
              <a:spLocks noChangeShapeType="1"/>
            </p:cNvSpPr>
            <p:nvPr/>
          </p:nvSpPr>
          <p:spPr bwMode="auto">
            <a:xfrm flipH="1">
              <a:off x="1144588" y="1110602"/>
              <a:ext cx="39124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39" name="Line 505"/>
            <p:cNvSpPr>
              <a:spLocks noChangeShapeType="1"/>
            </p:cNvSpPr>
            <p:nvPr/>
          </p:nvSpPr>
          <p:spPr bwMode="auto">
            <a:xfrm>
              <a:off x="1183712" y="989952"/>
              <a:ext cx="0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40" name="Line 506"/>
            <p:cNvSpPr>
              <a:spLocks noChangeShapeType="1"/>
            </p:cNvSpPr>
            <p:nvPr/>
          </p:nvSpPr>
          <p:spPr bwMode="auto">
            <a:xfrm flipV="1">
              <a:off x="1192918" y="985190"/>
              <a:ext cx="0" cy="2955926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641" name="Line 507"/>
            <p:cNvSpPr>
              <a:spLocks noChangeShapeType="1"/>
            </p:cNvSpPr>
            <p:nvPr/>
          </p:nvSpPr>
          <p:spPr bwMode="auto">
            <a:xfrm>
              <a:off x="1183712" y="3941116"/>
              <a:ext cx="5502838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1642" name="TextBox 1641"/>
          <p:cNvSpPr txBox="1"/>
          <p:nvPr/>
        </p:nvSpPr>
        <p:spPr>
          <a:xfrm>
            <a:off x="4894263" y="4810125"/>
            <a:ext cx="276225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0</a:t>
            </a:r>
          </a:p>
        </p:txBody>
      </p:sp>
      <p:sp>
        <p:nvSpPr>
          <p:cNvPr id="1643" name="TextBox 1642"/>
          <p:cNvSpPr txBox="1"/>
          <p:nvPr/>
        </p:nvSpPr>
        <p:spPr>
          <a:xfrm>
            <a:off x="4894263" y="4268788"/>
            <a:ext cx="276225" cy="169862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20</a:t>
            </a:r>
          </a:p>
        </p:txBody>
      </p:sp>
      <p:sp>
        <p:nvSpPr>
          <p:cNvPr id="1644" name="TextBox 1643"/>
          <p:cNvSpPr txBox="1"/>
          <p:nvPr/>
        </p:nvSpPr>
        <p:spPr>
          <a:xfrm>
            <a:off x="4894263" y="3714750"/>
            <a:ext cx="276225" cy="1698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40</a:t>
            </a:r>
          </a:p>
        </p:txBody>
      </p:sp>
      <p:sp>
        <p:nvSpPr>
          <p:cNvPr id="1645" name="TextBox 1644"/>
          <p:cNvSpPr txBox="1"/>
          <p:nvPr/>
        </p:nvSpPr>
        <p:spPr>
          <a:xfrm>
            <a:off x="4894263" y="3179763"/>
            <a:ext cx="276225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60</a:t>
            </a:r>
          </a:p>
        </p:txBody>
      </p:sp>
      <p:sp>
        <p:nvSpPr>
          <p:cNvPr id="1646" name="TextBox 1645"/>
          <p:cNvSpPr txBox="1"/>
          <p:nvPr/>
        </p:nvSpPr>
        <p:spPr>
          <a:xfrm>
            <a:off x="5297488" y="5091113"/>
            <a:ext cx="63500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0</a:t>
            </a:r>
          </a:p>
        </p:txBody>
      </p:sp>
      <p:sp>
        <p:nvSpPr>
          <p:cNvPr id="119888" name="TextBox 1646"/>
          <p:cNvSpPr txBox="1">
            <a:spLocks noChangeArrowheads="1"/>
          </p:cNvSpPr>
          <p:nvPr/>
        </p:nvSpPr>
        <p:spPr bwMode="auto">
          <a:xfrm rot="-5400000">
            <a:off x="3499644" y="3452019"/>
            <a:ext cx="2651125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600">
                <a:solidFill>
                  <a:srgbClr val="000000"/>
                </a:solidFill>
                <a:ea typeface="Heiti SC Light" charset="-122"/>
              </a:rPr>
              <a:t>Probability of event-free, %</a:t>
            </a:r>
          </a:p>
        </p:txBody>
      </p:sp>
      <p:sp>
        <p:nvSpPr>
          <p:cNvPr id="1648" name="TextBox 1647"/>
          <p:cNvSpPr txBox="1"/>
          <p:nvPr/>
        </p:nvSpPr>
        <p:spPr>
          <a:xfrm>
            <a:off x="4868863" y="2084388"/>
            <a:ext cx="301625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100</a:t>
            </a:r>
          </a:p>
        </p:txBody>
      </p:sp>
      <p:sp>
        <p:nvSpPr>
          <p:cNvPr id="1649" name="TextBox 1648"/>
          <p:cNvSpPr txBox="1"/>
          <p:nvPr/>
        </p:nvSpPr>
        <p:spPr>
          <a:xfrm>
            <a:off x="4894263" y="2625725"/>
            <a:ext cx="276225" cy="1682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srgbClr val="000000"/>
                </a:solidFill>
                <a:latin typeface="Arial"/>
                <a:ea typeface="Heiti SC Light"/>
              </a:rPr>
              <a:t>80</a:t>
            </a:r>
          </a:p>
        </p:txBody>
      </p:sp>
      <p:sp>
        <p:nvSpPr>
          <p:cNvPr id="1650" name="TextBox 1649"/>
          <p:cNvSpPr txBox="1"/>
          <p:nvPr/>
        </p:nvSpPr>
        <p:spPr>
          <a:xfrm>
            <a:off x="6338888" y="5091113"/>
            <a:ext cx="114300" cy="13335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10</a:t>
            </a:r>
          </a:p>
        </p:txBody>
      </p:sp>
      <p:sp>
        <p:nvSpPr>
          <p:cNvPr id="119892" name="TextBox 1650"/>
          <p:cNvSpPr txBox="1">
            <a:spLocks noChangeArrowheads="1"/>
          </p:cNvSpPr>
          <p:nvPr/>
        </p:nvSpPr>
        <p:spPr bwMode="auto">
          <a:xfrm>
            <a:off x="6330950" y="5254625"/>
            <a:ext cx="164465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600">
                <a:solidFill>
                  <a:srgbClr val="000000"/>
                </a:solidFill>
                <a:ea typeface="Heiti SC Light" charset="-122"/>
              </a:rPr>
              <a:t>Time, months</a:t>
            </a:r>
          </a:p>
        </p:txBody>
      </p:sp>
      <p:sp>
        <p:nvSpPr>
          <p:cNvPr id="1652" name="TextBox 1651"/>
          <p:cNvSpPr txBox="1"/>
          <p:nvPr/>
        </p:nvSpPr>
        <p:spPr>
          <a:xfrm>
            <a:off x="5516563" y="5091113"/>
            <a:ext cx="61912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</a:t>
            </a:r>
          </a:p>
        </p:txBody>
      </p:sp>
      <p:sp>
        <p:nvSpPr>
          <p:cNvPr id="1653" name="TextBox 1652"/>
          <p:cNvSpPr txBox="1"/>
          <p:nvPr/>
        </p:nvSpPr>
        <p:spPr>
          <a:xfrm>
            <a:off x="5724525" y="5091113"/>
            <a:ext cx="63500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4</a:t>
            </a:r>
          </a:p>
        </p:txBody>
      </p:sp>
      <p:sp>
        <p:nvSpPr>
          <p:cNvPr id="1654" name="TextBox 1653"/>
          <p:cNvSpPr txBox="1"/>
          <p:nvPr/>
        </p:nvSpPr>
        <p:spPr>
          <a:xfrm>
            <a:off x="5940425" y="5091113"/>
            <a:ext cx="6191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6</a:t>
            </a:r>
          </a:p>
        </p:txBody>
      </p:sp>
      <p:sp>
        <p:nvSpPr>
          <p:cNvPr id="1655" name="TextBox 1654"/>
          <p:cNvSpPr txBox="1"/>
          <p:nvPr/>
        </p:nvSpPr>
        <p:spPr>
          <a:xfrm>
            <a:off x="6146800" y="5091113"/>
            <a:ext cx="63500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8</a:t>
            </a:r>
          </a:p>
        </p:txBody>
      </p:sp>
      <p:sp>
        <p:nvSpPr>
          <p:cNvPr id="1656" name="TextBox 1655"/>
          <p:cNvSpPr txBox="1"/>
          <p:nvPr/>
        </p:nvSpPr>
        <p:spPr>
          <a:xfrm>
            <a:off x="6551613" y="5091113"/>
            <a:ext cx="114300" cy="13335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12</a:t>
            </a:r>
          </a:p>
        </p:txBody>
      </p:sp>
      <p:sp>
        <p:nvSpPr>
          <p:cNvPr id="1657" name="TextBox 1656"/>
          <p:cNvSpPr txBox="1"/>
          <p:nvPr/>
        </p:nvSpPr>
        <p:spPr>
          <a:xfrm>
            <a:off x="6765925" y="5091113"/>
            <a:ext cx="115888" cy="13335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14</a:t>
            </a:r>
          </a:p>
        </p:txBody>
      </p:sp>
      <p:sp>
        <p:nvSpPr>
          <p:cNvPr id="1658" name="TextBox 1657"/>
          <p:cNvSpPr txBox="1"/>
          <p:nvPr/>
        </p:nvSpPr>
        <p:spPr>
          <a:xfrm>
            <a:off x="6972300" y="5091113"/>
            <a:ext cx="13176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16</a:t>
            </a:r>
          </a:p>
        </p:txBody>
      </p:sp>
      <p:sp>
        <p:nvSpPr>
          <p:cNvPr id="1659" name="TextBox 1658"/>
          <p:cNvSpPr txBox="1"/>
          <p:nvPr/>
        </p:nvSpPr>
        <p:spPr>
          <a:xfrm>
            <a:off x="7180263" y="5091113"/>
            <a:ext cx="131762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18</a:t>
            </a:r>
          </a:p>
        </p:txBody>
      </p:sp>
      <p:sp>
        <p:nvSpPr>
          <p:cNvPr id="1660" name="TextBox 1659"/>
          <p:cNvSpPr txBox="1"/>
          <p:nvPr/>
        </p:nvSpPr>
        <p:spPr>
          <a:xfrm>
            <a:off x="7397750" y="5091113"/>
            <a:ext cx="13176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20</a:t>
            </a:r>
          </a:p>
        </p:txBody>
      </p:sp>
      <p:sp>
        <p:nvSpPr>
          <p:cNvPr id="1661" name="TextBox 1660"/>
          <p:cNvSpPr txBox="1"/>
          <p:nvPr/>
        </p:nvSpPr>
        <p:spPr>
          <a:xfrm>
            <a:off x="7610475" y="5091113"/>
            <a:ext cx="13176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22</a:t>
            </a:r>
          </a:p>
        </p:txBody>
      </p:sp>
      <p:sp>
        <p:nvSpPr>
          <p:cNvPr id="1662" name="TextBox 1661"/>
          <p:cNvSpPr txBox="1"/>
          <p:nvPr/>
        </p:nvSpPr>
        <p:spPr>
          <a:xfrm>
            <a:off x="7820025" y="5091113"/>
            <a:ext cx="13176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24</a:t>
            </a:r>
          </a:p>
        </p:txBody>
      </p:sp>
      <p:sp>
        <p:nvSpPr>
          <p:cNvPr id="1663" name="TextBox 1662"/>
          <p:cNvSpPr txBox="1"/>
          <p:nvPr/>
        </p:nvSpPr>
        <p:spPr>
          <a:xfrm>
            <a:off x="8031163" y="5091113"/>
            <a:ext cx="131762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26</a:t>
            </a:r>
          </a:p>
        </p:txBody>
      </p:sp>
      <p:sp>
        <p:nvSpPr>
          <p:cNvPr id="1664" name="TextBox 1663"/>
          <p:cNvSpPr txBox="1"/>
          <p:nvPr/>
        </p:nvSpPr>
        <p:spPr>
          <a:xfrm>
            <a:off x="8248650" y="5091113"/>
            <a:ext cx="130175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28</a:t>
            </a:r>
          </a:p>
        </p:txBody>
      </p:sp>
      <p:sp>
        <p:nvSpPr>
          <p:cNvPr id="1665" name="TextBox 1664"/>
          <p:cNvSpPr txBox="1"/>
          <p:nvPr/>
        </p:nvSpPr>
        <p:spPr>
          <a:xfrm>
            <a:off x="8458200" y="5091113"/>
            <a:ext cx="13176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30</a:t>
            </a:r>
          </a:p>
        </p:txBody>
      </p:sp>
      <p:sp>
        <p:nvSpPr>
          <p:cNvPr id="1666" name="TextBox 1665"/>
          <p:cNvSpPr txBox="1"/>
          <p:nvPr/>
        </p:nvSpPr>
        <p:spPr>
          <a:xfrm>
            <a:off x="8675688" y="5091113"/>
            <a:ext cx="131762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32</a:t>
            </a:r>
          </a:p>
        </p:txBody>
      </p:sp>
      <p:sp>
        <p:nvSpPr>
          <p:cNvPr id="1667" name="TextBox 1666"/>
          <p:cNvSpPr txBox="1"/>
          <p:nvPr/>
        </p:nvSpPr>
        <p:spPr>
          <a:xfrm>
            <a:off x="8880475" y="5091113"/>
            <a:ext cx="131763" cy="1412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"/>
                <a:ea typeface="Heiti SC Light"/>
              </a:rPr>
              <a:t>34</a:t>
            </a:r>
          </a:p>
        </p:txBody>
      </p:sp>
      <p:sp>
        <p:nvSpPr>
          <p:cNvPr id="1668" name="TextBox 1667"/>
          <p:cNvSpPr txBox="1"/>
          <p:nvPr/>
        </p:nvSpPr>
        <p:spPr>
          <a:xfrm>
            <a:off x="4621213" y="5672138"/>
            <a:ext cx="5413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Ceritinib</a:t>
            </a:r>
          </a:p>
        </p:txBody>
      </p:sp>
      <p:sp>
        <p:nvSpPr>
          <p:cNvPr id="1669" name="TextBox 1668"/>
          <p:cNvSpPr txBox="1"/>
          <p:nvPr/>
        </p:nvSpPr>
        <p:spPr>
          <a:xfrm>
            <a:off x="5476875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44</a:t>
            </a:r>
          </a:p>
        </p:txBody>
      </p:sp>
      <p:sp>
        <p:nvSpPr>
          <p:cNvPr id="1670" name="TextBox 1669"/>
          <p:cNvSpPr txBox="1"/>
          <p:nvPr/>
        </p:nvSpPr>
        <p:spPr>
          <a:xfrm>
            <a:off x="5684838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38</a:t>
            </a:r>
          </a:p>
        </p:txBody>
      </p:sp>
      <p:sp>
        <p:nvSpPr>
          <p:cNvPr id="1671" name="TextBox 1670"/>
          <p:cNvSpPr txBox="1"/>
          <p:nvPr/>
        </p:nvSpPr>
        <p:spPr>
          <a:xfrm>
            <a:off x="5257800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59</a:t>
            </a:r>
          </a:p>
        </p:txBody>
      </p:sp>
      <p:sp>
        <p:nvSpPr>
          <p:cNvPr id="1672" name="TextBox 1671"/>
          <p:cNvSpPr txBox="1"/>
          <p:nvPr/>
        </p:nvSpPr>
        <p:spPr>
          <a:xfrm>
            <a:off x="5900738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34</a:t>
            </a:r>
          </a:p>
        </p:txBody>
      </p:sp>
      <p:sp>
        <p:nvSpPr>
          <p:cNvPr id="1673" name="TextBox 1672"/>
          <p:cNvSpPr txBox="1"/>
          <p:nvPr/>
        </p:nvSpPr>
        <p:spPr>
          <a:xfrm>
            <a:off x="6107113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33</a:t>
            </a:r>
          </a:p>
        </p:txBody>
      </p:sp>
      <p:sp>
        <p:nvSpPr>
          <p:cNvPr id="1674" name="TextBox 1673"/>
          <p:cNvSpPr txBox="1"/>
          <p:nvPr/>
        </p:nvSpPr>
        <p:spPr>
          <a:xfrm>
            <a:off x="6324600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26</a:t>
            </a:r>
          </a:p>
        </p:txBody>
      </p:sp>
      <p:sp>
        <p:nvSpPr>
          <p:cNvPr id="1675" name="TextBox 1674"/>
          <p:cNvSpPr txBox="1"/>
          <p:nvPr/>
        </p:nvSpPr>
        <p:spPr>
          <a:xfrm>
            <a:off x="6537325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22</a:t>
            </a:r>
          </a:p>
        </p:txBody>
      </p:sp>
      <p:sp>
        <p:nvSpPr>
          <p:cNvPr id="1676" name="TextBox 1675"/>
          <p:cNvSpPr txBox="1"/>
          <p:nvPr/>
        </p:nvSpPr>
        <p:spPr>
          <a:xfrm>
            <a:off x="6751638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14</a:t>
            </a:r>
          </a:p>
        </p:txBody>
      </p:sp>
      <p:sp>
        <p:nvSpPr>
          <p:cNvPr id="1677" name="TextBox 1676"/>
          <p:cNvSpPr txBox="1"/>
          <p:nvPr/>
        </p:nvSpPr>
        <p:spPr>
          <a:xfrm>
            <a:off x="6965950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10</a:t>
            </a:r>
          </a:p>
        </p:txBody>
      </p:sp>
      <p:sp>
        <p:nvSpPr>
          <p:cNvPr id="1678" name="TextBox 1677"/>
          <p:cNvSpPr txBox="1"/>
          <p:nvPr/>
        </p:nvSpPr>
        <p:spPr>
          <a:xfrm>
            <a:off x="7175500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8</a:t>
            </a:r>
          </a:p>
        </p:txBody>
      </p:sp>
      <p:sp>
        <p:nvSpPr>
          <p:cNvPr id="1679" name="TextBox 1678"/>
          <p:cNvSpPr txBox="1"/>
          <p:nvPr/>
        </p:nvSpPr>
        <p:spPr>
          <a:xfrm>
            <a:off x="7391400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4</a:t>
            </a:r>
          </a:p>
        </p:txBody>
      </p:sp>
      <p:sp>
        <p:nvSpPr>
          <p:cNvPr id="1680" name="TextBox 1679"/>
          <p:cNvSpPr txBox="1"/>
          <p:nvPr/>
        </p:nvSpPr>
        <p:spPr>
          <a:xfrm>
            <a:off x="7605713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3</a:t>
            </a:r>
          </a:p>
        </p:txBody>
      </p:sp>
      <p:sp>
        <p:nvSpPr>
          <p:cNvPr id="1681" name="TextBox 1680"/>
          <p:cNvSpPr txBox="1"/>
          <p:nvPr/>
        </p:nvSpPr>
        <p:spPr>
          <a:xfrm>
            <a:off x="7815263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2</a:t>
            </a:r>
          </a:p>
        </p:txBody>
      </p:sp>
      <p:sp>
        <p:nvSpPr>
          <p:cNvPr id="1682" name="TextBox 1681"/>
          <p:cNvSpPr txBox="1"/>
          <p:nvPr/>
        </p:nvSpPr>
        <p:spPr>
          <a:xfrm>
            <a:off x="8024813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1</a:t>
            </a:r>
          </a:p>
        </p:txBody>
      </p:sp>
      <p:sp>
        <p:nvSpPr>
          <p:cNvPr id="1683" name="TextBox 1682"/>
          <p:cNvSpPr txBox="1"/>
          <p:nvPr/>
        </p:nvSpPr>
        <p:spPr>
          <a:xfrm>
            <a:off x="8242300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684" name="TextBox 1683"/>
          <p:cNvSpPr txBox="1"/>
          <p:nvPr/>
        </p:nvSpPr>
        <p:spPr>
          <a:xfrm>
            <a:off x="8453438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685" name="TextBox 1684"/>
          <p:cNvSpPr txBox="1"/>
          <p:nvPr/>
        </p:nvSpPr>
        <p:spPr>
          <a:xfrm>
            <a:off x="8669338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686" name="TextBox 1685"/>
          <p:cNvSpPr txBox="1"/>
          <p:nvPr/>
        </p:nvSpPr>
        <p:spPr>
          <a:xfrm>
            <a:off x="8875713" y="5672138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206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687" name="TextBox 1686"/>
          <p:cNvSpPr txBox="1"/>
          <p:nvPr/>
        </p:nvSpPr>
        <p:spPr>
          <a:xfrm>
            <a:off x="4625975" y="5808663"/>
            <a:ext cx="671513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Chemotherapy</a:t>
            </a:r>
          </a:p>
        </p:txBody>
      </p:sp>
      <p:sp>
        <p:nvSpPr>
          <p:cNvPr id="1688" name="TextBox 1687"/>
          <p:cNvSpPr txBox="1"/>
          <p:nvPr/>
        </p:nvSpPr>
        <p:spPr>
          <a:xfrm>
            <a:off x="5476875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40</a:t>
            </a:r>
          </a:p>
        </p:txBody>
      </p:sp>
      <p:sp>
        <p:nvSpPr>
          <p:cNvPr id="1689" name="TextBox 1688"/>
          <p:cNvSpPr txBox="1"/>
          <p:nvPr/>
        </p:nvSpPr>
        <p:spPr>
          <a:xfrm>
            <a:off x="5684838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35</a:t>
            </a:r>
          </a:p>
        </p:txBody>
      </p:sp>
      <p:sp>
        <p:nvSpPr>
          <p:cNvPr id="1690" name="TextBox 1689"/>
          <p:cNvSpPr txBox="1"/>
          <p:nvPr/>
        </p:nvSpPr>
        <p:spPr>
          <a:xfrm>
            <a:off x="5257800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62</a:t>
            </a:r>
          </a:p>
        </p:txBody>
      </p:sp>
      <p:sp>
        <p:nvSpPr>
          <p:cNvPr id="1691" name="TextBox 1690"/>
          <p:cNvSpPr txBox="1"/>
          <p:nvPr/>
        </p:nvSpPr>
        <p:spPr>
          <a:xfrm>
            <a:off x="5900738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23</a:t>
            </a:r>
          </a:p>
        </p:txBody>
      </p:sp>
      <p:sp>
        <p:nvSpPr>
          <p:cNvPr id="1692" name="TextBox 1691"/>
          <p:cNvSpPr txBox="1"/>
          <p:nvPr/>
        </p:nvSpPr>
        <p:spPr>
          <a:xfrm>
            <a:off x="6107113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19</a:t>
            </a:r>
          </a:p>
        </p:txBody>
      </p:sp>
      <p:sp>
        <p:nvSpPr>
          <p:cNvPr id="1693" name="TextBox 1692"/>
          <p:cNvSpPr txBox="1"/>
          <p:nvPr/>
        </p:nvSpPr>
        <p:spPr>
          <a:xfrm>
            <a:off x="6324600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17</a:t>
            </a:r>
          </a:p>
        </p:txBody>
      </p:sp>
      <p:sp>
        <p:nvSpPr>
          <p:cNvPr id="1694" name="TextBox 1693"/>
          <p:cNvSpPr txBox="1"/>
          <p:nvPr/>
        </p:nvSpPr>
        <p:spPr>
          <a:xfrm>
            <a:off x="6537325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13</a:t>
            </a:r>
          </a:p>
        </p:txBody>
      </p:sp>
      <p:sp>
        <p:nvSpPr>
          <p:cNvPr id="1695" name="TextBox 1694"/>
          <p:cNvSpPr txBox="1"/>
          <p:nvPr/>
        </p:nvSpPr>
        <p:spPr>
          <a:xfrm>
            <a:off x="6751638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7</a:t>
            </a:r>
          </a:p>
        </p:txBody>
      </p:sp>
      <p:sp>
        <p:nvSpPr>
          <p:cNvPr id="1696" name="TextBox 1695"/>
          <p:cNvSpPr txBox="1"/>
          <p:nvPr/>
        </p:nvSpPr>
        <p:spPr>
          <a:xfrm>
            <a:off x="6965950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3</a:t>
            </a:r>
          </a:p>
        </p:txBody>
      </p:sp>
      <p:sp>
        <p:nvSpPr>
          <p:cNvPr id="1697" name="TextBox 1696"/>
          <p:cNvSpPr txBox="1"/>
          <p:nvPr/>
        </p:nvSpPr>
        <p:spPr>
          <a:xfrm>
            <a:off x="7175500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3</a:t>
            </a:r>
          </a:p>
        </p:txBody>
      </p:sp>
      <p:sp>
        <p:nvSpPr>
          <p:cNvPr id="1698" name="TextBox 1697"/>
          <p:cNvSpPr txBox="1"/>
          <p:nvPr/>
        </p:nvSpPr>
        <p:spPr>
          <a:xfrm>
            <a:off x="7391400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2</a:t>
            </a:r>
          </a:p>
        </p:txBody>
      </p:sp>
      <p:sp>
        <p:nvSpPr>
          <p:cNvPr id="1699" name="TextBox 1698"/>
          <p:cNvSpPr txBox="1"/>
          <p:nvPr/>
        </p:nvSpPr>
        <p:spPr>
          <a:xfrm>
            <a:off x="7605713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700" name="TextBox 1699"/>
          <p:cNvSpPr txBox="1"/>
          <p:nvPr/>
        </p:nvSpPr>
        <p:spPr>
          <a:xfrm>
            <a:off x="7815263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701" name="TextBox 1700"/>
          <p:cNvSpPr txBox="1"/>
          <p:nvPr/>
        </p:nvSpPr>
        <p:spPr>
          <a:xfrm>
            <a:off x="8024813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702" name="TextBox 1701"/>
          <p:cNvSpPr txBox="1"/>
          <p:nvPr/>
        </p:nvSpPr>
        <p:spPr>
          <a:xfrm>
            <a:off x="8242300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703" name="TextBox 1702"/>
          <p:cNvSpPr txBox="1"/>
          <p:nvPr/>
        </p:nvSpPr>
        <p:spPr>
          <a:xfrm>
            <a:off x="8453438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704" name="TextBox 1703"/>
          <p:cNvSpPr txBox="1"/>
          <p:nvPr/>
        </p:nvSpPr>
        <p:spPr>
          <a:xfrm>
            <a:off x="8669338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705" name="TextBox 1704"/>
          <p:cNvSpPr txBox="1"/>
          <p:nvPr/>
        </p:nvSpPr>
        <p:spPr>
          <a:xfrm>
            <a:off x="8875713" y="5808663"/>
            <a:ext cx="142875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B050"/>
                </a:solidFill>
                <a:latin typeface="Arial Narrow" panose="020B0606020202030204" pitchFamily="34" charset="0"/>
                <a:ea typeface="Heiti SC Light"/>
              </a:rPr>
              <a:t>0</a:t>
            </a:r>
          </a:p>
        </p:txBody>
      </p:sp>
      <p:sp>
        <p:nvSpPr>
          <p:cNvPr id="1706" name="TextBox 1705"/>
          <p:cNvSpPr txBox="1"/>
          <p:nvPr/>
        </p:nvSpPr>
        <p:spPr>
          <a:xfrm>
            <a:off x="4625975" y="5508625"/>
            <a:ext cx="541338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dirty="0">
                <a:solidFill>
                  <a:srgbClr val="000000"/>
                </a:solidFill>
                <a:latin typeface="Arial Narrow" panose="020B0606020202030204" pitchFamily="34" charset="0"/>
                <a:ea typeface="Heiti SC Light"/>
              </a:rPr>
              <a:t>No. at risk</a:t>
            </a:r>
          </a:p>
        </p:txBody>
      </p:sp>
      <p:sp>
        <p:nvSpPr>
          <p:cNvPr id="1707" name="Freeform 5"/>
          <p:cNvSpPr>
            <a:spLocks/>
          </p:cNvSpPr>
          <p:nvPr/>
        </p:nvSpPr>
        <p:spPr bwMode="auto">
          <a:xfrm>
            <a:off x="5326063" y="2173288"/>
            <a:ext cx="2790825" cy="1974850"/>
          </a:xfrm>
          <a:custGeom>
            <a:avLst/>
            <a:gdLst>
              <a:gd name="T0" fmla="*/ 7 w 2549"/>
              <a:gd name="T1" fmla="*/ 0 h 1244"/>
              <a:gd name="T2" fmla="*/ 37 w 2549"/>
              <a:gd name="T3" fmla="*/ 28 h 1244"/>
              <a:gd name="T4" fmla="*/ 111 w 2549"/>
              <a:gd name="T5" fmla="*/ 63 h 1244"/>
              <a:gd name="T6" fmla="*/ 118 w 2549"/>
              <a:gd name="T7" fmla="*/ 91 h 1244"/>
              <a:gd name="T8" fmla="*/ 126 w 2549"/>
              <a:gd name="T9" fmla="*/ 120 h 1244"/>
              <a:gd name="T10" fmla="*/ 126 w 2549"/>
              <a:gd name="T11" fmla="*/ 211 h 1244"/>
              <a:gd name="T12" fmla="*/ 133 w 2549"/>
              <a:gd name="T13" fmla="*/ 211 h 1244"/>
              <a:gd name="T14" fmla="*/ 148 w 2549"/>
              <a:gd name="T15" fmla="*/ 240 h 1244"/>
              <a:gd name="T16" fmla="*/ 163 w 2549"/>
              <a:gd name="T17" fmla="*/ 274 h 1244"/>
              <a:gd name="T18" fmla="*/ 178 w 2549"/>
              <a:gd name="T19" fmla="*/ 302 h 1244"/>
              <a:gd name="T20" fmla="*/ 222 w 2549"/>
              <a:gd name="T21" fmla="*/ 337 h 1244"/>
              <a:gd name="T22" fmla="*/ 252 w 2549"/>
              <a:gd name="T23" fmla="*/ 371 h 1244"/>
              <a:gd name="T24" fmla="*/ 274 w 2549"/>
              <a:gd name="T25" fmla="*/ 399 h 1244"/>
              <a:gd name="T26" fmla="*/ 281 w 2549"/>
              <a:gd name="T27" fmla="*/ 434 h 1244"/>
              <a:gd name="T28" fmla="*/ 393 w 2549"/>
              <a:gd name="T29" fmla="*/ 434 h 1244"/>
              <a:gd name="T30" fmla="*/ 400 w 2549"/>
              <a:gd name="T31" fmla="*/ 468 h 1244"/>
              <a:gd name="T32" fmla="*/ 415 w 2549"/>
              <a:gd name="T33" fmla="*/ 496 h 1244"/>
              <a:gd name="T34" fmla="*/ 526 w 2549"/>
              <a:gd name="T35" fmla="*/ 531 h 1244"/>
              <a:gd name="T36" fmla="*/ 548 w 2549"/>
              <a:gd name="T37" fmla="*/ 565 h 1244"/>
              <a:gd name="T38" fmla="*/ 659 w 2549"/>
              <a:gd name="T39" fmla="*/ 599 h 1244"/>
              <a:gd name="T40" fmla="*/ 785 w 2549"/>
              <a:gd name="T41" fmla="*/ 633 h 1244"/>
              <a:gd name="T42" fmla="*/ 808 w 2549"/>
              <a:gd name="T43" fmla="*/ 668 h 1244"/>
              <a:gd name="T44" fmla="*/ 815 w 2549"/>
              <a:gd name="T45" fmla="*/ 696 h 1244"/>
              <a:gd name="T46" fmla="*/ 837 w 2549"/>
              <a:gd name="T47" fmla="*/ 736 h 1244"/>
              <a:gd name="T48" fmla="*/ 882 w 2549"/>
              <a:gd name="T49" fmla="*/ 770 h 1244"/>
              <a:gd name="T50" fmla="*/ 926 w 2549"/>
              <a:gd name="T51" fmla="*/ 799 h 1244"/>
              <a:gd name="T52" fmla="*/ 948 w 2549"/>
              <a:gd name="T53" fmla="*/ 833 h 1244"/>
              <a:gd name="T54" fmla="*/ 1045 w 2549"/>
              <a:gd name="T55" fmla="*/ 867 h 1244"/>
              <a:gd name="T56" fmla="*/ 1067 w 2549"/>
              <a:gd name="T57" fmla="*/ 867 h 1244"/>
              <a:gd name="T58" fmla="*/ 1104 w 2549"/>
              <a:gd name="T59" fmla="*/ 902 h 1244"/>
              <a:gd name="T60" fmla="*/ 1186 w 2549"/>
              <a:gd name="T61" fmla="*/ 936 h 1244"/>
              <a:gd name="T62" fmla="*/ 1223 w 2549"/>
              <a:gd name="T63" fmla="*/ 970 h 1244"/>
              <a:gd name="T64" fmla="*/ 1230 w 2549"/>
              <a:gd name="T65" fmla="*/ 1010 h 1244"/>
              <a:gd name="T66" fmla="*/ 1341 w 2549"/>
              <a:gd name="T67" fmla="*/ 1010 h 1244"/>
              <a:gd name="T68" fmla="*/ 1349 w 2549"/>
              <a:gd name="T69" fmla="*/ 1044 h 1244"/>
              <a:gd name="T70" fmla="*/ 1460 w 2549"/>
              <a:gd name="T71" fmla="*/ 1044 h 1244"/>
              <a:gd name="T72" fmla="*/ 1482 w 2549"/>
              <a:gd name="T73" fmla="*/ 1044 h 1244"/>
              <a:gd name="T74" fmla="*/ 1601 w 2549"/>
              <a:gd name="T75" fmla="*/ 1044 h 1244"/>
              <a:gd name="T76" fmla="*/ 1660 w 2549"/>
              <a:gd name="T77" fmla="*/ 1113 h 1244"/>
              <a:gd name="T78" fmla="*/ 1756 w 2549"/>
              <a:gd name="T79" fmla="*/ 1181 h 1244"/>
              <a:gd name="T80" fmla="*/ 1853 w 2549"/>
              <a:gd name="T81" fmla="*/ 1244 h 1244"/>
              <a:gd name="T82" fmla="*/ 2157 w 2549"/>
              <a:gd name="T83" fmla="*/ 1244 h 1244"/>
              <a:gd name="T84" fmla="*/ 2549 w 2549"/>
              <a:gd name="T85" fmla="*/ 1244 h 1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49" h="1244">
                <a:moveTo>
                  <a:pt x="0" y="0"/>
                </a:moveTo>
                <a:lnTo>
                  <a:pt x="7" y="0"/>
                </a:lnTo>
                <a:lnTo>
                  <a:pt x="37" y="0"/>
                </a:lnTo>
                <a:lnTo>
                  <a:pt x="37" y="28"/>
                </a:lnTo>
                <a:lnTo>
                  <a:pt x="111" y="28"/>
                </a:lnTo>
                <a:lnTo>
                  <a:pt x="111" y="63"/>
                </a:lnTo>
                <a:lnTo>
                  <a:pt x="118" y="63"/>
                </a:lnTo>
                <a:lnTo>
                  <a:pt x="118" y="91"/>
                </a:lnTo>
                <a:lnTo>
                  <a:pt x="126" y="91"/>
                </a:lnTo>
                <a:lnTo>
                  <a:pt x="126" y="120"/>
                </a:lnTo>
                <a:lnTo>
                  <a:pt x="126" y="120"/>
                </a:lnTo>
                <a:lnTo>
                  <a:pt x="126" y="211"/>
                </a:lnTo>
                <a:lnTo>
                  <a:pt x="126" y="211"/>
                </a:lnTo>
                <a:lnTo>
                  <a:pt x="133" y="211"/>
                </a:lnTo>
                <a:lnTo>
                  <a:pt x="133" y="240"/>
                </a:lnTo>
                <a:lnTo>
                  <a:pt x="148" y="240"/>
                </a:lnTo>
                <a:lnTo>
                  <a:pt x="163" y="240"/>
                </a:lnTo>
                <a:lnTo>
                  <a:pt x="163" y="274"/>
                </a:lnTo>
                <a:lnTo>
                  <a:pt x="178" y="274"/>
                </a:lnTo>
                <a:lnTo>
                  <a:pt x="178" y="302"/>
                </a:lnTo>
                <a:lnTo>
                  <a:pt x="222" y="302"/>
                </a:lnTo>
                <a:lnTo>
                  <a:pt x="222" y="337"/>
                </a:lnTo>
                <a:lnTo>
                  <a:pt x="252" y="337"/>
                </a:lnTo>
                <a:lnTo>
                  <a:pt x="252" y="371"/>
                </a:lnTo>
                <a:lnTo>
                  <a:pt x="274" y="371"/>
                </a:lnTo>
                <a:lnTo>
                  <a:pt x="274" y="399"/>
                </a:lnTo>
                <a:lnTo>
                  <a:pt x="281" y="399"/>
                </a:lnTo>
                <a:lnTo>
                  <a:pt x="281" y="434"/>
                </a:lnTo>
                <a:lnTo>
                  <a:pt x="318" y="434"/>
                </a:lnTo>
                <a:lnTo>
                  <a:pt x="393" y="434"/>
                </a:lnTo>
                <a:lnTo>
                  <a:pt x="400" y="434"/>
                </a:lnTo>
                <a:lnTo>
                  <a:pt x="400" y="468"/>
                </a:lnTo>
                <a:lnTo>
                  <a:pt x="415" y="468"/>
                </a:lnTo>
                <a:lnTo>
                  <a:pt x="415" y="496"/>
                </a:lnTo>
                <a:lnTo>
                  <a:pt x="526" y="496"/>
                </a:lnTo>
                <a:lnTo>
                  <a:pt x="526" y="531"/>
                </a:lnTo>
                <a:lnTo>
                  <a:pt x="548" y="531"/>
                </a:lnTo>
                <a:lnTo>
                  <a:pt x="548" y="565"/>
                </a:lnTo>
                <a:lnTo>
                  <a:pt x="659" y="565"/>
                </a:lnTo>
                <a:lnTo>
                  <a:pt x="659" y="599"/>
                </a:lnTo>
                <a:lnTo>
                  <a:pt x="785" y="599"/>
                </a:lnTo>
                <a:lnTo>
                  <a:pt x="785" y="633"/>
                </a:lnTo>
                <a:lnTo>
                  <a:pt x="808" y="633"/>
                </a:lnTo>
                <a:lnTo>
                  <a:pt x="808" y="668"/>
                </a:lnTo>
                <a:lnTo>
                  <a:pt x="815" y="668"/>
                </a:lnTo>
                <a:lnTo>
                  <a:pt x="815" y="696"/>
                </a:lnTo>
                <a:lnTo>
                  <a:pt x="837" y="696"/>
                </a:lnTo>
                <a:lnTo>
                  <a:pt x="837" y="736"/>
                </a:lnTo>
                <a:lnTo>
                  <a:pt x="882" y="736"/>
                </a:lnTo>
                <a:lnTo>
                  <a:pt x="882" y="770"/>
                </a:lnTo>
                <a:lnTo>
                  <a:pt x="926" y="770"/>
                </a:lnTo>
                <a:lnTo>
                  <a:pt x="926" y="799"/>
                </a:lnTo>
                <a:lnTo>
                  <a:pt x="948" y="799"/>
                </a:lnTo>
                <a:lnTo>
                  <a:pt x="948" y="833"/>
                </a:lnTo>
                <a:lnTo>
                  <a:pt x="1045" y="833"/>
                </a:lnTo>
                <a:lnTo>
                  <a:pt x="1045" y="867"/>
                </a:lnTo>
                <a:lnTo>
                  <a:pt x="1067" y="867"/>
                </a:lnTo>
                <a:lnTo>
                  <a:pt x="1067" y="867"/>
                </a:lnTo>
                <a:lnTo>
                  <a:pt x="1067" y="902"/>
                </a:lnTo>
                <a:lnTo>
                  <a:pt x="1104" y="902"/>
                </a:lnTo>
                <a:lnTo>
                  <a:pt x="1104" y="936"/>
                </a:lnTo>
                <a:lnTo>
                  <a:pt x="1186" y="936"/>
                </a:lnTo>
                <a:lnTo>
                  <a:pt x="1186" y="970"/>
                </a:lnTo>
                <a:lnTo>
                  <a:pt x="1223" y="970"/>
                </a:lnTo>
                <a:lnTo>
                  <a:pt x="1230" y="970"/>
                </a:lnTo>
                <a:lnTo>
                  <a:pt x="1230" y="1010"/>
                </a:lnTo>
                <a:lnTo>
                  <a:pt x="1326" y="1010"/>
                </a:lnTo>
                <a:lnTo>
                  <a:pt x="1341" y="1010"/>
                </a:lnTo>
                <a:lnTo>
                  <a:pt x="1341" y="1044"/>
                </a:lnTo>
                <a:lnTo>
                  <a:pt x="1349" y="1044"/>
                </a:lnTo>
                <a:lnTo>
                  <a:pt x="1356" y="1044"/>
                </a:lnTo>
                <a:lnTo>
                  <a:pt x="1460" y="1044"/>
                </a:lnTo>
                <a:lnTo>
                  <a:pt x="1475" y="1044"/>
                </a:lnTo>
                <a:lnTo>
                  <a:pt x="1482" y="1044"/>
                </a:lnTo>
                <a:lnTo>
                  <a:pt x="1489" y="1044"/>
                </a:lnTo>
                <a:lnTo>
                  <a:pt x="1601" y="1044"/>
                </a:lnTo>
                <a:lnTo>
                  <a:pt x="1601" y="1113"/>
                </a:lnTo>
                <a:lnTo>
                  <a:pt x="1660" y="1113"/>
                </a:lnTo>
                <a:lnTo>
                  <a:pt x="1660" y="1181"/>
                </a:lnTo>
                <a:lnTo>
                  <a:pt x="1756" y="1181"/>
                </a:lnTo>
                <a:lnTo>
                  <a:pt x="1756" y="1244"/>
                </a:lnTo>
                <a:lnTo>
                  <a:pt x="1853" y="1244"/>
                </a:lnTo>
                <a:lnTo>
                  <a:pt x="2045" y="1244"/>
                </a:lnTo>
                <a:lnTo>
                  <a:pt x="2157" y="1244"/>
                </a:lnTo>
                <a:lnTo>
                  <a:pt x="2409" y="1244"/>
                </a:lnTo>
                <a:lnTo>
                  <a:pt x="2549" y="1244"/>
                </a:lnTo>
              </a:path>
            </a:pathLst>
          </a:custGeom>
          <a:noFill/>
          <a:ln w="15875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08" name="Freeform 6"/>
          <p:cNvSpPr>
            <a:spLocks/>
          </p:cNvSpPr>
          <p:nvPr/>
        </p:nvSpPr>
        <p:spPr bwMode="auto">
          <a:xfrm>
            <a:off x="5326063" y="2173288"/>
            <a:ext cx="2238375" cy="2700337"/>
          </a:xfrm>
          <a:custGeom>
            <a:avLst/>
            <a:gdLst>
              <a:gd name="T0" fmla="*/ 7 w 2045"/>
              <a:gd name="T1" fmla="*/ 0 h 1701"/>
              <a:gd name="T2" fmla="*/ 66 w 2045"/>
              <a:gd name="T3" fmla="*/ 28 h 1701"/>
              <a:gd name="T4" fmla="*/ 118 w 2045"/>
              <a:gd name="T5" fmla="*/ 28 h 1701"/>
              <a:gd name="T6" fmla="*/ 126 w 2045"/>
              <a:gd name="T7" fmla="*/ 120 h 1701"/>
              <a:gd name="T8" fmla="*/ 133 w 2045"/>
              <a:gd name="T9" fmla="*/ 205 h 1701"/>
              <a:gd name="T10" fmla="*/ 141 w 2045"/>
              <a:gd name="T11" fmla="*/ 240 h 1701"/>
              <a:gd name="T12" fmla="*/ 148 w 2045"/>
              <a:gd name="T13" fmla="*/ 297 h 1701"/>
              <a:gd name="T14" fmla="*/ 155 w 2045"/>
              <a:gd name="T15" fmla="*/ 325 h 1701"/>
              <a:gd name="T16" fmla="*/ 163 w 2045"/>
              <a:gd name="T17" fmla="*/ 388 h 1701"/>
              <a:gd name="T18" fmla="*/ 170 w 2045"/>
              <a:gd name="T19" fmla="*/ 451 h 1701"/>
              <a:gd name="T20" fmla="*/ 274 w 2045"/>
              <a:gd name="T21" fmla="*/ 451 h 1701"/>
              <a:gd name="T22" fmla="*/ 274 w 2045"/>
              <a:gd name="T23" fmla="*/ 479 h 1701"/>
              <a:gd name="T24" fmla="*/ 393 w 2045"/>
              <a:gd name="T25" fmla="*/ 479 h 1701"/>
              <a:gd name="T26" fmla="*/ 393 w 2045"/>
              <a:gd name="T27" fmla="*/ 519 h 1701"/>
              <a:gd name="T28" fmla="*/ 393 w 2045"/>
              <a:gd name="T29" fmla="*/ 554 h 1701"/>
              <a:gd name="T30" fmla="*/ 400 w 2045"/>
              <a:gd name="T31" fmla="*/ 588 h 1701"/>
              <a:gd name="T32" fmla="*/ 407 w 2045"/>
              <a:gd name="T33" fmla="*/ 622 h 1701"/>
              <a:gd name="T34" fmla="*/ 407 w 2045"/>
              <a:gd name="T35" fmla="*/ 656 h 1701"/>
              <a:gd name="T36" fmla="*/ 415 w 2045"/>
              <a:gd name="T37" fmla="*/ 691 h 1701"/>
              <a:gd name="T38" fmla="*/ 415 w 2045"/>
              <a:gd name="T39" fmla="*/ 725 h 1701"/>
              <a:gd name="T40" fmla="*/ 415 w 2045"/>
              <a:gd name="T41" fmla="*/ 759 h 1701"/>
              <a:gd name="T42" fmla="*/ 422 w 2045"/>
              <a:gd name="T43" fmla="*/ 793 h 1701"/>
              <a:gd name="T44" fmla="*/ 533 w 2045"/>
              <a:gd name="T45" fmla="*/ 793 h 1701"/>
              <a:gd name="T46" fmla="*/ 570 w 2045"/>
              <a:gd name="T47" fmla="*/ 833 h 1701"/>
              <a:gd name="T48" fmla="*/ 659 w 2045"/>
              <a:gd name="T49" fmla="*/ 867 h 1701"/>
              <a:gd name="T50" fmla="*/ 682 w 2045"/>
              <a:gd name="T51" fmla="*/ 947 h 1701"/>
              <a:gd name="T52" fmla="*/ 696 w 2045"/>
              <a:gd name="T53" fmla="*/ 987 h 1701"/>
              <a:gd name="T54" fmla="*/ 874 w 2045"/>
              <a:gd name="T55" fmla="*/ 1022 h 1701"/>
              <a:gd name="T56" fmla="*/ 948 w 2045"/>
              <a:gd name="T57" fmla="*/ 1062 h 1701"/>
              <a:gd name="T58" fmla="*/ 1030 w 2045"/>
              <a:gd name="T59" fmla="*/ 1062 h 1701"/>
              <a:gd name="T60" fmla="*/ 1082 w 2045"/>
              <a:gd name="T61" fmla="*/ 1096 h 1701"/>
              <a:gd name="T62" fmla="*/ 1089 w 2045"/>
              <a:gd name="T63" fmla="*/ 1141 h 1701"/>
              <a:gd name="T64" fmla="*/ 1223 w 2045"/>
              <a:gd name="T65" fmla="*/ 1181 h 1701"/>
              <a:gd name="T66" fmla="*/ 1326 w 2045"/>
              <a:gd name="T67" fmla="*/ 1221 h 1701"/>
              <a:gd name="T68" fmla="*/ 1341 w 2045"/>
              <a:gd name="T69" fmla="*/ 1261 h 1701"/>
              <a:gd name="T70" fmla="*/ 1356 w 2045"/>
              <a:gd name="T71" fmla="*/ 1261 h 1701"/>
              <a:gd name="T72" fmla="*/ 1378 w 2045"/>
              <a:gd name="T73" fmla="*/ 1324 h 1701"/>
              <a:gd name="T74" fmla="*/ 1408 w 2045"/>
              <a:gd name="T75" fmla="*/ 1387 h 1701"/>
              <a:gd name="T76" fmla="*/ 1534 w 2045"/>
              <a:gd name="T77" fmla="*/ 1387 h 1701"/>
              <a:gd name="T78" fmla="*/ 1882 w 2045"/>
              <a:gd name="T79" fmla="*/ 1467 h 1701"/>
              <a:gd name="T80" fmla="*/ 2045 w 2045"/>
              <a:gd name="T81" fmla="*/ 1467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45" h="1701">
                <a:moveTo>
                  <a:pt x="0" y="0"/>
                </a:moveTo>
                <a:lnTo>
                  <a:pt x="7" y="0"/>
                </a:lnTo>
                <a:lnTo>
                  <a:pt x="66" y="0"/>
                </a:lnTo>
                <a:lnTo>
                  <a:pt x="66" y="28"/>
                </a:lnTo>
                <a:lnTo>
                  <a:pt x="96" y="28"/>
                </a:lnTo>
                <a:lnTo>
                  <a:pt x="118" y="28"/>
                </a:lnTo>
                <a:lnTo>
                  <a:pt x="118" y="120"/>
                </a:lnTo>
                <a:lnTo>
                  <a:pt x="126" y="120"/>
                </a:lnTo>
                <a:lnTo>
                  <a:pt x="126" y="205"/>
                </a:lnTo>
                <a:lnTo>
                  <a:pt x="133" y="205"/>
                </a:lnTo>
                <a:lnTo>
                  <a:pt x="133" y="240"/>
                </a:lnTo>
                <a:lnTo>
                  <a:pt x="141" y="240"/>
                </a:lnTo>
                <a:lnTo>
                  <a:pt x="141" y="297"/>
                </a:lnTo>
                <a:lnTo>
                  <a:pt x="148" y="297"/>
                </a:lnTo>
                <a:lnTo>
                  <a:pt x="148" y="325"/>
                </a:lnTo>
                <a:lnTo>
                  <a:pt x="155" y="325"/>
                </a:lnTo>
                <a:lnTo>
                  <a:pt x="155" y="388"/>
                </a:lnTo>
                <a:lnTo>
                  <a:pt x="163" y="388"/>
                </a:lnTo>
                <a:lnTo>
                  <a:pt x="163" y="451"/>
                </a:lnTo>
                <a:lnTo>
                  <a:pt x="170" y="451"/>
                </a:lnTo>
                <a:lnTo>
                  <a:pt x="267" y="451"/>
                </a:lnTo>
                <a:lnTo>
                  <a:pt x="274" y="451"/>
                </a:lnTo>
                <a:lnTo>
                  <a:pt x="274" y="451"/>
                </a:lnTo>
                <a:lnTo>
                  <a:pt x="274" y="479"/>
                </a:lnTo>
                <a:lnTo>
                  <a:pt x="385" y="479"/>
                </a:lnTo>
                <a:lnTo>
                  <a:pt x="393" y="479"/>
                </a:lnTo>
                <a:lnTo>
                  <a:pt x="393" y="479"/>
                </a:lnTo>
                <a:lnTo>
                  <a:pt x="393" y="519"/>
                </a:lnTo>
                <a:lnTo>
                  <a:pt x="393" y="519"/>
                </a:lnTo>
                <a:lnTo>
                  <a:pt x="393" y="554"/>
                </a:lnTo>
                <a:lnTo>
                  <a:pt x="400" y="554"/>
                </a:lnTo>
                <a:lnTo>
                  <a:pt x="400" y="588"/>
                </a:lnTo>
                <a:lnTo>
                  <a:pt x="407" y="588"/>
                </a:lnTo>
                <a:lnTo>
                  <a:pt x="407" y="622"/>
                </a:lnTo>
                <a:lnTo>
                  <a:pt x="407" y="622"/>
                </a:lnTo>
                <a:lnTo>
                  <a:pt x="407" y="656"/>
                </a:lnTo>
                <a:lnTo>
                  <a:pt x="415" y="656"/>
                </a:lnTo>
                <a:lnTo>
                  <a:pt x="415" y="691"/>
                </a:lnTo>
                <a:lnTo>
                  <a:pt x="415" y="691"/>
                </a:lnTo>
                <a:lnTo>
                  <a:pt x="415" y="725"/>
                </a:lnTo>
                <a:lnTo>
                  <a:pt x="415" y="725"/>
                </a:lnTo>
                <a:lnTo>
                  <a:pt x="415" y="759"/>
                </a:lnTo>
                <a:lnTo>
                  <a:pt x="422" y="759"/>
                </a:lnTo>
                <a:lnTo>
                  <a:pt x="422" y="793"/>
                </a:lnTo>
                <a:lnTo>
                  <a:pt x="430" y="793"/>
                </a:lnTo>
                <a:lnTo>
                  <a:pt x="533" y="793"/>
                </a:lnTo>
                <a:lnTo>
                  <a:pt x="533" y="833"/>
                </a:lnTo>
                <a:lnTo>
                  <a:pt x="570" y="833"/>
                </a:lnTo>
                <a:lnTo>
                  <a:pt x="659" y="833"/>
                </a:lnTo>
                <a:lnTo>
                  <a:pt x="659" y="867"/>
                </a:lnTo>
                <a:lnTo>
                  <a:pt x="682" y="867"/>
                </a:lnTo>
                <a:lnTo>
                  <a:pt x="682" y="947"/>
                </a:lnTo>
                <a:lnTo>
                  <a:pt x="696" y="947"/>
                </a:lnTo>
                <a:lnTo>
                  <a:pt x="696" y="987"/>
                </a:lnTo>
                <a:lnTo>
                  <a:pt x="874" y="987"/>
                </a:lnTo>
                <a:lnTo>
                  <a:pt x="874" y="1022"/>
                </a:lnTo>
                <a:lnTo>
                  <a:pt x="948" y="1022"/>
                </a:lnTo>
                <a:lnTo>
                  <a:pt x="948" y="1062"/>
                </a:lnTo>
                <a:lnTo>
                  <a:pt x="993" y="1062"/>
                </a:lnTo>
                <a:lnTo>
                  <a:pt x="1030" y="1062"/>
                </a:lnTo>
                <a:lnTo>
                  <a:pt x="1030" y="1096"/>
                </a:lnTo>
                <a:lnTo>
                  <a:pt x="1082" y="1096"/>
                </a:lnTo>
                <a:lnTo>
                  <a:pt x="1082" y="1141"/>
                </a:lnTo>
                <a:lnTo>
                  <a:pt x="1089" y="1141"/>
                </a:lnTo>
                <a:lnTo>
                  <a:pt x="1089" y="1181"/>
                </a:lnTo>
                <a:lnTo>
                  <a:pt x="1223" y="1181"/>
                </a:lnTo>
                <a:lnTo>
                  <a:pt x="1223" y="1221"/>
                </a:lnTo>
                <a:lnTo>
                  <a:pt x="1326" y="1221"/>
                </a:lnTo>
                <a:lnTo>
                  <a:pt x="1326" y="1261"/>
                </a:lnTo>
                <a:lnTo>
                  <a:pt x="1341" y="1261"/>
                </a:lnTo>
                <a:lnTo>
                  <a:pt x="1349" y="1261"/>
                </a:lnTo>
                <a:lnTo>
                  <a:pt x="1356" y="1261"/>
                </a:lnTo>
                <a:lnTo>
                  <a:pt x="1378" y="1261"/>
                </a:lnTo>
                <a:lnTo>
                  <a:pt x="1378" y="1324"/>
                </a:lnTo>
                <a:lnTo>
                  <a:pt x="1408" y="1324"/>
                </a:lnTo>
                <a:lnTo>
                  <a:pt x="1408" y="1387"/>
                </a:lnTo>
                <a:lnTo>
                  <a:pt x="1475" y="1387"/>
                </a:lnTo>
                <a:lnTo>
                  <a:pt x="1534" y="1387"/>
                </a:lnTo>
                <a:lnTo>
                  <a:pt x="1534" y="1467"/>
                </a:lnTo>
                <a:lnTo>
                  <a:pt x="1882" y="1467"/>
                </a:lnTo>
                <a:lnTo>
                  <a:pt x="2016" y="1467"/>
                </a:lnTo>
                <a:lnTo>
                  <a:pt x="2045" y="1467"/>
                </a:lnTo>
                <a:lnTo>
                  <a:pt x="2045" y="1701"/>
                </a:lnTo>
              </a:path>
            </a:pathLst>
          </a:custGeom>
          <a:noFill/>
          <a:ln w="15875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grpSp>
        <p:nvGrpSpPr>
          <p:cNvPr id="119950" name="Group 1708"/>
          <p:cNvGrpSpPr>
            <a:grpSpLocks/>
          </p:cNvGrpSpPr>
          <p:nvPr/>
        </p:nvGrpSpPr>
        <p:grpSpPr bwMode="auto">
          <a:xfrm>
            <a:off x="5313363" y="2144713"/>
            <a:ext cx="2819400" cy="2035175"/>
            <a:chOff x="1289051" y="1086644"/>
            <a:chExt cx="4087112" cy="2035270"/>
          </a:xfrm>
        </p:grpSpPr>
        <p:sp>
          <p:nvSpPr>
            <p:cNvPr id="1710" name="Rectangle 7"/>
            <p:cNvSpPr>
              <a:spLocks noChangeArrowheads="1"/>
            </p:cNvSpPr>
            <p:nvPr/>
          </p:nvSpPr>
          <p:spPr bwMode="auto">
            <a:xfrm>
              <a:off x="1289051" y="1086644"/>
              <a:ext cx="55231" cy="5556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11" name="Rectangle 8"/>
            <p:cNvSpPr>
              <a:spLocks noChangeArrowheads="1"/>
            </p:cNvSpPr>
            <p:nvPr/>
          </p:nvSpPr>
          <p:spPr bwMode="auto">
            <a:xfrm>
              <a:off x="1293654" y="1088231"/>
              <a:ext cx="36821" cy="3651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12" name="Rectangle 9"/>
            <p:cNvSpPr>
              <a:spLocks noChangeArrowheads="1"/>
            </p:cNvSpPr>
            <p:nvPr/>
          </p:nvSpPr>
          <p:spPr bwMode="auto">
            <a:xfrm>
              <a:off x="1293654" y="1088231"/>
              <a:ext cx="36821" cy="3651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13" name="Rectangle 10"/>
            <p:cNvSpPr>
              <a:spLocks noChangeArrowheads="1"/>
            </p:cNvSpPr>
            <p:nvPr/>
          </p:nvSpPr>
          <p:spPr bwMode="auto">
            <a:xfrm>
              <a:off x="1482360" y="1423210"/>
              <a:ext cx="48327" cy="5556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14" name="Rectangle 11"/>
            <p:cNvSpPr>
              <a:spLocks noChangeArrowheads="1"/>
            </p:cNvSpPr>
            <p:nvPr/>
          </p:nvSpPr>
          <p:spPr bwMode="auto">
            <a:xfrm>
              <a:off x="1507674" y="1470837"/>
              <a:ext cx="55231" cy="5556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15" name="Rectangle 12"/>
            <p:cNvSpPr>
              <a:spLocks noChangeArrowheads="1"/>
            </p:cNvSpPr>
            <p:nvPr/>
          </p:nvSpPr>
          <p:spPr bwMode="auto">
            <a:xfrm>
              <a:off x="1788433" y="1777238"/>
              <a:ext cx="55231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16" name="Rectangle 13"/>
            <p:cNvSpPr>
              <a:spLocks noChangeArrowheads="1"/>
            </p:cNvSpPr>
            <p:nvPr/>
          </p:nvSpPr>
          <p:spPr bwMode="auto">
            <a:xfrm>
              <a:off x="1901197" y="1777238"/>
              <a:ext cx="52929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17" name="Rectangle 14"/>
            <p:cNvSpPr>
              <a:spLocks noChangeArrowheads="1"/>
            </p:cNvSpPr>
            <p:nvPr/>
          </p:nvSpPr>
          <p:spPr bwMode="auto">
            <a:xfrm>
              <a:off x="2975904" y="2458308"/>
              <a:ext cx="48328" cy="55565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18" name="Rectangle 15"/>
            <p:cNvSpPr>
              <a:spLocks noChangeArrowheads="1"/>
            </p:cNvSpPr>
            <p:nvPr/>
          </p:nvSpPr>
          <p:spPr bwMode="auto">
            <a:xfrm>
              <a:off x="3224445" y="2637703"/>
              <a:ext cx="46026" cy="26989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19" name="Rectangle 16"/>
            <p:cNvSpPr>
              <a:spLocks noChangeArrowheads="1"/>
            </p:cNvSpPr>
            <p:nvPr/>
          </p:nvSpPr>
          <p:spPr bwMode="auto">
            <a:xfrm>
              <a:off x="3380934" y="2691681"/>
              <a:ext cx="52931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20" name="Rectangle 17"/>
            <p:cNvSpPr>
              <a:spLocks noChangeArrowheads="1"/>
            </p:cNvSpPr>
            <p:nvPr/>
          </p:nvSpPr>
          <p:spPr bwMode="auto">
            <a:xfrm>
              <a:off x="3424659" y="2745658"/>
              <a:ext cx="46026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21" name="Rectangle 18"/>
            <p:cNvSpPr>
              <a:spLocks noChangeArrowheads="1"/>
            </p:cNvSpPr>
            <p:nvPr/>
          </p:nvSpPr>
          <p:spPr bwMode="auto">
            <a:xfrm>
              <a:off x="3436165" y="2745658"/>
              <a:ext cx="34520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22" name="Rectangle 19"/>
            <p:cNvSpPr>
              <a:spLocks noChangeArrowheads="1"/>
            </p:cNvSpPr>
            <p:nvPr/>
          </p:nvSpPr>
          <p:spPr bwMode="auto">
            <a:xfrm>
              <a:off x="3436165" y="2745658"/>
              <a:ext cx="34520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23" name="Rectangle 20"/>
            <p:cNvSpPr>
              <a:spLocks noChangeArrowheads="1"/>
            </p:cNvSpPr>
            <p:nvPr/>
          </p:nvSpPr>
          <p:spPr bwMode="auto">
            <a:xfrm>
              <a:off x="3599558" y="2745658"/>
              <a:ext cx="48327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24" name="Rectangle 21"/>
            <p:cNvSpPr>
              <a:spLocks noChangeArrowheads="1"/>
            </p:cNvSpPr>
            <p:nvPr/>
          </p:nvSpPr>
          <p:spPr bwMode="auto">
            <a:xfrm>
              <a:off x="3624872" y="2745658"/>
              <a:ext cx="46026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25" name="Rectangle 22"/>
            <p:cNvSpPr>
              <a:spLocks noChangeArrowheads="1"/>
            </p:cNvSpPr>
            <p:nvPr/>
          </p:nvSpPr>
          <p:spPr bwMode="auto">
            <a:xfrm>
              <a:off x="3636379" y="2745658"/>
              <a:ext cx="52929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26" name="Rectangle 23"/>
            <p:cNvSpPr>
              <a:spLocks noChangeArrowheads="1"/>
            </p:cNvSpPr>
            <p:nvPr/>
          </p:nvSpPr>
          <p:spPr bwMode="auto">
            <a:xfrm>
              <a:off x="3647885" y="2745658"/>
              <a:ext cx="46026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27" name="Rectangle 24"/>
            <p:cNvSpPr>
              <a:spLocks noChangeArrowheads="1"/>
            </p:cNvSpPr>
            <p:nvPr/>
          </p:nvSpPr>
          <p:spPr bwMode="auto">
            <a:xfrm>
              <a:off x="4071324" y="3066348"/>
              <a:ext cx="52931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28" name="Rectangle 25"/>
            <p:cNvSpPr>
              <a:spLocks noChangeArrowheads="1"/>
            </p:cNvSpPr>
            <p:nvPr/>
          </p:nvSpPr>
          <p:spPr bwMode="auto">
            <a:xfrm>
              <a:off x="4071324" y="3066348"/>
              <a:ext cx="52931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29" name="Rectangle 26"/>
            <p:cNvSpPr>
              <a:spLocks noChangeArrowheads="1"/>
            </p:cNvSpPr>
            <p:nvPr/>
          </p:nvSpPr>
          <p:spPr bwMode="auto">
            <a:xfrm>
              <a:off x="4218607" y="3066348"/>
              <a:ext cx="55231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30" name="Rectangle 27"/>
            <p:cNvSpPr>
              <a:spLocks noChangeArrowheads="1"/>
            </p:cNvSpPr>
            <p:nvPr/>
          </p:nvSpPr>
          <p:spPr bwMode="auto">
            <a:xfrm>
              <a:off x="4510874" y="3066348"/>
              <a:ext cx="55231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31" name="Rectangle 28"/>
            <p:cNvSpPr>
              <a:spLocks noChangeArrowheads="1"/>
            </p:cNvSpPr>
            <p:nvPr/>
          </p:nvSpPr>
          <p:spPr bwMode="auto">
            <a:xfrm>
              <a:off x="4697278" y="3066348"/>
              <a:ext cx="55231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32" name="Rectangle 29"/>
            <p:cNvSpPr>
              <a:spLocks noChangeArrowheads="1"/>
            </p:cNvSpPr>
            <p:nvPr/>
          </p:nvSpPr>
          <p:spPr bwMode="auto">
            <a:xfrm>
              <a:off x="5097705" y="3066348"/>
              <a:ext cx="55231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33" name="Rectangle 30"/>
            <p:cNvSpPr>
              <a:spLocks noChangeArrowheads="1"/>
            </p:cNvSpPr>
            <p:nvPr/>
          </p:nvSpPr>
          <p:spPr bwMode="auto">
            <a:xfrm>
              <a:off x="5320932" y="3066348"/>
              <a:ext cx="55231" cy="55566"/>
            </a:xfrm>
            <a:prstGeom prst="rect">
              <a:avLst/>
            </a:prstGeom>
            <a:solidFill>
              <a:srgbClr val="002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</p:grpSp>
      <p:grpSp>
        <p:nvGrpSpPr>
          <p:cNvPr id="119951" name="Group 1733"/>
          <p:cNvGrpSpPr>
            <a:grpSpLocks/>
          </p:cNvGrpSpPr>
          <p:nvPr/>
        </p:nvGrpSpPr>
        <p:grpSpPr bwMode="auto">
          <a:xfrm>
            <a:off x="5316538" y="2146300"/>
            <a:ext cx="2233612" cy="2373313"/>
            <a:chOff x="1293813" y="1089025"/>
            <a:chExt cx="3236912" cy="2373313"/>
          </a:xfrm>
        </p:grpSpPr>
        <p:sp>
          <p:nvSpPr>
            <p:cNvPr id="1735" name="Freeform 31"/>
            <p:cNvSpPr>
              <a:spLocks/>
            </p:cNvSpPr>
            <p:nvPr/>
          </p:nvSpPr>
          <p:spPr bwMode="auto">
            <a:xfrm>
              <a:off x="1293813" y="1089025"/>
              <a:ext cx="36809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36" name="Freeform 32"/>
            <p:cNvSpPr>
              <a:spLocks/>
            </p:cNvSpPr>
            <p:nvPr/>
          </p:nvSpPr>
          <p:spPr bwMode="auto">
            <a:xfrm>
              <a:off x="1293813" y="1089025"/>
              <a:ext cx="36809" cy="44450"/>
            </a:xfrm>
            <a:custGeom>
              <a:avLst/>
              <a:gdLst>
                <a:gd name="T0" fmla="*/ 15 w 23"/>
                <a:gd name="T1" fmla="*/ 0 h 28"/>
                <a:gd name="T2" fmla="*/ 0 w 23"/>
                <a:gd name="T3" fmla="*/ 28 h 28"/>
                <a:gd name="T4" fmla="*/ 23 w 23"/>
                <a:gd name="T5" fmla="*/ 28 h 28"/>
                <a:gd name="T6" fmla="*/ 15 w 23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8">
                  <a:moveTo>
                    <a:pt x="15" y="0"/>
                  </a:moveTo>
                  <a:lnTo>
                    <a:pt x="0" y="28"/>
                  </a:lnTo>
                  <a:lnTo>
                    <a:pt x="23" y="28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37" name="Freeform 33"/>
            <p:cNvSpPr>
              <a:spLocks/>
            </p:cNvSpPr>
            <p:nvPr/>
          </p:nvSpPr>
          <p:spPr bwMode="auto">
            <a:xfrm>
              <a:off x="1293813" y="1089025"/>
              <a:ext cx="36809" cy="44450"/>
            </a:xfrm>
            <a:custGeom>
              <a:avLst/>
              <a:gdLst>
                <a:gd name="T0" fmla="*/ 15 w 23"/>
                <a:gd name="T1" fmla="*/ 0 h 28"/>
                <a:gd name="T2" fmla="*/ 0 w 23"/>
                <a:gd name="T3" fmla="*/ 28 h 28"/>
                <a:gd name="T4" fmla="*/ 23 w 23"/>
                <a:gd name="T5" fmla="*/ 28 h 28"/>
                <a:gd name="T6" fmla="*/ 15 w 23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8">
                  <a:moveTo>
                    <a:pt x="15" y="0"/>
                  </a:moveTo>
                  <a:lnTo>
                    <a:pt x="0" y="28"/>
                  </a:lnTo>
                  <a:lnTo>
                    <a:pt x="23" y="28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38" name="Freeform 34"/>
            <p:cNvSpPr>
              <a:spLocks/>
            </p:cNvSpPr>
            <p:nvPr/>
          </p:nvSpPr>
          <p:spPr bwMode="auto">
            <a:xfrm>
              <a:off x="1293813" y="1089025"/>
              <a:ext cx="36809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39" name="Freeform 35"/>
            <p:cNvSpPr>
              <a:spLocks/>
            </p:cNvSpPr>
            <p:nvPr/>
          </p:nvSpPr>
          <p:spPr bwMode="auto">
            <a:xfrm>
              <a:off x="1447951" y="1133475"/>
              <a:ext cx="34509" cy="55563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40" name="Freeform 36"/>
            <p:cNvSpPr>
              <a:spLocks/>
            </p:cNvSpPr>
            <p:nvPr/>
          </p:nvSpPr>
          <p:spPr bwMode="auto">
            <a:xfrm>
              <a:off x="1505466" y="1560513"/>
              <a:ext cx="36809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41" name="Freeform 37"/>
            <p:cNvSpPr>
              <a:spLocks/>
            </p:cNvSpPr>
            <p:nvPr/>
          </p:nvSpPr>
          <p:spPr bwMode="auto">
            <a:xfrm>
              <a:off x="1551478" y="1804988"/>
              <a:ext cx="36809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42" name="Freeform 38"/>
            <p:cNvSpPr>
              <a:spLocks/>
            </p:cNvSpPr>
            <p:nvPr/>
          </p:nvSpPr>
          <p:spPr bwMode="auto">
            <a:xfrm>
              <a:off x="1717119" y="1804988"/>
              <a:ext cx="34508" cy="53975"/>
            </a:xfrm>
            <a:custGeom>
              <a:avLst/>
              <a:gdLst>
                <a:gd name="T0" fmla="*/ 8 w 22"/>
                <a:gd name="T1" fmla="*/ 0 h 34"/>
                <a:gd name="T2" fmla="*/ 0 w 22"/>
                <a:gd name="T3" fmla="*/ 34 h 34"/>
                <a:gd name="T4" fmla="*/ 22 w 22"/>
                <a:gd name="T5" fmla="*/ 34 h 34"/>
                <a:gd name="T6" fmla="*/ 8 w 22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4">
                  <a:moveTo>
                    <a:pt x="8" y="0"/>
                  </a:moveTo>
                  <a:lnTo>
                    <a:pt x="0" y="34"/>
                  </a:lnTo>
                  <a:lnTo>
                    <a:pt x="22" y="34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43" name="Freeform 39"/>
            <p:cNvSpPr>
              <a:spLocks/>
            </p:cNvSpPr>
            <p:nvPr/>
          </p:nvSpPr>
          <p:spPr bwMode="auto">
            <a:xfrm>
              <a:off x="1717119" y="1804988"/>
              <a:ext cx="34508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44" name="Freeform 40"/>
            <p:cNvSpPr>
              <a:spLocks/>
            </p:cNvSpPr>
            <p:nvPr/>
          </p:nvSpPr>
          <p:spPr bwMode="auto">
            <a:xfrm>
              <a:off x="1905767" y="1858963"/>
              <a:ext cx="36809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45" name="Freeform 41"/>
            <p:cNvSpPr>
              <a:spLocks/>
            </p:cNvSpPr>
            <p:nvPr/>
          </p:nvSpPr>
          <p:spPr bwMode="auto">
            <a:xfrm>
              <a:off x="1905767" y="1858963"/>
              <a:ext cx="36809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46" name="Freeform 42"/>
            <p:cNvSpPr>
              <a:spLocks/>
            </p:cNvSpPr>
            <p:nvPr/>
          </p:nvSpPr>
          <p:spPr bwMode="auto">
            <a:xfrm>
              <a:off x="1965582" y="2357438"/>
              <a:ext cx="34508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47" name="Freeform 43"/>
            <p:cNvSpPr>
              <a:spLocks/>
            </p:cNvSpPr>
            <p:nvPr/>
          </p:nvSpPr>
          <p:spPr bwMode="auto">
            <a:xfrm>
              <a:off x="2200241" y="2411413"/>
              <a:ext cx="34508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48" name="Freeform 44"/>
            <p:cNvSpPr>
              <a:spLocks/>
            </p:cNvSpPr>
            <p:nvPr/>
          </p:nvSpPr>
          <p:spPr bwMode="auto">
            <a:xfrm>
              <a:off x="2869708" y="2773363"/>
              <a:ext cx="36809" cy="46037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49" name="Freeform 45"/>
            <p:cNvSpPr>
              <a:spLocks/>
            </p:cNvSpPr>
            <p:nvPr/>
          </p:nvSpPr>
          <p:spPr bwMode="auto">
            <a:xfrm>
              <a:off x="3412644" y="3090863"/>
              <a:ext cx="34509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50" name="Freeform 46"/>
            <p:cNvSpPr>
              <a:spLocks/>
            </p:cNvSpPr>
            <p:nvPr/>
          </p:nvSpPr>
          <p:spPr bwMode="auto">
            <a:xfrm>
              <a:off x="3412644" y="3090863"/>
              <a:ext cx="34509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51" name="Freeform 47"/>
            <p:cNvSpPr>
              <a:spLocks/>
            </p:cNvSpPr>
            <p:nvPr/>
          </p:nvSpPr>
          <p:spPr bwMode="auto">
            <a:xfrm>
              <a:off x="3435650" y="3090863"/>
              <a:ext cx="34509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52" name="Freeform 48"/>
            <p:cNvSpPr>
              <a:spLocks/>
            </p:cNvSpPr>
            <p:nvPr/>
          </p:nvSpPr>
          <p:spPr bwMode="auto">
            <a:xfrm>
              <a:off x="3435650" y="3090863"/>
              <a:ext cx="34509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53" name="Freeform 49"/>
            <p:cNvSpPr>
              <a:spLocks/>
            </p:cNvSpPr>
            <p:nvPr/>
          </p:nvSpPr>
          <p:spPr bwMode="auto">
            <a:xfrm>
              <a:off x="3624297" y="3290888"/>
              <a:ext cx="34509" cy="53975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54" name="Freeform 50"/>
            <p:cNvSpPr>
              <a:spLocks/>
            </p:cNvSpPr>
            <p:nvPr/>
          </p:nvSpPr>
          <p:spPr bwMode="auto">
            <a:xfrm>
              <a:off x="4282263" y="3417888"/>
              <a:ext cx="36809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55" name="Freeform 51"/>
            <p:cNvSpPr>
              <a:spLocks/>
            </p:cNvSpPr>
            <p:nvPr/>
          </p:nvSpPr>
          <p:spPr bwMode="auto">
            <a:xfrm>
              <a:off x="4493916" y="3417888"/>
              <a:ext cx="36809" cy="44450"/>
            </a:xfrm>
            <a:prstGeom prst="triangle">
              <a:avLst/>
            </a:prstGeom>
            <a:noFill/>
            <a:ln w="15875" cap="flat">
              <a:solidFill>
                <a:srgbClr val="00BA6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</p:grpSp>
      <p:grpSp>
        <p:nvGrpSpPr>
          <p:cNvPr id="119952" name="Group 1755"/>
          <p:cNvGrpSpPr>
            <a:grpSpLocks/>
          </p:cNvGrpSpPr>
          <p:nvPr/>
        </p:nvGrpSpPr>
        <p:grpSpPr bwMode="auto">
          <a:xfrm>
            <a:off x="5213350" y="2043113"/>
            <a:ext cx="3822700" cy="3011487"/>
            <a:chOff x="1144588" y="985190"/>
            <a:chExt cx="5541962" cy="3011488"/>
          </a:xfrm>
        </p:grpSpPr>
        <p:sp>
          <p:nvSpPr>
            <p:cNvPr id="1757" name="Line 480"/>
            <p:cNvSpPr>
              <a:spLocks noChangeShapeType="1"/>
            </p:cNvSpPr>
            <p:nvPr/>
          </p:nvSpPr>
          <p:spPr bwMode="auto">
            <a:xfrm>
              <a:off x="6684249" y="3941116"/>
              <a:ext cx="0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58" name="Line 481"/>
            <p:cNvSpPr>
              <a:spLocks noChangeShapeType="1"/>
            </p:cNvSpPr>
            <p:nvPr/>
          </p:nvSpPr>
          <p:spPr bwMode="auto">
            <a:xfrm>
              <a:off x="1312597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59" name="Line 482"/>
            <p:cNvSpPr>
              <a:spLocks noChangeShapeType="1"/>
            </p:cNvSpPr>
            <p:nvPr/>
          </p:nvSpPr>
          <p:spPr bwMode="auto">
            <a:xfrm>
              <a:off x="1620995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60" name="Line 483"/>
            <p:cNvSpPr>
              <a:spLocks noChangeShapeType="1"/>
            </p:cNvSpPr>
            <p:nvPr/>
          </p:nvSpPr>
          <p:spPr bwMode="auto">
            <a:xfrm>
              <a:off x="1929393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61" name="Line 484"/>
            <p:cNvSpPr>
              <a:spLocks noChangeShapeType="1"/>
            </p:cNvSpPr>
            <p:nvPr/>
          </p:nvSpPr>
          <p:spPr bwMode="auto">
            <a:xfrm>
              <a:off x="2240092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62" name="Line 485"/>
            <p:cNvSpPr>
              <a:spLocks noChangeShapeType="1"/>
            </p:cNvSpPr>
            <p:nvPr/>
          </p:nvSpPr>
          <p:spPr bwMode="auto">
            <a:xfrm>
              <a:off x="2543887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63" name="Line 486"/>
            <p:cNvSpPr>
              <a:spLocks noChangeShapeType="1"/>
            </p:cNvSpPr>
            <p:nvPr/>
          </p:nvSpPr>
          <p:spPr bwMode="auto">
            <a:xfrm>
              <a:off x="2854588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64" name="Line 487"/>
            <p:cNvSpPr>
              <a:spLocks noChangeShapeType="1"/>
            </p:cNvSpPr>
            <p:nvPr/>
          </p:nvSpPr>
          <p:spPr bwMode="auto">
            <a:xfrm>
              <a:off x="3162986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65" name="Line 488"/>
            <p:cNvSpPr>
              <a:spLocks noChangeShapeType="1"/>
            </p:cNvSpPr>
            <p:nvPr/>
          </p:nvSpPr>
          <p:spPr bwMode="auto">
            <a:xfrm>
              <a:off x="3471384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66" name="Line 489"/>
            <p:cNvSpPr>
              <a:spLocks noChangeShapeType="1"/>
            </p:cNvSpPr>
            <p:nvPr/>
          </p:nvSpPr>
          <p:spPr bwMode="auto">
            <a:xfrm>
              <a:off x="3782083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67" name="Line 490"/>
            <p:cNvSpPr>
              <a:spLocks noChangeShapeType="1"/>
            </p:cNvSpPr>
            <p:nvPr/>
          </p:nvSpPr>
          <p:spPr bwMode="auto">
            <a:xfrm>
              <a:off x="4090481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68" name="Line 491"/>
            <p:cNvSpPr>
              <a:spLocks noChangeShapeType="1"/>
            </p:cNvSpPr>
            <p:nvPr/>
          </p:nvSpPr>
          <p:spPr bwMode="auto">
            <a:xfrm>
              <a:off x="4398880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69" name="Line 492"/>
            <p:cNvSpPr>
              <a:spLocks noChangeShapeType="1"/>
            </p:cNvSpPr>
            <p:nvPr/>
          </p:nvSpPr>
          <p:spPr bwMode="auto">
            <a:xfrm>
              <a:off x="4709580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70" name="Line 493"/>
            <p:cNvSpPr>
              <a:spLocks noChangeShapeType="1"/>
            </p:cNvSpPr>
            <p:nvPr/>
          </p:nvSpPr>
          <p:spPr bwMode="auto">
            <a:xfrm>
              <a:off x="5015676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71" name="Line 494"/>
            <p:cNvSpPr>
              <a:spLocks noChangeShapeType="1"/>
            </p:cNvSpPr>
            <p:nvPr/>
          </p:nvSpPr>
          <p:spPr bwMode="auto">
            <a:xfrm>
              <a:off x="5321774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72" name="Line 495"/>
            <p:cNvSpPr>
              <a:spLocks noChangeShapeType="1"/>
            </p:cNvSpPr>
            <p:nvPr/>
          </p:nvSpPr>
          <p:spPr bwMode="auto">
            <a:xfrm>
              <a:off x="5630172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73" name="Line 496"/>
            <p:cNvSpPr>
              <a:spLocks noChangeShapeType="1"/>
            </p:cNvSpPr>
            <p:nvPr/>
          </p:nvSpPr>
          <p:spPr bwMode="auto">
            <a:xfrm>
              <a:off x="5940871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74" name="Line 497"/>
            <p:cNvSpPr>
              <a:spLocks noChangeShapeType="1"/>
            </p:cNvSpPr>
            <p:nvPr/>
          </p:nvSpPr>
          <p:spPr bwMode="auto">
            <a:xfrm>
              <a:off x="6249269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75" name="Line 498"/>
            <p:cNvSpPr>
              <a:spLocks noChangeShapeType="1"/>
            </p:cNvSpPr>
            <p:nvPr/>
          </p:nvSpPr>
          <p:spPr bwMode="auto">
            <a:xfrm>
              <a:off x="6557667" y="3941116"/>
              <a:ext cx="0" cy="55562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76" name="Line 499"/>
            <p:cNvSpPr>
              <a:spLocks noChangeShapeType="1"/>
            </p:cNvSpPr>
            <p:nvPr/>
          </p:nvSpPr>
          <p:spPr bwMode="auto">
            <a:xfrm flipH="1">
              <a:off x="1144588" y="3817291"/>
              <a:ext cx="39126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77" name="Line 500"/>
            <p:cNvSpPr>
              <a:spLocks noChangeShapeType="1"/>
            </p:cNvSpPr>
            <p:nvPr/>
          </p:nvSpPr>
          <p:spPr bwMode="auto">
            <a:xfrm flipH="1">
              <a:off x="1144588" y="3275953"/>
              <a:ext cx="39126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78" name="Line 501"/>
            <p:cNvSpPr>
              <a:spLocks noChangeShapeType="1"/>
            </p:cNvSpPr>
            <p:nvPr/>
          </p:nvSpPr>
          <p:spPr bwMode="auto">
            <a:xfrm flipH="1">
              <a:off x="1144588" y="2736203"/>
              <a:ext cx="39126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79" name="Line 502"/>
            <p:cNvSpPr>
              <a:spLocks noChangeShapeType="1"/>
            </p:cNvSpPr>
            <p:nvPr/>
          </p:nvSpPr>
          <p:spPr bwMode="auto">
            <a:xfrm flipH="1">
              <a:off x="1144588" y="2190102"/>
              <a:ext cx="39126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80" name="Line 503"/>
            <p:cNvSpPr>
              <a:spLocks noChangeShapeType="1"/>
            </p:cNvSpPr>
            <p:nvPr/>
          </p:nvSpPr>
          <p:spPr bwMode="auto">
            <a:xfrm flipH="1">
              <a:off x="1144588" y="1650352"/>
              <a:ext cx="39126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81" name="Line 504"/>
            <p:cNvSpPr>
              <a:spLocks noChangeShapeType="1"/>
            </p:cNvSpPr>
            <p:nvPr/>
          </p:nvSpPr>
          <p:spPr bwMode="auto">
            <a:xfrm flipH="1">
              <a:off x="1144588" y="1110602"/>
              <a:ext cx="39126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82" name="Line 505"/>
            <p:cNvSpPr>
              <a:spLocks noChangeShapeType="1"/>
            </p:cNvSpPr>
            <p:nvPr/>
          </p:nvSpPr>
          <p:spPr bwMode="auto">
            <a:xfrm>
              <a:off x="1183714" y="989952"/>
              <a:ext cx="0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83" name="Line 506"/>
            <p:cNvSpPr>
              <a:spLocks noChangeShapeType="1"/>
            </p:cNvSpPr>
            <p:nvPr/>
          </p:nvSpPr>
          <p:spPr bwMode="auto">
            <a:xfrm flipV="1">
              <a:off x="1192920" y="985190"/>
              <a:ext cx="0" cy="2955926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1784" name="Line 507"/>
            <p:cNvSpPr>
              <a:spLocks noChangeShapeType="1"/>
            </p:cNvSpPr>
            <p:nvPr/>
          </p:nvSpPr>
          <p:spPr bwMode="auto">
            <a:xfrm>
              <a:off x="1183714" y="3941116"/>
              <a:ext cx="5502836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</p:grpSp>
      <p:graphicFrame>
        <p:nvGraphicFramePr>
          <p:cNvPr id="1785" name="Table 1784"/>
          <p:cNvGraphicFramePr>
            <a:graphicFrameLocks noGrp="1"/>
          </p:cNvGraphicFramePr>
          <p:nvPr/>
        </p:nvGraphicFramePr>
        <p:xfrm>
          <a:off x="2082800" y="2106613"/>
          <a:ext cx="2568575" cy="1065213"/>
        </p:xfrm>
        <a:graphic>
          <a:graphicData uri="http://schemas.openxmlformats.org/drawingml/2006/table">
            <a:tbl>
              <a:tblPr/>
              <a:tblGrid>
                <a:gridCol w="995363"/>
                <a:gridCol w="787400"/>
                <a:gridCol w="785812"/>
              </a:tblGrid>
              <a:tr h="304800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Ceritinib </a:t>
                      </a:r>
                      <a:br>
                        <a:rPr kumimoji="0" lang="en-GB" altLang="x-non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(N=130)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Chemotherapy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(N=125)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Events, n (%)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54 (41.5)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72 (57.6)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 (95% CI), months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26.3 (15.4-27.7)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8.3 (6.0-13.7)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 gridSpan="3"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Hazard ratio (95% CI) = 0.48 (0.33-0.69)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786" name="Group 32"/>
          <p:cNvGrpSpPr>
            <a:grpSpLocks/>
          </p:cNvGrpSpPr>
          <p:nvPr/>
        </p:nvGrpSpPr>
        <p:grpSpPr bwMode="auto">
          <a:xfrm>
            <a:off x="3351772" y="2040543"/>
            <a:ext cx="231771" cy="73030"/>
            <a:chOff x="5628176" y="1289476"/>
            <a:chExt cx="231821" cy="71846"/>
          </a:xfrm>
          <a:solidFill>
            <a:srgbClr val="002060"/>
          </a:solidFill>
        </p:grpSpPr>
        <p:cxnSp>
          <p:nvCxnSpPr>
            <p:cNvPr id="1787" name="Straight Connector 33"/>
            <p:cNvCxnSpPr>
              <a:cxnSpLocks noChangeShapeType="1"/>
            </p:cNvCxnSpPr>
            <p:nvPr/>
          </p:nvCxnSpPr>
          <p:spPr bwMode="auto">
            <a:xfrm>
              <a:off x="5659367" y="1325400"/>
              <a:ext cx="193679" cy="0"/>
            </a:xfrm>
            <a:prstGeom prst="line">
              <a:avLst/>
            </a:prstGeom>
            <a:grpFill/>
            <a:ln w="12700" algn="ctr">
              <a:solidFill>
                <a:srgbClr val="002060"/>
              </a:solidFill>
              <a:round/>
              <a:headEnd/>
              <a:tailEnd/>
            </a:ln>
            <a:extLst/>
          </p:spPr>
        </p:cxnSp>
        <p:sp>
          <p:nvSpPr>
            <p:cNvPr id="1788" name="Rectangle 66"/>
            <p:cNvSpPr>
              <a:spLocks noChangeArrowheads="1"/>
            </p:cNvSpPr>
            <p:nvPr/>
          </p:nvSpPr>
          <p:spPr bwMode="auto">
            <a:xfrm>
              <a:off x="5628176" y="1289476"/>
              <a:ext cx="71452" cy="71841"/>
            </a:xfrm>
            <a:prstGeom prst="rect">
              <a:avLst/>
            </a:prstGeom>
            <a:grpFill/>
            <a:ln w="3175" cap="flat">
              <a:solidFill>
                <a:srgbClr val="00206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800" b="0" kern="0" dirty="0">
                <a:solidFill>
                  <a:prstClr val="black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789" name="Rectangle 66"/>
            <p:cNvSpPr>
              <a:spLocks noChangeArrowheads="1"/>
            </p:cNvSpPr>
            <p:nvPr/>
          </p:nvSpPr>
          <p:spPr bwMode="auto">
            <a:xfrm>
              <a:off x="5788544" y="1289481"/>
              <a:ext cx="71453" cy="71841"/>
            </a:xfrm>
            <a:prstGeom prst="rect">
              <a:avLst/>
            </a:prstGeom>
            <a:grpFill/>
            <a:ln w="3175" cap="flat">
              <a:solidFill>
                <a:srgbClr val="00206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800" b="0" kern="0" dirty="0">
                <a:solidFill>
                  <a:prstClr val="black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</p:grpSp>
      <p:grpSp>
        <p:nvGrpSpPr>
          <p:cNvPr id="119968" name="Group 36"/>
          <p:cNvGrpSpPr>
            <a:grpSpLocks/>
          </p:cNvGrpSpPr>
          <p:nvPr/>
        </p:nvGrpSpPr>
        <p:grpSpPr bwMode="auto">
          <a:xfrm>
            <a:off x="4132263" y="2039938"/>
            <a:ext cx="242887" cy="73025"/>
            <a:chOff x="5623950" y="1745189"/>
            <a:chExt cx="242311" cy="71841"/>
          </a:xfrm>
        </p:grpSpPr>
        <p:cxnSp>
          <p:nvCxnSpPr>
            <p:cNvPr id="120001" name="Straight Connector 37"/>
            <p:cNvCxnSpPr>
              <a:cxnSpLocks noChangeShapeType="1"/>
            </p:cNvCxnSpPr>
            <p:nvPr/>
          </p:nvCxnSpPr>
          <p:spPr bwMode="auto">
            <a:xfrm>
              <a:off x="5659367" y="1793813"/>
              <a:ext cx="193679" cy="0"/>
            </a:xfrm>
            <a:prstGeom prst="line">
              <a:avLst/>
            </a:prstGeom>
            <a:noFill/>
            <a:ln w="12700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92" name="Freeform 41"/>
            <p:cNvSpPr>
              <a:spLocks/>
            </p:cNvSpPr>
            <p:nvPr/>
          </p:nvSpPr>
          <p:spPr bwMode="auto">
            <a:xfrm>
              <a:off x="5623950" y="1745189"/>
              <a:ext cx="83937" cy="71841"/>
            </a:xfrm>
            <a:custGeom>
              <a:avLst/>
              <a:gdLst>
                <a:gd name="T0" fmla="*/ 20 w 40"/>
                <a:gd name="T1" fmla="*/ 0 h 34"/>
                <a:gd name="T2" fmla="*/ 40 w 40"/>
                <a:gd name="T3" fmla="*/ 34 h 34"/>
                <a:gd name="T4" fmla="*/ 0 w 40"/>
                <a:gd name="T5" fmla="*/ 34 h 34"/>
                <a:gd name="T6" fmla="*/ 20 w 40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4">
                  <a:moveTo>
                    <a:pt x="20" y="0"/>
                  </a:moveTo>
                  <a:lnTo>
                    <a:pt x="40" y="34"/>
                  </a:lnTo>
                  <a:lnTo>
                    <a:pt x="0" y="3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800" b="0" kern="0" dirty="0">
                <a:solidFill>
                  <a:prstClr val="black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793" name="Freeform 41"/>
            <p:cNvSpPr>
              <a:spLocks/>
            </p:cNvSpPr>
            <p:nvPr/>
          </p:nvSpPr>
          <p:spPr bwMode="auto">
            <a:xfrm>
              <a:off x="5782324" y="1745189"/>
              <a:ext cx="83937" cy="71841"/>
            </a:xfrm>
            <a:custGeom>
              <a:avLst/>
              <a:gdLst>
                <a:gd name="T0" fmla="*/ 20 w 40"/>
                <a:gd name="T1" fmla="*/ 0 h 34"/>
                <a:gd name="T2" fmla="*/ 40 w 40"/>
                <a:gd name="T3" fmla="*/ 34 h 34"/>
                <a:gd name="T4" fmla="*/ 0 w 40"/>
                <a:gd name="T5" fmla="*/ 34 h 34"/>
                <a:gd name="T6" fmla="*/ 20 w 40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4">
                  <a:moveTo>
                    <a:pt x="20" y="0"/>
                  </a:moveTo>
                  <a:lnTo>
                    <a:pt x="40" y="34"/>
                  </a:lnTo>
                  <a:lnTo>
                    <a:pt x="0" y="3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800" b="0" kern="0" dirty="0">
                <a:solidFill>
                  <a:prstClr val="black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</p:grpSp>
      <p:graphicFrame>
        <p:nvGraphicFramePr>
          <p:cNvPr id="1794" name="Table 1793"/>
          <p:cNvGraphicFramePr>
            <a:graphicFrameLocks noGrp="1"/>
          </p:cNvGraphicFramePr>
          <p:nvPr/>
        </p:nvGraphicFramePr>
        <p:xfrm>
          <a:off x="6413500" y="2106613"/>
          <a:ext cx="2568575" cy="1065213"/>
        </p:xfrm>
        <a:graphic>
          <a:graphicData uri="http://schemas.openxmlformats.org/drawingml/2006/table">
            <a:tbl>
              <a:tblPr/>
              <a:tblGrid>
                <a:gridCol w="995363"/>
                <a:gridCol w="787400"/>
                <a:gridCol w="785812"/>
              </a:tblGrid>
              <a:tr h="304800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Ceritinib</a:t>
                      </a:r>
                      <a:r>
                        <a:rPr kumimoji="0" lang="en-GB" altLang="x-non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br>
                        <a:rPr kumimoji="0" lang="en-GB" altLang="x-non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(N=59)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Chemotherapy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(N=62)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Events, n (%)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35 (59.3)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41 (66.1)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 (95% CI), months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10.7 (8.1-16.4)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6.7 (4.1-10.6)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 gridSpan="3">
                  <a:txBody>
                    <a:bodyPr/>
                    <a:lstStyle>
                      <a:lvl1pPr algn="l">
                        <a:spcBef>
                          <a:spcPts val="1200"/>
                        </a:spcBef>
                        <a:buSzPct val="120000"/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ts val="600"/>
                        </a:spcBef>
                        <a:buSzPct val="100000"/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ts val="300"/>
                        </a:spcBef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SzPct val="10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Hazard ratio (95% CI) = 0.70 (0.44-1.12)</a:t>
                      </a:r>
                    </a:p>
                  </a:txBody>
                  <a:tcPr marL="45704" marR="45704" marT="45697" marB="4569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795" name="Group 32"/>
          <p:cNvGrpSpPr>
            <a:grpSpLocks/>
          </p:cNvGrpSpPr>
          <p:nvPr/>
        </p:nvGrpSpPr>
        <p:grpSpPr bwMode="auto">
          <a:xfrm>
            <a:off x="7682465" y="2070533"/>
            <a:ext cx="231771" cy="73030"/>
            <a:chOff x="5628176" y="1289476"/>
            <a:chExt cx="231821" cy="71846"/>
          </a:xfrm>
          <a:solidFill>
            <a:srgbClr val="002060"/>
          </a:solidFill>
        </p:grpSpPr>
        <p:cxnSp>
          <p:nvCxnSpPr>
            <p:cNvPr id="1796" name="Straight Connector 33"/>
            <p:cNvCxnSpPr>
              <a:cxnSpLocks noChangeShapeType="1"/>
            </p:cNvCxnSpPr>
            <p:nvPr/>
          </p:nvCxnSpPr>
          <p:spPr bwMode="auto">
            <a:xfrm>
              <a:off x="5659367" y="1325400"/>
              <a:ext cx="193679" cy="0"/>
            </a:xfrm>
            <a:prstGeom prst="line">
              <a:avLst/>
            </a:prstGeom>
            <a:grpFill/>
            <a:ln w="12700" algn="ctr">
              <a:solidFill>
                <a:srgbClr val="002060"/>
              </a:solidFill>
              <a:round/>
              <a:headEnd/>
              <a:tailEnd/>
            </a:ln>
            <a:extLst/>
          </p:spPr>
        </p:cxnSp>
        <p:sp>
          <p:nvSpPr>
            <p:cNvPr id="1797" name="Rectangle 66"/>
            <p:cNvSpPr>
              <a:spLocks noChangeArrowheads="1"/>
            </p:cNvSpPr>
            <p:nvPr/>
          </p:nvSpPr>
          <p:spPr bwMode="auto">
            <a:xfrm>
              <a:off x="5628176" y="1289476"/>
              <a:ext cx="71452" cy="71841"/>
            </a:xfrm>
            <a:prstGeom prst="rect">
              <a:avLst/>
            </a:prstGeom>
            <a:grpFill/>
            <a:ln w="3175" cap="flat">
              <a:solidFill>
                <a:srgbClr val="00206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800" b="0" kern="0" dirty="0">
                <a:solidFill>
                  <a:prstClr val="black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798" name="Rectangle 66"/>
            <p:cNvSpPr>
              <a:spLocks noChangeArrowheads="1"/>
            </p:cNvSpPr>
            <p:nvPr/>
          </p:nvSpPr>
          <p:spPr bwMode="auto">
            <a:xfrm>
              <a:off x="5788544" y="1289481"/>
              <a:ext cx="71453" cy="71841"/>
            </a:xfrm>
            <a:prstGeom prst="rect">
              <a:avLst/>
            </a:prstGeom>
            <a:grpFill/>
            <a:ln w="3175" cap="flat">
              <a:solidFill>
                <a:srgbClr val="00206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800" b="0" kern="0" dirty="0">
                <a:solidFill>
                  <a:prstClr val="black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</p:grpSp>
      <p:grpSp>
        <p:nvGrpSpPr>
          <p:cNvPr id="119984" name="Group 36"/>
          <p:cNvGrpSpPr>
            <a:grpSpLocks/>
          </p:cNvGrpSpPr>
          <p:nvPr/>
        </p:nvGrpSpPr>
        <p:grpSpPr bwMode="auto">
          <a:xfrm>
            <a:off x="8462963" y="2070100"/>
            <a:ext cx="242887" cy="73025"/>
            <a:chOff x="5623950" y="1745189"/>
            <a:chExt cx="242311" cy="71841"/>
          </a:xfrm>
        </p:grpSpPr>
        <p:cxnSp>
          <p:nvCxnSpPr>
            <p:cNvPr id="119998" name="Straight Connector 37"/>
            <p:cNvCxnSpPr>
              <a:cxnSpLocks noChangeShapeType="1"/>
            </p:cNvCxnSpPr>
            <p:nvPr/>
          </p:nvCxnSpPr>
          <p:spPr bwMode="auto">
            <a:xfrm>
              <a:off x="5659367" y="1793813"/>
              <a:ext cx="193679" cy="0"/>
            </a:xfrm>
            <a:prstGeom prst="line">
              <a:avLst/>
            </a:prstGeom>
            <a:noFill/>
            <a:ln w="12700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01" name="Freeform 41"/>
            <p:cNvSpPr>
              <a:spLocks/>
            </p:cNvSpPr>
            <p:nvPr/>
          </p:nvSpPr>
          <p:spPr bwMode="auto">
            <a:xfrm>
              <a:off x="5623950" y="1745189"/>
              <a:ext cx="83937" cy="71841"/>
            </a:xfrm>
            <a:custGeom>
              <a:avLst/>
              <a:gdLst>
                <a:gd name="T0" fmla="*/ 20 w 40"/>
                <a:gd name="T1" fmla="*/ 0 h 34"/>
                <a:gd name="T2" fmla="*/ 40 w 40"/>
                <a:gd name="T3" fmla="*/ 34 h 34"/>
                <a:gd name="T4" fmla="*/ 0 w 40"/>
                <a:gd name="T5" fmla="*/ 34 h 34"/>
                <a:gd name="T6" fmla="*/ 20 w 40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4">
                  <a:moveTo>
                    <a:pt x="20" y="0"/>
                  </a:moveTo>
                  <a:lnTo>
                    <a:pt x="40" y="34"/>
                  </a:lnTo>
                  <a:lnTo>
                    <a:pt x="0" y="3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800" b="0" kern="0" dirty="0">
                <a:solidFill>
                  <a:prstClr val="black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802" name="Freeform 41"/>
            <p:cNvSpPr>
              <a:spLocks/>
            </p:cNvSpPr>
            <p:nvPr/>
          </p:nvSpPr>
          <p:spPr bwMode="auto">
            <a:xfrm>
              <a:off x="5782324" y="1745189"/>
              <a:ext cx="83937" cy="71841"/>
            </a:xfrm>
            <a:custGeom>
              <a:avLst/>
              <a:gdLst>
                <a:gd name="T0" fmla="*/ 20 w 40"/>
                <a:gd name="T1" fmla="*/ 0 h 34"/>
                <a:gd name="T2" fmla="*/ 40 w 40"/>
                <a:gd name="T3" fmla="*/ 34 h 34"/>
                <a:gd name="T4" fmla="*/ 0 w 40"/>
                <a:gd name="T5" fmla="*/ 34 h 34"/>
                <a:gd name="T6" fmla="*/ 20 w 40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4">
                  <a:moveTo>
                    <a:pt x="20" y="0"/>
                  </a:moveTo>
                  <a:lnTo>
                    <a:pt x="40" y="34"/>
                  </a:lnTo>
                  <a:lnTo>
                    <a:pt x="0" y="3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800" b="0" kern="0" dirty="0">
                <a:solidFill>
                  <a:prstClr val="black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</p:grpSp>
      <p:sp>
        <p:nvSpPr>
          <p:cNvPr id="1803" name="Line 501"/>
          <p:cNvSpPr>
            <a:spLocks noChangeShapeType="1"/>
          </p:cNvSpPr>
          <p:nvPr/>
        </p:nvSpPr>
        <p:spPr bwMode="auto">
          <a:xfrm flipH="1">
            <a:off x="695325" y="3538538"/>
            <a:ext cx="2906713" cy="1587"/>
          </a:xfrm>
          <a:prstGeom prst="line">
            <a:avLst/>
          </a:prstGeom>
          <a:noFill/>
          <a:ln w="12700" cap="flat">
            <a:solidFill>
              <a:srgbClr val="FFC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804" name="Line 485"/>
          <p:cNvSpPr>
            <a:spLocks noChangeShapeType="1"/>
          </p:cNvSpPr>
          <p:nvPr/>
        </p:nvSpPr>
        <p:spPr bwMode="auto">
          <a:xfrm flipH="1">
            <a:off x="1671638" y="3538538"/>
            <a:ext cx="0" cy="1439862"/>
          </a:xfrm>
          <a:prstGeom prst="line">
            <a:avLst/>
          </a:prstGeom>
          <a:noFill/>
          <a:ln w="12700" cap="flat">
            <a:solidFill>
              <a:srgbClr val="FFC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805" name="Line 489"/>
          <p:cNvSpPr>
            <a:spLocks noChangeShapeType="1"/>
          </p:cNvSpPr>
          <p:nvPr/>
        </p:nvSpPr>
        <p:spPr bwMode="auto">
          <a:xfrm>
            <a:off x="3592513" y="3538538"/>
            <a:ext cx="0" cy="1439862"/>
          </a:xfrm>
          <a:prstGeom prst="line">
            <a:avLst/>
          </a:prstGeom>
          <a:noFill/>
          <a:ln w="12700" cap="flat">
            <a:solidFill>
              <a:srgbClr val="FFC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806" name="Line 501"/>
          <p:cNvSpPr>
            <a:spLocks noChangeShapeType="1"/>
          </p:cNvSpPr>
          <p:nvPr/>
        </p:nvSpPr>
        <p:spPr bwMode="auto">
          <a:xfrm flipH="1">
            <a:off x="5256213" y="3541713"/>
            <a:ext cx="1233487" cy="3175"/>
          </a:xfrm>
          <a:prstGeom prst="line">
            <a:avLst/>
          </a:prstGeom>
          <a:noFill/>
          <a:ln w="12700" cap="flat">
            <a:solidFill>
              <a:srgbClr val="FFC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807" name="Line 485"/>
          <p:cNvSpPr>
            <a:spLocks noChangeShapeType="1"/>
          </p:cNvSpPr>
          <p:nvPr/>
        </p:nvSpPr>
        <p:spPr bwMode="auto">
          <a:xfrm flipH="1">
            <a:off x="6045200" y="3543300"/>
            <a:ext cx="0" cy="1435100"/>
          </a:xfrm>
          <a:prstGeom prst="line">
            <a:avLst/>
          </a:prstGeom>
          <a:noFill/>
          <a:ln w="12700" cap="flat">
            <a:solidFill>
              <a:srgbClr val="FFC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808" name="Line 489"/>
          <p:cNvSpPr>
            <a:spLocks noChangeShapeType="1"/>
          </p:cNvSpPr>
          <p:nvPr/>
        </p:nvSpPr>
        <p:spPr bwMode="auto">
          <a:xfrm flipH="1">
            <a:off x="6480175" y="3541713"/>
            <a:ext cx="0" cy="1436687"/>
          </a:xfrm>
          <a:prstGeom prst="line">
            <a:avLst/>
          </a:prstGeom>
          <a:noFill/>
          <a:ln w="12700" cap="flat">
            <a:solidFill>
              <a:srgbClr val="FFC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384" name="TextBox 383"/>
          <p:cNvSpPr txBox="1"/>
          <p:nvPr/>
        </p:nvSpPr>
        <p:spPr>
          <a:xfrm>
            <a:off x="723900" y="1887538"/>
            <a:ext cx="2514600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rgbClr val="000000"/>
                </a:solidFill>
                <a:latin typeface="Arial Black"/>
                <a:ea typeface="+mn-ea"/>
              </a:rPr>
              <a:t>Brain metastases at baseline: No</a:t>
            </a:r>
          </a:p>
        </p:txBody>
      </p:sp>
      <p:sp>
        <p:nvSpPr>
          <p:cNvPr id="385" name="TextBox 384"/>
          <p:cNvSpPr txBox="1"/>
          <p:nvPr/>
        </p:nvSpPr>
        <p:spPr>
          <a:xfrm>
            <a:off x="5260975" y="1887538"/>
            <a:ext cx="2586038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rgbClr val="000000"/>
                </a:solidFill>
                <a:latin typeface="Arial Black"/>
                <a:ea typeface="+mn-ea"/>
              </a:rPr>
              <a:t>Brain metastases at baseline: Yes</a:t>
            </a:r>
          </a:p>
        </p:txBody>
      </p:sp>
      <p:sp>
        <p:nvSpPr>
          <p:cNvPr id="387" name="Rectangle 386"/>
          <p:cNvSpPr/>
          <p:nvPr/>
        </p:nvSpPr>
        <p:spPr>
          <a:xfrm>
            <a:off x="7086600" y="6172200"/>
            <a:ext cx="19558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19995" name="Rectangle 388"/>
          <p:cNvSpPr>
            <a:spLocks noChangeArrowheads="1"/>
          </p:cNvSpPr>
          <p:nvPr/>
        </p:nvSpPr>
        <p:spPr bwMode="auto">
          <a:xfrm>
            <a:off x="6083300" y="6297613"/>
            <a:ext cx="30146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>
              <a:buClr>
                <a:srgbClr val="000000"/>
              </a:buClr>
            </a:pPr>
            <a:r>
              <a:rPr lang="en-US" altLang="x-none" sz="1100" b="0">
                <a:solidFill>
                  <a:srgbClr val="000000"/>
                </a:solidFill>
                <a:ea typeface="MS PGothic" charset="-128"/>
                <a:sym typeface="Gill Sans" charset="0"/>
              </a:rPr>
              <a:t>de Castro G, et al. Presented at WCLC 2016</a:t>
            </a:r>
          </a:p>
        </p:txBody>
      </p:sp>
      <p:sp>
        <p:nvSpPr>
          <p:cNvPr id="3" name="Rectangle 2"/>
          <p:cNvSpPr/>
          <p:nvPr/>
        </p:nvSpPr>
        <p:spPr>
          <a:xfrm>
            <a:off x="2997200" y="2603500"/>
            <a:ext cx="914400" cy="304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390" name="Rectangle 389"/>
          <p:cNvSpPr/>
          <p:nvPr/>
        </p:nvSpPr>
        <p:spPr>
          <a:xfrm>
            <a:off x="7340600" y="2590800"/>
            <a:ext cx="914400" cy="304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9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3"/>
          <p:cNvSpPr txBox="1">
            <a:spLocks noChangeArrowheads="1"/>
          </p:cNvSpPr>
          <p:nvPr/>
        </p:nvSpPr>
        <p:spPr bwMode="auto">
          <a:xfrm>
            <a:off x="455613" y="96838"/>
            <a:ext cx="842486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200">
                <a:solidFill>
                  <a:srgbClr val="E9C550"/>
                </a:solidFill>
              </a:rPr>
              <a:t>Summary</a:t>
            </a:r>
          </a:p>
        </p:txBody>
      </p:sp>
      <p:sp>
        <p:nvSpPr>
          <p:cNvPr id="129026" name="Rectangle 3"/>
          <p:cNvSpPr txBox="1">
            <a:spLocks/>
          </p:cNvSpPr>
          <p:nvPr/>
        </p:nvSpPr>
        <p:spPr bwMode="auto">
          <a:xfrm>
            <a:off x="615950" y="1471613"/>
            <a:ext cx="8229600" cy="3838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636" rIns="91272" bIns="45636"/>
          <a:lstStyle>
            <a:lvl1pPr marL="287338" indent="-287338" defTabSz="4572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Crizotinib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is the current first-line therapy for patients with newly diagnosed, metastatic ALK+ NSCLC</a:t>
            </a:r>
          </a:p>
          <a:p>
            <a:pPr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Second-generation ALK inhibitors are approved for patients who previously received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crizotinib</a:t>
            </a:r>
            <a:endParaRPr lang="en-GB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Second-generation ALK TKIs are highly effective in the first-line setting</a:t>
            </a:r>
          </a:p>
          <a:p>
            <a:pPr lvl="1"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Alectinib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: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mPFS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NR (vs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crizotinib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)</a:t>
            </a:r>
          </a:p>
          <a:p>
            <a:pPr lvl="1"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Ceritinib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: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mPFS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16.6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mos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(vs chemo)</a:t>
            </a:r>
          </a:p>
          <a:p>
            <a:pPr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Alectinib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is particularly active in the CNS </a:t>
            </a:r>
          </a:p>
          <a:p>
            <a:pPr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Side effect profiles will impact selection of first-line ALK inhibitor</a:t>
            </a:r>
          </a:p>
          <a:p>
            <a:pPr marL="0" indent="0" algn="l">
              <a:spcAft>
                <a:spcPts val="600"/>
              </a:spcAft>
              <a:buClr>
                <a:srgbClr val="E9C550"/>
              </a:buClr>
              <a:defRPr/>
            </a:pPr>
            <a:endParaRPr lang="en-GB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How many patients do you currently have in your practice with metastatic ALK-rearranged NSCLC?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53290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37296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/>
            <a:r>
              <a:rPr lang="en-US" sz="1900" dirty="0" smtClean="0">
                <a:solidFill>
                  <a:srgbClr val="FFFFFF"/>
                </a:solidFill>
              </a:rPr>
              <a:t>What type of assay is generally used to test ALK status in patients in your practice?</a:t>
            </a:r>
            <a:endParaRPr lang="en-US" sz="1900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/>
            <a:r>
              <a:rPr lang="en-US" sz="1800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9560069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58897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/>
            <a:r>
              <a:rPr lang="en-US" sz="1900" dirty="0" smtClean="0">
                <a:solidFill>
                  <a:srgbClr val="FFFFFF"/>
                </a:solidFill>
              </a:rPr>
              <a:t>What would be your preferred first-line systemic therapy recommendation for a younger, otherwise healthy patient with metastatic </a:t>
            </a:r>
            <a:r>
              <a:rPr lang="en-US" sz="1900" dirty="0" err="1" smtClean="0">
                <a:solidFill>
                  <a:srgbClr val="FFFFFF"/>
                </a:solidFill>
              </a:rPr>
              <a:t>nonsquamous</a:t>
            </a:r>
            <a:r>
              <a:rPr lang="en-US" sz="1900" dirty="0" smtClean="0">
                <a:solidFill>
                  <a:srgbClr val="FFFFFF"/>
                </a:solidFill>
              </a:rPr>
              <a:t> NSCLC and a TPS of 10% who is demonstrated to have an ALK translocation?</a:t>
            </a:r>
            <a:endParaRPr lang="en-US" sz="1900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/>
            <a:r>
              <a:rPr lang="en-US" sz="1800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304663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127981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/>
            <a:r>
              <a:rPr lang="en-US" sz="1900" dirty="0" smtClean="0">
                <a:solidFill>
                  <a:srgbClr val="FFFFFF"/>
                </a:solidFill>
              </a:rPr>
              <a:t>An otherwise healthy patient presents with ALK-rearranged adenocarcinoma of the lung with a TPS of 10% and </a:t>
            </a:r>
            <a:r>
              <a:rPr lang="en-US" sz="1900" u="sng" dirty="0" smtClean="0">
                <a:solidFill>
                  <a:srgbClr val="FFFFFF"/>
                </a:solidFill>
              </a:rPr>
              <a:t>metastases to the lung, liver and brain</a:t>
            </a:r>
            <a:r>
              <a:rPr lang="en-US" sz="1900" dirty="0" smtClean="0">
                <a:solidFill>
                  <a:srgbClr val="FFFFFF"/>
                </a:solidFill>
              </a:rPr>
              <a:t>. Cost and reimbursement issues aside, which systemic therapy would you most likely recommend?</a:t>
            </a:r>
            <a:endParaRPr lang="en-US" sz="1900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/>
            <a:r>
              <a:rPr lang="en-US" sz="1800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1298020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79427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3"/>
          <p:cNvSpPr txBox="1">
            <a:spLocks noChangeArrowheads="1"/>
          </p:cNvSpPr>
          <p:nvPr/>
        </p:nvSpPr>
        <p:spPr bwMode="auto">
          <a:xfrm>
            <a:off x="268288" y="71438"/>
            <a:ext cx="842486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>
                <a:solidFill>
                  <a:srgbClr val="E9C550"/>
                </a:solidFill>
              </a:rPr>
              <a:t>Case</a:t>
            </a:r>
          </a:p>
        </p:txBody>
      </p:sp>
      <p:sp>
        <p:nvSpPr>
          <p:cNvPr id="89090" name="Content Placeholder 4"/>
          <p:cNvSpPr>
            <a:spLocks noGrp="1"/>
          </p:cNvSpPr>
          <p:nvPr>
            <p:ph idx="1"/>
          </p:nvPr>
        </p:nvSpPr>
        <p:spPr>
          <a:xfrm>
            <a:off x="469900" y="1525588"/>
            <a:ext cx="8572500" cy="4418012"/>
          </a:xfrm>
        </p:spPr>
        <p:txBody>
          <a:bodyPr/>
          <a:lstStyle/>
          <a:p>
            <a:r>
              <a:rPr lang="en-US" altLang="x-none" sz="2400" dirty="0">
                <a:ea typeface="ＭＳ Ｐゴシック" charset="-128"/>
              </a:rPr>
              <a:t>41 </a:t>
            </a:r>
            <a:r>
              <a:rPr lang="en-US" altLang="x-none" sz="2400" dirty="0" err="1">
                <a:ea typeface="ＭＳ Ｐゴシック" charset="-128"/>
              </a:rPr>
              <a:t>yo</a:t>
            </a:r>
            <a:r>
              <a:rPr lang="en-US" altLang="x-none" sz="2400" dirty="0">
                <a:ea typeface="ＭＳ Ｐゴシック" charset="-128"/>
              </a:rPr>
              <a:t> F </a:t>
            </a:r>
            <a:r>
              <a:rPr lang="en-US" altLang="x-none" sz="2400" dirty="0" smtClean="0">
                <a:ea typeface="ＭＳ Ｐゴシック" charset="-128"/>
              </a:rPr>
              <a:t>never smoker </a:t>
            </a:r>
            <a:r>
              <a:rPr lang="en-US" altLang="x-none" sz="2400" dirty="0">
                <a:ea typeface="ＭＳ Ｐゴシック" charset="-128"/>
              </a:rPr>
              <a:t>with no past medical history who was incidentally found to have a </a:t>
            </a:r>
            <a:r>
              <a:rPr lang="en-US" altLang="x-none" sz="2400" dirty="0" smtClean="0">
                <a:ea typeface="ＭＳ Ｐゴシック" charset="-128"/>
              </a:rPr>
              <a:t>3.7-cm </a:t>
            </a:r>
            <a:r>
              <a:rPr lang="en-US" altLang="x-none" sz="2400" dirty="0">
                <a:ea typeface="ＭＳ Ｐゴシック" charset="-128"/>
              </a:rPr>
              <a:t>LLL mass.  </a:t>
            </a:r>
          </a:p>
          <a:p>
            <a:r>
              <a:rPr lang="en-US" altLang="x-none" sz="2400" dirty="0">
                <a:ea typeface="ＭＳ Ｐゴシック" charset="-128"/>
              </a:rPr>
              <a:t>Workup revealed stage 3A NSCLC, adenocarcinoma histology.  Brain MRI was negative. </a:t>
            </a:r>
          </a:p>
          <a:p>
            <a:r>
              <a:rPr lang="en-US" altLang="x-none" sz="2400" dirty="0">
                <a:ea typeface="ＭＳ Ｐゴシック" charset="-128"/>
              </a:rPr>
              <a:t>She underwent induction </a:t>
            </a:r>
            <a:r>
              <a:rPr lang="en-US" altLang="x-none" sz="2400" dirty="0" err="1">
                <a:ea typeface="ＭＳ Ｐゴシック" charset="-128"/>
              </a:rPr>
              <a:t>chemoRT</a:t>
            </a:r>
            <a:r>
              <a:rPr lang="en-US" altLang="x-none" sz="2400" dirty="0">
                <a:ea typeface="ＭＳ Ｐゴシック" charset="-128"/>
              </a:rPr>
              <a:t>, VATS LLL resection, and 4 cycles of consolidation chemotherapy.</a:t>
            </a:r>
          </a:p>
          <a:p>
            <a:r>
              <a:rPr lang="en-US" altLang="x-none" sz="2400" dirty="0">
                <a:ea typeface="ＭＳ Ｐゴシック" charset="-128"/>
              </a:rPr>
              <a:t>One year after completing chemotherapy, she developed headaches and neck pain. </a:t>
            </a:r>
          </a:p>
          <a:p>
            <a:r>
              <a:rPr lang="en-US" altLang="x-none" sz="2400" dirty="0">
                <a:ea typeface="ＭＳ Ｐゴシック" charset="-128"/>
              </a:rPr>
              <a:t>Brain MRI with multiple lesions, measuring up to 1.9 </a:t>
            </a:r>
            <a:r>
              <a:rPr lang="en-US" altLang="x-none" sz="2400" dirty="0" smtClean="0">
                <a:ea typeface="ＭＳ Ｐゴシック" charset="-128"/>
              </a:rPr>
              <a:t>cm.</a:t>
            </a:r>
            <a:endParaRPr lang="en-US" altLang="x-none" sz="2400" dirty="0">
              <a:ea typeface="ＭＳ Ｐゴシック" charset="-12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3"/>
          <p:cNvSpPr txBox="1">
            <a:spLocks noChangeArrowheads="1"/>
          </p:cNvSpPr>
          <p:nvPr/>
        </p:nvSpPr>
        <p:spPr bwMode="auto">
          <a:xfrm>
            <a:off x="268288" y="71438"/>
            <a:ext cx="842486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>
                <a:solidFill>
                  <a:srgbClr val="E9C550"/>
                </a:solidFill>
              </a:rPr>
              <a:t>Case</a:t>
            </a:r>
          </a:p>
        </p:txBody>
      </p:sp>
      <p:sp>
        <p:nvSpPr>
          <p:cNvPr id="91138" name="Content Placeholder 4"/>
          <p:cNvSpPr>
            <a:spLocks noGrp="1"/>
          </p:cNvSpPr>
          <p:nvPr>
            <p:ph idx="1"/>
          </p:nvPr>
        </p:nvSpPr>
        <p:spPr>
          <a:xfrm>
            <a:off x="469900" y="1385888"/>
            <a:ext cx="8382000" cy="4684712"/>
          </a:xfrm>
        </p:spPr>
        <p:txBody>
          <a:bodyPr/>
          <a:lstStyle/>
          <a:p>
            <a:r>
              <a:rPr lang="en-US" altLang="x-none" sz="2400" dirty="0">
                <a:ea typeface="ＭＳ Ｐゴシック" charset="-128"/>
              </a:rPr>
              <a:t>She was started on steroids</a:t>
            </a:r>
          </a:p>
          <a:p>
            <a:r>
              <a:rPr lang="en-US" altLang="x-none" sz="2400" dirty="0">
                <a:ea typeface="ＭＳ Ｐゴシック" charset="-128"/>
              </a:rPr>
              <a:t>PET-CT with </a:t>
            </a:r>
            <a:r>
              <a:rPr lang="en-US" altLang="x-none" sz="2400" dirty="0" smtClean="0">
                <a:ea typeface="ＭＳ Ｐゴシック" charset="-128"/>
              </a:rPr>
              <a:t>FDG: </a:t>
            </a:r>
            <a:r>
              <a:rPr lang="en-US" altLang="x-none" sz="2400" dirty="0">
                <a:ea typeface="ＭＳ Ｐゴシック" charset="-128"/>
              </a:rPr>
              <a:t>avid L hilar and mediastinal lymphadenopathy</a:t>
            </a:r>
          </a:p>
          <a:p>
            <a:r>
              <a:rPr lang="en-US" altLang="x-none" sz="2400" dirty="0">
                <a:ea typeface="ＭＳ Ｐゴシック" charset="-128"/>
              </a:rPr>
              <a:t>Molecular testing was performed on her previous diagnostic biopsy</a:t>
            </a:r>
          </a:p>
          <a:p>
            <a:r>
              <a:rPr lang="en-US" altLang="x-none" sz="2400" dirty="0">
                <a:ea typeface="ＭＳ Ｐゴシック" charset="-128"/>
              </a:rPr>
              <a:t>EGFR </a:t>
            </a:r>
            <a:r>
              <a:rPr lang="en-US" altLang="x-none" sz="2400" dirty="0" smtClean="0">
                <a:ea typeface="ＭＳ Ｐゴシック" charset="-128"/>
              </a:rPr>
              <a:t>wild type</a:t>
            </a:r>
            <a:r>
              <a:rPr lang="en-US" altLang="x-none" sz="2400" dirty="0">
                <a:ea typeface="ＭＳ Ｐゴシック" charset="-128"/>
              </a:rPr>
              <a:t>, ALK IHC positive, ROS1 FISH negative</a:t>
            </a:r>
          </a:p>
          <a:p>
            <a:r>
              <a:rPr lang="en-US" altLang="x-none" sz="2400" dirty="0">
                <a:ea typeface="ＭＳ Ｐゴシック" charset="-128"/>
              </a:rPr>
              <a:t>NGS confirmed a HIP1-ALK rearrangement</a:t>
            </a:r>
          </a:p>
          <a:p>
            <a:r>
              <a:rPr lang="en-US" altLang="x-none" sz="2400" dirty="0">
                <a:ea typeface="ＭＳ Ｐゴシック" charset="-128"/>
              </a:rPr>
              <a:t>WBRT and/or SRS was recommended, followed by </a:t>
            </a:r>
            <a:r>
              <a:rPr lang="en-US" altLang="x-none" sz="2400" dirty="0" err="1">
                <a:ea typeface="ＭＳ Ｐゴシック" charset="-128"/>
              </a:rPr>
              <a:t>crizotinib</a:t>
            </a:r>
            <a:endParaRPr lang="en-US" altLang="x-none" sz="2400" dirty="0">
              <a:ea typeface="ＭＳ Ｐゴシック" charset="-128"/>
            </a:endParaRPr>
          </a:p>
          <a:p>
            <a:r>
              <a:rPr lang="en-US" altLang="x-none" sz="2400" dirty="0">
                <a:ea typeface="ＭＳ Ｐゴシック" charset="-128"/>
              </a:rPr>
              <a:t>We recommended initiation of first-line </a:t>
            </a:r>
            <a:r>
              <a:rPr lang="en-US" altLang="x-none" sz="2400" dirty="0" err="1" smtClean="0">
                <a:ea typeface="ＭＳ Ｐゴシック" charset="-128"/>
              </a:rPr>
              <a:t>alectinib</a:t>
            </a:r>
            <a:endParaRPr lang="en-US" altLang="x-none" sz="2400" dirty="0">
              <a:ea typeface="ＭＳ Ｐゴシック" charset="-12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13"/>
          <p:cNvSpPr txBox="1">
            <a:spLocks noChangeArrowheads="1"/>
          </p:cNvSpPr>
          <p:nvPr/>
        </p:nvSpPr>
        <p:spPr bwMode="auto">
          <a:xfrm>
            <a:off x="268288" y="71438"/>
            <a:ext cx="842486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>
                <a:solidFill>
                  <a:srgbClr val="E9C550"/>
                </a:solidFill>
              </a:rPr>
              <a:t>Case</a:t>
            </a:r>
          </a:p>
        </p:txBody>
      </p:sp>
      <p:pic>
        <p:nvPicPr>
          <p:cNvPr id="93187" name="Picture 2" descr="Prealectinib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0" t="5952" r="4047" b="4488"/>
          <a:stretch>
            <a:fillRect/>
          </a:stretch>
        </p:blipFill>
        <p:spPr bwMode="auto">
          <a:xfrm>
            <a:off x="749300" y="1422400"/>
            <a:ext cx="3454400" cy="439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8" name="Picture 3" descr="postalectinib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2" t="2107" r="8051" b="4837"/>
          <a:stretch>
            <a:fillRect/>
          </a:stretch>
        </p:blipFill>
        <p:spPr bwMode="auto">
          <a:xfrm rot="540000">
            <a:off x="4846638" y="1268413"/>
            <a:ext cx="3748087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9" name="TextBox 5"/>
          <p:cNvSpPr txBox="1">
            <a:spLocks noChangeArrowheads="1"/>
          </p:cNvSpPr>
          <p:nvPr/>
        </p:nvSpPr>
        <p:spPr bwMode="auto">
          <a:xfrm>
            <a:off x="1978025" y="5943600"/>
            <a:ext cx="10287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1600"/>
              <a:t>Baseline</a:t>
            </a:r>
          </a:p>
        </p:txBody>
      </p:sp>
      <p:sp>
        <p:nvSpPr>
          <p:cNvPr id="93190" name="TextBox 7"/>
          <p:cNvSpPr txBox="1">
            <a:spLocks noChangeArrowheads="1"/>
          </p:cNvSpPr>
          <p:nvPr/>
        </p:nvSpPr>
        <p:spPr bwMode="auto">
          <a:xfrm>
            <a:off x="5284788" y="5943600"/>
            <a:ext cx="27717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1600"/>
              <a:t>After 3 months of alectinib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2_Custom Design">
  <a:themeElements>
    <a:clrScheme name="2_Custom Design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4DAC26"/>
      </a:accent1>
      <a:accent2>
        <a:srgbClr val="0E2B8D"/>
      </a:accent2>
      <a:accent3>
        <a:srgbClr val="FFFFFF"/>
      </a:accent3>
      <a:accent4>
        <a:srgbClr val="000000"/>
      </a:accent4>
      <a:accent5>
        <a:srgbClr val="B2D2AC"/>
      </a:accent5>
      <a:accent6>
        <a:srgbClr val="0C267F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4DAC26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2D2AC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4DAC26"/>
        </a:accent1>
        <a:accent2>
          <a:srgbClr val="0E2B8D"/>
        </a:accent2>
        <a:accent3>
          <a:srgbClr val="FFFFFF"/>
        </a:accent3>
        <a:accent4>
          <a:srgbClr val="000000"/>
        </a:accent4>
        <a:accent5>
          <a:srgbClr val="B2D2AC"/>
        </a:accent5>
        <a:accent6>
          <a:srgbClr val="0C267F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1_Default Design">
  <a:themeElements>
    <a:clrScheme name="">
      <a:dk1>
        <a:srgbClr val="808080"/>
      </a:dk1>
      <a:lt1>
        <a:srgbClr val="FFFFFF"/>
      </a:lt1>
      <a:dk2>
        <a:srgbClr val="00457C"/>
      </a:dk2>
      <a:lt2>
        <a:srgbClr val="000000"/>
      </a:lt2>
      <a:accent1>
        <a:srgbClr val="8CC63F"/>
      </a:accent1>
      <a:accent2>
        <a:srgbClr val="2BADC7"/>
      </a:accent2>
      <a:accent3>
        <a:srgbClr val="AAB0BF"/>
      </a:accent3>
      <a:accent4>
        <a:srgbClr val="DADADA"/>
      </a:accent4>
      <a:accent5>
        <a:srgbClr val="C5DFAF"/>
      </a:accent5>
      <a:accent6>
        <a:srgbClr val="269CB4"/>
      </a:accent6>
      <a:hlink>
        <a:srgbClr val="DB0350"/>
      </a:hlink>
      <a:folHlink>
        <a:srgbClr val="E9C55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B3C8D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A2B5C0"/>
        </a:accent6>
        <a:hlink>
          <a:srgbClr val="FFCC66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A3023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93022E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EB034B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D50243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FD5186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E54979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_Default Design">
  <a:themeElements>
    <a:clrScheme name="">
      <a:dk1>
        <a:srgbClr val="808080"/>
      </a:dk1>
      <a:lt1>
        <a:srgbClr val="FFFFFF"/>
      </a:lt1>
      <a:dk2>
        <a:srgbClr val="00457C"/>
      </a:dk2>
      <a:lt2>
        <a:srgbClr val="000000"/>
      </a:lt2>
      <a:accent1>
        <a:srgbClr val="8CC63F"/>
      </a:accent1>
      <a:accent2>
        <a:srgbClr val="2BADC7"/>
      </a:accent2>
      <a:accent3>
        <a:srgbClr val="AAB0BF"/>
      </a:accent3>
      <a:accent4>
        <a:srgbClr val="DADADA"/>
      </a:accent4>
      <a:accent5>
        <a:srgbClr val="C5DFAF"/>
      </a:accent5>
      <a:accent6>
        <a:srgbClr val="269CB4"/>
      </a:accent6>
      <a:hlink>
        <a:srgbClr val="DB0350"/>
      </a:hlink>
      <a:folHlink>
        <a:srgbClr val="E9C55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B3C8D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A2B5C0"/>
        </a:accent6>
        <a:hlink>
          <a:srgbClr val="FFCC66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A3023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93022E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EB034B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D50243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FD5186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E54979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Default Design">
  <a:themeElements>
    <a:clrScheme name="">
      <a:dk1>
        <a:srgbClr val="808080"/>
      </a:dk1>
      <a:lt1>
        <a:srgbClr val="FFFFFF"/>
      </a:lt1>
      <a:dk2>
        <a:srgbClr val="00457C"/>
      </a:dk2>
      <a:lt2>
        <a:srgbClr val="000000"/>
      </a:lt2>
      <a:accent1>
        <a:srgbClr val="8CC63F"/>
      </a:accent1>
      <a:accent2>
        <a:srgbClr val="2BADC7"/>
      </a:accent2>
      <a:accent3>
        <a:srgbClr val="AAB0BF"/>
      </a:accent3>
      <a:accent4>
        <a:srgbClr val="DADADA"/>
      </a:accent4>
      <a:accent5>
        <a:srgbClr val="C5DFAF"/>
      </a:accent5>
      <a:accent6>
        <a:srgbClr val="269CB4"/>
      </a:accent6>
      <a:hlink>
        <a:srgbClr val="DB0350"/>
      </a:hlink>
      <a:folHlink>
        <a:srgbClr val="E9C55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B3C8D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A2B5C0"/>
        </a:accent6>
        <a:hlink>
          <a:srgbClr val="FFCC66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A3023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93022E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EB034B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D50243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FD5186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E54979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ransplant_r1b">
  <a:themeElements>
    <a:clrScheme name="Default Design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Default Design">
      <a:majorFont>
        <a:latin typeface="Palatino"/>
        <a:ea typeface="ＭＳ Ｐゴシック"/>
        <a:cs typeface=""/>
      </a:majorFont>
      <a:minorFont>
        <a:latin typeface="Univers 47 CondensedLigh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8_Default Design">
  <a:themeElements>
    <a:clrScheme name="">
      <a:dk1>
        <a:srgbClr val="808080"/>
      </a:dk1>
      <a:lt1>
        <a:srgbClr val="FFFFFF"/>
      </a:lt1>
      <a:dk2>
        <a:srgbClr val="00457C"/>
      </a:dk2>
      <a:lt2>
        <a:srgbClr val="000000"/>
      </a:lt2>
      <a:accent1>
        <a:srgbClr val="8CC63F"/>
      </a:accent1>
      <a:accent2>
        <a:srgbClr val="2BADC7"/>
      </a:accent2>
      <a:accent3>
        <a:srgbClr val="AAB0BF"/>
      </a:accent3>
      <a:accent4>
        <a:srgbClr val="DADADA"/>
      </a:accent4>
      <a:accent5>
        <a:srgbClr val="C5DFAF"/>
      </a:accent5>
      <a:accent6>
        <a:srgbClr val="269CB4"/>
      </a:accent6>
      <a:hlink>
        <a:srgbClr val="DB0350"/>
      </a:hlink>
      <a:folHlink>
        <a:srgbClr val="E9C55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B3C8D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A2B5C0"/>
        </a:accent6>
        <a:hlink>
          <a:srgbClr val="FFCC66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A3023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93022E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EB034B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D50243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FD5186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E54979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Default Design">
  <a:themeElements>
    <a:clrScheme name="">
      <a:dk1>
        <a:srgbClr val="808080"/>
      </a:dk1>
      <a:lt1>
        <a:srgbClr val="FFFFFF"/>
      </a:lt1>
      <a:dk2>
        <a:srgbClr val="00457C"/>
      </a:dk2>
      <a:lt2>
        <a:srgbClr val="000000"/>
      </a:lt2>
      <a:accent1>
        <a:srgbClr val="8CC63F"/>
      </a:accent1>
      <a:accent2>
        <a:srgbClr val="2BADC7"/>
      </a:accent2>
      <a:accent3>
        <a:srgbClr val="AAB0BF"/>
      </a:accent3>
      <a:accent4>
        <a:srgbClr val="DADADA"/>
      </a:accent4>
      <a:accent5>
        <a:srgbClr val="C5DFAF"/>
      </a:accent5>
      <a:accent6>
        <a:srgbClr val="269CB4"/>
      </a:accent6>
      <a:hlink>
        <a:srgbClr val="DB0350"/>
      </a:hlink>
      <a:folHlink>
        <a:srgbClr val="E9C55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22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22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B3C8D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A2B5C0"/>
        </a:accent6>
        <a:hlink>
          <a:srgbClr val="FFCC66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A3023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93022E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EB034B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D50243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FD5186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E54979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blank">
  <a:themeElements>
    <a:clrScheme name="Novartis 2016">
      <a:dk1>
        <a:srgbClr val="000000"/>
      </a:dk1>
      <a:lt1>
        <a:srgbClr val="FFFFFF"/>
      </a:lt1>
      <a:dk2>
        <a:srgbClr val="404040"/>
      </a:dk2>
      <a:lt2>
        <a:srgbClr val="CCCCCC"/>
      </a:lt2>
      <a:accent1>
        <a:srgbClr val="0460A9"/>
      </a:accent1>
      <a:accent2>
        <a:srgbClr val="E74A21"/>
      </a:accent2>
      <a:accent3>
        <a:srgbClr val="EC9A1E"/>
      </a:accent3>
      <a:accent4>
        <a:srgbClr val="8D1F1B"/>
      </a:accent4>
      <a:accent5>
        <a:srgbClr val="7F7F7F"/>
      </a:accent5>
      <a:accent6>
        <a:srgbClr val="404040"/>
      </a:accent6>
      <a:hlink>
        <a:srgbClr val="0460A9"/>
      </a:hlink>
      <a:folHlink>
        <a:srgbClr val="0460A9"/>
      </a:folHlink>
    </a:clrScheme>
    <a:fontScheme name="Novartis 2016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Novartis 2016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none" rtlCol="0">
        <a:spAutoFit/>
      </a:bodyPr>
      <a:lstStyle>
        <a:defPPr>
          <a:defRPr sz="1000" b="1" dirty="0" smtClean="0">
            <a:solidFill>
              <a:srgbClr val="FF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" id="{3F82403C-12A1-48DE-98CE-22D763759EA9}" vid="{29229F9C-5F03-4EAC-9AD9-5098AE55860F}"/>
    </a:ext>
  </a:extLst>
</a:theme>
</file>

<file path=ppt/theme/theme9.xml><?xml version="1.0" encoding="utf-8"?>
<a:theme xmlns:a="http://schemas.openxmlformats.org/drawingml/2006/main" name="blank">
  <a:themeElements>
    <a:clrScheme name="Novartis 2016">
      <a:dk1>
        <a:srgbClr val="000000"/>
      </a:dk1>
      <a:lt1>
        <a:srgbClr val="FFFFFF"/>
      </a:lt1>
      <a:dk2>
        <a:srgbClr val="404040"/>
      </a:dk2>
      <a:lt2>
        <a:srgbClr val="CCCCCC"/>
      </a:lt2>
      <a:accent1>
        <a:srgbClr val="0460A9"/>
      </a:accent1>
      <a:accent2>
        <a:srgbClr val="E74A21"/>
      </a:accent2>
      <a:accent3>
        <a:srgbClr val="EC9A1E"/>
      </a:accent3>
      <a:accent4>
        <a:srgbClr val="8D1F1B"/>
      </a:accent4>
      <a:accent5>
        <a:srgbClr val="7F7F7F"/>
      </a:accent5>
      <a:accent6>
        <a:srgbClr val="404040"/>
      </a:accent6>
      <a:hlink>
        <a:srgbClr val="0460A9"/>
      </a:hlink>
      <a:folHlink>
        <a:srgbClr val="0460A9"/>
      </a:folHlink>
    </a:clrScheme>
    <a:fontScheme name="Novartis 2016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Novartis 2016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solidFill>
          <a:srgbClr val="FFFF00"/>
        </a:solidFill>
        <a:ln>
          <a:solidFill>
            <a:srgbClr val="FF0000"/>
          </a:solidFill>
        </a:ln>
      </a:spPr>
      <a:bodyPr wrap="none" rtlCol="0">
        <a:spAutoFit/>
      </a:bodyPr>
      <a:lstStyle>
        <a:defPPr>
          <a:defRPr sz="1400" b="1" dirty="0" smtClean="0">
            <a:solidFill>
              <a:srgbClr val="FF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" id="{3F82403C-12A1-48DE-98CE-22D763759EA9}" vid="{29229F9C-5F03-4EAC-9AD9-5098AE55860F}"/>
    </a:ext>
  </a:ext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8646</TotalTime>
  <Words>2108</Words>
  <Application>Microsoft Macintosh PowerPoint</Application>
  <PresentationFormat>On-screen Show (4:3)</PresentationFormat>
  <Paragraphs>680</Paragraphs>
  <Slides>24</Slides>
  <Notes>22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50" baseType="lpstr">
      <vt:lpstr>Arial Black</vt:lpstr>
      <vt:lpstr>Arial Narrow</vt:lpstr>
      <vt:lpstr>Calibri</vt:lpstr>
      <vt:lpstr>Gill Sans</vt:lpstr>
      <vt:lpstr>Heiti SC Light</vt:lpstr>
      <vt:lpstr>HGPｺﾞｼｯｸE</vt:lpstr>
      <vt:lpstr>Lucida Grande</vt:lpstr>
      <vt:lpstr>MS PGothic</vt:lpstr>
      <vt:lpstr>ＭＳ Ｐゴシック</vt:lpstr>
      <vt:lpstr>Palatino</vt:lpstr>
      <vt:lpstr>Tahoma</vt:lpstr>
      <vt:lpstr>Times</vt:lpstr>
      <vt:lpstr>Univers 47 CondensedLight</vt:lpstr>
      <vt:lpstr>Wingdings</vt:lpstr>
      <vt:lpstr>ヒラギノ角ゴ Pro W3</vt:lpstr>
      <vt:lpstr>Arial</vt:lpstr>
      <vt:lpstr>2_Custom Design</vt:lpstr>
      <vt:lpstr>11_Default Design</vt:lpstr>
      <vt:lpstr>10_Default Design</vt:lpstr>
      <vt:lpstr>5_Default Design</vt:lpstr>
      <vt:lpstr>Transplant_r1b</vt:lpstr>
      <vt:lpstr>18_Default Design</vt:lpstr>
      <vt:lpstr>4_Default Design</vt:lpstr>
      <vt:lpstr>4_blank</vt:lpstr>
      <vt:lpstr>blank</vt:lpstr>
      <vt:lpstr>Worksheet</vt:lpstr>
      <vt:lpstr>PowerPoint Presentation</vt:lpstr>
      <vt:lpstr>Optimal Approach to ALK-Positive NSCLC - first-line therapy 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Disclosures</vt:lpstr>
      <vt:lpstr>ALK-Rearranged NSCLC </vt:lpstr>
      <vt:lpstr>PowerPoint Presentation</vt:lpstr>
      <vt:lpstr>Crizotinib Is Superior to Platinum Combination Chemotherapy in First-Line ALK+ NSCLC</vt:lpstr>
      <vt:lpstr>PowerPoint Presentation</vt:lpstr>
      <vt:lpstr>PowerPoint Presentation</vt:lpstr>
      <vt:lpstr>PowerPoint Presentation</vt:lpstr>
      <vt:lpstr>PowerPoint Presentation</vt:lpstr>
      <vt:lpstr>J-ALEX: PFS With or Without Brain Mets  at Baseline</vt:lpstr>
      <vt:lpstr>PowerPoint Presentation</vt:lpstr>
      <vt:lpstr>PowerPoint Presentation</vt:lpstr>
      <vt:lpstr>ASCEND-4: Randomized Phase 3 Study Comparing First-Line Ceritinib with Chemo</vt:lpstr>
      <vt:lpstr>Primary Endpoint: PFS by BIRC</vt:lpstr>
      <vt:lpstr>PFS by BIRC in Patients Without and With Brain Metastases </vt:lpstr>
      <vt:lpstr>PowerPoint Presentation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760</cp:revision>
  <cp:lastPrinted>2017-02-10T14:32:32Z</cp:lastPrinted>
  <dcterms:created xsi:type="dcterms:W3CDTF">2011-02-12T14:00:34Z</dcterms:created>
  <dcterms:modified xsi:type="dcterms:W3CDTF">2017-05-18T18:55:56Z</dcterms:modified>
  <cp:category/>
</cp:coreProperties>
</file>