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404" r:id="rId2"/>
    <p:sldId id="354" r:id="rId3"/>
    <p:sldId id="406" r:id="rId4"/>
    <p:sldId id="399" r:id="rId5"/>
    <p:sldId id="400" r:id="rId6"/>
    <p:sldId id="401" r:id="rId7"/>
    <p:sldId id="402" r:id="rId8"/>
    <p:sldId id="352" r:id="rId9"/>
    <p:sldId id="353" r:id="rId10"/>
    <p:sldId id="346" r:id="rId11"/>
    <p:sldId id="380" r:id="rId12"/>
    <p:sldId id="368" r:id="rId13"/>
    <p:sldId id="355" r:id="rId14"/>
    <p:sldId id="357" r:id="rId15"/>
    <p:sldId id="358" r:id="rId16"/>
    <p:sldId id="394" r:id="rId17"/>
    <p:sldId id="366" r:id="rId18"/>
    <p:sldId id="348" r:id="rId19"/>
    <p:sldId id="395" r:id="rId20"/>
    <p:sldId id="397" r:id="rId21"/>
    <p:sldId id="391" r:id="rId22"/>
    <p:sldId id="375" r:id="rId23"/>
    <p:sldId id="374" r:id="rId24"/>
    <p:sldId id="370" r:id="rId25"/>
    <p:sldId id="372" r:id="rId26"/>
    <p:sldId id="320" r:id="rId27"/>
    <p:sldId id="371" r:id="rId28"/>
    <p:sldId id="321" r:id="rId29"/>
    <p:sldId id="319" r:id="rId30"/>
    <p:sldId id="373"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72" autoAdjust="0"/>
    <p:restoredTop sz="96047" autoAdjust="0"/>
  </p:normalViewPr>
  <p:slideViewPr>
    <p:cSldViewPr>
      <p:cViewPr>
        <p:scale>
          <a:sx n="100" d="100"/>
          <a:sy n="100" d="100"/>
        </p:scale>
        <p:origin x="1520" y="472"/>
      </p:cViewPr>
      <p:guideLst>
        <p:guide orient="horz" pos="2160"/>
        <p:guide pos="2880"/>
      </p:guideLst>
    </p:cSldViewPr>
  </p:slideViewPr>
  <p:outlineViewPr>
    <p:cViewPr>
      <p:scale>
        <a:sx n="33" d="100"/>
        <a:sy n="33" d="100"/>
      </p:scale>
      <p:origin x="0" y="-16938"/>
    </p:cViewPr>
  </p:outlineViewPr>
  <p:notesTextViewPr>
    <p:cViewPr>
      <p:scale>
        <a:sx n="100" d="100"/>
        <a:sy n="100" d="100"/>
      </p:scale>
      <p:origin x="0" y="0"/>
    </p:cViewPr>
  </p:notesTextViewPr>
  <p:sorterViewPr>
    <p:cViewPr>
      <p:scale>
        <a:sx n="150" d="100"/>
        <a:sy n="150" d="100"/>
      </p:scale>
      <p:origin x="0" y="-2448"/>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 Id="rId2"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8213113985752"/>
          <c:y val="0.0448275098425197"/>
          <c:w val="0.615314960629921"/>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w="25433">
              <a:noFill/>
            </a:ln>
          </c:spPr>
          <c:invertIfNegative val="0"/>
          <c:dLbls>
            <c:spPr>
              <a:noFill/>
              <a:ln>
                <a:noFill/>
              </a:ln>
              <a:effectLst/>
            </c:spPr>
            <c:txPr>
              <a:bodyPr/>
              <a:lstStyle/>
              <a:p>
                <a:pPr>
                  <a:defRPr b="1" i="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About the same in patients older than 75 and those younger than 65</c:v>
                </c:pt>
                <c:pt idx="1">
                  <c:v>Less in patients older than 75 than in patients younger than 65</c:v>
                </c:pt>
                <c:pt idx="2">
                  <c:v>Greater in patients older than 75 than in patients younger than 65</c:v>
                </c:pt>
              </c:strCache>
            </c:strRef>
          </c:cat>
          <c:val>
            <c:numRef>
              <c:f>Sheet1!$B$2:$B$4</c:f>
              <c:numCache>
                <c:formatCode>0%</c:formatCode>
                <c:ptCount val="3"/>
                <c:pt idx="0">
                  <c:v>0.65</c:v>
                </c:pt>
                <c:pt idx="1">
                  <c:v>0.12</c:v>
                </c:pt>
                <c:pt idx="2">
                  <c:v>0.24</c:v>
                </c:pt>
              </c:numCache>
            </c:numRef>
          </c:val>
        </c:ser>
        <c:dLbls>
          <c:showLegendKey val="0"/>
          <c:showVal val="0"/>
          <c:showCatName val="0"/>
          <c:showSerName val="0"/>
          <c:showPercent val="0"/>
          <c:showBubbleSize val="0"/>
        </c:dLbls>
        <c:gapWidth val="150"/>
        <c:axId val="569615456"/>
        <c:axId val="738702288"/>
      </c:barChart>
      <c:catAx>
        <c:axId val="569615456"/>
        <c:scaling>
          <c:orientation val="minMax"/>
        </c:scaling>
        <c:delete val="0"/>
        <c:axPos val="l"/>
        <c:numFmt formatCode="General" sourceLinked="1"/>
        <c:majorTickMark val="out"/>
        <c:minorTickMark val="none"/>
        <c:tickLblPos val="nextTo"/>
        <c:spPr>
          <a:ln w="6347">
            <a:solidFill>
              <a:schemeClr val="bg1"/>
            </a:solidFill>
          </a:ln>
        </c:spPr>
        <c:txPr>
          <a:bodyPr/>
          <a:lstStyle/>
          <a:p>
            <a:pPr algn="r">
              <a:defRPr sz="1599" b="1" i="0"/>
            </a:pPr>
            <a:endParaRPr lang="en-US"/>
          </a:p>
        </c:txPr>
        <c:crossAx val="738702288"/>
        <c:crosses val="autoZero"/>
        <c:auto val="1"/>
        <c:lblAlgn val="ctr"/>
        <c:lblOffset val="100"/>
        <c:noMultiLvlLbl val="0"/>
      </c:catAx>
      <c:valAx>
        <c:axId val="738702288"/>
        <c:scaling>
          <c:orientation val="minMax"/>
        </c:scaling>
        <c:delete val="0"/>
        <c:axPos val="b"/>
        <c:numFmt formatCode="0%" sourceLinked="1"/>
        <c:majorTickMark val="out"/>
        <c:minorTickMark val="none"/>
        <c:tickLblPos val="nextTo"/>
        <c:spPr>
          <a:ln w="6347">
            <a:solidFill>
              <a:schemeClr val="bg1"/>
            </a:solidFill>
          </a:ln>
        </c:spPr>
        <c:txPr>
          <a:bodyPr/>
          <a:lstStyle/>
          <a:p>
            <a:pPr>
              <a:defRPr sz="1599" b="1" i="0"/>
            </a:pPr>
            <a:endParaRPr lang="en-US"/>
          </a:p>
        </c:txPr>
        <c:crossAx val="569615456"/>
        <c:crosses val="autoZero"/>
        <c:crossBetween val="between"/>
      </c:valAx>
      <c:spPr>
        <a:noFill/>
        <a:ln w="25413">
          <a:noFill/>
        </a:ln>
      </c:spPr>
    </c:plotArea>
    <c:plotVisOnly val="1"/>
    <c:dispBlanksAs val="gap"/>
    <c:showDLblsOverMax val="0"/>
  </c:chart>
  <c:spPr>
    <a:noFill/>
    <a:ln>
      <a:noFill/>
    </a:ln>
  </c:spPr>
  <c:txPr>
    <a:bodyPr/>
    <a:lstStyle/>
    <a:p>
      <a:pPr>
        <a:defRPr sz="1798" baseline="0">
          <a:solidFill>
            <a:schemeClr val="bg1"/>
          </a:solidFill>
          <a:latin typeface="Aria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4796775716884"/>
          <c:y val="0.0219305699262722"/>
          <c:w val="0.932087426253173"/>
          <c:h val="0.94374119892976"/>
        </c:manualLayout>
      </c:layout>
      <c:scatterChart>
        <c:scatterStyle val="lineMarker"/>
        <c:varyColors val="0"/>
        <c:ser>
          <c:idx val="0"/>
          <c:order val="0"/>
          <c:tx>
            <c:strRef>
              <c:f>Sheet1!$B$1</c:f>
              <c:strCache>
                <c:ptCount val="1"/>
                <c:pt idx="0">
                  <c:v>Y-Values</c:v>
                </c:pt>
              </c:strCache>
            </c:strRef>
          </c:tx>
          <c:spPr>
            <a:ln w="25400" cap="rnd">
              <a:noFill/>
              <a:round/>
            </a:ln>
            <a:effectLst>
              <a:outerShdw dist="25400" dir="2700000" algn="tl" rotWithShape="0">
                <a:schemeClr val="accent1"/>
              </a:outerShdw>
            </a:effectLst>
          </c:spPr>
          <c:marker>
            <c:symbol val="diamond"/>
            <c:size val="12"/>
            <c:spPr>
              <a:solidFill>
                <a:schemeClr val="accent1"/>
              </a:solidFill>
              <a:ln w="22225">
                <a:solidFill>
                  <a:schemeClr val="lt1"/>
                </a:solidFill>
                <a:round/>
              </a:ln>
              <a:effectLst/>
            </c:spPr>
          </c:marker>
          <c:dPt>
            <c:idx val="0"/>
            <c:marker>
              <c:spPr>
                <a:solidFill>
                  <a:schemeClr val="tx1"/>
                </a:solidFill>
                <a:ln w="22225">
                  <a:solidFill>
                    <a:schemeClr val="lt1"/>
                  </a:solidFill>
                  <a:round/>
                </a:ln>
                <a:effectLst/>
              </c:spPr>
            </c:marker>
            <c:bubble3D val="0"/>
            <c:extLst xmlns:c16r2="http://schemas.microsoft.com/office/drawing/2015/06/chart">
              <c:ext xmlns:c16="http://schemas.microsoft.com/office/drawing/2014/chart" uri="{C3380CC4-5D6E-409C-BE32-E72D297353CC}">
                <c16:uniqueId val="{00000000-C6D0-44D8-A777-DCC53769AC57}"/>
              </c:ext>
            </c:extLst>
          </c:dPt>
          <c:dPt>
            <c:idx val="2"/>
            <c:bubble3D val="0"/>
            <c:extLst xmlns:c16r2="http://schemas.microsoft.com/office/drawing/2015/06/chart">
              <c:ext xmlns:c16="http://schemas.microsoft.com/office/drawing/2014/chart" uri="{C3380CC4-5D6E-409C-BE32-E72D297353CC}">
                <c16:uniqueId val="{00000001-C6D0-44D8-A777-DCC53769AC57}"/>
              </c:ext>
            </c:extLst>
          </c:dPt>
          <c:dPt>
            <c:idx val="3"/>
            <c:bubble3D val="0"/>
            <c:extLst xmlns:c16r2="http://schemas.microsoft.com/office/drawing/2015/06/chart">
              <c:ext xmlns:c16="http://schemas.microsoft.com/office/drawing/2014/chart" uri="{C3380CC4-5D6E-409C-BE32-E72D297353CC}">
                <c16:uniqueId val="{00000002-C6D0-44D8-A777-DCC53769AC57}"/>
              </c:ext>
            </c:extLst>
          </c:dPt>
          <c:dPt>
            <c:idx val="4"/>
            <c:bubble3D val="0"/>
            <c:extLst xmlns:c16r2="http://schemas.microsoft.com/office/drawing/2015/06/chart">
              <c:ext xmlns:c16="http://schemas.microsoft.com/office/drawing/2014/chart" uri="{C3380CC4-5D6E-409C-BE32-E72D297353CC}">
                <c16:uniqueId val="{00000003-C6D0-44D8-A777-DCC53769AC57}"/>
              </c:ext>
            </c:extLst>
          </c:dPt>
          <c:dPt>
            <c:idx val="5"/>
            <c:bubble3D val="0"/>
            <c:extLst xmlns:c16r2="http://schemas.microsoft.com/office/drawing/2015/06/chart">
              <c:ext xmlns:c16="http://schemas.microsoft.com/office/drawing/2014/chart" uri="{C3380CC4-5D6E-409C-BE32-E72D297353CC}">
                <c16:uniqueId val="{00000004-C6D0-44D8-A777-DCC53769AC57}"/>
              </c:ext>
            </c:extLst>
          </c:dPt>
          <c:errBars>
            <c:errDir val="x"/>
            <c:errBarType val="both"/>
            <c:errValType val="cust"/>
            <c:noEndCap val="0"/>
            <c:plus>
              <c:numRef>
                <c:f>Sheet1!$I$2:$I$28</c:f>
                <c:numCache>
                  <c:formatCode>General</c:formatCode>
                  <c:ptCount val="27"/>
                  <c:pt idx="0">
                    <c:v>0.13</c:v>
                  </c:pt>
                  <c:pt idx="1">
                    <c:v>0.0</c:v>
                  </c:pt>
                  <c:pt idx="2">
                    <c:v>0.14</c:v>
                  </c:pt>
                  <c:pt idx="3">
                    <c:v>0.94</c:v>
                  </c:pt>
                  <c:pt idx="4">
                    <c:v>0.0</c:v>
                  </c:pt>
                  <c:pt idx="5">
                    <c:v>0.35</c:v>
                  </c:pt>
                  <c:pt idx="6">
                    <c:v>0.64</c:v>
                  </c:pt>
                  <c:pt idx="8">
                    <c:v>0.14</c:v>
                  </c:pt>
                  <c:pt idx="9">
                    <c:v>0.4</c:v>
                  </c:pt>
                  <c:pt idx="11">
                    <c:v>0.14</c:v>
                  </c:pt>
                  <c:pt idx="12">
                    <c:v>0.37</c:v>
                  </c:pt>
                  <c:pt idx="13">
                    <c:v>0.0</c:v>
                  </c:pt>
                  <c:pt idx="14">
                    <c:v>0.32</c:v>
                  </c:pt>
                  <c:pt idx="15">
                    <c:v>0.15</c:v>
                  </c:pt>
                  <c:pt idx="17">
                    <c:v>0.16</c:v>
                  </c:pt>
                  <c:pt idx="18">
                    <c:v>0.26</c:v>
                  </c:pt>
                  <c:pt idx="20">
                    <c:v>0.17</c:v>
                  </c:pt>
                  <c:pt idx="21">
                    <c:v>0.2</c:v>
                  </c:pt>
                  <c:pt idx="23">
                    <c:v>0.18</c:v>
                  </c:pt>
                  <c:pt idx="24">
                    <c:v>0.21</c:v>
                  </c:pt>
                </c:numCache>
              </c:numRef>
            </c:plus>
            <c:minus>
              <c:numRef>
                <c:f>Sheet1!$H$2:$H$28</c:f>
                <c:numCache>
                  <c:formatCode>General</c:formatCode>
                  <c:ptCount val="27"/>
                  <c:pt idx="0">
                    <c:v>0.11</c:v>
                  </c:pt>
                  <c:pt idx="1">
                    <c:v>0.0</c:v>
                  </c:pt>
                  <c:pt idx="2">
                    <c:v>0.12</c:v>
                  </c:pt>
                  <c:pt idx="3">
                    <c:v>0.53</c:v>
                  </c:pt>
                  <c:pt idx="4">
                    <c:v>0.0</c:v>
                  </c:pt>
                  <c:pt idx="5">
                    <c:v>0.25</c:v>
                  </c:pt>
                  <c:pt idx="6">
                    <c:v>0.33</c:v>
                  </c:pt>
                  <c:pt idx="8">
                    <c:v>0.12</c:v>
                  </c:pt>
                  <c:pt idx="9">
                    <c:v>0.23</c:v>
                  </c:pt>
                  <c:pt idx="11">
                    <c:v>0.13</c:v>
                  </c:pt>
                  <c:pt idx="12">
                    <c:v>0.24</c:v>
                  </c:pt>
                  <c:pt idx="13">
                    <c:v>0.0</c:v>
                  </c:pt>
                  <c:pt idx="14">
                    <c:v>0.23</c:v>
                  </c:pt>
                  <c:pt idx="15">
                    <c:v>0.12</c:v>
                  </c:pt>
                  <c:pt idx="17">
                    <c:v>0.12</c:v>
                  </c:pt>
                  <c:pt idx="18">
                    <c:v>0.2</c:v>
                  </c:pt>
                  <c:pt idx="20">
                    <c:v>0.14</c:v>
                  </c:pt>
                  <c:pt idx="21">
                    <c:v>0.16</c:v>
                  </c:pt>
                  <c:pt idx="23">
                    <c:v>0.15</c:v>
                  </c:pt>
                  <c:pt idx="24">
                    <c:v>0.15</c:v>
                  </c:pt>
                </c:numCache>
              </c:numRef>
            </c:minus>
            <c:spPr>
              <a:noFill/>
              <a:ln w="9525">
                <a:solidFill>
                  <a:schemeClr val="tx1">
                    <a:lumMod val="50000"/>
                    <a:lumOff val="50000"/>
                  </a:schemeClr>
                </a:solidFill>
                <a:round/>
              </a:ln>
              <a:effectLst>
                <a:glow rad="25400">
                  <a:schemeClr val="lt1"/>
                </a:glow>
              </a:effectLst>
            </c:spPr>
          </c:errBars>
          <c:xVal>
            <c:numRef>
              <c:f>Sheet1!$A$2:$A$26</c:f>
              <c:numCache>
                <c:formatCode>General</c:formatCode>
                <c:ptCount val="25"/>
                <c:pt idx="0">
                  <c:v>0.73</c:v>
                </c:pt>
                <c:pt idx="2">
                  <c:v>0.69</c:v>
                </c:pt>
                <c:pt idx="3">
                  <c:v>1.24</c:v>
                </c:pt>
                <c:pt idx="5">
                  <c:v>0.83</c:v>
                </c:pt>
                <c:pt idx="6">
                  <c:v>0.71</c:v>
                </c:pt>
                <c:pt idx="8">
                  <c:v>0.75</c:v>
                </c:pt>
                <c:pt idx="9">
                  <c:v>0.54</c:v>
                </c:pt>
                <c:pt idx="11">
                  <c:v>0.74</c:v>
                </c:pt>
                <c:pt idx="12">
                  <c:v>0.71</c:v>
                </c:pt>
                <c:pt idx="14">
                  <c:v>0.8</c:v>
                </c:pt>
                <c:pt idx="15">
                  <c:v>0.71</c:v>
                </c:pt>
                <c:pt idx="17">
                  <c:v>0.68</c:v>
                </c:pt>
                <c:pt idx="18">
                  <c:v>0.78</c:v>
                </c:pt>
                <c:pt idx="20">
                  <c:v>0.66</c:v>
                </c:pt>
                <c:pt idx="21">
                  <c:v>0.8</c:v>
                </c:pt>
                <c:pt idx="23">
                  <c:v>0.79</c:v>
                </c:pt>
                <c:pt idx="24">
                  <c:v>0.64</c:v>
                </c:pt>
              </c:numCache>
            </c:numRef>
          </c:xVal>
          <c:yVal>
            <c:numRef>
              <c:f>Sheet1!$B$2:$B$26</c:f>
              <c:numCache>
                <c:formatCode>General</c:formatCode>
                <c:ptCount val="25"/>
                <c:pt idx="0">
                  <c:v>1.0</c:v>
                </c:pt>
                <c:pt idx="2">
                  <c:v>3.0</c:v>
                </c:pt>
                <c:pt idx="3">
                  <c:v>4.0</c:v>
                </c:pt>
                <c:pt idx="5">
                  <c:v>6.0</c:v>
                </c:pt>
                <c:pt idx="6">
                  <c:v>7.0</c:v>
                </c:pt>
                <c:pt idx="8">
                  <c:v>9.0</c:v>
                </c:pt>
                <c:pt idx="9">
                  <c:v>10.0</c:v>
                </c:pt>
                <c:pt idx="11">
                  <c:v>12.0</c:v>
                </c:pt>
                <c:pt idx="12">
                  <c:v>13.0</c:v>
                </c:pt>
                <c:pt idx="14">
                  <c:v>15.0</c:v>
                </c:pt>
                <c:pt idx="15">
                  <c:v>16.0</c:v>
                </c:pt>
                <c:pt idx="17">
                  <c:v>18.0</c:v>
                </c:pt>
                <c:pt idx="18">
                  <c:v>19.0</c:v>
                </c:pt>
                <c:pt idx="20">
                  <c:v>21.0</c:v>
                </c:pt>
                <c:pt idx="21">
                  <c:v>22.0</c:v>
                </c:pt>
                <c:pt idx="23">
                  <c:v>24.0</c:v>
                </c:pt>
                <c:pt idx="24">
                  <c:v>25.0</c:v>
                </c:pt>
              </c:numCache>
            </c:numRef>
          </c:yVal>
          <c:smooth val="0"/>
          <c:extLst xmlns:c16r2="http://schemas.microsoft.com/office/drawing/2015/06/chart">
            <c:ext xmlns:c16="http://schemas.microsoft.com/office/drawing/2014/chart" uri="{C3380CC4-5D6E-409C-BE32-E72D297353CC}">
              <c16:uniqueId val="{00000005-C6D0-44D8-A777-DCC53769AC57}"/>
            </c:ext>
          </c:extLst>
        </c:ser>
        <c:dLbls>
          <c:showLegendKey val="0"/>
          <c:showVal val="0"/>
          <c:showCatName val="0"/>
          <c:showSerName val="0"/>
          <c:showPercent val="0"/>
          <c:showBubbleSize val="0"/>
        </c:dLbls>
        <c:axId val="742823568"/>
        <c:axId val="743019472"/>
      </c:scatterChart>
      <c:valAx>
        <c:axId val="742823568"/>
        <c:scaling>
          <c:logBase val="10.0"/>
          <c:orientation val="minMax"/>
          <c:max val="2.5"/>
          <c:min val="0.2"/>
        </c:scaling>
        <c:delete val="0"/>
        <c:axPos val="b"/>
        <c:majorGridlines>
          <c:spPr>
            <a:ln w="9525" cap="flat" cmpd="sng" algn="ctr">
              <a:solidFill>
                <a:schemeClr val="lt1">
                  <a:alpha val="25000"/>
                </a:schemeClr>
              </a:solid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743019472"/>
        <c:crosses val="autoZero"/>
        <c:crossBetween val="midCat"/>
      </c:valAx>
      <c:valAx>
        <c:axId val="743019472"/>
        <c:scaling>
          <c:orientation val="minMax"/>
          <c:max val="25.0"/>
          <c:min val="0.0"/>
        </c:scaling>
        <c:delete val="0"/>
        <c:axPos val="l"/>
        <c:majorGridlines>
          <c:spPr>
            <a:ln w="9525" cap="flat" cmpd="sng" algn="ctr">
              <a:solidFill>
                <a:schemeClr val="lt1">
                  <a:alpha val="2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alpha val="0"/>
                  </a:schemeClr>
                </a:solidFill>
                <a:latin typeface="+mn-lt"/>
                <a:ea typeface="+mn-ea"/>
                <a:cs typeface="+mn-cs"/>
              </a:defRPr>
            </a:pPr>
            <a:endParaRPr lang="en-US"/>
          </a:p>
        </c:txPr>
        <c:crossAx val="742823568"/>
        <c:crossesAt val="1.0"/>
        <c:crossBetween val="midCat"/>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0.66604</cdr:x>
      <cdr:y>0.93161</cdr:y>
    </cdr:from>
    <cdr:to>
      <cdr:x>0.66604</cdr:x>
      <cdr:y>0.94389</cdr:y>
    </cdr:to>
    <cdr:cxnSp macro="">
      <cdr:nvCxnSpPr>
        <cdr:cNvPr id="3" name="Straight Connector 2"/>
        <cdr:cNvCxnSpPr/>
      </cdr:nvCxnSpPr>
      <cdr:spPr>
        <a:xfrm xmlns:a="http://schemas.openxmlformats.org/drawingml/2006/main" flipV="1">
          <a:off x="2421679" y="3656407"/>
          <a:ext cx="0" cy="48196"/>
        </a:xfrm>
        <a:prstGeom xmlns:a="http://schemas.openxmlformats.org/drawingml/2006/main" prst="line">
          <a:avLst/>
        </a:prstGeom>
        <a:ln xmlns:a="http://schemas.openxmlformats.org/drawingml/2006/main">
          <a:no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C961B5-B8CB-46AB-B1F8-8E2774F9A49A}" type="datetimeFigureOut">
              <a:rPr lang="en-US" smtClean="0"/>
              <a:pPr/>
              <a:t>5/18/17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0A670A-EEBD-47DF-96DA-93C8759499DF}" type="slidenum">
              <a:rPr lang="en-US" smtClean="0"/>
              <a:pPr/>
              <a:t>‹#›</a:t>
            </a:fld>
            <a:endParaRPr lang="en-US" dirty="0"/>
          </a:p>
        </p:txBody>
      </p:sp>
    </p:spTree>
    <p:extLst>
      <p:ext uri="{BB962C8B-B14F-4D97-AF65-F5344CB8AC3E}">
        <p14:creationId xmlns:p14="http://schemas.microsoft.com/office/powerpoint/2010/main" val="2597231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eaLnBrk="0" fontAlgn="base" hangingPunct="0">
              <a:spcBef>
                <a:spcPct val="0"/>
              </a:spcBef>
              <a:spcAft>
                <a:spcPct val="0"/>
              </a:spcAft>
            </a:pPr>
            <a:fld id="{B06D12D6-5507-2640-B197-AD515AB8E737}" type="slidenum">
              <a:rPr lang="en-US" sz="1200">
                <a:solidFill>
                  <a:srgbClr val="000000"/>
                </a:solidFill>
                <a:latin typeface="Times" charset="0"/>
                <a:ea typeface="ヒラギノ角ゴ Pro W3" charset="0"/>
                <a:cs typeface="ヒラギノ角ゴ Pro W3" charset="0"/>
              </a:rPr>
              <a:pPr algn="r" defTabSz="904527" eaLnBrk="0" fontAlgn="base" hangingPunct="0">
                <a:spcBef>
                  <a:spcPct val="0"/>
                </a:spcBef>
                <a:spcAft>
                  <a:spcPct val="0"/>
                </a:spcAft>
              </a:pPr>
              <a:t>3</a:t>
            </a:fld>
            <a:endParaRPr lang="en-US" sz="1200">
              <a:solidFill>
                <a:srgbClr val="000000"/>
              </a:solidFill>
              <a:latin typeface="Times" charset="0"/>
              <a:ea typeface="ヒラギノ角ゴ Pro W3" charset="0"/>
              <a:cs typeface="ヒラギノ角ゴ Pro W3" charset="0"/>
            </a:endParaRPr>
          </a:p>
        </p:txBody>
      </p:sp>
      <p:sp>
        <p:nvSpPr>
          <p:cNvPr id="16386"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eaLnBrk="0" fontAlgn="base" hangingPunct="0">
              <a:spcBef>
                <a:spcPct val="0"/>
              </a:spcBef>
              <a:spcAft>
                <a:spcPct val="0"/>
              </a:spcAft>
            </a:pPr>
            <a:fld id="{9C33BE1B-38DF-1A45-9D1D-72E90EA24077}" type="slidenum">
              <a:rPr lang="en-US" sz="1200">
                <a:solidFill>
                  <a:srgbClr val="000000"/>
                </a:solidFill>
                <a:latin typeface="Times" charset="0"/>
                <a:ea typeface="ヒラギノ角ゴ Pro W3" charset="0"/>
                <a:cs typeface="ヒラギノ角ゴ Pro W3" charset="0"/>
              </a:rPr>
              <a:pPr algn="r" defTabSz="904527" eaLnBrk="0" fontAlgn="base" hangingPunct="0">
                <a:spcBef>
                  <a:spcPct val="0"/>
                </a:spcBef>
                <a:spcAft>
                  <a:spcPct val="0"/>
                </a:spcAft>
              </a:pPr>
              <a:t>3</a:t>
            </a:fld>
            <a:endParaRPr lang="en-US" sz="1200">
              <a:solidFill>
                <a:srgbClr val="000000"/>
              </a:solidFill>
              <a:latin typeface="Times" charset="0"/>
              <a:ea typeface="ヒラギノ角ゴ Pro W3" charset="0"/>
              <a:cs typeface="ヒラギノ角ゴ Pro W3" charset="0"/>
            </a:endParaRPr>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txBody>
          <a:bodyPr/>
          <a:lstStyle/>
          <a:p>
            <a:pPr eaLnBrk="1" hangingPunct="1"/>
            <a:endParaRPr lang="en-US">
              <a:ea typeface="ヒラギノ角ゴ Pro W3" charset="0"/>
              <a:cs typeface="ヒラギノ角ゴ Pro W3" charset="0"/>
            </a:endParaRPr>
          </a:p>
        </p:txBody>
      </p:sp>
    </p:spTree>
    <p:extLst>
      <p:ext uri="{BB962C8B-B14F-4D97-AF65-F5344CB8AC3E}">
        <p14:creationId xmlns:p14="http://schemas.microsoft.com/office/powerpoint/2010/main" val="2069375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82E157C-9A31-4C18-86C5-F16EC40B5AED}" type="slidenum">
              <a:rPr lang="en-US" smtClean="0"/>
              <a:pPr/>
              <a:t>27</a:t>
            </a:fld>
            <a:endParaRPr lang="en-US"/>
          </a:p>
        </p:txBody>
      </p:sp>
    </p:spTree>
    <p:extLst>
      <p:ext uri="{BB962C8B-B14F-4D97-AF65-F5344CB8AC3E}">
        <p14:creationId xmlns:p14="http://schemas.microsoft.com/office/powerpoint/2010/main" val="17413582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82E157C-9A31-4C18-86C5-F16EC40B5AED}" type="slidenum">
              <a:rPr lang="en-US" smtClean="0"/>
              <a:pPr/>
              <a:t>28</a:t>
            </a:fld>
            <a:endParaRPr lang="en-US"/>
          </a:p>
        </p:txBody>
      </p:sp>
    </p:spTree>
    <p:extLst>
      <p:ext uri="{BB962C8B-B14F-4D97-AF65-F5344CB8AC3E}">
        <p14:creationId xmlns:p14="http://schemas.microsoft.com/office/powerpoint/2010/main" val="3923990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82E157C-9A31-4C18-86C5-F16EC40B5AED}" type="slidenum">
              <a:rPr lang="en-US" smtClean="0"/>
              <a:pPr/>
              <a:t>29</a:t>
            </a:fld>
            <a:endParaRPr lang="en-US"/>
          </a:p>
        </p:txBody>
      </p:sp>
    </p:spTree>
    <p:extLst>
      <p:ext uri="{BB962C8B-B14F-4D97-AF65-F5344CB8AC3E}">
        <p14:creationId xmlns:p14="http://schemas.microsoft.com/office/powerpoint/2010/main" val="4010918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83EBA9-4039-4B76-8E99-4348729E60B8}" type="slidenum">
              <a:rPr lang="en-US" altLang="it-IT">
                <a:latin typeface="Arial" panose="020B0604020202020204" pitchFamily="34" charset="0"/>
              </a:rPr>
              <a:pPr>
                <a:spcBef>
                  <a:spcPct val="0"/>
                </a:spcBef>
              </a:pPr>
              <a:t>8</a:t>
            </a:fld>
            <a:endParaRPr lang="en-US" altLang="it-IT">
              <a:latin typeface="Arial" panose="020B0604020202020204" pitchFamily="34" charset="0"/>
            </a:endParaRPr>
          </a:p>
        </p:txBody>
      </p:sp>
      <p:sp>
        <p:nvSpPr>
          <p:cNvPr id="35843" name="Slide Image Placeholder 5"/>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 name="Notes Placeholder 6"/>
          <p:cNvSpPr>
            <a:spLocks noGrp="1"/>
          </p:cNvSpPr>
          <p:nvPr>
            <p:ph type="body" idx="1"/>
          </p:nvPr>
        </p:nvSpPr>
        <p:spPr/>
        <p:txBody>
          <a:bodyPr/>
          <a:lstStyle/>
          <a:p>
            <a:pPr>
              <a:defRPr/>
            </a:pPr>
            <a:endParaRPr lang="en-US" dirty="0">
              <a:ea typeface="ＭＳ Ｐゴシック" charset="0"/>
            </a:endParaRPr>
          </a:p>
        </p:txBody>
      </p:sp>
    </p:spTree>
    <p:extLst>
      <p:ext uri="{BB962C8B-B14F-4D97-AF65-F5344CB8AC3E}">
        <p14:creationId xmlns:p14="http://schemas.microsoft.com/office/powerpoint/2010/main" val="1142045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E4953F-501C-498F-811F-52E153962CB2}" type="slidenum">
              <a:rPr lang="en-US" smtClean="0"/>
              <a:pPr/>
              <a:t>9</a:t>
            </a:fld>
            <a:endParaRPr lang="en-US"/>
          </a:p>
        </p:txBody>
      </p:sp>
    </p:spTree>
    <p:extLst>
      <p:ext uri="{BB962C8B-B14F-4D97-AF65-F5344CB8AC3E}">
        <p14:creationId xmlns:p14="http://schemas.microsoft.com/office/powerpoint/2010/main" val="3102593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53C4279-0E90-45C7-936D-21AD6824232C}" type="slidenum">
              <a:rPr lang="en-GB" smtClean="0"/>
              <a:pPr>
                <a:defRPr/>
              </a:pPr>
              <a:t>11</a:t>
            </a:fld>
            <a:endParaRPr lang="en-GB"/>
          </a:p>
        </p:txBody>
      </p:sp>
    </p:spTree>
    <p:extLst>
      <p:ext uri="{BB962C8B-B14F-4D97-AF65-F5344CB8AC3E}">
        <p14:creationId xmlns:p14="http://schemas.microsoft.com/office/powerpoint/2010/main" val="1757067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F2E4953F-501C-498F-811F-52E153962CB2}" type="slidenum">
              <a:rPr lang="en-US" smtClean="0"/>
              <a:pPr/>
              <a:t>13</a:t>
            </a:fld>
            <a:endParaRPr lang="en-US"/>
          </a:p>
        </p:txBody>
      </p:sp>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565485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20C09986-97F4-460C-B65D-530C131C397A}" type="slidenum">
              <a:rPr lang="en-GB" smtClean="0">
                <a:solidFill>
                  <a:prstClr val="black"/>
                </a:solidFill>
              </a:rPr>
              <a:pPr>
                <a:defRPr/>
              </a:pPr>
              <a:t>14</a:t>
            </a:fld>
            <a:endParaRPr lang="en-GB" dirty="0">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21669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xfrm>
            <a:off x="1196975" y="692150"/>
            <a:ext cx="4616450" cy="3463925"/>
          </a:xfrm>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ndParaRPr>
          </a:p>
        </p:txBody>
      </p:sp>
      <p:sp>
        <p:nvSpPr>
          <p:cNvPr id="110596" name="Footer Placeholder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16" tIns="46409" rIns="92816" bIns="46409"/>
          <a:lstStyle>
            <a:lvl1pPr eaLnBrk="0" hangingPunct="0">
              <a:defRPr sz="2400">
                <a:solidFill>
                  <a:schemeClr val="tx1"/>
                </a:solidFill>
                <a:latin typeface="Verdana" pitchFamily="34" charset="0"/>
              </a:defRPr>
            </a:lvl1pPr>
            <a:lvl2pPr marL="754243" indent="-290093" eaLnBrk="0" hangingPunct="0">
              <a:defRPr sz="2400">
                <a:solidFill>
                  <a:schemeClr val="tx1"/>
                </a:solidFill>
                <a:latin typeface="Verdana" pitchFamily="34" charset="0"/>
              </a:defRPr>
            </a:lvl2pPr>
            <a:lvl3pPr marL="1160374" indent="-232075" eaLnBrk="0" hangingPunct="0">
              <a:defRPr sz="2400">
                <a:solidFill>
                  <a:schemeClr val="tx1"/>
                </a:solidFill>
                <a:latin typeface="Verdana" pitchFamily="34" charset="0"/>
              </a:defRPr>
            </a:lvl3pPr>
            <a:lvl4pPr marL="1624523" indent="-232075" eaLnBrk="0" hangingPunct="0">
              <a:defRPr sz="2400">
                <a:solidFill>
                  <a:schemeClr val="tx1"/>
                </a:solidFill>
                <a:latin typeface="Verdana" pitchFamily="34" charset="0"/>
              </a:defRPr>
            </a:lvl4pPr>
            <a:lvl5pPr marL="2088672" indent="-232075" eaLnBrk="0" hangingPunct="0">
              <a:defRPr sz="2400">
                <a:solidFill>
                  <a:schemeClr val="tx1"/>
                </a:solidFill>
                <a:latin typeface="Verdana" pitchFamily="34" charset="0"/>
              </a:defRPr>
            </a:lvl5pPr>
            <a:lvl6pPr marL="2552822" indent="-232075" eaLnBrk="0" fontAlgn="base" hangingPunct="0">
              <a:spcBef>
                <a:spcPct val="0"/>
              </a:spcBef>
              <a:spcAft>
                <a:spcPct val="0"/>
              </a:spcAft>
              <a:defRPr sz="2400">
                <a:solidFill>
                  <a:schemeClr val="tx1"/>
                </a:solidFill>
                <a:latin typeface="Verdana" pitchFamily="34" charset="0"/>
              </a:defRPr>
            </a:lvl6pPr>
            <a:lvl7pPr marL="3016971" indent="-232075" eaLnBrk="0" fontAlgn="base" hangingPunct="0">
              <a:spcBef>
                <a:spcPct val="0"/>
              </a:spcBef>
              <a:spcAft>
                <a:spcPct val="0"/>
              </a:spcAft>
              <a:defRPr sz="2400">
                <a:solidFill>
                  <a:schemeClr val="tx1"/>
                </a:solidFill>
                <a:latin typeface="Verdana" pitchFamily="34" charset="0"/>
              </a:defRPr>
            </a:lvl7pPr>
            <a:lvl8pPr marL="3481121" indent="-232075" eaLnBrk="0" fontAlgn="base" hangingPunct="0">
              <a:spcBef>
                <a:spcPct val="0"/>
              </a:spcBef>
              <a:spcAft>
                <a:spcPct val="0"/>
              </a:spcAft>
              <a:defRPr sz="2400">
                <a:solidFill>
                  <a:schemeClr val="tx1"/>
                </a:solidFill>
                <a:latin typeface="Verdana" pitchFamily="34" charset="0"/>
              </a:defRPr>
            </a:lvl8pPr>
            <a:lvl9pPr marL="3945270" indent="-232075" eaLnBrk="0" fontAlgn="base" hangingPunct="0">
              <a:spcBef>
                <a:spcPct val="0"/>
              </a:spcBef>
              <a:spcAft>
                <a:spcPct val="0"/>
              </a:spcAft>
              <a:defRPr sz="2400">
                <a:solidFill>
                  <a:schemeClr val="tx1"/>
                </a:solidFill>
                <a:latin typeface="Verdana" pitchFamily="34" charset="0"/>
              </a:defRPr>
            </a:lvl9pPr>
          </a:lstStyle>
          <a:p>
            <a:pPr eaLnBrk="1" hangingPunct="1"/>
            <a:r>
              <a:rPr lang="en-US" altLang="en-US" sz="1200" b="1" i="1">
                <a:solidFill>
                  <a:srgbClr val="000000"/>
                </a:solidFill>
                <a:latin typeface="Arial" pitchFamily="34" charset="0"/>
                <a:ea typeface="MS PGothic" pitchFamily="34" charset="-128"/>
              </a:rPr>
              <a:t>Highly Cofidential</a:t>
            </a:r>
          </a:p>
        </p:txBody>
      </p:sp>
      <p:sp>
        <p:nvSpPr>
          <p:cNvPr id="110597"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018" eaLnBrk="0" hangingPunct="0">
              <a:defRPr sz="2400">
                <a:solidFill>
                  <a:schemeClr val="tx1"/>
                </a:solidFill>
                <a:latin typeface="Verdana" pitchFamily="34" charset="0"/>
              </a:defRPr>
            </a:lvl1pPr>
            <a:lvl2pPr marL="754243" indent="-290093" defTabSz="917018" eaLnBrk="0" hangingPunct="0">
              <a:defRPr sz="2400">
                <a:solidFill>
                  <a:schemeClr val="tx1"/>
                </a:solidFill>
                <a:latin typeface="Verdana" pitchFamily="34" charset="0"/>
              </a:defRPr>
            </a:lvl2pPr>
            <a:lvl3pPr marL="1160374" indent="-232075" defTabSz="917018" eaLnBrk="0" hangingPunct="0">
              <a:defRPr sz="2400">
                <a:solidFill>
                  <a:schemeClr val="tx1"/>
                </a:solidFill>
                <a:latin typeface="Verdana" pitchFamily="34" charset="0"/>
              </a:defRPr>
            </a:lvl3pPr>
            <a:lvl4pPr marL="1624523" indent="-232075" defTabSz="917018" eaLnBrk="0" hangingPunct="0">
              <a:defRPr sz="2400">
                <a:solidFill>
                  <a:schemeClr val="tx1"/>
                </a:solidFill>
                <a:latin typeface="Verdana" pitchFamily="34" charset="0"/>
              </a:defRPr>
            </a:lvl4pPr>
            <a:lvl5pPr marL="2088672" indent="-232075" defTabSz="917018" eaLnBrk="0" hangingPunct="0">
              <a:defRPr sz="2400">
                <a:solidFill>
                  <a:schemeClr val="tx1"/>
                </a:solidFill>
                <a:latin typeface="Verdana" pitchFamily="34" charset="0"/>
              </a:defRPr>
            </a:lvl5pPr>
            <a:lvl6pPr marL="2552822" indent="-232075" defTabSz="917018" eaLnBrk="0" fontAlgn="base" hangingPunct="0">
              <a:spcBef>
                <a:spcPct val="0"/>
              </a:spcBef>
              <a:spcAft>
                <a:spcPct val="0"/>
              </a:spcAft>
              <a:defRPr sz="2400">
                <a:solidFill>
                  <a:schemeClr val="tx1"/>
                </a:solidFill>
                <a:latin typeface="Verdana" pitchFamily="34" charset="0"/>
              </a:defRPr>
            </a:lvl6pPr>
            <a:lvl7pPr marL="3016971" indent="-232075" defTabSz="917018" eaLnBrk="0" fontAlgn="base" hangingPunct="0">
              <a:spcBef>
                <a:spcPct val="0"/>
              </a:spcBef>
              <a:spcAft>
                <a:spcPct val="0"/>
              </a:spcAft>
              <a:defRPr sz="2400">
                <a:solidFill>
                  <a:schemeClr val="tx1"/>
                </a:solidFill>
                <a:latin typeface="Verdana" pitchFamily="34" charset="0"/>
              </a:defRPr>
            </a:lvl7pPr>
            <a:lvl8pPr marL="3481121" indent="-232075" defTabSz="917018" eaLnBrk="0" fontAlgn="base" hangingPunct="0">
              <a:spcBef>
                <a:spcPct val="0"/>
              </a:spcBef>
              <a:spcAft>
                <a:spcPct val="0"/>
              </a:spcAft>
              <a:defRPr sz="2400">
                <a:solidFill>
                  <a:schemeClr val="tx1"/>
                </a:solidFill>
                <a:latin typeface="Verdana" pitchFamily="34" charset="0"/>
              </a:defRPr>
            </a:lvl8pPr>
            <a:lvl9pPr marL="3945270" indent="-232075" defTabSz="917018" eaLnBrk="0" fontAlgn="base" hangingPunct="0">
              <a:spcBef>
                <a:spcPct val="0"/>
              </a:spcBef>
              <a:spcAft>
                <a:spcPct val="0"/>
              </a:spcAft>
              <a:defRPr sz="2400">
                <a:solidFill>
                  <a:schemeClr val="tx1"/>
                </a:solidFill>
                <a:latin typeface="Verdana" pitchFamily="34" charset="0"/>
              </a:defRPr>
            </a:lvl9pPr>
          </a:lstStyle>
          <a:p>
            <a:pPr eaLnBrk="1" hangingPunct="1"/>
            <a:fld id="{A645B4CE-8F86-4867-948F-E4EDB0727D43}" type="slidenum">
              <a:rPr lang="en-US" altLang="en-US" sz="1200">
                <a:solidFill>
                  <a:srgbClr val="000000"/>
                </a:solidFill>
                <a:latin typeface="Arial" pitchFamily="34" charset="0"/>
                <a:ea typeface="MS PGothic" pitchFamily="34" charset="-128"/>
              </a:rPr>
              <a:pPr eaLnBrk="1" hangingPunct="1"/>
              <a:t>17</a:t>
            </a:fld>
            <a:endParaRPr lang="en-US" altLang="en-US" sz="120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4187770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82E157C-9A31-4C18-86C5-F16EC40B5AED}" type="slidenum">
              <a:rPr lang="en-US" smtClean="0"/>
              <a:pPr/>
              <a:t>24</a:t>
            </a:fld>
            <a:endParaRPr lang="en-US"/>
          </a:p>
        </p:txBody>
      </p:sp>
    </p:spTree>
    <p:extLst>
      <p:ext uri="{BB962C8B-B14F-4D97-AF65-F5344CB8AC3E}">
        <p14:creationId xmlns:p14="http://schemas.microsoft.com/office/powerpoint/2010/main" val="3691547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82E157C-9A31-4C18-86C5-F16EC40B5AED}" type="slidenum">
              <a:rPr lang="en-US" smtClean="0"/>
              <a:pPr/>
              <a:t>25</a:t>
            </a:fld>
            <a:endParaRPr lang="en-US"/>
          </a:p>
        </p:txBody>
      </p:sp>
    </p:spTree>
    <p:extLst>
      <p:ext uri="{BB962C8B-B14F-4D97-AF65-F5344CB8AC3E}">
        <p14:creationId xmlns:p14="http://schemas.microsoft.com/office/powerpoint/2010/main" val="2634079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37366086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35671308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12617925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0119FC3-AD66-45F6-9670-A84DE31F3AFE}" type="slidenum">
              <a:rPr lang="en-US" smtClean="0"/>
              <a:pPr/>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2816804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28943683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3" name="Date Placeholder 2"/>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1188948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3" name="Date Placeholder 2"/>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41802353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27688063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18280460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Title and Text">
    <p:spTree>
      <p:nvGrpSpPr>
        <p:cNvPr id="1" name=""/>
        <p:cNvGrpSpPr/>
        <p:nvPr/>
      </p:nvGrpSpPr>
      <p:grpSpPr>
        <a:xfrm>
          <a:off x="0" y="0"/>
          <a:ext cx="0" cy="0"/>
          <a:chOff x="0" y="0"/>
          <a:chExt cx="0" cy="0"/>
        </a:xfrm>
      </p:grpSpPr>
      <p:sp>
        <p:nvSpPr>
          <p:cNvPr id="11" name="Text Placeholder 2"/>
          <p:cNvSpPr>
            <a:spLocks noGrp="1"/>
          </p:cNvSpPr>
          <p:nvPr>
            <p:ph idx="1"/>
          </p:nvPr>
        </p:nvSpPr>
        <p:spPr bwMode="auto">
          <a:xfrm>
            <a:off x="540855" y="2112964"/>
            <a:ext cx="8056800" cy="405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32832" indent="-332832">
              <a:buSzPct val="100000"/>
              <a:buFont typeface="Wingdings" panose="05000000000000000000" pitchFamily="2" charset="2"/>
              <a:buChar char="§"/>
              <a:defRPr/>
            </a:lvl1pPr>
            <a:lvl2pPr marL="721137" indent="-277360">
              <a:buSzPct val="100000"/>
              <a:buFont typeface="Wingdings" panose="05000000000000000000" pitchFamily="2" charset="2"/>
              <a:buChar char="§"/>
              <a:defRPr/>
            </a:lvl2pPr>
            <a:lvl3pPr marL="1109442" indent="-221888">
              <a:buSzPct val="100000"/>
              <a:buFont typeface="Wingdings" panose="05000000000000000000" pitchFamily="2" charset="2"/>
              <a:buChar char="§"/>
              <a:defRPr/>
            </a:lvl3p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2" name="Title 1"/>
          <p:cNvSpPr>
            <a:spLocks noGrp="1"/>
          </p:cNvSpPr>
          <p:nvPr>
            <p:ph type="title"/>
          </p:nvPr>
        </p:nvSpPr>
        <p:spPr>
          <a:xfrm>
            <a:off x="540000" y="552121"/>
            <a:ext cx="5254702" cy="553999"/>
          </a:xfrm>
        </p:spPr>
        <p:txBody>
          <a:bodyPr anchor="b">
            <a:noAutofit/>
          </a:bodyPr>
          <a:lstStyle>
            <a:lvl1pPr>
              <a:defRPr sz="2330" cap="all" baseline="0"/>
            </a:lvl1pPr>
          </a:lstStyle>
          <a:p>
            <a:r>
              <a:rPr lang="en-US"/>
              <a:t>Click to edit Master title style</a:t>
            </a:r>
            <a:endParaRPr lang="en-US" dirty="0"/>
          </a:p>
        </p:txBody>
      </p:sp>
      <p:sp>
        <p:nvSpPr>
          <p:cNvPr id="12" name="Text Placeholder 11"/>
          <p:cNvSpPr>
            <a:spLocks noGrp="1"/>
          </p:cNvSpPr>
          <p:nvPr>
            <p:ph type="body" sz="quarter" idx="10"/>
          </p:nvPr>
        </p:nvSpPr>
        <p:spPr>
          <a:xfrm>
            <a:off x="540000" y="1080002"/>
            <a:ext cx="5254702" cy="488794"/>
          </a:xfrm>
        </p:spPr>
        <p:txBody>
          <a:bodyPr>
            <a:noAutofit/>
          </a:bodyPr>
          <a:lstStyle>
            <a:lvl1pPr marL="0" indent="0">
              <a:buNone/>
              <a:defRPr sz="1941" baseline="0">
                <a:solidFill>
                  <a:schemeClr val="tx1"/>
                </a:solidFill>
              </a:defRPr>
            </a:lvl1pPr>
          </a:lstStyle>
          <a:p>
            <a:pPr lvl="0"/>
            <a:r>
              <a:rPr lang="en-US"/>
              <a:t>Click to edit Master text styles</a:t>
            </a:r>
          </a:p>
        </p:txBody>
      </p:sp>
      <p:sp>
        <p:nvSpPr>
          <p:cNvPr id="7" name="Text Placeholder 6"/>
          <p:cNvSpPr>
            <a:spLocks noGrp="1"/>
          </p:cNvSpPr>
          <p:nvPr>
            <p:ph type="body" sz="quarter" idx="14"/>
          </p:nvPr>
        </p:nvSpPr>
        <p:spPr>
          <a:xfrm>
            <a:off x="2273300" y="6337660"/>
            <a:ext cx="6323500" cy="433171"/>
          </a:xfrm>
        </p:spPr>
        <p:txBody>
          <a:bodyPr anchor="b"/>
          <a:lstStyle>
            <a:lvl1pPr marL="0" indent="0" algn="r">
              <a:buNone/>
              <a:defRPr sz="971"/>
            </a:lvl1pPr>
          </a:lstStyle>
          <a:p>
            <a:pPr lvl="0"/>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30490" y="6079177"/>
            <a:ext cx="1613511" cy="487680"/>
          </a:xfrm>
          <a:prstGeom prst="rect">
            <a:avLst/>
          </a:prstGeom>
        </p:spPr>
      </p:pic>
      <p:sp>
        <p:nvSpPr>
          <p:cNvPr id="10" name="Slide Number Placeholder 5"/>
          <p:cNvSpPr txBox="1">
            <a:spLocks/>
          </p:cNvSpPr>
          <p:nvPr userDrawn="1"/>
        </p:nvSpPr>
        <p:spPr>
          <a:xfrm>
            <a:off x="8786324" y="6332930"/>
            <a:ext cx="357676" cy="246184"/>
          </a:xfrm>
          <a:prstGeom prst="rect">
            <a:avLst/>
          </a:prstGeom>
        </p:spPr>
        <p:txBody>
          <a:bodyPr vert="horz" wrap="square" lIns="88751" tIns="44375" rIns="88751" bIns="44375" numCol="1" anchor="ctr" anchorCtr="0" compatLnSpc="1">
            <a:prstTxWarp prst="textNoShape">
              <a:avLst/>
            </a:prstTxWarp>
          </a:bodyPr>
          <a:lstStyle>
            <a:defPPr>
              <a:defRPr lang="en-US"/>
            </a:defPPr>
            <a:lvl1pPr algn="l" defTabSz="457200" rtl="0" eaLnBrk="1" fontAlgn="base" hangingPunct="1">
              <a:spcBef>
                <a:spcPct val="0"/>
              </a:spcBef>
              <a:spcAft>
                <a:spcPct val="0"/>
              </a:spcAft>
              <a:defRPr sz="1000" kern="1200">
                <a:solidFill>
                  <a:srgbClr val="000000"/>
                </a:solidFill>
                <a:latin typeface="Arial Narrow" panose="020B0606020202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defRPr/>
            </a:pPr>
            <a:fld id="{5E7506D9-11D1-4EDF-8D7F-95F25EAFBD39}" type="slidenum">
              <a:rPr lang="en-US" altLang="en-US" sz="971" smtClean="0"/>
              <a:pPr>
                <a:defRPr/>
              </a:pPr>
              <a:t>‹#›</a:t>
            </a:fld>
            <a:endParaRPr lang="en-US" altLang="en-US" sz="971" dirty="0"/>
          </a:p>
        </p:txBody>
      </p:sp>
    </p:spTree>
    <p:extLst>
      <p:ext uri="{BB962C8B-B14F-4D97-AF65-F5344CB8AC3E}">
        <p14:creationId xmlns:p14="http://schemas.microsoft.com/office/powerpoint/2010/main" val="11151830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Poster 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93159" y="2378075"/>
            <a:ext cx="8137132" cy="1470025"/>
          </a:xfrm>
        </p:spPr>
        <p:txBody>
          <a:bodyPr/>
          <a:lstStyle>
            <a:lvl1pPr>
              <a:defRPr sz="3200">
                <a:solidFill>
                  <a:schemeClr val="tx2"/>
                </a:solidFill>
              </a:defRPr>
            </a:lvl1pPr>
          </a:lstStyle>
          <a:p>
            <a:r>
              <a:rPr lang="en-US" smtClean="0"/>
              <a:t>Click to edit Master title style</a:t>
            </a:r>
            <a:endParaRPr lang="en-US"/>
          </a:p>
        </p:txBody>
      </p:sp>
      <p:sp>
        <p:nvSpPr>
          <p:cNvPr id="3" name="Subtitle 2"/>
          <p:cNvSpPr>
            <a:spLocks noGrp="1"/>
          </p:cNvSpPr>
          <p:nvPr>
            <p:ph type="subTitle" idx="1"/>
          </p:nvPr>
        </p:nvSpPr>
        <p:spPr>
          <a:xfrm>
            <a:off x="472610" y="4133850"/>
            <a:ext cx="8178230" cy="685800"/>
          </a:xfrm>
        </p:spPr>
        <p:txBody>
          <a:bodyPr vert="horz" lIns="91440" tIns="45720" rIns="91440" bIns="45720" rtlCol="0">
            <a:noAutofit/>
          </a:bodyPr>
          <a:lstStyle>
            <a:lvl1pPr marL="228600" indent="-228600" algn="ctr">
              <a:spcAft>
                <a:spcPts val="600"/>
              </a:spcAft>
              <a:buNone/>
              <a:defRPr lang="en-US" sz="1600" b="0" dirty="0"/>
            </a:lvl1pPr>
          </a:lstStyle>
          <a:p>
            <a:pPr marL="0" lvl="0" indent="0" algn="ctr"/>
            <a:r>
              <a:rPr lang="en-US" dirty="0" smtClean="0"/>
              <a:t>Click to edit Master subtitle style</a:t>
            </a:r>
            <a:endParaRPr lang="en-US" dirty="0"/>
          </a:p>
        </p:txBody>
      </p:sp>
      <p:sp>
        <p:nvSpPr>
          <p:cNvPr id="7" name="Rectangle 6"/>
          <p:cNvSpPr/>
          <p:nvPr userDrawn="1"/>
        </p:nvSpPr>
        <p:spPr>
          <a:xfrm>
            <a:off x="0" y="0"/>
            <a:ext cx="9144000" cy="1168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6477000"/>
            <a:ext cx="9144000" cy="381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0"/>
          </p:nvPr>
        </p:nvSpPr>
        <p:spPr>
          <a:xfrm>
            <a:off x="464620" y="5045075"/>
            <a:ext cx="8194211" cy="1038225"/>
          </a:xfrm>
        </p:spPr>
        <p:txBody>
          <a:bodyPr vert="horz" lIns="91440" tIns="45720" rIns="91440" bIns="45720" rtlCol="0">
            <a:noAutofit/>
          </a:bodyPr>
          <a:lstStyle>
            <a:lvl1pPr marL="228600" indent="-228600" algn="ctr">
              <a:spcAft>
                <a:spcPts val="600"/>
              </a:spcAft>
              <a:buNone/>
              <a:defRPr lang="en-US" sz="1100" b="0" kern="1200" dirty="0" smtClean="0">
                <a:solidFill>
                  <a:schemeClr val="tx1"/>
                </a:solidFill>
                <a:latin typeface="+mn-lt"/>
                <a:ea typeface="+mn-ea"/>
                <a:cs typeface="+mn-cs"/>
              </a:defRPr>
            </a:lvl1pPr>
            <a:lvl2pPr>
              <a:defRPr lang="en-US" smtClean="0">
                <a:solidFill>
                  <a:schemeClr val="tx1">
                    <a:tint val="75000"/>
                  </a:schemeClr>
                </a:solidFill>
              </a:defRPr>
            </a:lvl2pPr>
            <a:lvl3pPr>
              <a:defRPr lang="en-US" smtClean="0">
                <a:solidFill>
                  <a:schemeClr val="tx1">
                    <a:tint val="75000"/>
                  </a:schemeClr>
                </a:solidFill>
              </a:defRPr>
            </a:lvl3pPr>
            <a:lvl4pPr>
              <a:defRPr lang="en-US" smtClean="0">
                <a:solidFill>
                  <a:schemeClr val="tx1">
                    <a:tint val="75000"/>
                  </a:schemeClr>
                </a:solidFill>
              </a:defRPr>
            </a:lvl4pPr>
            <a:lvl5pPr>
              <a:defRPr lang="en-US">
                <a:solidFill>
                  <a:schemeClr val="tx1">
                    <a:tint val="75000"/>
                  </a:schemeClr>
                </a:solidFill>
              </a:defRPr>
            </a:lvl5pPr>
          </a:lstStyle>
          <a:p>
            <a:pPr marL="0" lvl="0" indent="0" algn="ctr"/>
            <a:r>
              <a:rPr lang="en-US" dirty="0" smtClean="0"/>
              <a:t>Click to edit Master text styles</a:t>
            </a:r>
          </a:p>
        </p:txBody>
      </p:sp>
      <p:sp>
        <p:nvSpPr>
          <p:cNvPr id="8" name="Text Box 8"/>
          <p:cNvSpPr txBox="1">
            <a:spLocks noChangeArrowheads="1"/>
          </p:cNvSpPr>
          <p:nvPr userDrawn="1"/>
        </p:nvSpPr>
        <p:spPr bwMode="auto">
          <a:xfrm>
            <a:off x="0" y="6611779"/>
            <a:ext cx="1292341" cy="246221"/>
          </a:xfrm>
          <a:prstGeom prst="rect">
            <a:avLst/>
          </a:prstGeom>
          <a:noFill/>
          <a:ln w="9525">
            <a:noFill/>
            <a:miter lim="800000"/>
            <a:headEnd/>
            <a:tailEnd/>
          </a:ln>
          <a:effectLst/>
        </p:spPr>
        <p:txBody>
          <a:bodyPr wrap="none">
            <a:spAutoFit/>
          </a:bodyPr>
          <a:lstStyle>
            <a:lvl1pPr eaLnBrk="0" hangingPunct="0">
              <a:defRPr>
                <a:solidFill>
                  <a:schemeClr val="tx1"/>
                </a:solidFill>
                <a:latin typeface="Arial" pitchFamily="34" charset="0"/>
              </a:defRPr>
            </a:lvl1pPr>
            <a:lvl2pPr marL="37931725" indent="-37474525" eaLnBrk="0" hangingPunct="0">
              <a:defRPr>
                <a:solidFill>
                  <a:schemeClr val="tx1"/>
                </a:solidFill>
                <a:latin typeface="Arial" pitchFamily="34" charset="0"/>
              </a:defRPr>
            </a:lvl2pPr>
            <a:lvl3pPr eaLnBrk="0" hangingPunct="0">
              <a:defRPr>
                <a:solidFill>
                  <a:schemeClr val="tx1"/>
                </a:solidFill>
                <a:latin typeface="Arial" pitchFamily="34" charset="0"/>
              </a:defRPr>
            </a:lvl3pPr>
            <a:lvl4pPr eaLnBrk="0" hangingPunct="0">
              <a:defRPr>
                <a:solidFill>
                  <a:schemeClr val="tx1"/>
                </a:solidFill>
                <a:latin typeface="Arial" pitchFamily="34" charset="0"/>
              </a:defRPr>
            </a:lvl4pPr>
            <a:lvl5pPr eaLnBrk="0" hangingPunct="0">
              <a:defRPr>
                <a:solidFill>
                  <a:schemeClr val="tx1"/>
                </a:solidFill>
                <a:latin typeface="Arial" pitchFamily="34" charset="0"/>
              </a:defRPr>
            </a:lvl5pPr>
            <a:lvl6pPr marL="457200" eaLnBrk="0" fontAlgn="base" hangingPunct="0">
              <a:spcBef>
                <a:spcPct val="0"/>
              </a:spcBef>
              <a:spcAft>
                <a:spcPct val="0"/>
              </a:spcAft>
              <a:defRPr>
                <a:solidFill>
                  <a:schemeClr val="tx1"/>
                </a:solidFill>
                <a:latin typeface="Arial" pitchFamily="34" charset="0"/>
              </a:defRPr>
            </a:lvl6pPr>
            <a:lvl7pPr marL="914400" eaLnBrk="0" fontAlgn="base" hangingPunct="0">
              <a:spcBef>
                <a:spcPct val="0"/>
              </a:spcBef>
              <a:spcAft>
                <a:spcPct val="0"/>
              </a:spcAft>
              <a:defRPr>
                <a:solidFill>
                  <a:schemeClr val="tx1"/>
                </a:solidFill>
                <a:latin typeface="Arial" pitchFamily="34" charset="0"/>
              </a:defRPr>
            </a:lvl7pPr>
            <a:lvl8pPr marL="1371600" eaLnBrk="0" fontAlgn="base" hangingPunct="0">
              <a:spcBef>
                <a:spcPct val="0"/>
              </a:spcBef>
              <a:spcAft>
                <a:spcPct val="0"/>
              </a:spcAft>
              <a:defRPr>
                <a:solidFill>
                  <a:schemeClr val="tx1"/>
                </a:solidFill>
                <a:latin typeface="Arial" pitchFamily="34" charset="0"/>
              </a:defRPr>
            </a:lvl8pPr>
            <a:lvl9pPr marL="18288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000" b="1" dirty="0" smtClean="0">
                <a:solidFill>
                  <a:schemeClr val="bg1"/>
                </a:solidFill>
                <a:ea typeface="ＭＳ Ｐゴシック" pitchFamily="34" charset="-128"/>
              </a:rPr>
              <a:t>ECCO-ESMO 2015</a:t>
            </a:r>
          </a:p>
        </p:txBody>
      </p:sp>
    </p:spTree>
    <p:extLst>
      <p:ext uri="{BB962C8B-B14F-4D97-AF65-F5344CB8AC3E}">
        <p14:creationId xmlns:p14="http://schemas.microsoft.com/office/powerpoint/2010/main" val="16725833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33595787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85750" y="220504"/>
            <a:ext cx="8585489" cy="838200"/>
          </a:xfrm>
          <a:prstGeom prst="rect">
            <a:avLst/>
          </a:prstGeom>
        </p:spPr>
        <p:txBody>
          <a:bodyPr lIns="91429" tIns="45715" rIns="91429" bIns="45715"/>
          <a:lstStyle>
            <a:lvl1pPr>
              <a:defRPr sz="3177" b="1">
                <a:solidFill>
                  <a:schemeClr val="bg1"/>
                </a:solidFill>
              </a:defRPr>
            </a:lvl1pPr>
          </a:lstStyle>
          <a:p>
            <a:r>
              <a:rPr lang="en-US" dirty="0" smtClean="0"/>
              <a:t>Click to edit Master title style</a:t>
            </a:r>
            <a:endParaRPr lang="en-US" dirty="0"/>
          </a:p>
        </p:txBody>
      </p:sp>
      <p:sp>
        <p:nvSpPr>
          <p:cNvPr id="3" name="Text Placeholder 5"/>
          <p:cNvSpPr>
            <a:spLocks noGrp="1"/>
          </p:cNvSpPr>
          <p:nvPr>
            <p:ph type="body" sz="quarter" idx="10"/>
          </p:nvPr>
        </p:nvSpPr>
        <p:spPr>
          <a:xfrm>
            <a:off x="287194" y="6526841"/>
            <a:ext cx="8584045" cy="226084"/>
          </a:xfrm>
          <a:prstGeom prst="rect">
            <a:avLst/>
          </a:prstGeom>
        </p:spPr>
        <p:txBody>
          <a:bodyPr anchor="b"/>
          <a:lstStyle>
            <a:lvl1pPr marL="0" indent="0">
              <a:buNone/>
              <a:defRPr sz="1059">
                <a:solidFill>
                  <a:schemeClr val="bg1"/>
                </a:solidFill>
              </a:defRPr>
            </a:lvl1pPr>
            <a:lvl2pPr marL="403386" indent="0">
              <a:buNone/>
              <a:defRPr sz="1059">
                <a:solidFill>
                  <a:schemeClr val="bg1"/>
                </a:solidFill>
              </a:defRPr>
            </a:lvl2pPr>
            <a:lvl3pPr marL="806771" indent="0">
              <a:buNone/>
              <a:defRPr sz="1059">
                <a:solidFill>
                  <a:schemeClr val="bg1"/>
                </a:solidFill>
              </a:defRPr>
            </a:lvl3pPr>
            <a:lvl4pPr marL="1210157" indent="0">
              <a:buNone/>
              <a:defRPr sz="1059">
                <a:solidFill>
                  <a:schemeClr val="bg1"/>
                </a:solidFill>
              </a:defRPr>
            </a:lvl4pPr>
            <a:lvl5pPr marL="1613544" indent="0">
              <a:buNone/>
              <a:defRPr sz="1059">
                <a:solidFill>
                  <a:schemeClr val="bg1"/>
                </a:solidFill>
              </a:defRPr>
            </a:lvl5pPr>
          </a:lstStyle>
          <a:p>
            <a:pPr lvl="0"/>
            <a:r>
              <a:rPr lang="en-US" dirty="0" smtClean="0"/>
              <a:t>Click to edit Master text styles</a:t>
            </a:r>
          </a:p>
        </p:txBody>
      </p:sp>
    </p:spTree>
    <p:extLst>
      <p:ext uri="{BB962C8B-B14F-4D97-AF65-F5344CB8AC3E}">
        <p14:creationId xmlns:p14="http://schemas.microsoft.com/office/powerpoint/2010/main" val="3942454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7140030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36220052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33398762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15898976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41041353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4523882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0933B0D7-21F3-4381-93F6-FF5DE686B235}" type="datetimeFigureOut">
              <a:rPr lang="en-US" smtClean="0"/>
              <a:pPr/>
              <a:t>5/18/17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41117779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933B0D7-21F3-4381-93F6-FF5DE686B235}" type="datetimeFigureOut">
              <a:rPr lang="en-US" smtClean="0"/>
              <a:pPr/>
              <a:t>5/18/17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90119FC3-AD66-45F6-9670-A84DE31F3AFE}" type="slidenum">
              <a:rPr lang="en-US" smtClean="0"/>
              <a:pPr/>
              <a:t>‹#›</a:t>
            </a:fld>
            <a:endParaRPr lang="en-US" dirty="0"/>
          </a:p>
        </p:txBody>
      </p:sp>
    </p:spTree>
    <p:extLst>
      <p:ext uri="{BB962C8B-B14F-4D97-AF65-F5344CB8AC3E}">
        <p14:creationId xmlns:p14="http://schemas.microsoft.com/office/powerpoint/2010/main" val="82502757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81" r:id="rId18"/>
    <p:sldLayoutId id="2147483682" r:id="rId19"/>
    <p:sldLayoutId id="2147483688" r:id="rId20"/>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4" Type="http://schemas.openxmlformats.org/officeDocument/2006/relationships/image" Target="../media/image11.emf"/><Relationship Id="rId5" Type="http://schemas.openxmlformats.org/officeDocument/2006/relationships/image" Target="../media/image12.emf"/><Relationship Id="rId1" Type="http://schemas.openxmlformats.org/officeDocument/2006/relationships/slideLayout" Target="../slideLayouts/slideLayout1.xml"/><Relationship Id="rId2" Type="http://schemas.openxmlformats.org/officeDocument/2006/relationships/image" Target="../media/image9.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chart" Target="../charts/char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4" Type="http://schemas.openxmlformats.org/officeDocument/2006/relationships/image" Target="../media/image13.emf"/><Relationship Id="rId5" Type="http://schemas.openxmlformats.org/officeDocument/2006/relationships/image" Target="../media/image14.emf"/><Relationship Id="rId1" Type="http://schemas.openxmlformats.org/officeDocument/2006/relationships/slideLayout" Target="../slideLayouts/slideLayout19.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4" Type="http://schemas.openxmlformats.org/officeDocument/2006/relationships/image" Target="../media/image17.emf"/><Relationship Id="rId5" Type="http://schemas.openxmlformats.org/officeDocument/2006/relationships/image" Target="../media/image18.emf"/><Relationship Id="rId6" Type="http://schemas.openxmlformats.org/officeDocument/2006/relationships/image" Target="../media/image19.emf"/><Relationship Id="rId7" Type="http://schemas.openxmlformats.org/officeDocument/2006/relationships/image" Target="../media/image20.emf"/><Relationship Id="rId1" Type="http://schemas.openxmlformats.org/officeDocument/2006/relationships/slideLayout" Target="../slideLayouts/slideLayout7.xml"/><Relationship Id="rId2" Type="http://schemas.openxmlformats.org/officeDocument/2006/relationships/image" Target="../media/image15.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emf"/><Relationship Id="rId3" Type="http://schemas.openxmlformats.org/officeDocument/2006/relationships/image" Target="../media/image22.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clinicaltrials.gov/ct2/show/NCT02581943?term=bonomi+pembrolizumab&amp;rank=1" TargetMode="External"/><Relationship Id="rId3" Type="http://schemas.openxmlformats.org/officeDocument/2006/relationships/hyperlink" Target="https://clinicaltrials.gov/ct2/show/NCT02733159?term=ps2+pembrolizumab&amp;rank=1"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chart" Target="../charts/char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8.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ontent Placeholder 1"/>
          <p:cNvSpPr txBox="1">
            <a:spLocks/>
          </p:cNvSpPr>
          <p:nvPr/>
        </p:nvSpPr>
        <p:spPr bwMode="auto">
          <a:xfrm>
            <a:off x="838200" y="2209800"/>
            <a:ext cx="7410400"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20000"/>
              </a:spcBef>
            </a:pPr>
            <a:r>
              <a:rPr lang="en-US" sz="2600" b="1" i="0" dirty="0">
                <a:solidFill>
                  <a:schemeClr val="bg1"/>
                </a:solidFill>
                <a:latin typeface="Arial"/>
                <a:cs typeface="Arial"/>
              </a:rPr>
              <a:t>Please note, these are the </a:t>
            </a:r>
            <a:r>
              <a:rPr lang="en-US" sz="2600" b="1" i="0" dirty="0" smtClean="0">
                <a:solidFill>
                  <a:schemeClr val="bg1"/>
                </a:solidFill>
                <a:latin typeface="Arial"/>
                <a:cs typeface="Arial"/>
              </a:rPr>
              <a:t>actual</a:t>
            </a:r>
            <a:br>
              <a:rPr lang="en-US" sz="2600" b="1" i="0" dirty="0" smtClean="0">
                <a:solidFill>
                  <a:schemeClr val="bg1"/>
                </a:solidFill>
                <a:latin typeface="Arial"/>
                <a:cs typeface="Arial"/>
              </a:rPr>
            </a:br>
            <a:r>
              <a:rPr lang="en-US" sz="2600" b="1" i="0" dirty="0" smtClean="0">
                <a:solidFill>
                  <a:schemeClr val="bg1"/>
                </a:solidFill>
                <a:latin typeface="Arial"/>
                <a:cs typeface="Arial"/>
              </a:rPr>
              <a:t> </a:t>
            </a:r>
            <a:r>
              <a:rPr lang="en-US" sz="2600" b="1" i="0" dirty="0">
                <a:solidFill>
                  <a:schemeClr val="bg1"/>
                </a:solidFill>
                <a:latin typeface="Arial"/>
                <a:cs typeface="Arial"/>
              </a:rPr>
              <a:t>video-recorded proceedings from the </a:t>
            </a:r>
            <a:r>
              <a:rPr lang="en-US" sz="2600" b="1" i="0" dirty="0" smtClean="0">
                <a:solidFill>
                  <a:schemeClr val="bg1"/>
                </a:solidFill>
                <a:latin typeface="Arial"/>
                <a:cs typeface="Arial"/>
              </a:rPr>
              <a:t/>
            </a:r>
            <a:br>
              <a:rPr lang="en-US" sz="2600" b="1" i="0" dirty="0" smtClean="0">
                <a:solidFill>
                  <a:schemeClr val="bg1"/>
                </a:solidFill>
                <a:latin typeface="Arial"/>
                <a:cs typeface="Arial"/>
              </a:rPr>
            </a:br>
            <a:r>
              <a:rPr lang="en-US" sz="2600" b="1" i="0" dirty="0" smtClean="0">
                <a:solidFill>
                  <a:schemeClr val="bg1"/>
                </a:solidFill>
                <a:latin typeface="Arial"/>
                <a:cs typeface="Arial"/>
              </a:rPr>
              <a:t>live </a:t>
            </a:r>
            <a:r>
              <a:rPr lang="en-US" sz="2600" b="1" i="0" dirty="0">
                <a:solidFill>
                  <a:schemeClr val="bg1"/>
                </a:solidFill>
                <a:latin typeface="Arial"/>
                <a:cs typeface="Arial"/>
              </a:rPr>
              <a:t>CME event and may include the use of trade names and other raw, unedited content. </a:t>
            </a:r>
            <a:endParaRPr lang="en-US" sz="2600" i="0" dirty="0">
              <a:solidFill>
                <a:schemeClr val="bg1"/>
              </a:solidFill>
              <a:latin typeface="Arial"/>
              <a:cs typeface="Arial"/>
            </a:endParaRPr>
          </a:p>
        </p:txBody>
      </p:sp>
    </p:spTree>
    <p:extLst>
      <p:ext uri="{BB962C8B-B14F-4D97-AF65-F5344CB8AC3E}">
        <p14:creationId xmlns:p14="http://schemas.microsoft.com/office/powerpoint/2010/main" val="367106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p:cNvPicPr>
            <a:picLocks noChangeAspect="1"/>
          </p:cNvPicPr>
          <p:nvPr/>
        </p:nvPicPr>
        <p:blipFill>
          <a:blip r:embed="rId2"/>
          <a:stretch>
            <a:fillRect/>
          </a:stretch>
        </p:blipFill>
        <p:spPr>
          <a:xfrm>
            <a:off x="381001" y="685800"/>
            <a:ext cx="6863726" cy="1374882"/>
          </a:xfrm>
          <a:prstGeom prst="rect">
            <a:avLst/>
          </a:prstGeom>
        </p:spPr>
      </p:pic>
      <p:sp>
        <p:nvSpPr>
          <p:cNvPr id="8" name="CasellaDiTesto 7"/>
          <p:cNvSpPr txBox="1"/>
          <p:nvPr/>
        </p:nvSpPr>
        <p:spPr>
          <a:xfrm>
            <a:off x="191912" y="5587294"/>
            <a:ext cx="8952089" cy="369332"/>
          </a:xfrm>
          <a:prstGeom prst="rect">
            <a:avLst/>
          </a:prstGeom>
          <a:noFill/>
        </p:spPr>
        <p:txBody>
          <a:bodyPr wrap="square" rtlCol="0">
            <a:spAutoFit/>
          </a:bodyPr>
          <a:lstStyle/>
          <a:p>
            <a:endParaRPr lang="it-IT" dirty="0"/>
          </a:p>
        </p:txBody>
      </p:sp>
      <p:pic>
        <p:nvPicPr>
          <p:cNvPr id="10" name="Immagine 9"/>
          <p:cNvPicPr>
            <a:picLocks noChangeAspect="1"/>
          </p:cNvPicPr>
          <p:nvPr/>
        </p:nvPicPr>
        <p:blipFill>
          <a:blip r:embed="rId3"/>
          <a:stretch>
            <a:fillRect/>
          </a:stretch>
        </p:blipFill>
        <p:spPr>
          <a:xfrm>
            <a:off x="7591864" y="962455"/>
            <a:ext cx="1018331" cy="572906"/>
          </a:xfrm>
          <a:prstGeom prst="rect">
            <a:avLst/>
          </a:prstGeom>
        </p:spPr>
      </p:pic>
      <p:pic>
        <p:nvPicPr>
          <p:cNvPr id="11" name="Immagine 10"/>
          <p:cNvPicPr>
            <a:picLocks noChangeAspect="1"/>
          </p:cNvPicPr>
          <p:nvPr/>
        </p:nvPicPr>
        <p:blipFill>
          <a:blip r:embed="rId4"/>
          <a:stretch>
            <a:fillRect/>
          </a:stretch>
        </p:blipFill>
        <p:spPr>
          <a:xfrm>
            <a:off x="7591864" y="1535361"/>
            <a:ext cx="1018331" cy="293439"/>
          </a:xfrm>
          <a:prstGeom prst="rect">
            <a:avLst/>
          </a:prstGeom>
        </p:spPr>
      </p:pic>
      <p:pic>
        <p:nvPicPr>
          <p:cNvPr id="2" name="Immagine 1"/>
          <p:cNvPicPr>
            <a:picLocks noChangeAspect="1"/>
          </p:cNvPicPr>
          <p:nvPr/>
        </p:nvPicPr>
        <p:blipFill>
          <a:blip r:embed="rId5"/>
          <a:stretch>
            <a:fillRect/>
          </a:stretch>
        </p:blipFill>
        <p:spPr>
          <a:xfrm>
            <a:off x="381000" y="2197840"/>
            <a:ext cx="7696200" cy="3716832"/>
          </a:xfrm>
          <a:prstGeom prst="rect">
            <a:avLst/>
          </a:prstGeom>
        </p:spPr>
      </p:pic>
      <p:sp>
        <p:nvSpPr>
          <p:cNvPr id="9" name="CasellaDiTesto 8"/>
          <p:cNvSpPr txBox="1"/>
          <p:nvPr/>
        </p:nvSpPr>
        <p:spPr>
          <a:xfrm>
            <a:off x="381000" y="2769052"/>
            <a:ext cx="7619999" cy="461665"/>
          </a:xfrm>
          <a:prstGeom prst="rect">
            <a:avLst/>
          </a:prstGeom>
          <a:noFill/>
          <a:ln w="38100">
            <a:solidFill>
              <a:srgbClr val="FF0000"/>
            </a:solidFill>
          </a:ln>
        </p:spPr>
        <p:txBody>
          <a:bodyPr wrap="square" rtlCol="0">
            <a:spAutoFit/>
          </a:bodyPr>
          <a:lstStyle/>
          <a:p>
            <a:endParaRPr lang="it-IT" sz="2400" dirty="0"/>
          </a:p>
        </p:txBody>
      </p:sp>
    </p:spTree>
    <p:extLst>
      <p:ext uri="{BB962C8B-B14F-4D97-AF65-F5344CB8AC3E}">
        <p14:creationId xmlns:p14="http://schemas.microsoft.com/office/powerpoint/2010/main" val="15004539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1"/>
          <p:cNvSpPr>
            <a:spLocks noGrp="1"/>
          </p:cNvSpPr>
          <p:nvPr>
            <p:ph type="title"/>
          </p:nvPr>
        </p:nvSpPr>
        <p:spPr>
          <a:xfrm>
            <a:off x="651700" y="645962"/>
            <a:ext cx="6702039" cy="403279"/>
          </a:xfrm>
        </p:spPr>
        <p:txBody>
          <a:bodyPr/>
          <a:lstStyle/>
          <a:p>
            <a:r>
              <a:rPr lang="en-US" dirty="0">
                <a:solidFill>
                  <a:schemeClr val="bg1"/>
                </a:solidFill>
                <a:latin typeface="Arial" panose="020B0604020202020204" pitchFamily="34" charset="0"/>
                <a:cs typeface="Arial" panose="020B0604020202020204" pitchFamily="34" charset="0"/>
              </a:rPr>
              <a:t/>
            </a:r>
            <a:br>
              <a:rPr lang="en-US" dirty="0">
                <a:solidFill>
                  <a:schemeClr val="bg1"/>
                </a:solidFill>
                <a:latin typeface="Arial" panose="020B0604020202020204" pitchFamily="34" charset="0"/>
                <a:cs typeface="Arial" panose="020B0604020202020204" pitchFamily="34" charset="0"/>
              </a:rPr>
            </a:br>
            <a:r>
              <a:rPr lang="en-US" sz="2471" b="1" dirty="0" smtClean="0">
                <a:solidFill>
                  <a:srgbClr val="FFFF00"/>
                </a:solidFill>
                <a:latin typeface="Arial" panose="020B0604020202020204" pitchFamily="34" charset="0"/>
                <a:cs typeface="Arial" panose="020B0604020202020204" pitchFamily="34" charset="0"/>
              </a:rPr>
              <a:t>OAK - OS </a:t>
            </a:r>
            <a:r>
              <a:rPr lang="en-US" sz="2471" b="1" dirty="0">
                <a:solidFill>
                  <a:srgbClr val="FFFF00"/>
                </a:solidFill>
                <a:latin typeface="Arial" panose="020B0604020202020204" pitchFamily="34" charset="0"/>
                <a:cs typeface="Arial" panose="020B0604020202020204" pitchFamily="34" charset="0"/>
              </a:rPr>
              <a:t>IN Selected SUBGROUPS</a:t>
            </a:r>
            <a:endParaRPr lang="en-US" sz="2471" b="1" i="1" dirty="0">
              <a:solidFill>
                <a:srgbClr val="FFFF00"/>
              </a:solidFill>
              <a:latin typeface="Arial" panose="020B0604020202020204" pitchFamily="34" charset="0"/>
              <a:cs typeface="Arial" panose="020B0604020202020204" pitchFamily="34" charset="0"/>
            </a:endParaRPr>
          </a:p>
        </p:txBody>
      </p:sp>
      <p:sp>
        <p:nvSpPr>
          <p:cNvPr id="97" name="Text Placeholder 14"/>
          <p:cNvSpPr>
            <a:spLocks noGrp="1"/>
          </p:cNvSpPr>
          <p:nvPr>
            <p:ph type="body" sz="quarter" idx="14"/>
          </p:nvPr>
        </p:nvSpPr>
        <p:spPr>
          <a:xfrm>
            <a:off x="4807325" y="5568116"/>
            <a:ext cx="4197772" cy="315323"/>
          </a:xfrm>
        </p:spPr>
        <p:txBody>
          <a:bodyPr/>
          <a:lstStyle/>
          <a:p>
            <a:r>
              <a:rPr lang="en-US" sz="679" dirty="0" err="1">
                <a:solidFill>
                  <a:schemeClr val="tx1"/>
                </a:solidFill>
                <a:latin typeface="Arial" panose="020B0604020202020204" pitchFamily="34" charset="0"/>
                <a:cs typeface="Arial" panose="020B0604020202020204" pitchFamily="34" charset="0"/>
              </a:rPr>
              <a:t>Barlesi</a:t>
            </a:r>
            <a:r>
              <a:rPr lang="en-US" sz="679" dirty="0">
                <a:solidFill>
                  <a:schemeClr val="tx1"/>
                </a:solidFill>
                <a:latin typeface="Arial" panose="020B0604020202020204" pitchFamily="34" charset="0"/>
                <a:cs typeface="Arial" panose="020B0604020202020204" pitchFamily="34" charset="0"/>
              </a:rPr>
              <a:t> et al, </a:t>
            </a:r>
            <a:r>
              <a:rPr lang="en-US" sz="679" dirty="0" err="1">
                <a:solidFill>
                  <a:schemeClr val="tx1"/>
                </a:solidFill>
                <a:latin typeface="Arial" panose="020B0604020202020204" pitchFamily="34" charset="0"/>
                <a:cs typeface="Arial" panose="020B0604020202020204" pitchFamily="34" charset="0"/>
              </a:rPr>
              <a:t>Atezolizumab</a:t>
            </a:r>
            <a:r>
              <a:rPr lang="en-US" sz="679" dirty="0">
                <a:solidFill>
                  <a:schemeClr val="tx1"/>
                </a:solidFill>
                <a:latin typeface="Arial" panose="020B0604020202020204" pitchFamily="34" charset="0"/>
                <a:cs typeface="Arial" panose="020B0604020202020204" pitchFamily="34" charset="0"/>
              </a:rPr>
              <a:t> Phase III OAK Study.   http://tago.ca/9Hh</a:t>
            </a:r>
          </a:p>
        </p:txBody>
      </p:sp>
      <p:graphicFrame>
        <p:nvGraphicFramePr>
          <p:cNvPr id="8" name="Chart 7"/>
          <p:cNvGraphicFramePr>
            <a:graphicFrameLocks noChangeAspect="1"/>
          </p:cNvGraphicFramePr>
          <p:nvPr>
            <p:extLst>
              <p:ext uri="{D42A27DB-BD31-4B8C-83A1-F6EECF244321}">
                <p14:modId xmlns:p14="http://schemas.microsoft.com/office/powerpoint/2010/main" val="3856932036"/>
              </p:ext>
            </p:extLst>
          </p:nvPr>
        </p:nvGraphicFramePr>
        <p:xfrm>
          <a:off x="2709607" y="1808927"/>
          <a:ext cx="3528971" cy="380940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6157879" y="1771321"/>
            <a:ext cx="465192" cy="264047"/>
          </a:xfrm>
          <a:prstGeom prst="rect">
            <a:avLst/>
          </a:prstGeom>
          <a:noFill/>
        </p:spPr>
        <p:txBody>
          <a:bodyPr wrap="none" rtlCol="0">
            <a:spAutoFit/>
          </a:bodyPr>
          <a:lstStyle/>
          <a:p>
            <a:pPr algn="ctr" defTabSz="887553" fontAlgn="base">
              <a:spcBef>
                <a:spcPct val="0"/>
              </a:spcBef>
              <a:spcAft>
                <a:spcPct val="0"/>
              </a:spcAft>
              <a:defRPr/>
            </a:pPr>
            <a:r>
              <a:rPr lang="en-US" sz="1116" b="1" kern="0" dirty="0">
                <a:latin typeface="Arial" pitchFamily="34" charset="0"/>
                <a:cs typeface="Arial" pitchFamily="34" charset="0"/>
              </a:rPr>
              <a:t>0.64</a:t>
            </a:r>
          </a:p>
        </p:txBody>
      </p:sp>
      <p:cxnSp>
        <p:nvCxnSpPr>
          <p:cNvPr id="15" name="Straight Connector 14"/>
          <p:cNvCxnSpPr/>
          <p:nvPr/>
        </p:nvCxnSpPr>
        <p:spPr>
          <a:xfrm flipH="1" flipV="1">
            <a:off x="481087" y="5067959"/>
            <a:ext cx="8190109" cy="25483"/>
          </a:xfrm>
          <a:prstGeom prst="line">
            <a:avLst/>
          </a:prstGeom>
          <a:noFill/>
          <a:ln w="12700" cap="sq" cmpd="sng" algn="ctr">
            <a:solidFill>
              <a:srgbClr val="FF0000"/>
            </a:solidFill>
            <a:prstDash val="sysDash"/>
          </a:ln>
          <a:effectLst/>
        </p:spPr>
      </p:cxnSp>
      <p:sp>
        <p:nvSpPr>
          <p:cNvPr id="16" name="Rectangle 15"/>
          <p:cNvSpPr/>
          <p:nvPr/>
        </p:nvSpPr>
        <p:spPr>
          <a:xfrm>
            <a:off x="2564503" y="1567617"/>
            <a:ext cx="542136" cy="271613"/>
          </a:xfrm>
          <a:prstGeom prst="rect">
            <a:avLst/>
          </a:prstGeom>
        </p:spPr>
        <p:txBody>
          <a:bodyPr wrap="none">
            <a:spAutoFit/>
          </a:bodyPr>
          <a:lstStyle/>
          <a:p>
            <a:pPr algn="ctr" defTabSz="887553" fontAlgn="base">
              <a:spcBef>
                <a:spcPct val="0"/>
              </a:spcBef>
              <a:spcAft>
                <a:spcPct val="0"/>
              </a:spcAft>
              <a:defRPr/>
            </a:pPr>
            <a:r>
              <a:rPr lang="en-US" sz="1165" u="sng" kern="0" dirty="0">
                <a:latin typeface="Arial" pitchFamily="34" charset="0"/>
                <a:cs typeface="Arial" pitchFamily="34" charset="0"/>
              </a:rPr>
              <a:t>n (%)</a:t>
            </a:r>
          </a:p>
        </p:txBody>
      </p:sp>
      <p:sp>
        <p:nvSpPr>
          <p:cNvPr id="17" name="Rectangle 16"/>
          <p:cNvSpPr/>
          <p:nvPr/>
        </p:nvSpPr>
        <p:spPr>
          <a:xfrm>
            <a:off x="405304" y="1560117"/>
            <a:ext cx="833883" cy="271613"/>
          </a:xfrm>
          <a:prstGeom prst="rect">
            <a:avLst/>
          </a:prstGeom>
        </p:spPr>
        <p:txBody>
          <a:bodyPr wrap="none">
            <a:spAutoFit/>
          </a:bodyPr>
          <a:lstStyle/>
          <a:p>
            <a:pPr algn="ctr" defTabSz="887553" fontAlgn="base">
              <a:spcBef>
                <a:spcPct val="0"/>
              </a:spcBef>
              <a:spcAft>
                <a:spcPct val="0"/>
              </a:spcAft>
              <a:defRPr/>
            </a:pPr>
            <a:r>
              <a:rPr lang="en-US" sz="1165" u="sng" kern="0" dirty="0">
                <a:latin typeface="Arial" pitchFamily="34" charset="0"/>
                <a:cs typeface="Arial" pitchFamily="34" charset="0"/>
              </a:rPr>
              <a:t>Subgroup</a:t>
            </a:r>
            <a:endParaRPr lang="en-US" sz="1165" kern="0" dirty="0">
              <a:latin typeface="Arial" pitchFamily="34" charset="0"/>
              <a:cs typeface="Arial" pitchFamily="34" charset="0"/>
            </a:endParaRPr>
          </a:p>
        </p:txBody>
      </p:sp>
      <p:sp>
        <p:nvSpPr>
          <p:cNvPr id="18" name="Rectangle 17"/>
          <p:cNvSpPr/>
          <p:nvPr/>
        </p:nvSpPr>
        <p:spPr>
          <a:xfrm>
            <a:off x="2492506" y="1808585"/>
            <a:ext cx="690895" cy="179280"/>
          </a:xfrm>
          <a:prstGeom prst="rect">
            <a:avLst/>
          </a:prstGeom>
        </p:spPr>
        <p:txBody>
          <a:bodyPr wrap="none" lIns="0" tIns="0" rIns="0" bIns="0" anchor="ctr">
            <a:spAutoFit/>
          </a:bodyPr>
          <a:lstStyle/>
          <a:p>
            <a:pPr defTabSz="887553" fontAlgn="base">
              <a:spcBef>
                <a:spcPct val="0"/>
              </a:spcBef>
              <a:spcAft>
                <a:spcPct val="0"/>
              </a:spcAft>
              <a:defRPr/>
            </a:pPr>
            <a:r>
              <a:rPr lang="en-US" sz="1165" kern="0" dirty="0">
                <a:latin typeface="Arial" pitchFamily="34" charset="0"/>
                <a:cs typeface="Arial" pitchFamily="34" charset="0"/>
              </a:rPr>
              <a:t>330 (39%)</a:t>
            </a:r>
          </a:p>
        </p:txBody>
      </p:sp>
      <p:sp>
        <p:nvSpPr>
          <p:cNvPr id="19" name="Rectangle 18"/>
          <p:cNvSpPr/>
          <p:nvPr/>
        </p:nvSpPr>
        <p:spPr>
          <a:xfrm>
            <a:off x="2492507" y="1965578"/>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520 (61%)</a:t>
            </a:r>
          </a:p>
        </p:txBody>
      </p:sp>
      <p:sp>
        <p:nvSpPr>
          <p:cNvPr id="20" name="TextBox 19"/>
          <p:cNvSpPr txBox="1"/>
          <p:nvPr/>
        </p:nvSpPr>
        <p:spPr>
          <a:xfrm>
            <a:off x="410565" y="1763800"/>
            <a:ext cx="684803" cy="271613"/>
          </a:xfrm>
          <a:prstGeom prst="rect">
            <a:avLst/>
          </a:prstGeom>
          <a:noFill/>
        </p:spPr>
        <p:txBody>
          <a:bodyPr wrap="none" rtlCol="0">
            <a:spAutoFit/>
          </a:bodyPr>
          <a:lstStyle/>
          <a:p>
            <a:pPr defTabSz="887553" fontAlgn="base">
              <a:spcBef>
                <a:spcPct val="0"/>
              </a:spcBef>
              <a:spcAft>
                <a:spcPct val="0"/>
              </a:spcAft>
              <a:defRPr/>
            </a:pPr>
            <a:r>
              <a:rPr lang="en-US" sz="1165" kern="0" dirty="0">
                <a:latin typeface="Arial" pitchFamily="34" charset="0"/>
                <a:cs typeface="Arial" pitchFamily="34" charset="0"/>
              </a:rPr>
              <a:t>Female</a:t>
            </a:r>
          </a:p>
        </p:txBody>
      </p:sp>
      <p:sp>
        <p:nvSpPr>
          <p:cNvPr id="22" name="Rectangle 21"/>
          <p:cNvSpPr/>
          <p:nvPr/>
        </p:nvSpPr>
        <p:spPr>
          <a:xfrm>
            <a:off x="7133252" y="1121234"/>
            <a:ext cx="1876279" cy="450893"/>
          </a:xfrm>
          <a:prstGeom prst="rect">
            <a:avLst/>
          </a:prstGeom>
        </p:spPr>
        <p:txBody>
          <a:bodyPr wrap="square">
            <a:spAutoFit/>
          </a:bodyPr>
          <a:lstStyle/>
          <a:p>
            <a:pPr algn="ctr" defTabSz="887553" fontAlgn="base">
              <a:spcBef>
                <a:spcPct val="0"/>
              </a:spcBef>
              <a:spcAft>
                <a:spcPct val="0"/>
              </a:spcAft>
              <a:defRPr/>
            </a:pPr>
            <a:r>
              <a:rPr lang="en-US" sz="1165" kern="0" dirty="0">
                <a:latin typeface="Arial" pitchFamily="34" charset="0"/>
                <a:cs typeface="Arial" pitchFamily="34" charset="0"/>
              </a:rPr>
              <a:t>Median OS, </a:t>
            </a:r>
            <a:r>
              <a:rPr lang="en-US" sz="1165" kern="0" dirty="0" err="1">
                <a:latin typeface="Arial" pitchFamily="34" charset="0"/>
                <a:cs typeface="Arial" pitchFamily="34" charset="0"/>
              </a:rPr>
              <a:t>mo</a:t>
            </a:r>
            <a:endParaRPr lang="en-US" sz="1165" kern="0" dirty="0">
              <a:latin typeface="Arial" pitchFamily="34" charset="0"/>
              <a:cs typeface="Arial" pitchFamily="34" charset="0"/>
            </a:endParaRPr>
          </a:p>
          <a:p>
            <a:pPr algn="ctr" defTabSz="887553" fontAlgn="base">
              <a:spcBef>
                <a:spcPct val="0"/>
              </a:spcBef>
              <a:spcAft>
                <a:spcPct val="0"/>
              </a:spcAft>
              <a:defRPr/>
            </a:pPr>
            <a:r>
              <a:rPr lang="en-US" sz="1165" kern="0" dirty="0">
                <a:latin typeface="Arial" pitchFamily="34" charset="0"/>
                <a:cs typeface="Arial" pitchFamily="34" charset="0"/>
              </a:rPr>
              <a:t>Atezolizumab   Docetaxel</a:t>
            </a:r>
          </a:p>
        </p:txBody>
      </p:sp>
      <p:sp>
        <p:nvSpPr>
          <p:cNvPr id="23" name="TextBox 22"/>
          <p:cNvSpPr txBox="1"/>
          <p:nvPr/>
        </p:nvSpPr>
        <p:spPr>
          <a:xfrm>
            <a:off x="7353740" y="1551816"/>
            <a:ext cx="688009" cy="271613"/>
          </a:xfrm>
          <a:prstGeom prst="rect">
            <a:avLst/>
          </a:prstGeom>
          <a:noFill/>
        </p:spPr>
        <p:txBody>
          <a:bodyPr wrap="none" rtlCol="0">
            <a:spAutoFit/>
          </a:bodyPr>
          <a:lstStyle/>
          <a:p>
            <a:r>
              <a:rPr lang="en-US" sz="1165" u="sng" dirty="0">
                <a:latin typeface="Arial" panose="020B0604020202020204" pitchFamily="34" charset="0"/>
                <a:cs typeface="Arial" panose="020B0604020202020204" pitchFamily="34" charset="0"/>
              </a:rPr>
              <a:t>n = 425</a:t>
            </a:r>
          </a:p>
        </p:txBody>
      </p:sp>
      <p:sp>
        <p:nvSpPr>
          <p:cNvPr id="24" name="TextBox 23"/>
          <p:cNvSpPr txBox="1"/>
          <p:nvPr/>
        </p:nvSpPr>
        <p:spPr>
          <a:xfrm>
            <a:off x="8074158" y="1551816"/>
            <a:ext cx="771365" cy="271613"/>
          </a:xfrm>
          <a:prstGeom prst="rect">
            <a:avLst/>
          </a:prstGeom>
          <a:noFill/>
        </p:spPr>
        <p:txBody>
          <a:bodyPr wrap="none" rtlCol="0">
            <a:spAutoFit/>
          </a:bodyPr>
          <a:lstStyle/>
          <a:p>
            <a:r>
              <a:rPr lang="en-US" sz="1165" dirty="0">
                <a:latin typeface="Arial" panose="020B0604020202020204" pitchFamily="34" charset="0"/>
                <a:cs typeface="Arial" panose="020B0604020202020204" pitchFamily="34" charset="0"/>
              </a:rPr>
              <a:t>  </a:t>
            </a:r>
            <a:r>
              <a:rPr lang="en-US" sz="1165" u="sng" dirty="0">
                <a:latin typeface="Arial" panose="020B0604020202020204" pitchFamily="34" charset="0"/>
                <a:cs typeface="Arial" panose="020B0604020202020204" pitchFamily="34" charset="0"/>
              </a:rPr>
              <a:t>n = 425</a:t>
            </a:r>
          </a:p>
        </p:txBody>
      </p:sp>
      <p:sp>
        <p:nvSpPr>
          <p:cNvPr id="25" name="Rectangle 24"/>
          <p:cNvSpPr/>
          <p:nvPr/>
        </p:nvSpPr>
        <p:spPr>
          <a:xfrm>
            <a:off x="7461253" y="1771321"/>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16.2</a:t>
            </a:r>
          </a:p>
        </p:txBody>
      </p:sp>
      <p:sp>
        <p:nvSpPr>
          <p:cNvPr id="26" name="Rectangle 25"/>
          <p:cNvSpPr/>
          <p:nvPr/>
        </p:nvSpPr>
        <p:spPr>
          <a:xfrm>
            <a:off x="8223678" y="1771321"/>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11.2</a:t>
            </a:r>
          </a:p>
        </p:txBody>
      </p:sp>
      <p:sp>
        <p:nvSpPr>
          <p:cNvPr id="27" name="Rectangle 26"/>
          <p:cNvSpPr/>
          <p:nvPr/>
        </p:nvSpPr>
        <p:spPr>
          <a:xfrm>
            <a:off x="7461253" y="1917010"/>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12.6</a:t>
            </a:r>
          </a:p>
        </p:txBody>
      </p:sp>
      <p:sp>
        <p:nvSpPr>
          <p:cNvPr id="28" name="Rectangle 27"/>
          <p:cNvSpPr/>
          <p:nvPr/>
        </p:nvSpPr>
        <p:spPr>
          <a:xfrm>
            <a:off x="8263754" y="1917010"/>
            <a:ext cx="38504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9.2</a:t>
            </a:r>
          </a:p>
        </p:txBody>
      </p:sp>
      <p:sp>
        <p:nvSpPr>
          <p:cNvPr id="30" name="Rectangle 29"/>
          <p:cNvSpPr/>
          <p:nvPr/>
        </p:nvSpPr>
        <p:spPr>
          <a:xfrm>
            <a:off x="7461253" y="2171192"/>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13.2</a:t>
            </a:r>
          </a:p>
        </p:txBody>
      </p:sp>
      <p:sp>
        <p:nvSpPr>
          <p:cNvPr id="31" name="Rectangle 30"/>
          <p:cNvSpPr/>
          <p:nvPr/>
        </p:nvSpPr>
        <p:spPr>
          <a:xfrm>
            <a:off x="8223678" y="2171192"/>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10.5</a:t>
            </a:r>
          </a:p>
        </p:txBody>
      </p:sp>
      <p:sp>
        <p:nvSpPr>
          <p:cNvPr id="32" name="Rectangle 31"/>
          <p:cNvSpPr/>
          <p:nvPr/>
        </p:nvSpPr>
        <p:spPr>
          <a:xfrm>
            <a:off x="7461253" y="2316359"/>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14.1</a:t>
            </a:r>
          </a:p>
        </p:txBody>
      </p:sp>
      <p:sp>
        <p:nvSpPr>
          <p:cNvPr id="33" name="Rectangle 32"/>
          <p:cNvSpPr/>
          <p:nvPr/>
        </p:nvSpPr>
        <p:spPr>
          <a:xfrm>
            <a:off x="8263754" y="2316359"/>
            <a:ext cx="38504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9.2</a:t>
            </a:r>
          </a:p>
        </p:txBody>
      </p:sp>
      <p:sp>
        <p:nvSpPr>
          <p:cNvPr id="34" name="Rectangle 33"/>
          <p:cNvSpPr/>
          <p:nvPr/>
        </p:nvSpPr>
        <p:spPr>
          <a:xfrm>
            <a:off x="7461253" y="2581717"/>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17.6</a:t>
            </a:r>
          </a:p>
        </p:txBody>
      </p:sp>
      <p:sp>
        <p:nvSpPr>
          <p:cNvPr id="35" name="Rectangle 34"/>
          <p:cNvSpPr/>
          <p:nvPr/>
        </p:nvSpPr>
        <p:spPr>
          <a:xfrm>
            <a:off x="8223678" y="2581717"/>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15.2</a:t>
            </a:r>
          </a:p>
        </p:txBody>
      </p:sp>
      <p:sp>
        <p:nvSpPr>
          <p:cNvPr id="36" name="Rectangle 35"/>
          <p:cNvSpPr/>
          <p:nvPr/>
        </p:nvSpPr>
        <p:spPr>
          <a:xfrm>
            <a:off x="7461253" y="2724793"/>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10.6</a:t>
            </a:r>
          </a:p>
        </p:txBody>
      </p:sp>
      <p:sp>
        <p:nvSpPr>
          <p:cNvPr id="37" name="Rectangle 36"/>
          <p:cNvSpPr/>
          <p:nvPr/>
        </p:nvSpPr>
        <p:spPr>
          <a:xfrm>
            <a:off x="8263754" y="2724793"/>
            <a:ext cx="38504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7.6</a:t>
            </a:r>
          </a:p>
        </p:txBody>
      </p:sp>
      <p:sp>
        <p:nvSpPr>
          <p:cNvPr id="38" name="Rectangle 37"/>
          <p:cNvSpPr/>
          <p:nvPr/>
        </p:nvSpPr>
        <p:spPr>
          <a:xfrm>
            <a:off x="7461253" y="3014367"/>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12.8</a:t>
            </a:r>
          </a:p>
        </p:txBody>
      </p:sp>
      <p:sp>
        <p:nvSpPr>
          <p:cNvPr id="39" name="Rectangle 38"/>
          <p:cNvSpPr/>
          <p:nvPr/>
        </p:nvSpPr>
        <p:spPr>
          <a:xfrm>
            <a:off x="8263754" y="3014367"/>
            <a:ext cx="38504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9.1</a:t>
            </a:r>
          </a:p>
        </p:txBody>
      </p:sp>
      <p:sp>
        <p:nvSpPr>
          <p:cNvPr id="40" name="Rectangle 39"/>
          <p:cNvSpPr/>
          <p:nvPr/>
        </p:nvSpPr>
        <p:spPr>
          <a:xfrm>
            <a:off x="7461253" y="3171974"/>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15.2</a:t>
            </a:r>
          </a:p>
        </p:txBody>
      </p:sp>
      <p:sp>
        <p:nvSpPr>
          <p:cNvPr id="41" name="Rectangle 40"/>
          <p:cNvSpPr/>
          <p:nvPr/>
        </p:nvSpPr>
        <p:spPr>
          <a:xfrm>
            <a:off x="8223678" y="3171974"/>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12.0</a:t>
            </a:r>
          </a:p>
        </p:txBody>
      </p:sp>
      <p:sp>
        <p:nvSpPr>
          <p:cNvPr id="46" name="Rectangle 45"/>
          <p:cNvSpPr/>
          <p:nvPr/>
        </p:nvSpPr>
        <p:spPr>
          <a:xfrm>
            <a:off x="7461253" y="3432177"/>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16.3</a:t>
            </a:r>
          </a:p>
        </p:txBody>
      </p:sp>
      <p:sp>
        <p:nvSpPr>
          <p:cNvPr id="47" name="Rectangle 46"/>
          <p:cNvSpPr/>
          <p:nvPr/>
        </p:nvSpPr>
        <p:spPr>
          <a:xfrm>
            <a:off x="8223678" y="3432177"/>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12.6</a:t>
            </a:r>
          </a:p>
        </p:txBody>
      </p:sp>
      <p:sp>
        <p:nvSpPr>
          <p:cNvPr id="48" name="Rectangle 47"/>
          <p:cNvSpPr/>
          <p:nvPr/>
        </p:nvSpPr>
        <p:spPr>
          <a:xfrm>
            <a:off x="7461253" y="3596660"/>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13.2</a:t>
            </a:r>
          </a:p>
        </p:txBody>
      </p:sp>
      <p:sp>
        <p:nvSpPr>
          <p:cNvPr id="49" name="Rectangle 48"/>
          <p:cNvSpPr/>
          <p:nvPr/>
        </p:nvSpPr>
        <p:spPr>
          <a:xfrm>
            <a:off x="8263754" y="3596660"/>
            <a:ext cx="38504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9.3</a:t>
            </a:r>
          </a:p>
        </p:txBody>
      </p:sp>
      <p:sp>
        <p:nvSpPr>
          <p:cNvPr id="50" name="Rectangle 49"/>
          <p:cNvSpPr/>
          <p:nvPr/>
        </p:nvSpPr>
        <p:spPr>
          <a:xfrm>
            <a:off x="7461253" y="4231575"/>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17.2</a:t>
            </a:r>
          </a:p>
        </p:txBody>
      </p:sp>
      <p:sp>
        <p:nvSpPr>
          <p:cNvPr id="51" name="Rectangle 50"/>
          <p:cNvSpPr/>
          <p:nvPr/>
        </p:nvSpPr>
        <p:spPr>
          <a:xfrm>
            <a:off x="8223678" y="4231575"/>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10.5</a:t>
            </a:r>
          </a:p>
        </p:txBody>
      </p:sp>
      <p:sp>
        <p:nvSpPr>
          <p:cNvPr id="52" name="Rectangle 51"/>
          <p:cNvSpPr/>
          <p:nvPr/>
        </p:nvSpPr>
        <p:spPr>
          <a:xfrm>
            <a:off x="7461253" y="4387784"/>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13.8</a:t>
            </a:r>
          </a:p>
        </p:txBody>
      </p:sp>
      <p:sp>
        <p:nvSpPr>
          <p:cNvPr id="53" name="Rectangle 52"/>
          <p:cNvSpPr/>
          <p:nvPr/>
        </p:nvSpPr>
        <p:spPr>
          <a:xfrm>
            <a:off x="8223678" y="4387784"/>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11.3</a:t>
            </a:r>
          </a:p>
        </p:txBody>
      </p:sp>
      <p:sp>
        <p:nvSpPr>
          <p:cNvPr id="54" name="Rectangle 53"/>
          <p:cNvSpPr/>
          <p:nvPr/>
        </p:nvSpPr>
        <p:spPr>
          <a:xfrm>
            <a:off x="7461253" y="4658132"/>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10.5</a:t>
            </a:r>
          </a:p>
        </p:txBody>
      </p:sp>
      <p:sp>
        <p:nvSpPr>
          <p:cNvPr id="55" name="Rectangle 54"/>
          <p:cNvSpPr/>
          <p:nvPr/>
        </p:nvSpPr>
        <p:spPr>
          <a:xfrm>
            <a:off x="8223678" y="4650611"/>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16.2</a:t>
            </a:r>
          </a:p>
        </p:txBody>
      </p:sp>
      <p:sp>
        <p:nvSpPr>
          <p:cNvPr id="56" name="Rectangle 55"/>
          <p:cNvSpPr/>
          <p:nvPr/>
        </p:nvSpPr>
        <p:spPr>
          <a:xfrm>
            <a:off x="7461253" y="4801454"/>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15.3</a:t>
            </a:r>
          </a:p>
        </p:txBody>
      </p:sp>
      <p:sp>
        <p:nvSpPr>
          <p:cNvPr id="57" name="Rectangle 56"/>
          <p:cNvSpPr/>
          <p:nvPr/>
        </p:nvSpPr>
        <p:spPr>
          <a:xfrm>
            <a:off x="8263754" y="4801454"/>
            <a:ext cx="38504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9.5</a:t>
            </a:r>
          </a:p>
        </p:txBody>
      </p:sp>
      <p:sp>
        <p:nvSpPr>
          <p:cNvPr id="58" name="Rectangle 57"/>
          <p:cNvSpPr/>
          <p:nvPr/>
        </p:nvSpPr>
        <p:spPr>
          <a:xfrm>
            <a:off x="7461253" y="5096560"/>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13.8</a:t>
            </a:r>
          </a:p>
        </p:txBody>
      </p:sp>
      <p:sp>
        <p:nvSpPr>
          <p:cNvPr id="59" name="Rectangle 58"/>
          <p:cNvSpPr/>
          <p:nvPr/>
        </p:nvSpPr>
        <p:spPr>
          <a:xfrm>
            <a:off x="8263754" y="5096560"/>
            <a:ext cx="38504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9.6</a:t>
            </a:r>
          </a:p>
        </p:txBody>
      </p:sp>
      <p:sp>
        <p:nvSpPr>
          <p:cNvPr id="60" name="TextBox 59"/>
          <p:cNvSpPr txBox="1"/>
          <p:nvPr/>
        </p:nvSpPr>
        <p:spPr>
          <a:xfrm>
            <a:off x="410567" y="1917010"/>
            <a:ext cx="495649"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Male</a:t>
            </a:r>
          </a:p>
        </p:txBody>
      </p:sp>
      <p:sp>
        <p:nvSpPr>
          <p:cNvPr id="61" name="Rectangle 60"/>
          <p:cNvSpPr/>
          <p:nvPr/>
        </p:nvSpPr>
        <p:spPr>
          <a:xfrm>
            <a:off x="2492507" y="2219760"/>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453 (53%)</a:t>
            </a:r>
          </a:p>
        </p:txBody>
      </p:sp>
      <p:sp>
        <p:nvSpPr>
          <p:cNvPr id="62" name="Rectangle 61"/>
          <p:cNvSpPr/>
          <p:nvPr/>
        </p:nvSpPr>
        <p:spPr>
          <a:xfrm>
            <a:off x="2492507" y="2364928"/>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397 (47%)</a:t>
            </a:r>
          </a:p>
        </p:txBody>
      </p:sp>
      <p:sp>
        <p:nvSpPr>
          <p:cNvPr id="63" name="TextBox 62"/>
          <p:cNvSpPr txBox="1"/>
          <p:nvPr/>
        </p:nvSpPr>
        <p:spPr>
          <a:xfrm>
            <a:off x="410566" y="2171192"/>
            <a:ext cx="861133"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&lt; 65 years</a:t>
            </a:r>
          </a:p>
        </p:txBody>
      </p:sp>
      <p:sp>
        <p:nvSpPr>
          <p:cNvPr id="64" name="TextBox 63"/>
          <p:cNvSpPr txBox="1"/>
          <p:nvPr/>
        </p:nvSpPr>
        <p:spPr>
          <a:xfrm>
            <a:off x="375135" y="2302564"/>
            <a:ext cx="856325"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 65 years</a:t>
            </a:r>
          </a:p>
        </p:txBody>
      </p:sp>
      <p:sp>
        <p:nvSpPr>
          <p:cNvPr id="65" name="Rectangle 64"/>
          <p:cNvSpPr/>
          <p:nvPr/>
        </p:nvSpPr>
        <p:spPr>
          <a:xfrm>
            <a:off x="2492507" y="2622764"/>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315 (37%)</a:t>
            </a:r>
          </a:p>
        </p:txBody>
      </p:sp>
      <p:sp>
        <p:nvSpPr>
          <p:cNvPr id="66" name="Rectangle 65"/>
          <p:cNvSpPr/>
          <p:nvPr/>
        </p:nvSpPr>
        <p:spPr>
          <a:xfrm>
            <a:off x="2492507" y="2773361"/>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535 (63%)</a:t>
            </a:r>
          </a:p>
        </p:txBody>
      </p:sp>
      <p:sp>
        <p:nvSpPr>
          <p:cNvPr id="67" name="TextBox 66"/>
          <p:cNvSpPr txBox="1"/>
          <p:nvPr/>
        </p:nvSpPr>
        <p:spPr>
          <a:xfrm>
            <a:off x="410565" y="2581717"/>
            <a:ext cx="957313"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ECOG PS 0</a:t>
            </a:r>
          </a:p>
        </p:txBody>
      </p:sp>
      <p:sp>
        <p:nvSpPr>
          <p:cNvPr id="68" name="TextBox 67"/>
          <p:cNvSpPr txBox="1"/>
          <p:nvPr/>
        </p:nvSpPr>
        <p:spPr>
          <a:xfrm>
            <a:off x="410565" y="2739835"/>
            <a:ext cx="957313"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ECOG PS 1</a:t>
            </a:r>
          </a:p>
        </p:txBody>
      </p:sp>
      <p:sp>
        <p:nvSpPr>
          <p:cNvPr id="69" name="Rectangle 68"/>
          <p:cNvSpPr/>
          <p:nvPr/>
        </p:nvSpPr>
        <p:spPr>
          <a:xfrm>
            <a:off x="2492507" y="3062935"/>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640 (75%)</a:t>
            </a:r>
          </a:p>
        </p:txBody>
      </p:sp>
      <p:sp>
        <p:nvSpPr>
          <p:cNvPr id="70" name="Rectangle 69"/>
          <p:cNvSpPr/>
          <p:nvPr/>
        </p:nvSpPr>
        <p:spPr>
          <a:xfrm>
            <a:off x="2492507" y="3220541"/>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210 (25%)</a:t>
            </a:r>
          </a:p>
        </p:txBody>
      </p:sp>
      <p:sp>
        <p:nvSpPr>
          <p:cNvPr id="71" name="TextBox 70"/>
          <p:cNvSpPr txBox="1"/>
          <p:nvPr/>
        </p:nvSpPr>
        <p:spPr>
          <a:xfrm>
            <a:off x="410566" y="3021888"/>
            <a:ext cx="1114408"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1 prior therapy</a:t>
            </a:r>
          </a:p>
        </p:txBody>
      </p:sp>
      <p:sp>
        <p:nvSpPr>
          <p:cNvPr id="72" name="TextBox 71"/>
          <p:cNvSpPr txBox="1"/>
          <p:nvPr/>
        </p:nvSpPr>
        <p:spPr>
          <a:xfrm>
            <a:off x="410565" y="3171974"/>
            <a:ext cx="1226618"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2 prior therapies</a:t>
            </a:r>
          </a:p>
        </p:txBody>
      </p:sp>
      <p:sp>
        <p:nvSpPr>
          <p:cNvPr id="77" name="Rectangle 76"/>
          <p:cNvSpPr/>
          <p:nvPr/>
        </p:nvSpPr>
        <p:spPr>
          <a:xfrm>
            <a:off x="2492507" y="3480745"/>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156 (18%)</a:t>
            </a:r>
          </a:p>
        </p:txBody>
      </p:sp>
      <p:sp>
        <p:nvSpPr>
          <p:cNvPr id="78" name="Rectangle 77"/>
          <p:cNvSpPr/>
          <p:nvPr/>
        </p:nvSpPr>
        <p:spPr>
          <a:xfrm>
            <a:off x="2495015" y="3615143"/>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694 (82%)</a:t>
            </a:r>
          </a:p>
        </p:txBody>
      </p:sp>
      <p:sp>
        <p:nvSpPr>
          <p:cNvPr id="79" name="TextBox 78"/>
          <p:cNvSpPr txBox="1"/>
          <p:nvPr/>
        </p:nvSpPr>
        <p:spPr>
          <a:xfrm>
            <a:off x="410566" y="3439698"/>
            <a:ext cx="1151277"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Never smokers</a:t>
            </a:r>
          </a:p>
        </p:txBody>
      </p:sp>
      <p:sp>
        <p:nvSpPr>
          <p:cNvPr id="80" name="TextBox 79"/>
          <p:cNvSpPr txBox="1"/>
          <p:nvPr/>
        </p:nvSpPr>
        <p:spPr>
          <a:xfrm>
            <a:off x="410566" y="3581617"/>
            <a:ext cx="1832553"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Current/previous smokers</a:t>
            </a:r>
          </a:p>
        </p:txBody>
      </p:sp>
      <p:sp>
        <p:nvSpPr>
          <p:cNvPr id="81" name="Rectangle 80"/>
          <p:cNvSpPr/>
          <p:nvPr/>
        </p:nvSpPr>
        <p:spPr>
          <a:xfrm>
            <a:off x="2574967" y="4287664"/>
            <a:ext cx="5033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59 (7%)</a:t>
            </a:r>
          </a:p>
        </p:txBody>
      </p:sp>
      <p:sp>
        <p:nvSpPr>
          <p:cNvPr id="82" name="Rectangle 81"/>
          <p:cNvSpPr/>
          <p:nvPr/>
        </p:nvSpPr>
        <p:spPr>
          <a:xfrm>
            <a:off x="2492507" y="4436351"/>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203 (24%)</a:t>
            </a:r>
          </a:p>
        </p:txBody>
      </p:sp>
      <p:sp>
        <p:nvSpPr>
          <p:cNvPr id="83" name="TextBox 82"/>
          <p:cNvSpPr txBox="1"/>
          <p:nvPr/>
        </p:nvSpPr>
        <p:spPr>
          <a:xfrm>
            <a:off x="410565" y="4239096"/>
            <a:ext cx="1055097"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KRAS mutant</a:t>
            </a:r>
          </a:p>
        </p:txBody>
      </p:sp>
      <p:sp>
        <p:nvSpPr>
          <p:cNvPr id="84" name="TextBox 83"/>
          <p:cNvSpPr txBox="1"/>
          <p:nvPr/>
        </p:nvSpPr>
        <p:spPr>
          <a:xfrm>
            <a:off x="410565" y="4402825"/>
            <a:ext cx="1135247"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KRAS</a:t>
            </a:r>
            <a:r>
              <a:rPr lang="en-US" sz="1116" i="1" kern="0" dirty="0">
                <a:latin typeface="Arial" pitchFamily="34" charset="0"/>
                <a:cs typeface="Arial" pitchFamily="34" charset="0"/>
              </a:rPr>
              <a:t> </a:t>
            </a:r>
            <a:r>
              <a:rPr lang="en-US" sz="1116" kern="0" dirty="0">
                <a:latin typeface="Arial" pitchFamily="34" charset="0"/>
                <a:cs typeface="Arial" pitchFamily="34" charset="0"/>
              </a:rPr>
              <a:t>wildtype</a:t>
            </a:r>
          </a:p>
        </p:txBody>
      </p:sp>
      <p:sp>
        <p:nvSpPr>
          <p:cNvPr id="85" name="Rectangle 84"/>
          <p:cNvSpPr/>
          <p:nvPr/>
        </p:nvSpPr>
        <p:spPr>
          <a:xfrm>
            <a:off x="2533737" y="4706700"/>
            <a:ext cx="58349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85 (10%)</a:t>
            </a:r>
          </a:p>
        </p:txBody>
      </p:sp>
      <p:sp>
        <p:nvSpPr>
          <p:cNvPr id="86" name="Rectangle 85"/>
          <p:cNvSpPr/>
          <p:nvPr/>
        </p:nvSpPr>
        <p:spPr>
          <a:xfrm>
            <a:off x="2492507" y="4887628"/>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628 (74%)</a:t>
            </a:r>
          </a:p>
        </p:txBody>
      </p:sp>
      <p:sp>
        <p:nvSpPr>
          <p:cNvPr id="87" name="TextBox 86"/>
          <p:cNvSpPr txBox="1"/>
          <p:nvPr/>
        </p:nvSpPr>
        <p:spPr>
          <a:xfrm>
            <a:off x="410566" y="4658132"/>
            <a:ext cx="1061509"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EGFR</a:t>
            </a:r>
            <a:r>
              <a:rPr lang="en-US" sz="1116" i="1" kern="0" dirty="0">
                <a:latin typeface="Arial" pitchFamily="34" charset="0"/>
                <a:cs typeface="Arial" pitchFamily="34" charset="0"/>
              </a:rPr>
              <a:t> </a:t>
            </a:r>
            <a:r>
              <a:rPr lang="en-US" sz="1116" kern="0" dirty="0">
                <a:latin typeface="Arial" pitchFamily="34" charset="0"/>
                <a:cs typeface="Arial" pitchFamily="34" charset="0"/>
              </a:rPr>
              <a:t>mutant</a:t>
            </a:r>
          </a:p>
        </p:txBody>
      </p:sp>
      <p:sp>
        <p:nvSpPr>
          <p:cNvPr id="88" name="TextBox 87"/>
          <p:cNvSpPr txBox="1"/>
          <p:nvPr/>
        </p:nvSpPr>
        <p:spPr>
          <a:xfrm>
            <a:off x="410566" y="4839059"/>
            <a:ext cx="1141659"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EGFR wildtype</a:t>
            </a:r>
          </a:p>
        </p:txBody>
      </p:sp>
      <p:sp>
        <p:nvSpPr>
          <p:cNvPr id="89" name="Rectangle 88"/>
          <p:cNvSpPr/>
          <p:nvPr/>
        </p:nvSpPr>
        <p:spPr>
          <a:xfrm>
            <a:off x="2412479" y="5142009"/>
            <a:ext cx="74379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850 (100%)</a:t>
            </a:r>
          </a:p>
        </p:txBody>
      </p:sp>
      <p:sp>
        <p:nvSpPr>
          <p:cNvPr id="90" name="TextBox 89"/>
          <p:cNvSpPr txBox="1"/>
          <p:nvPr/>
        </p:nvSpPr>
        <p:spPr>
          <a:xfrm>
            <a:off x="410565" y="5093441"/>
            <a:ext cx="401072"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ITT</a:t>
            </a:r>
          </a:p>
        </p:txBody>
      </p:sp>
      <p:sp>
        <p:nvSpPr>
          <p:cNvPr id="91" name="TextBox 90"/>
          <p:cNvSpPr txBox="1"/>
          <p:nvPr/>
        </p:nvSpPr>
        <p:spPr>
          <a:xfrm>
            <a:off x="6157879" y="1916359"/>
            <a:ext cx="465192" cy="264047"/>
          </a:xfrm>
          <a:prstGeom prst="rect">
            <a:avLst/>
          </a:prstGeom>
          <a:noFill/>
        </p:spPr>
        <p:txBody>
          <a:bodyPr wrap="none" rtlCol="0">
            <a:spAutoFit/>
          </a:bodyPr>
          <a:lstStyle/>
          <a:p>
            <a:pPr algn="ctr" defTabSz="887553" fontAlgn="base">
              <a:spcBef>
                <a:spcPct val="0"/>
              </a:spcBef>
              <a:spcAft>
                <a:spcPct val="0"/>
              </a:spcAft>
              <a:defRPr/>
            </a:pPr>
            <a:r>
              <a:rPr lang="en-US" sz="1116" b="1" kern="0" dirty="0">
                <a:latin typeface="Arial" pitchFamily="34" charset="0"/>
                <a:cs typeface="Arial" pitchFamily="34" charset="0"/>
              </a:rPr>
              <a:t>0.79</a:t>
            </a:r>
          </a:p>
        </p:txBody>
      </p:sp>
      <p:sp>
        <p:nvSpPr>
          <p:cNvPr id="92" name="TextBox 91"/>
          <p:cNvSpPr txBox="1"/>
          <p:nvPr/>
        </p:nvSpPr>
        <p:spPr>
          <a:xfrm>
            <a:off x="6157879" y="2170541"/>
            <a:ext cx="465192" cy="264047"/>
          </a:xfrm>
          <a:prstGeom prst="rect">
            <a:avLst/>
          </a:prstGeom>
          <a:noFill/>
        </p:spPr>
        <p:txBody>
          <a:bodyPr wrap="none" rtlCol="0">
            <a:spAutoFit/>
          </a:bodyPr>
          <a:lstStyle/>
          <a:p>
            <a:pPr algn="ctr" defTabSz="887553" fontAlgn="base">
              <a:spcBef>
                <a:spcPct val="0"/>
              </a:spcBef>
              <a:spcAft>
                <a:spcPct val="0"/>
              </a:spcAft>
              <a:defRPr/>
            </a:pPr>
            <a:r>
              <a:rPr lang="en-US" sz="1116" b="1" kern="0" dirty="0">
                <a:latin typeface="Arial" pitchFamily="34" charset="0"/>
                <a:cs typeface="Arial" pitchFamily="34" charset="0"/>
              </a:rPr>
              <a:t>0.80</a:t>
            </a:r>
          </a:p>
        </p:txBody>
      </p:sp>
      <p:sp>
        <p:nvSpPr>
          <p:cNvPr id="93" name="TextBox 92"/>
          <p:cNvSpPr txBox="1"/>
          <p:nvPr/>
        </p:nvSpPr>
        <p:spPr>
          <a:xfrm>
            <a:off x="6157879" y="2330751"/>
            <a:ext cx="465192" cy="264047"/>
          </a:xfrm>
          <a:prstGeom prst="rect">
            <a:avLst/>
          </a:prstGeom>
          <a:noFill/>
        </p:spPr>
        <p:txBody>
          <a:bodyPr wrap="none" rtlCol="0">
            <a:spAutoFit/>
          </a:bodyPr>
          <a:lstStyle/>
          <a:p>
            <a:pPr algn="ctr" defTabSz="887553" fontAlgn="base">
              <a:spcBef>
                <a:spcPct val="0"/>
              </a:spcBef>
              <a:spcAft>
                <a:spcPct val="0"/>
              </a:spcAft>
              <a:defRPr/>
            </a:pPr>
            <a:r>
              <a:rPr lang="en-US" sz="1116" b="1" kern="0" dirty="0">
                <a:latin typeface="Arial" pitchFamily="34" charset="0"/>
                <a:cs typeface="Arial" pitchFamily="34" charset="0"/>
              </a:rPr>
              <a:t>0.66</a:t>
            </a:r>
          </a:p>
        </p:txBody>
      </p:sp>
      <p:sp>
        <p:nvSpPr>
          <p:cNvPr id="94" name="TextBox 93"/>
          <p:cNvSpPr txBox="1"/>
          <p:nvPr/>
        </p:nvSpPr>
        <p:spPr>
          <a:xfrm>
            <a:off x="6157879" y="2581066"/>
            <a:ext cx="465192" cy="264047"/>
          </a:xfrm>
          <a:prstGeom prst="rect">
            <a:avLst/>
          </a:prstGeom>
          <a:noFill/>
        </p:spPr>
        <p:txBody>
          <a:bodyPr wrap="none" rtlCol="0">
            <a:spAutoFit/>
          </a:bodyPr>
          <a:lstStyle/>
          <a:p>
            <a:pPr algn="ctr" defTabSz="887553" fontAlgn="base">
              <a:spcBef>
                <a:spcPct val="0"/>
              </a:spcBef>
              <a:spcAft>
                <a:spcPct val="0"/>
              </a:spcAft>
              <a:defRPr/>
            </a:pPr>
            <a:r>
              <a:rPr lang="en-US" sz="1116" b="1" kern="0" dirty="0">
                <a:latin typeface="Arial" pitchFamily="34" charset="0"/>
                <a:cs typeface="Arial" pitchFamily="34" charset="0"/>
              </a:rPr>
              <a:t>0.78</a:t>
            </a:r>
          </a:p>
        </p:txBody>
      </p:sp>
      <p:sp>
        <p:nvSpPr>
          <p:cNvPr id="95" name="TextBox 94"/>
          <p:cNvSpPr txBox="1"/>
          <p:nvPr/>
        </p:nvSpPr>
        <p:spPr>
          <a:xfrm>
            <a:off x="6157879" y="2739184"/>
            <a:ext cx="465192" cy="264047"/>
          </a:xfrm>
          <a:prstGeom prst="rect">
            <a:avLst/>
          </a:prstGeom>
          <a:noFill/>
        </p:spPr>
        <p:txBody>
          <a:bodyPr wrap="none" rtlCol="0">
            <a:spAutoFit/>
          </a:bodyPr>
          <a:lstStyle/>
          <a:p>
            <a:pPr algn="ctr" defTabSz="887553" fontAlgn="base">
              <a:spcBef>
                <a:spcPct val="0"/>
              </a:spcBef>
              <a:spcAft>
                <a:spcPct val="0"/>
              </a:spcAft>
              <a:defRPr/>
            </a:pPr>
            <a:r>
              <a:rPr lang="en-US" sz="1116" b="1" kern="0" dirty="0">
                <a:latin typeface="Arial" pitchFamily="34" charset="0"/>
                <a:cs typeface="Arial" pitchFamily="34" charset="0"/>
              </a:rPr>
              <a:t>0.68</a:t>
            </a:r>
          </a:p>
        </p:txBody>
      </p:sp>
      <p:sp>
        <p:nvSpPr>
          <p:cNvPr id="98" name="TextBox 97"/>
          <p:cNvSpPr txBox="1"/>
          <p:nvPr/>
        </p:nvSpPr>
        <p:spPr>
          <a:xfrm>
            <a:off x="2679523" y="5399547"/>
            <a:ext cx="3390161" cy="210507"/>
          </a:xfrm>
          <a:prstGeom prst="rect">
            <a:avLst/>
          </a:prstGeom>
          <a:noFill/>
        </p:spPr>
        <p:txBody>
          <a:bodyPr wrap="square" tIns="0" rtlCol="0">
            <a:spAutoFit/>
          </a:bodyPr>
          <a:lstStyle/>
          <a:p>
            <a:r>
              <a:rPr lang="en-US" sz="1068" dirty="0">
                <a:latin typeface="Arial" panose="020B0604020202020204" pitchFamily="34" charset="0"/>
                <a:cs typeface="Arial" panose="020B0604020202020204" pitchFamily="34" charset="0"/>
              </a:rPr>
              <a:t>0.2                                                    1                      2     </a:t>
            </a:r>
          </a:p>
        </p:txBody>
      </p:sp>
      <p:cxnSp>
        <p:nvCxnSpPr>
          <p:cNvPr id="99" name="Straight Connector 98"/>
          <p:cNvCxnSpPr/>
          <p:nvPr/>
        </p:nvCxnSpPr>
        <p:spPr>
          <a:xfrm>
            <a:off x="4909229" y="1718706"/>
            <a:ext cx="0" cy="3638774"/>
          </a:xfrm>
          <a:prstGeom prst="line">
            <a:avLst/>
          </a:prstGeom>
          <a:noFill/>
          <a:ln w="12700" cap="sq" cmpd="sng" algn="ctr">
            <a:solidFill>
              <a:srgbClr val="FF0000"/>
            </a:solidFill>
            <a:prstDash val="sysDash"/>
          </a:ln>
          <a:effectLst/>
        </p:spPr>
      </p:cxnSp>
      <p:sp>
        <p:nvSpPr>
          <p:cNvPr id="101" name="TextBox 144"/>
          <p:cNvSpPr txBox="1"/>
          <p:nvPr/>
        </p:nvSpPr>
        <p:spPr>
          <a:xfrm>
            <a:off x="6157879" y="3028756"/>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0.71</a:t>
            </a:r>
          </a:p>
        </p:txBody>
      </p:sp>
      <p:sp>
        <p:nvSpPr>
          <p:cNvPr id="102" name="TextBox 145"/>
          <p:cNvSpPr txBox="1"/>
          <p:nvPr/>
        </p:nvSpPr>
        <p:spPr>
          <a:xfrm>
            <a:off x="6157879" y="3171320"/>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0.80</a:t>
            </a:r>
          </a:p>
        </p:txBody>
      </p:sp>
      <p:sp>
        <p:nvSpPr>
          <p:cNvPr id="105" name="TextBox 144"/>
          <p:cNvSpPr txBox="1"/>
          <p:nvPr/>
        </p:nvSpPr>
        <p:spPr>
          <a:xfrm>
            <a:off x="6157879" y="3424003"/>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0.71</a:t>
            </a:r>
          </a:p>
        </p:txBody>
      </p:sp>
      <p:sp>
        <p:nvSpPr>
          <p:cNvPr id="106" name="TextBox 145"/>
          <p:cNvSpPr txBox="1"/>
          <p:nvPr/>
        </p:nvSpPr>
        <p:spPr>
          <a:xfrm>
            <a:off x="6157879" y="3573443"/>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0.74</a:t>
            </a:r>
          </a:p>
        </p:txBody>
      </p:sp>
      <p:sp>
        <p:nvSpPr>
          <p:cNvPr id="107" name="TextBox 144"/>
          <p:cNvSpPr txBox="1"/>
          <p:nvPr/>
        </p:nvSpPr>
        <p:spPr>
          <a:xfrm>
            <a:off x="6157879" y="4245964"/>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0.71</a:t>
            </a:r>
          </a:p>
        </p:txBody>
      </p:sp>
      <p:sp>
        <p:nvSpPr>
          <p:cNvPr id="108" name="TextBox 145"/>
          <p:cNvSpPr txBox="1"/>
          <p:nvPr/>
        </p:nvSpPr>
        <p:spPr>
          <a:xfrm>
            <a:off x="6157879" y="4394653"/>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0.83</a:t>
            </a:r>
          </a:p>
        </p:txBody>
      </p:sp>
      <p:sp>
        <p:nvSpPr>
          <p:cNvPr id="109" name="TextBox 145"/>
          <p:cNvSpPr txBox="1"/>
          <p:nvPr/>
        </p:nvSpPr>
        <p:spPr>
          <a:xfrm>
            <a:off x="6157879" y="4657496"/>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1.24</a:t>
            </a:r>
          </a:p>
        </p:txBody>
      </p:sp>
      <p:sp>
        <p:nvSpPr>
          <p:cNvPr id="110" name="TextBox 145"/>
          <p:cNvSpPr txBox="1"/>
          <p:nvPr/>
        </p:nvSpPr>
        <p:spPr>
          <a:xfrm>
            <a:off x="6157879" y="4800801"/>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0.69</a:t>
            </a:r>
          </a:p>
        </p:txBody>
      </p:sp>
      <p:sp>
        <p:nvSpPr>
          <p:cNvPr id="111" name="TextBox 145"/>
          <p:cNvSpPr txBox="1"/>
          <p:nvPr/>
        </p:nvSpPr>
        <p:spPr>
          <a:xfrm>
            <a:off x="6157879" y="5096560"/>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0.73</a:t>
            </a:r>
          </a:p>
        </p:txBody>
      </p:sp>
      <p:sp>
        <p:nvSpPr>
          <p:cNvPr id="96" name="TextBox 95"/>
          <p:cNvSpPr txBox="1"/>
          <p:nvPr/>
        </p:nvSpPr>
        <p:spPr>
          <a:xfrm>
            <a:off x="6159009" y="1561776"/>
            <a:ext cx="455574" cy="271613"/>
          </a:xfrm>
          <a:prstGeom prst="rect">
            <a:avLst/>
          </a:prstGeom>
          <a:noFill/>
        </p:spPr>
        <p:txBody>
          <a:bodyPr wrap="none" rtlCol="0">
            <a:spAutoFit/>
          </a:bodyPr>
          <a:lstStyle/>
          <a:p>
            <a:r>
              <a:rPr lang="en-US" sz="1165" b="1" u="sng" dirty="0" err="1">
                <a:latin typeface="Arial" panose="020B0604020202020204" pitchFamily="34" charset="0"/>
                <a:cs typeface="Arial" panose="020B0604020202020204" pitchFamily="34" charset="0"/>
              </a:rPr>
              <a:t>HR</a:t>
            </a:r>
            <a:r>
              <a:rPr lang="en-US" sz="1165" b="1" kern="0" baseline="30000" dirty="0" err="1">
                <a:latin typeface="Arial" panose="020B0604020202020204" pitchFamily="34" charset="0"/>
                <a:cs typeface="Arial" panose="020B0604020202020204" pitchFamily="34" charset="0"/>
              </a:rPr>
              <a:t>a</a:t>
            </a:r>
            <a:endParaRPr lang="en-US" sz="1165" b="1" u="sng" dirty="0">
              <a:latin typeface="Arial" panose="020B0604020202020204" pitchFamily="34" charset="0"/>
              <a:cs typeface="Arial" panose="020B0604020202020204" pitchFamily="34" charset="0"/>
            </a:endParaRPr>
          </a:p>
        </p:txBody>
      </p:sp>
      <p:cxnSp>
        <p:nvCxnSpPr>
          <p:cNvPr id="7" name="Straight Connector 6"/>
          <p:cNvCxnSpPr/>
          <p:nvPr/>
        </p:nvCxnSpPr>
        <p:spPr>
          <a:xfrm>
            <a:off x="4909229" y="5296198"/>
            <a:ext cx="0" cy="39272"/>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2" name="Group 1"/>
          <p:cNvGrpSpPr/>
          <p:nvPr/>
        </p:nvGrpSpPr>
        <p:grpSpPr>
          <a:xfrm>
            <a:off x="2820433" y="5499646"/>
            <a:ext cx="3920154" cy="302417"/>
            <a:chOff x="2767354" y="4691686"/>
            <a:chExt cx="4038947" cy="311580"/>
          </a:xfrm>
        </p:grpSpPr>
        <p:sp>
          <p:nvSpPr>
            <p:cNvPr id="9" name="TextBox 8"/>
            <p:cNvSpPr txBox="1"/>
            <p:nvPr/>
          </p:nvSpPr>
          <p:spPr>
            <a:xfrm>
              <a:off x="5648543" y="4801774"/>
              <a:ext cx="1157758" cy="201492"/>
            </a:xfrm>
            <a:prstGeom prst="rect">
              <a:avLst/>
            </a:prstGeom>
            <a:noFill/>
          </p:spPr>
          <p:txBody>
            <a:bodyPr wrap="none" lIns="0" tIns="0" rIns="0" rtlCol="0">
              <a:spAutoFit/>
            </a:bodyPr>
            <a:lstStyle/>
            <a:p>
              <a:pPr algn="ctr" defTabSz="887553" fontAlgn="base">
                <a:spcBef>
                  <a:spcPct val="0"/>
                </a:spcBef>
                <a:spcAft>
                  <a:spcPct val="0"/>
                </a:spcAft>
                <a:defRPr/>
              </a:pPr>
              <a:r>
                <a:rPr lang="en-US" sz="971" kern="0" dirty="0">
                  <a:latin typeface="Arial" pitchFamily="34" charset="0"/>
                  <a:cs typeface="Arial" pitchFamily="34" charset="0"/>
                </a:rPr>
                <a:t>In favor of docetaxel</a:t>
              </a:r>
            </a:p>
          </p:txBody>
        </p:sp>
        <p:sp>
          <p:nvSpPr>
            <p:cNvPr id="11" name="Rectangle 10"/>
            <p:cNvSpPr/>
            <p:nvPr/>
          </p:nvSpPr>
          <p:spPr>
            <a:xfrm>
              <a:off x="4561784" y="4691686"/>
              <a:ext cx="748166" cy="153927"/>
            </a:xfrm>
            <a:prstGeom prst="rect">
              <a:avLst/>
            </a:prstGeom>
          </p:spPr>
          <p:txBody>
            <a:bodyPr wrap="none" lIns="0" tIns="0" rIns="0" bIns="0">
              <a:spAutoFit/>
            </a:bodyPr>
            <a:lstStyle/>
            <a:p>
              <a:pPr algn="ctr" defTabSz="887553" fontAlgn="base">
                <a:spcBef>
                  <a:spcPct val="0"/>
                </a:spcBef>
                <a:spcAft>
                  <a:spcPct val="0"/>
                </a:spcAft>
                <a:defRPr/>
              </a:pPr>
              <a:r>
                <a:rPr lang="en-US" sz="971" kern="0" dirty="0">
                  <a:latin typeface="Arial" pitchFamily="34" charset="0"/>
                  <a:cs typeface="Arial" pitchFamily="34" charset="0"/>
                </a:rPr>
                <a:t>Hazard Ratio</a:t>
              </a:r>
            </a:p>
          </p:txBody>
        </p:sp>
        <p:cxnSp>
          <p:nvCxnSpPr>
            <p:cNvPr id="12" name="Straight Connector 11"/>
            <p:cNvCxnSpPr/>
            <p:nvPr/>
          </p:nvCxnSpPr>
          <p:spPr>
            <a:xfrm flipH="1" flipV="1">
              <a:off x="4202530" y="4882462"/>
              <a:ext cx="676166" cy="0"/>
            </a:xfrm>
            <a:prstGeom prst="line">
              <a:avLst/>
            </a:prstGeom>
            <a:noFill/>
            <a:ln w="19050" cap="flat" cmpd="sng" algn="ctr">
              <a:solidFill>
                <a:schemeClr val="tx1"/>
              </a:solidFill>
              <a:prstDash val="solid"/>
              <a:tailEnd type="triangle"/>
            </a:ln>
            <a:effectLst/>
          </p:spPr>
        </p:cxnSp>
        <p:cxnSp>
          <p:nvCxnSpPr>
            <p:cNvPr id="13" name="Straight Connector 12"/>
            <p:cNvCxnSpPr/>
            <p:nvPr/>
          </p:nvCxnSpPr>
          <p:spPr>
            <a:xfrm>
              <a:off x="4976170" y="4882462"/>
              <a:ext cx="674732" cy="0"/>
            </a:xfrm>
            <a:prstGeom prst="line">
              <a:avLst/>
            </a:prstGeom>
            <a:noFill/>
            <a:ln w="19050" cap="flat" cmpd="sng" algn="ctr">
              <a:solidFill>
                <a:schemeClr val="tx1"/>
              </a:solidFill>
              <a:prstDash val="solid"/>
              <a:tailEnd type="triangle"/>
            </a:ln>
            <a:effectLst/>
          </p:spPr>
        </p:cxnSp>
        <p:sp>
          <p:nvSpPr>
            <p:cNvPr id="14" name="TextBox 13"/>
            <p:cNvSpPr txBox="1"/>
            <p:nvPr/>
          </p:nvSpPr>
          <p:spPr>
            <a:xfrm>
              <a:off x="2767354" y="4801775"/>
              <a:ext cx="1424126" cy="201491"/>
            </a:xfrm>
            <a:prstGeom prst="rect">
              <a:avLst/>
            </a:prstGeom>
            <a:noFill/>
          </p:spPr>
          <p:txBody>
            <a:bodyPr wrap="square" lIns="0" tIns="0" rIns="0" rtlCol="0">
              <a:spAutoFit/>
            </a:bodyPr>
            <a:lstStyle/>
            <a:p>
              <a:pPr algn="r" defTabSz="887553" fontAlgn="base">
                <a:spcBef>
                  <a:spcPct val="0"/>
                </a:spcBef>
                <a:spcAft>
                  <a:spcPct val="0"/>
                </a:spcAft>
                <a:defRPr/>
              </a:pPr>
              <a:r>
                <a:rPr lang="en-US" sz="971" kern="0" dirty="0">
                  <a:latin typeface="Arial" pitchFamily="34" charset="0"/>
                  <a:cs typeface="Arial" pitchFamily="34" charset="0"/>
                </a:rPr>
                <a:t>In favor of </a:t>
              </a:r>
              <a:r>
                <a:rPr lang="en-US" sz="971" kern="0" dirty="0" err="1">
                  <a:latin typeface="Arial" pitchFamily="34" charset="0"/>
                  <a:cs typeface="Arial" pitchFamily="34" charset="0"/>
                </a:rPr>
                <a:t>atezolizumab</a:t>
              </a:r>
              <a:endParaRPr lang="en-US" sz="971" kern="0" dirty="0">
                <a:latin typeface="Arial" pitchFamily="34" charset="0"/>
                <a:cs typeface="Arial" pitchFamily="34" charset="0"/>
              </a:endParaRPr>
            </a:p>
          </p:txBody>
        </p:sp>
      </p:grpSp>
      <p:sp>
        <p:nvSpPr>
          <p:cNvPr id="100" name="Rectangle 99"/>
          <p:cNvSpPr/>
          <p:nvPr/>
        </p:nvSpPr>
        <p:spPr>
          <a:xfrm>
            <a:off x="2534690" y="3876859"/>
            <a:ext cx="58349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85 (10%)</a:t>
            </a:r>
          </a:p>
        </p:txBody>
      </p:sp>
      <p:sp>
        <p:nvSpPr>
          <p:cNvPr id="103" name="Rectangle 102"/>
          <p:cNvSpPr/>
          <p:nvPr/>
        </p:nvSpPr>
        <p:spPr>
          <a:xfrm>
            <a:off x="2495015" y="4033821"/>
            <a:ext cx="663643" cy="171714"/>
          </a:xfrm>
          <a:prstGeom prst="rect">
            <a:avLst/>
          </a:prstGeom>
        </p:spPr>
        <p:txBody>
          <a:bodyPr wrap="none" lIns="0" tIns="0" rIns="0" bIns="0" anchor="ctr">
            <a:spAutoFit/>
          </a:bodyPr>
          <a:lstStyle/>
          <a:p>
            <a:pPr defTabSz="887553" fontAlgn="base">
              <a:spcBef>
                <a:spcPct val="0"/>
              </a:spcBef>
              <a:spcAft>
                <a:spcPct val="0"/>
              </a:spcAft>
              <a:defRPr/>
            </a:pPr>
            <a:r>
              <a:rPr lang="en-US" sz="1116" kern="0" dirty="0">
                <a:latin typeface="Arial" pitchFamily="34" charset="0"/>
                <a:cs typeface="Arial" pitchFamily="34" charset="0"/>
              </a:rPr>
              <a:t>765 (90%)</a:t>
            </a:r>
          </a:p>
        </p:txBody>
      </p:sp>
      <p:sp>
        <p:nvSpPr>
          <p:cNvPr id="104" name="TextBox 103"/>
          <p:cNvSpPr txBox="1"/>
          <p:nvPr/>
        </p:nvSpPr>
        <p:spPr>
          <a:xfrm>
            <a:off x="410566" y="3828291"/>
            <a:ext cx="837089"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CNS </a:t>
            </a:r>
            <a:r>
              <a:rPr lang="en-US" sz="1116" kern="0" dirty="0" err="1">
                <a:latin typeface="Arial" pitchFamily="34" charset="0"/>
                <a:cs typeface="Arial" pitchFamily="34" charset="0"/>
              </a:rPr>
              <a:t>mets</a:t>
            </a:r>
            <a:endParaRPr lang="en-US" sz="1116" kern="0" dirty="0">
              <a:latin typeface="Arial" pitchFamily="34" charset="0"/>
              <a:cs typeface="Arial" pitchFamily="34" charset="0"/>
            </a:endParaRPr>
          </a:p>
        </p:txBody>
      </p:sp>
      <p:sp>
        <p:nvSpPr>
          <p:cNvPr id="114" name="TextBox 113"/>
          <p:cNvSpPr txBox="1"/>
          <p:nvPr/>
        </p:nvSpPr>
        <p:spPr>
          <a:xfrm>
            <a:off x="410566" y="3985252"/>
            <a:ext cx="1059906" cy="264047"/>
          </a:xfrm>
          <a:prstGeom prst="rect">
            <a:avLst/>
          </a:prstGeom>
          <a:noFill/>
        </p:spPr>
        <p:txBody>
          <a:bodyPr wrap="none" rtlCol="0">
            <a:spAutoFit/>
          </a:bodyPr>
          <a:lstStyle/>
          <a:p>
            <a:pPr defTabSz="887553" fontAlgn="base">
              <a:spcBef>
                <a:spcPct val="0"/>
              </a:spcBef>
              <a:spcAft>
                <a:spcPct val="0"/>
              </a:spcAft>
              <a:defRPr/>
            </a:pPr>
            <a:r>
              <a:rPr lang="en-US" sz="1116" kern="0" dirty="0">
                <a:latin typeface="Arial" pitchFamily="34" charset="0"/>
                <a:cs typeface="Arial" pitchFamily="34" charset="0"/>
              </a:rPr>
              <a:t>No CNS </a:t>
            </a:r>
            <a:r>
              <a:rPr lang="en-US" sz="1116" kern="0" dirty="0" err="1">
                <a:latin typeface="Arial" pitchFamily="34" charset="0"/>
                <a:cs typeface="Arial" pitchFamily="34" charset="0"/>
              </a:rPr>
              <a:t>mets</a:t>
            </a:r>
            <a:endParaRPr lang="en-US" sz="1116" kern="0" dirty="0">
              <a:latin typeface="Arial" pitchFamily="34" charset="0"/>
              <a:cs typeface="Arial" pitchFamily="34" charset="0"/>
            </a:endParaRPr>
          </a:p>
        </p:txBody>
      </p:sp>
      <p:sp>
        <p:nvSpPr>
          <p:cNvPr id="115" name="Rectangle 114"/>
          <p:cNvSpPr/>
          <p:nvPr/>
        </p:nvSpPr>
        <p:spPr>
          <a:xfrm>
            <a:off x="7461253" y="3835812"/>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20.1</a:t>
            </a:r>
          </a:p>
        </p:txBody>
      </p:sp>
      <p:sp>
        <p:nvSpPr>
          <p:cNvPr id="116" name="Rectangle 115"/>
          <p:cNvSpPr/>
          <p:nvPr/>
        </p:nvSpPr>
        <p:spPr>
          <a:xfrm>
            <a:off x="8223678" y="3820769"/>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11.9</a:t>
            </a:r>
          </a:p>
        </p:txBody>
      </p:sp>
      <p:sp>
        <p:nvSpPr>
          <p:cNvPr id="117" name="Rectangle 116"/>
          <p:cNvSpPr/>
          <p:nvPr/>
        </p:nvSpPr>
        <p:spPr>
          <a:xfrm>
            <a:off x="7461253" y="3985252"/>
            <a:ext cx="46519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13.0</a:t>
            </a:r>
          </a:p>
        </p:txBody>
      </p:sp>
      <p:sp>
        <p:nvSpPr>
          <p:cNvPr id="118" name="Rectangle 117"/>
          <p:cNvSpPr/>
          <p:nvPr/>
        </p:nvSpPr>
        <p:spPr>
          <a:xfrm>
            <a:off x="8263754" y="3977731"/>
            <a:ext cx="385042" cy="264047"/>
          </a:xfrm>
          <a:prstGeom prst="rect">
            <a:avLst/>
          </a:prstGeom>
        </p:spPr>
        <p:txBody>
          <a:bodyPr wrap="none">
            <a:spAutoFit/>
          </a:bodyPr>
          <a:lstStyle/>
          <a:p>
            <a:pPr algn="ctr" fontAlgn="base">
              <a:spcBef>
                <a:spcPct val="0"/>
              </a:spcBef>
              <a:spcAft>
                <a:spcPct val="0"/>
              </a:spcAft>
              <a:defRPr/>
            </a:pPr>
            <a:r>
              <a:rPr lang="en-US" sz="1116" kern="0" dirty="0">
                <a:latin typeface="Arial" panose="020B0604020202020204" pitchFamily="34" charset="0"/>
                <a:cs typeface="Arial" pitchFamily="34" charset="0"/>
              </a:rPr>
              <a:t>9.4</a:t>
            </a:r>
          </a:p>
        </p:txBody>
      </p:sp>
      <p:sp>
        <p:nvSpPr>
          <p:cNvPr id="119" name="TextBox 144"/>
          <p:cNvSpPr txBox="1"/>
          <p:nvPr/>
        </p:nvSpPr>
        <p:spPr>
          <a:xfrm>
            <a:off x="6157866" y="3835159"/>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0.54</a:t>
            </a:r>
          </a:p>
        </p:txBody>
      </p:sp>
      <p:sp>
        <p:nvSpPr>
          <p:cNvPr id="120" name="TextBox 145"/>
          <p:cNvSpPr txBox="1"/>
          <p:nvPr/>
        </p:nvSpPr>
        <p:spPr>
          <a:xfrm>
            <a:off x="6157866" y="3977078"/>
            <a:ext cx="465192" cy="26404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87553" fontAlgn="base">
              <a:spcBef>
                <a:spcPct val="0"/>
              </a:spcBef>
              <a:spcAft>
                <a:spcPct val="0"/>
              </a:spcAft>
              <a:defRPr/>
            </a:pPr>
            <a:r>
              <a:rPr lang="en-US" sz="1116" b="1" kern="0" dirty="0">
                <a:latin typeface="Arial" pitchFamily="34" charset="0"/>
                <a:cs typeface="Arial" pitchFamily="34" charset="0"/>
              </a:rPr>
              <a:t>0.75</a:t>
            </a:r>
          </a:p>
        </p:txBody>
      </p:sp>
      <p:sp>
        <p:nvSpPr>
          <p:cNvPr id="121" name="Text Placeholder 14"/>
          <p:cNvSpPr txBox="1">
            <a:spLocks/>
          </p:cNvSpPr>
          <p:nvPr/>
        </p:nvSpPr>
        <p:spPr bwMode="auto">
          <a:xfrm>
            <a:off x="133020" y="5601086"/>
            <a:ext cx="2809459" cy="31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1" tIns="44375" rIns="88751" bIns="44375" numCol="1" anchor="b" anchorCtr="0" compatLnSpc="1">
            <a:prstTxWarp prst="textNoShape">
              <a:avLst/>
            </a:prstTxWarp>
          </a:bodyPr>
          <a:lstStyle>
            <a:lvl1pPr marL="0" indent="0" algn="r" defTabSz="457200" rtl="0" eaLnBrk="1" fontAlgn="base" hangingPunct="1">
              <a:spcBef>
                <a:spcPct val="20000"/>
              </a:spcBef>
              <a:spcAft>
                <a:spcPct val="0"/>
              </a:spcAft>
              <a:buClr>
                <a:schemeClr val="tx1"/>
              </a:buClr>
              <a:buSzPct val="35000"/>
              <a:buFont typeface="Wingdings" panose="05000000000000000000" pitchFamily="2" charset="2"/>
              <a:buNone/>
              <a:defRPr sz="1000" kern="1200">
                <a:solidFill>
                  <a:schemeClr val="tx1"/>
                </a:solidFill>
                <a:latin typeface="Arial Narrow"/>
                <a:ea typeface="MS PGothic" pitchFamily="34" charset="-128"/>
                <a:cs typeface="Arial Narrow"/>
              </a:defRPr>
            </a:lvl1pPr>
            <a:lvl2pPr marL="742950" indent="-285750" algn="l" defTabSz="457200" rtl="0" eaLnBrk="1" fontAlgn="base" hangingPunct="1">
              <a:spcBef>
                <a:spcPct val="20000"/>
              </a:spcBef>
              <a:spcAft>
                <a:spcPct val="0"/>
              </a:spcAft>
              <a:buClr>
                <a:schemeClr val="tx1"/>
              </a:buClr>
              <a:buSzPct val="35000"/>
              <a:buFont typeface="Wingdings" panose="05000000000000000000" pitchFamily="2" charset="2"/>
              <a:buChar char="u"/>
              <a:defRPr sz="1600" kern="1200">
                <a:solidFill>
                  <a:schemeClr val="tx1">
                    <a:lumMod val="50000"/>
                    <a:lumOff val="50000"/>
                  </a:schemeClr>
                </a:solidFill>
                <a:latin typeface="Arial Narrow"/>
                <a:ea typeface="MS PGothic" pitchFamily="34" charset="-128"/>
                <a:cs typeface="Arial Narrow"/>
              </a:defRPr>
            </a:lvl2pPr>
            <a:lvl3pPr marL="1143000" indent="-228600" algn="l" defTabSz="457200" rtl="0" eaLnBrk="1" fontAlgn="base" hangingPunct="1">
              <a:spcBef>
                <a:spcPct val="20000"/>
              </a:spcBef>
              <a:spcAft>
                <a:spcPct val="0"/>
              </a:spcAft>
              <a:buClr>
                <a:schemeClr val="tx1"/>
              </a:buClr>
              <a:buSzPct val="35000"/>
              <a:buFont typeface="Wingdings" panose="05000000000000000000" pitchFamily="2" charset="2"/>
              <a:buChar char="u"/>
              <a:defRPr sz="1600" kern="1200">
                <a:solidFill>
                  <a:schemeClr val="bg1">
                    <a:lumMod val="65000"/>
                  </a:schemeClr>
                </a:solidFill>
                <a:latin typeface="Arial Narrow"/>
                <a:ea typeface="MS PGothic" pitchFamily="34" charset="-128"/>
                <a:cs typeface="Arial Narrow"/>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spcBef>
                <a:spcPts val="0"/>
              </a:spcBef>
            </a:pPr>
            <a:r>
              <a:rPr lang="en-US" sz="679" kern="0" baseline="30000" dirty="0" err="1">
                <a:latin typeface="Arial" panose="020B0604020202020204" pitchFamily="34" charset="0"/>
                <a:cs typeface="Arial" panose="020B0604020202020204" pitchFamily="34" charset="0"/>
              </a:rPr>
              <a:t>a</a:t>
            </a:r>
            <a:r>
              <a:rPr lang="en-US" sz="679" kern="0" dirty="0" err="1">
                <a:latin typeface="Arial" panose="020B0604020202020204" pitchFamily="34" charset="0"/>
                <a:cs typeface="Arial" panose="020B0604020202020204" pitchFamily="34" charset="0"/>
              </a:rPr>
              <a:t>Stratified</a:t>
            </a:r>
            <a:r>
              <a:rPr lang="en-US" sz="679" kern="0" dirty="0">
                <a:latin typeface="Arial" panose="020B0604020202020204" pitchFamily="34" charset="0"/>
                <a:cs typeface="Arial" panose="020B0604020202020204" pitchFamily="34" charset="0"/>
              </a:rPr>
              <a:t> HR for ITT</a:t>
            </a:r>
            <a:r>
              <a:rPr lang="en-US" sz="679" dirty="0">
                <a:latin typeface="Arial" panose="020B0604020202020204" pitchFamily="34" charset="0"/>
                <a:cs typeface="Arial" panose="020B0604020202020204" pitchFamily="34" charset="0"/>
              </a:rPr>
              <a:t>. </a:t>
            </a:r>
            <a:r>
              <a:rPr lang="en-US" sz="679" kern="0" dirty="0">
                <a:latin typeface="Arial" panose="020B0604020202020204" pitchFamily="34" charset="0"/>
                <a:cs typeface="Arial" panose="020B0604020202020204" pitchFamily="34" charset="0"/>
              </a:rPr>
              <a:t>Unstratified HR for subgroups</a:t>
            </a:r>
            <a:r>
              <a:rPr lang="en-US" sz="679" dirty="0">
                <a:latin typeface="Arial" panose="020B0604020202020204" pitchFamily="34" charset="0"/>
                <a:cs typeface="Arial" panose="020B0604020202020204" pitchFamily="34" charset="0"/>
              </a:rPr>
              <a:t>.</a:t>
            </a:r>
            <a:br>
              <a:rPr lang="en-US" sz="679" dirty="0">
                <a:latin typeface="Arial" panose="020B0604020202020204" pitchFamily="34" charset="0"/>
                <a:cs typeface="Arial" panose="020B0604020202020204" pitchFamily="34" charset="0"/>
              </a:rPr>
            </a:br>
            <a:r>
              <a:rPr lang="en-US" sz="679" dirty="0">
                <a:latin typeface="Arial" panose="020B0604020202020204" pitchFamily="34" charset="0"/>
                <a:cs typeface="Arial" panose="020B0604020202020204" pitchFamily="34" charset="0"/>
              </a:rPr>
              <a:t>OS, overall survival.</a:t>
            </a:r>
            <a:endParaRPr lang="en-US" sz="679" kern="0" dirty="0">
              <a:latin typeface="Arial" panose="020B0604020202020204" pitchFamily="34" charset="0"/>
              <a:cs typeface="Arial" panose="020B0604020202020204" pitchFamily="34" charset="0"/>
            </a:endParaRPr>
          </a:p>
        </p:txBody>
      </p:sp>
      <p:sp>
        <p:nvSpPr>
          <p:cNvPr id="3" name="Rounded Rectangle 2"/>
          <p:cNvSpPr/>
          <p:nvPr/>
        </p:nvSpPr>
        <p:spPr>
          <a:xfrm>
            <a:off x="133020" y="2185859"/>
            <a:ext cx="8872076" cy="43054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82183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Toxicity of I/</a:t>
            </a:r>
            <a:r>
              <a:rPr lang="en-US" dirty="0" err="1" smtClean="0">
                <a:solidFill>
                  <a:srgbClr val="FFFF00"/>
                </a:solidFill>
              </a:rPr>
              <a:t>Os</a:t>
            </a:r>
            <a:r>
              <a:rPr lang="en-US" dirty="0" smtClean="0">
                <a:solidFill>
                  <a:srgbClr val="FFFF00"/>
                </a:solidFill>
              </a:rPr>
              <a:t> in the Elderly</a:t>
            </a:r>
            <a:endParaRPr lang="en-US" dirty="0">
              <a:solidFill>
                <a:srgbClr val="FFFF00"/>
              </a:solidFill>
            </a:endParaRPr>
          </a:p>
        </p:txBody>
      </p:sp>
    </p:spTree>
    <p:extLst>
      <p:ext uri="{BB962C8B-B14F-4D97-AF65-F5344CB8AC3E}">
        <p14:creationId xmlns:p14="http://schemas.microsoft.com/office/powerpoint/2010/main" val="40949575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010" y="2025862"/>
            <a:ext cx="8839430" cy="14700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6038" rIns="92075" bIns="46038" numCol="1" anchor="b" anchorCtr="0" compatLnSpc="1">
            <a:prstTxWarp prst="textNoShape">
              <a:avLst/>
            </a:prstTxWarp>
            <a:noAutofit/>
          </a:bodyPr>
          <a:lstStyle/>
          <a:p>
            <a:r>
              <a:rPr lang="en-US" sz="3400" dirty="0">
                <a:latin typeface="Arial" panose="020B0604020202020204" pitchFamily="34" charset="0"/>
                <a:cs typeface="Arial" panose="020B0604020202020204" pitchFamily="34" charset="0"/>
              </a:rPr>
              <a:t>Nivolumab Safety Profile: Summary </a:t>
            </a:r>
            <a:r>
              <a:rPr lang="en-US" sz="3400" dirty="0" smtClean="0">
                <a:latin typeface="Arial" panose="020B0604020202020204" pitchFamily="34" charset="0"/>
                <a:cs typeface="Arial" panose="020B0604020202020204" pitchFamily="34" charset="0"/>
              </a:rPr>
              <a:t/>
            </a:r>
            <a:br>
              <a:rPr lang="en-US" sz="3400" dirty="0" smtClean="0">
                <a:latin typeface="Arial" panose="020B0604020202020204" pitchFamily="34" charset="0"/>
                <a:cs typeface="Arial" panose="020B0604020202020204" pitchFamily="34" charset="0"/>
              </a:rPr>
            </a:br>
            <a:r>
              <a:rPr lang="en-US" sz="3400" dirty="0" smtClean="0">
                <a:latin typeface="Arial" panose="020B0604020202020204" pitchFamily="34" charset="0"/>
                <a:cs typeface="Arial" panose="020B0604020202020204" pitchFamily="34" charset="0"/>
              </a:rPr>
              <a:t>of </a:t>
            </a:r>
            <a:r>
              <a:rPr lang="en-US" sz="3400" dirty="0">
                <a:latin typeface="Arial" panose="020B0604020202020204" pitchFamily="34" charset="0"/>
                <a:cs typeface="Arial" panose="020B0604020202020204" pitchFamily="34" charset="0"/>
              </a:rPr>
              <a:t>Findings From Trials in Patients </a:t>
            </a:r>
            <a:r>
              <a:rPr lang="en-US" sz="3400" dirty="0" smtClean="0">
                <a:latin typeface="Arial" panose="020B0604020202020204" pitchFamily="34" charset="0"/>
                <a:cs typeface="Arial" panose="020B0604020202020204" pitchFamily="34" charset="0"/>
              </a:rPr>
              <a:t/>
            </a:r>
            <a:br>
              <a:rPr lang="en-US" sz="3400" dirty="0" smtClean="0">
                <a:latin typeface="Arial" panose="020B0604020202020204" pitchFamily="34" charset="0"/>
                <a:cs typeface="Arial" panose="020B0604020202020204" pitchFamily="34" charset="0"/>
              </a:rPr>
            </a:br>
            <a:r>
              <a:rPr lang="en-US" sz="3400" dirty="0" smtClean="0">
                <a:latin typeface="Arial" panose="020B0604020202020204" pitchFamily="34" charset="0"/>
                <a:cs typeface="Arial" panose="020B0604020202020204" pitchFamily="34" charset="0"/>
              </a:rPr>
              <a:t>With </a:t>
            </a:r>
            <a:r>
              <a:rPr lang="en-US" sz="3400" dirty="0">
                <a:latin typeface="Arial" panose="020B0604020202020204" pitchFamily="34" charset="0"/>
                <a:cs typeface="Arial" panose="020B0604020202020204" pitchFamily="34" charset="0"/>
              </a:rPr>
              <a:t>Advanced Squamous Non-Small </a:t>
            </a:r>
            <a:r>
              <a:rPr lang="en-US" sz="3400" dirty="0" smtClean="0">
                <a:latin typeface="Arial" panose="020B0604020202020204" pitchFamily="34" charset="0"/>
                <a:cs typeface="Arial" panose="020B0604020202020204" pitchFamily="34" charset="0"/>
              </a:rPr>
              <a:t/>
            </a:r>
            <a:br>
              <a:rPr lang="en-US" sz="3400" dirty="0" smtClean="0">
                <a:latin typeface="Arial" panose="020B0604020202020204" pitchFamily="34" charset="0"/>
                <a:cs typeface="Arial" panose="020B0604020202020204" pitchFamily="34" charset="0"/>
              </a:rPr>
            </a:br>
            <a:r>
              <a:rPr lang="en-US" sz="3400" dirty="0" smtClean="0">
                <a:latin typeface="Arial" panose="020B0604020202020204" pitchFamily="34" charset="0"/>
                <a:cs typeface="Arial" panose="020B0604020202020204" pitchFamily="34" charset="0"/>
              </a:rPr>
              <a:t>Cell </a:t>
            </a:r>
            <a:r>
              <a:rPr lang="en-US" sz="3400" dirty="0">
                <a:latin typeface="Arial" panose="020B0604020202020204" pitchFamily="34" charset="0"/>
                <a:cs typeface="Arial" panose="020B0604020202020204" pitchFamily="34" charset="0"/>
              </a:rPr>
              <a:t>Lung Cancer (NSCLC)</a:t>
            </a:r>
          </a:p>
        </p:txBody>
      </p:sp>
      <p:sp>
        <p:nvSpPr>
          <p:cNvPr id="3" name="Subtitle 2"/>
          <p:cNvSpPr>
            <a:spLocks noGrp="1"/>
          </p:cNvSpPr>
          <p:nvPr>
            <p:ph type="subTitle" idx="1"/>
          </p:nvPr>
        </p:nvSpPr>
        <p:spPr>
          <a:xfrm>
            <a:off x="472610" y="3727625"/>
            <a:ext cx="8178230" cy="685800"/>
          </a:xfrm>
        </p:spPr>
        <p:txBody>
          <a:bodyPr>
            <a:noAutofit/>
          </a:bodyPr>
          <a:lstStyle/>
          <a:p>
            <a:pPr marL="0" indent="0"/>
            <a:r>
              <a:rPr lang="en-US" sz="1400" b="0" dirty="0">
                <a:latin typeface="Arial" panose="020B0604020202020204" pitchFamily="34" charset="0"/>
                <a:cs typeface="Arial" panose="020B0604020202020204" pitchFamily="34" charset="0"/>
              </a:rPr>
              <a:t>Scott Gettinger,</a:t>
            </a:r>
            <a:r>
              <a:rPr lang="en-US" sz="1400" b="0" baseline="30000" dirty="0">
                <a:latin typeface="Arial" panose="020B0604020202020204" pitchFamily="34" charset="0"/>
                <a:cs typeface="Arial" panose="020B0604020202020204" pitchFamily="34" charset="0"/>
              </a:rPr>
              <a:t>1</a:t>
            </a:r>
            <a:r>
              <a:rPr lang="en-US" sz="1400" b="0" dirty="0">
                <a:latin typeface="Arial" panose="020B0604020202020204" pitchFamily="34" charset="0"/>
                <a:cs typeface="Arial" panose="020B0604020202020204" pitchFamily="34" charset="0"/>
              </a:rPr>
              <a:t> </a:t>
            </a:r>
            <a:r>
              <a:rPr lang="en-US" sz="1400" b="0" dirty="0" err="1">
                <a:latin typeface="Arial" panose="020B0604020202020204" pitchFamily="34" charset="0"/>
                <a:cs typeface="Arial" panose="020B0604020202020204" pitchFamily="34" charset="0"/>
              </a:rPr>
              <a:t>Leora</a:t>
            </a:r>
            <a:r>
              <a:rPr lang="en-US" sz="1400" b="0" dirty="0">
                <a:latin typeface="Arial" panose="020B0604020202020204" pitchFamily="34" charset="0"/>
                <a:cs typeface="Arial" panose="020B0604020202020204" pitchFamily="34" charset="0"/>
              </a:rPr>
              <a:t> Horn,</a:t>
            </a:r>
            <a:r>
              <a:rPr lang="en-US" sz="1400" b="0" baseline="30000" dirty="0">
                <a:latin typeface="Arial" panose="020B0604020202020204" pitchFamily="34" charset="0"/>
                <a:cs typeface="Arial" panose="020B0604020202020204" pitchFamily="34" charset="0"/>
              </a:rPr>
              <a:t>2</a:t>
            </a:r>
            <a:r>
              <a:rPr lang="en-US" sz="1400" b="0" dirty="0">
                <a:latin typeface="Arial" panose="020B0604020202020204" pitchFamily="34" charset="0"/>
                <a:cs typeface="Arial" panose="020B0604020202020204" pitchFamily="34" charset="0"/>
              </a:rPr>
              <a:t> Suresh Ramalingam,</a:t>
            </a:r>
            <a:r>
              <a:rPr lang="en-US" sz="1400" b="0" baseline="30000" dirty="0">
                <a:latin typeface="Arial" panose="020B0604020202020204" pitchFamily="34" charset="0"/>
                <a:cs typeface="Arial" panose="020B0604020202020204" pitchFamily="34" charset="0"/>
              </a:rPr>
              <a:t>3</a:t>
            </a:r>
            <a:r>
              <a:rPr lang="en-US" sz="1400" b="0" dirty="0">
                <a:latin typeface="Arial" panose="020B0604020202020204" pitchFamily="34" charset="0"/>
                <a:cs typeface="Arial" panose="020B0604020202020204" pitchFamily="34" charset="0"/>
              </a:rPr>
              <a:t> David </a:t>
            </a:r>
            <a:r>
              <a:rPr lang="en-US" sz="1400" b="0" dirty="0" smtClean="0">
                <a:latin typeface="Arial" panose="020B0604020202020204" pitchFamily="34" charset="0"/>
                <a:cs typeface="Arial" panose="020B0604020202020204" pitchFamily="34" charset="0"/>
              </a:rPr>
              <a:t>Spigel,</a:t>
            </a:r>
            <a:r>
              <a:rPr lang="en-US" sz="1400" b="0" baseline="30000" dirty="0" smtClean="0">
                <a:latin typeface="Arial" panose="020B0604020202020204" pitchFamily="34" charset="0"/>
                <a:cs typeface="Arial" panose="020B0604020202020204" pitchFamily="34" charset="0"/>
              </a:rPr>
              <a:t>4</a:t>
            </a:r>
            <a:r>
              <a:rPr lang="en-US" sz="1400" b="0" dirty="0" smtClean="0">
                <a:latin typeface="Arial" panose="020B0604020202020204" pitchFamily="34" charset="0"/>
                <a:cs typeface="Arial" panose="020B0604020202020204" pitchFamily="34" charset="0"/>
              </a:rPr>
              <a:t/>
            </a:r>
            <a:br>
              <a:rPr lang="en-US" sz="1400" b="0" dirty="0" smtClean="0">
                <a:latin typeface="Arial" panose="020B0604020202020204" pitchFamily="34" charset="0"/>
                <a:cs typeface="Arial" panose="020B0604020202020204" pitchFamily="34" charset="0"/>
              </a:rPr>
            </a:br>
            <a:r>
              <a:rPr lang="en-US" sz="1400" b="0" dirty="0" smtClean="0">
                <a:latin typeface="Arial" panose="020B0604020202020204" pitchFamily="34" charset="0"/>
                <a:cs typeface="Arial" panose="020B0604020202020204" pitchFamily="34" charset="0"/>
              </a:rPr>
              <a:t>Luis Paz-Ares,</a:t>
            </a:r>
            <a:r>
              <a:rPr lang="en-US" sz="1400" b="0" baseline="30000" dirty="0" smtClean="0">
                <a:latin typeface="Arial" panose="020B0604020202020204" pitchFamily="34" charset="0"/>
                <a:cs typeface="Arial" panose="020B0604020202020204" pitchFamily="34" charset="0"/>
              </a:rPr>
              <a:t>5</a:t>
            </a:r>
            <a:r>
              <a:rPr lang="en-US" sz="1400" b="0" dirty="0">
                <a:latin typeface="Arial" panose="020B0604020202020204" pitchFamily="34" charset="0"/>
                <a:cs typeface="Arial" panose="020B0604020202020204" pitchFamily="34" charset="0"/>
              </a:rPr>
              <a:t> </a:t>
            </a:r>
            <a:r>
              <a:rPr lang="en-US" sz="1400" b="0" dirty="0" smtClean="0">
                <a:latin typeface="Arial" panose="020B0604020202020204" pitchFamily="34" charset="0"/>
                <a:cs typeface="Arial" panose="020B0604020202020204" pitchFamily="34" charset="0"/>
              </a:rPr>
              <a:t>Paul </a:t>
            </a:r>
            <a:r>
              <a:rPr lang="en-US" sz="1400" b="0" dirty="0">
                <a:latin typeface="Arial" panose="020B0604020202020204" pitchFamily="34" charset="0"/>
                <a:cs typeface="Arial" panose="020B0604020202020204" pitchFamily="34" charset="0"/>
              </a:rPr>
              <a:t>Paik,</a:t>
            </a:r>
            <a:r>
              <a:rPr lang="en-US" sz="1400" b="0" baseline="30000" dirty="0">
                <a:latin typeface="Arial" panose="020B0604020202020204" pitchFamily="34" charset="0"/>
                <a:cs typeface="Arial" panose="020B0604020202020204" pitchFamily="34" charset="0"/>
              </a:rPr>
              <a:t>6</a:t>
            </a:r>
            <a:r>
              <a:rPr lang="en-US" sz="1400" b="0" dirty="0">
                <a:latin typeface="Arial" panose="020B0604020202020204" pitchFamily="34" charset="0"/>
                <a:cs typeface="Arial" panose="020B0604020202020204" pitchFamily="34" charset="0"/>
              </a:rPr>
              <a:t> Martin Reck,</a:t>
            </a:r>
            <a:r>
              <a:rPr lang="en-US" sz="1400" b="0" baseline="30000" dirty="0">
                <a:latin typeface="Arial" panose="020B0604020202020204" pitchFamily="34" charset="0"/>
                <a:cs typeface="Arial" panose="020B0604020202020204" pitchFamily="34" charset="0"/>
              </a:rPr>
              <a:t>7</a:t>
            </a:r>
            <a:r>
              <a:rPr lang="en-US" sz="1400" b="0" dirty="0">
                <a:latin typeface="Arial" panose="020B0604020202020204" pitchFamily="34" charset="0"/>
                <a:cs typeface="Arial" panose="020B0604020202020204" pitchFamily="34" charset="0"/>
              </a:rPr>
              <a:t> Karen </a:t>
            </a:r>
            <a:r>
              <a:rPr lang="en-US" sz="1400" b="0" dirty="0" smtClean="0">
                <a:latin typeface="Arial" panose="020B0604020202020204" pitchFamily="34" charset="0"/>
                <a:cs typeface="Arial" panose="020B0604020202020204" pitchFamily="34" charset="0"/>
              </a:rPr>
              <a:t>Reckamp,</a:t>
            </a:r>
            <a:r>
              <a:rPr lang="en-US" sz="1400" b="0" baseline="30000" dirty="0" smtClean="0">
                <a:latin typeface="Arial" panose="020B0604020202020204" pitchFamily="34" charset="0"/>
                <a:cs typeface="Arial" panose="020B0604020202020204" pitchFamily="34" charset="0"/>
              </a:rPr>
              <a:t>8</a:t>
            </a:r>
            <a:r>
              <a:rPr lang="en-US" sz="1400" b="0" dirty="0" smtClean="0">
                <a:latin typeface="Arial" panose="020B0604020202020204" pitchFamily="34" charset="0"/>
                <a:cs typeface="Arial" panose="020B0604020202020204" pitchFamily="34" charset="0"/>
              </a:rPr>
              <a:t/>
            </a:r>
            <a:br>
              <a:rPr lang="en-US" sz="1400" b="0" dirty="0" smtClean="0">
                <a:latin typeface="Arial" panose="020B0604020202020204" pitchFamily="34" charset="0"/>
                <a:cs typeface="Arial" panose="020B0604020202020204" pitchFamily="34" charset="0"/>
              </a:rPr>
            </a:br>
            <a:r>
              <a:rPr lang="en-US" sz="1400" b="0" dirty="0" smtClean="0">
                <a:latin typeface="Arial" panose="020B0604020202020204" pitchFamily="34" charset="0"/>
                <a:cs typeface="Arial" panose="020B0604020202020204" pitchFamily="34" charset="0"/>
              </a:rPr>
              <a:t>Julien </a:t>
            </a:r>
            <a:r>
              <a:rPr lang="en-US" sz="1400" b="0" dirty="0">
                <a:latin typeface="Arial" panose="020B0604020202020204" pitchFamily="34" charset="0"/>
                <a:cs typeface="Arial" panose="020B0604020202020204" pitchFamily="34" charset="0"/>
              </a:rPr>
              <a:t>Mazières,</a:t>
            </a:r>
            <a:r>
              <a:rPr lang="en-US" sz="1400" b="0" baseline="30000" dirty="0">
                <a:latin typeface="Arial" panose="020B0604020202020204" pitchFamily="34" charset="0"/>
                <a:cs typeface="Arial" panose="020B0604020202020204" pitchFamily="34" charset="0"/>
              </a:rPr>
              <a:t>9</a:t>
            </a:r>
            <a:r>
              <a:rPr lang="en-US" sz="1400" b="0" dirty="0">
                <a:latin typeface="Arial" panose="020B0604020202020204" pitchFamily="34" charset="0"/>
                <a:cs typeface="Arial" panose="020B0604020202020204" pitchFamily="34" charset="0"/>
              </a:rPr>
              <a:t> Thomas </a:t>
            </a:r>
            <a:r>
              <a:rPr lang="en-US" sz="1400" b="0" dirty="0" smtClean="0">
                <a:latin typeface="Arial" panose="020B0604020202020204" pitchFamily="34" charset="0"/>
                <a:cs typeface="Arial" panose="020B0604020202020204" pitchFamily="34" charset="0"/>
              </a:rPr>
              <a:t>Stinchcombe,</a:t>
            </a:r>
            <a:r>
              <a:rPr lang="en-US" sz="1400" b="0" baseline="30000" dirty="0" smtClean="0">
                <a:latin typeface="Arial" panose="020B0604020202020204" pitchFamily="34" charset="0"/>
                <a:cs typeface="Arial" panose="020B0604020202020204" pitchFamily="34" charset="0"/>
              </a:rPr>
              <a:t>10</a:t>
            </a:r>
            <a:r>
              <a:rPr lang="en-US" sz="1400" b="0" dirty="0" smtClean="0">
                <a:latin typeface="Arial" panose="020B0604020202020204" pitchFamily="34" charset="0"/>
                <a:cs typeface="Arial" panose="020B0604020202020204" pitchFamily="34" charset="0"/>
              </a:rPr>
              <a:t> Mark </a:t>
            </a:r>
            <a:r>
              <a:rPr lang="en-US" sz="1400" b="0" dirty="0">
                <a:latin typeface="Arial" panose="020B0604020202020204" pitchFamily="34" charset="0"/>
                <a:cs typeface="Arial" panose="020B0604020202020204" pitchFamily="34" charset="0"/>
              </a:rPr>
              <a:t>Lynch,</a:t>
            </a:r>
            <a:r>
              <a:rPr lang="en-US" sz="1400" b="0" baseline="30000" dirty="0">
                <a:latin typeface="Arial" panose="020B0604020202020204" pitchFamily="34" charset="0"/>
                <a:cs typeface="Arial" panose="020B0604020202020204" pitchFamily="34" charset="0"/>
              </a:rPr>
              <a:t>11</a:t>
            </a:r>
            <a:r>
              <a:rPr lang="en-US" sz="1400" b="0" dirty="0">
                <a:latin typeface="Arial" panose="020B0604020202020204" pitchFamily="34" charset="0"/>
                <a:cs typeface="Arial" panose="020B0604020202020204" pitchFamily="34" charset="0"/>
              </a:rPr>
              <a:t> Julie Brahmer</a:t>
            </a:r>
            <a:r>
              <a:rPr lang="en-US" sz="1400" b="0" baseline="30000" dirty="0">
                <a:latin typeface="Arial" panose="020B0604020202020204" pitchFamily="34" charset="0"/>
                <a:cs typeface="Arial" panose="020B0604020202020204" pitchFamily="34" charset="0"/>
              </a:rPr>
              <a:t>12</a:t>
            </a:r>
          </a:p>
        </p:txBody>
      </p:sp>
      <p:sp>
        <p:nvSpPr>
          <p:cNvPr id="4" name="Text Placeholder 3"/>
          <p:cNvSpPr>
            <a:spLocks noGrp="1"/>
          </p:cNvSpPr>
          <p:nvPr>
            <p:ph type="body" sz="quarter" idx="10"/>
          </p:nvPr>
        </p:nvSpPr>
        <p:spPr>
          <a:xfrm>
            <a:off x="382373" y="4625143"/>
            <a:ext cx="8358705" cy="1038225"/>
          </a:xfrm>
        </p:spPr>
        <p:txBody>
          <a:bodyPr/>
          <a:lstStyle/>
          <a:p>
            <a:pPr marL="0" indent="0"/>
            <a:r>
              <a:rPr lang="en-US" sz="1000" b="0" baseline="30000" dirty="0">
                <a:latin typeface="Arial" panose="020B0604020202020204" pitchFamily="34" charset="0"/>
                <a:cs typeface="Arial" panose="020B0604020202020204" pitchFamily="34" charset="0"/>
              </a:rPr>
              <a:t>1</a:t>
            </a:r>
            <a:r>
              <a:rPr lang="en-US" sz="1000" b="0" dirty="0">
                <a:latin typeface="Arial" panose="020B0604020202020204" pitchFamily="34" charset="0"/>
                <a:cs typeface="Arial" panose="020B0604020202020204" pitchFamily="34" charset="0"/>
              </a:rPr>
              <a:t>Yale Comprehensive Cancer Center, New Haven, CT, USA; </a:t>
            </a:r>
            <a:r>
              <a:rPr lang="en-US" sz="1000" b="0" baseline="30000" dirty="0">
                <a:latin typeface="Arial" panose="020B0604020202020204" pitchFamily="34" charset="0"/>
                <a:cs typeface="Arial" panose="020B0604020202020204" pitchFamily="34" charset="0"/>
              </a:rPr>
              <a:t>2</a:t>
            </a:r>
            <a:r>
              <a:rPr lang="en-US" sz="1000" b="0" dirty="0">
                <a:latin typeface="Arial" panose="020B0604020202020204" pitchFamily="34" charset="0"/>
                <a:cs typeface="Arial" panose="020B0604020202020204" pitchFamily="34" charset="0"/>
              </a:rPr>
              <a:t>Vanderbilt-Ingram Cancer Center, Nashville, TN, USA; </a:t>
            </a:r>
            <a:r>
              <a:rPr lang="en-US" sz="1000" b="0" dirty="0" smtClean="0">
                <a:latin typeface="Arial" panose="020B0604020202020204" pitchFamily="34" charset="0"/>
                <a:cs typeface="Arial" panose="020B0604020202020204" pitchFamily="34" charset="0"/>
              </a:rPr>
              <a:t/>
            </a:r>
            <a:br>
              <a:rPr lang="en-US" sz="1000" b="0" dirty="0" smtClean="0">
                <a:latin typeface="Arial" panose="020B0604020202020204" pitchFamily="34" charset="0"/>
                <a:cs typeface="Arial" panose="020B0604020202020204" pitchFamily="34" charset="0"/>
              </a:rPr>
            </a:br>
            <a:r>
              <a:rPr lang="en-US" sz="1000" b="0" baseline="30000" dirty="0" smtClean="0">
                <a:latin typeface="Arial" panose="020B0604020202020204" pitchFamily="34" charset="0"/>
                <a:cs typeface="Arial" panose="020B0604020202020204" pitchFamily="34" charset="0"/>
              </a:rPr>
              <a:t>3</a:t>
            </a:r>
            <a:r>
              <a:rPr lang="en-US" sz="1000" b="0" dirty="0" smtClean="0">
                <a:latin typeface="Arial" panose="020B0604020202020204" pitchFamily="34" charset="0"/>
                <a:cs typeface="Arial" panose="020B0604020202020204" pitchFamily="34" charset="0"/>
              </a:rPr>
              <a:t>Winship </a:t>
            </a:r>
            <a:r>
              <a:rPr lang="en-US" sz="1000" b="0" dirty="0">
                <a:latin typeface="Arial" panose="020B0604020202020204" pitchFamily="34" charset="0"/>
                <a:cs typeface="Arial" panose="020B0604020202020204" pitchFamily="34" charset="0"/>
              </a:rPr>
              <a:t>Cancer Institute, Emory University, Atlanta, GA, USA; </a:t>
            </a:r>
            <a:r>
              <a:rPr lang="en-US" sz="1000" b="0" baseline="30000" dirty="0">
                <a:latin typeface="Arial" panose="020B0604020202020204" pitchFamily="34" charset="0"/>
                <a:cs typeface="Arial" panose="020B0604020202020204" pitchFamily="34" charset="0"/>
              </a:rPr>
              <a:t>4</a:t>
            </a:r>
            <a:r>
              <a:rPr lang="en-US" sz="1000" b="0" dirty="0">
                <a:latin typeface="Arial" panose="020B0604020202020204" pitchFamily="34" charset="0"/>
                <a:cs typeface="Arial" panose="020B0604020202020204" pitchFamily="34" charset="0"/>
              </a:rPr>
              <a:t>Sarah Cannon Research Institute/Tennessee Oncology, PLLC, Nashville, TN, USA; </a:t>
            </a:r>
            <a:r>
              <a:rPr lang="en-US" sz="1000" b="0" baseline="30000" dirty="0">
                <a:latin typeface="Arial" panose="020B0604020202020204" pitchFamily="34" charset="0"/>
                <a:cs typeface="Arial" panose="020B0604020202020204" pitchFamily="34" charset="0"/>
              </a:rPr>
              <a:t>5</a:t>
            </a:r>
            <a:r>
              <a:rPr lang="en-US" sz="1000" b="0" dirty="0">
                <a:latin typeface="Arial" panose="020B0604020202020204" pitchFamily="34" charset="0"/>
                <a:cs typeface="Arial" panose="020B0604020202020204" pitchFamily="34" charset="0"/>
              </a:rPr>
              <a:t>Hospital </a:t>
            </a:r>
            <a:r>
              <a:rPr lang="en-US" sz="1000" b="0" dirty="0" err="1">
                <a:latin typeface="Arial" panose="020B0604020202020204" pitchFamily="34" charset="0"/>
                <a:cs typeface="Arial" panose="020B0604020202020204" pitchFamily="34" charset="0"/>
              </a:rPr>
              <a:t>Universitario</a:t>
            </a:r>
            <a:r>
              <a:rPr lang="en-US" sz="1000" b="0" dirty="0">
                <a:latin typeface="Arial" panose="020B0604020202020204" pitchFamily="34" charset="0"/>
                <a:cs typeface="Arial" panose="020B0604020202020204" pitchFamily="34" charset="0"/>
              </a:rPr>
              <a:t> Virgen Del Rocio, </a:t>
            </a:r>
            <a:r>
              <a:rPr lang="en-US" sz="1000" b="0" dirty="0" err="1">
                <a:latin typeface="Arial" panose="020B0604020202020204" pitchFamily="34" charset="0"/>
                <a:cs typeface="Arial" panose="020B0604020202020204" pitchFamily="34" charset="0"/>
              </a:rPr>
              <a:t>Sevilla</a:t>
            </a:r>
            <a:r>
              <a:rPr lang="en-US" sz="1000" b="0" dirty="0">
                <a:latin typeface="Arial" panose="020B0604020202020204" pitchFamily="34" charset="0"/>
                <a:cs typeface="Arial" panose="020B0604020202020204" pitchFamily="34" charset="0"/>
              </a:rPr>
              <a:t>, Spain; </a:t>
            </a:r>
            <a:r>
              <a:rPr lang="en-US" sz="1000" b="0" baseline="30000" dirty="0">
                <a:latin typeface="Arial" panose="020B0604020202020204" pitchFamily="34" charset="0"/>
                <a:cs typeface="Arial" panose="020B0604020202020204" pitchFamily="34" charset="0"/>
              </a:rPr>
              <a:t>6</a:t>
            </a:r>
            <a:r>
              <a:rPr lang="en-US" sz="1000" b="0" dirty="0">
                <a:latin typeface="Arial" panose="020B0604020202020204" pitchFamily="34" charset="0"/>
                <a:cs typeface="Arial" panose="020B0604020202020204" pitchFamily="34" charset="0"/>
              </a:rPr>
              <a:t>Memorial Sloan Kettering Cancer Center, New York, NY, USA; </a:t>
            </a:r>
            <a:r>
              <a:rPr lang="en-US" sz="1000" b="0" baseline="30000" dirty="0">
                <a:latin typeface="Arial" panose="020B0604020202020204" pitchFamily="34" charset="0"/>
                <a:cs typeface="Arial" panose="020B0604020202020204" pitchFamily="34" charset="0"/>
              </a:rPr>
              <a:t>7</a:t>
            </a:r>
            <a:r>
              <a:rPr lang="en-US" sz="1000" b="0" dirty="0">
                <a:latin typeface="Arial" panose="020B0604020202020204" pitchFamily="34" charset="0"/>
                <a:cs typeface="Arial" panose="020B0604020202020204" pitchFamily="34" charset="0"/>
              </a:rPr>
              <a:t>LungenClinic </a:t>
            </a:r>
            <a:r>
              <a:rPr lang="en-US" sz="1000" b="0" dirty="0" err="1">
                <a:latin typeface="Arial" panose="020B0604020202020204" pitchFamily="34" charset="0"/>
                <a:cs typeface="Arial" panose="020B0604020202020204" pitchFamily="34" charset="0"/>
              </a:rPr>
              <a:t>Grosshansdorf</a:t>
            </a:r>
            <a:r>
              <a:rPr lang="en-US" sz="1000" b="0" dirty="0">
                <a:latin typeface="Arial" panose="020B0604020202020204" pitchFamily="34" charset="0"/>
                <a:cs typeface="Arial" panose="020B0604020202020204" pitchFamily="34" charset="0"/>
              </a:rPr>
              <a:t>, Airway Research Center North, German Center for Lung Research, </a:t>
            </a:r>
            <a:r>
              <a:rPr lang="en-US" sz="1000" b="0" dirty="0" err="1">
                <a:latin typeface="Arial" panose="020B0604020202020204" pitchFamily="34" charset="0"/>
                <a:cs typeface="Arial" panose="020B0604020202020204" pitchFamily="34" charset="0"/>
              </a:rPr>
              <a:t>Grosshansdorf</a:t>
            </a:r>
            <a:r>
              <a:rPr lang="en-US" sz="1000" b="0" dirty="0">
                <a:latin typeface="Arial" panose="020B0604020202020204" pitchFamily="34" charset="0"/>
                <a:cs typeface="Arial" panose="020B0604020202020204" pitchFamily="34" charset="0"/>
              </a:rPr>
              <a:t>, Germany; </a:t>
            </a:r>
            <a:r>
              <a:rPr lang="en-US" sz="1000" b="0" dirty="0" smtClean="0">
                <a:latin typeface="Arial" panose="020B0604020202020204" pitchFamily="34" charset="0"/>
                <a:cs typeface="Arial" panose="020B0604020202020204" pitchFamily="34" charset="0"/>
              </a:rPr>
              <a:t/>
            </a:r>
            <a:br>
              <a:rPr lang="en-US" sz="1000" b="0" dirty="0" smtClean="0">
                <a:latin typeface="Arial" panose="020B0604020202020204" pitchFamily="34" charset="0"/>
                <a:cs typeface="Arial" panose="020B0604020202020204" pitchFamily="34" charset="0"/>
              </a:rPr>
            </a:br>
            <a:r>
              <a:rPr lang="en-US" sz="1000" b="0" baseline="30000" dirty="0" smtClean="0">
                <a:latin typeface="Arial" panose="020B0604020202020204" pitchFamily="34" charset="0"/>
                <a:cs typeface="Arial" panose="020B0604020202020204" pitchFamily="34" charset="0"/>
              </a:rPr>
              <a:t>8</a:t>
            </a:r>
            <a:r>
              <a:rPr lang="en-US" sz="1000" b="0" dirty="0" smtClean="0">
                <a:latin typeface="Arial" panose="020B0604020202020204" pitchFamily="34" charset="0"/>
                <a:cs typeface="Arial" panose="020B0604020202020204" pitchFamily="34" charset="0"/>
              </a:rPr>
              <a:t>City </a:t>
            </a:r>
            <a:r>
              <a:rPr lang="en-US" sz="1000" b="0" dirty="0">
                <a:latin typeface="Arial" panose="020B0604020202020204" pitchFamily="34" charset="0"/>
                <a:cs typeface="Arial" panose="020B0604020202020204" pitchFamily="34" charset="0"/>
              </a:rPr>
              <a:t>of Hope Comprehensive Cancer Center, Duarte, CA, </a:t>
            </a:r>
            <a:r>
              <a:rPr lang="en-US" sz="1000" b="0" dirty="0" smtClean="0">
                <a:latin typeface="Arial" panose="020B0604020202020204" pitchFamily="34" charset="0"/>
                <a:cs typeface="Arial" panose="020B0604020202020204" pitchFamily="34" charset="0"/>
              </a:rPr>
              <a:t>USA; </a:t>
            </a:r>
            <a:r>
              <a:rPr lang="en-US" sz="1000" b="0" baseline="30000" dirty="0" smtClean="0">
                <a:latin typeface="Arial" panose="020B0604020202020204" pitchFamily="34" charset="0"/>
                <a:cs typeface="Arial" panose="020B0604020202020204" pitchFamily="34" charset="0"/>
              </a:rPr>
              <a:t>9</a:t>
            </a:r>
            <a:r>
              <a:rPr lang="en-US" sz="1000" b="0" dirty="0" smtClean="0">
                <a:latin typeface="Arial" panose="020B0604020202020204" pitchFamily="34" charset="0"/>
                <a:cs typeface="Arial" panose="020B0604020202020204" pitchFamily="34" charset="0"/>
              </a:rPr>
              <a:t>Hôpital </a:t>
            </a:r>
            <a:r>
              <a:rPr lang="en-US" sz="1000" b="0" dirty="0" err="1">
                <a:latin typeface="Arial" panose="020B0604020202020204" pitchFamily="34" charset="0"/>
                <a:cs typeface="Arial" panose="020B0604020202020204" pitchFamily="34" charset="0"/>
              </a:rPr>
              <a:t>Larrey</a:t>
            </a:r>
            <a:r>
              <a:rPr lang="en-US" sz="1000" b="0" dirty="0">
                <a:latin typeface="Arial" panose="020B0604020202020204" pitchFamily="34" charset="0"/>
                <a:cs typeface="Arial" panose="020B0604020202020204" pitchFamily="34" charset="0"/>
              </a:rPr>
              <a:t>, Centre </a:t>
            </a:r>
            <a:r>
              <a:rPr lang="en-US" sz="1000" b="0" dirty="0" err="1">
                <a:latin typeface="Arial" panose="020B0604020202020204" pitchFamily="34" charset="0"/>
                <a:cs typeface="Arial" panose="020B0604020202020204" pitchFamily="34" charset="0"/>
              </a:rPr>
              <a:t>Hospitalier</a:t>
            </a:r>
            <a:r>
              <a:rPr lang="en-US" sz="1000" b="0" dirty="0">
                <a:latin typeface="Arial" panose="020B0604020202020204" pitchFamily="34" charset="0"/>
                <a:cs typeface="Arial" panose="020B0604020202020204" pitchFamily="34" charset="0"/>
              </a:rPr>
              <a:t> </a:t>
            </a:r>
            <a:r>
              <a:rPr lang="en-US" sz="1000" b="0" dirty="0" err="1">
                <a:latin typeface="Arial" panose="020B0604020202020204" pitchFamily="34" charset="0"/>
                <a:cs typeface="Arial" panose="020B0604020202020204" pitchFamily="34" charset="0"/>
              </a:rPr>
              <a:t>Universitaire</a:t>
            </a:r>
            <a:r>
              <a:rPr lang="en-US" sz="1000" b="0" dirty="0">
                <a:latin typeface="Arial" panose="020B0604020202020204" pitchFamily="34" charset="0"/>
                <a:cs typeface="Arial" panose="020B0604020202020204" pitchFamily="34" charset="0"/>
              </a:rPr>
              <a:t> de Toulouse, Toulouse, France; </a:t>
            </a:r>
            <a:r>
              <a:rPr lang="en-US" sz="1000" b="0" baseline="30000" dirty="0">
                <a:latin typeface="Arial" panose="020B0604020202020204" pitchFamily="34" charset="0"/>
                <a:cs typeface="Arial" panose="020B0604020202020204" pitchFamily="34" charset="0"/>
              </a:rPr>
              <a:t>10</a:t>
            </a:r>
            <a:r>
              <a:rPr lang="en-US" sz="1000" b="0" dirty="0">
                <a:latin typeface="Arial" panose="020B0604020202020204" pitchFamily="34" charset="0"/>
                <a:cs typeface="Arial" panose="020B0604020202020204" pitchFamily="34" charset="0"/>
              </a:rPr>
              <a:t>University of North Carolina School of Medicine, Chapel Hill, NC, USA; </a:t>
            </a:r>
            <a:r>
              <a:rPr lang="en-US" sz="1000" b="0" baseline="30000" dirty="0">
                <a:latin typeface="Arial" panose="020B0604020202020204" pitchFamily="34" charset="0"/>
                <a:cs typeface="Arial" panose="020B0604020202020204" pitchFamily="34" charset="0"/>
              </a:rPr>
              <a:t>11</a:t>
            </a:r>
            <a:r>
              <a:rPr lang="en-US" sz="1000" b="0" dirty="0">
                <a:latin typeface="Arial" panose="020B0604020202020204" pitchFamily="34" charset="0"/>
                <a:cs typeface="Arial" panose="020B0604020202020204" pitchFamily="34" charset="0"/>
              </a:rPr>
              <a:t>Bristol-Myers Squibb, Princeton, NJ, USA; </a:t>
            </a:r>
            <a:r>
              <a:rPr lang="en-US" sz="1000" b="0" dirty="0" smtClean="0">
                <a:latin typeface="Arial" panose="020B0604020202020204" pitchFamily="34" charset="0"/>
                <a:cs typeface="Arial" panose="020B0604020202020204" pitchFamily="34" charset="0"/>
              </a:rPr>
              <a:t/>
            </a:r>
            <a:br>
              <a:rPr lang="en-US" sz="1000" b="0" dirty="0" smtClean="0">
                <a:latin typeface="Arial" panose="020B0604020202020204" pitchFamily="34" charset="0"/>
                <a:cs typeface="Arial" panose="020B0604020202020204" pitchFamily="34" charset="0"/>
              </a:rPr>
            </a:br>
            <a:r>
              <a:rPr lang="en-US" sz="1000" b="0" baseline="30000" dirty="0" smtClean="0">
                <a:latin typeface="Arial" panose="020B0604020202020204" pitchFamily="34" charset="0"/>
                <a:cs typeface="Arial" panose="020B0604020202020204" pitchFamily="34" charset="0"/>
              </a:rPr>
              <a:t>12</a:t>
            </a:r>
            <a:r>
              <a:rPr lang="en-US" sz="1000" b="0" dirty="0" smtClean="0">
                <a:latin typeface="Arial" panose="020B0604020202020204" pitchFamily="34" charset="0"/>
                <a:cs typeface="Arial" panose="020B0604020202020204" pitchFamily="34" charset="0"/>
              </a:rPr>
              <a:t>The </a:t>
            </a:r>
            <a:r>
              <a:rPr lang="en-US" sz="1000" b="0" dirty="0">
                <a:latin typeface="Arial" panose="020B0604020202020204" pitchFamily="34" charset="0"/>
                <a:cs typeface="Arial" panose="020B0604020202020204" pitchFamily="34" charset="0"/>
              </a:rPr>
              <a:t>Sidney Kimmel Comprehensive Cancer Center at Johns Hopkins, Baltimore, MD, USA</a:t>
            </a:r>
            <a:endParaRPr lang="en-US" sz="1000" b="0" dirty="0"/>
          </a:p>
        </p:txBody>
      </p:sp>
      <p:sp>
        <p:nvSpPr>
          <p:cNvPr id="5" name="TextBox 4"/>
          <p:cNvSpPr txBox="1"/>
          <p:nvPr/>
        </p:nvSpPr>
        <p:spPr>
          <a:xfrm>
            <a:off x="3770482" y="699122"/>
            <a:ext cx="1582486" cy="369332"/>
          </a:xfrm>
          <a:prstGeom prst="rect">
            <a:avLst/>
          </a:prstGeom>
          <a:noFill/>
        </p:spPr>
        <p:txBody>
          <a:bodyPr wrap="none" rtlCol="0">
            <a:spAutoFit/>
          </a:bodyPr>
          <a:lstStyle/>
          <a:p>
            <a:pPr algn="ctr"/>
            <a:r>
              <a:rPr lang="en-US" b="1" dirty="0" smtClean="0">
                <a:solidFill>
                  <a:srgbClr val="FFFFFF"/>
                </a:solidFill>
                <a:cs typeface="Arial" panose="020B0604020202020204" pitchFamily="34" charset="0"/>
              </a:rPr>
              <a:t>ESMO (2015)</a:t>
            </a:r>
            <a:endParaRPr lang="en-US" b="1" dirty="0">
              <a:solidFill>
                <a:srgbClr val="FFFFFF"/>
              </a:solidFill>
              <a:cs typeface="Arial" panose="020B0604020202020204" pitchFamily="34" charset="0"/>
            </a:endParaRPr>
          </a:p>
        </p:txBody>
      </p:sp>
      <p:sp>
        <p:nvSpPr>
          <p:cNvPr id="7" name="TextBox 6"/>
          <p:cNvSpPr txBox="1"/>
          <p:nvPr/>
        </p:nvSpPr>
        <p:spPr>
          <a:xfrm>
            <a:off x="3568505" y="6051121"/>
            <a:ext cx="1986441" cy="246221"/>
          </a:xfrm>
          <a:prstGeom prst="rect">
            <a:avLst/>
          </a:prstGeom>
          <a:noFill/>
        </p:spPr>
        <p:txBody>
          <a:bodyPr wrap="none" rtlCol="0">
            <a:spAutoFit/>
          </a:bodyPr>
          <a:lstStyle/>
          <a:p>
            <a:pPr algn="ctr"/>
            <a:r>
              <a:rPr lang="en-US" sz="1000" dirty="0">
                <a:latin typeface="Arial" panose="020B0604020202020204" pitchFamily="34" charset="0"/>
                <a:cs typeface="Arial" panose="020B0604020202020204" pitchFamily="34" charset="0"/>
              </a:rPr>
              <a:t>Email: scott.gettinger@yale.edu</a:t>
            </a:r>
          </a:p>
        </p:txBody>
      </p:sp>
      <p:pic>
        <p:nvPicPr>
          <p:cNvPr id="10" name="Picture 5">
            <a:hlinkClick r:id="rId3" action="ppaction://hlinksldjump"/>
          </p:cNvPr>
          <p:cNvPicPr>
            <a:picLocks noChangeAspect="1"/>
          </p:cNvPicPr>
          <p:nvPr/>
        </p:nvPicPr>
        <p:blipFill rotWithShape="1">
          <a:blip r:embed="rId4" cstate="email">
            <a:duotone>
              <a:schemeClr val="accent1">
                <a:shade val="45000"/>
                <a:satMod val="135000"/>
              </a:schemeClr>
              <a:prstClr val="white"/>
            </a:duotone>
          </a:blip>
          <a:srcRect l="3704" t="1853" r="2961" b="4813"/>
          <a:stretch/>
        </p:blipFill>
        <p:spPr>
          <a:xfrm>
            <a:off x="8408784" y="37148"/>
            <a:ext cx="320040" cy="320040"/>
          </a:xfrm>
          <a:prstGeom prst="rect">
            <a:avLst/>
          </a:prstGeom>
          <a:solidFill>
            <a:schemeClr val="tx2"/>
          </a:solidFill>
          <a:ln>
            <a:solidFill>
              <a:srgbClr val="D2DBFE"/>
            </a:solidFill>
          </a:ln>
        </p:spPr>
      </p:pic>
      <p:sp>
        <p:nvSpPr>
          <p:cNvPr id="9" name="TextBox 8"/>
          <p:cNvSpPr txBox="1"/>
          <p:nvPr/>
        </p:nvSpPr>
        <p:spPr>
          <a:xfrm>
            <a:off x="118872" y="109728"/>
            <a:ext cx="731520" cy="365760"/>
          </a:xfrm>
          <a:prstGeom prst="rect">
            <a:avLst/>
          </a:prstGeom>
          <a:solidFill>
            <a:schemeClr val="bg1"/>
          </a:solidFill>
        </p:spPr>
        <p:txBody>
          <a:bodyPr wrap="none" rtlCol="0">
            <a:spAutoFit/>
          </a:bodyPr>
          <a:lstStyle/>
          <a:p>
            <a:r>
              <a:rPr lang="en-US" b="1" dirty="0">
                <a:solidFill>
                  <a:schemeClr val="tx2"/>
                </a:solidFill>
                <a:latin typeface="Arial" panose="020B0604020202020204" pitchFamily="34" charset="0"/>
                <a:cs typeface="Arial" panose="020B0604020202020204" pitchFamily="34" charset="0"/>
              </a:rPr>
              <a:t>P346</a:t>
            </a:r>
          </a:p>
        </p:txBody>
      </p:sp>
      <p:pic>
        <p:nvPicPr>
          <p:cNvPr id="12" name="Picture 11">
            <a:hlinkClick r:id="" action="ppaction://noaction"/>
          </p:cNvPr>
          <p:cNvPicPr>
            <a:picLocks noChangeAspect="1"/>
          </p:cNvPicPr>
          <p:nvPr/>
        </p:nvPicPr>
        <p:blipFill rotWithShape="1">
          <a:blip r:embed="rId5" cstate="email">
            <a:duotone>
              <a:schemeClr val="accent1">
                <a:shade val="45000"/>
                <a:satMod val="135000"/>
              </a:schemeClr>
              <a:prstClr val="white"/>
            </a:duotone>
          </a:blip>
          <a:srcRect l="5012" t="3322" r="1933" b="3622"/>
          <a:stretch/>
        </p:blipFill>
        <p:spPr>
          <a:xfrm>
            <a:off x="8780460" y="38100"/>
            <a:ext cx="319088" cy="319088"/>
          </a:xfrm>
          <a:prstGeom prst="rect">
            <a:avLst/>
          </a:prstGeom>
          <a:solidFill>
            <a:schemeClr val="tx2"/>
          </a:solidFill>
          <a:ln>
            <a:solidFill>
              <a:srgbClr val="D2DBFE"/>
            </a:solidFill>
          </a:ln>
        </p:spPr>
      </p:pic>
      <p:sp>
        <p:nvSpPr>
          <p:cNvPr id="13" name="Slide Number Placeholder 3"/>
          <p:cNvSpPr txBox="1">
            <a:spLocks/>
          </p:cNvSpPr>
          <p:nvPr/>
        </p:nvSpPr>
        <p:spPr>
          <a:xfrm>
            <a:off x="7010400" y="6492875"/>
            <a:ext cx="2133600" cy="365125"/>
          </a:xfrm>
          <a:prstGeom prst="rect">
            <a:avLst/>
          </a:prstGeom>
        </p:spPr>
        <p:txBody>
          <a:bodyPr vert="horz" lIns="91440" tIns="45720" rIns="91440" bIns="45720" rtlCol="0" anchor="ctr"/>
          <a:lstStyle>
            <a:defPPr>
              <a:defRPr lang="en-US"/>
            </a:defPPr>
            <a:lvl1pPr algn="r">
              <a:defRPr sz="1000"/>
            </a:lvl1pPr>
          </a:lstStyle>
          <a:p>
            <a:fld id="{19B922B4-AB85-4BF2-B621-75661923CA0F}" type="slidenum">
              <a:rPr lang="en-US" smtClean="0">
                <a:solidFill>
                  <a:schemeClr val="bg1"/>
                </a:solidFill>
              </a:rPr>
              <a:pPr/>
              <a:t>13</a:t>
            </a:fld>
            <a:endParaRPr lang="en-US" dirty="0">
              <a:solidFill>
                <a:schemeClr val="bg1"/>
              </a:solidFill>
            </a:endParaRPr>
          </a:p>
        </p:txBody>
      </p:sp>
    </p:spTree>
    <p:extLst>
      <p:ext uri="{BB962C8B-B14F-4D97-AF65-F5344CB8AC3E}">
        <p14:creationId xmlns:p14="http://schemas.microsoft.com/office/powerpoint/2010/main" val="22085519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9144000" cy="1140313"/>
          </a:xfrm>
          <a:noFill/>
        </p:spPr>
        <p:txBody>
          <a:bodyPr>
            <a:normAutofit fontScale="90000"/>
          </a:bodyPr>
          <a:lstStyle/>
          <a:p>
            <a:r>
              <a:rPr lang="en-US" dirty="0" smtClean="0"/>
              <a:t/>
            </a:r>
            <a:br>
              <a:rPr lang="en-US" dirty="0" smtClean="0"/>
            </a:br>
            <a:r>
              <a:rPr lang="en-US" sz="4000" b="1" dirty="0" smtClean="0">
                <a:solidFill>
                  <a:srgbClr val="FFFF00"/>
                </a:solidFill>
              </a:rPr>
              <a:t>Results:  </a:t>
            </a:r>
            <a:r>
              <a:rPr lang="en-US" sz="3100" b="1" dirty="0" smtClean="0">
                <a:solidFill>
                  <a:srgbClr val="FFFF00"/>
                </a:solidFill>
              </a:rPr>
              <a:t>Subgroup analyses of treatment-related AEs</a:t>
            </a:r>
            <a:r>
              <a:rPr lang="en-US" b="1" dirty="0" smtClean="0">
                <a:solidFill>
                  <a:srgbClr val="FFFF00"/>
                </a:solidFill>
              </a:rPr>
              <a:t/>
            </a:r>
            <a:br>
              <a:rPr lang="en-US" b="1" dirty="0" smtClean="0">
                <a:solidFill>
                  <a:srgbClr val="FFFF00"/>
                </a:solidFill>
              </a:rPr>
            </a:br>
            <a:r>
              <a:rPr lang="en-US" dirty="0" smtClean="0">
                <a:solidFill>
                  <a:schemeClr val="bg1"/>
                </a:solidFill>
              </a:rPr>
              <a:t> </a:t>
            </a:r>
            <a:endParaRPr lang="en-US" noProof="0" dirty="0">
              <a:solidFill>
                <a:schemeClr val="bg1"/>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116366234"/>
              </p:ext>
            </p:extLst>
          </p:nvPr>
        </p:nvGraphicFramePr>
        <p:xfrm>
          <a:off x="838200" y="914400"/>
          <a:ext cx="7543799" cy="5887777"/>
        </p:xfrm>
        <a:graphic>
          <a:graphicData uri="http://schemas.openxmlformats.org/drawingml/2006/table">
            <a:tbl>
              <a:tblPr bandRow="1">
                <a:tableStyleId>{B301B821-A1FF-4177-AEE7-76D212191A09}</a:tableStyleId>
              </a:tblPr>
              <a:tblGrid>
                <a:gridCol w="3294104">
                  <a:extLst>
                    <a:ext uri="{9D8B030D-6E8A-4147-A177-3AD203B41FA5}">
                      <a16:colId xmlns="" xmlns:a16="http://schemas.microsoft.com/office/drawing/2014/main" val="20000"/>
                    </a:ext>
                  </a:extLst>
                </a:gridCol>
                <a:gridCol w="1416565">
                  <a:extLst>
                    <a:ext uri="{9D8B030D-6E8A-4147-A177-3AD203B41FA5}">
                      <a16:colId xmlns="" xmlns:a16="http://schemas.microsoft.com/office/drawing/2014/main" val="20001"/>
                    </a:ext>
                  </a:extLst>
                </a:gridCol>
                <a:gridCol w="1416565">
                  <a:extLst>
                    <a:ext uri="{9D8B030D-6E8A-4147-A177-3AD203B41FA5}">
                      <a16:colId xmlns="" xmlns:a16="http://schemas.microsoft.com/office/drawing/2014/main" val="20002"/>
                    </a:ext>
                  </a:extLst>
                </a:gridCol>
                <a:gridCol w="1416565">
                  <a:extLst>
                    <a:ext uri="{9D8B030D-6E8A-4147-A177-3AD203B41FA5}">
                      <a16:colId xmlns="" xmlns:a16="http://schemas.microsoft.com/office/drawing/2014/main" val="20003"/>
                    </a:ext>
                  </a:extLst>
                </a:gridCol>
              </a:tblGrid>
              <a:tr h="396141">
                <a:tc>
                  <a:txBody>
                    <a:bodyPr/>
                    <a:lstStyle/>
                    <a:p>
                      <a:pPr algn="l"/>
                      <a:endParaRPr lang="en-US" sz="1200" b="1" dirty="0">
                        <a:solidFill>
                          <a:schemeClr val="tx1"/>
                        </a:solidFill>
                        <a:latin typeface="+mj-lt"/>
                        <a:cs typeface="Arial" panose="020B0604020202020204" pitchFamily="34" charset="0"/>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bg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endParaRPr lang="en-US" sz="1200" b="1" dirty="0" smtClean="0">
                        <a:solidFill>
                          <a:schemeClr val="tx1"/>
                        </a:solidFill>
                        <a:latin typeface="+mj-lt"/>
                      </a:endParaRPr>
                    </a:p>
                  </a:txBody>
                  <a:tcPr marL="45720" marR="45720" marT="9144" marB="9144"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002060"/>
                    </a:solidFill>
                  </a:tcPr>
                </a:tc>
                <a:tc gridSpan="2">
                  <a:txBody>
                    <a:bodyPr/>
                    <a:lstStyle/>
                    <a:p>
                      <a:pPr algn="ctr"/>
                      <a:r>
                        <a:rPr lang="en-US" sz="1200" b="1" dirty="0" err="1" smtClean="0">
                          <a:solidFill>
                            <a:schemeClr val="tx1"/>
                          </a:solidFill>
                          <a:latin typeface="+mj-lt"/>
                        </a:rPr>
                        <a:t>Nivolumab</a:t>
                      </a:r>
                      <a:r>
                        <a:rPr lang="en-US" sz="1200" b="1" dirty="0" smtClean="0">
                          <a:solidFill>
                            <a:schemeClr val="tx1"/>
                          </a:solidFill>
                          <a:latin typeface="+mj-lt"/>
                        </a:rPr>
                        <a:t> (N = 248)</a:t>
                      </a:r>
                    </a:p>
                    <a:p>
                      <a:pPr algn="ctr"/>
                      <a:r>
                        <a:rPr lang="en-US" sz="1200" b="1" dirty="0" smtClean="0">
                          <a:solidFill>
                            <a:schemeClr val="tx1"/>
                          </a:solidFill>
                          <a:latin typeface="+mj-lt"/>
                        </a:rPr>
                        <a:t>Treatment-related </a:t>
                      </a:r>
                      <a:r>
                        <a:rPr lang="en-US" sz="1200" b="1" dirty="0" err="1" smtClean="0">
                          <a:solidFill>
                            <a:schemeClr val="tx1"/>
                          </a:solidFill>
                          <a:latin typeface="+mj-lt"/>
                        </a:rPr>
                        <a:t>AEs</a:t>
                      </a:r>
                      <a:r>
                        <a:rPr lang="en-US" sz="1200" b="1" baseline="30000" dirty="0" err="1" smtClean="0">
                          <a:solidFill>
                            <a:schemeClr val="tx1"/>
                          </a:solidFill>
                          <a:latin typeface="+mj-lt"/>
                        </a:rPr>
                        <a:t>a</a:t>
                      </a:r>
                      <a:endParaRPr lang="en-US" sz="1200" b="1" baseline="30000" dirty="0" smtClean="0">
                        <a:solidFill>
                          <a:schemeClr val="tx1"/>
                        </a:solidFill>
                        <a:latin typeface="+mj-lt"/>
                      </a:endParaRPr>
                    </a:p>
                  </a:txBody>
                  <a:tcPr marL="45720" marR="45720" marT="9144" marB="9144" anchor="ctr">
                    <a:lnL w="9525" cap="flat" cmpd="sng" algn="ctr">
                      <a:solidFill>
                        <a:schemeClr val="bg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hMerge="1">
                  <a:txBody>
                    <a:bodyPr/>
                    <a:lstStyle/>
                    <a:p>
                      <a:pPr algn="ctr"/>
                      <a:endParaRPr lang="en-US" sz="900" b="1" dirty="0" smtClean="0">
                        <a:solidFill>
                          <a:schemeClr val="bg1"/>
                        </a:solidFill>
                        <a:latin typeface="+mj-lt"/>
                      </a:endParaRPr>
                    </a:p>
                  </a:txBody>
                  <a:tcPr marL="45720" marR="45720" marT="9144" marB="9144" anchor="ctr">
                    <a:lnL w="12700" cap="flat" cmpd="sng" algn="ctr">
                      <a:solidFill>
                        <a:schemeClr val="bg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1"/>
                    </a:solidFill>
                  </a:tcPr>
                </a:tc>
                <a:extLst>
                  <a:ext uri="{0D108BD9-81ED-4DB2-BD59-A6C34878D82A}">
                    <a16:rowId xmlns="" xmlns:a16="http://schemas.microsoft.com/office/drawing/2014/main" val="10000"/>
                  </a:ext>
                </a:extLst>
              </a:tr>
              <a:tr h="2075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Arial" panose="020B0604020202020204" pitchFamily="34" charset="0"/>
                        </a:rPr>
                        <a:t>Subgroup category</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r>
                        <a:rPr lang="en-US" sz="1200" b="1" dirty="0" smtClean="0">
                          <a:solidFill>
                            <a:schemeClr val="tx1"/>
                          </a:solidFill>
                          <a:latin typeface="+mj-lt"/>
                        </a:rPr>
                        <a:t>n</a:t>
                      </a:r>
                    </a:p>
                  </a:txBody>
                  <a:tcPr marL="45720" marR="45720" marT="9144" marB="9144"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r>
                        <a:rPr lang="en-US" sz="1200" b="1" dirty="0" smtClean="0">
                          <a:solidFill>
                            <a:schemeClr val="tx1"/>
                          </a:solidFill>
                          <a:latin typeface="+mj-lt"/>
                        </a:rPr>
                        <a:t>Any grade, %</a:t>
                      </a:r>
                    </a:p>
                  </a:txBody>
                  <a:tcPr marL="45720" marR="45720" marT="9144" marB="9144"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r>
                        <a:rPr lang="en-US" sz="1200" b="1" dirty="0" smtClean="0">
                          <a:solidFill>
                            <a:schemeClr val="tx1"/>
                          </a:solidFill>
                          <a:latin typeface="+mj-lt"/>
                        </a:rPr>
                        <a:t>Grade 3-4, %</a:t>
                      </a:r>
                    </a:p>
                  </a:txBody>
                  <a:tcPr marL="45720" marR="45720" marT="9144" marB="9144" anchor="ctr">
                    <a:lnL w="9525" cap="flat" cmpd="sng" algn="ctr">
                      <a:solidFill>
                        <a:schemeClr val="bg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9525" cap="flat" cmpd="sng" algn="ctr">
                      <a:solidFill>
                        <a:schemeClr val="bg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 xmlns:a16="http://schemas.microsoft.com/office/drawing/2014/main" val="10001"/>
                  </a:ext>
                </a:extLst>
              </a:tr>
              <a:tr h="207502">
                <a:tc>
                  <a:txBody>
                    <a:bodyPr/>
                    <a:lstStyle/>
                    <a:p>
                      <a:pPr algn="l" fontAlgn="b"/>
                      <a:r>
                        <a:rPr lang="en-US" sz="1400" b="1" i="0" u="none" strike="noStrike" dirty="0" smtClean="0">
                          <a:solidFill>
                            <a:srgbClr val="FFFF00"/>
                          </a:solidFill>
                          <a:effectLst/>
                          <a:latin typeface="+mj-lt"/>
                        </a:rPr>
                        <a:t>Age</a:t>
                      </a:r>
                      <a:endParaRPr lang="en-US" sz="1400" b="1" i="0" u="none" strike="noStrike" dirty="0">
                        <a:solidFill>
                          <a:srgbClr val="FFFF00"/>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07502">
                <a:tc>
                  <a:txBody>
                    <a:bodyPr/>
                    <a:lstStyle/>
                    <a:p>
                      <a:pPr marL="117475" indent="0" algn="l" fontAlgn="b"/>
                      <a:r>
                        <a:rPr lang="en-US" sz="1400" b="1" i="0" u="none" strike="noStrike" dirty="0">
                          <a:solidFill>
                            <a:srgbClr val="FFFF00"/>
                          </a:solidFill>
                          <a:effectLst/>
                          <a:latin typeface="+mj-lt"/>
                        </a:rPr>
                        <a:t>&lt;65 years</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134</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67.9</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11.2</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07502">
                <a:tc>
                  <a:txBody>
                    <a:bodyPr/>
                    <a:lstStyle/>
                    <a:p>
                      <a:pPr marL="117475" indent="0" algn="l" fontAlgn="b"/>
                      <a:r>
                        <a:rPr lang="en-US" sz="1400" b="1" i="0" u="none" strike="noStrike" dirty="0">
                          <a:solidFill>
                            <a:srgbClr val="FFFF00"/>
                          </a:solidFill>
                          <a:effectLst/>
                          <a:latin typeface="+mj-lt"/>
                        </a:rPr>
                        <a:t>≥65 to &lt;75 years</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87</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66.7</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13.8</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207502">
                <a:tc>
                  <a:txBody>
                    <a:bodyPr/>
                    <a:lstStyle/>
                    <a:p>
                      <a:pPr marL="117475" indent="0" algn="l" fontAlgn="b"/>
                      <a:r>
                        <a:rPr lang="en-US" sz="1400" b="1" i="0" u="none" strike="noStrike" dirty="0">
                          <a:solidFill>
                            <a:srgbClr val="FFFF00"/>
                          </a:solidFill>
                          <a:effectLst/>
                          <a:latin typeface="+mj-lt"/>
                        </a:rPr>
                        <a:t>≥75 years</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27</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52.0</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400" b="1" i="0" u="none" strike="noStrike" dirty="0" smtClean="0">
                          <a:solidFill>
                            <a:srgbClr val="FFFF00"/>
                          </a:solidFill>
                          <a:effectLst/>
                          <a:latin typeface="+mj-lt"/>
                        </a:rPr>
                        <a:t>7.4</a:t>
                      </a:r>
                      <a:endParaRPr lang="en-US" sz="1400" b="1" i="0" u="none" strike="noStrike" dirty="0">
                        <a:solidFill>
                          <a:srgbClr val="FFFF00"/>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207502">
                <a:tc>
                  <a:txBody>
                    <a:bodyPr/>
                    <a:lstStyle/>
                    <a:p>
                      <a:pPr algn="l" fontAlgn="b"/>
                      <a:r>
                        <a:rPr lang="en-US" sz="1200" b="1" i="0" u="none" strike="noStrike" dirty="0" smtClean="0">
                          <a:solidFill>
                            <a:schemeClr val="tx1"/>
                          </a:solidFill>
                          <a:effectLst/>
                          <a:latin typeface="+mj-lt"/>
                        </a:rPr>
                        <a:t>Region</a:t>
                      </a:r>
                      <a:endParaRPr lang="en-US" sz="1200" b="1"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r h="207502">
                <a:tc>
                  <a:txBody>
                    <a:bodyPr/>
                    <a:lstStyle/>
                    <a:p>
                      <a:pPr marL="117475" indent="0" algn="l" fontAlgn="b"/>
                      <a:r>
                        <a:rPr lang="en-US" sz="1200" b="0" i="0" u="none" strike="noStrike" dirty="0" smtClean="0">
                          <a:solidFill>
                            <a:schemeClr val="tx1"/>
                          </a:solidFill>
                          <a:effectLst/>
                          <a:latin typeface="+mj-lt"/>
                        </a:rPr>
                        <a:t>US/Canada</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108</a:t>
                      </a: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70.4</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17.6</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07"/>
                  </a:ext>
                </a:extLst>
              </a:tr>
              <a:tr h="207502">
                <a:tc>
                  <a:txBody>
                    <a:bodyPr/>
                    <a:lstStyle/>
                    <a:p>
                      <a:pPr marL="117475" indent="0" algn="l" fontAlgn="b"/>
                      <a:r>
                        <a:rPr lang="en-US" sz="1200" b="0" i="0" u="none" strike="noStrike" dirty="0" smtClean="0">
                          <a:solidFill>
                            <a:schemeClr val="tx1"/>
                          </a:solidFill>
                          <a:effectLst/>
                          <a:latin typeface="+mj-lt"/>
                        </a:rPr>
                        <a:t>Europe</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126</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61.9</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7.9</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08"/>
                  </a:ext>
                </a:extLst>
              </a:tr>
              <a:tr h="207502">
                <a:tc>
                  <a:txBody>
                    <a:bodyPr/>
                    <a:lstStyle/>
                    <a:p>
                      <a:pPr marL="117475" indent="0" algn="l" fontAlgn="b"/>
                      <a:r>
                        <a:rPr lang="en-US" sz="1200" b="0" i="0" u="none" strike="noStrike" dirty="0" smtClean="0">
                          <a:solidFill>
                            <a:schemeClr val="tx1"/>
                          </a:solidFill>
                          <a:effectLst/>
                          <a:latin typeface="+mj-lt"/>
                        </a:rPr>
                        <a:t>Rest of world</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14</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64.3</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0</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extLst>
                  <a:ext uri="{0D108BD9-81ED-4DB2-BD59-A6C34878D82A}">
                    <a16:rowId xmlns="" xmlns:a16="http://schemas.microsoft.com/office/drawing/2014/main" val="10009"/>
                  </a:ext>
                </a:extLst>
              </a:tr>
              <a:tr h="207502">
                <a:tc>
                  <a:txBody>
                    <a:bodyPr/>
                    <a:lstStyle/>
                    <a:p>
                      <a:pPr algn="l" fontAlgn="b"/>
                      <a:r>
                        <a:rPr lang="en-US" sz="1200" b="1" i="0" u="none" strike="noStrike" dirty="0">
                          <a:solidFill>
                            <a:schemeClr val="tx1"/>
                          </a:solidFill>
                          <a:effectLst/>
                          <a:latin typeface="+mj-lt"/>
                        </a:rPr>
                        <a:t>ECOG performance </a:t>
                      </a:r>
                      <a:r>
                        <a:rPr lang="en-US" sz="1200" b="1" i="0" u="none" strike="noStrike" dirty="0" smtClean="0">
                          <a:solidFill>
                            <a:schemeClr val="tx1"/>
                          </a:solidFill>
                          <a:effectLst/>
                          <a:latin typeface="+mj-lt"/>
                        </a:rPr>
                        <a:t>status</a:t>
                      </a:r>
                      <a:endParaRPr lang="en-US" sz="1200" b="1"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10"/>
                  </a:ext>
                </a:extLst>
              </a:tr>
              <a:tr h="207502">
                <a:tc>
                  <a:txBody>
                    <a:bodyPr/>
                    <a:lstStyle/>
                    <a:p>
                      <a:pPr marL="117475" indent="0" algn="l" fontAlgn="b"/>
                      <a:r>
                        <a:rPr lang="en-US" sz="1200" b="0" i="0" u="none" strike="noStrike" dirty="0">
                          <a:solidFill>
                            <a:schemeClr val="tx1"/>
                          </a:solidFill>
                          <a:effectLst/>
                          <a:latin typeface="+mj-lt"/>
                        </a:rPr>
                        <a:t>0</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53</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60.4</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13.2</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11"/>
                  </a:ext>
                </a:extLst>
              </a:tr>
              <a:tr h="207502">
                <a:tc>
                  <a:txBody>
                    <a:bodyPr/>
                    <a:lstStyle/>
                    <a:p>
                      <a:pPr marL="117475" indent="0" algn="l" fontAlgn="b"/>
                      <a:r>
                        <a:rPr lang="en-US" sz="1200" b="0" i="0" u="none" strike="noStrike" dirty="0">
                          <a:solidFill>
                            <a:schemeClr val="tx1"/>
                          </a:solidFill>
                          <a:effectLst/>
                          <a:latin typeface="+mj-lt"/>
                        </a:rPr>
                        <a:t>1</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195</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67.2</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11.3</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extLst>
                  <a:ext uri="{0D108BD9-81ED-4DB2-BD59-A6C34878D82A}">
                    <a16:rowId xmlns="" xmlns:a16="http://schemas.microsoft.com/office/drawing/2014/main" val="10012"/>
                  </a:ext>
                </a:extLst>
              </a:tr>
              <a:tr h="207502">
                <a:tc>
                  <a:txBody>
                    <a:bodyPr/>
                    <a:lstStyle/>
                    <a:p>
                      <a:pPr algn="l" fontAlgn="b"/>
                      <a:r>
                        <a:rPr lang="en-US" sz="1200" b="1" i="0" u="none" strike="noStrike" dirty="0" smtClean="0">
                          <a:solidFill>
                            <a:schemeClr val="tx1"/>
                          </a:solidFill>
                          <a:effectLst/>
                          <a:latin typeface="+mj-lt"/>
                        </a:rPr>
                        <a:t>Prior radiotherapy</a:t>
                      </a:r>
                      <a:endParaRPr lang="en-US" sz="1200" b="1"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13"/>
                  </a:ext>
                </a:extLst>
              </a:tr>
              <a:tr h="207502">
                <a:tc>
                  <a:txBody>
                    <a:bodyPr/>
                    <a:lstStyle/>
                    <a:p>
                      <a:pPr marL="117475" indent="0" algn="l" fontAlgn="b"/>
                      <a:r>
                        <a:rPr lang="en-US" sz="1200" b="0" i="0" u="none" strike="noStrike" dirty="0" smtClean="0">
                          <a:solidFill>
                            <a:schemeClr val="tx1"/>
                          </a:solidFill>
                          <a:effectLst/>
                          <a:latin typeface="+mj-lt"/>
                        </a:rPr>
                        <a:t>Yes</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155</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71.0</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12.3</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14"/>
                  </a:ext>
                </a:extLst>
              </a:tr>
              <a:tr h="207502">
                <a:tc>
                  <a:txBody>
                    <a:bodyPr/>
                    <a:lstStyle/>
                    <a:p>
                      <a:pPr marL="117475" indent="0" algn="l" fontAlgn="b"/>
                      <a:r>
                        <a:rPr lang="en-US" sz="1200" b="0" i="0" u="none" strike="noStrike" dirty="0" smtClean="0">
                          <a:solidFill>
                            <a:schemeClr val="tx1"/>
                          </a:solidFill>
                          <a:effectLst/>
                          <a:latin typeface="+mj-lt"/>
                        </a:rPr>
                        <a:t>No</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93</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57.0</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10.8</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extLst>
                  <a:ext uri="{0D108BD9-81ED-4DB2-BD59-A6C34878D82A}">
                    <a16:rowId xmlns="" xmlns:a16="http://schemas.microsoft.com/office/drawing/2014/main" val="10015"/>
                  </a:ext>
                </a:extLst>
              </a:tr>
              <a:tr h="207502">
                <a:tc>
                  <a:txBody>
                    <a:bodyPr/>
                    <a:lstStyle/>
                    <a:p>
                      <a:pPr algn="l" fontAlgn="b"/>
                      <a:r>
                        <a:rPr lang="en-US" sz="1200" b="1" i="0" u="none" strike="noStrike" dirty="0" smtClean="0">
                          <a:solidFill>
                            <a:schemeClr val="tx1"/>
                          </a:solidFill>
                          <a:effectLst/>
                          <a:latin typeface="+mj-lt"/>
                        </a:rPr>
                        <a:t>Smoking status</a:t>
                      </a:r>
                      <a:endParaRPr lang="en-US" sz="1200" b="1"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16"/>
                  </a:ext>
                </a:extLst>
              </a:tr>
              <a:tr h="207502">
                <a:tc>
                  <a:txBody>
                    <a:bodyPr/>
                    <a:lstStyle/>
                    <a:p>
                      <a:pPr marL="117475" indent="0" algn="l" fontAlgn="b"/>
                      <a:r>
                        <a:rPr lang="en-US" sz="1200" b="0" i="0" u="none" strike="noStrike" dirty="0" smtClean="0">
                          <a:solidFill>
                            <a:schemeClr val="tx1"/>
                          </a:solidFill>
                          <a:effectLst/>
                          <a:latin typeface="+mj-lt"/>
                        </a:rPr>
                        <a:t>Current/former</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226</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66.4</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11.1</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17"/>
                  </a:ext>
                </a:extLst>
              </a:tr>
              <a:tr h="207502">
                <a:tc>
                  <a:txBody>
                    <a:bodyPr/>
                    <a:lstStyle/>
                    <a:p>
                      <a:pPr marL="117475" indent="0" algn="l" fontAlgn="b"/>
                      <a:r>
                        <a:rPr lang="en-US" sz="1200" b="0" i="0" u="none" strike="noStrike" dirty="0" smtClean="0">
                          <a:solidFill>
                            <a:schemeClr val="tx1"/>
                          </a:solidFill>
                          <a:effectLst/>
                          <a:latin typeface="+mj-lt"/>
                        </a:rPr>
                        <a:t>Never smoker</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18</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61.1</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22.2</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extLst>
                  <a:ext uri="{0D108BD9-81ED-4DB2-BD59-A6C34878D82A}">
                    <a16:rowId xmlns="" xmlns:a16="http://schemas.microsoft.com/office/drawing/2014/main" val="10018"/>
                  </a:ext>
                </a:extLst>
              </a:tr>
              <a:tr h="207502">
                <a:tc>
                  <a:txBody>
                    <a:bodyPr/>
                    <a:lstStyle/>
                    <a:p>
                      <a:pPr algn="l" fontAlgn="b"/>
                      <a:r>
                        <a:rPr lang="en-US" sz="1200" b="1" i="0" u="none" strike="noStrike" dirty="0" smtClean="0">
                          <a:solidFill>
                            <a:schemeClr val="tx1"/>
                          </a:solidFill>
                          <a:effectLst/>
                          <a:latin typeface="+mj-lt"/>
                        </a:rPr>
                        <a:t>Number of prior systemic therapies</a:t>
                      </a:r>
                      <a:endParaRPr lang="en-US" sz="1200" b="1"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19"/>
                  </a:ext>
                </a:extLst>
              </a:tr>
              <a:tr h="207502">
                <a:tc>
                  <a:txBody>
                    <a:bodyPr/>
                    <a:lstStyle/>
                    <a:p>
                      <a:pPr marL="117475" indent="0" algn="l" fontAlgn="b"/>
                      <a:r>
                        <a:rPr lang="en-US" sz="1200" b="0" i="0" u="none" strike="noStrike" dirty="0">
                          <a:solidFill>
                            <a:schemeClr val="tx1"/>
                          </a:solidFill>
                          <a:effectLst/>
                          <a:latin typeface="+mj-lt"/>
                        </a:rPr>
                        <a:t>1</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114</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65.8</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7.9</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20"/>
                  </a:ext>
                </a:extLst>
              </a:tr>
              <a:tr h="207502">
                <a:tc>
                  <a:txBody>
                    <a:bodyPr/>
                    <a:lstStyle/>
                    <a:p>
                      <a:pPr marL="117475" indent="0" algn="l" fontAlgn="b"/>
                      <a:r>
                        <a:rPr lang="en-US" sz="1200" b="0" i="0" u="none" strike="noStrike" dirty="0">
                          <a:solidFill>
                            <a:schemeClr val="tx1"/>
                          </a:solidFill>
                          <a:effectLst/>
                          <a:latin typeface="+mj-lt"/>
                        </a:rPr>
                        <a:t>2</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58</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55.2</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12.1</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21"/>
                  </a:ext>
                </a:extLst>
              </a:tr>
              <a:tr h="207502">
                <a:tc>
                  <a:txBody>
                    <a:bodyPr/>
                    <a:lstStyle/>
                    <a:p>
                      <a:pPr marL="117475" indent="0" algn="l" fontAlgn="b"/>
                      <a:r>
                        <a:rPr lang="en-US" sz="1200" b="0" i="0" u="none" strike="noStrike" dirty="0">
                          <a:solidFill>
                            <a:schemeClr val="tx1"/>
                          </a:solidFill>
                          <a:effectLst/>
                          <a:latin typeface="+mj-lt"/>
                        </a:rPr>
                        <a:t>3</a:t>
                      </a: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52</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78.8</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23.1</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22"/>
                  </a:ext>
                </a:extLst>
              </a:tr>
              <a:tr h="207502">
                <a:tc>
                  <a:txBody>
                    <a:bodyPr/>
                    <a:lstStyle/>
                    <a:p>
                      <a:pPr marL="117475" indent="0" algn="l" fontAlgn="b"/>
                      <a:r>
                        <a:rPr lang="en-US" sz="1200" b="0" i="0" u="none" strike="noStrike" dirty="0" smtClean="0">
                          <a:solidFill>
                            <a:schemeClr val="tx1"/>
                          </a:solidFill>
                          <a:effectLst/>
                          <a:latin typeface="+mj-lt"/>
                        </a:rPr>
                        <a:t>&gt;3</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24</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62.5</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4.2</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bg1"/>
                    </a:solidFill>
                  </a:tcPr>
                </a:tc>
                <a:extLst>
                  <a:ext uri="{0D108BD9-81ED-4DB2-BD59-A6C34878D82A}">
                    <a16:rowId xmlns="" xmlns:a16="http://schemas.microsoft.com/office/drawing/2014/main" val="10023"/>
                  </a:ext>
                </a:extLst>
              </a:tr>
              <a:tr h="207502">
                <a:tc>
                  <a:txBody>
                    <a:bodyPr/>
                    <a:lstStyle/>
                    <a:p>
                      <a:pPr algn="l" fontAlgn="b"/>
                      <a:r>
                        <a:rPr lang="en-US" sz="1200" b="1" i="0" u="none" strike="noStrike" dirty="0" smtClean="0">
                          <a:solidFill>
                            <a:schemeClr val="tx1"/>
                          </a:solidFill>
                          <a:effectLst/>
                          <a:latin typeface="+mj-lt"/>
                        </a:rPr>
                        <a:t>Prior TKI therapy</a:t>
                      </a:r>
                      <a:endParaRPr lang="en-US" sz="1200" b="1"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24"/>
                  </a:ext>
                </a:extLst>
              </a:tr>
              <a:tr h="207502">
                <a:tc>
                  <a:txBody>
                    <a:bodyPr/>
                    <a:lstStyle/>
                    <a:p>
                      <a:pPr marL="117475" indent="0" algn="l" fontAlgn="b"/>
                      <a:r>
                        <a:rPr lang="en-US" sz="1200" b="0" i="0" u="none" strike="noStrike" dirty="0" smtClean="0">
                          <a:solidFill>
                            <a:schemeClr val="tx1"/>
                          </a:solidFill>
                          <a:effectLst/>
                          <a:latin typeface="+mj-lt"/>
                        </a:rPr>
                        <a:t>Yes</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39</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66.7</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12.8</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25"/>
                  </a:ext>
                </a:extLst>
              </a:tr>
              <a:tr h="207502">
                <a:tc>
                  <a:txBody>
                    <a:bodyPr/>
                    <a:lstStyle/>
                    <a:p>
                      <a:pPr marL="117475" indent="0" algn="l" fontAlgn="b"/>
                      <a:r>
                        <a:rPr lang="en-US" sz="1200" b="0" i="0" u="none" strike="noStrike" dirty="0" smtClean="0">
                          <a:solidFill>
                            <a:schemeClr val="tx1"/>
                          </a:solidFill>
                          <a:effectLst/>
                          <a:latin typeface="+mj-lt"/>
                        </a:rPr>
                        <a:t>No</a:t>
                      </a:r>
                      <a:endParaRPr lang="en-US" sz="1200" b="0" i="0" u="none" strike="noStrike" dirty="0">
                        <a:solidFill>
                          <a:schemeClr val="tx1"/>
                        </a:solidFill>
                        <a:effectLst/>
                        <a:latin typeface="+mj-lt"/>
                      </a:endParaRPr>
                    </a:p>
                  </a:txBody>
                  <a:tcPr marL="45720" marR="45720" marT="9144" marB="9144" anchor="ctr">
                    <a:lnL w="2857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209</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65.6</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tc>
                  <a:txBody>
                    <a:bodyPr/>
                    <a:lstStyle/>
                    <a:p>
                      <a:pPr algn="ctr" fontAlgn="b"/>
                      <a:r>
                        <a:rPr lang="en-US" sz="1200" b="0" i="0" u="none" strike="noStrike" dirty="0" smtClean="0">
                          <a:solidFill>
                            <a:schemeClr val="tx1"/>
                          </a:solidFill>
                          <a:effectLst/>
                          <a:latin typeface="+mj-lt"/>
                        </a:rPr>
                        <a:t>11.5</a:t>
                      </a:r>
                      <a:endParaRPr lang="en-US" sz="1200" b="0" i="0" u="none" strike="noStrike" dirty="0">
                        <a:solidFill>
                          <a:schemeClr val="tx1"/>
                        </a:solidFill>
                        <a:effectLst/>
                        <a:latin typeface="+mj-lt"/>
                      </a:endParaRPr>
                    </a:p>
                  </a:txBody>
                  <a:tcPr marL="45720" marR="45720" marT="9144" marB="9144" anchor="ctr">
                    <a:lnL w="952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bg1"/>
                    </a:solidFill>
                  </a:tcPr>
                </a:tc>
                <a:extLst>
                  <a:ext uri="{0D108BD9-81ED-4DB2-BD59-A6C34878D82A}">
                    <a16:rowId xmlns="" xmlns:a16="http://schemas.microsoft.com/office/drawing/2014/main" val="10026"/>
                  </a:ext>
                </a:extLst>
              </a:tr>
            </a:tbl>
          </a:graphicData>
        </a:graphic>
      </p:graphicFrame>
    </p:spTree>
    <p:extLst>
      <p:ext uri="{BB962C8B-B14F-4D97-AF65-F5344CB8AC3E}">
        <p14:creationId xmlns:p14="http://schemas.microsoft.com/office/powerpoint/2010/main" val="2496065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898525" y="37253"/>
            <a:ext cx="7601113" cy="718406"/>
          </a:xfrm>
          <a:prstGeom prst="rect">
            <a:avLst/>
          </a:prstGeom>
        </p:spPr>
      </p:pic>
      <p:pic>
        <p:nvPicPr>
          <p:cNvPr id="4" name="Immagine 3"/>
          <p:cNvPicPr>
            <a:picLocks noChangeAspect="1"/>
          </p:cNvPicPr>
          <p:nvPr/>
        </p:nvPicPr>
        <p:blipFill>
          <a:blip r:embed="rId3"/>
          <a:stretch>
            <a:fillRect/>
          </a:stretch>
        </p:blipFill>
        <p:spPr>
          <a:xfrm>
            <a:off x="1609721" y="767654"/>
            <a:ext cx="6287825" cy="557145"/>
          </a:xfrm>
          <a:prstGeom prst="rect">
            <a:avLst/>
          </a:prstGeom>
        </p:spPr>
      </p:pic>
      <p:sp>
        <p:nvSpPr>
          <p:cNvPr id="5" name="CasellaDiTesto 4"/>
          <p:cNvSpPr txBox="1"/>
          <p:nvPr/>
        </p:nvSpPr>
        <p:spPr>
          <a:xfrm>
            <a:off x="181706" y="628640"/>
            <a:ext cx="1200970" cy="307777"/>
          </a:xfrm>
          <a:prstGeom prst="rect">
            <a:avLst/>
          </a:prstGeom>
          <a:solidFill>
            <a:schemeClr val="accent1"/>
          </a:solidFill>
        </p:spPr>
        <p:txBody>
          <a:bodyPr wrap="none" rtlCol="0">
            <a:spAutoFit/>
          </a:bodyPr>
          <a:lstStyle/>
          <a:p>
            <a:r>
              <a:rPr lang="it-IT" sz="1400" b="1" dirty="0" smtClean="0">
                <a:solidFill>
                  <a:schemeClr val="bg1"/>
                </a:solidFill>
              </a:rPr>
              <a:t>ASCO  2016</a:t>
            </a:r>
            <a:endParaRPr lang="it-IT" sz="1400" b="1" dirty="0">
              <a:solidFill>
                <a:schemeClr val="bg1"/>
              </a:solidFill>
            </a:endParaRPr>
          </a:p>
        </p:txBody>
      </p:sp>
      <p:pic>
        <p:nvPicPr>
          <p:cNvPr id="6" name="Immagine 5"/>
          <p:cNvPicPr>
            <a:picLocks noChangeAspect="1"/>
          </p:cNvPicPr>
          <p:nvPr/>
        </p:nvPicPr>
        <p:blipFill>
          <a:blip r:embed="rId4"/>
          <a:stretch>
            <a:fillRect/>
          </a:stretch>
        </p:blipFill>
        <p:spPr>
          <a:xfrm>
            <a:off x="1371600" y="1676400"/>
            <a:ext cx="3309576" cy="190969"/>
          </a:xfrm>
          <a:prstGeom prst="rect">
            <a:avLst/>
          </a:prstGeom>
          <a:solidFill>
            <a:schemeClr val="bg1"/>
          </a:solidFill>
        </p:spPr>
      </p:pic>
      <p:pic>
        <p:nvPicPr>
          <p:cNvPr id="7" name="Immagine 6"/>
          <p:cNvPicPr>
            <a:picLocks noChangeAspect="1"/>
          </p:cNvPicPr>
          <p:nvPr/>
        </p:nvPicPr>
        <p:blipFill>
          <a:blip r:embed="rId5"/>
          <a:stretch>
            <a:fillRect/>
          </a:stretch>
        </p:blipFill>
        <p:spPr>
          <a:xfrm>
            <a:off x="4948183" y="1695844"/>
            <a:ext cx="2036662" cy="209156"/>
          </a:xfrm>
          <a:prstGeom prst="rect">
            <a:avLst/>
          </a:prstGeom>
          <a:solidFill>
            <a:schemeClr val="bg1"/>
          </a:solidFill>
        </p:spPr>
      </p:pic>
      <p:pic>
        <p:nvPicPr>
          <p:cNvPr id="8" name="Immagine 7"/>
          <p:cNvPicPr>
            <a:picLocks noChangeAspect="1"/>
          </p:cNvPicPr>
          <p:nvPr/>
        </p:nvPicPr>
        <p:blipFill>
          <a:blip r:embed="rId6"/>
          <a:stretch>
            <a:fillRect/>
          </a:stretch>
        </p:blipFill>
        <p:spPr>
          <a:xfrm>
            <a:off x="2426021" y="1381950"/>
            <a:ext cx="4255169" cy="218250"/>
          </a:xfrm>
          <a:prstGeom prst="rect">
            <a:avLst/>
          </a:prstGeom>
          <a:solidFill>
            <a:schemeClr val="bg1"/>
          </a:solidFill>
        </p:spPr>
      </p:pic>
      <p:pic>
        <p:nvPicPr>
          <p:cNvPr id="9" name="Immagine 8"/>
          <p:cNvPicPr>
            <a:picLocks noChangeAspect="1"/>
          </p:cNvPicPr>
          <p:nvPr/>
        </p:nvPicPr>
        <p:blipFill>
          <a:blip r:embed="rId7"/>
          <a:stretch>
            <a:fillRect/>
          </a:stretch>
        </p:blipFill>
        <p:spPr>
          <a:xfrm>
            <a:off x="1143000" y="1885678"/>
            <a:ext cx="7010400" cy="4819921"/>
          </a:xfrm>
          <a:prstGeom prst="rect">
            <a:avLst/>
          </a:prstGeom>
        </p:spPr>
      </p:pic>
      <p:sp>
        <p:nvSpPr>
          <p:cNvPr id="12" name="CasellaDiTesto 11"/>
          <p:cNvSpPr txBox="1"/>
          <p:nvPr/>
        </p:nvSpPr>
        <p:spPr>
          <a:xfrm>
            <a:off x="7799431" y="692150"/>
            <a:ext cx="1200970" cy="307777"/>
          </a:xfrm>
          <a:prstGeom prst="rect">
            <a:avLst/>
          </a:prstGeom>
          <a:solidFill>
            <a:schemeClr val="accent1"/>
          </a:solidFill>
        </p:spPr>
        <p:txBody>
          <a:bodyPr wrap="none" rtlCol="0">
            <a:spAutoFit/>
          </a:bodyPr>
          <a:lstStyle/>
          <a:p>
            <a:r>
              <a:rPr lang="it-IT" sz="1400" b="1" dirty="0" smtClean="0">
                <a:solidFill>
                  <a:schemeClr val="bg1"/>
                </a:solidFill>
              </a:rPr>
              <a:t>ASCO  2016</a:t>
            </a:r>
            <a:endParaRPr lang="it-IT" sz="1400" b="1" dirty="0">
              <a:solidFill>
                <a:schemeClr val="bg1"/>
              </a:solidFill>
            </a:endParaRPr>
          </a:p>
        </p:txBody>
      </p:sp>
      <p:sp>
        <p:nvSpPr>
          <p:cNvPr id="2" name="Rectangle 1"/>
          <p:cNvSpPr/>
          <p:nvPr/>
        </p:nvSpPr>
        <p:spPr>
          <a:xfrm>
            <a:off x="898525" y="3886200"/>
            <a:ext cx="7601113" cy="838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25123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solidFill>
                  <a:srgbClr val="FFFF00"/>
                </a:solidFill>
              </a:rPr>
              <a:t>Prospective Trials of I/</a:t>
            </a:r>
            <a:r>
              <a:rPr lang="en-US" dirty="0" err="1" smtClean="0">
                <a:solidFill>
                  <a:srgbClr val="FFFF00"/>
                </a:solidFill>
              </a:rPr>
              <a:t>Os</a:t>
            </a:r>
            <a:r>
              <a:rPr lang="en-US" dirty="0" smtClean="0">
                <a:solidFill>
                  <a:srgbClr val="FFFF00"/>
                </a:solidFill>
              </a:rPr>
              <a:t> </a:t>
            </a:r>
            <a:br>
              <a:rPr lang="en-US" dirty="0" smtClean="0">
                <a:solidFill>
                  <a:srgbClr val="FFFF00"/>
                </a:solidFill>
              </a:rPr>
            </a:br>
            <a:r>
              <a:rPr lang="en-US" dirty="0" smtClean="0">
                <a:solidFill>
                  <a:srgbClr val="FFFF00"/>
                </a:solidFill>
              </a:rPr>
              <a:t> in  Elderly and PS 2 NSCLC</a:t>
            </a:r>
            <a:endParaRPr lang="en-US" dirty="0">
              <a:solidFill>
                <a:srgbClr val="FFFF00"/>
              </a:solidFill>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61906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530" dirty="0">
                <a:solidFill>
                  <a:srgbClr val="FFFF00"/>
                </a:solidFill>
              </a:rPr>
              <a:t>Baseline Characteristics </a:t>
            </a:r>
            <a:endParaRPr lang="en-US" sz="3530" dirty="0">
              <a:solidFill>
                <a:srgbClr val="FFFF00"/>
              </a:solidFill>
            </a:endParaRPr>
          </a:p>
        </p:txBody>
      </p:sp>
      <p:sp>
        <p:nvSpPr>
          <p:cNvPr id="3" name="Text Placeholder 2"/>
          <p:cNvSpPr>
            <a:spLocks noGrp="1"/>
          </p:cNvSpPr>
          <p:nvPr>
            <p:ph type="body" sz="quarter" idx="10"/>
          </p:nvPr>
        </p:nvSpPr>
        <p:spPr/>
        <p:txBody>
          <a:bodyPr>
            <a:normAutofit lnSpcReduction="10000"/>
          </a:bodyPr>
          <a:lstStyle/>
          <a:p>
            <a:r>
              <a:rPr lang="en-US" altLang="en-US" smtClean="0">
                <a:solidFill>
                  <a:schemeClr val="tx1"/>
                </a:solidFill>
              </a:rPr>
              <a:t>*Unknown: 2 (2%). †Not reported: 3 (2%). ‡Not reported:  6 (5%).</a:t>
            </a:r>
            <a:endParaRPr lang="en-US" altLang="en-US" dirty="0">
              <a:solidFill>
                <a:schemeClr val="tx1"/>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956763823"/>
              </p:ext>
            </p:extLst>
          </p:nvPr>
        </p:nvGraphicFramePr>
        <p:xfrm>
          <a:off x="1067361" y="976327"/>
          <a:ext cx="7201159" cy="5446184"/>
        </p:xfrm>
        <a:graphic>
          <a:graphicData uri="http://schemas.openxmlformats.org/drawingml/2006/table">
            <a:tbl>
              <a:tblPr/>
              <a:tblGrid>
                <a:gridCol w="4145961">
                  <a:extLst>
                    <a:ext uri="{9D8B030D-6E8A-4147-A177-3AD203B41FA5}">
                      <a16:colId xmlns="" xmlns:a16="http://schemas.microsoft.com/office/drawing/2014/main" val="20000"/>
                    </a:ext>
                  </a:extLst>
                </a:gridCol>
                <a:gridCol w="3055198">
                  <a:extLst>
                    <a:ext uri="{9D8B030D-6E8A-4147-A177-3AD203B41FA5}">
                      <a16:colId xmlns="" xmlns:a16="http://schemas.microsoft.com/office/drawing/2014/main" val="20001"/>
                    </a:ext>
                  </a:extLst>
                </a:gridCol>
              </a:tblGrid>
              <a:tr h="417104">
                <a:tc>
                  <a:txBody>
                    <a:bodyPr/>
                    <a:lstStyle/>
                    <a:p>
                      <a:pPr marL="0" marR="0" lvl="0" indent="0" algn="l" defTabSz="914400" rtl="0" eaLnBrk="0" fontAlgn="base" latinLnBrk="0" hangingPunct="0">
                        <a:lnSpc>
                          <a:spcPct val="100000"/>
                        </a:lnSpc>
                        <a:spcBef>
                          <a:spcPct val="0"/>
                        </a:spcBef>
                        <a:spcAft>
                          <a:spcPct val="20000"/>
                        </a:spcAft>
                        <a:buClr>
                          <a:srgbClr val="FFFF00"/>
                        </a:buClr>
                        <a:buSzPct val="90000"/>
                        <a:buFont typeface="Wingdings" pitchFamily="2" charset="2"/>
                        <a:buNone/>
                        <a:tabLst/>
                      </a:pPr>
                      <a:r>
                        <a:rPr kumimoji="0" lang="en-US" sz="2100" b="1" i="0" u="none" strike="noStrike" cap="none" normalizeH="0" baseline="0" dirty="0" smtClean="0">
                          <a:ln>
                            <a:noFill/>
                          </a:ln>
                          <a:solidFill>
                            <a:schemeClr val="tx1"/>
                          </a:solidFill>
                          <a:effectLst/>
                          <a:latin typeface="+mj-lt"/>
                        </a:rPr>
                        <a:t>Baseline Characteristic</a:t>
                      </a: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2060"/>
                    </a:solidFill>
                  </a:tcPr>
                </a:tc>
                <a:tc>
                  <a:txBody>
                    <a:bodyPr/>
                    <a:lstStyle/>
                    <a:p>
                      <a:pPr marL="342900" marR="0" lvl="0" indent="-342900" algn="ctr" defTabSz="914400" rtl="0" eaLnBrk="0" fontAlgn="base" latinLnBrk="0" hangingPunct="0">
                        <a:lnSpc>
                          <a:spcPct val="100000"/>
                        </a:lnSpc>
                        <a:spcBef>
                          <a:spcPct val="0"/>
                        </a:spcBef>
                        <a:spcAft>
                          <a:spcPct val="20000"/>
                        </a:spcAft>
                        <a:buClrTx/>
                        <a:buSzPct val="90000"/>
                        <a:buFont typeface="Wingdings" pitchFamily="2" charset="2"/>
                        <a:buNone/>
                        <a:tabLst>
                          <a:tab pos="228600" algn="l"/>
                        </a:tabLst>
                      </a:pPr>
                      <a:r>
                        <a:rPr kumimoji="0" lang="en-US" sz="2100" b="1" i="0" u="none" strike="noStrike" cap="none" normalizeH="0" baseline="0" dirty="0" smtClean="0">
                          <a:ln>
                            <a:noFill/>
                          </a:ln>
                          <a:solidFill>
                            <a:schemeClr val="tx1"/>
                          </a:solidFill>
                          <a:effectLst/>
                          <a:latin typeface="+mj-lt"/>
                          <a:cs typeface="Times New Roman" pitchFamily="18" charset="0"/>
                        </a:rPr>
                        <a:t>n=122</a:t>
                      </a:r>
                    </a:p>
                  </a:txBody>
                  <a:tcPr marL="88751" marR="88751" marT="45716" marB="45716" anchor="ct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2060"/>
                    </a:solidFill>
                  </a:tcPr>
                </a:tc>
                <a:extLst>
                  <a:ext uri="{0D108BD9-81ED-4DB2-BD59-A6C34878D82A}">
                    <a16:rowId xmlns="" xmlns:a16="http://schemas.microsoft.com/office/drawing/2014/main" val="10000"/>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cs typeface="Times New Roman" pitchFamily="18" charset="0"/>
                        </a:rPr>
                        <a:t>Median age (range), yr</a:t>
                      </a:r>
                      <a:endParaRPr kumimoji="0" lang="en-US" sz="1600" b="1" i="0" u="none" strike="noStrike" cap="none" normalizeH="0" baseline="0" dirty="0" smtClean="0">
                        <a:ln>
                          <a:noFill/>
                        </a:ln>
                        <a:solidFill>
                          <a:schemeClr val="tx1"/>
                        </a:solidFill>
                        <a:effectLst/>
                        <a:latin typeface="+mj-lt"/>
                      </a:endParaRP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marL="342900" marR="0" lvl="0" indent="-342900" algn="ctr"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mj-lt"/>
                        </a:rPr>
                        <a:t>65 (38-85)</a:t>
                      </a: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cs typeface="Times New Roman" pitchFamily="18" charset="0"/>
                        </a:rPr>
                        <a:t>Male, no. (%)</a:t>
                      </a:r>
                      <a:endParaRPr kumimoji="0" lang="en-US" sz="1600" b="1" i="0" u="none" strike="noStrike" cap="none" normalizeH="0" baseline="0" dirty="0" smtClean="0">
                        <a:ln>
                          <a:noFill/>
                        </a:ln>
                        <a:solidFill>
                          <a:schemeClr val="tx1"/>
                        </a:solidFill>
                        <a:effectLst/>
                        <a:latin typeface="+mj-lt"/>
                      </a:endParaRP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marL="342900" marR="0" lvl="0" indent="-342900" algn="ctr" defTabSz="914400" rtl="0" eaLnBrk="0" fontAlgn="base" latinLnBrk="0" hangingPunct="0">
                        <a:lnSpc>
                          <a:spcPct val="100000"/>
                        </a:lnSpc>
                        <a:spcBef>
                          <a:spcPct val="0"/>
                        </a:spcBef>
                        <a:spcAft>
                          <a:spcPct val="20000"/>
                        </a:spcAft>
                        <a:buClrTx/>
                        <a:buSzPct val="90000"/>
                        <a:buFont typeface="Wingdings" pitchFamily="2" charset="2"/>
                        <a:buNone/>
                        <a:tabLst>
                          <a:tab pos="741363" algn="l"/>
                        </a:tabLst>
                      </a:pPr>
                      <a:r>
                        <a:rPr kumimoji="0" lang="en-US" sz="1600" b="0" i="0" u="none" strike="noStrike" cap="none" normalizeH="0" baseline="0" dirty="0" smtClean="0">
                          <a:ln>
                            <a:noFill/>
                          </a:ln>
                          <a:solidFill>
                            <a:schemeClr val="tx1"/>
                          </a:solidFill>
                          <a:effectLst/>
                          <a:latin typeface="+mj-lt"/>
                          <a:cs typeface="Times New Roman" pitchFamily="18" charset="0"/>
                        </a:rPr>
                        <a:t>74 (61)</a:t>
                      </a:r>
                      <a:endParaRPr kumimoji="0" lang="en-US" sz="1600" b="0" i="0" u="none" strike="noStrike" cap="none" normalizeH="0" baseline="0" dirty="0" smtClean="0">
                        <a:ln>
                          <a:noFill/>
                        </a:ln>
                        <a:solidFill>
                          <a:schemeClr val="tx1"/>
                        </a:solidFill>
                        <a:effectLst/>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33478">
                <a:tc gridSpan="2">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rPr>
                        <a:t>Tumor histology, no. (%)*</a:t>
                      </a:r>
                    </a:p>
                  </a:txBody>
                  <a:tcPr marL="88751" marR="88751" marT="45716" marB="4571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hMerge="1">
                  <a:txBody>
                    <a:bodyPr/>
                    <a:lstStyle/>
                    <a:p>
                      <a:endParaRPr lang="en-US"/>
                    </a:p>
                  </a:txBody>
                  <a:tcPr/>
                </a:tc>
                <a:extLst>
                  <a:ext uri="{0D108BD9-81ED-4DB2-BD59-A6C34878D82A}">
                    <a16:rowId xmlns="" xmlns:a16="http://schemas.microsoft.com/office/drawing/2014/main" val="10003"/>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rPr>
                        <a:t>    </a:t>
                      </a:r>
                      <a:r>
                        <a:rPr kumimoji="0" lang="en-US" sz="1600" b="1" i="0" u="none" strike="noStrike" cap="none" normalizeH="0" baseline="0" dirty="0" err="1" smtClean="0">
                          <a:ln>
                            <a:noFill/>
                          </a:ln>
                          <a:solidFill>
                            <a:schemeClr val="tx1"/>
                          </a:solidFill>
                          <a:effectLst/>
                          <a:latin typeface="+mj-lt"/>
                        </a:rPr>
                        <a:t>Squamous</a:t>
                      </a:r>
                      <a:endParaRPr kumimoji="0" lang="en-US" sz="1600" b="1" i="0" u="none" strike="noStrike" cap="none" normalizeH="0" baseline="0" dirty="0" smtClean="0">
                        <a:ln>
                          <a:noFill/>
                        </a:ln>
                        <a:solidFill>
                          <a:schemeClr val="tx1"/>
                        </a:solidFill>
                        <a:effectLst/>
                        <a:latin typeface="+mj-lt"/>
                      </a:endParaRP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algn="ctr"/>
                      <a:r>
                        <a:rPr lang="en-US" sz="1600" b="0" dirty="0" smtClean="0">
                          <a:solidFill>
                            <a:schemeClr val="tx1"/>
                          </a:solidFill>
                          <a:latin typeface="+mj-lt"/>
                        </a:rPr>
                        <a:t>47 (39)</a:t>
                      </a:r>
                      <a:endParaRPr lang="en-US" sz="1600" b="0" dirty="0">
                        <a:solidFill>
                          <a:schemeClr val="tx1"/>
                        </a:solidFill>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rPr>
                        <a:t>    Non-</a:t>
                      </a:r>
                      <a:r>
                        <a:rPr kumimoji="0" lang="en-US" sz="1600" b="1" i="0" u="none" strike="noStrike" cap="none" normalizeH="0" baseline="0" dirty="0" err="1" smtClean="0">
                          <a:ln>
                            <a:noFill/>
                          </a:ln>
                          <a:solidFill>
                            <a:schemeClr val="tx1"/>
                          </a:solidFill>
                          <a:effectLst/>
                          <a:latin typeface="+mj-lt"/>
                        </a:rPr>
                        <a:t>squamous</a:t>
                      </a:r>
                      <a:endParaRPr kumimoji="0" lang="en-US" sz="1600" b="1" i="0" u="none" strike="noStrike" cap="none" normalizeH="0" baseline="0" dirty="0" smtClean="0">
                        <a:ln>
                          <a:noFill/>
                        </a:ln>
                        <a:solidFill>
                          <a:schemeClr val="tx1"/>
                        </a:solidFill>
                        <a:effectLst/>
                        <a:latin typeface="+mj-lt"/>
                      </a:endParaRP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algn="ctr"/>
                      <a:r>
                        <a:rPr lang="en-US" sz="1600" b="0" dirty="0" smtClean="0">
                          <a:solidFill>
                            <a:schemeClr val="tx1"/>
                          </a:solidFill>
                          <a:latin typeface="+mj-lt"/>
                        </a:rPr>
                        <a:t>73 (60)</a:t>
                      </a:r>
                      <a:endParaRPr lang="en-US" sz="1600" b="0" dirty="0">
                        <a:solidFill>
                          <a:schemeClr val="tx1"/>
                        </a:solidFill>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333478">
                <a:tc gridSpan="2">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cs typeface="Times New Roman" pitchFamily="18" charset="0"/>
                        </a:rPr>
                        <a:t>ECOG PS, no. (%)</a:t>
                      </a:r>
                      <a:r>
                        <a:rPr kumimoji="0" lang="en-US" sz="1600" b="1" i="0" u="none" strike="noStrike" cap="none" normalizeH="0" baseline="30000" dirty="0" smtClean="0">
                          <a:ln>
                            <a:noFill/>
                          </a:ln>
                          <a:solidFill>
                            <a:schemeClr val="tx1"/>
                          </a:solidFill>
                          <a:effectLst/>
                          <a:latin typeface="+mj-lt"/>
                          <a:cs typeface="Times New Roman" pitchFamily="18" charset="0"/>
                        </a:rPr>
                        <a:t>†</a:t>
                      </a:r>
                      <a:endParaRPr kumimoji="0" lang="en-US" sz="1600" b="1" i="0" u="none" strike="noStrike" cap="none" normalizeH="0" baseline="0" dirty="0" smtClean="0">
                        <a:ln>
                          <a:noFill/>
                        </a:ln>
                        <a:solidFill>
                          <a:schemeClr val="tx1"/>
                        </a:solidFill>
                        <a:effectLst/>
                        <a:latin typeface="+mj-lt"/>
                      </a:endParaRPr>
                    </a:p>
                  </a:txBody>
                  <a:tcPr marL="88751" marR="88751" marT="45716" marB="4571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hMerge="1">
                  <a:txBody>
                    <a:bodyPr/>
                    <a:lstStyle/>
                    <a:p>
                      <a:endParaRPr lang="en-US"/>
                    </a:p>
                  </a:txBody>
                  <a:tcPr/>
                </a:tc>
                <a:extLst>
                  <a:ext uri="{0D108BD9-81ED-4DB2-BD59-A6C34878D82A}">
                    <a16:rowId xmlns="" xmlns:a16="http://schemas.microsoft.com/office/drawing/2014/main" val="10006"/>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cs typeface="Times New Roman" pitchFamily="18" charset="0"/>
                        </a:rPr>
                        <a:t>    0-1</a:t>
                      </a:r>
                      <a:endParaRPr kumimoji="0" lang="en-US" sz="1600" b="1" i="0" u="none" strike="noStrike" cap="none" normalizeH="0" baseline="0" dirty="0" smtClean="0">
                        <a:ln>
                          <a:noFill/>
                        </a:ln>
                        <a:solidFill>
                          <a:schemeClr val="tx1"/>
                        </a:solidFill>
                        <a:effectLst/>
                        <a:latin typeface="+mj-lt"/>
                      </a:endParaRP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marL="342900" marR="0" lvl="0" indent="-342900" algn="ctr"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mj-lt"/>
                        </a:rPr>
                        <a:t>117 (96)</a:t>
                      </a: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rPr>
                        <a:t>    2 </a:t>
                      </a: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algn="ctr"/>
                      <a:r>
                        <a:rPr lang="en-US" sz="1600" b="0" dirty="0" smtClean="0">
                          <a:solidFill>
                            <a:schemeClr val="tx1"/>
                          </a:solidFill>
                          <a:latin typeface="+mj-lt"/>
                        </a:rPr>
                        <a:t>2 (2)</a:t>
                      </a:r>
                      <a:endParaRPr lang="en-US" sz="1600" b="0" dirty="0">
                        <a:solidFill>
                          <a:schemeClr val="tx1"/>
                        </a:solidFill>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333478">
                <a:tc gridSpan="2">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defRPr/>
                      </a:pPr>
                      <a:r>
                        <a:rPr kumimoji="0" lang="en-US" sz="1600" b="1" i="0" u="none" strike="noStrike" cap="none" normalizeH="0" baseline="0" dirty="0" smtClean="0">
                          <a:ln>
                            <a:noFill/>
                          </a:ln>
                          <a:solidFill>
                            <a:schemeClr val="tx1"/>
                          </a:solidFill>
                          <a:effectLst/>
                          <a:latin typeface="+mj-lt"/>
                          <a:cs typeface="Times New Roman" pitchFamily="18" charset="0"/>
                        </a:rPr>
                        <a:t>Number of prior therapies, no. (%)</a:t>
                      </a:r>
                      <a:r>
                        <a:rPr kumimoji="0" lang="en-US" sz="1600" b="1" i="0" u="none" strike="noStrike" cap="none" normalizeH="0" baseline="30000" dirty="0" smtClean="0">
                          <a:ln>
                            <a:noFill/>
                          </a:ln>
                          <a:solidFill>
                            <a:schemeClr val="tx1"/>
                          </a:solidFill>
                          <a:effectLst/>
                          <a:latin typeface="+mj-lt"/>
                          <a:cs typeface="Times New Roman" pitchFamily="18" charset="0"/>
                        </a:rPr>
                        <a:t>‡</a:t>
                      </a:r>
                      <a:endParaRPr kumimoji="0" lang="en-US" sz="1600" b="1" i="0" u="none" strike="noStrike" cap="none" normalizeH="0" baseline="0" dirty="0" smtClean="0">
                        <a:ln>
                          <a:noFill/>
                        </a:ln>
                        <a:solidFill>
                          <a:schemeClr val="tx1"/>
                        </a:solidFill>
                        <a:effectLst/>
                        <a:latin typeface="+mj-lt"/>
                      </a:endParaRPr>
                    </a:p>
                  </a:txBody>
                  <a:tcPr marL="88751" marR="88751" marT="45716" marB="4571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hMerge="1">
                  <a:txBody>
                    <a:bodyPr/>
                    <a:lstStyle/>
                    <a:p>
                      <a:endParaRPr lang="en-US"/>
                    </a:p>
                  </a:txBody>
                  <a:tcPr/>
                </a:tc>
                <a:extLst>
                  <a:ext uri="{0D108BD9-81ED-4DB2-BD59-A6C34878D82A}">
                    <a16:rowId xmlns="" xmlns:a16="http://schemas.microsoft.com/office/drawing/2014/main" val="10009"/>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rPr>
                        <a:t>    1-2</a:t>
                      </a: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algn="ctr"/>
                      <a:r>
                        <a:rPr lang="en-US" sz="1600" b="0" dirty="0" smtClean="0">
                          <a:solidFill>
                            <a:schemeClr val="tx1"/>
                          </a:solidFill>
                          <a:latin typeface="+mj-lt"/>
                        </a:rPr>
                        <a:t>49 (40)</a:t>
                      </a:r>
                      <a:endParaRPr lang="en-US" sz="1600" b="0" dirty="0">
                        <a:solidFill>
                          <a:schemeClr val="tx1"/>
                        </a:solidFill>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rPr>
                        <a:t>    </a:t>
                      </a:r>
                      <a:r>
                        <a:rPr lang="en-US" sz="1600" b="1" kern="1200" dirty="0" smtClean="0">
                          <a:solidFill>
                            <a:schemeClr val="tx1"/>
                          </a:solidFill>
                          <a:latin typeface="+mj-lt"/>
                          <a:ea typeface="+mn-ea"/>
                          <a:cs typeface="+mn-cs"/>
                          <a:sym typeface="Symbol"/>
                        </a:rPr>
                        <a:t>3</a:t>
                      </a:r>
                      <a:endParaRPr kumimoji="0" lang="en-US" sz="1600" b="1" i="0" u="none" strike="noStrike" cap="none" normalizeH="0" baseline="0" dirty="0" smtClean="0">
                        <a:ln>
                          <a:noFill/>
                        </a:ln>
                        <a:solidFill>
                          <a:schemeClr val="tx1"/>
                        </a:solidFill>
                        <a:effectLst/>
                        <a:latin typeface="+mj-lt"/>
                      </a:endParaRP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algn="ctr"/>
                      <a:r>
                        <a:rPr lang="en-US" sz="1600" b="1" dirty="0" smtClean="0">
                          <a:solidFill>
                            <a:schemeClr val="tx1"/>
                          </a:solidFill>
                          <a:latin typeface="+mj-lt"/>
                        </a:rPr>
                        <a:t>67 (55)</a:t>
                      </a:r>
                      <a:endParaRPr lang="en-US" sz="1600" b="1" dirty="0">
                        <a:solidFill>
                          <a:schemeClr val="tx1"/>
                        </a:solidFill>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r h="333478">
                <a:tc gridSpan="2">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defRPr/>
                      </a:pPr>
                      <a:r>
                        <a:rPr kumimoji="0" lang="en-US" sz="1600" b="1" i="0" u="none" strike="noStrike" cap="none" normalizeH="0" baseline="0" dirty="0" smtClean="0">
                          <a:ln>
                            <a:noFill/>
                          </a:ln>
                          <a:solidFill>
                            <a:schemeClr val="tx1"/>
                          </a:solidFill>
                          <a:effectLst/>
                          <a:latin typeface="+mj-lt"/>
                        </a:rPr>
                        <a:t>Nature of prior therapy, no. (%)</a:t>
                      </a:r>
                    </a:p>
                  </a:txBody>
                  <a:tcPr marL="88751" marR="88751" marT="45716" marB="4571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hMerge="1">
                  <a:txBody>
                    <a:bodyPr/>
                    <a:lstStyle/>
                    <a:p>
                      <a:endParaRPr lang="en-US"/>
                    </a:p>
                  </a:txBody>
                  <a:tcPr/>
                </a:tc>
                <a:extLst>
                  <a:ext uri="{0D108BD9-81ED-4DB2-BD59-A6C34878D82A}">
                    <a16:rowId xmlns="" xmlns:a16="http://schemas.microsoft.com/office/drawing/2014/main" val="10012"/>
                  </a:ext>
                </a:extLst>
              </a:tr>
              <a:tr h="333478">
                <a:tc>
                  <a:txBody>
                    <a:bodyPr/>
                    <a:lstStyle/>
                    <a:p>
                      <a:pPr marL="0" marR="0" lvl="0" indent="0" algn="l" defTabSz="914400" rtl="0" eaLnBrk="0" fontAlgn="base" latinLnBrk="0" hangingPunct="0">
                        <a:lnSpc>
                          <a:spcPct val="100000"/>
                        </a:lnSpc>
                        <a:spcBef>
                          <a:spcPct val="0"/>
                        </a:spcBef>
                        <a:spcAft>
                          <a:spcPct val="20000"/>
                        </a:spcAft>
                        <a:buClrTx/>
                        <a:buSzPct val="90000"/>
                        <a:buFont typeface="Wingdings" pitchFamily="2" charset="2"/>
                        <a:buNone/>
                        <a:tabLst/>
                        <a:defRPr/>
                      </a:pPr>
                      <a:r>
                        <a:rPr kumimoji="0" lang="en-US" sz="1600" b="1" i="0" u="none" strike="noStrike" cap="none" normalizeH="0" baseline="0" dirty="0" smtClean="0">
                          <a:ln>
                            <a:noFill/>
                          </a:ln>
                          <a:solidFill>
                            <a:schemeClr val="tx1"/>
                          </a:solidFill>
                          <a:effectLst/>
                          <a:latin typeface="+mj-lt"/>
                        </a:rPr>
                        <a:t>    Platinum-based chemotherapy</a:t>
                      </a: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algn="ctr"/>
                      <a:r>
                        <a:rPr lang="en-US" sz="1600" b="0" dirty="0" smtClean="0">
                          <a:solidFill>
                            <a:schemeClr val="tx1"/>
                          </a:solidFill>
                          <a:latin typeface="+mj-lt"/>
                        </a:rPr>
                        <a:t>115 (94)</a:t>
                      </a:r>
                      <a:endParaRPr lang="en-US" sz="1600" b="0" dirty="0">
                        <a:solidFill>
                          <a:schemeClr val="tx1"/>
                        </a:solidFill>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3"/>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rPr>
                        <a:t>    Tyrosine-</a:t>
                      </a:r>
                      <a:r>
                        <a:rPr kumimoji="0" lang="en-US" sz="1600" b="1" i="0" u="none" strike="noStrike" cap="none" normalizeH="0" baseline="0" dirty="0" err="1" smtClean="0">
                          <a:ln>
                            <a:noFill/>
                          </a:ln>
                          <a:solidFill>
                            <a:schemeClr val="tx1"/>
                          </a:solidFill>
                          <a:effectLst/>
                          <a:latin typeface="+mj-lt"/>
                        </a:rPr>
                        <a:t>kinase</a:t>
                      </a:r>
                      <a:r>
                        <a:rPr kumimoji="0" lang="en-US" sz="1600" b="1" i="0" u="none" strike="noStrike" cap="none" normalizeH="0" baseline="0" dirty="0" smtClean="0">
                          <a:ln>
                            <a:noFill/>
                          </a:ln>
                          <a:solidFill>
                            <a:schemeClr val="tx1"/>
                          </a:solidFill>
                          <a:effectLst/>
                          <a:latin typeface="+mj-lt"/>
                        </a:rPr>
                        <a:t> inhibitor </a:t>
                      </a: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dirty="0" smtClean="0">
                          <a:solidFill>
                            <a:schemeClr val="tx1"/>
                          </a:solidFill>
                          <a:latin typeface="+mj-lt"/>
                        </a:rPr>
                        <a:t>41 (34)</a:t>
                      </a:r>
                      <a:endParaRPr lang="en-US" sz="1600" dirty="0">
                        <a:solidFill>
                          <a:schemeClr val="tx1"/>
                        </a:solidFill>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4"/>
                  </a:ext>
                </a:extLst>
              </a:tr>
              <a:tr h="333478">
                <a:tc>
                  <a:txBody>
                    <a:bodyPr/>
                    <a:lstStyle/>
                    <a:p>
                      <a:pPr marL="342900" marR="0" lvl="0" indent="-342900" algn="l" defTabSz="914400" rtl="0" eaLnBrk="0" fontAlgn="base" latinLnBrk="0" hangingPunct="0">
                        <a:lnSpc>
                          <a:spcPct val="100000"/>
                        </a:lnSpc>
                        <a:spcBef>
                          <a:spcPct val="0"/>
                        </a:spcBef>
                        <a:spcAft>
                          <a:spcPct val="2000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mj-lt"/>
                        </a:rPr>
                        <a:t>    Radiotherapy</a:t>
                      </a:r>
                    </a:p>
                  </a:txBody>
                  <a:tcPr marL="88751" marR="88751" marT="45716" marB="45716"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smtClean="0">
                          <a:ln>
                            <a:noFill/>
                          </a:ln>
                          <a:solidFill>
                            <a:schemeClr val="tx1"/>
                          </a:solidFill>
                          <a:effectLst/>
                          <a:latin typeface="+mj-lt"/>
                        </a:rPr>
                        <a:t>40 (33)</a:t>
                      </a:r>
                      <a:endParaRPr lang="en-US" sz="1600" dirty="0">
                        <a:solidFill>
                          <a:schemeClr val="tx1"/>
                        </a:solidFill>
                        <a:latin typeface="+mj-lt"/>
                      </a:endParaRPr>
                    </a:p>
                  </a:txBody>
                  <a:tcPr marL="88751" marR="88751" marT="45716" marB="45716" anchor="ctr" anchorCtr="1"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5"/>
                  </a:ext>
                </a:extLst>
              </a:tr>
            </a:tbl>
          </a:graphicData>
        </a:graphic>
      </p:graphicFrame>
      <p:sp>
        <p:nvSpPr>
          <p:cNvPr id="5" name="Text Placeholder 3"/>
          <p:cNvSpPr txBox="1">
            <a:spLocks/>
          </p:cNvSpPr>
          <p:nvPr/>
        </p:nvSpPr>
        <p:spPr>
          <a:xfrm>
            <a:off x="547688" y="6661312"/>
            <a:ext cx="8331574" cy="226084"/>
          </a:xfrm>
          <a:prstGeom prst="rect">
            <a:avLst/>
          </a:prstGeom>
        </p:spPr>
        <p:txBody>
          <a:bodyPr anchor="b"/>
          <a:lstStyle>
            <a:lvl1pPr marL="0" indent="0" algn="l" defTabSz="457146" rtl="0" eaLnBrk="1" latinLnBrk="0" hangingPunct="1">
              <a:spcBef>
                <a:spcPct val="20000"/>
              </a:spcBef>
              <a:buFont typeface="Arial"/>
              <a:buNone/>
              <a:defRPr sz="1200" kern="1200">
                <a:solidFill>
                  <a:schemeClr val="bg1"/>
                </a:solidFill>
                <a:latin typeface="+mn-lt"/>
                <a:ea typeface="+mn-ea"/>
                <a:cs typeface="+mn-cs"/>
              </a:defRPr>
            </a:lvl1pPr>
            <a:lvl2pPr marL="457146" indent="0" algn="l" defTabSz="457146" rtl="0" eaLnBrk="1" latinLnBrk="0" hangingPunct="1">
              <a:spcBef>
                <a:spcPct val="20000"/>
              </a:spcBef>
              <a:buFont typeface="Arial"/>
              <a:buNone/>
              <a:defRPr sz="1200" kern="1200">
                <a:solidFill>
                  <a:schemeClr val="bg1"/>
                </a:solidFill>
                <a:latin typeface="+mn-lt"/>
                <a:ea typeface="+mn-ea"/>
                <a:cs typeface="+mn-cs"/>
              </a:defRPr>
            </a:lvl2pPr>
            <a:lvl3pPr marL="914292" indent="0" algn="l" defTabSz="457146" rtl="0" eaLnBrk="1" latinLnBrk="0" hangingPunct="1">
              <a:spcBef>
                <a:spcPct val="20000"/>
              </a:spcBef>
              <a:buFont typeface="Arial"/>
              <a:buNone/>
              <a:defRPr sz="1200" kern="1200">
                <a:solidFill>
                  <a:schemeClr val="bg1"/>
                </a:solidFill>
                <a:latin typeface="+mn-lt"/>
                <a:ea typeface="+mn-ea"/>
                <a:cs typeface="+mn-cs"/>
              </a:defRPr>
            </a:lvl3pPr>
            <a:lvl4pPr marL="1371438" indent="0" algn="l" defTabSz="457146" rtl="0" eaLnBrk="1" latinLnBrk="0" hangingPunct="1">
              <a:spcBef>
                <a:spcPct val="20000"/>
              </a:spcBef>
              <a:buFont typeface="Arial"/>
              <a:buNone/>
              <a:defRPr sz="1200" kern="1200">
                <a:solidFill>
                  <a:schemeClr val="bg1"/>
                </a:solidFill>
                <a:latin typeface="+mn-lt"/>
                <a:ea typeface="+mn-ea"/>
                <a:cs typeface="+mn-cs"/>
              </a:defRPr>
            </a:lvl4pPr>
            <a:lvl5pPr marL="1828586" indent="0" algn="l" defTabSz="457146" rtl="0" eaLnBrk="1" latinLnBrk="0" hangingPunct="1">
              <a:spcBef>
                <a:spcPct val="20000"/>
              </a:spcBef>
              <a:buFont typeface="Arial"/>
              <a:buNone/>
              <a:defRPr sz="1200" kern="1200">
                <a:solidFill>
                  <a:schemeClr val="bg1"/>
                </a:solidFill>
                <a:latin typeface="+mn-lt"/>
                <a:ea typeface="+mn-ea"/>
                <a:cs typeface="+mn-cs"/>
              </a:defRPr>
            </a:lvl5pPr>
            <a:lvl6pPr marL="2514306" indent="-228574"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2" indent="-228574"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600" indent="-228574"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4" algn="l" defTabSz="457146" rtl="0" eaLnBrk="1" latinLnBrk="0" hangingPunct="1">
              <a:spcBef>
                <a:spcPct val="20000"/>
              </a:spcBef>
              <a:buFont typeface="Arial"/>
              <a:buChar char="•"/>
              <a:defRPr sz="2000" kern="1200">
                <a:solidFill>
                  <a:schemeClr val="tx1"/>
                </a:solidFill>
                <a:latin typeface="+mn-lt"/>
                <a:ea typeface="+mn-ea"/>
                <a:cs typeface="+mn-cs"/>
              </a:defRPr>
            </a:lvl9pPr>
          </a:lstStyle>
          <a:p>
            <a:r>
              <a:rPr lang="en-US" sz="1059" b="1">
                <a:solidFill>
                  <a:schemeClr val="tx1"/>
                </a:solidFill>
              </a:rPr>
              <a:t>Brahmer J R et al. </a:t>
            </a:r>
            <a:r>
              <a:rPr lang="en-US" sz="1059" b="1" i="1">
                <a:solidFill>
                  <a:schemeClr val="tx1"/>
                </a:solidFill>
              </a:rPr>
              <a:t>N Engl J Med</a:t>
            </a:r>
            <a:r>
              <a:rPr lang="en-US" sz="1059" b="1">
                <a:solidFill>
                  <a:schemeClr val="tx1"/>
                </a:solidFill>
              </a:rPr>
              <a:t>. 2012;366:2455-2465.</a:t>
            </a:r>
            <a:endParaRPr lang="en-US" sz="1059" b="1" dirty="0">
              <a:solidFill>
                <a:schemeClr val="tx1"/>
              </a:solidFill>
              <a:latin typeface="+mj-lt"/>
            </a:endParaRPr>
          </a:p>
        </p:txBody>
      </p:sp>
      <p:sp>
        <p:nvSpPr>
          <p:cNvPr id="4" name="Rounded Rectangle 3"/>
          <p:cNvSpPr/>
          <p:nvPr/>
        </p:nvSpPr>
        <p:spPr>
          <a:xfrm>
            <a:off x="838200" y="3657600"/>
            <a:ext cx="7543800" cy="4572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32088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395536" y="1052736"/>
            <a:ext cx="1224136" cy="369332"/>
          </a:xfrm>
          <a:prstGeom prst="rect">
            <a:avLst/>
          </a:prstGeom>
          <a:solidFill>
            <a:schemeClr val="bg1"/>
          </a:solidFill>
        </p:spPr>
        <p:txBody>
          <a:bodyPr wrap="square" rtlCol="0">
            <a:spAutoFit/>
          </a:bodyPr>
          <a:lstStyle/>
          <a:p>
            <a:endParaRPr lang="it-IT" dirty="0"/>
          </a:p>
        </p:txBody>
      </p:sp>
      <p:sp>
        <p:nvSpPr>
          <p:cNvPr id="8" name="CasellaDiTesto 7"/>
          <p:cNvSpPr txBox="1"/>
          <p:nvPr/>
        </p:nvSpPr>
        <p:spPr>
          <a:xfrm>
            <a:off x="7603800" y="1025427"/>
            <a:ext cx="1540200" cy="369332"/>
          </a:xfrm>
          <a:prstGeom prst="rect">
            <a:avLst/>
          </a:prstGeom>
          <a:solidFill>
            <a:schemeClr val="bg1"/>
          </a:solidFill>
        </p:spPr>
        <p:txBody>
          <a:bodyPr wrap="square" rtlCol="0">
            <a:spAutoFit/>
          </a:bodyPr>
          <a:lstStyle/>
          <a:p>
            <a:endParaRPr lang="it-IT" dirty="0"/>
          </a:p>
        </p:txBody>
      </p:sp>
      <p:pic>
        <p:nvPicPr>
          <p:cNvPr id="4" name="Immagine 3"/>
          <p:cNvPicPr>
            <a:picLocks noChangeAspect="1"/>
          </p:cNvPicPr>
          <p:nvPr/>
        </p:nvPicPr>
        <p:blipFill>
          <a:blip r:embed="rId2"/>
          <a:stretch>
            <a:fillRect/>
          </a:stretch>
        </p:blipFill>
        <p:spPr>
          <a:xfrm>
            <a:off x="90033" y="227477"/>
            <a:ext cx="9053967" cy="712287"/>
          </a:xfrm>
          <a:prstGeom prst="rect">
            <a:avLst/>
          </a:prstGeom>
        </p:spPr>
      </p:pic>
      <p:pic>
        <p:nvPicPr>
          <p:cNvPr id="9" name="Immagine 8"/>
          <p:cNvPicPr>
            <a:picLocks noChangeAspect="1"/>
          </p:cNvPicPr>
          <p:nvPr/>
        </p:nvPicPr>
        <p:blipFill>
          <a:blip r:embed="rId3"/>
          <a:stretch>
            <a:fillRect/>
          </a:stretch>
        </p:blipFill>
        <p:spPr>
          <a:xfrm>
            <a:off x="1185903" y="1050026"/>
            <a:ext cx="6417897" cy="5553908"/>
          </a:xfrm>
          <a:prstGeom prst="rect">
            <a:avLst/>
          </a:prstGeom>
        </p:spPr>
      </p:pic>
      <p:sp>
        <p:nvSpPr>
          <p:cNvPr id="10" name="CasellaDiTesto 9"/>
          <p:cNvSpPr txBox="1"/>
          <p:nvPr/>
        </p:nvSpPr>
        <p:spPr>
          <a:xfrm>
            <a:off x="6869338" y="6503455"/>
            <a:ext cx="2274662" cy="307777"/>
          </a:xfrm>
          <a:prstGeom prst="rect">
            <a:avLst/>
          </a:prstGeom>
          <a:solidFill>
            <a:srgbClr val="FF0000"/>
          </a:solidFill>
        </p:spPr>
        <p:txBody>
          <a:bodyPr wrap="none" rtlCol="0">
            <a:spAutoFit/>
          </a:bodyPr>
          <a:lstStyle/>
          <a:p>
            <a:r>
              <a:rPr lang="it-IT" sz="1400" b="1" dirty="0" smtClean="0">
                <a:solidFill>
                  <a:schemeClr val="bg1"/>
                </a:solidFill>
              </a:rPr>
              <a:t>Crinò L et al, ASCO 2016</a:t>
            </a:r>
            <a:endParaRPr lang="it-IT" sz="1400" b="1" dirty="0">
              <a:solidFill>
                <a:schemeClr val="bg1"/>
              </a:solidFill>
            </a:endParaRPr>
          </a:p>
        </p:txBody>
      </p:sp>
      <p:sp>
        <p:nvSpPr>
          <p:cNvPr id="2" name="Rectangle 1"/>
          <p:cNvSpPr/>
          <p:nvPr/>
        </p:nvSpPr>
        <p:spPr>
          <a:xfrm>
            <a:off x="838200" y="4267200"/>
            <a:ext cx="7010400" cy="304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28291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solidFill>
                  <a:srgbClr val="FFFF00"/>
                </a:solidFill>
              </a:rPr>
              <a:t>Is </a:t>
            </a:r>
            <a:r>
              <a:rPr lang="en-US" sz="3200" b="1" dirty="0" err="1">
                <a:solidFill>
                  <a:srgbClr val="FFFF00"/>
                </a:solidFill>
              </a:rPr>
              <a:t>Nivolumab</a:t>
            </a:r>
            <a:r>
              <a:rPr lang="en-US" sz="3200" b="1" dirty="0">
                <a:solidFill>
                  <a:srgbClr val="FFFF00"/>
                </a:solidFill>
              </a:rPr>
              <a:t> Safe and Effective in Elderly and PS2 Patients with Non-Small Cell Lung Cancer (NSCLC)? Results of </a:t>
            </a:r>
            <a:r>
              <a:rPr lang="en-US" sz="3200" b="1" dirty="0" err="1">
                <a:solidFill>
                  <a:srgbClr val="FFFF00"/>
                </a:solidFill>
              </a:rPr>
              <a:t>CheckMate</a:t>
            </a:r>
            <a:r>
              <a:rPr lang="en-US" sz="3200" b="1" dirty="0">
                <a:solidFill>
                  <a:srgbClr val="FFFF00"/>
                </a:solidFill>
              </a:rPr>
              <a:t> </a:t>
            </a:r>
            <a:r>
              <a:rPr lang="en-US" sz="3200" b="1" dirty="0" smtClean="0">
                <a:solidFill>
                  <a:srgbClr val="FFFF00"/>
                </a:solidFill>
              </a:rPr>
              <a:t>153</a:t>
            </a:r>
            <a:endParaRPr lang="en-US" sz="3200" dirty="0">
              <a:solidFill>
                <a:srgbClr val="FFFF00"/>
              </a:solidFill>
            </a:endParaRPr>
          </a:p>
        </p:txBody>
      </p:sp>
      <p:sp>
        <p:nvSpPr>
          <p:cNvPr id="6" name="Content Placeholder 5"/>
          <p:cNvSpPr>
            <a:spLocks noGrp="1"/>
          </p:cNvSpPr>
          <p:nvPr>
            <p:ph idx="1"/>
          </p:nvPr>
        </p:nvSpPr>
        <p:spPr>
          <a:xfrm>
            <a:off x="840000" y="2184544"/>
            <a:ext cx="7675350" cy="4351338"/>
          </a:xfrm>
        </p:spPr>
        <p:txBody>
          <a:bodyPr>
            <a:normAutofit fontScale="92500" lnSpcReduction="20000"/>
          </a:bodyPr>
          <a:lstStyle/>
          <a:p>
            <a:r>
              <a:rPr lang="en-US" sz="2600" b="1" dirty="0" smtClean="0">
                <a:solidFill>
                  <a:srgbClr val="00FF00"/>
                </a:solidFill>
              </a:rPr>
              <a:t>Background: </a:t>
            </a:r>
            <a:r>
              <a:rPr lang="en-US" sz="2600" dirty="0" smtClean="0">
                <a:solidFill>
                  <a:schemeClr val="tx1"/>
                </a:solidFill>
              </a:rPr>
              <a:t>Ongoing</a:t>
            </a:r>
            <a:r>
              <a:rPr lang="en-US" sz="2600" dirty="0">
                <a:solidFill>
                  <a:schemeClr val="tx1"/>
                </a:solidFill>
              </a:rPr>
              <a:t>, predominantly community-based, phase 3B/4 safety study of </a:t>
            </a:r>
            <a:r>
              <a:rPr lang="en-US" sz="2600" dirty="0" err="1">
                <a:solidFill>
                  <a:schemeClr val="tx1"/>
                </a:solidFill>
              </a:rPr>
              <a:t>nivolumab</a:t>
            </a:r>
            <a:r>
              <a:rPr lang="en-US" sz="2600" dirty="0">
                <a:solidFill>
                  <a:schemeClr val="tx1"/>
                </a:solidFill>
              </a:rPr>
              <a:t> in </a:t>
            </a:r>
            <a:r>
              <a:rPr lang="en-US" sz="2600" dirty="0" smtClean="0">
                <a:solidFill>
                  <a:schemeClr val="tx1"/>
                </a:solidFill>
              </a:rPr>
              <a:t>pts </a:t>
            </a:r>
            <a:r>
              <a:rPr lang="en-US" sz="2600" dirty="0">
                <a:solidFill>
                  <a:schemeClr val="tx1"/>
                </a:solidFill>
              </a:rPr>
              <a:t>with previously treated metastatic NSCLC in the US/Canada</a:t>
            </a:r>
            <a:r>
              <a:rPr lang="en-US" sz="2600" dirty="0"/>
              <a:t>. </a:t>
            </a:r>
            <a:endParaRPr lang="en-US" sz="2600" dirty="0" smtClean="0"/>
          </a:p>
          <a:p>
            <a:r>
              <a:rPr lang="en-US" sz="2600" b="1" dirty="0" err="1" smtClean="0">
                <a:solidFill>
                  <a:srgbClr val="00FF00"/>
                </a:solidFill>
              </a:rPr>
              <a:t>Subanalysis</a:t>
            </a:r>
            <a:r>
              <a:rPr lang="en-US" sz="2600" b="1" dirty="0" smtClean="0">
                <a:solidFill>
                  <a:srgbClr val="00FF00"/>
                </a:solidFill>
              </a:rPr>
              <a:t> </a:t>
            </a:r>
            <a:r>
              <a:rPr lang="en-US" sz="2600" dirty="0" smtClean="0">
                <a:solidFill>
                  <a:schemeClr val="tx1"/>
                </a:solidFill>
              </a:rPr>
              <a:t>of  safety</a:t>
            </a:r>
            <a:r>
              <a:rPr lang="en-US" sz="2600" dirty="0">
                <a:solidFill>
                  <a:schemeClr val="tx1"/>
                </a:solidFill>
              </a:rPr>
              <a:t>, efficacy, and patient-reported outcome (PRO) data for </a:t>
            </a:r>
            <a:r>
              <a:rPr lang="en-US" sz="2600" dirty="0" smtClean="0">
                <a:solidFill>
                  <a:schemeClr val="tx1"/>
                </a:solidFill>
              </a:rPr>
              <a:t>patients </a:t>
            </a:r>
            <a:r>
              <a:rPr lang="en-US" sz="2600" dirty="0">
                <a:solidFill>
                  <a:schemeClr val="tx1"/>
                </a:solidFill>
              </a:rPr>
              <a:t>aged </a:t>
            </a:r>
            <a:r>
              <a:rPr lang="en-US" sz="2600" b="1" dirty="0">
                <a:solidFill>
                  <a:srgbClr val="00FF00"/>
                </a:solidFill>
              </a:rPr>
              <a:t>≥70 years </a:t>
            </a:r>
            <a:r>
              <a:rPr lang="en-US" sz="2600" dirty="0"/>
              <a:t>or with a poor baseline ECOG PS </a:t>
            </a:r>
            <a:r>
              <a:rPr lang="en-US" sz="2600" b="1" dirty="0">
                <a:solidFill>
                  <a:srgbClr val="00FF00"/>
                </a:solidFill>
              </a:rPr>
              <a:t>(PS2</a:t>
            </a:r>
            <a:r>
              <a:rPr lang="en-US" sz="2600" b="1" dirty="0" smtClean="0">
                <a:solidFill>
                  <a:srgbClr val="00FF00"/>
                </a:solidFill>
              </a:rPr>
              <a:t>).</a:t>
            </a:r>
          </a:p>
          <a:p>
            <a:r>
              <a:rPr lang="en-US" sz="2600" b="1" dirty="0">
                <a:solidFill>
                  <a:srgbClr val="00FF00"/>
                </a:solidFill>
              </a:rPr>
              <a:t>P</a:t>
            </a:r>
            <a:r>
              <a:rPr lang="en-US" sz="2600" b="1" dirty="0" smtClean="0">
                <a:solidFill>
                  <a:srgbClr val="00FF00"/>
                </a:solidFill>
              </a:rPr>
              <a:t>rimary objective: </a:t>
            </a:r>
            <a:r>
              <a:rPr lang="en-US" sz="2600" dirty="0"/>
              <a:t>assessment </a:t>
            </a:r>
            <a:r>
              <a:rPr lang="en-US" sz="2600" dirty="0">
                <a:solidFill>
                  <a:schemeClr val="tx1"/>
                </a:solidFill>
              </a:rPr>
              <a:t>of high-grade (grade 3–4 and 5) select (those with a potential immunologic cause) treatment-related AE (TRAE) incidences</a:t>
            </a:r>
            <a:r>
              <a:rPr lang="en-US" sz="2600" dirty="0"/>
              <a:t>. </a:t>
            </a:r>
            <a:endParaRPr lang="en-US" sz="2600" dirty="0" smtClean="0"/>
          </a:p>
          <a:p>
            <a:r>
              <a:rPr lang="en-US" sz="2600" b="1" dirty="0" smtClean="0">
                <a:solidFill>
                  <a:srgbClr val="00FF00"/>
                </a:solidFill>
              </a:rPr>
              <a:t>Exploratory </a:t>
            </a:r>
            <a:r>
              <a:rPr lang="en-US" sz="2600" b="1" dirty="0">
                <a:solidFill>
                  <a:srgbClr val="00FF00"/>
                </a:solidFill>
              </a:rPr>
              <a:t>endpoints </a:t>
            </a:r>
            <a:r>
              <a:rPr lang="en-US" sz="2600" dirty="0">
                <a:solidFill>
                  <a:schemeClr val="tx1"/>
                </a:solidFill>
              </a:rPr>
              <a:t>included efficacy, biomarkers, pharmacokinetics, and </a:t>
            </a:r>
            <a:r>
              <a:rPr lang="en-US" sz="2600" dirty="0" err="1">
                <a:solidFill>
                  <a:schemeClr val="tx1"/>
                </a:solidFill>
              </a:rPr>
              <a:t>PROs.</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5" name="Rounded Rectangle 4"/>
          <p:cNvSpPr/>
          <p:nvPr/>
        </p:nvSpPr>
        <p:spPr>
          <a:xfrm>
            <a:off x="2438400" y="6324600"/>
            <a:ext cx="6248400" cy="3810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Spigel, D et al WCLC Vienna, 2016   P-3.02.C-026</a:t>
            </a:r>
            <a:endParaRPr lang="en-US" dirty="0"/>
          </a:p>
        </p:txBody>
      </p:sp>
    </p:spTree>
    <p:extLst>
      <p:ext uri="{BB962C8B-B14F-4D97-AF65-F5344CB8AC3E}">
        <p14:creationId xmlns:p14="http://schemas.microsoft.com/office/powerpoint/2010/main" val="22221648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838200"/>
            <a:ext cx="6858000" cy="4820478"/>
          </a:xfrm>
        </p:spPr>
        <p:txBody>
          <a:bodyPr>
            <a:normAutofit/>
          </a:bodyPr>
          <a:lstStyle/>
          <a:p>
            <a:r>
              <a:rPr lang="en-US" sz="4800" dirty="0" smtClean="0">
                <a:solidFill>
                  <a:srgbClr val="FFFF00"/>
                </a:solidFill>
              </a:rPr>
              <a:t>Activity </a:t>
            </a:r>
            <a:r>
              <a:rPr lang="en-US" sz="4800" dirty="0">
                <a:solidFill>
                  <a:srgbClr val="FFFF00"/>
                </a:solidFill>
              </a:rPr>
              <a:t>and  </a:t>
            </a:r>
            <a:r>
              <a:rPr lang="en-US" sz="4800" dirty="0" smtClean="0">
                <a:solidFill>
                  <a:srgbClr val="FFFF00"/>
                </a:solidFill>
              </a:rPr>
              <a:t>Tolerability </a:t>
            </a:r>
            <a:r>
              <a:rPr lang="en-US" sz="4800" dirty="0">
                <a:solidFill>
                  <a:srgbClr val="FFFF00"/>
                </a:solidFill>
              </a:rPr>
              <a:t>of </a:t>
            </a:r>
            <a:r>
              <a:rPr lang="en-US" sz="4800" dirty="0" smtClean="0">
                <a:solidFill>
                  <a:srgbClr val="FFFF00"/>
                </a:solidFill>
              </a:rPr>
              <a:t/>
            </a:r>
            <a:br>
              <a:rPr lang="en-US" sz="4800" dirty="0" smtClean="0">
                <a:solidFill>
                  <a:srgbClr val="FFFF00"/>
                </a:solidFill>
              </a:rPr>
            </a:br>
            <a:r>
              <a:rPr lang="en-US" sz="4800" dirty="0" smtClean="0">
                <a:solidFill>
                  <a:srgbClr val="FFFF00"/>
                </a:solidFill>
              </a:rPr>
              <a:t>Immunotherapy </a:t>
            </a:r>
            <a:r>
              <a:rPr lang="en-US" sz="4800" dirty="0">
                <a:solidFill>
                  <a:srgbClr val="FFFF00"/>
                </a:solidFill>
              </a:rPr>
              <a:t>in </a:t>
            </a:r>
            <a:r>
              <a:rPr lang="en-US" sz="4800" dirty="0" smtClean="0">
                <a:solidFill>
                  <a:srgbClr val="FFFF00"/>
                </a:solidFill>
              </a:rPr>
              <a:t>Special </a:t>
            </a:r>
            <a:br>
              <a:rPr lang="en-US" sz="4800" dirty="0" smtClean="0">
                <a:solidFill>
                  <a:srgbClr val="FFFF00"/>
                </a:solidFill>
              </a:rPr>
            </a:br>
            <a:r>
              <a:rPr lang="en-US" sz="4800" dirty="0" smtClean="0">
                <a:solidFill>
                  <a:srgbClr val="FFFF00"/>
                </a:solidFill>
              </a:rPr>
              <a:t>NSCLC Populations</a:t>
            </a:r>
            <a:r>
              <a:rPr lang="en-US" sz="4800" dirty="0">
                <a:solidFill>
                  <a:srgbClr val="FFFF00"/>
                </a:solidFill>
              </a:rPr>
              <a:t>:  </a:t>
            </a:r>
            <a:r>
              <a:rPr lang="en-US" sz="4800" dirty="0" smtClean="0">
                <a:solidFill>
                  <a:srgbClr val="FFFF00"/>
                </a:solidFill>
              </a:rPr>
              <a:t/>
            </a:r>
            <a:br>
              <a:rPr lang="en-US" sz="4800" dirty="0" smtClean="0">
                <a:solidFill>
                  <a:srgbClr val="FFFF00"/>
                </a:solidFill>
              </a:rPr>
            </a:br>
            <a:r>
              <a:rPr lang="en-US" sz="4800" dirty="0" smtClean="0">
                <a:solidFill>
                  <a:srgbClr val="FFFF00"/>
                </a:solidFill>
              </a:rPr>
              <a:t>Elderly </a:t>
            </a:r>
            <a:r>
              <a:rPr lang="en-US" sz="4800" dirty="0">
                <a:solidFill>
                  <a:srgbClr val="FFFF00"/>
                </a:solidFill>
              </a:rPr>
              <a:t>and PS 2</a:t>
            </a:r>
          </a:p>
        </p:txBody>
      </p:sp>
      <p:sp>
        <p:nvSpPr>
          <p:cNvPr id="3" name="Subtitle 2"/>
          <p:cNvSpPr>
            <a:spLocks noGrp="1"/>
          </p:cNvSpPr>
          <p:nvPr>
            <p:ph type="subTitle" idx="1"/>
          </p:nvPr>
        </p:nvSpPr>
        <p:spPr>
          <a:xfrm>
            <a:off x="1657349" y="5401277"/>
            <a:ext cx="6858000" cy="618523"/>
          </a:xfrm>
        </p:spPr>
        <p:txBody>
          <a:bodyPr>
            <a:noAutofit/>
          </a:bodyPr>
          <a:lstStyle/>
          <a:p>
            <a:r>
              <a:rPr lang="en-US" dirty="0" smtClean="0"/>
              <a:t>Corey J. Langer, MD</a:t>
            </a:r>
          </a:p>
          <a:p>
            <a:r>
              <a:rPr lang="en-US" dirty="0" smtClean="0"/>
              <a:t>Professor of Medicine</a:t>
            </a:r>
          </a:p>
          <a:p>
            <a:r>
              <a:rPr lang="en-US" dirty="0" smtClean="0"/>
              <a:t>Abramson Cancer Center</a:t>
            </a:r>
          </a:p>
          <a:p>
            <a:r>
              <a:rPr lang="en-US" dirty="0" smtClean="0"/>
              <a:t>University of Pennsylvania</a:t>
            </a:r>
          </a:p>
          <a:p>
            <a:r>
              <a:rPr lang="en-US" dirty="0" smtClean="0"/>
              <a:t>2017 Winter Lung Meeting</a:t>
            </a:r>
            <a:endParaRPr lang="en-US" dirty="0"/>
          </a:p>
        </p:txBody>
      </p:sp>
      <p:pic>
        <p:nvPicPr>
          <p:cNvPr id="4" name="Picture 6" descr="PennMedLogo.CMYK.ACC.jpg"/>
          <p:cNvPicPr>
            <a:picLocks noChangeAspect="1"/>
          </p:cNvPicPr>
          <p:nvPr/>
        </p:nvPicPr>
        <p:blipFill>
          <a:blip r:embed="rId2" cstate="print"/>
          <a:srcRect/>
          <a:stretch>
            <a:fillRect/>
          </a:stretch>
        </p:blipFill>
        <p:spPr bwMode="auto">
          <a:xfrm>
            <a:off x="76200" y="5943600"/>
            <a:ext cx="2590800" cy="812800"/>
          </a:xfrm>
          <a:prstGeom prst="rect">
            <a:avLst/>
          </a:prstGeom>
          <a:noFill/>
          <a:ln w="9525">
            <a:noFill/>
            <a:miter lim="800000"/>
            <a:headEnd/>
            <a:tailEnd/>
          </a:ln>
        </p:spPr>
      </p:pic>
    </p:spTree>
    <p:extLst>
      <p:ext uri="{BB962C8B-B14F-4D97-AF65-F5344CB8AC3E}">
        <p14:creationId xmlns:p14="http://schemas.microsoft.com/office/powerpoint/2010/main" val="29430200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Checkmate 153:  Results</a:t>
            </a:r>
            <a:endParaRPr lang="en-US" dirty="0"/>
          </a:p>
        </p:txBody>
      </p:sp>
      <p:pic>
        <p:nvPicPr>
          <p:cNvPr id="4" name="Content Placeholder 3" descr="https://cpaper.ctimeetingtech.com/deliver_media_imagick.php?congress=wclc2016&amp;auth_hash=233969e0d94ba8f916da2c839bce90c4d1345291&amp;id=1551&amp;width=350&amp;height=350&amp;download=0"/>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8650" y="2209800"/>
            <a:ext cx="7886700" cy="3505200"/>
          </a:xfrm>
          <a:prstGeom prst="rect">
            <a:avLst/>
          </a:prstGeom>
          <a:noFill/>
          <a:ln>
            <a:noFill/>
          </a:ln>
        </p:spPr>
      </p:pic>
      <p:sp>
        <p:nvSpPr>
          <p:cNvPr id="5" name="Rectangle 4"/>
          <p:cNvSpPr/>
          <p:nvPr/>
        </p:nvSpPr>
        <p:spPr>
          <a:xfrm>
            <a:off x="533400" y="5029200"/>
            <a:ext cx="8058150" cy="685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2438400" y="6324600"/>
            <a:ext cx="6248400" cy="3810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Spigel, D et al WCLC Vienna, 2016   P-3.02.C-026</a:t>
            </a:r>
            <a:endParaRPr lang="en-US" dirty="0"/>
          </a:p>
        </p:txBody>
      </p:sp>
    </p:spTree>
    <p:extLst>
      <p:ext uri="{BB962C8B-B14F-4D97-AF65-F5344CB8AC3E}">
        <p14:creationId xmlns:p14="http://schemas.microsoft.com/office/powerpoint/2010/main" val="12753931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rPr>
              <a:t>Ongoing Studies with </a:t>
            </a:r>
            <a:r>
              <a:rPr lang="en-US" b="1" dirty="0" err="1" smtClean="0">
                <a:solidFill>
                  <a:srgbClr val="FFFF00"/>
                </a:solidFill>
              </a:rPr>
              <a:t>Pembro</a:t>
            </a:r>
            <a:r>
              <a:rPr lang="en-US" b="1" dirty="0" smtClean="0">
                <a:solidFill>
                  <a:srgbClr val="FFFF00"/>
                </a:solidFill>
              </a:rPr>
              <a:t> in PS 2 NSCLC</a:t>
            </a:r>
            <a:endParaRPr lang="en-US" b="1" dirty="0">
              <a:solidFill>
                <a:srgbClr val="FFFF00"/>
              </a:solidFill>
            </a:endParaRPr>
          </a:p>
        </p:txBody>
      </p:sp>
      <p:sp>
        <p:nvSpPr>
          <p:cNvPr id="3" name="Content Placeholder 2"/>
          <p:cNvSpPr>
            <a:spLocks noGrp="1"/>
          </p:cNvSpPr>
          <p:nvPr>
            <p:ph idx="1"/>
          </p:nvPr>
        </p:nvSpPr>
        <p:spPr>
          <a:xfrm>
            <a:off x="840000" y="1825624"/>
            <a:ext cx="7675350" cy="4651375"/>
          </a:xfrm>
        </p:spPr>
        <p:txBody>
          <a:bodyPr>
            <a:normAutofit lnSpcReduction="10000"/>
          </a:bodyPr>
          <a:lstStyle/>
          <a:p>
            <a:r>
              <a:rPr lang="en-US" dirty="0" smtClean="0"/>
              <a:t>" </a:t>
            </a:r>
            <a:r>
              <a:rPr lang="en-US" dirty="0"/>
              <a:t>Immune Response in Patients With Recurrent or Metastatic Non-small Cell Lung Cancer and Performance Status of 2 Treated With a Combination of </a:t>
            </a:r>
            <a:r>
              <a:rPr lang="en-US" dirty="0" err="1"/>
              <a:t>Pembrolizumab</a:t>
            </a:r>
            <a:r>
              <a:rPr lang="en-US" dirty="0"/>
              <a:t> and Low Dose Weekly </a:t>
            </a:r>
            <a:r>
              <a:rPr lang="en-US" dirty="0" smtClean="0"/>
              <a:t>Carboplatin/Paclitaxel“ …..Dr</a:t>
            </a:r>
            <a:r>
              <a:rPr lang="en-US" dirty="0"/>
              <a:t>. Marcelo Bonomi at Wake Forest, NC </a:t>
            </a:r>
          </a:p>
          <a:p>
            <a:pPr marL="0" indent="0">
              <a:buNone/>
            </a:pPr>
            <a:r>
              <a:rPr lang="en-US" u="sng" dirty="0" smtClean="0">
                <a:hlinkClick r:id="rId2"/>
              </a:rPr>
              <a:t>https</a:t>
            </a:r>
            <a:r>
              <a:rPr lang="en-US" u="sng" dirty="0">
                <a:hlinkClick r:id="rId2"/>
              </a:rPr>
              <a:t>://</a:t>
            </a:r>
            <a:r>
              <a:rPr lang="en-US" u="sng" dirty="0" smtClean="0">
                <a:hlinkClick r:id="rId2"/>
              </a:rPr>
              <a:t>clinicaltrials.gov/ct2/show/NCT02581943?term=bonomi+pembrolizumab&amp;rank=1</a:t>
            </a:r>
            <a:endParaRPr lang="en-US" u="sng" dirty="0" smtClean="0"/>
          </a:p>
          <a:p>
            <a:pPr marL="0" indent="0">
              <a:buNone/>
            </a:pPr>
            <a:endParaRPr lang="en-US" dirty="0"/>
          </a:p>
          <a:p>
            <a:pPr marL="0" indent="0">
              <a:buNone/>
            </a:pPr>
            <a:r>
              <a:rPr lang="en-US" dirty="0" smtClean="0"/>
              <a:t>" </a:t>
            </a:r>
            <a:r>
              <a:rPr lang="en-US" dirty="0"/>
              <a:t>A Phase II Trial of </a:t>
            </a:r>
            <a:r>
              <a:rPr lang="en-US" dirty="0" err="1"/>
              <a:t>Pembrolizumab</a:t>
            </a:r>
            <a:r>
              <a:rPr lang="en-US" dirty="0"/>
              <a:t> in Patients With Non-small Cell Lung Cancer and a Performance Status of </a:t>
            </a:r>
            <a:r>
              <a:rPr lang="en-US" dirty="0" smtClean="0"/>
              <a:t>2“……Dr</a:t>
            </a:r>
            <a:r>
              <a:rPr lang="en-US" dirty="0"/>
              <a:t>. Gary Middleton at University of Birmingham, UK </a:t>
            </a:r>
          </a:p>
          <a:p>
            <a:pPr marL="0" indent="0">
              <a:buNone/>
            </a:pPr>
            <a:r>
              <a:rPr lang="en-US" u="sng" dirty="0">
                <a:hlinkClick r:id="rId3"/>
              </a:rPr>
              <a:t>https://</a:t>
            </a:r>
            <a:r>
              <a:rPr lang="en-US" u="sng" dirty="0" smtClean="0">
                <a:hlinkClick r:id="rId3"/>
              </a:rPr>
              <a:t>clinicaltrials.gov/ct2/show/NCT02733159?term=ps2+pembrolizumab&amp;rank=1</a:t>
            </a:r>
            <a:endParaRPr lang="en-US" dirty="0"/>
          </a:p>
          <a:p>
            <a:endParaRPr lang="en-US" dirty="0"/>
          </a:p>
        </p:txBody>
      </p:sp>
    </p:spTree>
    <p:extLst>
      <p:ext uri="{BB962C8B-B14F-4D97-AF65-F5344CB8AC3E}">
        <p14:creationId xmlns:p14="http://schemas.microsoft.com/office/powerpoint/2010/main" val="16070308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FFFF00"/>
                </a:solidFill>
              </a:rPr>
              <a:t>Phase II Trial of </a:t>
            </a:r>
            <a:r>
              <a:rPr lang="en-US" b="1" dirty="0" err="1">
                <a:solidFill>
                  <a:srgbClr val="FFFF00"/>
                </a:solidFill>
              </a:rPr>
              <a:t>Pembrolizumab</a:t>
            </a:r>
            <a:r>
              <a:rPr lang="en-US" b="1" dirty="0">
                <a:solidFill>
                  <a:srgbClr val="FFFF00"/>
                </a:solidFill>
              </a:rPr>
              <a:t> in NSCLC PS2 P</a:t>
            </a:r>
            <a:r>
              <a:rPr lang="en-US" b="1" dirty="0" smtClean="0">
                <a:solidFill>
                  <a:srgbClr val="FFFF00"/>
                </a:solidFill>
              </a:rPr>
              <a:t>ts</a:t>
            </a:r>
            <a:endParaRPr lang="en-US" dirty="0"/>
          </a:p>
        </p:txBody>
      </p:sp>
      <p:sp>
        <p:nvSpPr>
          <p:cNvPr id="3" name="Content Placeholder 2"/>
          <p:cNvSpPr>
            <a:spLocks noGrp="1"/>
          </p:cNvSpPr>
          <p:nvPr>
            <p:ph idx="1"/>
          </p:nvPr>
        </p:nvSpPr>
        <p:spPr>
          <a:xfrm>
            <a:off x="704850" y="1973262"/>
            <a:ext cx="8058150" cy="4351338"/>
          </a:xfrm>
        </p:spPr>
        <p:txBody>
          <a:bodyPr>
            <a:normAutofit/>
          </a:bodyPr>
          <a:lstStyle/>
          <a:p>
            <a:r>
              <a:rPr lang="en-US" sz="2800" dirty="0" smtClean="0"/>
              <a:t>NCT02733159</a:t>
            </a:r>
          </a:p>
          <a:p>
            <a:r>
              <a:rPr lang="en-US" sz="2800" dirty="0" smtClean="0"/>
              <a:t>Based at U. of Alabama – Birmingham</a:t>
            </a:r>
          </a:p>
          <a:p>
            <a:r>
              <a:rPr lang="en-US" sz="2800" dirty="0" smtClean="0"/>
              <a:t>Targets 60 pts for accrual</a:t>
            </a:r>
          </a:p>
          <a:p>
            <a:r>
              <a:rPr lang="en-US" sz="2800" dirty="0" smtClean="0"/>
              <a:t>Primary Endpoints:  Toxicity; RR%</a:t>
            </a:r>
          </a:p>
          <a:p>
            <a:r>
              <a:rPr lang="en-US" sz="2800" dirty="0" smtClean="0"/>
              <a:t>Secondary Endpoints:  ORR; </a:t>
            </a:r>
            <a:r>
              <a:rPr lang="en-US" sz="2800" dirty="0" err="1" smtClean="0"/>
              <a:t>HRQoL</a:t>
            </a:r>
            <a:r>
              <a:rPr lang="en-US" sz="2800" dirty="0" smtClean="0"/>
              <a:t>; TTP, PFS, OS</a:t>
            </a:r>
          </a:p>
          <a:p>
            <a:r>
              <a:rPr lang="en-US" sz="2800" dirty="0" smtClean="0"/>
              <a:t>Slated to start 4/16, but not yet recruiting</a:t>
            </a:r>
            <a:endParaRPr lang="en-US" sz="2800" dirty="0"/>
          </a:p>
        </p:txBody>
      </p:sp>
    </p:spTree>
    <p:extLst>
      <p:ext uri="{BB962C8B-B14F-4D97-AF65-F5344CB8AC3E}">
        <p14:creationId xmlns:p14="http://schemas.microsoft.com/office/powerpoint/2010/main" val="36013167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FF00"/>
                </a:solidFill>
              </a:rPr>
              <a:t>Automimmunity</a:t>
            </a:r>
            <a:r>
              <a:rPr lang="en-US" b="1" dirty="0" smtClean="0">
                <a:solidFill>
                  <a:srgbClr val="FFFF00"/>
                </a:solidFill>
              </a:rPr>
              <a:t> and I/</a:t>
            </a:r>
            <a:r>
              <a:rPr lang="en-US" b="1" dirty="0" err="1" smtClean="0">
                <a:solidFill>
                  <a:srgbClr val="FFFF00"/>
                </a:solidFill>
              </a:rPr>
              <a:t>Os</a:t>
            </a:r>
            <a:endParaRPr lang="en-US" b="1" dirty="0">
              <a:solidFill>
                <a:srgbClr val="FFFF00"/>
              </a:solidFill>
            </a:endParaRPr>
          </a:p>
        </p:txBody>
      </p:sp>
      <p:sp>
        <p:nvSpPr>
          <p:cNvPr id="3" name="Content Placeholder 2"/>
          <p:cNvSpPr>
            <a:spLocks noGrp="1"/>
          </p:cNvSpPr>
          <p:nvPr>
            <p:ph idx="1"/>
          </p:nvPr>
        </p:nvSpPr>
        <p:spPr>
          <a:xfrm>
            <a:off x="533400" y="1825624"/>
            <a:ext cx="8229600" cy="4651375"/>
          </a:xfrm>
        </p:spPr>
        <p:txBody>
          <a:bodyPr>
            <a:normAutofit fontScale="77500" lnSpcReduction="20000"/>
          </a:bodyPr>
          <a:lstStyle/>
          <a:p>
            <a:pPr marL="0" indent="0">
              <a:buNone/>
            </a:pPr>
            <a:r>
              <a:rPr lang="en-US" sz="3600" u="sng" dirty="0"/>
              <a:t>Core Exclusion Criteria:</a:t>
            </a:r>
          </a:p>
          <a:p>
            <a:r>
              <a:rPr lang="en-US" sz="2800" dirty="0">
                <a:solidFill>
                  <a:schemeClr val="tx1">
                    <a:lumMod val="65000"/>
                  </a:schemeClr>
                </a:solidFill>
              </a:rPr>
              <a:t>Untreated symptomatic brain or leptomeningeal metastatic disease.</a:t>
            </a:r>
          </a:p>
          <a:p>
            <a:r>
              <a:rPr lang="en-US" sz="2800" dirty="0">
                <a:solidFill>
                  <a:schemeClr val="tx1">
                    <a:lumMod val="65000"/>
                  </a:schemeClr>
                </a:solidFill>
              </a:rPr>
              <a:t>Medical or psychiatric conditions comprising informed consent.</a:t>
            </a:r>
          </a:p>
          <a:p>
            <a:r>
              <a:rPr lang="en-US" sz="2800" dirty="0">
                <a:solidFill>
                  <a:schemeClr val="tx1">
                    <a:lumMod val="65000"/>
                  </a:schemeClr>
                </a:solidFill>
              </a:rPr>
              <a:t>Any medical condition which in the opinion of the investigator would compromise the ability of the patient to participate in the trial or which would </a:t>
            </a:r>
            <a:r>
              <a:rPr lang="en-US" sz="2800" dirty="0" err="1">
                <a:solidFill>
                  <a:schemeClr val="tx1">
                    <a:lumMod val="65000"/>
                  </a:schemeClr>
                </a:solidFill>
              </a:rPr>
              <a:t>jeopardise</a:t>
            </a:r>
            <a:r>
              <a:rPr lang="en-US" sz="2800" dirty="0">
                <a:solidFill>
                  <a:schemeClr val="tx1">
                    <a:lumMod val="65000"/>
                  </a:schemeClr>
                </a:solidFill>
              </a:rPr>
              <a:t> compliance with the protocol.</a:t>
            </a:r>
          </a:p>
          <a:p>
            <a:r>
              <a:rPr lang="en-US" sz="2800" dirty="0">
                <a:solidFill>
                  <a:schemeClr val="tx1">
                    <a:lumMod val="65000"/>
                  </a:schemeClr>
                </a:solidFill>
              </a:rPr>
              <a:t>Radiotherapy within 4 weeks of trial entry.</a:t>
            </a:r>
          </a:p>
          <a:p>
            <a:r>
              <a:rPr lang="en-US" sz="3600" u="sng" dirty="0"/>
              <a:t>Active autoimmune disease that has required systemic treatment in past 2 years</a:t>
            </a:r>
          </a:p>
          <a:p>
            <a:r>
              <a:rPr lang="en-US" sz="3600" u="sng" dirty="0"/>
              <a:t>Chronic usage of steroids or other immunosuppressant medication.</a:t>
            </a:r>
          </a:p>
          <a:p>
            <a:r>
              <a:rPr lang="en-US" sz="3600" u="sng" dirty="0"/>
              <a:t>Previous history of pneumonitis.</a:t>
            </a:r>
          </a:p>
          <a:p>
            <a:r>
              <a:rPr lang="en-US" sz="3600" u="sng" dirty="0"/>
              <a:t>Any evidence of clinical autoimmunity.</a:t>
            </a:r>
          </a:p>
          <a:p>
            <a:endParaRPr lang="en-US" dirty="0"/>
          </a:p>
        </p:txBody>
      </p:sp>
    </p:spTree>
    <p:extLst>
      <p:ext uri="{BB962C8B-B14F-4D97-AF65-F5344CB8AC3E}">
        <p14:creationId xmlns:p14="http://schemas.microsoft.com/office/powerpoint/2010/main" val="8131283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100" y="2057400"/>
            <a:ext cx="8458200" cy="3733800"/>
          </a:xfrm>
        </p:spPr>
        <p:txBody>
          <a:bodyPr>
            <a:normAutofit/>
          </a:bodyPr>
          <a:lstStyle/>
          <a:p>
            <a:pPr>
              <a:buNone/>
            </a:pPr>
            <a:r>
              <a:rPr lang="en-US" dirty="0" smtClean="0">
                <a:solidFill>
                  <a:schemeClr val="tx1"/>
                </a:solidFill>
              </a:rPr>
              <a:t>1. Does immunosuppression blunt immunotherapy’s favorable effect?  </a:t>
            </a:r>
          </a:p>
          <a:p>
            <a:pPr>
              <a:buNone/>
            </a:pPr>
            <a:r>
              <a:rPr lang="en-US" dirty="0">
                <a:solidFill>
                  <a:schemeClr val="tx1"/>
                </a:solidFill>
              </a:rPr>
              <a:t>2</a:t>
            </a:r>
            <a:r>
              <a:rPr lang="en-US" dirty="0" smtClean="0">
                <a:solidFill>
                  <a:schemeClr val="tx1"/>
                </a:solidFill>
              </a:rPr>
              <a:t>.</a:t>
            </a:r>
            <a:r>
              <a:rPr lang="en-US" dirty="0">
                <a:solidFill>
                  <a:schemeClr val="tx1"/>
                </a:solidFill>
              </a:rPr>
              <a:t> </a:t>
            </a:r>
            <a:r>
              <a:rPr lang="en-US" dirty="0" smtClean="0">
                <a:solidFill>
                  <a:schemeClr val="tx1"/>
                </a:solidFill>
              </a:rPr>
              <a:t>What are risks of immunosuppression?  </a:t>
            </a:r>
            <a:endParaRPr lang="en-US" dirty="0">
              <a:solidFill>
                <a:schemeClr val="tx1"/>
              </a:solidFill>
            </a:endParaRPr>
          </a:p>
          <a:p>
            <a:pPr>
              <a:buNone/>
            </a:pPr>
            <a:r>
              <a:rPr lang="en-US" dirty="0" smtClean="0">
                <a:solidFill>
                  <a:schemeClr val="tx1"/>
                </a:solidFill>
              </a:rPr>
              <a:t>3. Can these drugs be given to patients with autoimmune disease?  </a:t>
            </a:r>
            <a:endParaRPr lang="en-US" dirty="0" smtClean="0"/>
          </a:p>
          <a:p>
            <a:pPr lvl="1"/>
            <a:endParaRPr lang="en-US" dirty="0" smtClean="0">
              <a:solidFill>
                <a:schemeClr val="bg1"/>
              </a:solidFill>
            </a:endParaRPr>
          </a:p>
        </p:txBody>
      </p:sp>
      <p:sp>
        <p:nvSpPr>
          <p:cNvPr id="4" name="Title 1"/>
          <p:cNvSpPr txBox="1">
            <a:spLocks/>
          </p:cNvSpPr>
          <p:nvPr/>
        </p:nvSpPr>
        <p:spPr>
          <a:xfrm>
            <a:off x="533400" y="228600"/>
            <a:ext cx="8229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mj-lt"/>
                <a:ea typeface="+mj-ea"/>
                <a:cs typeface="+mj-cs"/>
              </a:rPr>
              <a:t>Additional Questions: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rgbClr val="FFFF00"/>
                </a:solidFill>
                <a:latin typeface="+mj-lt"/>
                <a:ea typeface="+mj-ea"/>
                <a:cs typeface="+mj-cs"/>
              </a:rPr>
              <a:t>Checkpoint Inhibitors in AID</a:t>
            </a:r>
            <a:endParaRPr kumimoji="0" lang="en-US" sz="4400" b="1" i="0" u="none" strike="noStrike" kern="1200" cap="none" spc="0" normalizeH="0" baseline="0" noProof="0" dirty="0" smtClean="0">
              <a:ln>
                <a:noFill/>
              </a:ln>
              <a:solidFill>
                <a:srgbClr val="FFFF00"/>
              </a:solidFill>
              <a:effectLst/>
              <a:uLnTx/>
              <a:uFillTx/>
              <a:latin typeface="+mj-lt"/>
              <a:ea typeface="+mj-ea"/>
              <a:cs typeface="+mj-cs"/>
            </a:endParaRPr>
          </a:p>
        </p:txBody>
      </p:sp>
    </p:spTree>
    <p:extLst>
      <p:ext uri="{BB962C8B-B14F-4D97-AF65-F5344CB8AC3E}">
        <p14:creationId xmlns:p14="http://schemas.microsoft.com/office/powerpoint/2010/main" val="9013504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100" y="2057400"/>
            <a:ext cx="8458200" cy="3733800"/>
          </a:xfrm>
        </p:spPr>
        <p:txBody>
          <a:bodyPr>
            <a:normAutofit/>
          </a:bodyPr>
          <a:lstStyle/>
          <a:p>
            <a:pPr>
              <a:buNone/>
            </a:pPr>
            <a:r>
              <a:rPr lang="en-US" dirty="0" smtClean="0">
                <a:solidFill>
                  <a:schemeClr val="tx1"/>
                </a:solidFill>
              </a:rPr>
              <a:t>1. Does immunosuppression blunt immunotherapy’s favorable effect?  </a:t>
            </a:r>
            <a:r>
              <a:rPr lang="en-US" b="1" dirty="0" smtClean="0">
                <a:solidFill>
                  <a:srgbClr val="FFFF00"/>
                </a:solidFill>
              </a:rPr>
              <a:t>No, most likely; multiple reports of pts on steroids with sustained responses</a:t>
            </a:r>
          </a:p>
          <a:p>
            <a:endParaRPr lang="en-US" dirty="0" smtClean="0">
              <a:solidFill>
                <a:schemeClr val="tx1"/>
              </a:solidFill>
            </a:endParaRPr>
          </a:p>
          <a:p>
            <a:pPr>
              <a:buNone/>
            </a:pPr>
            <a:r>
              <a:rPr lang="en-US" dirty="0">
                <a:solidFill>
                  <a:schemeClr val="tx1"/>
                </a:solidFill>
              </a:rPr>
              <a:t>2</a:t>
            </a:r>
            <a:r>
              <a:rPr lang="en-US" dirty="0" smtClean="0">
                <a:solidFill>
                  <a:schemeClr val="tx1"/>
                </a:solidFill>
              </a:rPr>
              <a:t>.</a:t>
            </a:r>
            <a:r>
              <a:rPr lang="en-US" dirty="0">
                <a:solidFill>
                  <a:schemeClr val="tx1"/>
                </a:solidFill>
              </a:rPr>
              <a:t> </a:t>
            </a:r>
            <a:r>
              <a:rPr lang="en-US" dirty="0" smtClean="0">
                <a:solidFill>
                  <a:schemeClr val="tx1"/>
                </a:solidFill>
              </a:rPr>
              <a:t>What are risks of immunosuppression?  </a:t>
            </a:r>
            <a:endParaRPr lang="en-US" dirty="0">
              <a:solidFill>
                <a:schemeClr val="tx1"/>
              </a:solidFill>
            </a:endParaRPr>
          </a:p>
          <a:p>
            <a:pPr>
              <a:buNone/>
            </a:pPr>
            <a:r>
              <a:rPr lang="en-US" dirty="0" smtClean="0">
                <a:solidFill>
                  <a:schemeClr val="tx1"/>
                </a:solidFill>
              </a:rPr>
              <a:t>3. Can these drugs be given to patients with autoimmune disease?  </a:t>
            </a:r>
            <a:endParaRPr lang="en-US" dirty="0" smtClean="0"/>
          </a:p>
          <a:p>
            <a:pPr lvl="1"/>
            <a:endParaRPr lang="en-US" dirty="0" smtClean="0">
              <a:solidFill>
                <a:schemeClr val="bg1"/>
              </a:solidFill>
            </a:endParaRPr>
          </a:p>
        </p:txBody>
      </p:sp>
      <p:sp>
        <p:nvSpPr>
          <p:cNvPr id="4" name="Title 1"/>
          <p:cNvSpPr txBox="1">
            <a:spLocks/>
          </p:cNvSpPr>
          <p:nvPr/>
        </p:nvSpPr>
        <p:spPr>
          <a:xfrm>
            <a:off x="533400" y="228600"/>
            <a:ext cx="8229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mj-lt"/>
                <a:ea typeface="+mj-ea"/>
                <a:cs typeface="+mj-cs"/>
              </a:rPr>
              <a:t>Additional Questions: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rgbClr val="FFFF00"/>
                </a:solidFill>
                <a:latin typeface="+mj-lt"/>
                <a:ea typeface="+mj-ea"/>
                <a:cs typeface="+mj-cs"/>
              </a:rPr>
              <a:t>Checkpoint Inhibitors in AID</a:t>
            </a:r>
            <a:endParaRPr kumimoji="0" lang="en-US" sz="4400" b="1" i="0" u="none" strike="noStrike" kern="1200" cap="none" spc="0" normalizeH="0" baseline="0" noProof="0" dirty="0" smtClean="0">
              <a:ln>
                <a:noFill/>
              </a:ln>
              <a:solidFill>
                <a:srgbClr val="FFFF00"/>
              </a:solidFill>
              <a:effectLst/>
              <a:uLnTx/>
              <a:uFillTx/>
              <a:latin typeface="+mj-lt"/>
              <a:ea typeface="+mj-ea"/>
              <a:cs typeface="+mj-cs"/>
            </a:endParaRPr>
          </a:p>
        </p:txBody>
      </p:sp>
    </p:spTree>
    <p:extLst>
      <p:ext uri="{BB962C8B-B14F-4D97-AF65-F5344CB8AC3E}">
        <p14:creationId xmlns:p14="http://schemas.microsoft.com/office/powerpoint/2010/main" val="19836296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58290"/>
            <a:ext cx="7873137" cy="689032"/>
          </a:xfrm>
        </p:spPr>
        <p:txBody>
          <a:bodyPr>
            <a:noAutofit/>
          </a:bodyPr>
          <a:lstStyle/>
          <a:p>
            <a:r>
              <a:rPr lang="en-US" sz="2800" b="1" dirty="0">
                <a:solidFill>
                  <a:srgbClr val="FFFF00"/>
                </a:solidFill>
                <a:cs typeface="Arial" panose="020B0604020202020204" pitchFamily="34" charset="0"/>
              </a:rPr>
              <a:t>Response in Patients Who Received or Did not </a:t>
            </a:r>
            <a:r>
              <a:rPr lang="en-US" sz="2800" b="1" dirty="0" smtClean="0">
                <a:solidFill>
                  <a:srgbClr val="FFFF00"/>
                </a:solidFill>
                <a:cs typeface="Arial" panose="020B0604020202020204" pitchFamily="34" charset="0"/>
              </a:rPr>
              <a:t>Receive Systemic Immunosuppression</a:t>
            </a:r>
            <a:endParaRPr lang="en-US" b="1" dirty="0">
              <a:solidFill>
                <a:srgbClr val="FFFF00"/>
              </a:solidFill>
            </a:endParaRPr>
          </a:p>
        </p:txBody>
      </p:sp>
      <p:graphicFrame>
        <p:nvGraphicFramePr>
          <p:cNvPr id="7" name="Content Placeholder 6"/>
          <p:cNvGraphicFramePr>
            <a:graphicFrameLocks noGrp="1"/>
          </p:cNvGraphicFramePr>
          <p:nvPr>
            <p:ph idx="1"/>
            <p:extLst/>
          </p:nvPr>
        </p:nvGraphicFramePr>
        <p:xfrm>
          <a:off x="635432" y="1885950"/>
          <a:ext cx="5946122" cy="3175254"/>
        </p:xfrm>
        <a:graphic>
          <a:graphicData uri="http://schemas.openxmlformats.org/drawingml/2006/table">
            <a:tbl>
              <a:tblPr firstRow="1"/>
              <a:tblGrid>
                <a:gridCol w="2980604">
                  <a:extLst>
                    <a:ext uri="{9D8B030D-6E8A-4147-A177-3AD203B41FA5}">
                      <a16:colId xmlns="" xmlns:a16="http://schemas.microsoft.com/office/drawing/2014/main" val="20000"/>
                    </a:ext>
                  </a:extLst>
                </a:gridCol>
                <a:gridCol w="1482759">
                  <a:extLst>
                    <a:ext uri="{9D8B030D-6E8A-4147-A177-3AD203B41FA5}">
                      <a16:colId xmlns="" xmlns:a16="http://schemas.microsoft.com/office/drawing/2014/main" val="20001"/>
                    </a:ext>
                  </a:extLst>
                </a:gridCol>
                <a:gridCol w="1482759">
                  <a:extLst>
                    <a:ext uri="{9D8B030D-6E8A-4147-A177-3AD203B41FA5}">
                      <a16:colId xmlns="" xmlns:a16="http://schemas.microsoft.com/office/drawing/2014/main" val="20002"/>
                    </a:ext>
                  </a:extLst>
                </a:gridCol>
              </a:tblGrid>
              <a:tr h="350536">
                <a:tc>
                  <a:txBody>
                    <a:bodyPr/>
                    <a:lstStyle>
                      <a:defPPr>
                        <a:defRPr lang="en-US"/>
                      </a:defPPr>
                      <a:lvl1pPr marL="0" algn="l" defTabSz="457200" rtl="0" eaLnBrk="1" latinLnBrk="0" hangingPunct="1">
                        <a:defRPr sz="1800" b="1" kern="1200">
                          <a:solidFill>
                            <a:schemeClr val="lt1"/>
                          </a:solidFill>
                          <a:latin typeface="Arial Narrow"/>
                        </a:defRPr>
                      </a:lvl1pPr>
                      <a:lvl2pPr marL="457200" algn="l" defTabSz="457200" rtl="0" eaLnBrk="1" latinLnBrk="0" hangingPunct="1">
                        <a:defRPr sz="1800" b="1" kern="1200">
                          <a:solidFill>
                            <a:schemeClr val="lt1"/>
                          </a:solidFill>
                          <a:latin typeface="Arial Narrow"/>
                        </a:defRPr>
                      </a:lvl2pPr>
                      <a:lvl3pPr marL="914400" algn="l" defTabSz="457200" rtl="0" eaLnBrk="1" latinLnBrk="0" hangingPunct="1">
                        <a:defRPr sz="1800" b="1" kern="1200">
                          <a:solidFill>
                            <a:schemeClr val="lt1"/>
                          </a:solidFill>
                          <a:latin typeface="Arial Narrow"/>
                        </a:defRPr>
                      </a:lvl3pPr>
                      <a:lvl4pPr marL="1371600" algn="l" defTabSz="457200" rtl="0" eaLnBrk="1" latinLnBrk="0" hangingPunct="1">
                        <a:defRPr sz="1800" b="1" kern="1200">
                          <a:solidFill>
                            <a:schemeClr val="lt1"/>
                          </a:solidFill>
                          <a:latin typeface="Arial Narrow"/>
                        </a:defRPr>
                      </a:lvl4pPr>
                      <a:lvl5pPr marL="1828800" algn="l" defTabSz="457200" rtl="0" eaLnBrk="1" latinLnBrk="0" hangingPunct="1">
                        <a:defRPr sz="1800" b="1" kern="1200">
                          <a:solidFill>
                            <a:schemeClr val="lt1"/>
                          </a:solidFill>
                          <a:latin typeface="Arial Narrow"/>
                        </a:defRPr>
                      </a:lvl5pPr>
                      <a:lvl6pPr marL="2286000" algn="l" defTabSz="457200" rtl="0" eaLnBrk="1" latinLnBrk="0" hangingPunct="1">
                        <a:defRPr sz="1800" b="1" kern="1200">
                          <a:solidFill>
                            <a:schemeClr val="lt1"/>
                          </a:solidFill>
                          <a:latin typeface="Arial Narrow"/>
                        </a:defRPr>
                      </a:lvl6pPr>
                      <a:lvl7pPr marL="2743200" algn="l" defTabSz="457200" rtl="0" eaLnBrk="1" latinLnBrk="0" hangingPunct="1">
                        <a:defRPr sz="1800" b="1" kern="1200">
                          <a:solidFill>
                            <a:schemeClr val="lt1"/>
                          </a:solidFill>
                          <a:latin typeface="Arial Narrow"/>
                        </a:defRPr>
                      </a:lvl7pPr>
                      <a:lvl8pPr marL="3200400" algn="l" defTabSz="457200" rtl="0" eaLnBrk="1" latinLnBrk="0" hangingPunct="1">
                        <a:defRPr sz="1800" b="1" kern="1200">
                          <a:solidFill>
                            <a:schemeClr val="lt1"/>
                          </a:solidFill>
                          <a:latin typeface="Arial Narrow"/>
                        </a:defRPr>
                      </a:lvl8pPr>
                      <a:lvl9pPr marL="3657600" algn="l" defTabSz="457200" rtl="0" eaLnBrk="1" latinLnBrk="0" hangingPunct="1">
                        <a:defRPr sz="1800" b="1" kern="1200">
                          <a:solidFill>
                            <a:schemeClr val="lt1"/>
                          </a:solidFill>
                          <a:latin typeface="Arial Narrow"/>
                        </a:defRPr>
                      </a:lvl9pPr>
                    </a:lstStyle>
                    <a:p>
                      <a:pPr marL="0" algn="l" rtl="0" eaLnBrk="1" latinLnBrk="0" hangingPunct="1">
                        <a:lnSpc>
                          <a:spcPct val="85000"/>
                        </a:lnSpc>
                        <a:spcBef>
                          <a:spcPts val="0"/>
                        </a:spcBef>
                        <a:spcAft>
                          <a:spcPts val="0"/>
                        </a:spcAft>
                      </a:pPr>
                      <a:endParaRPr lang="en-US" sz="1300" b="1" kern="1200" baseline="0" dirty="0" smtClean="0">
                        <a:solidFill>
                          <a:srgbClr val="FFFFFF"/>
                        </a:solidFill>
                        <a:effectLst/>
                        <a:latin typeface="+mn-lt"/>
                        <a:ea typeface="+mn-ea"/>
                        <a:cs typeface="Arial" panose="020B0604020202020204" pitchFamily="34" charset="0"/>
                      </a:endParaRPr>
                    </a:p>
                  </a:txBody>
                  <a:tcPr marL="89535" marR="89535" marT="44768" marB="44768" anchor="b">
                    <a:lnL w="38100" cap="flat" cmpd="sng" algn="ctr">
                      <a:solidFill>
                        <a:srgbClr val="4F81BD"/>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rgbClr val="4F81B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a:txBody>
                    <a:bodyPr/>
                    <a:lstStyle>
                      <a:defPPr>
                        <a:defRPr lang="en-US"/>
                      </a:defPPr>
                      <a:lvl1pPr marL="0" algn="l" defTabSz="457200" rtl="0" eaLnBrk="1" latinLnBrk="0" hangingPunct="1">
                        <a:defRPr sz="1800" b="1" kern="1200">
                          <a:solidFill>
                            <a:schemeClr val="lt1"/>
                          </a:solidFill>
                          <a:latin typeface="Arial Narrow"/>
                        </a:defRPr>
                      </a:lvl1pPr>
                      <a:lvl2pPr marL="457200" algn="l" defTabSz="457200" rtl="0" eaLnBrk="1" latinLnBrk="0" hangingPunct="1">
                        <a:defRPr sz="1800" b="1" kern="1200">
                          <a:solidFill>
                            <a:schemeClr val="lt1"/>
                          </a:solidFill>
                          <a:latin typeface="Arial Narrow"/>
                        </a:defRPr>
                      </a:lvl2pPr>
                      <a:lvl3pPr marL="914400" algn="l" defTabSz="457200" rtl="0" eaLnBrk="1" latinLnBrk="0" hangingPunct="1">
                        <a:defRPr sz="1800" b="1" kern="1200">
                          <a:solidFill>
                            <a:schemeClr val="lt1"/>
                          </a:solidFill>
                          <a:latin typeface="Arial Narrow"/>
                        </a:defRPr>
                      </a:lvl3pPr>
                      <a:lvl4pPr marL="1371600" algn="l" defTabSz="457200" rtl="0" eaLnBrk="1" latinLnBrk="0" hangingPunct="1">
                        <a:defRPr sz="1800" b="1" kern="1200">
                          <a:solidFill>
                            <a:schemeClr val="lt1"/>
                          </a:solidFill>
                          <a:latin typeface="Arial Narrow"/>
                        </a:defRPr>
                      </a:lvl4pPr>
                      <a:lvl5pPr marL="1828800" algn="l" defTabSz="457200" rtl="0" eaLnBrk="1" latinLnBrk="0" hangingPunct="1">
                        <a:defRPr sz="1800" b="1" kern="1200">
                          <a:solidFill>
                            <a:schemeClr val="lt1"/>
                          </a:solidFill>
                          <a:latin typeface="Arial Narrow"/>
                        </a:defRPr>
                      </a:lvl5pPr>
                      <a:lvl6pPr marL="2286000" algn="l" defTabSz="457200" rtl="0" eaLnBrk="1" latinLnBrk="0" hangingPunct="1">
                        <a:defRPr sz="1800" b="1" kern="1200">
                          <a:solidFill>
                            <a:schemeClr val="lt1"/>
                          </a:solidFill>
                          <a:latin typeface="Arial Narrow"/>
                        </a:defRPr>
                      </a:lvl6pPr>
                      <a:lvl7pPr marL="2743200" algn="l" defTabSz="457200" rtl="0" eaLnBrk="1" latinLnBrk="0" hangingPunct="1">
                        <a:defRPr sz="1800" b="1" kern="1200">
                          <a:solidFill>
                            <a:schemeClr val="lt1"/>
                          </a:solidFill>
                          <a:latin typeface="Arial Narrow"/>
                        </a:defRPr>
                      </a:lvl7pPr>
                      <a:lvl8pPr marL="3200400" algn="l" defTabSz="457200" rtl="0" eaLnBrk="1" latinLnBrk="0" hangingPunct="1">
                        <a:defRPr sz="1800" b="1" kern="1200">
                          <a:solidFill>
                            <a:schemeClr val="lt1"/>
                          </a:solidFill>
                          <a:latin typeface="Arial Narrow"/>
                        </a:defRPr>
                      </a:lvl8pPr>
                      <a:lvl9pPr marL="3657600" algn="l" defTabSz="457200" rtl="0" eaLnBrk="1" latinLnBrk="0" hangingPunct="1">
                        <a:defRPr sz="1800" b="1" kern="1200">
                          <a:solidFill>
                            <a:schemeClr val="lt1"/>
                          </a:solidFill>
                          <a:latin typeface="Arial Narrow"/>
                        </a:defRPr>
                      </a:lvl9pPr>
                    </a:lstStyle>
                    <a:p>
                      <a:pPr marL="0" marR="0" algn="ctr" rtl="0" eaLnBrk="1" fontAlgn="ctr" latinLnBrk="0" hangingPunct="1">
                        <a:lnSpc>
                          <a:spcPct val="85000"/>
                        </a:lnSpc>
                        <a:spcBef>
                          <a:spcPts val="0"/>
                        </a:spcBef>
                        <a:spcAft>
                          <a:spcPts val="0"/>
                        </a:spcAft>
                      </a:pPr>
                      <a:r>
                        <a:rPr lang="en-US" sz="1300" b="1" kern="1200" dirty="0" smtClean="0">
                          <a:solidFill>
                            <a:schemeClr val="lt1"/>
                          </a:solidFill>
                          <a:latin typeface="+mn-lt"/>
                          <a:ea typeface="+mn-ea"/>
                          <a:cs typeface="+mn-cs"/>
                        </a:rPr>
                        <a:t>NIVO monotherapy</a:t>
                      </a:r>
                      <a:br>
                        <a:rPr lang="en-US" sz="1300" b="1" kern="1200" dirty="0" smtClean="0">
                          <a:solidFill>
                            <a:schemeClr val="lt1"/>
                          </a:solidFill>
                          <a:latin typeface="+mn-lt"/>
                          <a:ea typeface="+mn-ea"/>
                          <a:cs typeface="+mn-cs"/>
                        </a:rPr>
                      </a:br>
                      <a:r>
                        <a:rPr lang="en-US" sz="1300" b="1" kern="1200" dirty="0" smtClean="0">
                          <a:solidFill>
                            <a:schemeClr val="lt1"/>
                          </a:solidFill>
                          <a:latin typeface="+mn-lt"/>
                          <a:ea typeface="+mn-ea"/>
                          <a:cs typeface="+mn-cs"/>
                        </a:rPr>
                        <a:t>with </a:t>
                      </a:r>
                      <a:r>
                        <a:rPr lang="en-US" sz="1300" b="1" kern="1200" dirty="0">
                          <a:solidFill>
                            <a:schemeClr val="lt1"/>
                          </a:solidFill>
                          <a:latin typeface="+mn-lt"/>
                          <a:ea typeface="+mn-ea"/>
                          <a:cs typeface="+mn-cs"/>
                        </a:rPr>
                        <a:t>IM</a:t>
                      </a:r>
                      <a:br>
                        <a:rPr lang="en-US" sz="1300" b="1" kern="1200" dirty="0">
                          <a:solidFill>
                            <a:schemeClr val="lt1"/>
                          </a:solidFill>
                          <a:latin typeface="+mn-lt"/>
                          <a:ea typeface="+mn-ea"/>
                          <a:cs typeface="+mn-cs"/>
                        </a:rPr>
                      </a:br>
                      <a:r>
                        <a:rPr lang="en-US" sz="1300" b="1" kern="1200" dirty="0" smtClean="0">
                          <a:solidFill>
                            <a:schemeClr val="lt1"/>
                          </a:solidFill>
                          <a:latin typeface="+mn-lt"/>
                          <a:ea typeface="+mn-ea"/>
                          <a:cs typeface="+mn-cs"/>
                        </a:rPr>
                        <a:t>N = 139</a:t>
                      </a:r>
                      <a:endParaRPr lang="en-US" sz="1300" b="1" kern="1200" dirty="0">
                        <a:solidFill>
                          <a:schemeClr val="lt1"/>
                        </a:solidFill>
                        <a:latin typeface="+mn-lt"/>
                        <a:ea typeface="+mn-ea"/>
                        <a:cs typeface="+mn-cs"/>
                      </a:endParaRPr>
                    </a:p>
                  </a:txBody>
                  <a:tcPr marL="45720" marR="45720" marT="27432" marB="27432"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rgbClr val="4F81B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a:txBody>
                    <a:bodyPr/>
                    <a:lstStyle>
                      <a:defPPr>
                        <a:defRPr lang="en-US"/>
                      </a:defPPr>
                      <a:lvl1pPr marL="0" algn="l" defTabSz="457200" rtl="0" eaLnBrk="1" latinLnBrk="0" hangingPunct="1">
                        <a:defRPr sz="1800" b="1" kern="1200">
                          <a:solidFill>
                            <a:schemeClr val="lt1"/>
                          </a:solidFill>
                          <a:latin typeface="Arial Narrow"/>
                        </a:defRPr>
                      </a:lvl1pPr>
                      <a:lvl2pPr marL="457200" algn="l" defTabSz="457200" rtl="0" eaLnBrk="1" latinLnBrk="0" hangingPunct="1">
                        <a:defRPr sz="1800" b="1" kern="1200">
                          <a:solidFill>
                            <a:schemeClr val="lt1"/>
                          </a:solidFill>
                          <a:latin typeface="Arial Narrow"/>
                        </a:defRPr>
                      </a:lvl2pPr>
                      <a:lvl3pPr marL="914400" algn="l" defTabSz="457200" rtl="0" eaLnBrk="1" latinLnBrk="0" hangingPunct="1">
                        <a:defRPr sz="1800" b="1" kern="1200">
                          <a:solidFill>
                            <a:schemeClr val="lt1"/>
                          </a:solidFill>
                          <a:latin typeface="Arial Narrow"/>
                        </a:defRPr>
                      </a:lvl3pPr>
                      <a:lvl4pPr marL="1371600" algn="l" defTabSz="457200" rtl="0" eaLnBrk="1" latinLnBrk="0" hangingPunct="1">
                        <a:defRPr sz="1800" b="1" kern="1200">
                          <a:solidFill>
                            <a:schemeClr val="lt1"/>
                          </a:solidFill>
                          <a:latin typeface="Arial Narrow"/>
                        </a:defRPr>
                      </a:lvl4pPr>
                      <a:lvl5pPr marL="1828800" algn="l" defTabSz="457200" rtl="0" eaLnBrk="1" latinLnBrk="0" hangingPunct="1">
                        <a:defRPr sz="1800" b="1" kern="1200">
                          <a:solidFill>
                            <a:schemeClr val="lt1"/>
                          </a:solidFill>
                          <a:latin typeface="Arial Narrow"/>
                        </a:defRPr>
                      </a:lvl5pPr>
                      <a:lvl6pPr marL="2286000" algn="l" defTabSz="457200" rtl="0" eaLnBrk="1" latinLnBrk="0" hangingPunct="1">
                        <a:defRPr sz="1800" b="1" kern="1200">
                          <a:solidFill>
                            <a:schemeClr val="lt1"/>
                          </a:solidFill>
                          <a:latin typeface="Arial Narrow"/>
                        </a:defRPr>
                      </a:lvl6pPr>
                      <a:lvl7pPr marL="2743200" algn="l" defTabSz="457200" rtl="0" eaLnBrk="1" latinLnBrk="0" hangingPunct="1">
                        <a:defRPr sz="1800" b="1" kern="1200">
                          <a:solidFill>
                            <a:schemeClr val="lt1"/>
                          </a:solidFill>
                          <a:latin typeface="Arial Narrow"/>
                        </a:defRPr>
                      </a:lvl7pPr>
                      <a:lvl8pPr marL="3200400" algn="l" defTabSz="457200" rtl="0" eaLnBrk="1" latinLnBrk="0" hangingPunct="1">
                        <a:defRPr sz="1800" b="1" kern="1200">
                          <a:solidFill>
                            <a:schemeClr val="lt1"/>
                          </a:solidFill>
                          <a:latin typeface="Arial Narrow"/>
                        </a:defRPr>
                      </a:lvl8pPr>
                      <a:lvl9pPr marL="3657600" algn="l" defTabSz="457200" rtl="0" eaLnBrk="1" latinLnBrk="0" hangingPunct="1">
                        <a:defRPr sz="1800" b="1" kern="1200">
                          <a:solidFill>
                            <a:schemeClr val="lt1"/>
                          </a:solidFill>
                          <a:latin typeface="Arial Narrow"/>
                        </a:defRPr>
                      </a:lvl9pPr>
                    </a:lstStyle>
                    <a:p>
                      <a:pPr marL="0" marR="0" algn="ctr" rtl="0" eaLnBrk="1" fontAlgn="ctr" latinLnBrk="0" hangingPunct="1">
                        <a:lnSpc>
                          <a:spcPct val="85000"/>
                        </a:lnSpc>
                        <a:spcBef>
                          <a:spcPts val="0"/>
                        </a:spcBef>
                        <a:spcAft>
                          <a:spcPts val="0"/>
                        </a:spcAft>
                      </a:pPr>
                      <a:r>
                        <a:rPr lang="en-US" sz="1300" b="1" kern="1200" dirty="0" smtClean="0">
                          <a:solidFill>
                            <a:schemeClr val="lt1"/>
                          </a:solidFill>
                          <a:latin typeface="+mn-lt"/>
                          <a:ea typeface="+mn-ea"/>
                          <a:cs typeface="+mn-cs"/>
                        </a:rPr>
                        <a:t>NIVO</a:t>
                      </a:r>
                      <a:r>
                        <a:rPr lang="en-US" sz="1300" b="1" kern="1200" baseline="0" dirty="0" smtClean="0">
                          <a:solidFill>
                            <a:schemeClr val="lt1"/>
                          </a:solidFill>
                          <a:latin typeface="+mn-lt"/>
                          <a:ea typeface="+mn-ea"/>
                          <a:cs typeface="+mn-cs"/>
                        </a:rPr>
                        <a:t> </a:t>
                      </a:r>
                      <a:r>
                        <a:rPr lang="en-US" sz="1300" b="1" kern="1200" dirty="0" err="1" smtClean="0">
                          <a:solidFill>
                            <a:schemeClr val="lt1"/>
                          </a:solidFill>
                          <a:latin typeface="+mn-lt"/>
                          <a:ea typeface="+mn-ea"/>
                          <a:cs typeface="+mn-cs"/>
                        </a:rPr>
                        <a:t>monotherapy</a:t>
                      </a:r>
                      <a:r>
                        <a:rPr lang="en-US" sz="1300" b="1" kern="1200" dirty="0" smtClean="0">
                          <a:solidFill>
                            <a:schemeClr val="lt1"/>
                          </a:solidFill>
                          <a:latin typeface="+mn-lt"/>
                          <a:ea typeface="+mn-ea"/>
                          <a:cs typeface="+mn-cs"/>
                        </a:rPr>
                        <a:t/>
                      </a:r>
                      <a:br>
                        <a:rPr lang="en-US" sz="1300" b="1" kern="1200" dirty="0" smtClean="0">
                          <a:solidFill>
                            <a:schemeClr val="lt1"/>
                          </a:solidFill>
                          <a:latin typeface="+mn-lt"/>
                          <a:ea typeface="+mn-ea"/>
                          <a:cs typeface="+mn-cs"/>
                        </a:rPr>
                      </a:br>
                      <a:r>
                        <a:rPr lang="en-US" sz="1300" b="1" kern="1200" dirty="0" smtClean="0">
                          <a:solidFill>
                            <a:schemeClr val="lt1"/>
                          </a:solidFill>
                          <a:latin typeface="+mn-lt"/>
                          <a:ea typeface="+mn-ea"/>
                          <a:cs typeface="+mn-cs"/>
                        </a:rPr>
                        <a:t>without </a:t>
                      </a:r>
                      <a:r>
                        <a:rPr lang="en-US" sz="1300" b="1" kern="1200" dirty="0">
                          <a:solidFill>
                            <a:schemeClr val="lt1"/>
                          </a:solidFill>
                          <a:latin typeface="+mn-lt"/>
                          <a:ea typeface="+mn-ea"/>
                          <a:cs typeface="+mn-cs"/>
                        </a:rPr>
                        <a:t>IM </a:t>
                      </a:r>
                    </a:p>
                    <a:p>
                      <a:pPr marL="0" marR="0" algn="ctr" rtl="0" eaLnBrk="1" fontAlgn="ctr" latinLnBrk="0" hangingPunct="1">
                        <a:lnSpc>
                          <a:spcPct val="85000"/>
                        </a:lnSpc>
                        <a:spcBef>
                          <a:spcPts val="0"/>
                        </a:spcBef>
                        <a:spcAft>
                          <a:spcPts val="0"/>
                        </a:spcAft>
                      </a:pPr>
                      <a:r>
                        <a:rPr lang="en-US" sz="1300" b="1" kern="1200" dirty="0" smtClean="0">
                          <a:solidFill>
                            <a:schemeClr val="lt1"/>
                          </a:solidFill>
                          <a:latin typeface="+mn-lt"/>
                          <a:ea typeface="+mn-ea"/>
                          <a:cs typeface="+mn-cs"/>
                        </a:rPr>
                        <a:t>N = 437</a:t>
                      </a:r>
                      <a:endParaRPr lang="en-US" sz="1300" b="1" kern="1200" dirty="0">
                        <a:solidFill>
                          <a:schemeClr val="lt1"/>
                        </a:solidFill>
                        <a:latin typeface="+mn-lt"/>
                        <a:ea typeface="+mn-ea"/>
                        <a:cs typeface="+mn-cs"/>
                      </a:endParaRPr>
                    </a:p>
                  </a:txBody>
                  <a:tcPr marL="45720" marR="45720" marT="27432" marB="27432" anchor="ctr">
                    <a:lnL w="12700" cap="flat" cmpd="sng" algn="ctr">
                      <a:solidFill>
                        <a:sysClr val="window" lastClr="FFFFFF"/>
                      </a:solidFill>
                      <a:prstDash val="solid"/>
                      <a:round/>
                      <a:headEnd type="none" w="med" len="med"/>
                      <a:tailEnd type="none" w="med" len="med"/>
                    </a:lnL>
                    <a:lnR w="38100" cap="flat" cmpd="sng" algn="ctr">
                      <a:solidFill>
                        <a:srgbClr val="4F81BD"/>
                      </a:solidFill>
                      <a:prstDash val="solid"/>
                      <a:round/>
                      <a:headEnd type="none" w="med" len="med"/>
                      <a:tailEnd type="none" w="med" len="med"/>
                    </a:lnR>
                    <a:lnT w="38100" cap="flat" cmpd="sng" algn="ctr">
                      <a:solidFill>
                        <a:srgbClr val="4F81B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rgbClr val="4F81BD"/>
                    </a:solidFill>
                  </a:tcPr>
                </a:tc>
                <a:extLst>
                  <a:ext uri="{0D108BD9-81ED-4DB2-BD59-A6C34878D82A}">
                    <a16:rowId xmlns="" xmlns:a16="http://schemas.microsoft.com/office/drawing/2014/main" val="10000"/>
                  </a:ext>
                </a:extLst>
              </a:tr>
              <a:tr h="189754">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0" marR="0" algn="l" defTabSz="3761842" rtl="0" eaLnBrk="1" fontAlgn="t" latinLnBrk="0" hangingPunct="1">
                        <a:lnSpc>
                          <a:spcPct val="115000"/>
                        </a:lnSpc>
                        <a:spcBef>
                          <a:spcPts val="0"/>
                        </a:spcBef>
                        <a:spcAft>
                          <a:spcPts val="0"/>
                        </a:spcAft>
                      </a:pPr>
                      <a:r>
                        <a:rPr lang="en-US" sz="1300" b="1" kern="1200" dirty="0">
                          <a:solidFill>
                            <a:schemeClr val="dk1"/>
                          </a:solidFill>
                          <a:latin typeface="+mn-lt"/>
                          <a:ea typeface="+mn-ea"/>
                          <a:cs typeface="+mn-cs"/>
                        </a:rPr>
                        <a:t>ORR, n (%), </a:t>
                      </a:r>
                      <a:r>
                        <a:rPr lang="en-US" sz="1300" b="1" kern="1200" dirty="0" smtClean="0">
                          <a:solidFill>
                            <a:schemeClr val="dk1"/>
                          </a:solidFill>
                          <a:latin typeface="+mn-lt"/>
                          <a:ea typeface="+mn-ea"/>
                          <a:cs typeface="+mn-cs"/>
                        </a:rPr>
                        <a:t>[</a:t>
                      </a:r>
                      <a:r>
                        <a:rPr lang="en-US" sz="1300" b="1" kern="1200" dirty="0">
                          <a:solidFill>
                            <a:schemeClr val="dk1"/>
                          </a:solidFill>
                          <a:latin typeface="+mn-lt"/>
                          <a:ea typeface="+mn-ea"/>
                          <a:cs typeface="+mn-cs"/>
                        </a:rPr>
                        <a:t>95% CI]</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40 (28.8) </a:t>
                      </a:r>
                      <a:br>
                        <a:rPr lang="en-US" sz="1300" kern="1200" baseline="0" dirty="0" smtClean="0">
                          <a:solidFill>
                            <a:schemeClr val="dk1"/>
                          </a:solidFill>
                          <a:latin typeface="+mn-lt"/>
                          <a:ea typeface="+mn-ea"/>
                          <a:cs typeface="+mn-cs"/>
                        </a:rPr>
                      </a:br>
                      <a:r>
                        <a:rPr lang="en-US" sz="1300" kern="1200" baseline="0" dirty="0" smtClean="0">
                          <a:solidFill>
                            <a:schemeClr val="dk1"/>
                          </a:solidFill>
                          <a:latin typeface="+mn-lt"/>
                          <a:ea typeface="+mn-ea"/>
                          <a:cs typeface="+mn-cs"/>
                        </a:rPr>
                        <a:t>[21.4–37.1]</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141 (32.3)</a:t>
                      </a:r>
                      <a:br>
                        <a:rPr lang="en-US" sz="1300" kern="1200" baseline="0" dirty="0" smtClean="0">
                          <a:solidFill>
                            <a:schemeClr val="dk1"/>
                          </a:solidFill>
                          <a:latin typeface="+mn-lt"/>
                          <a:ea typeface="+mn-ea"/>
                          <a:cs typeface="+mn-cs"/>
                        </a:rPr>
                      </a:br>
                      <a:r>
                        <a:rPr lang="en-US" sz="1300" kern="1200" baseline="0" dirty="0" smtClean="0">
                          <a:solidFill>
                            <a:schemeClr val="dk1"/>
                          </a:solidFill>
                          <a:latin typeface="+mn-lt"/>
                          <a:ea typeface="+mn-ea"/>
                          <a:cs typeface="+mn-cs"/>
                        </a:rPr>
                        <a:t>[27.9–36.9]</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1"/>
                  </a:ext>
                </a:extLst>
              </a:tr>
              <a:tr h="109108">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0" marR="0" algn="l" defTabSz="3761842" rtl="0" eaLnBrk="1" fontAlgn="t" latinLnBrk="0" hangingPunct="1">
                        <a:lnSpc>
                          <a:spcPct val="115000"/>
                        </a:lnSpc>
                        <a:spcBef>
                          <a:spcPts val="0"/>
                        </a:spcBef>
                        <a:spcAft>
                          <a:spcPts val="0"/>
                        </a:spcAft>
                      </a:pPr>
                      <a:r>
                        <a:rPr lang="en-US" sz="1300" b="1" kern="1200" dirty="0">
                          <a:solidFill>
                            <a:schemeClr val="dk1"/>
                          </a:solidFill>
                          <a:latin typeface="+mn-lt"/>
                          <a:ea typeface="+mn-ea"/>
                          <a:cs typeface="+mn-cs"/>
                        </a:rPr>
                        <a:t>BOR, n (%)</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0" marR="0" algn="ctr" defTabSz="3761842" rtl="0" eaLnBrk="1" fontAlgn="t" latinLnBrk="0" hangingPunct="1">
                        <a:lnSpc>
                          <a:spcPct val="115000"/>
                        </a:lnSpc>
                        <a:spcBef>
                          <a:spcPts val="0"/>
                        </a:spcBef>
                        <a:spcAft>
                          <a:spcPts val="0"/>
                        </a:spcAft>
                      </a:pP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0" marR="0" algn="ctr" defTabSz="3761842" rtl="0" eaLnBrk="1" fontAlgn="t" latinLnBrk="0" hangingPunct="1">
                        <a:lnSpc>
                          <a:spcPct val="115000"/>
                        </a:lnSpc>
                        <a:spcBef>
                          <a:spcPts val="0"/>
                        </a:spcBef>
                        <a:spcAft>
                          <a:spcPts val="0"/>
                        </a:spcAft>
                      </a:pP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2"/>
                  </a:ext>
                </a:extLst>
              </a:tr>
              <a:tr h="109108">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220663" marR="0" indent="0" algn="l" defTabSz="3761842" rtl="0" eaLnBrk="1" fontAlgn="t" latinLnBrk="0" hangingPunct="1">
                        <a:lnSpc>
                          <a:spcPct val="115000"/>
                        </a:lnSpc>
                        <a:spcBef>
                          <a:spcPts val="0"/>
                        </a:spcBef>
                        <a:spcAft>
                          <a:spcPts val="0"/>
                        </a:spcAft>
                      </a:pPr>
                      <a:r>
                        <a:rPr lang="en-US" sz="1300" b="0" kern="1200" dirty="0">
                          <a:solidFill>
                            <a:schemeClr val="dk1"/>
                          </a:solidFill>
                          <a:latin typeface="+mn-lt"/>
                          <a:ea typeface="+mn-ea"/>
                          <a:cs typeface="+mn-cs"/>
                        </a:rPr>
                        <a:t>CR</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7 (5.0)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22 (5.0)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3"/>
                  </a:ext>
                </a:extLst>
              </a:tr>
              <a:tr h="109108">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220663" marR="0" indent="0" algn="l" defTabSz="3761842" rtl="0" eaLnBrk="1" fontAlgn="t" latinLnBrk="0" hangingPunct="1">
                        <a:lnSpc>
                          <a:spcPct val="115000"/>
                        </a:lnSpc>
                        <a:spcBef>
                          <a:spcPts val="0"/>
                        </a:spcBef>
                        <a:spcAft>
                          <a:spcPts val="0"/>
                        </a:spcAft>
                      </a:pPr>
                      <a:r>
                        <a:rPr lang="en-US" sz="1300" b="0" kern="1200" dirty="0">
                          <a:solidFill>
                            <a:schemeClr val="dk1"/>
                          </a:solidFill>
                          <a:latin typeface="+mn-lt"/>
                          <a:ea typeface="+mn-ea"/>
                          <a:cs typeface="+mn-cs"/>
                        </a:rPr>
                        <a:t>PR</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33 (23.7)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119 (27.2)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4"/>
                  </a:ext>
                </a:extLst>
              </a:tr>
              <a:tr h="109108">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220663" marR="0" indent="0" algn="l" defTabSz="3761842" rtl="0" eaLnBrk="1" fontAlgn="t" latinLnBrk="0" hangingPunct="1">
                        <a:lnSpc>
                          <a:spcPct val="115000"/>
                        </a:lnSpc>
                        <a:spcBef>
                          <a:spcPts val="0"/>
                        </a:spcBef>
                        <a:spcAft>
                          <a:spcPts val="0"/>
                        </a:spcAft>
                      </a:pPr>
                      <a:r>
                        <a:rPr lang="en-US" sz="1300" b="0" kern="1200" dirty="0">
                          <a:solidFill>
                            <a:schemeClr val="dk1"/>
                          </a:solidFill>
                          <a:latin typeface="+mn-lt"/>
                          <a:ea typeface="+mn-ea"/>
                          <a:cs typeface="+mn-cs"/>
                        </a:rPr>
                        <a:t>SD</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31 (22.3)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102 (23.3)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5"/>
                  </a:ext>
                </a:extLst>
              </a:tr>
              <a:tr h="109108">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220663" marR="0" indent="0" algn="l" defTabSz="3761842" rtl="0" eaLnBrk="1" fontAlgn="t" latinLnBrk="0" hangingPunct="1">
                        <a:lnSpc>
                          <a:spcPct val="115000"/>
                        </a:lnSpc>
                        <a:spcBef>
                          <a:spcPts val="0"/>
                        </a:spcBef>
                        <a:spcAft>
                          <a:spcPts val="0"/>
                        </a:spcAft>
                      </a:pPr>
                      <a:r>
                        <a:rPr lang="en-US" sz="1300" b="0" kern="1200" dirty="0">
                          <a:solidFill>
                            <a:schemeClr val="dk1"/>
                          </a:solidFill>
                          <a:latin typeface="+mn-lt"/>
                          <a:ea typeface="+mn-ea"/>
                          <a:cs typeface="+mn-cs"/>
                        </a:rPr>
                        <a:t>PD</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63 (45.3)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173 (39.6)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6"/>
                  </a:ext>
                </a:extLst>
              </a:tr>
              <a:tr h="109108">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220663" marR="0" indent="0" algn="l" defTabSz="3761842" rtl="0" eaLnBrk="1" fontAlgn="t" latinLnBrk="0" hangingPunct="1">
                        <a:lnSpc>
                          <a:spcPct val="115000"/>
                        </a:lnSpc>
                        <a:spcBef>
                          <a:spcPts val="0"/>
                        </a:spcBef>
                        <a:spcAft>
                          <a:spcPts val="0"/>
                        </a:spcAft>
                      </a:pPr>
                      <a:r>
                        <a:rPr lang="en-US" sz="1300" b="0" kern="1200" dirty="0">
                          <a:solidFill>
                            <a:schemeClr val="dk1"/>
                          </a:solidFill>
                          <a:latin typeface="+mn-lt"/>
                          <a:ea typeface="+mn-ea"/>
                          <a:cs typeface="+mn-cs"/>
                        </a:rPr>
                        <a:t>Not evaluable</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5 (3.6) </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21 (4.8)</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7"/>
                  </a:ext>
                </a:extLst>
              </a:tr>
              <a:tr h="218217">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0" marR="0" algn="l" defTabSz="3761842" rtl="0" eaLnBrk="1" fontAlgn="t" latinLnBrk="0" hangingPunct="1">
                        <a:lnSpc>
                          <a:spcPct val="115000"/>
                        </a:lnSpc>
                        <a:spcBef>
                          <a:spcPts val="0"/>
                        </a:spcBef>
                        <a:spcAft>
                          <a:spcPts val="0"/>
                        </a:spcAft>
                      </a:pPr>
                      <a:r>
                        <a:rPr lang="en-US" sz="1300" b="1" kern="1200" dirty="0">
                          <a:solidFill>
                            <a:schemeClr val="dk1"/>
                          </a:solidFill>
                          <a:latin typeface="+mn-lt"/>
                          <a:ea typeface="+mn-ea"/>
                          <a:cs typeface="+mn-cs"/>
                        </a:rPr>
                        <a:t>Median duration of response, mo (95% CI)</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NR </a:t>
                      </a:r>
                      <a:br>
                        <a:rPr lang="en-US" sz="1300" kern="1200" baseline="0" dirty="0" smtClean="0">
                          <a:solidFill>
                            <a:schemeClr val="dk1"/>
                          </a:solidFill>
                          <a:latin typeface="+mn-lt"/>
                          <a:ea typeface="+mn-ea"/>
                          <a:cs typeface="+mn-cs"/>
                        </a:rPr>
                      </a:br>
                      <a:r>
                        <a:rPr lang="en-US" sz="1300" kern="1200" baseline="0" dirty="0" smtClean="0">
                          <a:solidFill>
                            <a:schemeClr val="dk1"/>
                          </a:solidFill>
                          <a:latin typeface="+mn-lt"/>
                          <a:ea typeface="+mn-ea"/>
                          <a:cs typeface="+mn-cs"/>
                        </a:rPr>
                        <a:t>(9.3–NR)</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22.0 </a:t>
                      </a:r>
                      <a:br>
                        <a:rPr lang="en-US" sz="1300" kern="1200" baseline="0" dirty="0" smtClean="0">
                          <a:solidFill>
                            <a:schemeClr val="dk1"/>
                          </a:solidFill>
                          <a:latin typeface="+mn-lt"/>
                          <a:ea typeface="+mn-ea"/>
                          <a:cs typeface="+mn-cs"/>
                        </a:rPr>
                      </a:br>
                      <a:r>
                        <a:rPr lang="en-US" sz="1300" kern="1200" baseline="0" dirty="0" smtClean="0">
                          <a:solidFill>
                            <a:schemeClr val="dk1"/>
                          </a:solidFill>
                          <a:latin typeface="+mn-lt"/>
                          <a:ea typeface="+mn-ea"/>
                          <a:cs typeface="+mn-cs"/>
                        </a:rPr>
                        <a:t>(22.0–NR)</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8"/>
                  </a:ext>
                </a:extLst>
              </a:tr>
              <a:tr h="218217">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marL="0" marR="0" algn="l" defTabSz="3761842" rtl="0" eaLnBrk="1" fontAlgn="t" latinLnBrk="0" hangingPunct="1">
                        <a:lnSpc>
                          <a:spcPct val="115000"/>
                        </a:lnSpc>
                        <a:spcBef>
                          <a:spcPts val="0"/>
                        </a:spcBef>
                        <a:spcAft>
                          <a:spcPts val="0"/>
                        </a:spcAft>
                      </a:pPr>
                      <a:r>
                        <a:rPr lang="en-US" sz="1300" b="1" kern="1200" dirty="0">
                          <a:solidFill>
                            <a:schemeClr val="dk1"/>
                          </a:solidFill>
                          <a:latin typeface="+mn-lt"/>
                          <a:ea typeface="+mn-ea"/>
                          <a:cs typeface="+mn-cs"/>
                        </a:rPr>
                        <a:t>Median time to response, mo (range)</a:t>
                      </a:r>
                    </a:p>
                  </a:txBody>
                  <a:tcPr marT="0" marB="0" anchor="ctr">
                    <a:lnL w="38100" cap="flat" cmpd="sng" algn="ctr">
                      <a:solidFill>
                        <a:srgbClr val="4F81B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2.1 (1.2–8.8)</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defPPr>
                        <a:defRPr lang="en-US"/>
                      </a:defPPr>
                      <a:lvl1pPr marL="0" algn="l" defTabSz="457200" rtl="0" eaLnBrk="1" latinLnBrk="0" hangingPunct="1">
                        <a:defRPr sz="1800" kern="1200">
                          <a:solidFill>
                            <a:schemeClr val="dk1"/>
                          </a:solidFill>
                          <a:latin typeface="Arial Narrow"/>
                        </a:defRPr>
                      </a:lvl1pPr>
                      <a:lvl2pPr marL="457200" algn="l" defTabSz="457200" rtl="0" eaLnBrk="1" latinLnBrk="0" hangingPunct="1">
                        <a:defRPr sz="1800" kern="1200">
                          <a:solidFill>
                            <a:schemeClr val="dk1"/>
                          </a:solidFill>
                          <a:latin typeface="Arial Narrow"/>
                        </a:defRPr>
                      </a:lvl2pPr>
                      <a:lvl3pPr marL="914400" algn="l" defTabSz="457200" rtl="0" eaLnBrk="1" latinLnBrk="0" hangingPunct="1">
                        <a:defRPr sz="1800" kern="1200">
                          <a:solidFill>
                            <a:schemeClr val="dk1"/>
                          </a:solidFill>
                          <a:latin typeface="Arial Narrow"/>
                        </a:defRPr>
                      </a:lvl3pPr>
                      <a:lvl4pPr marL="1371600" algn="l" defTabSz="457200" rtl="0" eaLnBrk="1" latinLnBrk="0" hangingPunct="1">
                        <a:defRPr sz="1800" kern="1200">
                          <a:solidFill>
                            <a:schemeClr val="dk1"/>
                          </a:solidFill>
                          <a:latin typeface="Arial Narrow"/>
                        </a:defRPr>
                      </a:lvl4pPr>
                      <a:lvl5pPr marL="1828800" algn="l" defTabSz="457200" rtl="0" eaLnBrk="1" latinLnBrk="0" hangingPunct="1">
                        <a:defRPr sz="1800" kern="1200">
                          <a:solidFill>
                            <a:schemeClr val="dk1"/>
                          </a:solidFill>
                          <a:latin typeface="Arial Narrow"/>
                        </a:defRPr>
                      </a:lvl5pPr>
                      <a:lvl6pPr marL="2286000" algn="l" defTabSz="457200" rtl="0" eaLnBrk="1" latinLnBrk="0" hangingPunct="1">
                        <a:defRPr sz="1800" kern="1200">
                          <a:solidFill>
                            <a:schemeClr val="dk1"/>
                          </a:solidFill>
                          <a:latin typeface="Arial Narrow"/>
                        </a:defRPr>
                      </a:lvl6pPr>
                      <a:lvl7pPr marL="2743200" algn="l" defTabSz="457200" rtl="0" eaLnBrk="1" latinLnBrk="0" hangingPunct="1">
                        <a:defRPr sz="1800" kern="1200">
                          <a:solidFill>
                            <a:schemeClr val="dk1"/>
                          </a:solidFill>
                          <a:latin typeface="Arial Narrow"/>
                        </a:defRPr>
                      </a:lvl7pPr>
                      <a:lvl8pPr marL="3200400" algn="l" defTabSz="457200" rtl="0" eaLnBrk="1" latinLnBrk="0" hangingPunct="1">
                        <a:defRPr sz="1800" kern="1200">
                          <a:solidFill>
                            <a:schemeClr val="dk1"/>
                          </a:solidFill>
                          <a:latin typeface="Arial Narrow"/>
                        </a:defRPr>
                      </a:lvl8pPr>
                      <a:lvl9pPr marL="3657600" algn="l" defTabSz="457200" rtl="0" eaLnBrk="1" latinLnBrk="0" hangingPunct="1">
                        <a:defRPr sz="1800" kern="1200">
                          <a:solidFill>
                            <a:schemeClr val="dk1"/>
                          </a:solidFill>
                          <a:latin typeface="Arial Narrow"/>
                        </a:defRPr>
                      </a:lvl9pPr>
                    </a:lstStyle>
                    <a:p>
                      <a:pPr algn="ctr"/>
                      <a:r>
                        <a:rPr lang="en-US" sz="1300" kern="1200" baseline="0" dirty="0" smtClean="0">
                          <a:solidFill>
                            <a:schemeClr val="dk1"/>
                          </a:solidFill>
                          <a:latin typeface="+mn-lt"/>
                          <a:ea typeface="+mn-ea"/>
                          <a:cs typeface="+mn-cs"/>
                        </a:rPr>
                        <a:t> 2.1 (1.4–9.2)</a:t>
                      </a:r>
                      <a:endParaRPr lang="en-US" sz="1300" b="0" kern="1200" dirty="0">
                        <a:solidFill>
                          <a:schemeClr val="dk1"/>
                        </a:solidFill>
                        <a:latin typeface="+mn-lt"/>
                        <a:ea typeface="+mn-ea"/>
                        <a:cs typeface="+mn-cs"/>
                      </a:endParaRPr>
                    </a:p>
                  </a:txBody>
                  <a:tcPr marL="68580" marR="68580" marT="0" marB="0" anchor="ctr">
                    <a:lnL w="12700" cap="flat" cmpd="sng" algn="ctr">
                      <a:solidFill>
                        <a:srgbClr val="1F497D"/>
                      </a:solidFill>
                      <a:prstDash val="solid"/>
                      <a:round/>
                      <a:headEnd type="none" w="med" len="med"/>
                      <a:tailEnd type="none" w="med" len="med"/>
                    </a:lnL>
                    <a:lnR w="38100" cap="flat" cmpd="sng" algn="ctr">
                      <a:solidFill>
                        <a:srgbClr val="4F81BD"/>
                      </a:solidFill>
                      <a:prstDash val="solid"/>
                      <a:round/>
                      <a:headEnd type="none" w="med" len="med"/>
                      <a:tailEnd type="none" w="med" len="med"/>
                    </a:lnR>
                    <a:lnT w="12700" cap="flat" cmpd="sng" algn="ctr">
                      <a:solidFill>
                        <a:srgbClr val="1F497D"/>
                      </a:solidFill>
                      <a:prstDash val="solid"/>
                      <a:round/>
                      <a:headEnd type="none" w="med" len="med"/>
                      <a:tailEnd type="none" w="med" len="med"/>
                    </a:lnT>
                    <a:lnB w="1270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9"/>
                  </a:ext>
                </a:extLst>
              </a:tr>
            </a:tbl>
          </a:graphicData>
        </a:graphic>
      </p:graphicFrame>
      <p:sp>
        <p:nvSpPr>
          <p:cNvPr id="9" name="Content Placeholder 2"/>
          <p:cNvSpPr txBox="1">
            <a:spLocks/>
          </p:cNvSpPr>
          <p:nvPr/>
        </p:nvSpPr>
        <p:spPr>
          <a:xfrm>
            <a:off x="6581554" y="2016198"/>
            <a:ext cx="2562447" cy="3615726"/>
          </a:xfrm>
          <a:prstGeom prst="rect">
            <a:avLst/>
          </a:prstGeom>
        </p:spPr>
        <p:txBody>
          <a:bodyPr vert="horz" lIns="91440" tIns="45720" rIns="91440" bIns="45720" rtlCol="0">
            <a:noAutofit/>
          </a:bodyPr>
          <a:lstStyle/>
          <a:p>
            <a:pPr marL="228600" indent="-228600">
              <a:spcBef>
                <a:spcPct val="20000"/>
              </a:spcBef>
              <a:spcAft>
                <a:spcPts val="294"/>
              </a:spcAft>
              <a:buFont typeface="Arial" pitchFamily="34" charset="0"/>
              <a:buChar char="•"/>
            </a:pPr>
            <a:r>
              <a:rPr lang="en-US" sz="1400" dirty="0"/>
              <a:t>ORR was 28.8% in pts who had received an IM and was 32.3% in pts who had not received </a:t>
            </a:r>
            <a:r>
              <a:rPr lang="en-US" sz="1400" dirty="0" smtClean="0"/>
              <a:t>immunosuppression</a:t>
            </a:r>
            <a:endParaRPr lang="en-US" sz="1400" dirty="0"/>
          </a:p>
          <a:p>
            <a:pPr marL="228600" indent="-228600">
              <a:spcBef>
                <a:spcPct val="20000"/>
              </a:spcBef>
              <a:spcAft>
                <a:spcPts val="294"/>
              </a:spcAft>
              <a:buFont typeface="Arial" pitchFamily="34" charset="0"/>
              <a:buChar char="•"/>
            </a:pPr>
            <a:r>
              <a:rPr lang="en-US" sz="1400" dirty="0"/>
              <a:t>Time to response was similar in both subgroups (median of 2.1 months), and median duration of response was 22 months in those who did not receive an IM and had not been reached in pts who received systemic IMs</a:t>
            </a:r>
          </a:p>
          <a:p>
            <a:pPr lvl="3" defTabSz="457200">
              <a:spcBef>
                <a:spcPct val="20000"/>
              </a:spcBef>
              <a:spcAft>
                <a:spcPts val="294"/>
              </a:spcAft>
              <a:buFont typeface="Arial" pitchFamily="34" charset="0"/>
              <a:buChar char="•"/>
              <a:defRPr/>
            </a:pPr>
            <a:endParaRPr lang="en-US" sz="1100" dirty="0"/>
          </a:p>
        </p:txBody>
      </p:sp>
      <p:sp>
        <p:nvSpPr>
          <p:cNvPr id="5" name="Rectangle 4"/>
          <p:cNvSpPr/>
          <p:nvPr/>
        </p:nvSpPr>
        <p:spPr>
          <a:xfrm>
            <a:off x="562694" y="5317996"/>
            <a:ext cx="7168142" cy="738664"/>
          </a:xfrm>
          <a:prstGeom prst="rect">
            <a:avLst/>
          </a:prstGeom>
        </p:spPr>
        <p:txBody>
          <a:bodyPr wrap="square">
            <a:spAutoFit/>
          </a:bodyPr>
          <a:lstStyle/>
          <a:p>
            <a:r>
              <a:rPr lang="en-US" sz="1400" dirty="0"/>
              <a:t>Pts evaluable for response had a baseline tumor assessment and a confirmatory scan at least 4 weeks after the first documented response. BOR, best overall response; CR, complete response; PR, partial response; SD, stable disease</a:t>
            </a:r>
          </a:p>
        </p:txBody>
      </p:sp>
      <p:sp>
        <p:nvSpPr>
          <p:cNvPr id="6" name="TextBox 5"/>
          <p:cNvSpPr txBox="1"/>
          <p:nvPr/>
        </p:nvSpPr>
        <p:spPr>
          <a:xfrm>
            <a:off x="6324600" y="6400800"/>
            <a:ext cx="2819400" cy="369332"/>
          </a:xfrm>
          <a:prstGeom prst="rect">
            <a:avLst/>
          </a:prstGeom>
          <a:noFill/>
        </p:spPr>
        <p:txBody>
          <a:bodyPr wrap="square" rtlCol="0">
            <a:spAutoFit/>
          </a:bodyPr>
          <a:lstStyle/>
          <a:p>
            <a:r>
              <a:rPr lang="en-US" dirty="0" smtClean="0"/>
              <a:t>Weber et al. ASCO 2015</a:t>
            </a:r>
          </a:p>
        </p:txBody>
      </p:sp>
    </p:spTree>
    <p:extLst>
      <p:ext uri="{BB962C8B-B14F-4D97-AF65-F5344CB8AC3E}">
        <p14:creationId xmlns:p14="http://schemas.microsoft.com/office/powerpoint/2010/main" val="7627433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100" y="2057400"/>
            <a:ext cx="8458200" cy="3733800"/>
          </a:xfrm>
        </p:spPr>
        <p:txBody>
          <a:bodyPr>
            <a:normAutofit/>
          </a:bodyPr>
          <a:lstStyle/>
          <a:p>
            <a:pPr>
              <a:buNone/>
            </a:pPr>
            <a:r>
              <a:rPr lang="en-US" dirty="0" smtClean="0">
                <a:solidFill>
                  <a:schemeClr val="tx1"/>
                </a:solidFill>
              </a:rPr>
              <a:t>1. Does immunosuppression blunt immunotherapy’s favorable effect?  </a:t>
            </a:r>
            <a:r>
              <a:rPr lang="en-US" b="1" dirty="0" smtClean="0">
                <a:solidFill>
                  <a:srgbClr val="FFFF00"/>
                </a:solidFill>
              </a:rPr>
              <a:t>No, most likely; multiple reports of pts on steroids with sustained responses</a:t>
            </a:r>
          </a:p>
          <a:p>
            <a:endParaRPr lang="en-US" dirty="0" smtClean="0">
              <a:solidFill>
                <a:schemeClr val="tx1"/>
              </a:solidFill>
            </a:endParaRPr>
          </a:p>
          <a:p>
            <a:pPr>
              <a:buNone/>
            </a:pPr>
            <a:r>
              <a:rPr lang="en-US" dirty="0">
                <a:solidFill>
                  <a:schemeClr val="tx1"/>
                </a:solidFill>
              </a:rPr>
              <a:t>2</a:t>
            </a:r>
            <a:r>
              <a:rPr lang="en-US" dirty="0" smtClean="0">
                <a:solidFill>
                  <a:schemeClr val="tx1"/>
                </a:solidFill>
              </a:rPr>
              <a:t>.</a:t>
            </a:r>
            <a:r>
              <a:rPr lang="en-US" dirty="0">
                <a:solidFill>
                  <a:schemeClr val="tx1"/>
                </a:solidFill>
              </a:rPr>
              <a:t> </a:t>
            </a:r>
            <a:r>
              <a:rPr lang="en-US" dirty="0" smtClean="0">
                <a:solidFill>
                  <a:schemeClr val="tx1"/>
                </a:solidFill>
              </a:rPr>
              <a:t>What are risks of immunosuppression?  </a:t>
            </a:r>
            <a:r>
              <a:rPr lang="en-US" b="1" dirty="0" smtClean="0">
                <a:solidFill>
                  <a:srgbClr val="FFFF00"/>
                </a:solidFill>
              </a:rPr>
              <a:t>Unclear since such pts were excluded from initial trials; but allograft failure has been seen in those started  on I/</a:t>
            </a:r>
            <a:r>
              <a:rPr lang="en-US" b="1" dirty="0" err="1" smtClean="0">
                <a:solidFill>
                  <a:srgbClr val="FFFF00"/>
                </a:solidFill>
              </a:rPr>
              <a:t>Os</a:t>
            </a:r>
            <a:r>
              <a:rPr lang="en-US" b="1" dirty="0" smtClean="0">
                <a:solidFill>
                  <a:srgbClr val="FFFF00"/>
                </a:solidFill>
              </a:rPr>
              <a:t>; </a:t>
            </a:r>
          </a:p>
          <a:p>
            <a:pPr>
              <a:buNone/>
            </a:pPr>
            <a:endParaRPr lang="en-US" dirty="0">
              <a:solidFill>
                <a:schemeClr val="tx1"/>
              </a:solidFill>
            </a:endParaRPr>
          </a:p>
          <a:p>
            <a:pPr>
              <a:buNone/>
            </a:pPr>
            <a:r>
              <a:rPr lang="en-US" dirty="0" smtClean="0">
                <a:solidFill>
                  <a:schemeClr val="tx1"/>
                </a:solidFill>
              </a:rPr>
              <a:t>3. Can these drugs be given to patients with autoimmune disease?  </a:t>
            </a:r>
            <a:endParaRPr lang="en-US" dirty="0" smtClean="0"/>
          </a:p>
          <a:p>
            <a:pPr lvl="1"/>
            <a:endParaRPr lang="en-US" dirty="0" smtClean="0">
              <a:solidFill>
                <a:schemeClr val="bg1"/>
              </a:solidFill>
            </a:endParaRPr>
          </a:p>
        </p:txBody>
      </p:sp>
      <p:sp>
        <p:nvSpPr>
          <p:cNvPr id="4" name="Title 1"/>
          <p:cNvSpPr txBox="1">
            <a:spLocks/>
          </p:cNvSpPr>
          <p:nvPr/>
        </p:nvSpPr>
        <p:spPr>
          <a:xfrm>
            <a:off x="533400" y="228600"/>
            <a:ext cx="8229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mj-lt"/>
                <a:ea typeface="+mj-ea"/>
                <a:cs typeface="+mj-cs"/>
              </a:rPr>
              <a:t>Additional Questions: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rgbClr val="FFFF00"/>
                </a:solidFill>
                <a:latin typeface="+mj-lt"/>
                <a:ea typeface="+mj-ea"/>
                <a:cs typeface="+mj-cs"/>
              </a:rPr>
              <a:t>Checkpoint Inhibitors in AID</a:t>
            </a:r>
            <a:endParaRPr kumimoji="0" lang="en-US" sz="4400" b="1" i="0" u="none" strike="noStrike" kern="1200" cap="none" spc="0" normalizeH="0" baseline="0" noProof="0" dirty="0" smtClean="0">
              <a:ln>
                <a:noFill/>
              </a:ln>
              <a:solidFill>
                <a:srgbClr val="FFFF00"/>
              </a:solidFill>
              <a:effectLst/>
              <a:uLnTx/>
              <a:uFillTx/>
              <a:latin typeface="+mj-lt"/>
              <a:ea typeface="+mj-ea"/>
              <a:cs typeface="+mj-cs"/>
            </a:endParaRPr>
          </a:p>
        </p:txBody>
      </p:sp>
    </p:spTree>
    <p:extLst>
      <p:ext uri="{BB962C8B-B14F-4D97-AF65-F5344CB8AC3E}">
        <p14:creationId xmlns:p14="http://schemas.microsoft.com/office/powerpoint/2010/main" val="10106172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0678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mj-lt"/>
                <a:ea typeface="+mj-ea"/>
                <a:cs typeface="+mj-cs"/>
              </a:rPr>
              <a:t>Possibility of Opportunistic</a:t>
            </a:r>
            <a:r>
              <a:rPr kumimoji="0" lang="en-US" sz="4400" b="1" i="0" u="none" strike="noStrike" kern="1200" cap="none" spc="0" normalizeH="0" noProof="0" dirty="0" smtClean="0">
                <a:ln>
                  <a:noFill/>
                </a:ln>
                <a:solidFill>
                  <a:srgbClr val="FFFF00"/>
                </a:solidFill>
                <a:effectLst/>
                <a:uLnTx/>
                <a:uFillTx/>
                <a:latin typeface="+mj-lt"/>
                <a:ea typeface="+mj-ea"/>
                <a:cs typeface="+mj-cs"/>
              </a:rPr>
              <a:t> Infection</a:t>
            </a:r>
            <a:endParaRPr kumimoji="0" lang="en-US" sz="4400" b="1" i="0" u="none" strike="noStrike" kern="1200" cap="none" spc="0" normalizeH="0" baseline="0" noProof="0" dirty="0" smtClean="0">
              <a:ln>
                <a:noFill/>
              </a:ln>
              <a:solidFill>
                <a:srgbClr val="FFFF00"/>
              </a:solidFill>
              <a:effectLst/>
              <a:uLnTx/>
              <a:uFillTx/>
              <a:latin typeface="+mj-lt"/>
              <a:ea typeface="+mj-ea"/>
              <a:cs typeface="+mj-cs"/>
            </a:endParaRPr>
          </a:p>
        </p:txBody>
      </p:sp>
      <p:sp>
        <p:nvSpPr>
          <p:cNvPr id="5" name="TextBox 4"/>
          <p:cNvSpPr txBox="1"/>
          <p:nvPr/>
        </p:nvSpPr>
        <p:spPr>
          <a:xfrm>
            <a:off x="6477000" y="6418302"/>
            <a:ext cx="3657600" cy="369332"/>
          </a:xfrm>
          <a:prstGeom prst="rect">
            <a:avLst/>
          </a:prstGeom>
          <a:noFill/>
        </p:spPr>
        <p:txBody>
          <a:bodyPr wrap="square" rtlCol="0">
            <a:spAutoFit/>
          </a:bodyPr>
          <a:lstStyle/>
          <a:p>
            <a:r>
              <a:rPr lang="en-US" dirty="0" smtClean="0"/>
              <a:t>Kyi and </a:t>
            </a:r>
            <a:r>
              <a:rPr lang="en-US" dirty="0" err="1" smtClean="0"/>
              <a:t>Postow</a:t>
            </a:r>
            <a:r>
              <a:rPr lang="en-US" dirty="0" smtClean="0"/>
              <a:t> </a:t>
            </a:r>
            <a:r>
              <a:rPr lang="en-US" i="1" dirty="0" smtClean="0"/>
              <a:t>JITC </a:t>
            </a:r>
            <a:r>
              <a:rPr lang="en-US" dirty="0" smtClean="0"/>
              <a:t>2014</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39082"/>
          <a:stretch/>
        </p:blipFill>
        <p:spPr>
          <a:xfrm>
            <a:off x="687656" y="1143000"/>
            <a:ext cx="7921088" cy="2645926"/>
          </a:xfrm>
          <a:prstGeom prst="rect">
            <a:avLst/>
          </a:prstGeom>
        </p:spPr>
      </p:pic>
      <p:sp>
        <p:nvSpPr>
          <p:cNvPr id="7" name="Content Placeholder 2"/>
          <p:cNvSpPr>
            <a:spLocks noGrp="1"/>
          </p:cNvSpPr>
          <p:nvPr>
            <p:ph idx="1"/>
          </p:nvPr>
        </p:nvSpPr>
        <p:spPr>
          <a:xfrm>
            <a:off x="457200" y="4294762"/>
            <a:ext cx="8610600" cy="2029837"/>
          </a:xfrm>
        </p:spPr>
        <p:txBody>
          <a:bodyPr>
            <a:normAutofit fontScale="92500"/>
          </a:bodyPr>
          <a:lstStyle/>
          <a:p>
            <a:r>
              <a:rPr lang="en-US" dirty="0" smtClean="0"/>
              <a:t>Ipilimumab diarrhea treated with prednisone and infliximab, subsequent </a:t>
            </a:r>
            <a:r>
              <a:rPr lang="en-US" i="1" dirty="0" err="1" smtClean="0"/>
              <a:t>Aspergillus</a:t>
            </a:r>
            <a:r>
              <a:rPr lang="en-US" i="1" dirty="0" smtClean="0"/>
              <a:t> </a:t>
            </a:r>
            <a:r>
              <a:rPr lang="en-US" i="1" dirty="0" err="1" smtClean="0"/>
              <a:t>fumigatus</a:t>
            </a:r>
            <a:r>
              <a:rPr lang="en-US" i="1" dirty="0" smtClean="0"/>
              <a:t> </a:t>
            </a:r>
            <a:r>
              <a:rPr lang="en-US" dirty="0" smtClean="0"/>
              <a:t>infection treated with </a:t>
            </a:r>
            <a:r>
              <a:rPr lang="en-US" dirty="0" err="1" smtClean="0"/>
              <a:t>voriconazole</a:t>
            </a:r>
            <a:endParaRPr lang="en-US" dirty="0" smtClean="0"/>
          </a:p>
          <a:p>
            <a:pPr marL="0" indent="0">
              <a:buNone/>
            </a:pPr>
            <a:endParaRPr lang="en-US" dirty="0"/>
          </a:p>
          <a:p>
            <a:r>
              <a:rPr lang="en-US" dirty="0" smtClean="0"/>
              <a:t>Consider prophylaxis for PCP (Bactrim, </a:t>
            </a:r>
            <a:r>
              <a:rPr lang="en-US" dirty="0" err="1" smtClean="0"/>
              <a:t>atovaquone</a:t>
            </a:r>
            <a:r>
              <a:rPr lang="en-US" dirty="0" smtClean="0"/>
              <a:t>) in patients on 20mg of prednisone for at least 4 weeks (Category 2B from NCCN)</a:t>
            </a:r>
          </a:p>
          <a:p>
            <a:endParaRPr lang="en-US" dirty="0" smtClean="0">
              <a:solidFill>
                <a:schemeClr val="bg1"/>
              </a:solidFill>
            </a:endParaRPr>
          </a:p>
          <a:p>
            <a:endParaRPr lang="en-US" dirty="0" smtClean="0">
              <a:solidFill>
                <a:schemeClr val="bg1"/>
              </a:solidFill>
            </a:endParaRPr>
          </a:p>
          <a:p>
            <a:pPr lvl="1"/>
            <a:endParaRPr lang="en-US" dirty="0" smtClean="0">
              <a:solidFill>
                <a:schemeClr val="bg1"/>
              </a:solidFill>
            </a:endParaRPr>
          </a:p>
        </p:txBody>
      </p:sp>
    </p:spTree>
    <p:extLst>
      <p:ext uri="{BB962C8B-B14F-4D97-AF65-F5344CB8AC3E}">
        <p14:creationId xmlns:p14="http://schemas.microsoft.com/office/powerpoint/2010/main" val="19740280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100" y="2057400"/>
            <a:ext cx="8458200" cy="3733800"/>
          </a:xfrm>
        </p:spPr>
        <p:txBody>
          <a:bodyPr>
            <a:normAutofit fontScale="92500" lnSpcReduction="10000"/>
          </a:bodyPr>
          <a:lstStyle/>
          <a:p>
            <a:pPr>
              <a:buNone/>
            </a:pPr>
            <a:r>
              <a:rPr lang="en-US" dirty="0" smtClean="0">
                <a:solidFill>
                  <a:schemeClr val="tx1"/>
                </a:solidFill>
              </a:rPr>
              <a:t>1. Does immunosuppression blunt immunotherapy’s favorable effect?  </a:t>
            </a:r>
            <a:r>
              <a:rPr lang="en-US" b="1" dirty="0" smtClean="0">
                <a:solidFill>
                  <a:srgbClr val="FFFF00"/>
                </a:solidFill>
              </a:rPr>
              <a:t>No, most likely; multiple reports of pts on steroids with sustained responses</a:t>
            </a:r>
          </a:p>
          <a:p>
            <a:endParaRPr lang="en-US" dirty="0" smtClean="0">
              <a:solidFill>
                <a:schemeClr val="tx1"/>
              </a:solidFill>
            </a:endParaRPr>
          </a:p>
          <a:p>
            <a:pPr>
              <a:buNone/>
            </a:pPr>
            <a:r>
              <a:rPr lang="en-US" dirty="0">
                <a:solidFill>
                  <a:schemeClr val="tx1"/>
                </a:solidFill>
              </a:rPr>
              <a:t>2</a:t>
            </a:r>
            <a:r>
              <a:rPr lang="en-US" dirty="0" smtClean="0">
                <a:solidFill>
                  <a:schemeClr val="tx1"/>
                </a:solidFill>
              </a:rPr>
              <a:t>.</a:t>
            </a:r>
            <a:r>
              <a:rPr lang="en-US" dirty="0">
                <a:solidFill>
                  <a:schemeClr val="tx1"/>
                </a:solidFill>
              </a:rPr>
              <a:t> </a:t>
            </a:r>
            <a:r>
              <a:rPr lang="en-US" dirty="0" smtClean="0">
                <a:solidFill>
                  <a:schemeClr val="tx1"/>
                </a:solidFill>
              </a:rPr>
              <a:t>What are risks of immunosuppression?  </a:t>
            </a:r>
            <a:r>
              <a:rPr lang="en-US" b="1" dirty="0" smtClean="0">
                <a:solidFill>
                  <a:srgbClr val="FFFF00"/>
                </a:solidFill>
              </a:rPr>
              <a:t>Unclear since such pts were excluded from initial trials; but allograft failure has been seen in those started  on I/</a:t>
            </a:r>
            <a:r>
              <a:rPr lang="en-US" b="1" dirty="0" err="1" smtClean="0">
                <a:solidFill>
                  <a:srgbClr val="FFFF00"/>
                </a:solidFill>
              </a:rPr>
              <a:t>Os</a:t>
            </a:r>
            <a:endParaRPr lang="en-US" b="1" dirty="0" smtClean="0">
              <a:solidFill>
                <a:srgbClr val="FFFF00"/>
              </a:solidFill>
            </a:endParaRPr>
          </a:p>
          <a:p>
            <a:pPr>
              <a:buNone/>
            </a:pPr>
            <a:endParaRPr lang="en-US" dirty="0">
              <a:solidFill>
                <a:schemeClr val="tx1"/>
              </a:solidFill>
            </a:endParaRPr>
          </a:p>
          <a:p>
            <a:pPr>
              <a:buNone/>
            </a:pPr>
            <a:r>
              <a:rPr lang="en-US" dirty="0" smtClean="0">
                <a:solidFill>
                  <a:schemeClr val="tx1"/>
                </a:solidFill>
              </a:rPr>
              <a:t>3. Can these drugs be given to patients with autoimmune disease?  </a:t>
            </a:r>
            <a:r>
              <a:rPr lang="en-US" b="1" dirty="0" smtClean="0">
                <a:solidFill>
                  <a:srgbClr val="FFFF00"/>
                </a:solidFill>
              </a:rPr>
              <a:t>Tough to say since such pts were excluded from clinical trials; PI recommends against treating such pts.  30% incidence of AID flare in melanoma pts treated with </a:t>
            </a:r>
            <a:r>
              <a:rPr lang="en-US" b="1" dirty="0" err="1" smtClean="0">
                <a:solidFill>
                  <a:srgbClr val="FFFF00"/>
                </a:solidFill>
              </a:rPr>
              <a:t>Ipi</a:t>
            </a:r>
            <a:r>
              <a:rPr lang="en-US" b="1" dirty="0" smtClean="0">
                <a:solidFill>
                  <a:srgbClr val="FFFF00"/>
                </a:solidFill>
              </a:rPr>
              <a:t> (BMS communique)</a:t>
            </a:r>
          </a:p>
          <a:p>
            <a:endParaRPr lang="en-US" dirty="0" smtClean="0"/>
          </a:p>
          <a:p>
            <a:pPr lvl="1"/>
            <a:endParaRPr lang="en-US" dirty="0" smtClean="0">
              <a:solidFill>
                <a:schemeClr val="bg1"/>
              </a:solidFill>
            </a:endParaRPr>
          </a:p>
        </p:txBody>
      </p:sp>
      <p:sp>
        <p:nvSpPr>
          <p:cNvPr id="4" name="Title 1"/>
          <p:cNvSpPr txBox="1">
            <a:spLocks/>
          </p:cNvSpPr>
          <p:nvPr/>
        </p:nvSpPr>
        <p:spPr>
          <a:xfrm>
            <a:off x="533400" y="228600"/>
            <a:ext cx="8229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mj-lt"/>
                <a:ea typeface="+mj-ea"/>
                <a:cs typeface="+mj-cs"/>
              </a:rPr>
              <a:t>Additional Questions: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rgbClr val="FFFF00"/>
                </a:solidFill>
                <a:latin typeface="+mj-lt"/>
                <a:ea typeface="+mj-ea"/>
                <a:cs typeface="+mj-cs"/>
              </a:rPr>
              <a:t>Checkpoint Inhibitors in AID</a:t>
            </a:r>
            <a:endParaRPr kumimoji="0" lang="en-US" sz="4400" b="1" i="0" u="none" strike="noStrike" kern="1200" cap="none" spc="0" normalizeH="0" baseline="0" noProof="0" dirty="0" smtClean="0">
              <a:ln>
                <a:noFill/>
              </a:ln>
              <a:solidFill>
                <a:srgbClr val="FFFF00"/>
              </a:solidFill>
              <a:effectLst/>
              <a:uLnTx/>
              <a:uFillTx/>
              <a:latin typeface="+mj-lt"/>
              <a:ea typeface="+mj-ea"/>
              <a:cs typeface="+mj-cs"/>
            </a:endParaRPr>
          </a:p>
        </p:txBody>
      </p:sp>
    </p:spTree>
    <p:extLst>
      <p:ext uri="{BB962C8B-B14F-4D97-AF65-F5344CB8AC3E}">
        <p14:creationId xmlns:p14="http://schemas.microsoft.com/office/powerpoint/2010/main" val="3693643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txBox="1">
            <a:spLocks/>
          </p:cNvSpPr>
          <p:nvPr/>
        </p:nvSpPr>
        <p:spPr bwMode="auto">
          <a:xfrm>
            <a:off x="520700" y="381000"/>
            <a:ext cx="8054345" cy="227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0" fontAlgn="base" hangingPunct="0">
              <a:spcBef>
                <a:spcPct val="0"/>
              </a:spcBef>
              <a:spcAft>
                <a:spcPct val="0"/>
              </a:spcAft>
            </a:pPr>
            <a:r>
              <a:rPr lang="en-US" sz="1900" b="1" dirty="0" smtClean="0">
                <a:solidFill>
                  <a:srgbClr val="FFFFFF"/>
                </a:solidFill>
              </a:rPr>
              <a:t>The risk of Grade </a:t>
            </a:r>
            <a:r>
              <a:rPr lang="bg-BG" sz="1900" b="1" dirty="0" smtClean="0">
                <a:solidFill>
                  <a:srgbClr val="FFFFFF"/>
                </a:solidFill>
              </a:rPr>
              <a:t>3/4</a:t>
            </a:r>
            <a:r>
              <a:rPr lang="en-US" sz="1900" b="1" dirty="0" smtClean="0">
                <a:solidFill>
                  <a:srgbClr val="FFFFFF"/>
                </a:solidFill>
              </a:rPr>
              <a:t> toxicities with checkpoint inhibitors is</a:t>
            </a:r>
            <a:r>
              <a:rPr lang="is-IS" sz="1900" b="1" dirty="0" smtClean="0">
                <a:solidFill>
                  <a:srgbClr val="FFFFFF"/>
                </a:solidFill>
              </a:rPr>
              <a:t>…</a:t>
            </a:r>
            <a:endParaRPr lang="en-US" sz="1900" b="1" dirty="0">
              <a:solidFill>
                <a:srgbClr val="FFFFFF"/>
              </a:solidFill>
            </a:endParaRPr>
          </a:p>
        </p:txBody>
      </p:sp>
      <p:sp>
        <p:nvSpPr>
          <p:cNvPr id="4" name="TextBox 2"/>
          <p:cNvSpPr txBox="1">
            <a:spLocks noChangeArrowheads="1"/>
          </p:cNvSpPr>
          <p:nvPr/>
        </p:nvSpPr>
        <p:spPr bwMode="auto">
          <a:xfrm>
            <a:off x="622300" y="177800"/>
            <a:ext cx="1881188"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defTabSz="457200" fontAlgn="base">
              <a:spcBef>
                <a:spcPct val="0"/>
              </a:spcBef>
              <a:spcAft>
                <a:spcPct val="0"/>
              </a:spcAft>
            </a:pPr>
            <a:r>
              <a:rPr lang="en-US" sz="1800" b="1" dirty="0">
                <a:solidFill>
                  <a:srgbClr val="FFFFFF"/>
                </a:solidFill>
                <a:latin typeface="Arial" charset="0"/>
                <a:cs typeface="Arial" charset="0"/>
              </a:rPr>
              <a:t>AUDIENCE POLL</a:t>
            </a:r>
          </a:p>
        </p:txBody>
      </p:sp>
      <p:graphicFrame>
        <p:nvGraphicFramePr>
          <p:cNvPr id="3" name="Chart 3"/>
          <p:cNvGraphicFramePr>
            <a:graphicFrameLocks/>
          </p:cNvGraphicFramePr>
          <p:nvPr>
            <p:extLst>
              <p:ext uri="{D42A27DB-BD31-4B8C-83A1-F6EECF244321}">
                <p14:modId xmlns:p14="http://schemas.microsoft.com/office/powerpoint/2010/main" val="295515641"/>
              </p:ext>
            </p:extLst>
          </p:nvPr>
        </p:nvGraphicFramePr>
        <p:xfrm>
          <a:off x="152400" y="2057400"/>
          <a:ext cx="8534400" cy="44878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930834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rPr>
              <a:t>Conclusions: I/</a:t>
            </a:r>
            <a:r>
              <a:rPr lang="en-US" b="1" dirty="0" err="1" smtClean="0">
                <a:solidFill>
                  <a:srgbClr val="FFFF00"/>
                </a:solidFill>
              </a:rPr>
              <a:t>Os</a:t>
            </a:r>
            <a:r>
              <a:rPr lang="en-US" b="1" dirty="0" smtClean="0">
                <a:solidFill>
                  <a:srgbClr val="FFFF00"/>
                </a:solidFill>
              </a:rPr>
              <a:t> in Special Populations with NSCLC</a:t>
            </a:r>
            <a:endParaRPr lang="en-US" b="1" dirty="0">
              <a:solidFill>
                <a:srgbClr val="FFFF00"/>
              </a:solidFill>
            </a:endParaRPr>
          </a:p>
        </p:txBody>
      </p:sp>
      <p:sp>
        <p:nvSpPr>
          <p:cNvPr id="3" name="Content Placeholder 2"/>
          <p:cNvSpPr>
            <a:spLocks noGrp="1"/>
          </p:cNvSpPr>
          <p:nvPr>
            <p:ph idx="1"/>
          </p:nvPr>
        </p:nvSpPr>
        <p:spPr/>
        <p:txBody>
          <a:bodyPr>
            <a:normAutofit/>
          </a:bodyPr>
          <a:lstStyle/>
          <a:p>
            <a:r>
              <a:rPr lang="en-US" sz="2800" dirty="0" smtClean="0"/>
              <a:t>Activity of PD1 inhibitors preserved in elderly pts, with minimal, if any, increase in toxicity</a:t>
            </a:r>
          </a:p>
          <a:p>
            <a:r>
              <a:rPr lang="en-US" sz="2800" dirty="0" smtClean="0"/>
              <a:t>Outcomes worse in PS 2 pts c/w PS 0 and 1, but no exacerbation of toxicity</a:t>
            </a:r>
          </a:p>
          <a:p>
            <a:r>
              <a:rPr lang="en-US" sz="2800" dirty="0" smtClean="0"/>
              <a:t>Paucity of date for those with autoimmune disease</a:t>
            </a:r>
            <a:endParaRPr lang="en-US" sz="2800" dirty="0"/>
          </a:p>
        </p:txBody>
      </p:sp>
    </p:spTree>
    <p:extLst>
      <p:ext uri="{BB962C8B-B14F-4D97-AF65-F5344CB8AC3E}">
        <p14:creationId xmlns:p14="http://schemas.microsoft.com/office/powerpoint/2010/main" val="30942246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Elderly Pt with Advanced NSCLC on I/O </a:t>
            </a:r>
            <a:r>
              <a:rPr lang="en-US" dirty="0" err="1" smtClean="0">
                <a:solidFill>
                  <a:srgbClr val="FFFF00"/>
                </a:solidFill>
              </a:rPr>
              <a:t>Tx</a:t>
            </a:r>
            <a:endParaRPr lang="en-US" dirty="0">
              <a:solidFill>
                <a:srgbClr val="FFFF00"/>
              </a:solidFill>
            </a:endParaRPr>
          </a:p>
        </p:txBody>
      </p:sp>
      <p:sp>
        <p:nvSpPr>
          <p:cNvPr id="3" name="Content Placeholder 2"/>
          <p:cNvSpPr>
            <a:spLocks noGrp="1"/>
          </p:cNvSpPr>
          <p:nvPr>
            <p:ph idx="1"/>
          </p:nvPr>
        </p:nvSpPr>
        <p:spPr>
          <a:xfrm>
            <a:off x="628650" y="1825625"/>
            <a:ext cx="8134350" cy="4351338"/>
          </a:xfrm>
        </p:spPr>
        <p:txBody>
          <a:bodyPr/>
          <a:lstStyle/>
          <a:p>
            <a:r>
              <a:rPr lang="en-US" dirty="0"/>
              <a:t>75 </a:t>
            </a:r>
            <a:r>
              <a:rPr lang="en-US" dirty="0" err="1"/>
              <a:t>yo</a:t>
            </a:r>
            <a:r>
              <a:rPr lang="en-US" dirty="0"/>
              <a:t> WF with </a:t>
            </a:r>
            <a:r>
              <a:rPr lang="en-US" dirty="0" err="1"/>
              <a:t>Hx</a:t>
            </a:r>
            <a:r>
              <a:rPr lang="en-US" dirty="0"/>
              <a:t> NSCLC </a:t>
            </a:r>
            <a:r>
              <a:rPr lang="en-US" dirty="0" smtClean="0"/>
              <a:t>s/p  </a:t>
            </a:r>
            <a:r>
              <a:rPr lang="en-US" dirty="0" err="1"/>
              <a:t>LLLobectomy</a:t>
            </a:r>
            <a:r>
              <a:rPr lang="en-US" dirty="0"/>
              <a:t> and subsequent </a:t>
            </a:r>
            <a:r>
              <a:rPr lang="en-US" dirty="0" err="1"/>
              <a:t>dev’t</a:t>
            </a:r>
            <a:r>
              <a:rPr lang="en-US" dirty="0"/>
              <a:t> of RUL mass and additional pulmonary nodules, treated initially with </a:t>
            </a:r>
            <a:r>
              <a:rPr lang="en-US" dirty="0" err="1"/>
              <a:t>Pem</a:t>
            </a:r>
            <a:r>
              <a:rPr lang="en-US" dirty="0"/>
              <a:t>/Carbo/Bev, with </a:t>
            </a:r>
            <a:r>
              <a:rPr lang="en-US" dirty="0" smtClean="0"/>
              <a:t> initial response</a:t>
            </a:r>
          </a:p>
          <a:p>
            <a:r>
              <a:rPr lang="en-US" dirty="0" smtClean="0"/>
              <a:t>Subsequent </a:t>
            </a:r>
            <a:r>
              <a:rPr lang="en-US" dirty="0"/>
              <a:t>PD in </a:t>
            </a:r>
            <a:r>
              <a:rPr lang="en-US" dirty="0" smtClean="0"/>
              <a:t>RUL, LLL </a:t>
            </a:r>
            <a:r>
              <a:rPr lang="en-US" dirty="0"/>
              <a:t>and liver.  </a:t>
            </a:r>
            <a:r>
              <a:rPr lang="en-US" dirty="0" err="1" smtClean="0"/>
              <a:t>Dev’t</a:t>
            </a:r>
            <a:r>
              <a:rPr lang="en-US" dirty="0" smtClean="0"/>
              <a:t> of R upper chest pain</a:t>
            </a:r>
          </a:p>
          <a:p>
            <a:r>
              <a:rPr lang="en-US" dirty="0" smtClean="0"/>
              <a:t>Started </a:t>
            </a:r>
            <a:r>
              <a:rPr lang="en-US" dirty="0"/>
              <a:t>on </a:t>
            </a:r>
            <a:r>
              <a:rPr lang="en-US" dirty="0" err="1"/>
              <a:t>Nivolumab</a:t>
            </a:r>
            <a:r>
              <a:rPr lang="en-US" dirty="0"/>
              <a:t> 8/15 with marked PR,  but c/b  </a:t>
            </a:r>
            <a:r>
              <a:rPr lang="en-US" dirty="0" smtClean="0"/>
              <a:t>massive 4+ “weeping” </a:t>
            </a:r>
            <a:r>
              <a:rPr lang="en-US" dirty="0"/>
              <a:t>peripheral edema, plunge in Alb from 3.5 to 2.1 (01/16</a:t>
            </a:r>
            <a:r>
              <a:rPr lang="en-US" dirty="0" smtClean="0"/>
              <a:t>),</a:t>
            </a:r>
          </a:p>
          <a:p>
            <a:r>
              <a:rPr lang="en-US" dirty="0" smtClean="0"/>
              <a:t>EF 60%; </a:t>
            </a:r>
            <a:r>
              <a:rPr lang="en-US" dirty="0" err="1" smtClean="0"/>
              <a:t>Creat</a:t>
            </a:r>
            <a:r>
              <a:rPr lang="en-US" dirty="0" smtClean="0"/>
              <a:t> 1.0 g/dl; US/</a:t>
            </a:r>
            <a:r>
              <a:rPr lang="en-US" dirty="0" err="1" smtClean="0"/>
              <a:t>Dopplers</a:t>
            </a:r>
            <a:r>
              <a:rPr lang="en-US" dirty="0" smtClean="0"/>
              <a:t> (-) for DVT.  No e/o NS….</a:t>
            </a:r>
            <a:endParaRPr lang="en-US" dirty="0"/>
          </a:p>
        </p:txBody>
      </p:sp>
    </p:spTree>
    <p:extLst>
      <p:ext uri="{BB962C8B-B14F-4D97-AF65-F5344CB8AC3E}">
        <p14:creationId xmlns:p14="http://schemas.microsoft.com/office/powerpoint/2010/main" val="7152449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Further course</a:t>
            </a:r>
            <a:endParaRPr lang="en-US" dirty="0">
              <a:solidFill>
                <a:srgbClr val="FFFF00"/>
              </a:solidFill>
            </a:endParaRPr>
          </a:p>
        </p:txBody>
      </p:sp>
      <p:sp>
        <p:nvSpPr>
          <p:cNvPr id="3" name="Content Placeholder 2"/>
          <p:cNvSpPr>
            <a:spLocks noGrp="1"/>
          </p:cNvSpPr>
          <p:nvPr>
            <p:ph idx="1"/>
          </p:nvPr>
        </p:nvSpPr>
        <p:spPr/>
        <p:txBody>
          <a:bodyPr/>
          <a:lstStyle/>
          <a:p>
            <a:r>
              <a:rPr lang="en-US" dirty="0" smtClean="0"/>
              <a:t>Pt treated </a:t>
            </a:r>
            <a:r>
              <a:rPr lang="en-US" dirty="0"/>
              <a:t>with steroids.  </a:t>
            </a:r>
            <a:endParaRPr lang="en-US" dirty="0" smtClean="0"/>
          </a:p>
          <a:p>
            <a:r>
              <a:rPr lang="en-US" dirty="0" err="1" smtClean="0"/>
              <a:t>Nivo</a:t>
            </a:r>
            <a:r>
              <a:rPr lang="en-US" dirty="0" smtClean="0"/>
              <a:t> </a:t>
            </a:r>
            <a:r>
              <a:rPr lang="en-US" dirty="0"/>
              <a:t>withheld. </a:t>
            </a:r>
            <a:endParaRPr lang="en-US" dirty="0" smtClean="0"/>
          </a:p>
          <a:p>
            <a:r>
              <a:rPr lang="en-US" dirty="0" smtClean="0"/>
              <a:t>After </a:t>
            </a:r>
            <a:r>
              <a:rPr lang="en-US" dirty="0"/>
              <a:t>six weeks, edema resolved with Alb back to WNL</a:t>
            </a:r>
            <a:r>
              <a:rPr lang="en-US" dirty="0" smtClean="0"/>
              <a:t>.</a:t>
            </a:r>
          </a:p>
          <a:p>
            <a:r>
              <a:rPr lang="en-US" dirty="0" smtClean="0"/>
              <a:t>Pt on steroid taper  </a:t>
            </a:r>
          </a:p>
          <a:p>
            <a:r>
              <a:rPr lang="en-US" dirty="0" smtClean="0"/>
              <a:t>Now </a:t>
            </a:r>
            <a:r>
              <a:rPr lang="en-US" smtClean="0"/>
              <a:t>what?</a:t>
            </a:r>
            <a:endParaRPr lang="en-US" dirty="0" smtClean="0"/>
          </a:p>
        </p:txBody>
      </p:sp>
    </p:spTree>
    <p:extLst>
      <p:ext uri="{BB962C8B-B14F-4D97-AF65-F5344CB8AC3E}">
        <p14:creationId xmlns:p14="http://schemas.microsoft.com/office/powerpoint/2010/main" val="16560032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1406" b="20129"/>
          <a:stretch/>
        </p:blipFill>
        <p:spPr bwMode="auto">
          <a:xfrm>
            <a:off x="4419600" y="381000"/>
            <a:ext cx="4724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2423" b="13030"/>
          <a:stretch/>
        </p:blipFill>
        <p:spPr bwMode="auto">
          <a:xfrm>
            <a:off x="0" y="381000"/>
            <a:ext cx="44196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304800" y="5562600"/>
            <a:ext cx="84582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75 </a:t>
            </a:r>
            <a:r>
              <a:rPr lang="en-US" sz="1400" dirty="0" err="1" smtClean="0"/>
              <a:t>yo</a:t>
            </a:r>
            <a:r>
              <a:rPr lang="en-US" sz="1400" dirty="0" smtClean="0"/>
              <a:t> WF with </a:t>
            </a:r>
            <a:r>
              <a:rPr lang="en-US" sz="1400" dirty="0" err="1" smtClean="0"/>
              <a:t>Hx</a:t>
            </a:r>
            <a:r>
              <a:rPr lang="en-US" sz="1400" dirty="0" smtClean="0"/>
              <a:t> NSCLC to liver s/p  </a:t>
            </a:r>
            <a:r>
              <a:rPr lang="en-US" sz="1400" dirty="0" err="1" smtClean="0"/>
              <a:t>LLLobectomy</a:t>
            </a:r>
            <a:r>
              <a:rPr lang="en-US" sz="1400" dirty="0" smtClean="0"/>
              <a:t> and subsequent </a:t>
            </a:r>
            <a:r>
              <a:rPr lang="en-US" sz="1400" dirty="0" err="1" smtClean="0"/>
              <a:t>dev’t</a:t>
            </a:r>
            <a:r>
              <a:rPr lang="en-US" sz="1400" dirty="0" smtClean="0"/>
              <a:t> of RUL mass and additional pulmonary nodules, treated initially with </a:t>
            </a:r>
            <a:r>
              <a:rPr lang="en-US" sz="1400" dirty="0" err="1" smtClean="0"/>
              <a:t>Pem</a:t>
            </a:r>
            <a:r>
              <a:rPr lang="en-US" sz="1400" dirty="0" smtClean="0"/>
              <a:t>/</a:t>
            </a:r>
            <a:r>
              <a:rPr lang="en-US" sz="1400" dirty="0" err="1" smtClean="0"/>
              <a:t>Carbo</a:t>
            </a:r>
            <a:r>
              <a:rPr lang="en-US" sz="1400" dirty="0" smtClean="0"/>
              <a:t>/Bev, with subsequent PD in RUL and liver.  Started on </a:t>
            </a:r>
            <a:r>
              <a:rPr lang="en-US" sz="1400" dirty="0" err="1" smtClean="0"/>
              <a:t>Nivolumab</a:t>
            </a:r>
            <a:r>
              <a:rPr lang="en-US" sz="1400" dirty="0" smtClean="0"/>
              <a:t> 8/15 with marked PR,  but c/b  + peripheral edema, plunge in </a:t>
            </a:r>
            <a:r>
              <a:rPr lang="en-US" sz="1400" dirty="0" err="1" smtClean="0"/>
              <a:t>Alb</a:t>
            </a:r>
            <a:r>
              <a:rPr lang="en-US" sz="1400" dirty="0" smtClean="0"/>
              <a:t> from 3.5 to 2.1 (01/16), treated with steroids.  </a:t>
            </a:r>
            <a:r>
              <a:rPr lang="en-US" sz="1400" dirty="0" err="1" smtClean="0"/>
              <a:t>Nivo</a:t>
            </a:r>
            <a:r>
              <a:rPr lang="en-US" sz="1400" dirty="0" smtClean="0"/>
              <a:t> withheld. After six weeks, edema resolved with </a:t>
            </a:r>
            <a:r>
              <a:rPr lang="en-US" sz="1400" dirty="0" err="1" smtClean="0"/>
              <a:t>Alb</a:t>
            </a:r>
            <a:r>
              <a:rPr lang="en-US" sz="1400" dirty="0" smtClean="0"/>
              <a:t> back to WNL.  </a:t>
            </a:r>
            <a:r>
              <a:rPr lang="en-US" sz="1400" dirty="0" smtClean="0">
                <a:solidFill>
                  <a:srgbClr val="FFFF00"/>
                </a:solidFill>
              </a:rPr>
              <a:t>Sustained PR off </a:t>
            </a:r>
            <a:r>
              <a:rPr lang="en-US" sz="1400" dirty="0" err="1" smtClean="0">
                <a:solidFill>
                  <a:srgbClr val="FFFF00"/>
                </a:solidFill>
              </a:rPr>
              <a:t>Tx</a:t>
            </a:r>
            <a:endParaRPr lang="en-US" sz="1400" dirty="0">
              <a:solidFill>
                <a:srgbClr val="FFFF00"/>
              </a:solidFill>
            </a:endParaRPr>
          </a:p>
        </p:txBody>
      </p:sp>
      <p:sp>
        <p:nvSpPr>
          <p:cNvPr id="7" name="Rounded Rectangle 6"/>
          <p:cNvSpPr/>
          <p:nvPr/>
        </p:nvSpPr>
        <p:spPr>
          <a:xfrm>
            <a:off x="990600" y="609600"/>
            <a:ext cx="23622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August, 2015</a:t>
            </a:r>
            <a:endParaRPr lang="en-US" dirty="0"/>
          </a:p>
        </p:txBody>
      </p:sp>
      <p:sp>
        <p:nvSpPr>
          <p:cNvPr id="10" name="Rounded Rectangle 9"/>
          <p:cNvSpPr/>
          <p:nvPr/>
        </p:nvSpPr>
        <p:spPr>
          <a:xfrm>
            <a:off x="5410200" y="609600"/>
            <a:ext cx="23622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March, 2016</a:t>
            </a:r>
            <a:endParaRPr lang="en-US" dirty="0"/>
          </a:p>
        </p:txBody>
      </p:sp>
      <p:cxnSp>
        <p:nvCxnSpPr>
          <p:cNvPr id="9" name="Straight Arrow Connector 8"/>
          <p:cNvCxnSpPr/>
          <p:nvPr/>
        </p:nvCxnSpPr>
        <p:spPr>
          <a:xfrm>
            <a:off x="457200" y="1524000"/>
            <a:ext cx="533400" cy="609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257800" y="1676400"/>
            <a:ext cx="533400" cy="609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2719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0384" b="11958"/>
          <a:stretch/>
        </p:blipFill>
        <p:spPr bwMode="auto">
          <a:xfrm>
            <a:off x="4495800" y="228600"/>
            <a:ext cx="45720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7141" b="12730"/>
          <a:stretch/>
        </p:blipFill>
        <p:spPr bwMode="auto">
          <a:xfrm>
            <a:off x="152400" y="228600"/>
            <a:ext cx="42672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066800" y="609600"/>
            <a:ext cx="23622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August, 2015</a:t>
            </a:r>
            <a:endParaRPr lang="en-US" dirty="0"/>
          </a:p>
        </p:txBody>
      </p:sp>
      <p:sp>
        <p:nvSpPr>
          <p:cNvPr id="5" name="Rounded Rectangle 4"/>
          <p:cNvSpPr/>
          <p:nvPr/>
        </p:nvSpPr>
        <p:spPr>
          <a:xfrm>
            <a:off x="5562600" y="609600"/>
            <a:ext cx="23622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March, 2016</a:t>
            </a:r>
            <a:endParaRPr lang="en-US" dirty="0"/>
          </a:p>
        </p:txBody>
      </p:sp>
      <p:sp>
        <p:nvSpPr>
          <p:cNvPr id="6" name="Rounded Rectangle 5"/>
          <p:cNvSpPr/>
          <p:nvPr/>
        </p:nvSpPr>
        <p:spPr>
          <a:xfrm>
            <a:off x="304800" y="4876800"/>
            <a:ext cx="84582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75 </a:t>
            </a:r>
            <a:r>
              <a:rPr lang="en-US" sz="1400" dirty="0" err="1" smtClean="0"/>
              <a:t>yo</a:t>
            </a:r>
            <a:r>
              <a:rPr lang="en-US" sz="1400" dirty="0" smtClean="0"/>
              <a:t> WF with </a:t>
            </a:r>
            <a:r>
              <a:rPr lang="en-US" sz="1400" dirty="0" err="1" smtClean="0"/>
              <a:t>Hx</a:t>
            </a:r>
            <a:r>
              <a:rPr lang="en-US" sz="1400" dirty="0" smtClean="0"/>
              <a:t> NSCLC to liver s/p  </a:t>
            </a:r>
            <a:r>
              <a:rPr lang="en-US" sz="1400" dirty="0" err="1" smtClean="0"/>
              <a:t>LLLobectomy</a:t>
            </a:r>
            <a:r>
              <a:rPr lang="en-US" sz="1400" dirty="0" smtClean="0"/>
              <a:t> and subsequent </a:t>
            </a:r>
            <a:r>
              <a:rPr lang="en-US" sz="1400" dirty="0" err="1" smtClean="0"/>
              <a:t>dev’t</a:t>
            </a:r>
            <a:r>
              <a:rPr lang="en-US" sz="1400" dirty="0" smtClean="0"/>
              <a:t> of RUL mass and additional pulmonary nodules, treated initially with </a:t>
            </a:r>
            <a:r>
              <a:rPr lang="en-US" sz="1400" dirty="0" err="1" smtClean="0"/>
              <a:t>Pem</a:t>
            </a:r>
            <a:r>
              <a:rPr lang="en-US" sz="1400" dirty="0" smtClean="0"/>
              <a:t>/</a:t>
            </a:r>
            <a:r>
              <a:rPr lang="en-US" sz="1400" dirty="0" err="1" smtClean="0"/>
              <a:t>Carbo</a:t>
            </a:r>
            <a:r>
              <a:rPr lang="en-US" sz="1400" dirty="0" smtClean="0"/>
              <a:t>/Bev, with subsequent PD in RUL and liver.  Started on </a:t>
            </a:r>
            <a:r>
              <a:rPr lang="en-US" sz="1400" dirty="0" err="1" smtClean="0"/>
              <a:t>Nivolumab</a:t>
            </a:r>
            <a:r>
              <a:rPr lang="en-US" sz="1400" dirty="0" smtClean="0"/>
              <a:t> 8/15 with marked PR,  but c/b  + peripheral edema, plunge in </a:t>
            </a:r>
            <a:r>
              <a:rPr lang="en-US" sz="1400" dirty="0" err="1" smtClean="0"/>
              <a:t>Alb</a:t>
            </a:r>
            <a:r>
              <a:rPr lang="en-US" sz="1400" dirty="0" smtClean="0"/>
              <a:t> from 3.5 to 2.1 (01/16), treated with steroids.  </a:t>
            </a:r>
            <a:r>
              <a:rPr lang="en-US" sz="1400" dirty="0" err="1" smtClean="0"/>
              <a:t>Nivo</a:t>
            </a:r>
            <a:r>
              <a:rPr lang="en-US" sz="1400" dirty="0" smtClean="0"/>
              <a:t> withheld. After six weeks, edema resolved with </a:t>
            </a:r>
            <a:r>
              <a:rPr lang="en-US" sz="1400" dirty="0" err="1" smtClean="0"/>
              <a:t>Alb</a:t>
            </a:r>
            <a:r>
              <a:rPr lang="en-US" sz="1400" dirty="0" smtClean="0"/>
              <a:t> back to WNL.  </a:t>
            </a:r>
            <a:r>
              <a:rPr lang="en-US" sz="1400" dirty="0" smtClean="0">
                <a:solidFill>
                  <a:srgbClr val="FFFF00"/>
                </a:solidFill>
              </a:rPr>
              <a:t>Sustained PR off </a:t>
            </a:r>
            <a:r>
              <a:rPr lang="en-US" sz="1400" dirty="0" err="1" smtClean="0">
                <a:solidFill>
                  <a:srgbClr val="FFFF00"/>
                </a:solidFill>
              </a:rPr>
              <a:t>Tx</a:t>
            </a:r>
            <a:endParaRPr lang="en-US" sz="1400" dirty="0">
              <a:solidFill>
                <a:srgbClr val="FFFF00"/>
              </a:solidFill>
            </a:endParaRPr>
          </a:p>
        </p:txBody>
      </p:sp>
    </p:spTree>
    <p:extLst>
      <p:ext uri="{BB962C8B-B14F-4D97-AF65-F5344CB8AC3E}">
        <p14:creationId xmlns:p14="http://schemas.microsoft.com/office/powerpoint/2010/main" val="9164437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40" name="TextBox 150"/>
          <p:cNvSpPr txBox="1">
            <a:spLocks noChangeArrowheads="1"/>
          </p:cNvSpPr>
          <p:nvPr/>
        </p:nvSpPr>
        <p:spPr bwMode="auto">
          <a:xfrm>
            <a:off x="2227959" y="5073859"/>
            <a:ext cx="1852017" cy="21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nSpc>
                <a:spcPct val="90000"/>
              </a:lnSpc>
              <a:spcBef>
                <a:spcPts val="225"/>
              </a:spcBef>
              <a:buNone/>
            </a:pPr>
            <a:r>
              <a:rPr lang="en-US" altLang="it-IT" sz="450">
                <a:solidFill>
                  <a:schemeClr val="bg1"/>
                </a:solidFill>
              </a:rPr>
              <a:t>Based on August 2015 DBL.</a:t>
            </a:r>
            <a:br>
              <a:rPr lang="en-US" altLang="it-IT" sz="450">
                <a:solidFill>
                  <a:schemeClr val="bg1"/>
                </a:solidFill>
              </a:rPr>
            </a:br>
            <a:r>
              <a:rPr lang="en-US" altLang="it-IT" sz="450">
                <a:solidFill>
                  <a:schemeClr val="bg1"/>
                </a:solidFill>
              </a:rPr>
              <a:t>Symbols refer to censored observations.</a:t>
            </a:r>
          </a:p>
        </p:txBody>
      </p:sp>
      <p:pic>
        <p:nvPicPr>
          <p:cNvPr id="3" name="Immagine 2"/>
          <p:cNvPicPr>
            <a:picLocks noChangeAspect="1"/>
          </p:cNvPicPr>
          <p:nvPr/>
        </p:nvPicPr>
        <p:blipFill>
          <a:blip r:embed="rId3"/>
          <a:stretch>
            <a:fillRect/>
          </a:stretch>
        </p:blipFill>
        <p:spPr>
          <a:xfrm>
            <a:off x="122830" y="342357"/>
            <a:ext cx="8968871" cy="6222215"/>
          </a:xfrm>
          <a:prstGeom prst="rect">
            <a:avLst/>
          </a:prstGeom>
        </p:spPr>
      </p:pic>
      <p:sp>
        <p:nvSpPr>
          <p:cNvPr id="4" name="CasellaDiTesto 3"/>
          <p:cNvSpPr txBox="1"/>
          <p:nvPr/>
        </p:nvSpPr>
        <p:spPr>
          <a:xfrm>
            <a:off x="259308" y="3508635"/>
            <a:ext cx="2074459" cy="1015663"/>
          </a:xfrm>
          <a:prstGeom prst="rect">
            <a:avLst/>
          </a:prstGeom>
          <a:noFill/>
          <a:ln w="57150">
            <a:solidFill>
              <a:srgbClr val="FF0000"/>
            </a:solidFill>
          </a:ln>
        </p:spPr>
        <p:txBody>
          <a:bodyPr wrap="square" rtlCol="0">
            <a:spAutoFit/>
          </a:bodyPr>
          <a:lstStyle/>
          <a:p>
            <a:endParaRPr lang="it-IT" sz="6000" b="1" dirty="0">
              <a:solidFill>
                <a:srgbClr val="FF0000"/>
              </a:solidFill>
            </a:endParaRPr>
          </a:p>
        </p:txBody>
      </p:sp>
      <p:sp>
        <p:nvSpPr>
          <p:cNvPr id="9" name="Title 2"/>
          <p:cNvSpPr>
            <a:spLocks noGrp="1"/>
          </p:cNvSpPr>
          <p:nvPr>
            <p:ph type="title"/>
          </p:nvPr>
        </p:nvSpPr>
        <p:spPr>
          <a:xfrm>
            <a:off x="259307" y="109336"/>
            <a:ext cx="8598089" cy="689032"/>
          </a:xfrm>
          <a:solidFill>
            <a:srgbClr val="002060"/>
          </a:solidFill>
        </p:spPr>
        <p:txBody>
          <a:bodyPr>
            <a:noAutofit/>
          </a:bodyPr>
          <a:lstStyle/>
          <a:p>
            <a:pPr algn="ctr"/>
            <a:r>
              <a:rPr lang="en-US" sz="2800" b="1" dirty="0" smtClean="0">
                <a:solidFill>
                  <a:srgbClr val="FFFF00"/>
                </a:solidFill>
              </a:rPr>
              <a:t>      </a:t>
            </a:r>
            <a:r>
              <a:rPr lang="en-US" sz="2800" b="1" dirty="0" err="1" smtClean="0">
                <a:solidFill>
                  <a:srgbClr val="FFFF00"/>
                </a:solidFill>
              </a:rPr>
              <a:t>CheckMate</a:t>
            </a:r>
            <a:r>
              <a:rPr lang="en-US" sz="2800" b="1" dirty="0" smtClean="0">
                <a:solidFill>
                  <a:srgbClr val="FFFF00"/>
                </a:solidFill>
              </a:rPr>
              <a:t>- 017</a:t>
            </a:r>
            <a:br>
              <a:rPr lang="en-US" sz="2800" b="1" dirty="0" smtClean="0">
                <a:solidFill>
                  <a:srgbClr val="FFFF00"/>
                </a:solidFill>
              </a:rPr>
            </a:br>
            <a:r>
              <a:rPr lang="en-US" sz="2800" b="1" dirty="0" smtClean="0">
                <a:solidFill>
                  <a:srgbClr val="FFFF00"/>
                </a:solidFill>
              </a:rPr>
              <a:t>Treatment </a:t>
            </a:r>
            <a:r>
              <a:rPr lang="en-US" sz="2800" b="1" dirty="0">
                <a:solidFill>
                  <a:srgbClr val="FFFF00"/>
                </a:solidFill>
              </a:rPr>
              <a:t>Effect on OS in Predefined Subgroups</a:t>
            </a:r>
          </a:p>
        </p:txBody>
      </p:sp>
      <p:sp>
        <p:nvSpPr>
          <p:cNvPr id="6" name="CasellaDiTesto 3"/>
          <p:cNvSpPr txBox="1"/>
          <p:nvPr/>
        </p:nvSpPr>
        <p:spPr>
          <a:xfrm>
            <a:off x="6078941" y="3505200"/>
            <a:ext cx="2778455" cy="1015663"/>
          </a:xfrm>
          <a:prstGeom prst="rect">
            <a:avLst/>
          </a:prstGeom>
          <a:noFill/>
          <a:ln w="57150">
            <a:solidFill>
              <a:srgbClr val="FF0000"/>
            </a:solidFill>
          </a:ln>
        </p:spPr>
        <p:txBody>
          <a:bodyPr wrap="square" rtlCol="0">
            <a:spAutoFit/>
          </a:bodyPr>
          <a:lstStyle/>
          <a:p>
            <a:endParaRPr lang="it-IT" sz="6000" b="1" dirty="0">
              <a:solidFill>
                <a:srgbClr val="FF0000"/>
              </a:solidFill>
            </a:endParaRPr>
          </a:p>
        </p:txBody>
      </p:sp>
    </p:spTree>
    <p:extLst>
      <p:ext uri="{BB962C8B-B14F-4D97-AF65-F5344CB8AC3E}">
        <p14:creationId xmlns:p14="http://schemas.microsoft.com/office/powerpoint/2010/main" val="32581848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6253" y="379742"/>
            <a:ext cx="7953964" cy="689032"/>
          </a:xfrm>
          <a:solidFill>
            <a:srgbClr val="002060"/>
          </a:solidFill>
        </p:spPr>
        <p:txBody>
          <a:bodyPr>
            <a:noAutofit/>
          </a:bodyPr>
          <a:lstStyle/>
          <a:p>
            <a:pPr algn="ctr"/>
            <a:r>
              <a:rPr lang="en-US" sz="2800" b="1" dirty="0" err="1" smtClean="0">
                <a:solidFill>
                  <a:srgbClr val="FFFF00"/>
                </a:solidFill>
              </a:rPr>
              <a:t>CheckMate</a:t>
            </a:r>
            <a:r>
              <a:rPr lang="en-US" sz="2800" b="1" dirty="0" smtClean="0">
                <a:solidFill>
                  <a:srgbClr val="FFFF00"/>
                </a:solidFill>
              </a:rPr>
              <a:t> 057</a:t>
            </a:r>
            <a:br>
              <a:rPr lang="en-US" sz="2800" b="1" dirty="0" smtClean="0">
                <a:solidFill>
                  <a:srgbClr val="FFFF00"/>
                </a:solidFill>
              </a:rPr>
            </a:br>
            <a:r>
              <a:rPr lang="en-US" sz="2800" b="1" dirty="0" smtClean="0">
                <a:solidFill>
                  <a:srgbClr val="FFFF00"/>
                </a:solidFill>
              </a:rPr>
              <a:t>Treatment </a:t>
            </a:r>
            <a:r>
              <a:rPr lang="en-US" sz="2800" b="1" dirty="0">
                <a:solidFill>
                  <a:srgbClr val="FFFF00"/>
                </a:solidFill>
              </a:rPr>
              <a:t>Effect on OS in Predefined Subgroups</a:t>
            </a:r>
          </a:p>
        </p:txBody>
      </p:sp>
      <p:graphicFrame>
        <p:nvGraphicFramePr>
          <p:cNvPr id="5" name="Table 4"/>
          <p:cNvGraphicFramePr>
            <a:graphicFrameLocks noGrp="1"/>
          </p:cNvGraphicFramePr>
          <p:nvPr>
            <p:extLst/>
          </p:nvPr>
        </p:nvGraphicFramePr>
        <p:xfrm>
          <a:off x="666253" y="1576987"/>
          <a:ext cx="4750822" cy="3359683"/>
        </p:xfrm>
        <a:graphic>
          <a:graphicData uri="http://schemas.openxmlformats.org/drawingml/2006/table">
            <a:tbl>
              <a:tblPr firstRow="1" bandRow="1">
                <a:tableStyleId>{5C22544A-7EE6-4342-B048-85BDC9FD1C3A}</a:tableStyleId>
              </a:tblPr>
              <a:tblGrid>
                <a:gridCol w="2011680">
                  <a:extLst>
                    <a:ext uri="{9D8B030D-6E8A-4147-A177-3AD203B41FA5}">
                      <a16:colId xmlns="" xmlns:a16="http://schemas.microsoft.com/office/drawing/2014/main" val="20000"/>
                    </a:ext>
                  </a:extLst>
                </a:gridCol>
                <a:gridCol w="688790">
                  <a:extLst>
                    <a:ext uri="{9D8B030D-6E8A-4147-A177-3AD203B41FA5}">
                      <a16:colId xmlns="" xmlns:a16="http://schemas.microsoft.com/office/drawing/2014/main" val="20001"/>
                    </a:ext>
                  </a:extLst>
                </a:gridCol>
                <a:gridCol w="2050352">
                  <a:extLst>
                    <a:ext uri="{9D8B030D-6E8A-4147-A177-3AD203B41FA5}">
                      <a16:colId xmlns="" xmlns:a16="http://schemas.microsoft.com/office/drawing/2014/main" val="20002"/>
                    </a:ext>
                  </a:extLst>
                </a:gridCol>
              </a:tblGrid>
              <a:tr h="314731">
                <a:tc>
                  <a:txBody>
                    <a:bodyPr/>
                    <a:lstStyle/>
                    <a:p>
                      <a:pPr algn="l">
                        <a:lnSpc>
                          <a:spcPct val="90000"/>
                        </a:lnSpc>
                      </a:pP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accent4">
                          <a:lumMod val="75000"/>
                        </a:schemeClr>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lnSpc>
                          <a:spcPct val="90000"/>
                        </a:lnSpc>
                      </a:pPr>
                      <a:r>
                        <a:rPr lang="en-US" sz="1100" b="1" dirty="0" smtClean="0">
                          <a:solidFill>
                            <a:schemeClr val="tx1"/>
                          </a:solidFill>
                        </a:rPr>
                        <a:t>N</a:t>
                      </a:r>
                      <a:endParaRPr lang="en-US" sz="1100" b="1"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accent4">
                          <a:lumMod val="75000"/>
                        </a:schemeClr>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marL="0" indent="0" algn="ctr">
                        <a:lnSpc>
                          <a:spcPct val="90000"/>
                        </a:lnSpc>
                      </a:pPr>
                      <a:r>
                        <a:rPr lang="en-GB" sz="1100" b="1" dirty="0" smtClean="0">
                          <a:solidFill>
                            <a:schemeClr val="tx1"/>
                          </a:solidFill>
                        </a:rPr>
                        <a:t>Unstratified HR </a:t>
                      </a:r>
                      <a:r>
                        <a:rPr lang="en-GB" sz="1100" b="1" baseline="0" dirty="0" smtClean="0">
                          <a:solidFill>
                            <a:schemeClr val="tx1"/>
                          </a:solidFill>
                        </a:rPr>
                        <a:t>(95% CI)</a:t>
                      </a:r>
                      <a:endParaRPr lang="en-GB" sz="1100" b="1"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accent4">
                          <a:lumMod val="75000"/>
                        </a:schemeClr>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 xmlns:a16="http://schemas.microsoft.com/office/drawing/2014/main" val="10000"/>
                  </a:ext>
                </a:extLst>
              </a:tr>
              <a:tr h="168912">
                <a:tc>
                  <a:txBody>
                    <a:bodyPr/>
                    <a:lstStyle/>
                    <a:p>
                      <a:pPr marL="117475" indent="0" algn="l">
                        <a:lnSpc>
                          <a:spcPct val="90000"/>
                        </a:lnSpc>
                      </a:pPr>
                      <a:r>
                        <a:rPr lang="en-GB" sz="1100" b="1" dirty="0" smtClean="0">
                          <a:solidFill>
                            <a:schemeClr val="tx1"/>
                          </a:solidFill>
                        </a:rPr>
                        <a:t>Overall</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accent4">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US" sz="1100" b="0" dirty="0" smtClean="0">
                          <a:solidFill>
                            <a:schemeClr val="tx1"/>
                          </a:solidFill>
                        </a:rPr>
                        <a:t>582</a:t>
                      </a: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accent4">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0.75 (0.62, 0.91)</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accent4">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168912">
                <a:tc>
                  <a:txBody>
                    <a:bodyPr/>
                    <a:lstStyle/>
                    <a:p>
                      <a:pPr marL="117475" indent="0" algn="l">
                        <a:lnSpc>
                          <a:spcPct val="90000"/>
                        </a:lnSpc>
                      </a:pPr>
                      <a:r>
                        <a:rPr lang="en-GB" sz="1100" b="1" dirty="0" smtClean="0">
                          <a:solidFill>
                            <a:schemeClr val="tx1"/>
                          </a:solidFill>
                        </a:rPr>
                        <a:t>Age Categorization (years)</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168912">
                <a:tc>
                  <a:txBody>
                    <a:bodyPr/>
                    <a:lstStyle/>
                    <a:p>
                      <a:pPr marL="231775" indent="0" algn="l">
                        <a:lnSpc>
                          <a:spcPct val="90000"/>
                        </a:lnSpc>
                      </a:pPr>
                      <a:r>
                        <a:rPr lang="en-GB" sz="1100" b="0" dirty="0" smtClean="0">
                          <a:solidFill>
                            <a:schemeClr val="tx1"/>
                          </a:solidFill>
                        </a:rPr>
                        <a:t>&lt;</a:t>
                      </a:r>
                      <a:r>
                        <a:rPr lang="en-GB" sz="1100" b="0" baseline="0" dirty="0" smtClean="0">
                          <a:solidFill>
                            <a:schemeClr val="tx1"/>
                          </a:solidFill>
                        </a:rPr>
                        <a:t>65</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339</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0.81</a:t>
                      </a:r>
                      <a:r>
                        <a:rPr lang="en-GB" sz="1100" b="0" baseline="0" dirty="0" smtClean="0">
                          <a:solidFill>
                            <a:schemeClr val="tx1"/>
                          </a:solidFill>
                        </a:rPr>
                        <a:t> </a:t>
                      </a:r>
                      <a:r>
                        <a:rPr lang="en-GB" sz="1100" b="0" dirty="0" smtClean="0">
                          <a:solidFill>
                            <a:schemeClr val="tx1"/>
                          </a:solidFill>
                        </a:rPr>
                        <a:t>(0.62, 1.04)</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168912">
                <a:tc>
                  <a:txBody>
                    <a:bodyPr/>
                    <a:lstStyle/>
                    <a:p>
                      <a:pPr marL="228600" indent="-3175" algn="l">
                        <a:lnSpc>
                          <a:spcPct val="90000"/>
                        </a:lnSpc>
                      </a:pPr>
                      <a:r>
                        <a:rPr lang="en-GB" sz="1100" b="0" baseline="0" dirty="0" smtClean="0">
                          <a:solidFill>
                            <a:schemeClr val="tx1"/>
                          </a:solidFill>
                          <a:sym typeface="Symbol"/>
                        </a:rPr>
                        <a:t>≥</a:t>
                      </a:r>
                      <a:r>
                        <a:rPr lang="en-GB" sz="1100" b="0" baseline="0" dirty="0" smtClean="0">
                          <a:solidFill>
                            <a:schemeClr val="tx1"/>
                          </a:solidFill>
                        </a:rPr>
                        <a:t>65 and &lt;75</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200</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0.63</a:t>
                      </a:r>
                      <a:r>
                        <a:rPr lang="en-GB" sz="1100" b="0" baseline="0" dirty="0" smtClean="0">
                          <a:solidFill>
                            <a:schemeClr val="tx1"/>
                          </a:solidFill>
                        </a:rPr>
                        <a:t> </a:t>
                      </a:r>
                      <a:r>
                        <a:rPr lang="en-GB" sz="1100" b="0" dirty="0" smtClean="0">
                          <a:solidFill>
                            <a:schemeClr val="tx1"/>
                          </a:solidFill>
                        </a:rPr>
                        <a:t>(0.45, 0.89)</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168912">
                <a:tc>
                  <a:txBody>
                    <a:bodyPr/>
                    <a:lstStyle/>
                    <a:p>
                      <a:pPr marL="225425" indent="0" algn="l">
                        <a:lnSpc>
                          <a:spcPct val="90000"/>
                        </a:lnSpc>
                      </a:pPr>
                      <a:r>
                        <a:rPr lang="en-GB" sz="1100" b="0" baseline="0" dirty="0" smtClean="0">
                          <a:solidFill>
                            <a:schemeClr val="tx1"/>
                          </a:solidFill>
                          <a:sym typeface="Symbol"/>
                        </a:rPr>
                        <a:t>≥</a:t>
                      </a:r>
                      <a:r>
                        <a:rPr lang="en-GB" sz="1100" b="0" baseline="0" dirty="0" smtClean="0">
                          <a:solidFill>
                            <a:schemeClr val="tx1"/>
                          </a:solidFill>
                        </a:rPr>
                        <a:t>75</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43</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0.90</a:t>
                      </a:r>
                      <a:r>
                        <a:rPr lang="en-GB" sz="1100" b="0" baseline="0" dirty="0" smtClean="0">
                          <a:solidFill>
                            <a:schemeClr val="tx1"/>
                          </a:solidFill>
                        </a:rPr>
                        <a:t> </a:t>
                      </a:r>
                      <a:r>
                        <a:rPr lang="en-GB" sz="1100" b="0" dirty="0" smtClean="0">
                          <a:solidFill>
                            <a:schemeClr val="tx1"/>
                          </a:solidFill>
                        </a:rPr>
                        <a:t>(0.43, 1.87)</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168912">
                <a:tc>
                  <a:txBody>
                    <a:bodyPr/>
                    <a:lstStyle/>
                    <a:p>
                      <a:pPr marL="117475" indent="0" algn="l">
                        <a:lnSpc>
                          <a:spcPct val="90000"/>
                        </a:lnSpc>
                      </a:pPr>
                      <a:r>
                        <a:rPr lang="en-GB" sz="1100" b="1" dirty="0" smtClean="0">
                          <a:solidFill>
                            <a:schemeClr val="tx1"/>
                          </a:solidFill>
                        </a:rPr>
                        <a:t>Gender</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168912">
                <a:tc>
                  <a:txBody>
                    <a:bodyPr/>
                    <a:lstStyle/>
                    <a:p>
                      <a:pPr marL="225425" indent="0" algn="l">
                        <a:lnSpc>
                          <a:spcPct val="90000"/>
                        </a:lnSpc>
                      </a:pPr>
                      <a:r>
                        <a:rPr lang="en-GB" sz="1100" b="0" baseline="0" dirty="0" smtClean="0">
                          <a:solidFill>
                            <a:schemeClr val="tx1"/>
                          </a:solidFill>
                        </a:rPr>
                        <a:t>Male</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319</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0.73</a:t>
                      </a:r>
                      <a:r>
                        <a:rPr lang="en-GB" sz="1100" b="0" baseline="0" dirty="0" smtClean="0">
                          <a:solidFill>
                            <a:schemeClr val="tx1"/>
                          </a:solidFill>
                        </a:rPr>
                        <a:t> </a:t>
                      </a:r>
                      <a:r>
                        <a:rPr lang="en-GB" sz="1100" b="0" dirty="0" smtClean="0">
                          <a:solidFill>
                            <a:schemeClr val="tx1"/>
                          </a:solidFill>
                        </a:rPr>
                        <a:t>(0.56, 0.96)</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168912">
                <a:tc>
                  <a:txBody>
                    <a:bodyPr/>
                    <a:lstStyle/>
                    <a:p>
                      <a:pPr marL="225425" indent="0" algn="l">
                        <a:lnSpc>
                          <a:spcPct val="90000"/>
                        </a:lnSpc>
                      </a:pPr>
                      <a:r>
                        <a:rPr lang="en-GB" sz="1100" b="0" baseline="0" dirty="0" smtClean="0">
                          <a:solidFill>
                            <a:schemeClr val="tx1"/>
                          </a:solidFill>
                          <a:sym typeface="Symbol"/>
                        </a:rPr>
                        <a:t>Female</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263</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0.78</a:t>
                      </a:r>
                      <a:r>
                        <a:rPr lang="en-GB" sz="1100" b="0" baseline="0" dirty="0" smtClean="0">
                          <a:solidFill>
                            <a:schemeClr val="tx1"/>
                          </a:solidFill>
                        </a:rPr>
                        <a:t> </a:t>
                      </a:r>
                      <a:r>
                        <a:rPr lang="en-GB" sz="1100" b="0" dirty="0" smtClean="0">
                          <a:solidFill>
                            <a:schemeClr val="tx1"/>
                          </a:solidFill>
                        </a:rPr>
                        <a:t>(0.58, 1.04)</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r h="168912">
                <a:tc>
                  <a:txBody>
                    <a:bodyPr/>
                    <a:lstStyle/>
                    <a:p>
                      <a:pPr marL="117475" indent="0" algn="l">
                        <a:lnSpc>
                          <a:spcPct val="90000"/>
                        </a:lnSpc>
                      </a:pPr>
                      <a:r>
                        <a:rPr lang="en-GB" sz="1100" b="1" dirty="0" smtClean="0">
                          <a:solidFill>
                            <a:schemeClr val="tx1"/>
                          </a:solidFill>
                        </a:rPr>
                        <a:t>Baseline ECOG PS</a:t>
                      </a:r>
                      <a:endParaRPr lang="en-GB" sz="1100" b="1"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9"/>
                  </a:ext>
                </a:extLst>
              </a:tr>
              <a:tr h="168912">
                <a:tc>
                  <a:txBody>
                    <a:bodyPr/>
                    <a:lstStyle/>
                    <a:p>
                      <a:pPr marL="228600" indent="0" algn="l">
                        <a:lnSpc>
                          <a:spcPct val="90000"/>
                        </a:lnSpc>
                      </a:pPr>
                      <a:r>
                        <a:rPr lang="en-GB" sz="1100" b="0" dirty="0" smtClean="0">
                          <a:solidFill>
                            <a:schemeClr val="tx1"/>
                          </a:solidFill>
                        </a:rPr>
                        <a:t>0</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179</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0.64</a:t>
                      </a:r>
                      <a:r>
                        <a:rPr lang="en-GB" sz="1100" b="0" baseline="0" dirty="0" smtClean="0">
                          <a:solidFill>
                            <a:schemeClr val="tx1"/>
                          </a:solidFill>
                        </a:rPr>
                        <a:t> </a:t>
                      </a:r>
                      <a:r>
                        <a:rPr lang="en-GB" sz="1100" b="0" dirty="0" smtClean="0">
                          <a:solidFill>
                            <a:schemeClr val="tx1"/>
                          </a:solidFill>
                        </a:rPr>
                        <a:t>(0.44, 0.93)</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0"/>
                  </a:ext>
                </a:extLst>
              </a:tr>
              <a:tr h="168912">
                <a:tc>
                  <a:txBody>
                    <a:bodyPr/>
                    <a:lstStyle/>
                    <a:p>
                      <a:pPr marL="225425" indent="0" algn="l">
                        <a:lnSpc>
                          <a:spcPct val="90000"/>
                        </a:lnSpc>
                      </a:pPr>
                      <a:r>
                        <a:rPr lang="en-GB" sz="1100" b="0" dirty="0" smtClean="0">
                          <a:solidFill>
                            <a:schemeClr val="tx1"/>
                          </a:solidFill>
                        </a:rPr>
                        <a:t>≥1</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402</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0.80</a:t>
                      </a:r>
                      <a:r>
                        <a:rPr lang="en-GB" sz="1100" b="0" baseline="0" dirty="0" smtClean="0">
                          <a:solidFill>
                            <a:schemeClr val="tx1"/>
                          </a:solidFill>
                        </a:rPr>
                        <a:t> </a:t>
                      </a:r>
                      <a:r>
                        <a:rPr lang="en-GB" sz="1100" b="0" dirty="0" smtClean="0">
                          <a:solidFill>
                            <a:schemeClr val="tx1"/>
                          </a:solidFill>
                        </a:rPr>
                        <a:t>(0.63, 1.00)</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1"/>
                  </a:ext>
                </a:extLst>
              </a:tr>
              <a:tr h="168912">
                <a:tc>
                  <a:txBody>
                    <a:bodyPr/>
                    <a:lstStyle/>
                    <a:p>
                      <a:pPr marL="117475" indent="0" algn="l">
                        <a:lnSpc>
                          <a:spcPct val="90000"/>
                        </a:lnSpc>
                      </a:pPr>
                      <a:r>
                        <a:rPr lang="en-GB" sz="1100" b="1" dirty="0" smtClean="0">
                          <a:solidFill>
                            <a:schemeClr val="tx1"/>
                          </a:solidFill>
                        </a:rPr>
                        <a:t>Smoking Status</a:t>
                      </a:r>
                      <a:endParaRPr lang="en-GB" sz="1100" b="1"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2"/>
                  </a:ext>
                </a:extLst>
              </a:tr>
              <a:tr h="168912">
                <a:tc>
                  <a:txBody>
                    <a:bodyPr/>
                    <a:lstStyle/>
                    <a:p>
                      <a:pPr marL="228600" lvl="0" indent="0" algn="l">
                        <a:lnSpc>
                          <a:spcPct val="90000"/>
                        </a:lnSpc>
                      </a:pPr>
                      <a:r>
                        <a:rPr lang="en-GB" sz="1100" b="0" kern="1200" baseline="0" dirty="0" smtClean="0">
                          <a:solidFill>
                            <a:schemeClr val="tx1"/>
                          </a:solidFill>
                          <a:latin typeface="+mn-lt"/>
                          <a:ea typeface="+mn-ea"/>
                          <a:cs typeface="+mn-cs"/>
                        </a:rPr>
                        <a:t>Current/Former Smoker</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US" sz="1100" b="0" dirty="0" smtClean="0">
                          <a:solidFill>
                            <a:schemeClr val="tx1"/>
                          </a:solidFill>
                        </a:rPr>
                        <a:t>458</a:t>
                      </a: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GB" sz="1100" b="0" dirty="0" smtClean="0">
                          <a:solidFill>
                            <a:schemeClr val="tx1"/>
                          </a:solidFill>
                        </a:rPr>
                        <a:t>0.70</a:t>
                      </a:r>
                      <a:r>
                        <a:rPr lang="en-GB" sz="1100" b="0" baseline="0" dirty="0" smtClean="0">
                          <a:solidFill>
                            <a:schemeClr val="tx1"/>
                          </a:solidFill>
                        </a:rPr>
                        <a:t> </a:t>
                      </a:r>
                      <a:r>
                        <a:rPr lang="en-GB" sz="1100" b="0" dirty="0" smtClean="0">
                          <a:solidFill>
                            <a:schemeClr val="tx1"/>
                          </a:solidFill>
                        </a:rPr>
                        <a:t>(0.56, 0.86)</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3"/>
                  </a:ext>
                </a:extLst>
              </a:tr>
              <a:tr h="168912">
                <a:tc>
                  <a:txBody>
                    <a:bodyPr/>
                    <a:lstStyle/>
                    <a:p>
                      <a:pPr marL="228600" lvl="0" indent="0" algn="l">
                        <a:lnSpc>
                          <a:spcPct val="90000"/>
                        </a:lnSpc>
                      </a:pPr>
                      <a:r>
                        <a:rPr lang="en-GB" sz="1100" b="0" kern="1200" baseline="0" dirty="0" smtClean="0">
                          <a:solidFill>
                            <a:schemeClr val="tx1"/>
                          </a:solidFill>
                          <a:latin typeface="+mn-lt"/>
                          <a:ea typeface="+mn-ea"/>
                          <a:cs typeface="+mn-cs"/>
                        </a:rPr>
                        <a:t>Never Smoked</a:t>
                      </a:r>
                      <a:endParaRPr lang="en-GB" sz="1100" b="0" kern="1200" baseline="0" dirty="0">
                        <a:solidFill>
                          <a:schemeClr val="tx1"/>
                        </a:solidFill>
                        <a:latin typeface="+mn-lt"/>
                        <a:ea typeface="+mn-ea"/>
                        <a:cs typeface="+mn-cs"/>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US" sz="1100" b="0" dirty="0" smtClean="0">
                          <a:solidFill>
                            <a:schemeClr val="tx1"/>
                          </a:solidFill>
                        </a:rPr>
                        <a:t>118</a:t>
                      </a: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GB" sz="1100" b="0" dirty="0" smtClean="0">
                          <a:solidFill>
                            <a:schemeClr val="tx1"/>
                          </a:solidFill>
                        </a:rPr>
                        <a:t>1.02</a:t>
                      </a:r>
                      <a:r>
                        <a:rPr lang="en-GB" sz="1100" b="0" baseline="0" dirty="0" smtClean="0">
                          <a:solidFill>
                            <a:schemeClr val="tx1"/>
                          </a:solidFill>
                        </a:rPr>
                        <a:t> </a:t>
                      </a:r>
                      <a:r>
                        <a:rPr lang="en-GB" sz="1100" b="0" dirty="0" smtClean="0">
                          <a:solidFill>
                            <a:schemeClr val="tx1"/>
                          </a:solidFill>
                        </a:rPr>
                        <a:t>(0.64, 1.61)</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4"/>
                  </a:ext>
                </a:extLst>
              </a:tr>
              <a:tr h="168912">
                <a:tc>
                  <a:txBody>
                    <a:bodyPr/>
                    <a:lstStyle/>
                    <a:p>
                      <a:pPr marL="117475" marR="0" indent="0" algn="l" defTabSz="914400" rtl="0" eaLnBrk="1" fontAlgn="auto" latinLnBrk="0" hangingPunct="1">
                        <a:lnSpc>
                          <a:spcPct val="90000"/>
                        </a:lnSpc>
                        <a:spcBef>
                          <a:spcPts val="0"/>
                        </a:spcBef>
                        <a:spcAft>
                          <a:spcPts val="0"/>
                        </a:spcAft>
                        <a:buClrTx/>
                        <a:buSzTx/>
                        <a:buFontTx/>
                        <a:buNone/>
                        <a:tabLst/>
                        <a:defRPr/>
                      </a:pPr>
                      <a:r>
                        <a:rPr lang="en-GB" sz="1100" b="1" i="1" dirty="0" smtClean="0">
                          <a:solidFill>
                            <a:schemeClr val="tx1"/>
                          </a:solidFill>
                        </a:rPr>
                        <a:t>EGFR</a:t>
                      </a:r>
                      <a:r>
                        <a:rPr lang="en-GB" sz="1100" b="1" dirty="0" smtClean="0">
                          <a:solidFill>
                            <a:schemeClr val="tx1"/>
                          </a:solidFill>
                        </a:rPr>
                        <a:t> Mutation Status</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endParaRPr lang="en-US"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5"/>
                  </a:ext>
                </a:extLst>
              </a:tr>
              <a:tr h="168912">
                <a:tc>
                  <a:txBody>
                    <a:bodyPr/>
                    <a:lstStyle/>
                    <a:p>
                      <a:pPr marL="231775" indent="0" algn="l">
                        <a:lnSpc>
                          <a:spcPct val="90000"/>
                        </a:lnSpc>
                      </a:pPr>
                      <a:r>
                        <a:rPr lang="en-GB" sz="1100" b="0" dirty="0" smtClean="0">
                          <a:solidFill>
                            <a:schemeClr val="tx1"/>
                          </a:solidFill>
                        </a:rPr>
                        <a:t>Positive</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82</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1.18</a:t>
                      </a:r>
                      <a:r>
                        <a:rPr lang="en-GB" sz="1100" b="0" baseline="0" dirty="0" smtClean="0">
                          <a:solidFill>
                            <a:schemeClr val="tx1"/>
                          </a:solidFill>
                        </a:rPr>
                        <a:t> </a:t>
                      </a:r>
                      <a:r>
                        <a:rPr lang="en-GB" sz="1100" b="0" dirty="0" smtClean="0">
                          <a:solidFill>
                            <a:schemeClr val="tx1"/>
                          </a:solidFill>
                        </a:rPr>
                        <a:t>(0.69, 2.00)</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6"/>
                  </a:ext>
                </a:extLst>
              </a:tr>
              <a:tr h="168912">
                <a:tc>
                  <a:txBody>
                    <a:bodyPr/>
                    <a:lstStyle/>
                    <a:p>
                      <a:pPr marL="231775" indent="0" algn="l">
                        <a:lnSpc>
                          <a:spcPct val="90000"/>
                        </a:lnSpc>
                      </a:pPr>
                      <a:r>
                        <a:rPr lang="en-GB" sz="1100" b="0" dirty="0" smtClean="0">
                          <a:solidFill>
                            <a:schemeClr val="tx1"/>
                          </a:solidFill>
                        </a:rPr>
                        <a:t>Not</a:t>
                      </a:r>
                      <a:r>
                        <a:rPr lang="en-GB" sz="1100" b="0" baseline="0" dirty="0" smtClean="0">
                          <a:solidFill>
                            <a:schemeClr val="tx1"/>
                          </a:solidFill>
                        </a:rPr>
                        <a:t> Detected</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340</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0.66</a:t>
                      </a:r>
                      <a:r>
                        <a:rPr lang="en-GB" sz="1100" b="0" baseline="0" dirty="0" smtClean="0">
                          <a:solidFill>
                            <a:schemeClr val="tx1"/>
                          </a:solidFill>
                        </a:rPr>
                        <a:t> </a:t>
                      </a:r>
                      <a:r>
                        <a:rPr lang="en-GB" sz="1100" b="0" dirty="0" smtClean="0">
                          <a:solidFill>
                            <a:schemeClr val="tx1"/>
                          </a:solidFill>
                        </a:rPr>
                        <a:t>(0.51, 0.86)</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7"/>
                  </a:ext>
                </a:extLst>
              </a:tr>
              <a:tr h="168912">
                <a:tc>
                  <a:txBody>
                    <a:bodyPr/>
                    <a:lstStyle/>
                    <a:p>
                      <a:pPr marL="231775" indent="0" algn="l">
                        <a:lnSpc>
                          <a:spcPct val="90000"/>
                        </a:lnSpc>
                      </a:pPr>
                      <a:r>
                        <a:rPr lang="en-GB" sz="1100" b="0" dirty="0" smtClean="0">
                          <a:solidFill>
                            <a:schemeClr val="tx1"/>
                          </a:solidFill>
                        </a:rPr>
                        <a:t>Not</a:t>
                      </a:r>
                      <a:r>
                        <a:rPr lang="en-GB" sz="1100" b="0" baseline="0" dirty="0" smtClean="0">
                          <a:solidFill>
                            <a:schemeClr val="tx1"/>
                          </a:solidFill>
                        </a:rPr>
                        <a:t> Reported</a:t>
                      </a:r>
                      <a:r>
                        <a:rPr lang="en-GB" sz="1100" b="0" dirty="0" smtClean="0">
                          <a:solidFill>
                            <a:schemeClr val="tx1"/>
                          </a:solidFill>
                        </a:rPr>
                        <a:t> </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accent4">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90000"/>
                        </a:lnSpc>
                      </a:pPr>
                      <a:r>
                        <a:rPr lang="en-US" sz="1100" b="0" kern="1200" dirty="0" smtClean="0">
                          <a:solidFill>
                            <a:schemeClr val="tx1"/>
                          </a:solidFill>
                          <a:latin typeface="+mn-lt"/>
                          <a:ea typeface="+mn-ea"/>
                          <a:cs typeface="+mn-cs"/>
                        </a:rPr>
                        <a:t>160</a:t>
                      </a: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accent4">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0000"/>
                        </a:lnSpc>
                      </a:pPr>
                      <a:r>
                        <a:rPr lang="en-GB" sz="1100" b="0" dirty="0" smtClean="0">
                          <a:solidFill>
                            <a:schemeClr val="tx1"/>
                          </a:solidFill>
                        </a:rPr>
                        <a:t>0.74</a:t>
                      </a:r>
                      <a:r>
                        <a:rPr lang="en-GB" sz="1100" b="0" baseline="0" dirty="0" smtClean="0">
                          <a:solidFill>
                            <a:schemeClr val="tx1"/>
                          </a:solidFill>
                        </a:rPr>
                        <a:t> </a:t>
                      </a:r>
                      <a:r>
                        <a:rPr lang="en-GB" sz="1100" b="0" dirty="0" smtClean="0">
                          <a:solidFill>
                            <a:schemeClr val="tx1"/>
                          </a:solidFill>
                        </a:rPr>
                        <a:t>(0.51, 1.06)</a:t>
                      </a:r>
                      <a:endParaRPr lang="en-GB" sz="1100" b="0" dirty="0">
                        <a:solidFill>
                          <a:schemeClr val="tx1"/>
                        </a:solidFill>
                      </a:endParaRPr>
                    </a:p>
                  </a:txBody>
                  <a:tcPr marL="0" marR="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accent4">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8"/>
                  </a:ext>
                </a:extLst>
              </a:tr>
            </a:tbl>
          </a:graphicData>
        </a:graphic>
      </p:graphicFrame>
      <p:sp>
        <p:nvSpPr>
          <p:cNvPr id="68" name="TextBox 67"/>
          <p:cNvSpPr txBox="1"/>
          <p:nvPr/>
        </p:nvSpPr>
        <p:spPr>
          <a:xfrm>
            <a:off x="405032" y="5543431"/>
            <a:ext cx="8485113" cy="203133"/>
          </a:xfrm>
          <a:prstGeom prst="rect">
            <a:avLst/>
          </a:prstGeom>
          <a:noFill/>
        </p:spPr>
        <p:txBody>
          <a:bodyPr wrap="square" numCol="1" rtlCol="0" anchor="b" anchorCtr="0">
            <a:spAutoFit/>
          </a:bodyPr>
          <a:lstStyle/>
          <a:p>
            <a:pPr>
              <a:lnSpc>
                <a:spcPct val="90000"/>
              </a:lnSpc>
              <a:spcBef>
                <a:spcPts val="300"/>
              </a:spcBef>
            </a:pPr>
            <a:r>
              <a:rPr lang="en-US" sz="800" dirty="0"/>
              <a:t>All randomized patients (nivolumab, n = 292; </a:t>
            </a:r>
            <a:r>
              <a:rPr lang="en-US" sz="800" dirty="0" err="1"/>
              <a:t>docetaxel</a:t>
            </a:r>
            <a:r>
              <a:rPr lang="en-US" sz="800" dirty="0"/>
              <a:t>, n = 290).</a:t>
            </a:r>
          </a:p>
        </p:txBody>
      </p:sp>
      <p:grpSp>
        <p:nvGrpSpPr>
          <p:cNvPr id="104" name="Group 103"/>
          <p:cNvGrpSpPr/>
          <p:nvPr/>
        </p:nvGrpSpPr>
        <p:grpSpPr>
          <a:xfrm>
            <a:off x="5245442" y="1815447"/>
            <a:ext cx="3135773" cy="3683693"/>
            <a:chOff x="5489032" y="1889457"/>
            <a:chExt cx="3135773" cy="3683693"/>
          </a:xfrm>
        </p:grpSpPr>
        <p:sp>
          <p:nvSpPr>
            <p:cNvPr id="128" name="Line 23"/>
            <p:cNvSpPr>
              <a:spLocks noChangeShapeType="1"/>
            </p:cNvSpPr>
            <p:nvPr/>
          </p:nvSpPr>
          <p:spPr bwMode="auto">
            <a:xfrm>
              <a:off x="7145526" y="1889457"/>
              <a:ext cx="0" cy="3200400"/>
            </a:xfrm>
            <a:prstGeom prst="line">
              <a:avLst/>
            </a:prstGeom>
            <a:noFill/>
            <a:ln w="19050" cap="flat">
              <a:solidFill>
                <a:schemeClr val="tx1"/>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2000"/>
            </a:p>
          </p:txBody>
        </p:sp>
        <p:sp>
          <p:nvSpPr>
            <p:cNvPr id="105" name="Line 20"/>
            <p:cNvSpPr>
              <a:spLocks noChangeShapeType="1"/>
            </p:cNvSpPr>
            <p:nvPr/>
          </p:nvSpPr>
          <p:spPr bwMode="auto">
            <a:xfrm>
              <a:off x="5936555" y="5015132"/>
              <a:ext cx="2404426"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2000"/>
            </a:p>
          </p:txBody>
        </p:sp>
        <p:sp>
          <p:nvSpPr>
            <p:cNvPr id="123" name="Line 22"/>
            <p:cNvSpPr>
              <a:spLocks noChangeShapeType="1"/>
            </p:cNvSpPr>
            <p:nvPr/>
          </p:nvSpPr>
          <p:spPr bwMode="auto">
            <a:xfrm>
              <a:off x="6548588" y="5015132"/>
              <a:ext cx="0" cy="85421"/>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2000"/>
            </a:p>
          </p:txBody>
        </p:sp>
        <p:sp>
          <p:nvSpPr>
            <p:cNvPr id="124" name="Line 23"/>
            <p:cNvSpPr>
              <a:spLocks noChangeShapeType="1"/>
            </p:cNvSpPr>
            <p:nvPr/>
          </p:nvSpPr>
          <p:spPr bwMode="auto">
            <a:xfrm>
              <a:off x="7145526" y="5009896"/>
              <a:ext cx="0" cy="85421"/>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2000"/>
            </a:p>
          </p:txBody>
        </p:sp>
        <p:sp>
          <p:nvSpPr>
            <p:cNvPr id="125" name="Line 25"/>
            <p:cNvSpPr>
              <a:spLocks noChangeShapeType="1"/>
            </p:cNvSpPr>
            <p:nvPr/>
          </p:nvSpPr>
          <p:spPr bwMode="auto">
            <a:xfrm>
              <a:off x="7750733" y="5015132"/>
              <a:ext cx="0" cy="85421"/>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2000"/>
            </a:p>
          </p:txBody>
        </p:sp>
        <p:sp>
          <p:nvSpPr>
            <p:cNvPr id="126" name="Line 27"/>
            <p:cNvSpPr>
              <a:spLocks noChangeShapeType="1"/>
            </p:cNvSpPr>
            <p:nvPr/>
          </p:nvSpPr>
          <p:spPr bwMode="auto">
            <a:xfrm>
              <a:off x="8343584" y="5015132"/>
              <a:ext cx="0" cy="85421"/>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2000"/>
            </a:p>
          </p:txBody>
        </p:sp>
        <p:sp>
          <p:nvSpPr>
            <p:cNvPr id="127" name="Line 21"/>
            <p:cNvSpPr>
              <a:spLocks noChangeShapeType="1"/>
            </p:cNvSpPr>
            <p:nvPr/>
          </p:nvSpPr>
          <p:spPr bwMode="auto">
            <a:xfrm>
              <a:off x="5944349" y="5015132"/>
              <a:ext cx="0" cy="85421"/>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2000"/>
            </a:p>
          </p:txBody>
        </p:sp>
        <p:sp>
          <p:nvSpPr>
            <p:cNvPr id="129" name="TextBox 128"/>
            <p:cNvSpPr txBox="1"/>
            <p:nvPr/>
          </p:nvSpPr>
          <p:spPr>
            <a:xfrm>
              <a:off x="6959416" y="5125212"/>
              <a:ext cx="372217" cy="276999"/>
            </a:xfrm>
            <a:prstGeom prst="rect">
              <a:avLst/>
            </a:prstGeom>
            <a:noFill/>
          </p:spPr>
          <p:txBody>
            <a:bodyPr wrap="none" rtlCol="0">
              <a:spAutoFit/>
            </a:bodyPr>
            <a:lstStyle/>
            <a:p>
              <a:pPr algn="ctr"/>
              <a:r>
                <a:rPr lang="en-GB" sz="1200" dirty="0"/>
                <a:t>1.0</a:t>
              </a:r>
            </a:p>
          </p:txBody>
        </p:sp>
        <p:sp>
          <p:nvSpPr>
            <p:cNvPr id="130" name="TextBox 129"/>
            <p:cNvSpPr txBox="1"/>
            <p:nvPr/>
          </p:nvSpPr>
          <p:spPr>
            <a:xfrm>
              <a:off x="7554355" y="5125212"/>
              <a:ext cx="381836" cy="276999"/>
            </a:xfrm>
            <a:prstGeom prst="rect">
              <a:avLst/>
            </a:prstGeom>
            <a:noFill/>
          </p:spPr>
          <p:txBody>
            <a:bodyPr wrap="none" rtlCol="0">
              <a:spAutoFit/>
            </a:bodyPr>
            <a:lstStyle/>
            <a:p>
              <a:pPr algn="ctr"/>
              <a:r>
                <a:rPr lang="en-GB" sz="1200" dirty="0"/>
                <a:t>2.0</a:t>
              </a:r>
            </a:p>
          </p:txBody>
        </p:sp>
        <p:sp>
          <p:nvSpPr>
            <p:cNvPr id="131" name="TextBox 130"/>
            <p:cNvSpPr txBox="1"/>
            <p:nvPr/>
          </p:nvSpPr>
          <p:spPr>
            <a:xfrm>
              <a:off x="8144650" y="5125212"/>
              <a:ext cx="397866" cy="276999"/>
            </a:xfrm>
            <a:prstGeom prst="rect">
              <a:avLst/>
            </a:prstGeom>
            <a:noFill/>
          </p:spPr>
          <p:txBody>
            <a:bodyPr wrap="none" rtlCol="0">
              <a:spAutoFit/>
            </a:bodyPr>
            <a:lstStyle/>
            <a:p>
              <a:pPr algn="ctr"/>
              <a:r>
                <a:rPr lang="en-GB" sz="1200" dirty="0"/>
                <a:t>4.0</a:t>
              </a:r>
            </a:p>
          </p:txBody>
        </p:sp>
        <p:sp>
          <p:nvSpPr>
            <p:cNvPr id="132" name="Line 15"/>
            <p:cNvSpPr>
              <a:spLocks noChangeShapeType="1"/>
            </p:cNvSpPr>
            <p:nvPr/>
          </p:nvSpPr>
          <p:spPr bwMode="auto">
            <a:xfrm>
              <a:off x="6694363" y="5471192"/>
              <a:ext cx="950811" cy="0"/>
            </a:xfrm>
            <a:prstGeom prst="line">
              <a:avLst/>
            </a:prstGeom>
            <a:noFill/>
            <a:ln w="14288" cap="flat">
              <a:solidFill>
                <a:schemeClr val="tx1"/>
              </a:solidFill>
              <a:prstDash val="solid"/>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3" name="Rectangle 22"/>
            <p:cNvSpPr>
              <a:spLocks noChangeArrowheads="1"/>
            </p:cNvSpPr>
            <p:nvPr/>
          </p:nvSpPr>
          <p:spPr bwMode="auto">
            <a:xfrm>
              <a:off x="5489032" y="5388484"/>
              <a:ext cx="78707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r>
                <a:rPr lang="en-US" altLang="en-US" sz="1200" b="1" dirty="0"/>
                <a:t>Nivolumab</a:t>
              </a:r>
              <a:endParaRPr lang="en-US" altLang="en-US" sz="3600" b="1" dirty="0"/>
            </a:p>
          </p:txBody>
        </p:sp>
        <p:sp>
          <p:nvSpPr>
            <p:cNvPr id="134" name="Rectangle 23"/>
            <p:cNvSpPr>
              <a:spLocks noChangeArrowheads="1"/>
            </p:cNvSpPr>
            <p:nvPr/>
          </p:nvSpPr>
          <p:spPr bwMode="auto">
            <a:xfrm>
              <a:off x="7900248" y="5388484"/>
              <a:ext cx="7245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r>
                <a:rPr lang="en-US" altLang="en-US" sz="1200" b="1" dirty="0"/>
                <a:t>Docetaxel</a:t>
              </a:r>
              <a:endParaRPr lang="en-US" altLang="en-US" sz="3600" b="1" dirty="0"/>
            </a:p>
          </p:txBody>
        </p:sp>
        <p:sp>
          <p:nvSpPr>
            <p:cNvPr id="135" name="TextBox 134"/>
            <p:cNvSpPr txBox="1"/>
            <p:nvPr/>
          </p:nvSpPr>
          <p:spPr>
            <a:xfrm>
              <a:off x="6360074" y="5125212"/>
              <a:ext cx="377026" cy="276999"/>
            </a:xfrm>
            <a:prstGeom prst="rect">
              <a:avLst/>
            </a:prstGeom>
            <a:noFill/>
          </p:spPr>
          <p:txBody>
            <a:bodyPr wrap="none" rtlCol="0">
              <a:spAutoFit/>
            </a:bodyPr>
            <a:lstStyle/>
            <a:p>
              <a:pPr algn="ctr"/>
              <a:r>
                <a:rPr lang="en-GB" sz="1200" dirty="0"/>
                <a:t>0.5</a:t>
              </a:r>
            </a:p>
          </p:txBody>
        </p:sp>
        <p:sp>
          <p:nvSpPr>
            <p:cNvPr id="136" name="TextBox 135"/>
            <p:cNvSpPr txBox="1"/>
            <p:nvPr/>
          </p:nvSpPr>
          <p:spPr>
            <a:xfrm>
              <a:off x="5718805" y="5125212"/>
              <a:ext cx="451086" cy="276999"/>
            </a:xfrm>
            <a:prstGeom prst="rect">
              <a:avLst/>
            </a:prstGeom>
            <a:noFill/>
          </p:spPr>
          <p:txBody>
            <a:bodyPr wrap="none" rtlCol="0">
              <a:spAutoFit/>
            </a:bodyPr>
            <a:lstStyle/>
            <a:p>
              <a:pPr algn="ctr"/>
              <a:r>
                <a:rPr lang="en-GB" sz="1200" dirty="0"/>
                <a:t>0.25</a:t>
              </a:r>
            </a:p>
          </p:txBody>
        </p:sp>
        <p:sp>
          <p:nvSpPr>
            <p:cNvPr id="137" name="Line 42"/>
            <p:cNvSpPr>
              <a:spLocks noChangeShapeType="1"/>
            </p:cNvSpPr>
            <p:nvPr/>
          </p:nvSpPr>
          <p:spPr bwMode="auto">
            <a:xfrm>
              <a:off x="6728617" y="2037720"/>
              <a:ext cx="332138"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8" name="Oval 19"/>
            <p:cNvSpPr>
              <a:spLocks noChangeArrowheads="1"/>
            </p:cNvSpPr>
            <p:nvPr/>
          </p:nvSpPr>
          <p:spPr bwMode="auto">
            <a:xfrm>
              <a:off x="6857620" y="2005716"/>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9" name="Line 42"/>
            <p:cNvSpPr>
              <a:spLocks noChangeShapeType="1"/>
            </p:cNvSpPr>
            <p:nvPr/>
          </p:nvSpPr>
          <p:spPr bwMode="auto">
            <a:xfrm>
              <a:off x="6728619" y="2376685"/>
              <a:ext cx="445205"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0" name="Oval 19"/>
            <p:cNvSpPr>
              <a:spLocks noChangeArrowheads="1"/>
            </p:cNvSpPr>
            <p:nvPr/>
          </p:nvSpPr>
          <p:spPr bwMode="auto">
            <a:xfrm>
              <a:off x="6921224" y="2344681"/>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1" name="Line 42"/>
            <p:cNvSpPr>
              <a:spLocks noChangeShapeType="1"/>
            </p:cNvSpPr>
            <p:nvPr/>
          </p:nvSpPr>
          <p:spPr bwMode="auto">
            <a:xfrm>
              <a:off x="6445947" y="2555542"/>
              <a:ext cx="600673"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2" name="Oval 19"/>
            <p:cNvSpPr>
              <a:spLocks noChangeArrowheads="1"/>
            </p:cNvSpPr>
            <p:nvPr/>
          </p:nvSpPr>
          <p:spPr bwMode="auto">
            <a:xfrm>
              <a:off x="6702142" y="2523538"/>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3" name="Line 42"/>
            <p:cNvSpPr>
              <a:spLocks noChangeShapeType="1"/>
            </p:cNvSpPr>
            <p:nvPr/>
          </p:nvSpPr>
          <p:spPr bwMode="auto">
            <a:xfrm flipH="1">
              <a:off x="6417681" y="2725488"/>
              <a:ext cx="1264947"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4" name="Oval 19"/>
            <p:cNvSpPr>
              <a:spLocks noChangeArrowheads="1"/>
            </p:cNvSpPr>
            <p:nvPr/>
          </p:nvSpPr>
          <p:spPr bwMode="auto">
            <a:xfrm>
              <a:off x="7011001" y="2693484"/>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5" name="Line 42"/>
            <p:cNvSpPr>
              <a:spLocks noChangeShapeType="1"/>
            </p:cNvSpPr>
            <p:nvPr/>
          </p:nvSpPr>
          <p:spPr bwMode="auto">
            <a:xfrm>
              <a:off x="6636750" y="3059855"/>
              <a:ext cx="466404"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6" name="Oval 19"/>
            <p:cNvSpPr>
              <a:spLocks noChangeArrowheads="1"/>
            </p:cNvSpPr>
            <p:nvPr/>
          </p:nvSpPr>
          <p:spPr bwMode="auto">
            <a:xfrm>
              <a:off x="6827256" y="3027851"/>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7" name="Line 42"/>
            <p:cNvSpPr>
              <a:spLocks noChangeShapeType="1"/>
            </p:cNvSpPr>
            <p:nvPr/>
          </p:nvSpPr>
          <p:spPr bwMode="auto">
            <a:xfrm>
              <a:off x="6686216" y="3227832"/>
              <a:ext cx="494673"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8" name="Oval 19"/>
            <p:cNvSpPr>
              <a:spLocks noChangeArrowheads="1"/>
            </p:cNvSpPr>
            <p:nvPr/>
          </p:nvSpPr>
          <p:spPr bwMode="auto">
            <a:xfrm>
              <a:off x="6885869" y="3195828"/>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49" name="Line 42"/>
            <p:cNvSpPr>
              <a:spLocks noChangeShapeType="1"/>
            </p:cNvSpPr>
            <p:nvPr/>
          </p:nvSpPr>
          <p:spPr bwMode="auto">
            <a:xfrm>
              <a:off x="6438883" y="3568075"/>
              <a:ext cx="628932"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0" name="Oval 19"/>
            <p:cNvSpPr>
              <a:spLocks noChangeArrowheads="1"/>
            </p:cNvSpPr>
            <p:nvPr/>
          </p:nvSpPr>
          <p:spPr bwMode="auto">
            <a:xfrm>
              <a:off x="6723326" y="3536071"/>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1" name="Line 42"/>
            <p:cNvSpPr>
              <a:spLocks noChangeShapeType="1"/>
            </p:cNvSpPr>
            <p:nvPr/>
          </p:nvSpPr>
          <p:spPr bwMode="auto">
            <a:xfrm>
              <a:off x="6735686" y="3729917"/>
              <a:ext cx="402804"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2" name="Oval 19"/>
            <p:cNvSpPr>
              <a:spLocks noChangeArrowheads="1"/>
            </p:cNvSpPr>
            <p:nvPr/>
          </p:nvSpPr>
          <p:spPr bwMode="auto">
            <a:xfrm>
              <a:off x="6921193" y="3697913"/>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3" name="Line 42"/>
            <p:cNvSpPr>
              <a:spLocks noChangeShapeType="1"/>
            </p:cNvSpPr>
            <p:nvPr/>
          </p:nvSpPr>
          <p:spPr bwMode="auto">
            <a:xfrm>
              <a:off x="6650884" y="4080566"/>
              <a:ext cx="353337"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4" name="Oval 19"/>
            <p:cNvSpPr>
              <a:spLocks noChangeArrowheads="1"/>
            </p:cNvSpPr>
            <p:nvPr/>
          </p:nvSpPr>
          <p:spPr bwMode="auto">
            <a:xfrm>
              <a:off x="6801052" y="4048562"/>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5" name="Line 42"/>
            <p:cNvSpPr>
              <a:spLocks noChangeShapeType="1"/>
            </p:cNvSpPr>
            <p:nvPr/>
          </p:nvSpPr>
          <p:spPr bwMode="auto">
            <a:xfrm flipH="1">
              <a:off x="6756886" y="4244260"/>
              <a:ext cx="798541"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6" name="Oval 19"/>
            <p:cNvSpPr>
              <a:spLocks noChangeArrowheads="1"/>
            </p:cNvSpPr>
            <p:nvPr/>
          </p:nvSpPr>
          <p:spPr bwMode="auto">
            <a:xfrm>
              <a:off x="7119073" y="4212256"/>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7" name="Line 42"/>
            <p:cNvSpPr>
              <a:spLocks noChangeShapeType="1"/>
            </p:cNvSpPr>
            <p:nvPr/>
          </p:nvSpPr>
          <p:spPr bwMode="auto">
            <a:xfrm>
              <a:off x="6820488" y="4586811"/>
              <a:ext cx="925742"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8" name="Oval 19"/>
            <p:cNvSpPr>
              <a:spLocks noChangeArrowheads="1"/>
            </p:cNvSpPr>
            <p:nvPr/>
          </p:nvSpPr>
          <p:spPr bwMode="auto">
            <a:xfrm>
              <a:off x="7253349" y="4554807"/>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9" name="Line 42"/>
            <p:cNvSpPr>
              <a:spLocks noChangeShapeType="1"/>
            </p:cNvSpPr>
            <p:nvPr/>
          </p:nvSpPr>
          <p:spPr bwMode="auto">
            <a:xfrm>
              <a:off x="6573148" y="4758852"/>
              <a:ext cx="431073"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0" name="Oval 19"/>
            <p:cNvSpPr>
              <a:spLocks noChangeArrowheads="1"/>
            </p:cNvSpPr>
            <p:nvPr/>
          </p:nvSpPr>
          <p:spPr bwMode="auto">
            <a:xfrm>
              <a:off x="6751582" y="4726848"/>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61" name="Line 42"/>
            <p:cNvSpPr>
              <a:spLocks noChangeShapeType="1"/>
            </p:cNvSpPr>
            <p:nvPr/>
          </p:nvSpPr>
          <p:spPr bwMode="auto">
            <a:xfrm>
              <a:off x="6573148" y="4915994"/>
              <a:ext cx="628942" cy="0"/>
            </a:xfrm>
            <a:prstGeom prst="line">
              <a:avLst/>
            </a:prstGeom>
            <a:noFill/>
            <a:ln w="190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2" name="Oval 19"/>
            <p:cNvSpPr>
              <a:spLocks noChangeArrowheads="1"/>
            </p:cNvSpPr>
            <p:nvPr/>
          </p:nvSpPr>
          <p:spPr bwMode="auto">
            <a:xfrm>
              <a:off x="6850522" y="4883990"/>
              <a:ext cx="64008" cy="64008"/>
            </a:xfrm>
            <a:prstGeom prst="ellipse">
              <a:avLst/>
            </a:prstGeom>
            <a:solidFill>
              <a:schemeClr val="tx1"/>
            </a:solidFill>
            <a:ln w="285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2" name="CasellaDiTesto 1"/>
          <p:cNvSpPr txBox="1"/>
          <p:nvPr/>
        </p:nvSpPr>
        <p:spPr>
          <a:xfrm>
            <a:off x="609690" y="2236789"/>
            <a:ext cx="2743110" cy="461665"/>
          </a:xfrm>
          <a:prstGeom prst="rect">
            <a:avLst/>
          </a:prstGeom>
          <a:noFill/>
          <a:ln w="38100">
            <a:solidFill>
              <a:srgbClr val="FF0000"/>
            </a:solidFill>
          </a:ln>
        </p:spPr>
        <p:txBody>
          <a:bodyPr wrap="square" rtlCol="0">
            <a:spAutoFit/>
          </a:bodyPr>
          <a:lstStyle/>
          <a:p>
            <a:endParaRPr lang="it-IT" sz="2400" b="1" dirty="0"/>
          </a:p>
        </p:txBody>
      </p:sp>
      <p:sp>
        <p:nvSpPr>
          <p:cNvPr id="48" name="CasellaDiTesto 1"/>
          <p:cNvSpPr txBox="1"/>
          <p:nvPr/>
        </p:nvSpPr>
        <p:spPr>
          <a:xfrm>
            <a:off x="5791290" y="2209800"/>
            <a:ext cx="2743110" cy="461665"/>
          </a:xfrm>
          <a:prstGeom prst="rect">
            <a:avLst/>
          </a:prstGeom>
          <a:noFill/>
          <a:ln w="38100">
            <a:solidFill>
              <a:srgbClr val="FF0000"/>
            </a:solidFill>
          </a:ln>
        </p:spPr>
        <p:txBody>
          <a:bodyPr wrap="square" rtlCol="0">
            <a:spAutoFit/>
          </a:bodyPr>
          <a:lstStyle/>
          <a:p>
            <a:endParaRPr lang="it-IT" sz="2400" b="1" dirty="0"/>
          </a:p>
        </p:txBody>
      </p:sp>
    </p:spTree>
    <p:extLst>
      <p:ext uri="{BB962C8B-B14F-4D97-AF65-F5344CB8AC3E}">
        <p14:creationId xmlns:p14="http://schemas.microsoft.com/office/powerpoint/2010/main" val="5545874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TM04033923[[fn=Depth]]</Template>
  <TotalTime>8878</TotalTime>
  <Words>2044</Words>
  <Application>Microsoft Macintosh PowerPoint</Application>
  <PresentationFormat>On-screen Show (4:3)</PresentationFormat>
  <Paragraphs>424</Paragraphs>
  <Slides>30</Slides>
  <Notes>12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30</vt:i4>
      </vt:variant>
    </vt:vector>
  </HeadingPairs>
  <TitlesOfParts>
    <vt:vector size="42" baseType="lpstr">
      <vt:lpstr>Arial Narrow</vt:lpstr>
      <vt:lpstr>Calibri</vt:lpstr>
      <vt:lpstr>Corbel</vt:lpstr>
      <vt:lpstr>MS PGothic</vt:lpstr>
      <vt:lpstr>ＭＳ Ｐゴシック</vt:lpstr>
      <vt:lpstr>Symbol</vt:lpstr>
      <vt:lpstr>Times</vt:lpstr>
      <vt:lpstr>Times New Roman</vt:lpstr>
      <vt:lpstr>Wingdings</vt:lpstr>
      <vt:lpstr>ヒラギノ角ゴ Pro W3</vt:lpstr>
      <vt:lpstr>Arial</vt:lpstr>
      <vt:lpstr>Depth</vt:lpstr>
      <vt:lpstr>PowerPoint Presentation</vt:lpstr>
      <vt:lpstr>Activity and  Tolerability of  Immunotherapy in Special  NSCLC Populations:   Elderly and PS 2</vt:lpstr>
      <vt:lpstr>PowerPoint Presentation</vt:lpstr>
      <vt:lpstr>Elderly Pt with Advanced NSCLC on I/O Tx</vt:lpstr>
      <vt:lpstr>Further course</vt:lpstr>
      <vt:lpstr>PowerPoint Presentation</vt:lpstr>
      <vt:lpstr>PowerPoint Presentation</vt:lpstr>
      <vt:lpstr>      CheckMate- 017 Treatment Effect on OS in Predefined Subgroups</vt:lpstr>
      <vt:lpstr>CheckMate 057 Treatment Effect on OS in Predefined Subgroups</vt:lpstr>
      <vt:lpstr>PowerPoint Presentation</vt:lpstr>
      <vt:lpstr> OAK - OS IN Selected SUBGROUPS</vt:lpstr>
      <vt:lpstr>Toxicity of I/Os in the Elderly</vt:lpstr>
      <vt:lpstr>Nivolumab Safety Profile: Summary  of Findings From Trials in Patients  With Advanced Squamous Non-Small  Cell Lung Cancer (NSCLC)</vt:lpstr>
      <vt:lpstr> Results:  Subgroup analyses of treatment-related AEs  </vt:lpstr>
      <vt:lpstr>PowerPoint Presentation</vt:lpstr>
      <vt:lpstr>Prospective Trials of I/Os   in  Elderly and PS 2 NSCLC</vt:lpstr>
      <vt:lpstr>Baseline Characteristics </vt:lpstr>
      <vt:lpstr>PowerPoint Presentation</vt:lpstr>
      <vt:lpstr>Is Nivolumab Safe and Effective in Elderly and PS2 Patients with Non-Small Cell Lung Cancer (NSCLC)? Results of CheckMate 153</vt:lpstr>
      <vt:lpstr>Checkmate 153:  Results</vt:lpstr>
      <vt:lpstr>Ongoing Studies with Pembro in PS 2 NSCLC</vt:lpstr>
      <vt:lpstr>Phase II Trial of Pembrolizumab in NSCLC PS2 Pts</vt:lpstr>
      <vt:lpstr>Automimmunity and I/Os</vt:lpstr>
      <vt:lpstr>PowerPoint Presentation</vt:lpstr>
      <vt:lpstr>PowerPoint Presentation</vt:lpstr>
      <vt:lpstr>Response in Patients Who Received or Did not Receive Systemic Immunosuppression</vt:lpstr>
      <vt:lpstr>PowerPoint Presentation</vt:lpstr>
      <vt:lpstr>PowerPoint Presentation</vt:lpstr>
      <vt:lpstr>PowerPoint Presentation</vt:lpstr>
      <vt:lpstr>Conclusions: I/Os in Special Populations with NSCLC</vt:lpstr>
    </vt:vector>
  </TitlesOfParts>
  <Manager/>
  <Company>Research To Practice</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Aura Herrmann</cp:lastModifiedBy>
  <cp:revision>400</cp:revision>
  <cp:lastPrinted>2017-03-14T14:44:14Z</cp:lastPrinted>
  <dcterms:created xsi:type="dcterms:W3CDTF">2015-06-12T13:44:08Z</dcterms:created>
  <dcterms:modified xsi:type="dcterms:W3CDTF">2017-05-18T19:14:41Z</dcterms:modified>
  <cp:category/>
</cp:coreProperties>
</file>