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75" r:id="rId2"/>
    <p:sldId id="257" r:id="rId3"/>
    <p:sldId id="280" r:id="rId4"/>
    <p:sldId id="281" r:id="rId5"/>
    <p:sldId id="279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/>
    <p:restoredTop sz="96047"/>
  </p:normalViewPr>
  <p:slideViewPr>
    <p:cSldViewPr snapToGrid="0" snapToObjects="1">
      <p:cViewPr>
        <p:scale>
          <a:sx n="100" d="100"/>
          <a:sy n="100" d="100"/>
        </p:scale>
        <p:origin x="183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Other</c:v>
                </c:pt>
                <c:pt idx="1">
                  <c:v>Carboplatin/         paclitaxel/bevacizumab</c:v>
                </c:pt>
                <c:pt idx="2">
                  <c:v>Carboplatin/       paclitaxel</c:v>
                </c:pt>
                <c:pt idx="3">
                  <c:v>Carboplatin/paclitaxel/ bevacizumab</c:v>
                </c:pt>
                <c:pt idx="4">
                  <c:v>Carboplatin/paclitaxel</c:v>
                </c:pt>
                <c:pt idx="5">
                  <c:v>Carboplatin/pemetrexed/ bevacizumab</c:v>
                </c:pt>
                <c:pt idx="6">
                  <c:v>Carboplatin/pemetrexed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0.03</c:v>
                </c:pt>
                <c:pt idx="1">
                  <c:v>0.01</c:v>
                </c:pt>
                <c:pt idx="2">
                  <c:v>0.07</c:v>
                </c:pt>
                <c:pt idx="3">
                  <c:v>0.18</c:v>
                </c:pt>
                <c:pt idx="4">
                  <c:v>0.01</c:v>
                </c:pt>
                <c:pt idx="5">
                  <c:v>0.42</c:v>
                </c:pt>
                <c:pt idx="6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9782576"/>
        <c:axId val="-73529344"/>
      </c:barChart>
      <c:catAx>
        <c:axId val="-209782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-73529344"/>
        <c:crosses val="autoZero"/>
        <c:auto val="1"/>
        <c:lblAlgn val="ctr"/>
        <c:lblOffset val="100"/>
        <c:noMultiLvlLbl val="0"/>
      </c:catAx>
      <c:valAx>
        <c:axId val="-7352934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20978257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Afatinib</c:v>
                </c:pt>
                <c:pt idx="2">
                  <c:v>Erlotinib</c:v>
                </c:pt>
                <c:pt idx="3">
                  <c:v>Docetaxel + ramucirumab</c:v>
                </c:pt>
                <c:pt idx="4">
                  <c:v>Docetaxel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0.06</c:v>
                </c:pt>
                <c:pt idx="1">
                  <c:v>0.04</c:v>
                </c:pt>
                <c:pt idx="2">
                  <c:v>0.06</c:v>
                </c:pt>
                <c:pt idx="3">
                  <c:v>0.51</c:v>
                </c:pt>
                <c:pt idx="4">
                  <c:v>0.34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52472592"/>
        <c:axId val="-73486720"/>
      </c:barChart>
      <c:catAx>
        <c:axId val="-4524725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-73486720"/>
        <c:crosses val="autoZero"/>
        <c:auto val="1"/>
        <c:lblAlgn val="ctr"/>
        <c:lblOffset val="100"/>
        <c:noMultiLvlLbl val="0"/>
      </c:catAx>
      <c:valAx>
        <c:axId val="-7348672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45247259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Yes, for most patients</c:v>
                </c:pt>
                <c:pt idx="1">
                  <c:v>Yes, for some patients</c:v>
                </c:pt>
                <c:pt idx="2">
                  <c:v>No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0.07</c:v>
                </c:pt>
                <c:pt idx="1">
                  <c:v>0.49</c:v>
                </c:pt>
                <c:pt idx="2">
                  <c:v>0.44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9931696"/>
        <c:axId val="-452950416"/>
      </c:barChart>
      <c:catAx>
        <c:axId val="-2099316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-452950416"/>
        <c:crosses val="autoZero"/>
        <c:auto val="1"/>
        <c:lblAlgn val="ctr"/>
        <c:lblOffset val="100"/>
        <c:noMultiLvlLbl val="0"/>
      </c:catAx>
      <c:valAx>
        <c:axId val="-45295041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20993169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5CDF1-79BF-0145-9DDA-859F8A581068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423EC-7E73-424C-84CE-4DBD548EB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94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B7BBA8D-4C62-134D-9047-324E6C7DFF69}" type="slidenum">
              <a:rPr lang="en-US" sz="1200"/>
              <a:pPr eaLnBrk="1" hangingPunct="1"/>
              <a:t>2</a:t>
            </a:fld>
            <a:endParaRPr lang="en-US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053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4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3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095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4A8A1918-486D-4962-97A9-71E108408D45}" type="slidenum">
              <a:rPr lang="en-US" altLang="en-US" sz="1200" smtClean="0">
                <a:latin typeface="Times New Roman" pitchFamily="18" charset="0"/>
              </a:rPr>
              <a:pPr/>
              <a:t>11</a:t>
            </a:fld>
            <a:endParaRPr lang="en-US" altLang="en-US" sz="1200" smtClean="0">
              <a:latin typeface="Times New Roman" pitchFamily="18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8008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5EFBDC-ADC8-45A8-9121-E8C3EE0EBAE0}" type="slidenum">
              <a:rPr lang="en-GB" altLang="en-US"/>
              <a:pPr/>
              <a:t>13</a:t>
            </a:fld>
            <a:endParaRPr lang="en-GB" altLang="en-US"/>
          </a:p>
        </p:txBody>
      </p:sp>
      <p:sp>
        <p:nvSpPr>
          <p:cNvPr id="14338" name="Rectangle 7"/>
          <p:cNvSpPr txBox="1">
            <a:spLocks noGrp="1" noChangeArrowheads="1"/>
          </p:cNvSpPr>
          <p:nvPr/>
        </p:nvSpPr>
        <p:spPr bwMode="auto">
          <a:xfrm>
            <a:off x="3776663" y="9428163"/>
            <a:ext cx="289083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83" tIns="45592" rIns="91183" bIns="45592" anchor="b"/>
          <a:lstStyle>
            <a:lvl1pPr defTabSz="9112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1363" indent="-285750" defTabSz="9112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9825" indent="-228600" defTabSz="9112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95438" indent="-227013" defTabSz="9112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2638" indent="-228600" defTabSz="9112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09838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67038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4238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1438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fld id="{895C0AF8-596E-4FB4-A458-8C6F7AFC10D0}" type="slidenum">
              <a:rPr lang="en-GB" altLang="en-US" sz="1200" b="0"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/>
              <a:t>13</a:t>
            </a:fld>
            <a:endParaRPr lang="en-GB" altLang="en-US" sz="1200"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3938" y="866775"/>
            <a:ext cx="4629150" cy="3471863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1250" y="4716463"/>
            <a:ext cx="4446588" cy="4178300"/>
          </a:xfrm>
          <a:noFill/>
        </p:spPr>
        <p:txBody>
          <a:bodyPr lIns="91183" tIns="45592" rIns="91183" bIns="45592"/>
          <a:lstStyle/>
          <a:p>
            <a:pPr marL="228600" indent="-228600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3807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4250"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84250"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84250"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84250"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84250"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defTabSz="984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defTabSz="984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defTabSz="984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defTabSz="984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89A2BC0-F59E-4070-9961-E64C82CE7B2D}" type="slidenum">
              <a:rPr lang="en-US" sz="1000" smtClean="0"/>
              <a:pPr/>
              <a:t>16</a:t>
            </a:fld>
            <a:endParaRPr lang="en-US" sz="1000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8238" y="695325"/>
            <a:ext cx="4584700" cy="3438525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6923" tIns="43461" rIns="86923" bIns="43461"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2800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6375441-801E-41C7-86FB-B90498AE104E}" type="slidenum">
              <a:rPr lang="en-US" altLang="en-US" smtClean="0"/>
              <a:pPr/>
              <a:t>17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78405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6375441-801E-41C7-86FB-B90498AE104E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58606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87E35-FE27-C546-A9FC-A8795D66FA5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6E9EC-A306-0940-BA55-9F86FFC7C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912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emf"/><Relationship Id="rId3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26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70001" y="660186"/>
            <a:ext cx="6318250" cy="7620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 Black" panose="020B0A04020102020204" pitchFamily="34" charset="0"/>
                <a:ea typeface="ＭＳ Ｐゴシック" panose="020B0600070205080204" pitchFamily="34" charset="-128"/>
              </a:rPr>
              <a:t>BR.21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270001" y="1854199"/>
            <a:ext cx="7183335" cy="3923515"/>
          </a:xfrm>
        </p:spPr>
        <p:txBody>
          <a:bodyPr>
            <a:normAutofit/>
          </a:bodyPr>
          <a:lstStyle/>
          <a:p>
            <a:pPr marL="118535" indent="-118535" defTabSz="547166">
              <a:spcBef>
                <a:spcPts val="267"/>
              </a:spcBef>
              <a:spcAft>
                <a:spcPts val="267"/>
              </a:spcAft>
              <a:buFont typeface="Times" pitchFamily="1" charset="0"/>
              <a:buChar char="•"/>
              <a:defRPr/>
            </a:pP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Erlotinib has modest single agent activity in 2</a:t>
            </a:r>
            <a:r>
              <a:rPr lang="en-US" sz="2000" baseline="30000" dirty="0">
                <a:ea typeface="ＭＳ Ｐゴシック" pitchFamily="1" charset="-128"/>
                <a:cs typeface="Times New Roman" pitchFamily="1" charset="0"/>
              </a:rPr>
              <a:t>nd</a:t>
            </a: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 and 3</a:t>
            </a:r>
            <a:r>
              <a:rPr lang="en-US" sz="2000" baseline="30000" dirty="0">
                <a:ea typeface="ＭＳ Ｐゴシック" pitchFamily="1" charset="-128"/>
                <a:cs typeface="Times New Roman" pitchFamily="1" charset="0"/>
              </a:rPr>
              <a:t>rd</a:t>
            </a: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 line treatment of EGFR wild type patients with NSCLC</a:t>
            </a:r>
          </a:p>
          <a:p>
            <a:pPr marL="118535" indent="-118535" defTabSz="547166">
              <a:spcBef>
                <a:spcPts val="267"/>
              </a:spcBef>
              <a:spcAft>
                <a:spcPts val="267"/>
              </a:spcAft>
              <a:buFont typeface="Times" pitchFamily="1" charset="0"/>
              <a:buChar char="•"/>
              <a:defRPr/>
            </a:pPr>
            <a:endParaRPr lang="en-US" sz="2000" dirty="0">
              <a:ea typeface="ＭＳ Ｐゴシック" pitchFamily="1" charset="-128"/>
              <a:cs typeface="Times New Roman" pitchFamily="1" charset="0"/>
            </a:endParaRPr>
          </a:p>
          <a:p>
            <a:pPr marL="0" indent="0" defTabSz="547166">
              <a:spcBef>
                <a:spcPts val="267"/>
              </a:spcBef>
              <a:spcAft>
                <a:spcPts val="267"/>
              </a:spcAft>
              <a:buNone/>
              <a:defRPr/>
            </a:pP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BR.21 study,</a:t>
            </a:r>
          </a:p>
          <a:p>
            <a:pPr marL="0" indent="0" defTabSz="547166">
              <a:spcBef>
                <a:spcPts val="267"/>
              </a:spcBef>
              <a:spcAft>
                <a:spcPts val="267"/>
              </a:spcAft>
              <a:buNone/>
              <a:defRPr/>
            </a:pPr>
            <a:r>
              <a:rPr lang="en-US" sz="2000" u="sng" dirty="0">
                <a:ea typeface="ＭＳ Ｐゴシック" pitchFamily="1" charset="-128"/>
                <a:cs typeface="Times New Roman" pitchFamily="1" charset="0"/>
              </a:rPr>
              <a:t>Erlotinib </a:t>
            </a:r>
            <a:r>
              <a:rPr lang="en-US" sz="2000" u="sng" dirty="0" err="1">
                <a:ea typeface="ＭＳ Ｐゴシック" pitchFamily="1" charset="-128"/>
                <a:cs typeface="Times New Roman" pitchFamily="1" charset="0"/>
              </a:rPr>
              <a:t>vs</a:t>
            </a:r>
            <a:r>
              <a:rPr lang="en-US" sz="2000" u="sng" dirty="0">
                <a:ea typeface="ＭＳ Ｐゴシック" pitchFamily="1" charset="-128"/>
                <a:cs typeface="Times New Roman" pitchFamily="1" charset="0"/>
              </a:rPr>
              <a:t> BSC</a:t>
            </a:r>
          </a:p>
          <a:p>
            <a:pPr marL="118535" indent="-118535" defTabSz="547166">
              <a:spcBef>
                <a:spcPts val="267"/>
              </a:spcBef>
              <a:spcAft>
                <a:spcPts val="267"/>
              </a:spcAft>
              <a:buFont typeface="Times" pitchFamily="1" charset="0"/>
              <a:buChar char="•"/>
              <a:defRPr/>
            </a:pP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RR: 9% </a:t>
            </a:r>
            <a:r>
              <a:rPr lang="en-US" sz="2000" dirty="0" err="1">
                <a:ea typeface="ＭＳ Ｐゴシック" pitchFamily="1" charset="-128"/>
                <a:cs typeface="Times New Roman" pitchFamily="1" charset="0"/>
              </a:rPr>
              <a:t>vs</a:t>
            </a: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 &lt;1%</a:t>
            </a:r>
          </a:p>
          <a:p>
            <a:pPr marL="118535" indent="-118535" defTabSz="547166">
              <a:spcBef>
                <a:spcPts val="267"/>
              </a:spcBef>
              <a:spcAft>
                <a:spcPts val="267"/>
              </a:spcAft>
              <a:buFont typeface="Times" pitchFamily="1" charset="0"/>
              <a:buChar char="•"/>
              <a:defRPr/>
            </a:pPr>
            <a:endParaRPr lang="en-US" sz="2000" dirty="0">
              <a:ea typeface="ＭＳ Ｐゴシック" pitchFamily="1" charset="-128"/>
              <a:cs typeface="Times New Roman" pitchFamily="1" charset="0"/>
            </a:endParaRPr>
          </a:p>
          <a:p>
            <a:pPr marL="118535" indent="-118535" defTabSz="547166">
              <a:spcBef>
                <a:spcPts val="267"/>
              </a:spcBef>
              <a:spcAft>
                <a:spcPts val="267"/>
              </a:spcAft>
              <a:buFont typeface="Times" pitchFamily="1" charset="0"/>
              <a:buChar char="•"/>
              <a:defRPr/>
            </a:pP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PFS: 2.2 </a:t>
            </a:r>
            <a:r>
              <a:rPr lang="en-US" sz="2000" dirty="0" err="1">
                <a:ea typeface="ＭＳ Ｐゴシック" pitchFamily="1" charset="-128"/>
                <a:cs typeface="Times New Roman" pitchFamily="1" charset="0"/>
              </a:rPr>
              <a:t>vs</a:t>
            </a: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 1.8 </a:t>
            </a:r>
            <a:r>
              <a:rPr lang="en-US" sz="2000" dirty="0" err="1">
                <a:ea typeface="ＭＳ Ｐゴシック" pitchFamily="1" charset="-128"/>
                <a:cs typeface="Times New Roman" pitchFamily="1" charset="0"/>
              </a:rPr>
              <a:t>mo</a:t>
            </a:r>
            <a:endParaRPr lang="en-US" sz="2000" dirty="0">
              <a:ea typeface="ＭＳ Ｐゴシック" pitchFamily="1" charset="-128"/>
              <a:cs typeface="Times New Roman" pitchFamily="1" charset="0"/>
            </a:endParaRPr>
          </a:p>
          <a:p>
            <a:pPr marL="118535" indent="-118535" defTabSz="547166">
              <a:spcBef>
                <a:spcPts val="267"/>
              </a:spcBef>
              <a:spcAft>
                <a:spcPts val="267"/>
              </a:spcAft>
              <a:buFont typeface="Times" pitchFamily="1" charset="0"/>
              <a:buChar char="•"/>
              <a:defRPr/>
            </a:pPr>
            <a:endParaRPr lang="en-US" sz="2000" dirty="0">
              <a:ea typeface="ＭＳ Ｐゴシック" pitchFamily="1" charset="-128"/>
              <a:cs typeface="Times New Roman" pitchFamily="1" charset="0"/>
            </a:endParaRPr>
          </a:p>
          <a:p>
            <a:pPr marL="118535" indent="-118535" defTabSz="547166">
              <a:spcBef>
                <a:spcPts val="267"/>
              </a:spcBef>
              <a:spcAft>
                <a:spcPts val="267"/>
              </a:spcAft>
              <a:buFont typeface="Times" pitchFamily="1" charset="0"/>
              <a:buChar char="•"/>
              <a:defRPr/>
            </a:pP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OS: 6.7 </a:t>
            </a:r>
            <a:r>
              <a:rPr lang="en-US" sz="2000" dirty="0" err="1">
                <a:ea typeface="ＭＳ Ｐゴシック" pitchFamily="1" charset="-128"/>
                <a:cs typeface="Times New Roman" pitchFamily="1" charset="0"/>
              </a:rPr>
              <a:t>vs</a:t>
            </a:r>
            <a:r>
              <a:rPr lang="en-US" sz="2000" dirty="0">
                <a:ea typeface="ＭＳ Ｐゴシック" pitchFamily="1" charset="-128"/>
                <a:cs typeface="Times New Roman" pitchFamily="1" charset="0"/>
              </a:rPr>
              <a:t> 4.7 </a:t>
            </a:r>
            <a:r>
              <a:rPr lang="en-US" sz="2000" dirty="0" err="1">
                <a:ea typeface="ＭＳ Ｐゴシック" pitchFamily="1" charset="-128"/>
                <a:cs typeface="Times New Roman" pitchFamily="1" charset="0"/>
              </a:rPr>
              <a:t>mo</a:t>
            </a:r>
            <a:endParaRPr lang="en-US" sz="2000" dirty="0">
              <a:ea typeface="ＭＳ Ｐゴシック" pitchFamily="1" charset="-128"/>
              <a:cs typeface="Times New Roman" pitchFamily="1" charset="0"/>
            </a:endParaRPr>
          </a:p>
          <a:p>
            <a:pPr marL="118535" indent="-118535" defTabSz="547166">
              <a:spcBef>
                <a:spcPts val="267"/>
              </a:spcBef>
              <a:spcAft>
                <a:spcPts val="267"/>
              </a:spcAft>
              <a:buFont typeface="Times" pitchFamily="1" charset="0"/>
              <a:buChar char="•"/>
              <a:defRPr/>
            </a:pPr>
            <a:endParaRPr lang="en-US" sz="2000" dirty="0">
              <a:ea typeface="ＭＳ Ｐゴシック" pitchFamily="1" charset="-128"/>
              <a:cs typeface="Times New Roman" pitchFamily="1" charset="0"/>
            </a:endParaRPr>
          </a:p>
        </p:txBody>
      </p:sp>
      <p:pic>
        <p:nvPicPr>
          <p:cNvPr id="4100" name="Picture 5" descr="05f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0" t="3036" r="5605" b="56937"/>
          <a:stretch>
            <a:fillRect/>
          </a:stretch>
        </p:blipFill>
        <p:spPr bwMode="auto">
          <a:xfrm>
            <a:off x="3463679" y="2696173"/>
            <a:ext cx="5512275" cy="3513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42"/>
          <p:cNvSpPr txBox="1">
            <a:spLocks noChangeArrowheads="1"/>
          </p:cNvSpPr>
          <p:nvPr/>
        </p:nvSpPr>
        <p:spPr bwMode="auto">
          <a:xfrm>
            <a:off x="6994689" y="6496363"/>
            <a:ext cx="2293653" cy="2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>
                <a:latin typeface="Calibri" panose="020F0502020204030204" pitchFamily="34" charset="0"/>
              </a:rPr>
              <a:t>Shepherd et al. </a:t>
            </a:r>
            <a:r>
              <a:rPr lang="en-CA" altLang="en-US" sz="1200" i="1" dirty="0">
                <a:latin typeface="Calibri" panose="020F0502020204030204" pitchFamily="34" charset="0"/>
              </a:rPr>
              <a:t>NEJM </a:t>
            </a:r>
            <a:r>
              <a:rPr lang="en-CA" altLang="en-US" sz="1200" dirty="0">
                <a:latin typeface="Calibri" panose="020F0502020204030204" pitchFamily="34" charset="0"/>
              </a:rPr>
              <a:t>2005</a:t>
            </a:r>
            <a:endParaRPr lang="en-US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94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40810" y="272264"/>
            <a:ext cx="6172200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700" dirty="0">
                <a:ea typeface="ＭＳ Ｐゴシック" pitchFamily="34" charset="-128"/>
              </a:rPr>
              <a:t>Erlotinib in EGFR wild-type NSCLC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341771"/>
              </p:ext>
            </p:extLst>
          </p:nvPr>
        </p:nvGraphicFramePr>
        <p:xfrm>
          <a:off x="790414" y="1188699"/>
          <a:ext cx="7954918" cy="4279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24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85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8872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887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7225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N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mPFS</a:t>
                      </a:r>
                      <a:r>
                        <a:rPr lang="en-US" sz="1800" dirty="0" smtClean="0"/>
                        <a:t> (HR)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mOS</a:t>
                      </a:r>
                      <a:r>
                        <a:rPr lang="en-US" sz="1800" dirty="0" smtClean="0"/>
                        <a:t> (HR)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2576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E1512</a:t>
                      </a:r>
                    </a:p>
                    <a:p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Erlotinib</a:t>
                      </a:r>
                      <a:endParaRPr lang="en-US" sz="18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Cabozantinib</a:t>
                      </a:r>
                      <a:endParaRPr lang="en-US" sz="18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US" sz="180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en-US" sz="1800" dirty="0" err="1" smtClean="0">
                          <a:solidFill>
                            <a:srgbClr val="002060"/>
                          </a:solidFill>
                        </a:rPr>
                        <a:t>Erlot+Cabo</a:t>
                      </a:r>
                      <a:endParaRPr lang="en-US" sz="1800" dirty="0" smtClean="0">
                        <a:solidFill>
                          <a:srgbClr val="002060"/>
                        </a:solidFill>
                      </a:endParaRPr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39</a:t>
                      </a:r>
                    </a:p>
                    <a:p>
                      <a:pPr algn="ctr"/>
                      <a:r>
                        <a:rPr lang="en-US" sz="1800" dirty="0" smtClean="0"/>
                        <a:t>39</a:t>
                      </a:r>
                    </a:p>
                    <a:p>
                      <a:pPr algn="ctr"/>
                      <a:r>
                        <a:rPr lang="en-US" sz="1800" dirty="0" smtClean="0"/>
                        <a:t>37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1.8</a:t>
                      </a:r>
                    </a:p>
                    <a:p>
                      <a:pPr algn="ctr"/>
                      <a:r>
                        <a:rPr lang="en-US" sz="1800" baseline="0" dirty="0" smtClean="0"/>
                        <a:t>4.3 (0.39*)</a:t>
                      </a:r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4.7</a:t>
                      </a:r>
                      <a:r>
                        <a:rPr lang="en-US" sz="1800" baseline="0" dirty="0" smtClean="0"/>
                        <a:t> (0.37*)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5.1</a:t>
                      </a:r>
                    </a:p>
                    <a:p>
                      <a:pPr algn="ctr"/>
                      <a:r>
                        <a:rPr lang="en-US" sz="1800" baseline="0" dirty="0" smtClean="0"/>
                        <a:t>9.2 (0.68*)</a:t>
                      </a:r>
                      <a:endParaRPr lang="en-US" sz="1800" dirty="0" smtClean="0"/>
                    </a:p>
                    <a:p>
                      <a:pPr algn="ctr"/>
                      <a:r>
                        <a:rPr lang="en-US" sz="1800" baseline="0" dirty="0" smtClean="0"/>
                        <a:t>13.3 (0.51*)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7929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TITAN</a:t>
                      </a:r>
                    </a:p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  </a:t>
                      </a:r>
                      <a:r>
                        <a:rPr lang="en-US" sz="1800" dirty="0" err="1" smtClean="0">
                          <a:solidFill>
                            <a:srgbClr val="000086"/>
                          </a:solidFill>
                        </a:rPr>
                        <a:t>Erlotinib</a:t>
                      </a:r>
                      <a:endParaRPr lang="en-US" sz="1800" dirty="0" smtClean="0">
                        <a:solidFill>
                          <a:srgbClr val="000086"/>
                        </a:solidFill>
                      </a:endParaRPr>
                    </a:p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  Doc</a:t>
                      </a:r>
                      <a:r>
                        <a:rPr lang="en-US" sz="1800" baseline="0" dirty="0" smtClean="0">
                          <a:solidFill>
                            <a:srgbClr val="000086"/>
                          </a:solidFill>
                        </a:rPr>
                        <a:t> or </a:t>
                      </a:r>
                      <a:r>
                        <a:rPr lang="en-US" sz="1800" dirty="0" err="1" smtClean="0">
                          <a:solidFill>
                            <a:srgbClr val="000086"/>
                          </a:solidFill>
                        </a:rPr>
                        <a:t>Pem</a:t>
                      </a:r>
                      <a:endParaRPr lang="en-US" sz="1800" dirty="0">
                        <a:solidFill>
                          <a:srgbClr val="000086"/>
                        </a:solidFill>
                      </a:endParaRPr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203</a:t>
                      </a:r>
                    </a:p>
                    <a:p>
                      <a:pPr algn="ctr"/>
                      <a:r>
                        <a:rPr lang="en-US" sz="1800" dirty="0" smtClean="0"/>
                        <a:t>221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1.4</a:t>
                      </a:r>
                    </a:p>
                    <a:p>
                      <a:pPr algn="ctr"/>
                      <a:r>
                        <a:rPr lang="en-US" sz="1800" dirty="0" smtClean="0"/>
                        <a:t>2.0 (0.89)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5.3</a:t>
                      </a:r>
                    </a:p>
                    <a:p>
                      <a:pPr algn="ctr"/>
                      <a:r>
                        <a:rPr lang="en-US" sz="1800" dirty="0" smtClean="0"/>
                        <a:t>5.5 (0.96)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07929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TAILOR</a:t>
                      </a:r>
                    </a:p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  </a:t>
                      </a:r>
                      <a:r>
                        <a:rPr lang="en-US" sz="1800" dirty="0" err="1" smtClean="0">
                          <a:solidFill>
                            <a:srgbClr val="000086"/>
                          </a:solidFill>
                        </a:rPr>
                        <a:t>Erlotinib</a:t>
                      </a:r>
                      <a:endParaRPr lang="en-US" sz="1800" dirty="0" smtClean="0">
                        <a:solidFill>
                          <a:srgbClr val="000086"/>
                        </a:solidFill>
                      </a:endParaRPr>
                    </a:p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  </a:t>
                      </a:r>
                      <a:r>
                        <a:rPr lang="en-US" sz="1800" dirty="0" err="1" smtClean="0">
                          <a:solidFill>
                            <a:srgbClr val="000086"/>
                          </a:solidFill>
                        </a:rPr>
                        <a:t>Docetaxel</a:t>
                      </a:r>
                      <a:endParaRPr lang="en-US" sz="1800" dirty="0">
                        <a:solidFill>
                          <a:srgbClr val="000086"/>
                        </a:solidFill>
                      </a:endParaRPr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110</a:t>
                      </a:r>
                    </a:p>
                    <a:p>
                      <a:pPr algn="ctr"/>
                      <a:r>
                        <a:rPr lang="en-US" sz="1800" dirty="0" smtClean="0"/>
                        <a:t>112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2.4</a:t>
                      </a:r>
                    </a:p>
                    <a:p>
                      <a:pPr algn="ctr"/>
                      <a:r>
                        <a:rPr lang="en-US" sz="1800" dirty="0" smtClean="0"/>
                        <a:t>2.9 (0.71*)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5.4</a:t>
                      </a:r>
                    </a:p>
                    <a:p>
                      <a:pPr algn="ctr"/>
                      <a:r>
                        <a:rPr lang="en-US" sz="1800" dirty="0" smtClean="0"/>
                        <a:t>8.2</a:t>
                      </a:r>
                      <a:r>
                        <a:rPr lang="en-US" sz="1800" baseline="0" dirty="0" smtClean="0"/>
                        <a:t> (0.73*)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87425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DELTA (</a:t>
                      </a:r>
                      <a:r>
                        <a:rPr lang="en-US" sz="1800" dirty="0" err="1" smtClean="0">
                          <a:solidFill>
                            <a:srgbClr val="000086"/>
                          </a:solidFill>
                        </a:rPr>
                        <a:t>wt</a:t>
                      </a:r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 pts)</a:t>
                      </a:r>
                    </a:p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  </a:t>
                      </a:r>
                      <a:r>
                        <a:rPr lang="en-US" sz="1800" dirty="0" err="1" smtClean="0">
                          <a:solidFill>
                            <a:srgbClr val="000086"/>
                          </a:solidFill>
                        </a:rPr>
                        <a:t>Erlotinib</a:t>
                      </a:r>
                      <a:endParaRPr lang="en-US" sz="1800" dirty="0" smtClean="0">
                        <a:solidFill>
                          <a:srgbClr val="000086"/>
                        </a:solidFill>
                      </a:endParaRPr>
                    </a:p>
                    <a:p>
                      <a:r>
                        <a:rPr lang="en-US" sz="1800" dirty="0" smtClean="0">
                          <a:solidFill>
                            <a:srgbClr val="000086"/>
                          </a:solidFill>
                        </a:rPr>
                        <a:t>  </a:t>
                      </a:r>
                      <a:r>
                        <a:rPr lang="en-US" sz="1800" dirty="0" err="1" smtClean="0">
                          <a:solidFill>
                            <a:srgbClr val="000086"/>
                          </a:solidFill>
                        </a:rPr>
                        <a:t>Docetaxel</a:t>
                      </a:r>
                      <a:endParaRPr lang="en-US" sz="1800" dirty="0">
                        <a:solidFill>
                          <a:srgbClr val="000086"/>
                        </a:solidFill>
                      </a:endParaRPr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109</a:t>
                      </a:r>
                    </a:p>
                    <a:p>
                      <a:pPr algn="ctr"/>
                      <a:r>
                        <a:rPr lang="en-US" sz="1800" dirty="0" smtClean="0"/>
                        <a:t>90</a:t>
                      </a:r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1.3</a:t>
                      </a:r>
                    </a:p>
                    <a:p>
                      <a:pPr algn="ctr"/>
                      <a:r>
                        <a:rPr lang="en-US" sz="1800" dirty="0" smtClean="0"/>
                        <a:t>2.9 (1.45)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9.0</a:t>
                      </a:r>
                    </a:p>
                    <a:p>
                      <a:pPr algn="ctr"/>
                      <a:r>
                        <a:rPr lang="en-US" sz="1800" dirty="0" smtClean="0"/>
                        <a:t>10.1 (0.98)</a:t>
                      </a:r>
                      <a:endParaRPr lang="en-US" sz="1800" dirty="0"/>
                    </a:p>
                  </a:txBody>
                  <a:tcPr marL="68576" marR="68576" marT="34265" marB="34265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 Box 42"/>
          <p:cNvSpPr txBox="1">
            <a:spLocks noChangeArrowheads="1"/>
          </p:cNvSpPr>
          <p:nvPr/>
        </p:nvSpPr>
        <p:spPr bwMode="auto">
          <a:xfrm>
            <a:off x="7151294" y="5991555"/>
            <a:ext cx="1933499" cy="800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>
                <a:latin typeface="Calibri" panose="020F0502020204030204" pitchFamily="34" charset="0"/>
              </a:rPr>
              <a:t>Neal Lancet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2016</a:t>
            </a:r>
          </a:p>
          <a:p>
            <a:r>
              <a:rPr lang="en-CA" altLang="en-US" sz="1200" dirty="0" err="1">
                <a:latin typeface="Calibri" panose="020F0502020204030204" pitchFamily="34" charset="0"/>
              </a:rPr>
              <a:t>Ciuleanu</a:t>
            </a:r>
            <a:r>
              <a:rPr lang="en-CA" altLang="en-US" sz="1200" dirty="0">
                <a:latin typeface="Calibri" panose="020F0502020204030204" pitchFamily="34" charset="0"/>
              </a:rPr>
              <a:t> Lancet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2012</a:t>
            </a:r>
          </a:p>
          <a:p>
            <a:r>
              <a:rPr lang="en-CA" altLang="en-US" sz="1200" dirty="0" err="1" smtClean="0">
                <a:latin typeface="Calibri" panose="020F0502020204030204" pitchFamily="34" charset="0"/>
              </a:rPr>
              <a:t>Garassino</a:t>
            </a:r>
            <a:r>
              <a:rPr lang="en-CA" altLang="en-US" sz="1200" dirty="0" smtClean="0">
                <a:latin typeface="Calibri" panose="020F0502020204030204" pitchFamily="34" charset="0"/>
              </a:rPr>
              <a:t> </a:t>
            </a:r>
            <a:r>
              <a:rPr lang="en-CA" altLang="en-US" sz="1200" dirty="0">
                <a:latin typeface="Calibri" panose="020F0502020204030204" pitchFamily="34" charset="0"/>
              </a:rPr>
              <a:t>Lancet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2014</a:t>
            </a:r>
          </a:p>
          <a:p>
            <a:r>
              <a:rPr lang="en-CA" altLang="en-US" sz="1200" dirty="0">
                <a:latin typeface="Calibri" panose="020F0502020204030204" pitchFamily="34" charset="0"/>
              </a:rPr>
              <a:t>Kawaguchi J </a:t>
            </a:r>
            <a:r>
              <a:rPr lang="en-CA" altLang="en-US" sz="1200" dirty="0" err="1">
                <a:latin typeface="Calibri" panose="020F0502020204030204" pitchFamily="34" charset="0"/>
              </a:rPr>
              <a:t>Clin</a:t>
            </a:r>
            <a:r>
              <a:rPr lang="en-CA" altLang="en-US" sz="1200" dirty="0">
                <a:latin typeface="Calibri" panose="020F0502020204030204" pitchFamily="34" charset="0"/>
              </a:rPr>
              <a:t>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2014</a:t>
            </a:r>
            <a:endParaRPr lang="en-US" altLang="en-US" sz="1200" dirty="0">
              <a:latin typeface="Calibri" panose="020F0502020204030204" pitchFamily="34" charset="0"/>
            </a:endParaRPr>
          </a:p>
        </p:txBody>
      </p:sp>
      <p:sp>
        <p:nvSpPr>
          <p:cNvPr id="6" name="Text Box 42"/>
          <p:cNvSpPr txBox="1">
            <a:spLocks noChangeArrowheads="1"/>
          </p:cNvSpPr>
          <p:nvPr/>
        </p:nvSpPr>
        <p:spPr bwMode="auto">
          <a:xfrm>
            <a:off x="784353" y="5536348"/>
            <a:ext cx="2942557" cy="29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500" dirty="0">
                <a:latin typeface="Calibri" panose="020F0502020204030204" pitchFamily="34" charset="0"/>
              </a:rPr>
              <a:t>* = statistically significant difference</a:t>
            </a:r>
            <a:endParaRPr lang="en-US" altLang="en-US" sz="15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58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950" y="325471"/>
            <a:ext cx="7886700" cy="994172"/>
          </a:xfrm>
        </p:spPr>
        <p:txBody>
          <a:bodyPr>
            <a:normAutofit/>
          </a:bodyPr>
          <a:lstStyle/>
          <a:p>
            <a:r>
              <a:rPr lang="en-US" sz="3000" dirty="0"/>
              <a:t>ECOG E1512: Cabozantinib, erlotinib, or the combination in EGFR wild-type NSCLC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292" y="1810397"/>
            <a:ext cx="2723377" cy="23403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515" y="1857544"/>
            <a:ext cx="2513321" cy="2211722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475705" y="1641541"/>
            <a:ext cx="1529877" cy="42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PFS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5989958" y="1675831"/>
            <a:ext cx="1529877" cy="42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OS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b="38933"/>
          <a:stretch/>
        </p:blipFill>
        <p:spPr>
          <a:xfrm>
            <a:off x="1634420" y="4271040"/>
            <a:ext cx="2861880" cy="1732963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865007" y="4281962"/>
            <a:ext cx="3135994" cy="42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/>
              <a:t>Adverse events across arms:</a:t>
            </a:r>
          </a:p>
          <a:p>
            <a:pPr marL="0" indent="0">
              <a:buNone/>
            </a:pPr>
            <a:r>
              <a:rPr lang="en-US" sz="1500" dirty="0"/>
              <a:t>Diarrhea, acneiform rash, fatigue, anorexia, </a:t>
            </a:r>
            <a:r>
              <a:rPr lang="en-US" sz="1500" dirty="0" err="1"/>
              <a:t>mucositis</a:t>
            </a:r>
            <a:r>
              <a:rPr lang="en-US" sz="1500" dirty="0"/>
              <a:t>, hypertension, hand-foot syndrome</a:t>
            </a:r>
          </a:p>
        </p:txBody>
      </p:sp>
      <p:sp>
        <p:nvSpPr>
          <p:cNvPr id="11" name="Text Box 42"/>
          <p:cNvSpPr txBox="1">
            <a:spLocks noChangeArrowheads="1"/>
          </p:cNvSpPr>
          <p:nvPr/>
        </p:nvSpPr>
        <p:spPr bwMode="auto">
          <a:xfrm>
            <a:off x="7394486" y="6447802"/>
            <a:ext cx="1604755" cy="2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>
                <a:latin typeface="Calibri" panose="020F0502020204030204" pitchFamily="34" charset="0"/>
              </a:rPr>
              <a:t>Neal Lancet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198518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2294335" y="2599048"/>
            <a:ext cx="0" cy="702469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628650" y="412191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GB" altLang="en-US" dirty="0" smtClean="0"/>
              <a:t>SATURN: Switch maintenance erlotinib</a:t>
            </a:r>
            <a:endParaRPr lang="en-GB" altLang="en-US" dirty="0"/>
          </a:p>
        </p:txBody>
      </p:sp>
      <p:sp>
        <p:nvSpPr>
          <p:cNvPr id="13317" name="Text Box 15"/>
          <p:cNvSpPr txBox="1">
            <a:spLocks noChangeArrowheads="1"/>
          </p:cNvSpPr>
          <p:nvPr/>
        </p:nvSpPr>
        <p:spPr bwMode="auto">
          <a:xfrm>
            <a:off x="6301980" y="2503797"/>
            <a:ext cx="4452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sz="1200">
                <a:latin typeface="Arial" panose="020B0604020202020204" pitchFamily="34" charset="0"/>
                <a:cs typeface="Arial" panose="020B0604020202020204" pitchFamily="34" charset="0"/>
              </a:rPr>
              <a:t>1:1</a:t>
            </a:r>
          </a:p>
        </p:txBody>
      </p:sp>
      <p:sp>
        <p:nvSpPr>
          <p:cNvPr id="13318" name="Line 11"/>
          <p:cNvSpPr>
            <a:spLocks noChangeShapeType="1"/>
          </p:cNvSpPr>
          <p:nvPr/>
        </p:nvSpPr>
        <p:spPr bwMode="auto">
          <a:xfrm flipV="1">
            <a:off x="2893220" y="2635956"/>
            <a:ext cx="22741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13319" name="Line 12"/>
          <p:cNvSpPr>
            <a:spLocks noChangeShapeType="1"/>
          </p:cNvSpPr>
          <p:nvPr/>
        </p:nvSpPr>
        <p:spPr bwMode="auto">
          <a:xfrm>
            <a:off x="4339828" y="2635956"/>
            <a:ext cx="33694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13320" name="AutoShape 13"/>
          <p:cNvSpPr>
            <a:spLocks noChangeArrowheads="1"/>
          </p:cNvSpPr>
          <p:nvPr/>
        </p:nvSpPr>
        <p:spPr bwMode="auto">
          <a:xfrm>
            <a:off x="1665686" y="2151373"/>
            <a:ext cx="1282303" cy="969169"/>
          </a:xfrm>
          <a:prstGeom prst="roundRect">
            <a:avLst>
              <a:gd name="adj" fmla="val 9963"/>
            </a:avLst>
          </a:prstGeom>
          <a:solidFill>
            <a:srgbClr val="BBE0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866" tIns="33338" rIns="67866" bIns="33338" anchor="ctr"/>
          <a:lstStyle>
            <a:lvl1pPr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solidFill>
                  <a:srgbClr val="0000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Chemonaïve advanced NSCLC</a:t>
            </a:r>
          </a:p>
          <a:p>
            <a:pPr algn="ctr"/>
            <a:r>
              <a:rPr lang="en-GB" altLang="en-US" sz="1200">
                <a:solidFill>
                  <a:srgbClr val="0000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en-US" sz="1200">
                <a:solidFill>
                  <a:srgbClr val="0000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GB" altLang="en-US" sz="1200">
                <a:solidFill>
                  <a:srgbClr val="0000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1,949</a:t>
            </a:r>
          </a:p>
        </p:txBody>
      </p:sp>
      <p:sp>
        <p:nvSpPr>
          <p:cNvPr id="13321" name="AutoShape 14"/>
          <p:cNvSpPr>
            <a:spLocks noChangeArrowheads="1"/>
          </p:cNvSpPr>
          <p:nvPr/>
        </p:nvSpPr>
        <p:spPr bwMode="auto">
          <a:xfrm>
            <a:off x="4681538" y="2393805"/>
            <a:ext cx="1210866" cy="483112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866" tIns="33338" rIns="67866" bIns="33338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Non-PD</a:t>
            </a:r>
          </a:p>
          <a:p>
            <a:pPr algn="ctr"/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=889</a:t>
            </a:r>
          </a:p>
        </p:txBody>
      </p:sp>
      <p:sp>
        <p:nvSpPr>
          <p:cNvPr id="13322" name="AutoShape 16"/>
          <p:cNvSpPr>
            <a:spLocks noChangeArrowheads="1"/>
          </p:cNvSpPr>
          <p:nvPr/>
        </p:nvSpPr>
        <p:spPr bwMode="auto">
          <a:xfrm>
            <a:off x="3125391" y="2151373"/>
            <a:ext cx="1298972" cy="969169"/>
          </a:xfrm>
          <a:prstGeom prst="roundRect">
            <a:avLst>
              <a:gd name="adj" fmla="val 8829"/>
            </a:avLst>
          </a:prstGeom>
          <a:solidFill>
            <a:srgbClr val="BBE0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866" tIns="33338" rIns="67866" bIns="33338" anchor="ctr"/>
          <a:lstStyle>
            <a:lvl1pPr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200" dirty="0">
                <a:solidFill>
                  <a:srgbClr val="0000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cycles of </a:t>
            </a:r>
            <a:br>
              <a:rPr lang="en-GB" altLang="en-US" sz="1200" dirty="0">
                <a:solidFill>
                  <a:srgbClr val="00004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1200" dirty="0">
                <a:solidFill>
                  <a:srgbClr val="0000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1st-line platinum-based </a:t>
            </a:r>
            <a:r>
              <a:rPr lang="en-GB" altLang="en-US" sz="1200" dirty="0" smtClean="0">
                <a:solidFill>
                  <a:srgbClr val="0000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doublet</a:t>
            </a:r>
            <a:endParaRPr lang="en-GB" altLang="en-US" sz="1200" dirty="0">
              <a:solidFill>
                <a:srgbClr val="0000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23" name="Line 18"/>
          <p:cNvSpPr>
            <a:spLocks noChangeShapeType="1"/>
          </p:cNvSpPr>
          <p:nvPr/>
        </p:nvSpPr>
        <p:spPr bwMode="auto">
          <a:xfrm>
            <a:off x="6596064" y="3201503"/>
            <a:ext cx="827485" cy="47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13324" name="AutoShape 19"/>
          <p:cNvSpPr>
            <a:spLocks noChangeArrowheads="1"/>
          </p:cNvSpPr>
          <p:nvPr/>
        </p:nvSpPr>
        <p:spPr bwMode="auto">
          <a:xfrm>
            <a:off x="5986464" y="2950281"/>
            <a:ext cx="1131094" cy="504825"/>
          </a:xfrm>
          <a:prstGeom prst="roundRect">
            <a:avLst>
              <a:gd name="adj" fmla="val 10250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866" tIns="33338" rIns="67866" bIns="33338" anchor="ctr"/>
          <a:lstStyle>
            <a:lvl1pPr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</a:t>
            </a:r>
          </a:p>
        </p:txBody>
      </p:sp>
      <p:sp>
        <p:nvSpPr>
          <p:cNvPr id="13325" name="AutoShape 20"/>
          <p:cNvSpPr>
            <a:spLocks noChangeArrowheads="1"/>
          </p:cNvSpPr>
          <p:nvPr/>
        </p:nvSpPr>
        <p:spPr bwMode="auto">
          <a:xfrm>
            <a:off x="7428310" y="3068154"/>
            <a:ext cx="389334" cy="278801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866" tIns="33338" rIns="67866" bIns="333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solidFill>
                  <a:srgbClr val="0606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13326" name="Line 22"/>
          <p:cNvSpPr>
            <a:spLocks noChangeShapeType="1"/>
          </p:cNvSpPr>
          <p:nvPr/>
        </p:nvSpPr>
        <p:spPr bwMode="auto">
          <a:xfrm>
            <a:off x="6596064" y="2065646"/>
            <a:ext cx="827485" cy="47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13327" name="AutoShape 23"/>
          <p:cNvSpPr>
            <a:spLocks noChangeArrowheads="1"/>
          </p:cNvSpPr>
          <p:nvPr/>
        </p:nvSpPr>
        <p:spPr bwMode="auto">
          <a:xfrm>
            <a:off x="5986464" y="1815615"/>
            <a:ext cx="1132285" cy="504825"/>
          </a:xfrm>
          <a:prstGeom prst="roundRect">
            <a:avLst>
              <a:gd name="adj" fmla="val 12958"/>
            </a:avLst>
          </a:prstGeom>
          <a:solidFill>
            <a:srgbClr val="E319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866" tIns="33338" rIns="67866" bIns="33338" anchor="ctr"/>
          <a:lstStyle>
            <a:lvl1pPr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latin typeface="Arial" panose="020B0604020202020204" pitchFamily="34" charset="0"/>
                <a:cs typeface="Arial" panose="020B0604020202020204" pitchFamily="34" charset="0"/>
              </a:rPr>
              <a:t>Erlotinib</a:t>
            </a:r>
          </a:p>
          <a:p>
            <a:pPr algn="ctr"/>
            <a:r>
              <a:rPr lang="en-GB" altLang="en-US" sz="1200">
                <a:latin typeface="Arial" panose="020B0604020202020204" pitchFamily="34" charset="0"/>
                <a:cs typeface="Arial" panose="020B0604020202020204" pitchFamily="34" charset="0"/>
              </a:rPr>
              <a:t>150mg/day</a:t>
            </a:r>
          </a:p>
        </p:txBody>
      </p:sp>
      <p:sp>
        <p:nvSpPr>
          <p:cNvPr id="13328" name="AutoShape 24"/>
          <p:cNvSpPr>
            <a:spLocks noChangeArrowheads="1"/>
          </p:cNvSpPr>
          <p:nvPr/>
        </p:nvSpPr>
        <p:spPr bwMode="auto">
          <a:xfrm>
            <a:off x="7428310" y="1933489"/>
            <a:ext cx="389334" cy="278801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866" tIns="33338" rIns="67866" bIns="333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solidFill>
                  <a:srgbClr val="0606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13329" name="AutoShape 26"/>
          <p:cNvSpPr>
            <a:spLocks noChangeArrowheads="1"/>
          </p:cNvSpPr>
          <p:nvPr/>
        </p:nvSpPr>
        <p:spPr bwMode="auto">
          <a:xfrm>
            <a:off x="1665686" y="3294373"/>
            <a:ext cx="1287065" cy="345281"/>
          </a:xfrm>
          <a:prstGeom prst="roundRect">
            <a:avLst>
              <a:gd name="adj" fmla="val 21380"/>
            </a:avLst>
          </a:prstGeom>
          <a:solidFill>
            <a:srgbClr val="BBE0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866" tIns="33338" rIns="67866" bIns="33338" anchor="ctr"/>
          <a:lstStyle>
            <a:lvl1pPr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921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de-CH" altLang="ja-JP" sz="900">
                <a:solidFill>
                  <a:srgbClr val="00004B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Mandatory tumour sampling</a:t>
            </a:r>
            <a:endParaRPr lang="en-GB" altLang="en-US" sz="900">
              <a:solidFill>
                <a:srgbClr val="00004B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cxnSp>
        <p:nvCxnSpPr>
          <p:cNvPr id="13331" name="AutoShape 19"/>
          <p:cNvCxnSpPr>
            <a:cxnSpLocks noChangeShapeType="1"/>
            <a:stCxn id="13321" idx="0"/>
            <a:endCxn id="13327" idx="1"/>
          </p:cNvCxnSpPr>
          <p:nvPr/>
        </p:nvCxnSpPr>
        <p:spPr bwMode="auto">
          <a:xfrm rot="5400000" flipH="1" flipV="1">
            <a:off x="5473829" y="1881171"/>
            <a:ext cx="325777" cy="699493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332" name="AutoShape 20"/>
          <p:cNvCxnSpPr>
            <a:cxnSpLocks noChangeShapeType="1"/>
            <a:stCxn id="13321" idx="2"/>
            <a:endCxn id="13324" idx="1"/>
          </p:cNvCxnSpPr>
          <p:nvPr/>
        </p:nvCxnSpPr>
        <p:spPr bwMode="auto">
          <a:xfrm rot="16200000" flipH="1">
            <a:off x="5473829" y="2690058"/>
            <a:ext cx="325777" cy="699493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915" y="3839991"/>
            <a:ext cx="4303827" cy="2409381"/>
          </a:xfrm>
          <a:prstGeom prst="rect">
            <a:avLst/>
          </a:prstGeom>
        </p:spPr>
      </p:pic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7118749" y="6442547"/>
            <a:ext cx="1915737" cy="2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 err="1">
                <a:latin typeface="Calibri" panose="020F0502020204030204" pitchFamily="34" charset="0"/>
              </a:rPr>
              <a:t>Cappuzzo</a:t>
            </a:r>
            <a:r>
              <a:rPr lang="en-CA" altLang="en-US" sz="1200" dirty="0">
                <a:latin typeface="Calibri" panose="020F0502020204030204" pitchFamily="34" charset="0"/>
              </a:rPr>
              <a:t> Lancet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2010</a:t>
            </a:r>
          </a:p>
        </p:txBody>
      </p:sp>
    </p:spTree>
    <p:extLst>
      <p:ext uri="{BB962C8B-B14F-4D97-AF65-F5344CB8AC3E}">
        <p14:creationId xmlns:p14="http://schemas.microsoft.com/office/powerpoint/2010/main" val="169057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>
          <a:xfrm>
            <a:off x="473007" y="202316"/>
            <a:ext cx="8178624" cy="994172"/>
          </a:xfrm>
        </p:spPr>
        <p:txBody>
          <a:bodyPr>
            <a:normAutofit fontScale="90000"/>
          </a:bodyPr>
          <a:lstStyle/>
          <a:p>
            <a:r>
              <a:rPr lang="en-GB" altLang="en-US" dirty="0" smtClean="0"/>
              <a:t>IUNO: Maintenance </a:t>
            </a:r>
            <a:r>
              <a:rPr lang="en-GB" altLang="en-US" dirty="0" err="1" smtClean="0"/>
              <a:t>erlotinib</a:t>
            </a:r>
            <a:r>
              <a:rPr lang="en-GB" altLang="en-US" dirty="0" smtClean="0"/>
              <a:t> in</a:t>
            </a:r>
            <a:br>
              <a:rPr lang="en-GB" altLang="en-US" dirty="0" smtClean="0"/>
            </a:br>
            <a:r>
              <a:rPr lang="en-GB" altLang="en-US" i="1" dirty="0" smtClean="0"/>
              <a:t>EGFR</a:t>
            </a:r>
            <a:r>
              <a:rPr lang="en-GB" altLang="en-US" dirty="0" smtClean="0"/>
              <a:t> wild-type</a:t>
            </a:r>
            <a:endParaRPr lang="en-GB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14" y="1723291"/>
            <a:ext cx="4222716" cy="47689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286" y="1113692"/>
            <a:ext cx="4133695" cy="5238173"/>
          </a:xfrm>
          <a:prstGeom prst="rect">
            <a:avLst/>
          </a:prstGeom>
        </p:spPr>
      </p:pic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7183618" y="6492215"/>
            <a:ext cx="1746204" cy="2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 err="1">
                <a:latin typeface="Calibri" panose="020F0502020204030204" pitchFamily="34" charset="0"/>
              </a:rPr>
              <a:t>Cicenas</a:t>
            </a:r>
            <a:r>
              <a:rPr lang="en-CA" altLang="en-US" sz="1200" dirty="0">
                <a:latin typeface="Calibri" panose="020F0502020204030204" pitchFamily="34" charset="0"/>
              </a:rPr>
              <a:t> Lung Cancer 2017</a:t>
            </a:r>
          </a:p>
        </p:txBody>
      </p:sp>
    </p:spTree>
    <p:extLst>
      <p:ext uri="{BB962C8B-B14F-4D97-AF65-F5344CB8AC3E}">
        <p14:creationId xmlns:p14="http://schemas.microsoft.com/office/powerpoint/2010/main" val="149568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607" y="384582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GB" altLang="en-US" dirty="0" smtClean="0"/>
              <a:t>PROSE: 2</a:t>
            </a:r>
            <a:r>
              <a:rPr lang="en-GB" altLang="en-US" baseline="30000" dirty="0" smtClean="0"/>
              <a:t>nd</a:t>
            </a:r>
            <a:r>
              <a:rPr lang="en-GB" altLang="en-US" dirty="0" smtClean="0"/>
              <a:t> line erlotinib vs doc/</a:t>
            </a:r>
            <a:r>
              <a:rPr lang="en-GB" altLang="en-US" dirty="0" err="1" smtClean="0"/>
              <a:t>pemetrexed</a:t>
            </a:r>
            <a:r>
              <a:rPr lang="en-GB" altLang="en-US" dirty="0" smtClean="0"/>
              <a:t> by serum proteomic signature</a:t>
            </a:r>
            <a:endParaRPr lang="en-GB" altLang="en-US" dirty="0"/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7257344" y="6472297"/>
            <a:ext cx="1814492" cy="2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 err="1">
                <a:latin typeface="Calibri" panose="020F0502020204030204" pitchFamily="34" charset="0"/>
              </a:rPr>
              <a:t>Gregorc</a:t>
            </a:r>
            <a:r>
              <a:rPr lang="en-CA" altLang="en-US" sz="1200" dirty="0">
                <a:latin typeface="Calibri" panose="020F0502020204030204" pitchFamily="34" charset="0"/>
              </a:rPr>
              <a:t> Lancet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2014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43009"/>
          <a:stretch/>
        </p:blipFill>
        <p:spPr>
          <a:xfrm>
            <a:off x="1595336" y="1940514"/>
            <a:ext cx="5120277" cy="37521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58948"/>
          <a:stretch/>
        </p:blipFill>
        <p:spPr>
          <a:xfrm>
            <a:off x="2394461" y="5704742"/>
            <a:ext cx="3763597" cy="806467"/>
          </a:xfrm>
          <a:prstGeom prst="rect">
            <a:avLst/>
          </a:prstGeom>
        </p:spPr>
      </p:pic>
      <p:sp>
        <p:nvSpPr>
          <p:cNvPr id="8" name="Text Box 42"/>
          <p:cNvSpPr txBox="1">
            <a:spLocks noChangeArrowheads="1"/>
          </p:cNvSpPr>
          <p:nvPr/>
        </p:nvSpPr>
        <p:spPr bwMode="auto">
          <a:xfrm>
            <a:off x="7488112" y="1572215"/>
            <a:ext cx="1103272" cy="121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500" u="sng" dirty="0">
                <a:latin typeface="Calibri" panose="020F0502020204030204" pitchFamily="34" charset="0"/>
              </a:rPr>
              <a:t>Median OS</a:t>
            </a:r>
          </a:p>
          <a:p>
            <a:r>
              <a:rPr lang="en-CA" altLang="en-US" sz="1500" dirty="0">
                <a:latin typeface="Calibri" panose="020F0502020204030204" pitchFamily="34" charset="0"/>
              </a:rPr>
              <a:t>10.9 months</a:t>
            </a:r>
          </a:p>
          <a:p>
            <a:r>
              <a:rPr lang="en-CA" altLang="en-US" sz="1500" dirty="0">
                <a:latin typeface="Calibri" panose="020F0502020204030204" pitchFamily="34" charset="0"/>
              </a:rPr>
              <a:t>6.4 months</a:t>
            </a:r>
          </a:p>
          <a:p>
            <a:r>
              <a:rPr lang="en-CA" altLang="en-US" sz="1500" dirty="0">
                <a:latin typeface="Calibri" panose="020F0502020204030204" pitchFamily="34" charset="0"/>
              </a:rPr>
              <a:t>11.0 months</a:t>
            </a:r>
          </a:p>
          <a:p>
            <a:r>
              <a:rPr lang="en-CA" altLang="en-US" sz="1500" dirty="0">
                <a:latin typeface="Calibri" panose="020F0502020204030204" pitchFamily="34" charset="0"/>
              </a:rPr>
              <a:t>3.0 months</a:t>
            </a:r>
          </a:p>
        </p:txBody>
      </p:sp>
    </p:spTree>
    <p:extLst>
      <p:ext uri="{BB962C8B-B14F-4D97-AF65-F5344CB8AC3E}">
        <p14:creationId xmlns:p14="http://schemas.microsoft.com/office/powerpoint/2010/main" val="169101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08" y="319036"/>
            <a:ext cx="7886700" cy="1325563"/>
          </a:xfrm>
        </p:spPr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Bevacizumab in </a:t>
            </a:r>
            <a:r>
              <a:rPr lang="en-US" dirty="0">
                <a:ea typeface="ＭＳ Ｐゴシック" pitchFamily="34" charset="-128"/>
              </a:rPr>
              <a:t>n</a:t>
            </a:r>
            <a:r>
              <a:rPr lang="en-US" dirty="0" smtClean="0">
                <a:ea typeface="ＭＳ Ｐゴシック" pitchFamily="34" charset="-128"/>
              </a:rPr>
              <a:t>on-squamous NSCLC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564203" y="1792937"/>
            <a:ext cx="7928043" cy="3352800"/>
          </a:xfrm>
        </p:spPr>
        <p:txBody>
          <a:bodyPr>
            <a:noAutofit/>
          </a:bodyPr>
          <a:lstStyle/>
          <a:p>
            <a:pPr marL="190502" indent="-190502"/>
            <a:r>
              <a:rPr lang="en-US" sz="2400" dirty="0">
                <a:ea typeface="ＭＳ Ｐゴシック" pitchFamily="34" charset="-128"/>
              </a:rPr>
              <a:t>Phase III  ECOG 4599</a:t>
            </a:r>
          </a:p>
          <a:p>
            <a:pPr marL="533407" lvl="1" indent="-228603"/>
            <a:r>
              <a:rPr lang="en-US" dirty="0" smtClean="0">
                <a:ea typeface="ＭＳ Ｐゴシック" pitchFamily="34" charset="-128"/>
              </a:rPr>
              <a:t>878 patients : Carboplatin/Paclitaxel +/- Bevacizumab</a:t>
            </a:r>
          </a:p>
          <a:p>
            <a:pPr marL="533407" lvl="1" indent="-228603"/>
            <a:r>
              <a:rPr lang="en-US" dirty="0" smtClean="0">
                <a:ea typeface="ＭＳ Ｐゴシック" pitchFamily="34" charset="-128"/>
              </a:rPr>
              <a:t>PFS   6.2 vs 4.5 </a:t>
            </a:r>
            <a:r>
              <a:rPr lang="en-US" dirty="0" err="1" smtClean="0">
                <a:ea typeface="ＭＳ Ｐゴシック" pitchFamily="34" charset="-128"/>
              </a:rPr>
              <a:t>mo</a:t>
            </a:r>
            <a:r>
              <a:rPr lang="en-US" dirty="0" smtClean="0">
                <a:ea typeface="ＭＳ Ｐゴシック" pitchFamily="34" charset="-128"/>
              </a:rPr>
              <a:t>, response 35% vs 15%</a:t>
            </a:r>
          </a:p>
          <a:p>
            <a:pPr marL="533407" lvl="1" indent="-228603"/>
            <a:r>
              <a:rPr lang="en-US" dirty="0">
                <a:solidFill>
                  <a:schemeClr val="tx2"/>
                </a:solidFill>
                <a:ea typeface="ＭＳ Ｐゴシック" pitchFamily="34" charset="-128"/>
              </a:rPr>
              <a:t>MST 12.3 </a:t>
            </a:r>
            <a:r>
              <a:rPr lang="en-US" dirty="0" err="1">
                <a:solidFill>
                  <a:schemeClr val="tx2"/>
                </a:solidFill>
                <a:ea typeface="ＭＳ Ｐゴシック" pitchFamily="34" charset="-128"/>
              </a:rPr>
              <a:t>mo</a:t>
            </a:r>
            <a:r>
              <a:rPr lang="en-US" dirty="0">
                <a:solidFill>
                  <a:schemeClr val="tx2"/>
                </a:solidFill>
                <a:ea typeface="ＭＳ Ｐゴシック" pitchFamily="34" charset="-128"/>
              </a:rPr>
              <a:t> (10.3 </a:t>
            </a:r>
            <a:r>
              <a:rPr lang="en-US" dirty="0" err="1">
                <a:solidFill>
                  <a:schemeClr val="tx2"/>
                </a:solidFill>
                <a:ea typeface="ＭＳ Ｐゴシック" pitchFamily="34" charset="-128"/>
              </a:rPr>
              <a:t>mo</a:t>
            </a:r>
            <a:r>
              <a:rPr lang="en-US" dirty="0">
                <a:solidFill>
                  <a:schemeClr val="tx2"/>
                </a:solidFill>
                <a:ea typeface="ＭＳ Ｐゴシック" pitchFamily="34" charset="-128"/>
              </a:rPr>
              <a:t> control</a:t>
            </a:r>
            <a:r>
              <a:rPr lang="en-US" dirty="0" smtClean="0">
                <a:solidFill>
                  <a:schemeClr val="tx2"/>
                </a:solidFill>
                <a:ea typeface="ＭＳ Ｐゴシック" pitchFamily="34" charset="-128"/>
              </a:rPr>
              <a:t>)</a:t>
            </a:r>
            <a:endParaRPr lang="en-US" sz="2400" dirty="0">
              <a:ea typeface="ＭＳ Ｐゴシック" pitchFamily="34" charset="-128"/>
            </a:endParaRPr>
          </a:p>
          <a:p>
            <a:pPr marL="190502" indent="-190502"/>
            <a:r>
              <a:rPr lang="en-US" sz="2400" dirty="0">
                <a:ea typeface="ＭＳ Ｐゴシック" pitchFamily="34" charset="-128"/>
              </a:rPr>
              <a:t>Phase III </a:t>
            </a:r>
            <a:r>
              <a:rPr lang="en-US" sz="2400" dirty="0" err="1">
                <a:ea typeface="ＭＳ Ｐゴシック" pitchFamily="34" charset="-128"/>
              </a:rPr>
              <a:t>AVAiL</a:t>
            </a:r>
            <a:endParaRPr lang="en-US" sz="2400" dirty="0">
              <a:ea typeface="ＭＳ Ｐゴシック" pitchFamily="34" charset="-128"/>
            </a:endParaRPr>
          </a:p>
          <a:p>
            <a:pPr marL="533407" lvl="1" indent="-228603"/>
            <a:r>
              <a:rPr lang="en-US" dirty="0" smtClean="0">
                <a:ea typeface="ＭＳ Ｐゴシック" pitchFamily="34" charset="-128"/>
              </a:rPr>
              <a:t>1043 patients: Cisplatin/Gemcitabine +/- Bevacizumab</a:t>
            </a:r>
          </a:p>
          <a:p>
            <a:pPr marL="533407" lvl="1" indent="-228603"/>
            <a:r>
              <a:rPr lang="en-US" dirty="0" smtClean="0">
                <a:ea typeface="ＭＳ Ｐゴシック" pitchFamily="34" charset="-128"/>
              </a:rPr>
              <a:t>PFS HR 0.75, p.003 at 7.5 mg/kg 0.85, p.046 at 15 mg/kg</a:t>
            </a:r>
          </a:p>
          <a:p>
            <a:pPr marL="533407" lvl="1" indent="-228603"/>
            <a:r>
              <a:rPr lang="en-US" dirty="0" smtClean="0">
                <a:ea typeface="ＭＳ Ｐゴシック" pitchFamily="34" charset="-128"/>
              </a:rPr>
              <a:t>RR 32% vs 20%</a:t>
            </a:r>
          </a:p>
          <a:p>
            <a:pPr marL="533407" lvl="1" indent="-228603"/>
            <a:r>
              <a:rPr lang="en-US" dirty="0">
                <a:solidFill>
                  <a:schemeClr val="tx2"/>
                </a:solidFill>
                <a:ea typeface="ＭＳ Ｐゴシック" pitchFamily="34" charset="-128"/>
              </a:rPr>
              <a:t>MST 13.6m (7.5); 13.4m (15); 13.1m (</a:t>
            </a:r>
            <a:r>
              <a:rPr lang="en-US" dirty="0" err="1">
                <a:solidFill>
                  <a:schemeClr val="tx2"/>
                </a:solidFill>
                <a:ea typeface="ＭＳ Ｐゴシック" pitchFamily="34" charset="-128"/>
              </a:rPr>
              <a:t>plac</a:t>
            </a:r>
            <a:r>
              <a:rPr lang="en-US" dirty="0">
                <a:solidFill>
                  <a:schemeClr val="tx2"/>
                </a:solidFill>
                <a:ea typeface="ＭＳ Ｐゴシック" pitchFamily="34" charset="-128"/>
              </a:rPr>
              <a:t>), NS</a:t>
            </a:r>
          </a:p>
        </p:txBody>
      </p:sp>
      <p:sp>
        <p:nvSpPr>
          <p:cNvPr id="5" name="Text Box 42"/>
          <p:cNvSpPr txBox="1">
            <a:spLocks noChangeArrowheads="1"/>
          </p:cNvSpPr>
          <p:nvPr/>
        </p:nvSpPr>
        <p:spPr bwMode="auto">
          <a:xfrm>
            <a:off x="7365574" y="6337357"/>
            <a:ext cx="1519540" cy="43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>
                <a:latin typeface="Calibri" panose="020F0502020204030204" pitchFamily="34" charset="0"/>
              </a:rPr>
              <a:t>Sandler NEJM 2006</a:t>
            </a:r>
          </a:p>
          <a:p>
            <a:r>
              <a:rPr lang="en-CA" altLang="en-US" sz="1200" dirty="0" err="1">
                <a:latin typeface="Calibri" panose="020F0502020204030204" pitchFamily="34" charset="0"/>
              </a:rPr>
              <a:t>Reck</a:t>
            </a:r>
            <a:r>
              <a:rPr lang="en-CA" altLang="en-US" sz="1200" dirty="0">
                <a:latin typeface="Calibri" panose="020F0502020204030204" pitchFamily="34" charset="0"/>
              </a:rPr>
              <a:t> J </a:t>
            </a:r>
            <a:r>
              <a:rPr lang="en-CA" altLang="en-US" sz="1200" dirty="0" err="1">
                <a:latin typeface="Calibri" panose="020F0502020204030204" pitchFamily="34" charset="0"/>
              </a:rPr>
              <a:t>Clin</a:t>
            </a:r>
            <a:r>
              <a:rPr lang="en-CA" altLang="en-US" sz="1200" dirty="0">
                <a:latin typeface="Calibri" panose="020F0502020204030204" pitchFamily="34" charset="0"/>
              </a:rPr>
              <a:t>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2009</a:t>
            </a:r>
          </a:p>
        </p:txBody>
      </p:sp>
    </p:spTree>
    <p:extLst>
      <p:ext uri="{BB962C8B-B14F-4D97-AF65-F5344CB8AC3E}">
        <p14:creationId xmlns:p14="http://schemas.microsoft.com/office/powerpoint/2010/main" val="113998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 bwMode="auto">
          <a:xfrm>
            <a:off x="417993" y="380578"/>
            <a:ext cx="6172200" cy="660797"/>
          </a:xfrm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alt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REVEL: Docetaxel + </a:t>
            </a:r>
            <a:r>
              <a:rPr lang="en-US" alt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Ramucirumab</a:t>
            </a:r>
            <a:r>
              <a:rPr lang="en-US" alt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en-US" sz="2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5794774" y="1489981"/>
            <a:ext cx="3130326" cy="3558675"/>
          </a:xfrm>
        </p:spPr>
        <p:txBody>
          <a:bodyPr>
            <a:noAutofit/>
          </a:bodyPr>
          <a:lstStyle/>
          <a:p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Ramucirumab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is anti-VEGFR2 antibody</a:t>
            </a:r>
          </a:p>
          <a:p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Improves overall survival as second-line treatment for patients with stage IV NSCLC </a:t>
            </a:r>
          </a:p>
          <a:p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Approved in 2014</a:t>
            </a:r>
          </a:p>
          <a:p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2708" name="Picture 2" descr="Screen Shot 2016-02-15 at 6.39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87" y="1278799"/>
            <a:ext cx="5095420" cy="418617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42"/>
          <p:cNvSpPr txBox="1">
            <a:spLocks noChangeArrowheads="1"/>
          </p:cNvSpPr>
          <p:nvPr/>
        </p:nvSpPr>
        <p:spPr bwMode="auto">
          <a:xfrm>
            <a:off x="7621325" y="6471032"/>
            <a:ext cx="1303775" cy="2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>
                <a:latin typeface="Calibri" panose="020F0502020204030204" pitchFamily="34" charset="0"/>
              </a:rPr>
              <a:t>Garon Lancet 2014</a:t>
            </a:r>
          </a:p>
        </p:txBody>
      </p:sp>
    </p:spTree>
    <p:extLst>
      <p:ext uri="{BB962C8B-B14F-4D97-AF65-F5344CB8AC3E}">
        <p14:creationId xmlns:p14="http://schemas.microsoft.com/office/powerpoint/2010/main" val="141325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 bwMode="auto">
          <a:xfrm>
            <a:off x="376947" y="452989"/>
            <a:ext cx="6172200" cy="660797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alt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LUME-Lung 1: Docetaxel +/- </a:t>
            </a:r>
            <a:r>
              <a:rPr lang="en-US" alt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Nintedanib</a:t>
            </a:r>
            <a:r>
              <a:rPr lang="en-US" alt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en-US" sz="2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(non-squamous subsets) </a:t>
            </a:r>
            <a:br>
              <a:rPr lang="en-US" altLang="en-US" sz="2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5217669" y="3133955"/>
            <a:ext cx="3838781" cy="2544365"/>
          </a:xfrm>
        </p:spPr>
        <p:txBody>
          <a:bodyPr>
            <a:noAutofit/>
          </a:bodyPr>
          <a:lstStyle/>
          <a:p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Nintedanib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is anti-VEGFR2 TKI</a:t>
            </a:r>
          </a:p>
          <a:p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Improves overall survival as second-line treatment in combination with docetaxel</a:t>
            </a:r>
          </a:p>
          <a:p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Approved in Europe</a:t>
            </a:r>
          </a:p>
          <a:p>
            <a:endParaRPr lang="en-US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42"/>
          <p:cNvSpPr txBox="1">
            <a:spLocks noChangeArrowheads="1"/>
          </p:cNvSpPr>
          <p:nvPr/>
        </p:nvSpPr>
        <p:spPr bwMode="auto">
          <a:xfrm>
            <a:off x="7352655" y="6520679"/>
            <a:ext cx="1613347" cy="2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383" tIns="30692" rIns="61383" bIns="30692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CA" altLang="en-US" sz="1200" dirty="0" err="1">
                <a:latin typeface="Calibri" panose="020F0502020204030204" pitchFamily="34" charset="0"/>
              </a:rPr>
              <a:t>Reck</a:t>
            </a:r>
            <a:r>
              <a:rPr lang="en-CA" altLang="en-US" sz="1200" dirty="0">
                <a:latin typeface="Calibri" panose="020F0502020204030204" pitchFamily="34" charset="0"/>
              </a:rPr>
              <a:t> Lancet </a:t>
            </a:r>
            <a:r>
              <a:rPr lang="en-CA" altLang="en-US" sz="1200" dirty="0" err="1">
                <a:latin typeface="Calibri" panose="020F0502020204030204" pitchFamily="34" charset="0"/>
              </a:rPr>
              <a:t>Oncol</a:t>
            </a:r>
            <a:r>
              <a:rPr lang="en-CA" altLang="en-US" sz="1200" dirty="0">
                <a:latin typeface="Calibri" panose="020F0502020204030204" pitchFamily="34" charset="0"/>
              </a:rPr>
              <a:t> 2014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958" y="1113786"/>
            <a:ext cx="4533676" cy="27295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947" y="3843313"/>
            <a:ext cx="4742369" cy="280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73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825" y="287305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“Targeting” wild type non-squamous NSCLC -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855" y="2084435"/>
            <a:ext cx="7704307" cy="3882628"/>
          </a:xfrm>
        </p:spPr>
        <p:txBody>
          <a:bodyPr>
            <a:noAutofit/>
          </a:bodyPr>
          <a:lstStyle/>
          <a:p>
            <a:r>
              <a:rPr lang="en-US" sz="2400" dirty="0"/>
              <a:t>“Wild-type” is a moving bar – must rule out EGFR, ALK, ROS1, BRAF, HER2, RET, METe14/amp. KRAS counts as wild-type for now</a:t>
            </a:r>
          </a:p>
          <a:p>
            <a:endParaRPr lang="en-US" sz="2400" dirty="0"/>
          </a:p>
          <a:p>
            <a:r>
              <a:rPr lang="en-US" sz="2400" dirty="0"/>
              <a:t>EGFR inhibitors have historically been indicated - but FDA withdrew the “wild type” second line indication on October 18, 2016</a:t>
            </a:r>
          </a:p>
          <a:p>
            <a:endParaRPr lang="en-US" sz="2400" dirty="0"/>
          </a:p>
          <a:p>
            <a:r>
              <a:rPr lang="en-US" sz="2400" dirty="0"/>
              <a:t>VEGF inhibitors appear modestly active together with chemotherapy, but no predictive markers of response</a:t>
            </a:r>
          </a:p>
        </p:txBody>
      </p:sp>
    </p:spTree>
    <p:extLst>
      <p:ext uri="{BB962C8B-B14F-4D97-AF65-F5344CB8AC3E}">
        <p14:creationId xmlns:p14="http://schemas.microsoft.com/office/powerpoint/2010/main" val="30117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14450" y="1908811"/>
            <a:ext cx="6515100" cy="1102519"/>
          </a:xfrm>
        </p:spPr>
        <p:txBody>
          <a:bodyPr>
            <a:noAutofit/>
          </a:bodyPr>
          <a:lstStyle/>
          <a:p>
            <a:r>
              <a:rPr lang="en-US" sz="2100" b="1" dirty="0" smtClean="0">
                <a:latin typeface="Arial" charset="0"/>
                <a:ea typeface="ＭＳ Ｐゴシック" charset="0"/>
                <a:cs typeface="ＭＳ Ｐゴシック" charset="0"/>
              </a:rPr>
              <a:t>Sequencing </a:t>
            </a:r>
            <a:r>
              <a:rPr lang="en-US" sz="2100" b="1" dirty="0">
                <a:latin typeface="Arial" charset="0"/>
                <a:ea typeface="ＭＳ Ｐゴシック" charset="0"/>
                <a:cs typeface="ＭＳ Ｐゴシック" charset="0"/>
              </a:rPr>
              <a:t>of systemic therapies and clinical trial options for patients with metastatic non-squamous cell lung cancer</a:t>
            </a:r>
            <a:r>
              <a:rPr lang="en-US" sz="1800" b="1" dirty="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800" b="1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100" dirty="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21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100" dirty="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2100" dirty="0">
                <a:latin typeface="Arial" charset="0"/>
                <a:ea typeface="ＭＳ Ｐゴシック" charset="0"/>
                <a:cs typeface="ＭＳ Ｐゴシック" charset="0"/>
              </a:rPr>
            </a:br>
            <a:endParaRPr lang="en-US" sz="18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71700" y="3491050"/>
            <a:ext cx="4800600" cy="1128304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Joel W. Neal, MD, PhD</a:t>
            </a:r>
            <a:endParaRPr lang="en-US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Assistant Professor of Medicine/Oncology</a:t>
            </a:r>
          </a:p>
          <a:p>
            <a:pPr eaLnBrk="1" hangingPunct="1"/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Stanford University/Stanford Cancer Institute</a:t>
            </a:r>
          </a:p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3348202" y="5276304"/>
            <a:ext cx="1010964" cy="623637"/>
            <a:chOff x="795338" y="838200"/>
            <a:chExt cx="2654300" cy="1729200"/>
          </a:xfrm>
        </p:grpSpPr>
        <p:pic>
          <p:nvPicPr>
            <p:cNvPr id="5" name="Picture 1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61"/>
            <a:stretch>
              <a:fillRect/>
            </a:stretch>
          </p:blipFill>
          <p:spPr bwMode="auto">
            <a:xfrm>
              <a:off x="795338" y="1944688"/>
              <a:ext cx="2654300" cy="622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715"/>
            <a:stretch>
              <a:fillRect/>
            </a:stretch>
          </p:blipFill>
          <p:spPr bwMode="auto">
            <a:xfrm>
              <a:off x="795338" y="838200"/>
              <a:ext cx="2654300" cy="112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67" y="5276305"/>
            <a:ext cx="584992" cy="58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6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In general, which first-line treatment regimen would you most likely recommend for a younger patient with metastatic </a:t>
            </a:r>
            <a:r>
              <a:rPr lang="en-US" sz="1900" b="1" dirty="0" err="1" smtClean="0"/>
              <a:t>nonsquamous</a:t>
            </a:r>
            <a:r>
              <a:rPr lang="en-US" sz="1900" b="1" dirty="0" smtClean="0"/>
              <a:t> lung cancer and no identified targetable mutations with a PD-L1 TPS of 10%?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2783043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15183" y="4673943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nab</a:t>
            </a:r>
            <a:endParaRPr lang="en-US" sz="1600" b="1" i="1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0229" y="5276795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nab</a:t>
            </a:r>
            <a:endParaRPr lang="en-US" sz="1600" b="1" i="1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49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What is your usual approach to third-line treatment for a younger patient with metastatic </a:t>
            </a:r>
            <a:r>
              <a:rPr lang="en-US" sz="1900" b="1" dirty="0" err="1" smtClean="0"/>
              <a:t>nonsquamous</a:t>
            </a:r>
            <a:r>
              <a:rPr lang="en-US" sz="1900" b="1" dirty="0" smtClean="0"/>
              <a:t> lung cancer and no targetable mutations who receives carboplatin/</a:t>
            </a:r>
            <a:r>
              <a:rPr lang="en-US" sz="1900" b="1" dirty="0" err="1" smtClean="0"/>
              <a:t>pemetrexed</a:t>
            </a:r>
            <a:r>
              <a:rPr lang="en-US" sz="1900" b="1" dirty="0" smtClean="0"/>
              <a:t> followed by </a:t>
            </a:r>
            <a:r>
              <a:rPr lang="en-US" sz="1900" b="1" dirty="0" err="1" smtClean="0"/>
              <a:t>pemetrexed</a:t>
            </a:r>
            <a:r>
              <a:rPr lang="en-US" sz="1900" b="1" dirty="0" smtClean="0"/>
              <a:t> maintenance, experiences progressive disease, is started on an anti-PD-1 antibody and experiences progression again?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6894147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3076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Do you generally use EGFR TKIs in patients with metastatic NSCLC without targetable mutations who have exhausted all other options?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7687240"/>
              </p:ext>
            </p:extLst>
          </p:nvPr>
        </p:nvGraphicFramePr>
        <p:xfrm>
          <a:off x="152400" y="2035329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5580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5424"/>
            <a:ext cx="7886700" cy="994172"/>
          </a:xfrm>
        </p:spPr>
        <p:txBody>
          <a:bodyPr/>
          <a:lstStyle/>
          <a:p>
            <a:r>
              <a:rPr lang="en-US" dirty="0" smtClean="0"/>
              <a:t>Case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2318" y="1552038"/>
            <a:ext cx="6172200" cy="3882628"/>
          </a:xfrm>
        </p:spPr>
        <p:txBody>
          <a:bodyPr/>
          <a:lstStyle/>
          <a:p>
            <a:r>
              <a:rPr lang="en-US" sz="1800" dirty="0"/>
              <a:t>68M with 20 pack-year smoking history presents with right lung mass on CXR after motor vehicle accident</a:t>
            </a:r>
          </a:p>
          <a:p>
            <a:r>
              <a:rPr lang="en-US" sz="1800" dirty="0"/>
              <a:t>Biopsy and staging demonstrate stage IIIA NSCLC adenocarcinoma (T3N1)</a:t>
            </a:r>
          </a:p>
          <a:p>
            <a:r>
              <a:rPr lang="en-US" sz="1800" dirty="0"/>
              <a:t>Right upper lobectomy and adjuvant cisplatin/vinorelbine x 3 cycles</a:t>
            </a:r>
          </a:p>
          <a:p>
            <a:r>
              <a:rPr lang="en-US" sz="1800" dirty="0"/>
              <a:t>Disease recurrence after 6 months: symptomatic  4 cm </a:t>
            </a:r>
            <a:r>
              <a:rPr lang="en-US" sz="1800" dirty="0" smtClean="0"/>
              <a:t>brain </a:t>
            </a:r>
            <a:r>
              <a:rPr lang="en-US" sz="1800" dirty="0"/>
              <a:t>mass (resected) plus mediastinal, supraclavicular, and porta </a:t>
            </a:r>
            <a:r>
              <a:rPr lang="en-US" sz="1800" dirty="0" err="1"/>
              <a:t>hepatis</a:t>
            </a:r>
            <a:r>
              <a:rPr lang="en-US" sz="1800" dirty="0"/>
              <a:t> nodes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317" y="4382247"/>
            <a:ext cx="2982091" cy="21061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8418" y="4382247"/>
            <a:ext cx="3025821" cy="210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2318" y="1912383"/>
            <a:ext cx="6172200" cy="3882628"/>
          </a:xfrm>
        </p:spPr>
        <p:txBody>
          <a:bodyPr/>
          <a:lstStyle/>
          <a:p>
            <a:r>
              <a:rPr lang="en-US" sz="1800" dirty="0"/>
              <a:t>Molecular testing of the tumor is negative for EGFR, ALK, ROS1, KRAS, BRAF, HER2, RET</a:t>
            </a:r>
          </a:p>
          <a:p>
            <a:r>
              <a:rPr lang="en-US" sz="1800" dirty="0"/>
              <a:t>Chemotherapy is initiated with carboplatin and pemetrexed followed by maintenance pemetrexed</a:t>
            </a:r>
          </a:p>
          <a:p>
            <a:r>
              <a:rPr lang="en-US" sz="1800" dirty="0"/>
              <a:t>He has a good response to therapy, but after 8 months develops a new 1 cm brain metastasis and growth of the lymph nodes</a:t>
            </a:r>
          </a:p>
          <a:p>
            <a:r>
              <a:rPr lang="en-US" sz="1800" dirty="0"/>
              <a:t>He receives stereotactic brain radiation</a:t>
            </a:r>
          </a:p>
          <a:p>
            <a:r>
              <a:rPr lang="en-US" sz="1800" dirty="0"/>
              <a:t>He is started on cabozantinib monotherapy, 60 mg daily</a:t>
            </a:r>
          </a:p>
        </p:txBody>
      </p:sp>
    </p:spTree>
    <p:extLst>
      <p:ext uri="{BB962C8B-B14F-4D97-AF65-F5344CB8AC3E}">
        <p14:creationId xmlns:p14="http://schemas.microsoft.com/office/powerpoint/2010/main" val="170581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3038"/>
            <a:ext cx="7886700" cy="1325563"/>
          </a:xfrm>
        </p:spPr>
        <p:txBody>
          <a:bodyPr/>
          <a:lstStyle/>
          <a:p>
            <a:r>
              <a:rPr lang="en-US" dirty="0" smtClean="0"/>
              <a:t>Case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0564" y="1511318"/>
            <a:ext cx="6962687" cy="476097"/>
          </a:xfrm>
        </p:spPr>
        <p:txBody>
          <a:bodyPr/>
          <a:lstStyle/>
          <a:p>
            <a:r>
              <a:rPr lang="en-US" sz="1800" dirty="0"/>
              <a:t>Tumor stabilizes on cabozantinib monotherapy for 9 months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7172" t="1" r="1658" b="26719"/>
          <a:stretch/>
        </p:blipFill>
        <p:spPr>
          <a:xfrm>
            <a:off x="3992855" y="1947405"/>
            <a:ext cx="2445154" cy="1808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158" y="1947405"/>
            <a:ext cx="2691171" cy="180802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024648" y="3797754"/>
            <a:ext cx="1725812" cy="476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4/2014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664339" y="3755426"/>
            <a:ext cx="1725812" cy="476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1/2015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834146" y="4140697"/>
            <a:ext cx="4691165" cy="138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rgbClr val="404040"/>
                </a:solidFill>
                <a:latin typeface="Arial"/>
                <a:ea typeface="MS PGothic" panose="020B0600070205080204" pitchFamily="34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Side effects of diarrhea managed with </a:t>
            </a:r>
            <a:r>
              <a:rPr lang="en-US" sz="1800" dirty="0" err="1"/>
              <a:t>loperamide</a:t>
            </a:r>
            <a:r>
              <a:rPr lang="en-US" sz="1800" dirty="0"/>
              <a:t>, and hand-foot managed with urea and steroids </a:t>
            </a:r>
          </a:p>
          <a:p>
            <a:r>
              <a:rPr lang="en-US" sz="1800" dirty="0"/>
              <a:t>Eventually non-target node progressed and therapy was changed to docetaxel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10003" t="38555" r="13812" b="1"/>
          <a:stretch/>
        </p:blipFill>
        <p:spPr>
          <a:xfrm>
            <a:off x="5699862" y="4191513"/>
            <a:ext cx="2573040" cy="196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5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“Targeting” wild type non-squamous NSCLC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493" y="2020705"/>
            <a:ext cx="6889029" cy="3882628"/>
          </a:xfrm>
        </p:spPr>
        <p:txBody>
          <a:bodyPr>
            <a:normAutofit/>
          </a:bodyPr>
          <a:lstStyle/>
          <a:p>
            <a:r>
              <a:rPr lang="en-US" sz="2600" dirty="0"/>
              <a:t>EGFR inhibitors: historical evidence for erlotinib in the second line and maintenance setting</a:t>
            </a:r>
          </a:p>
          <a:p>
            <a:endParaRPr lang="en-US" sz="2600" dirty="0"/>
          </a:p>
          <a:p>
            <a:r>
              <a:rPr lang="en-US" sz="2600" dirty="0"/>
              <a:t>VEGF inhibitors appear modestly active but have no predictive marker of response</a:t>
            </a:r>
          </a:p>
        </p:txBody>
      </p:sp>
    </p:spTree>
    <p:extLst>
      <p:ext uri="{BB962C8B-B14F-4D97-AF65-F5344CB8AC3E}">
        <p14:creationId xmlns:p14="http://schemas.microsoft.com/office/powerpoint/2010/main" val="16298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858</Words>
  <Application>Microsoft Macintosh PowerPoint</Application>
  <PresentationFormat>On-screen Show (4:3)</PresentationFormat>
  <Paragraphs>176</Paragraphs>
  <Slides>19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 Black</vt:lpstr>
      <vt:lpstr>Calibri</vt:lpstr>
      <vt:lpstr>Calibri Light</vt:lpstr>
      <vt:lpstr>MS PGothic</vt:lpstr>
      <vt:lpstr>ＭＳ Ｐゴシック</vt:lpstr>
      <vt:lpstr>Times</vt:lpstr>
      <vt:lpstr>Times New Roman</vt:lpstr>
      <vt:lpstr>ヒラギノ角ゴ Pro W3</vt:lpstr>
      <vt:lpstr>Arial</vt:lpstr>
      <vt:lpstr>Office Theme</vt:lpstr>
      <vt:lpstr>PowerPoint Presentation</vt:lpstr>
      <vt:lpstr>Sequencing of systemic therapies and clinical trial options for patients with metastatic non-squamous cell lung cancer   </vt:lpstr>
      <vt:lpstr>PowerPoint Presentation</vt:lpstr>
      <vt:lpstr>PowerPoint Presentation</vt:lpstr>
      <vt:lpstr>PowerPoint Presentation</vt:lpstr>
      <vt:lpstr>Case presentation</vt:lpstr>
      <vt:lpstr>Case presentation</vt:lpstr>
      <vt:lpstr>Case presentation</vt:lpstr>
      <vt:lpstr>“Targeting” wild type non-squamous NSCLC</vt:lpstr>
      <vt:lpstr>BR.21</vt:lpstr>
      <vt:lpstr>Erlotinib in EGFR wild-type NSCLC</vt:lpstr>
      <vt:lpstr>ECOG E1512: Cabozantinib, erlotinib, or the combination in EGFR wild-type NSCLC</vt:lpstr>
      <vt:lpstr>SATURN: Switch maintenance erlotinib</vt:lpstr>
      <vt:lpstr>IUNO: Maintenance erlotinib in EGFR wild-type</vt:lpstr>
      <vt:lpstr>PROSE: 2nd line erlotinib vs doc/pemetrexed by serum proteomic signature</vt:lpstr>
      <vt:lpstr>Bevacizumab in non-squamous NSCLC</vt:lpstr>
      <vt:lpstr>REVEL: Docetaxel + Ramucirumab  </vt:lpstr>
      <vt:lpstr>LUME-Lung 1: Docetaxel +/- Nintedanib  (non-squamous subsets)  </vt:lpstr>
      <vt:lpstr>“Targeting” wild type non-squamous NSCLC - Conclusions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22</cp:revision>
  <cp:lastPrinted>2017-04-07T16:34:47Z</cp:lastPrinted>
  <dcterms:created xsi:type="dcterms:W3CDTF">2017-01-31T14:36:57Z</dcterms:created>
  <dcterms:modified xsi:type="dcterms:W3CDTF">2017-05-18T18:59:59Z</dcterms:modified>
  <cp:category/>
</cp:coreProperties>
</file>