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78" r:id="rId2"/>
    <p:sldId id="275" r:id="rId3"/>
    <p:sldId id="279" r:id="rId4"/>
    <p:sldId id="257" r:id="rId5"/>
    <p:sldId id="259" r:id="rId6"/>
    <p:sldId id="264" r:id="rId7"/>
    <p:sldId id="265" r:id="rId8"/>
    <p:sldId id="266" r:id="rId9"/>
    <p:sldId id="268" r:id="rId10"/>
    <p:sldId id="269" r:id="rId11"/>
    <p:sldId id="270" r:id="rId12"/>
    <p:sldId id="271" r:id="rId13"/>
    <p:sldId id="262" r:id="rId14"/>
    <p:sldId id="277" r:id="rId15"/>
    <p:sldId id="272" r:id="rId16"/>
    <p:sldId id="276" r:id="rId17"/>
    <p:sldId id="263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112D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18" autoAdjust="0"/>
    <p:restoredTop sz="96047"/>
  </p:normalViewPr>
  <p:slideViewPr>
    <p:cSldViewPr snapToGrid="0">
      <p:cViewPr>
        <p:scale>
          <a:sx n="100" d="100"/>
          <a:sy n="100" d="100"/>
        </p:scale>
        <p:origin x="1720" y="4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oleObject" Target="file:////C:/Users/Yamanaka/Desktop/PCI/PCI_STAT1_TABLE(&#21029;&#28155;)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Other</c:v>
                </c:pt>
                <c:pt idx="1">
                  <c:v>Nivolumab/ipilimumab</c:v>
                </c:pt>
                <c:pt idx="2">
                  <c:v>Pembrolizumab</c:v>
                </c:pt>
                <c:pt idx="3">
                  <c:v>Nivolumab</c:v>
                </c:pt>
                <c:pt idx="4">
                  <c:v>Paclitaxel</c:v>
                </c:pt>
                <c:pt idx="5">
                  <c:v>Topotecan or irinotecan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0.03</c:v>
                </c:pt>
                <c:pt idx="1">
                  <c:v>0.13</c:v>
                </c:pt>
                <c:pt idx="2">
                  <c:v>0.04</c:v>
                </c:pt>
                <c:pt idx="3">
                  <c:v>0.18</c:v>
                </c:pt>
                <c:pt idx="4">
                  <c:v>0.04</c:v>
                </c:pt>
                <c:pt idx="5">
                  <c:v>0.58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13361200"/>
        <c:axId val="-74920288"/>
      </c:barChart>
      <c:catAx>
        <c:axId val="-1133612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74920288"/>
        <c:crosses val="autoZero"/>
        <c:auto val="1"/>
        <c:lblAlgn val="ctr"/>
        <c:lblOffset val="100"/>
        <c:noMultiLvlLbl val="0"/>
      </c:catAx>
      <c:valAx>
        <c:axId val="-74920288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113361200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069130834108041"/>
          <c:y val="0.0960444347549109"/>
          <c:w val="0.911458333333333"/>
          <c:h val="0.811688311688313"/>
        </c:manualLayout>
      </c:layout>
      <c:scatterChart>
        <c:scatterStyle val="lineMarker"/>
        <c:varyColors val="0"/>
        <c:ser>
          <c:idx val="0"/>
          <c:order val="0"/>
          <c:tx>
            <c:v>A群</c:v>
          </c:tx>
          <c:spPr>
            <a:ln w="25400" cmpd="sng">
              <a:solidFill>
                <a:srgbClr val="C00000"/>
              </a:solidFill>
              <a:prstDash val="solid"/>
            </a:ln>
          </c:spPr>
          <c:marker>
            <c:symbol val="none"/>
          </c:marker>
          <c:xVal>
            <c:numRef>
              <c:f>'2_6_1_グラフ表示用'!$A$2:$A$500</c:f>
              <c:numCache>
                <c:formatCode>General</c:formatCode>
                <c:ptCount val="499"/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1.511299999999999</c:v>
                </c:pt>
                <c:pt idx="7">
                  <c:v>1.511299999999999</c:v>
                </c:pt>
                <c:pt idx="8">
                  <c:v>1.839799999999999</c:v>
                </c:pt>
                <c:pt idx="9">
                  <c:v>1.839799999999999</c:v>
                </c:pt>
                <c:pt idx="10">
                  <c:v>2.036999999999998</c:v>
                </c:pt>
                <c:pt idx="11">
                  <c:v>2.036999999999998</c:v>
                </c:pt>
                <c:pt idx="12">
                  <c:v>2.496899999999997</c:v>
                </c:pt>
                <c:pt idx="13">
                  <c:v>2.496899999999997</c:v>
                </c:pt>
                <c:pt idx="14">
                  <c:v>2.496899999999997</c:v>
                </c:pt>
                <c:pt idx="15">
                  <c:v>2.628300000000001</c:v>
                </c:pt>
                <c:pt idx="16">
                  <c:v>2.628300000000001</c:v>
                </c:pt>
                <c:pt idx="17">
                  <c:v>2.6612</c:v>
                </c:pt>
                <c:pt idx="18">
                  <c:v>2.6612</c:v>
                </c:pt>
                <c:pt idx="19">
                  <c:v>2.694</c:v>
                </c:pt>
                <c:pt idx="20">
                  <c:v>2.694</c:v>
                </c:pt>
                <c:pt idx="21">
                  <c:v>2.694</c:v>
                </c:pt>
                <c:pt idx="22">
                  <c:v>3.0554</c:v>
                </c:pt>
                <c:pt idx="23">
                  <c:v>3.0554</c:v>
                </c:pt>
                <c:pt idx="24">
                  <c:v>3.0554</c:v>
                </c:pt>
                <c:pt idx="25">
                  <c:v>3.0554</c:v>
                </c:pt>
                <c:pt idx="26">
                  <c:v>3.318299999999997</c:v>
                </c:pt>
                <c:pt idx="27">
                  <c:v>3.318299999999997</c:v>
                </c:pt>
                <c:pt idx="28">
                  <c:v>3.416799999999997</c:v>
                </c:pt>
                <c:pt idx="29">
                  <c:v>3.416799999999997</c:v>
                </c:pt>
                <c:pt idx="30">
                  <c:v>3.416799999999997</c:v>
                </c:pt>
                <c:pt idx="31">
                  <c:v>3.416799999999997</c:v>
                </c:pt>
                <c:pt idx="32">
                  <c:v>3.515399999999999</c:v>
                </c:pt>
                <c:pt idx="33">
                  <c:v>3.515399999999999</c:v>
                </c:pt>
                <c:pt idx="34">
                  <c:v>3.6468</c:v>
                </c:pt>
                <c:pt idx="35">
                  <c:v>3.6468</c:v>
                </c:pt>
                <c:pt idx="36">
                  <c:v>3.6468</c:v>
                </c:pt>
                <c:pt idx="37">
                  <c:v>3.6468</c:v>
                </c:pt>
                <c:pt idx="38">
                  <c:v>3.6468</c:v>
                </c:pt>
                <c:pt idx="39">
                  <c:v>3.876799999999997</c:v>
                </c:pt>
                <c:pt idx="40">
                  <c:v>3.876799999999997</c:v>
                </c:pt>
                <c:pt idx="41">
                  <c:v>4.139600000000002</c:v>
                </c:pt>
                <c:pt idx="42">
                  <c:v>4.139600000000002</c:v>
                </c:pt>
                <c:pt idx="43">
                  <c:v>4.501</c:v>
                </c:pt>
                <c:pt idx="44">
                  <c:v>4.501</c:v>
                </c:pt>
                <c:pt idx="45">
                  <c:v>4.9938</c:v>
                </c:pt>
                <c:pt idx="46">
                  <c:v>4.9938</c:v>
                </c:pt>
                <c:pt idx="47">
                  <c:v>5.0267</c:v>
                </c:pt>
                <c:pt idx="48">
                  <c:v>5.0267</c:v>
                </c:pt>
                <c:pt idx="49">
                  <c:v>5.0267</c:v>
                </c:pt>
                <c:pt idx="50">
                  <c:v>5.0267</c:v>
                </c:pt>
                <c:pt idx="51">
                  <c:v>5.125299999999998</c:v>
                </c:pt>
                <c:pt idx="52">
                  <c:v>5.125299999999998</c:v>
                </c:pt>
                <c:pt idx="53">
                  <c:v>5.4209</c:v>
                </c:pt>
                <c:pt idx="54">
                  <c:v>5.4209</c:v>
                </c:pt>
                <c:pt idx="55">
                  <c:v>5.4538</c:v>
                </c:pt>
                <c:pt idx="56">
                  <c:v>5.4538</c:v>
                </c:pt>
                <c:pt idx="57">
                  <c:v>5.650899999999995</c:v>
                </c:pt>
                <c:pt idx="58">
                  <c:v>5.650899999999995</c:v>
                </c:pt>
                <c:pt idx="59">
                  <c:v>5.9138</c:v>
                </c:pt>
                <c:pt idx="60">
                  <c:v>5.9138</c:v>
                </c:pt>
                <c:pt idx="61">
                  <c:v>6.110899999999996</c:v>
                </c:pt>
                <c:pt idx="62">
                  <c:v>6.110899999999996</c:v>
                </c:pt>
                <c:pt idx="63">
                  <c:v>6.307999999999994</c:v>
                </c:pt>
                <c:pt idx="64">
                  <c:v>6.307999999999994</c:v>
                </c:pt>
                <c:pt idx="65">
                  <c:v>6.439400000000007</c:v>
                </c:pt>
                <c:pt idx="66">
                  <c:v>6.439400000000007</c:v>
                </c:pt>
                <c:pt idx="67">
                  <c:v>6.439400000000007</c:v>
                </c:pt>
                <c:pt idx="68">
                  <c:v>6.439400000000007</c:v>
                </c:pt>
                <c:pt idx="69">
                  <c:v>6.439400000000007</c:v>
                </c:pt>
                <c:pt idx="70">
                  <c:v>6.7351</c:v>
                </c:pt>
                <c:pt idx="71">
                  <c:v>6.7351</c:v>
                </c:pt>
                <c:pt idx="72">
                  <c:v>6.8337</c:v>
                </c:pt>
                <c:pt idx="73">
                  <c:v>6.8337</c:v>
                </c:pt>
                <c:pt idx="74">
                  <c:v>7.0637</c:v>
                </c:pt>
                <c:pt idx="75">
                  <c:v>7.0637</c:v>
                </c:pt>
                <c:pt idx="76">
                  <c:v>7.293600000000001</c:v>
                </c:pt>
                <c:pt idx="77">
                  <c:v>7.293600000000001</c:v>
                </c:pt>
                <c:pt idx="78">
                  <c:v>7.326499999999998</c:v>
                </c:pt>
                <c:pt idx="79">
                  <c:v>7.326499999999998</c:v>
                </c:pt>
                <c:pt idx="80">
                  <c:v>7.326499999999998</c:v>
                </c:pt>
                <c:pt idx="81">
                  <c:v>7.326499999999998</c:v>
                </c:pt>
                <c:pt idx="82">
                  <c:v>7.654999999999977</c:v>
                </c:pt>
                <c:pt idx="83">
                  <c:v>7.654999999999977</c:v>
                </c:pt>
                <c:pt idx="84">
                  <c:v>8.180700000000003</c:v>
                </c:pt>
                <c:pt idx="85">
                  <c:v>8.180700000000003</c:v>
                </c:pt>
                <c:pt idx="86">
                  <c:v>8.2464</c:v>
                </c:pt>
                <c:pt idx="87">
                  <c:v>8.2464</c:v>
                </c:pt>
                <c:pt idx="88">
                  <c:v>8.542100000000001</c:v>
                </c:pt>
                <c:pt idx="89">
                  <c:v>8.542100000000001</c:v>
                </c:pt>
                <c:pt idx="90">
                  <c:v>8.574900000000001</c:v>
                </c:pt>
                <c:pt idx="91">
                  <c:v>8.574900000000001</c:v>
                </c:pt>
                <c:pt idx="92">
                  <c:v>8.7721</c:v>
                </c:pt>
                <c:pt idx="93">
                  <c:v>8.7721</c:v>
                </c:pt>
                <c:pt idx="94">
                  <c:v>8.7721</c:v>
                </c:pt>
                <c:pt idx="95">
                  <c:v>8.7721</c:v>
                </c:pt>
                <c:pt idx="96">
                  <c:v>8.870600000000006</c:v>
                </c:pt>
                <c:pt idx="97">
                  <c:v>8.870600000000006</c:v>
                </c:pt>
                <c:pt idx="98">
                  <c:v>8.870600000000006</c:v>
                </c:pt>
                <c:pt idx="99">
                  <c:v>8.870600000000006</c:v>
                </c:pt>
                <c:pt idx="100">
                  <c:v>9.0021</c:v>
                </c:pt>
                <c:pt idx="101">
                  <c:v>9.0021</c:v>
                </c:pt>
                <c:pt idx="102">
                  <c:v>9.133500000000001</c:v>
                </c:pt>
                <c:pt idx="103">
                  <c:v>9.133500000000001</c:v>
                </c:pt>
                <c:pt idx="104">
                  <c:v>9.133500000000001</c:v>
                </c:pt>
                <c:pt idx="105">
                  <c:v>9.133500000000001</c:v>
                </c:pt>
                <c:pt idx="106">
                  <c:v>9.429200000000001</c:v>
                </c:pt>
                <c:pt idx="107">
                  <c:v>9.429200000000001</c:v>
                </c:pt>
                <c:pt idx="108">
                  <c:v>9.494900000000001</c:v>
                </c:pt>
                <c:pt idx="109">
                  <c:v>9.494900000000001</c:v>
                </c:pt>
                <c:pt idx="110">
                  <c:v>9.889100000000002</c:v>
                </c:pt>
                <c:pt idx="111">
                  <c:v>9.889100000000002</c:v>
                </c:pt>
                <c:pt idx="112">
                  <c:v>9.9877</c:v>
                </c:pt>
                <c:pt idx="113">
                  <c:v>9.9877</c:v>
                </c:pt>
                <c:pt idx="114">
                  <c:v>10.0862</c:v>
                </c:pt>
                <c:pt idx="115">
                  <c:v>10.0862</c:v>
                </c:pt>
                <c:pt idx="116">
                  <c:v>10.1191</c:v>
                </c:pt>
                <c:pt idx="117">
                  <c:v>10.1191</c:v>
                </c:pt>
                <c:pt idx="118">
                  <c:v>10.1191</c:v>
                </c:pt>
                <c:pt idx="119">
                  <c:v>10.1191</c:v>
                </c:pt>
                <c:pt idx="120">
                  <c:v>10.4148</c:v>
                </c:pt>
                <c:pt idx="121">
                  <c:v>10.4148</c:v>
                </c:pt>
                <c:pt idx="122">
                  <c:v>10.5791</c:v>
                </c:pt>
                <c:pt idx="123">
                  <c:v>10.5791</c:v>
                </c:pt>
                <c:pt idx="124">
                  <c:v>10.7762</c:v>
                </c:pt>
                <c:pt idx="125">
                  <c:v>10.7762</c:v>
                </c:pt>
                <c:pt idx="126">
                  <c:v>10.7762</c:v>
                </c:pt>
                <c:pt idx="127">
                  <c:v>10.7762</c:v>
                </c:pt>
                <c:pt idx="128">
                  <c:v>11.1376</c:v>
                </c:pt>
                <c:pt idx="129">
                  <c:v>11.1376</c:v>
                </c:pt>
                <c:pt idx="130">
                  <c:v>11.2033</c:v>
                </c:pt>
                <c:pt idx="131">
                  <c:v>11.2033</c:v>
                </c:pt>
                <c:pt idx="132">
                  <c:v>11.2033</c:v>
                </c:pt>
                <c:pt idx="133">
                  <c:v>11.2033</c:v>
                </c:pt>
                <c:pt idx="134">
                  <c:v>11.269</c:v>
                </c:pt>
                <c:pt idx="135">
                  <c:v>11.269</c:v>
                </c:pt>
                <c:pt idx="136">
                  <c:v>11.269</c:v>
                </c:pt>
                <c:pt idx="137">
                  <c:v>11.269</c:v>
                </c:pt>
                <c:pt idx="138">
                  <c:v>11.5647</c:v>
                </c:pt>
                <c:pt idx="139">
                  <c:v>11.5647</c:v>
                </c:pt>
                <c:pt idx="140">
                  <c:v>11.729</c:v>
                </c:pt>
                <c:pt idx="141">
                  <c:v>11.729</c:v>
                </c:pt>
                <c:pt idx="142">
                  <c:v>11.729</c:v>
                </c:pt>
                <c:pt idx="143">
                  <c:v>11.729</c:v>
                </c:pt>
                <c:pt idx="144">
                  <c:v>12.05750000000001</c:v>
                </c:pt>
                <c:pt idx="145">
                  <c:v>12.05750000000001</c:v>
                </c:pt>
                <c:pt idx="146">
                  <c:v>12.1889</c:v>
                </c:pt>
                <c:pt idx="147">
                  <c:v>12.1889</c:v>
                </c:pt>
                <c:pt idx="148">
                  <c:v>12.2218</c:v>
                </c:pt>
                <c:pt idx="149">
                  <c:v>12.2218</c:v>
                </c:pt>
                <c:pt idx="150">
                  <c:v>12.2218</c:v>
                </c:pt>
                <c:pt idx="151">
                  <c:v>12.2218</c:v>
                </c:pt>
                <c:pt idx="152">
                  <c:v>12.2546</c:v>
                </c:pt>
                <c:pt idx="153">
                  <c:v>12.2546</c:v>
                </c:pt>
                <c:pt idx="154">
                  <c:v>12.2546</c:v>
                </c:pt>
                <c:pt idx="155">
                  <c:v>12.2546</c:v>
                </c:pt>
                <c:pt idx="156">
                  <c:v>12.9117</c:v>
                </c:pt>
                <c:pt idx="157">
                  <c:v>12.9117</c:v>
                </c:pt>
                <c:pt idx="158">
                  <c:v>13.2402</c:v>
                </c:pt>
                <c:pt idx="159">
                  <c:v>13.2402</c:v>
                </c:pt>
                <c:pt idx="160">
                  <c:v>13.306</c:v>
                </c:pt>
                <c:pt idx="161">
                  <c:v>13.306</c:v>
                </c:pt>
                <c:pt idx="162">
                  <c:v>13.5688</c:v>
                </c:pt>
                <c:pt idx="163">
                  <c:v>13.5688</c:v>
                </c:pt>
                <c:pt idx="164">
                  <c:v>13.6016</c:v>
                </c:pt>
                <c:pt idx="165">
                  <c:v>13.6016</c:v>
                </c:pt>
                <c:pt idx="166">
                  <c:v>14.55440000000001</c:v>
                </c:pt>
                <c:pt idx="167">
                  <c:v>14.55440000000001</c:v>
                </c:pt>
                <c:pt idx="168">
                  <c:v>15.37580000000001</c:v>
                </c:pt>
                <c:pt idx="169">
                  <c:v>15.37580000000001</c:v>
                </c:pt>
                <c:pt idx="170">
                  <c:v>15.7372</c:v>
                </c:pt>
                <c:pt idx="171">
                  <c:v>15.7372</c:v>
                </c:pt>
                <c:pt idx="172">
                  <c:v>16.1643</c:v>
                </c:pt>
                <c:pt idx="173">
                  <c:v>16.1643</c:v>
                </c:pt>
                <c:pt idx="174">
                  <c:v>17.21559999999997</c:v>
                </c:pt>
                <c:pt idx="175">
                  <c:v>17.21559999999997</c:v>
                </c:pt>
                <c:pt idx="176">
                  <c:v>17.21559999999997</c:v>
                </c:pt>
                <c:pt idx="177">
                  <c:v>17.21559999999997</c:v>
                </c:pt>
                <c:pt idx="178">
                  <c:v>17.57700000000003</c:v>
                </c:pt>
                <c:pt idx="179">
                  <c:v>17.57700000000003</c:v>
                </c:pt>
                <c:pt idx="180">
                  <c:v>18.39839999999998</c:v>
                </c:pt>
                <c:pt idx="181">
                  <c:v>18.39839999999998</c:v>
                </c:pt>
                <c:pt idx="182">
                  <c:v>22.96509999999988</c:v>
                </c:pt>
                <c:pt idx="183">
                  <c:v>22.96509999999988</c:v>
                </c:pt>
                <c:pt idx="184">
                  <c:v>22.96509999999988</c:v>
                </c:pt>
                <c:pt idx="185">
                  <c:v>22.96509999999988</c:v>
                </c:pt>
                <c:pt idx="186">
                  <c:v>23.32649999999999</c:v>
                </c:pt>
                <c:pt idx="187">
                  <c:v>23.32649999999999</c:v>
                </c:pt>
                <c:pt idx="188">
                  <c:v>23.95069999999998</c:v>
                </c:pt>
                <c:pt idx="189">
                  <c:v>23.95069999999998</c:v>
                </c:pt>
                <c:pt idx="190">
                  <c:v>26.38190000000003</c:v>
                </c:pt>
                <c:pt idx="191">
                  <c:v>26.38190000000003</c:v>
                </c:pt>
                <c:pt idx="192">
                  <c:v>26.84190000000002</c:v>
                </c:pt>
                <c:pt idx="193">
                  <c:v>26.84190000000002</c:v>
                </c:pt>
                <c:pt idx="194">
                  <c:v>26.84190000000002</c:v>
                </c:pt>
                <c:pt idx="195">
                  <c:v>26.84190000000002</c:v>
                </c:pt>
                <c:pt idx="196">
                  <c:v>26.90759999999998</c:v>
                </c:pt>
                <c:pt idx="197">
                  <c:v>26.90759999999998</c:v>
                </c:pt>
                <c:pt idx="198">
                  <c:v>26.90759999999998</c:v>
                </c:pt>
                <c:pt idx="199">
                  <c:v>26.90759999999998</c:v>
                </c:pt>
                <c:pt idx="200">
                  <c:v>27.039</c:v>
                </c:pt>
                <c:pt idx="201">
                  <c:v>27.039</c:v>
                </c:pt>
                <c:pt idx="202">
                  <c:v>31.96709999999997</c:v>
                </c:pt>
                <c:pt idx="203">
                  <c:v>31.96709999999997</c:v>
                </c:pt>
                <c:pt idx="204">
                  <c:v>32.6899</c:v>
                </c:pt>
                <c:pt idx="205">
                  <c:v>32.6899</c:v>
                </c:pt>
                <c:pt idx="206">
                  <c:v>32.6899</c:v>
                </c:pt>
                <c:pt idx="207">
                  <c:v>32.6899</c:v>
                </c:pt>
                <c:pt idx="208">
                  <c:v>38.6037</c:v>
                </c:pt>
                <c:pt idx="209">
                  <c:v>38.6037</c:v>
                </c:pt>
                <c:pt idx="210">
                  <c:v>38.6037</c:v>
                </c:pt>
                <c:pt idx="211">
                  <c:v>38.6037</c:v>
                </c:pt>
              </c:numCache>
            </c:numRef>
          </c:xVal>
          <c:yVal>
            <c:numRef>
              <c:f>'2_6_1_グラフ表示用'!$B$2:$B$500</c:f>
              <c:numCache>
                <c:formatCode>General</c:formatCode>
                <c:ptCount val="499"/>
                <c:pt idx="1">
                  <c:v>100.0</c:v>
                </c:pt>
                <c:pt idx="2">
                  <c:v>100.0</c:v>
                </c:pt>
                <c:pt idx="3">
                  <c:v>100.0</c:v>
                </c:pt>
                <c:pt idx="4">
                  <c:v>101.0</c:v>
                </c:pt>
                <c:pt idx="5">
                  <c:v>100.0</c:v>
                </c:pt>
                <c:pt idx="6">
                  <c:v>100.0</c:v>
                </c:pt>
                <c:pt idx="7">
                  <c:v>98.8</c:v>
                </c:pt>
                <c:pt idx="8">
                  <c:v>98.8</c:v>
                </c:pt>
                <c:pt idx="9">
                  <c:v>97.6</c:v>
                </c:pt>
                <c:pt idx="10">
                  <c:v>97.6</c:v>
                </c:pt>
                <c:pt idx="11">
                  <c:v>96.4</c:v>
                </c:pt>
                <c:pt idx="12">
                  <c:v>96.4</c:v>
                </c:pt>
                <c:pt idx="13">
                  <c:v>96.4</c:v>
                </c:pt>
                <c:pt idx="14">
                  <c:v>94.0</c:v>
                </c:pt>
                <c:pt idx="15">
                  <c:v>94.0</c:v>
                </c:pt>
                <c:pt idx="16">
                  <c:v>92.8</c:v>
                </c:pt>
                <c:pt idx="17">
                  <c:v>92.8</c:v>
                </c:pt>
                <c:pt idx="18">
                  <c:v>91.6</c:v>
                </c:pt>
                <c:pt idx="19">
                  <c:v>91.6</c:v>
                </c:pt>
                <c:pt idx="20">
                  <c:v>91.6</c:v>
                </c:pt>
                <c:pt idx="21">
                  <c:v>89.2</c:v>
                </c:pt>
                <c:pt idx="22">
                  <c:v>89.2</c:v>
                </c:pt>
                <c:pt idx="23">
                  <c:v>89.2</c:v>
                </c:pt>
                <c:pt idx="24">
                  <c:v>90.2</c:v>
                </c:pt>
                <c:pt idx="25">
                  <c:v>89.2</c:v>
                </c:pt>
                <c:pt idx="26">
                  <c:v>89.2</c:v>
                </c:pt>
                <c:pt idx="27">
                  <c:v>87.9</c:v>
                </c:pt>
                <c:pt idx="28">
                  <c:v>87.9</c:v>
                </c:pt>
                <c:pt idx="29">
                  <c:v>87.9</c:v>
                </c:pt>
                <c:pt idx="30">
                  <c:v>88.9</c:v>
                </c:pt>
                <c:pt idx="31">
                  <c:v>87.9</c:v>
                </c:pt>
                <c:pt idx="32">
                  <c:v>87.9</c:v>
                </c:pt>
                <c:pt idx="33">
                  <c:v>86.7</c:v>
                </c:pt>
                <c:pt idx="34">
                  <c:v>86.7</c:v>
                </c:pt>
                <c:pt idx="35">
                  <c:v>86.7</c:v>
                </c:pt>
                <c:pt idx="36">
                  <c:v>87.7</c:v>
                </c:pt>
                <c:pt idx="37">
                  <c:v>86.7</c:v>
                </c:pt>
                <c:pt idx="38">
                  <c:v>85.5</c:v>
                </c:pt>
                <c:pt idx="39">
                  <c:v>85.5</c:v>
                </c:pt>
                <c:pt idx="40">
                  <c:v>84.2</c:v>
                </c:pt>
                <c:pt idx="41">
                  <c:v>84.2</c:v>
                </c:pt>
                <c:pt idx="42">
                  <c:v>82.9</c:v>
                </c:pt>
                <c:pt idx="43">
                  <c:v>82.9</c:v>
                </c:pt>
                <c:pt idx="44">
                  <c:v>81.7</c:v>
                </c:pt>
                <c:pt idx="45">
                  <c:v>81.7</c:v>
                </c:pt>
                <c:pt idx="46">
                  <c:v>80.4</c:v>
                </c:pt>
                <c:pt idx="47">
                  <c:v>80.4</c:v>
                </c:pt>
                <c:pt idx="48">
                  <c:v>80.4</c:v>
                </c:pt>
                <c:pt idx="49">
                  <c:v>81.4</c:v>
                </c:pt>
                <c:pt idx="50">
                  <c:v>80.4</c:v>
                </c:pt>
                <c:pt idx="51">
                  <c:v>80.4</c:v>
                </c:pt>
                <c:pt idx="52">
                  <c:v>79.2</c:v>
                </c:pt>
                <c:pt idx="53">
                  <c:v>79.2</c:v>
                </c:pt>
                <c:pt idx="54">
                  <c:v>77.9</c:v>
                </c:pt>
                <c:pt idx="55">
                  <c:v>77.9</c:v>
                </c:pt>
                <c:pt idx="56">
                  <c:v>76.6</c:v>
                </c:pt>
                <c:pt idx="57">
                  <c:v>76.6</c:v>
                </c:pt>
                <c:pt idx="58">
                  <c:v>75.3</c:v>
                </c:pt>
                <c:pt idx="59">
                  <c:v>75.3</c:v>
                </c:pt>
                <c:pt idx="60">
                  <c:v>74.0</c:v>
                </c:pt>
                <c:pt idx="61">
                  <c:v>74.0</c:v>
                </c:pt>
                <c:pt idx="62">
                  <c:v>72.8</c:v>
                </c:pt>
                <c:pt idx="63">
                  <c:v>72.8</c:v>
                </c:pt>
                <c:pt idx="64">
                  <c:v>71.5</c:v>
                </c:pt>
                <c:pt idx="65">
                  <c:v>71.5</c:v>
                </c:pt>
                <c:pt idx="66">
                  <c:v>71.5</c:v>
                </c:pt>
                <c:pt idx="67">
                  <c:v>72.5</c:v>
                </c:pt>
                <c:pt idx="68">
                  <c:v>71.5</c:v>
                </c:pt>
                <c:pt idx="69">
                  <c:v>70.2</c:v>
                </c:pt>
                <c:pt idx="70">
                  <c:v>70.2</c:v>
                </c:pt>
                <c:pt idx="71">
                  <c:v>68.9</c:v>
                </c:pt>
                <c:pt idx="72">
                  <c:v>68.9</c:v>
                </c:pt>
                <c:pt idx="73">
                  <c:v>67.6</c:v>
                </c:pt>
                <c:pt idx="74">
                  <c:v>67.6</c:v>
                </c:pt>
                <c:pt idx="75">
                  <c:v>66.3</c:v>
                </c:pt>
                <c:pt idx="76">
                  <c:v>66.3</c:v>
                </c:pt>
                <c:pt idx="77">
                  <c:v>65.0</c:v>
                </c:pt>
                <c:pt idx="78">
                  <c:v>65.0</c:v>
                </c:pt>
                <c:pt idx="79">
                  <c:v>65.0</c:v>
                </c:pt>
                <c:pt idx="80">
                  <c:v>66.0</c:v>
                </c:pt>
                <c:pt idx="81">
                  <c:v>65.0</c:v>
                </c:pt>
                <c:pt idx="82">
                  <c:v>65.0</c:v>
                </c:pt>
                <c:pt idx="83">
                  <c:v>63.7</c:v>
                </c:pt>
                <c:pt idx="84">
                  <c:v>63.7</c:v>
                </c:pt>
                <c:pt idx="85">
                  <c:v>62.4</c:v>
                </c:pt>
                <c:pt idx="86">
                  <c:v>62.4</c:v>
                </c:pt>
                <c:pt idx="87">
                  <c:v>61.0</c:v>
                </c:pt>
                <c:pt idx="88">
                  <c:v>61.0</c:v>
                </c:pt>
                <c:pt idx="89">
                  <c:v>59.7</c:v>
                </c:pt>
                <c:pt idx="90">
                  <c:v>59.7</c:v>
                </c:pt>
                <c:pt idx="91">
                  <c:v>58.4</c:v>
                </c:pt>
                <c:pt idx="92">
                  <c:v>58.4</c:v>
                </c:pt>
                <c:pt idx="93">
                  <c:v>58.4</c:v>
                </c:pt>
                <c:pt idx="94">
                  <c:v>59.4</c:v>
                </c:pt>
                <c:pt idx="95">
                  <c:v>58.4</c:v>
                </c:pt>
                <c:pt idx="96">
                  <c:v>58.4</c:v>
                </c:pt>
                <c:pt idx="97">
                  <c:v>58.4</c:v>
                </c:pt>
                <c:pt idx="98">
                  <c:v>59.4</c:v>
                </c:pt>
                <c:pt idx="99">
                  <c:v>58.4</c:v>
                </c:pt>
                <c:pt idx="100">
                  <c:v>58.4</c:v>
                </c:pt>
                <c:pt idx="101">
                  <c:v>57.0</c:v>
                </c:pt>
                <c:pt idx="102">
                  <c:v>57.0</c:v>
                </c:pt>
                <c:pt idx="103">
                  <c:v>57.0</c:v>
                </c:pt>
                <c:pt idx="104">
                  <c:v>58.0</c:v>
                </c:pt>
                <c:pt idx="105">
                  <c:v>57.0</c:v>
                </c:pt>
                <c:pt idx="106">
                  <c:v>57.0</c:v>
                </c:pt>
                <c:pt idx="107">
                  <c:v>55.6</c:v>
                </c:pt>
                <c:pt idx="108">
                  <c:v>55.6</c:v>
                </c:pt>
                <c:pt idx="109">
                  <c:v>54.1</c:v>
                </c:pt>
                <c:pt idx="110">
                  <c:v>54.1</c:v>
                </c:pt>
                <c:pt idx="111">
                  <c:v>52.7</c:v>
                </c:pt>
                <c:pt idx="112">
                  <c:v>52.7</c:v>
                </c:pt>
                <c:pt idx="113">
                  <c:v>51.3</c:v>
                </c:pt>
                <c:pt idx="114">
                  <c:v>51.3</c:v>
                </c:pt>
                <c:pt idx="115">
                  <c:v>49.9</c:v>
                </c:pt>
                <c:pt idx="116">
                  <c:v>49.9</c:v>
                </c:pt>
                <c:pt idx="117">
                  <c:v>49.9</c:v>
                </c:pt>
                <c:pt idx="118">
                  <c:v>50.9</c:v>
                </c:pt>
                <c:pt idx="119">
                  <c:v>49.9</c:v>
                </c:pt>
                <c:pt idx="120">
                  <c:v>49.9</c:v>
                </c:pt>
                <c:pt idx="121">
                  <c:v>48.4</c:v>
                </c:pt>
                <c:pt idx="122">
                  <c:v>48.4</c:v>
                </c:pt>
                <c:pt idx="123">
                  <c:v>46.9</c:v>
                </c:pt>
                <c:pt idx="124">
                  <c:v>46.9</c:v>
                </c:pt>
                <c:pt idx="125">
                  <c:v>46.9</c:v>
                </c:pt>
                <c:pt idx="126">
                  <c:v>47.9</c:v>
                </c:pt>
                <c:pt idx="127">
                  <c:v>46.9</c:v>
                </c:pt>
                <c:pt idx="128">
                  <c:v>46.9</c:v>
                </c:pt>
                <c:pt idx="129">
                  <c:v>45.4</c:v>
                </c:pt>
                <c:pt idx="130">
                  <c:v>45.4</c:v>
                </c:pt>
                <c:pt idx="131">
                  <c:v>45.4</c:v>
                </c:pt>
                <c:pt idx="132">
                  <c:v>46.4</c:v>
                </c:pt>
                <c:pt idx="133">
                  <c:v>45.4</c:v>
                </c:pt>
                <c:pt idx="134">
                  <c:v>45.4</c:v>
                </c:pt>
                <c:pt idx="135">
                  <c:v>45.4</c:v>
                </c:pt>
                <c:pt idx="136">
                  <c:v>46.4</c:v>
                </c:pt>
                <c:pt idx="137">
                  <c:v>45.4</c:v>
                </c:pt>
                <c:pt idx="138">
                  <c:v>45.4</c:v>
                </c:pt>
                <c:pt idx="139">
                  <c:v>43.8</c:v>
                </c:pt>
                <c:pt idx="140">
                  <c:v>43.8</c:v>
                </c:pt>
                <c:pt idx="141">
                  <c:v>43.8</c:v>
                </c:pt>
                <c:pt idx="142">
                  <c:v>44.8</c:v>
                </c:pt>
                <c:pt idx="143">
                  <c:v>43.8</c:v>
                </c:pt>
                <c:pt idx="144">
                  <c:v>43.8</c:v>
                </c:pt>
                <c:pt idx="145">
                  <c:v>42.1</c:v>
                </c:pt>
                <c:pt idx="146">
                  <c:v>42.1</c:v>
                </c:pt>
                <c:pt idx="147">
                  <c:v>40.4</c:v>
                </c:pt>
                <c:pt idx="148">
                  <c:v>40.4</c:v>
                </c:pt>
                <c:pt idx="149">
                  <c:v>40.4</c:v>
                </c:pt>
                <c:pt idx="150">
                  <c:v>41.4</c:v>
                </c:pt>
                <c:pt idx="151">
                  <c:v>40.4</c:v>
                </c:pt>
                <c:pt idx="152">
                  <c:v>40.4</c:v>
                </c:pt>
                <c:pt idx="153">
                  <c:v>40.4</c:v>
                </c:pt>
                <c:pt idx="154">
                  <c:v>41.4</c:v>
                </c:pt>
                <c:pt idx="155">
                  <c:v>40.4</c:v>
                </c:pt>
                <c:pt idx="156">
                  <c:v>40.4</c:v>
                </c:pt>
                <c:pt idx="157">
                  <c:v>38.6</c:v>
                </c:pt>
                <c:pt idx="158">
                  <c:v>38.6</c:v>
                </c:pt>
                <c:pt idx="159">
                  <c:v>36.8</c:v>
                </c:pt>
                <c:pt idx="160">
                  <c:v>36.8</c:v>
                </c:pt>
                <c:pt idx="161">
                  <c:v>34.9</c:v>
                </c:pt>
                <c:pt idx="162">
                  <c:v>34.9</c:v>
                </c:pt>
                <c:pt idx="163">
                  <c:v>33.1</c:v>
                </c:pt>
                <c:pt idx="164">
                  <c:v>33.1</c:v>
                </c:pt>
                <c:pt idx="165">
                  <c:v>31.2</c:v>
                </c:pt>
                <c:pt idx="166">
                  <c:v>31.2</c:v>
                </c:pt>
                <c:pt idx="167">
                  <c:v>29.4</c:v>
                </c:pt>
                <c:pt idx="168">
                  <c:v>29.4</c:v>
                </c:pt>
                <c:pt idx="169">
                  <c:v>27.6</c:v>
                </c:pt>
                <c:pt idx="170">
                  <c:v>27.6</c:v>
                </c:pt>
                <c:pt idx="171">
                  <c:v>25.7</c:v>
                </c:pt>
                <c:pt idx="172">
                  <c:v>25.7</c:v>
                </c:pt>
                <c:pt idx="173">
                  <c:v>23.9</c:v>
                </c:pt>
                <c:pt idx="174">
                  <c:v>23.9</c:v>
                </c:pt>
                <c:pt idx="175">
                  <c:v>23.9</c:v>
                </c:pt>
                <c:pt idx="176">
                  <c:v>24.9</c:v>
                </c:pt>
                <c:pt idx="177">
                  <c:v>23.9</c:v>
                </c:pt>
                <c:pt idx="178">
                  <c:v>23.9</c:v>
                </c:pt>
                <c:pt idx="179">
                  <c:v>21.9</c:v>
                </c:pt>
                <c:pt idx="180">
                  <c:v>21.9</c:v>
                </c:pt>
                <c:pt idx="181">
                  <c:v>19.9</c:v>
                </c:pt>
                <c:pt idx="182">
                  <c:v>19.9</c:v>
                </c:pt>
                <c:pt idx="183">
                  <c:v>19.9</c:v>
                </c:pt>
                <c:pt idx="184">
                  <c:v>20.9</c:v>
                </c:pt>
                <c:pt idx="185">
                  <c:v>19.9</c:v>
                </c:pt>
                <c:pt idx="186">
                  <c:v>19.9</c:v>
                </c:pt>
                <c:pt idx="187">
                  <c:v>17.7</c:v>
                </c:pt>
                <c:pt idx="188">
                  <c:v>17.7</c:v>
                </c:pt>
                <c:pt idx="189">
                  <c:v>15.5</c:v>
                </c:pt>
                <c:pt idx="190">
                  <c:v>15.5</c:v>
                </c:pt>
                <c:pt idx="191">
                  <c:v>13.3</c:v>
                </c:pt>
                <c:pt idx="192">
                  <c:v>13.3</c:v>
                </c:pt>
                <c:pt idx="193">
                  <c:v>13.3</c:v>
                </c:pt>
                <c:pt idx="194">
                  <c:v>14.3</c:v>
                </c:pt>
                <c:pt idx="195">
                  <c:v>13.3</c:v>
                </c:pt>
                <c:pt idx="196">
                  <c:v>13.3</c:v>
                </c:pt>
                <c:pt idx="197">
                  <c:v>13.3</c:v>
                </c:pt>
                <c:pt idx="198">
                  <c:v>14.3</c:v>
                </c:pt>
                <c:pt idx="199">
                  <c:v>13.3</c:v>
                </c:pt>
                <c:pt idx="200">
                  <c:v>13.3</c:v>
                </c:pt>
                <c:pt idx="201">
                  <c:v>10.0</c:v>
                </c:pt>
                <c:pt idx="202">
                  <c:v>10.0</c:v>
                </c:pt>
                <c:pt idx="203">
                  <c:v>6.6</c:v>
                </c:pt>
                <c:pt idx="204">
                  <c:v>6.6</c:v>
                </c:pt>
                <c:pt idx="205">
                  <c:v>6.6</c:v>
                </c:pt>
                <c:pt idx="206">
                  <c:v>7.6</c:v>
                </c:pt>
                <c:pt idx="207">
                  <c:v>6.6</c:v>
                </c:pt>
                <c:pt idx="208">
                  <c:v>6.6</c:v>
                </c:pt>
                <c:pt idx="209">
                  <c:v>6.6</c:v>
                </c:pt>
                <c:pt idx="210">
                  <c:v>7.6</c:v>
                </c:pt>
                <c:pt idx="211">
                  <c:v>6.6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680-4E39-877C-CEAB6A2A5CEB}"/>
            </c:ext>
          </c:extLst>
        </c:ser>
        <c:ser>
          <c:idx val="1"/>
          <c:order val="1"/>
          <c:tx>
            <c:v>B群</c:v>
          </c:tx>
          <c:spPr>
            <a:ln w="25400" cmpd="sng">
              <a:solidFill>
                <a:srgbClr val="0070C0"/>
              </a:solidFill>
              <a:prstDash val="solid"/>
            </a:ln>
          </c:spPr>
          <c:marker>
            <c:symbol val="none"/>
          </c:marker>
          <c:xVal>
            <c:numRef>
              <c:f>'2_6_1_グラフ表示用'!$C$2:$C$500</c:f>
              <c:numCache>
                <c:formatCode>General</c:formatCode>
                <c:ptCount val="499"/>
                <c:pt idx="1">
                  <c:v>0.0</c:v>
                </c:pt>
                <c:pt idx="2">
                  <c:v>0.0</c:v>
                </c:pt>
                <c:pt idx="3">
                  <c:v>2.6612</c:v>
                </c:pt>
                <c:pt idx="4">
                  <c:v>2.6612</c:v>
                </c:pt>
                <c:pt idx="5">
                  <c:v>2.7598</c:v>
                </c:pt>
                <c:pt idx="6">
                  <c:v>2.7598</c:v>
                </c:pt>
                <c:pt idx="7">
                  <c:v>2.924</c:v>
                </c:pt>
                <c:pt idx="8">
                  <c:v>2.924</c:v>
                </c:pt>
                <c:pt idx="9">
                  <c:v>2.924</c:v>
                </c:pt>
                <c:pt idx="10">
                  <c:v>2.924</c:v>
                </c:pt>
                <c:pt idx="11">
                  <c:v>3.0226</c:v>
                </c:pt>
                <c:pt idx="12">
                  <c:v>3.0226</c:v>
                </c:pt>
                <c:pt idx="13">
                  <c:v>3.0226</c:v>
                </c:pt>
                <c:pt idx="14">
                  <c:v>3.1211</c:v>
                </c:pt>
                <c:pt idx="15">
                  <c:v>3.1211</c:v>
                </c:pt>
                <c:pt idx="16">
                  <c:v>3.384</c:v>
                </c:pt>
                <c:pt idx="17">
                  <c:v>3.384</c:v>
                </c:pt>
                <c:pt idx="18">
                  <c:v>3.811099999999997</c:v>
                </c:pt>
                <c:pt idx="19">
                  <c:v>3.811099999999997</c:v>
                </c:pt>
                <c:pt idx="20">
                  <c:v>3.8439</c:v>
                </c:pt>
                <c:pt idx="21">
                  <c:v>3.8439</c:v>
                </c:pt>
                <c:pt idx="22">
                  <c:v>3.8439</c:v>
                </c:pt>
                <c:pt idx="23">
                  <c:v>3.8439</c:v>
                </c:pt>
                <c:pt idx="24">
                  <c:v>3.975399999999999</c:v>
                </c:pt>
                <c:pt idx="25">
                  <c:v>3.975399999999999</c:v>
                </c:pt>
                <c:pt idx="26">
                  <c:v>4.0739</c:v>
                </c:pt>
                <c:pt idx="27">
                  <c:v>4.0739</c:v>
                </c:pt>
                <c:pt idx="28">
                  <c:v>4.435300000000003</c:v>
                </c:pt>
                <c:pt idx="29">
                  <c:v>4.435300000000003</c:v>
                </c:pt>
                <c:pt idx="30">
                  <c:v>4.435300000000003</c:v>
                </c:pt>
                <c:pt idx="31">
                  <c:v>4.435300000000003</c:v>
                </c:pt>
                <c:pt idx="32">
                  <c:v>4.8296</c:v>
                </c:pt>
                <c:pt idx="33">
                  <c:v>4.8296</c:v>
                </c:pt>
                <c:pt idx="34">
                  <c:v>4.9938</c:v>
                </c:pt>
                <c:pt idx="35">
                  <c:v>4.9938</c:v>
                </c:pt>
                <c:pt idx="36">
                  <c:v>4.9938</c:v>
                </c:pt>
                <c:pt idx="37">
                  <c:v>4.9938</c:v>
                </c:pt>
                <c:pt idx="38">
                  <c:v>5.0924</c:v>
                </c:pt>
                <c:pt idx="39">
                  <c:v>5.0924</c:v>
                </c:pt>
                <c:pt idx="40">
                  <c:v>5.2895</c:v>
                </c:pt>
                <c:pt idx="41">
                  <c:v>5.2895</c:v>
                </c:pt>
                <c:pt idx="42">
                  <c:v>5.2895</c:v>
                </c:pt>
                <c:pt idx="43">
                  <c:v>5.2895</c:v>
                </c:pt>
                <c:pt idx="44">
                  <c:v>5.2895</c:v>
                </c:pt>
                <c:pt idx="45">
                  <c:v>5.322399999999996</c:v>
                </c:pt>
                <c:pt idx="46">
                  <c:v>5.322399999999996</c:v>
                </c:pt>
                <c:pt idx="47">
                  <c:v>5.5195</c:v>
                </c:pt>
                <c:pt idx="48">
                  <c:v>5.5195</c:v>
                </c:pt>
                <c:pt idx="49">
                  <c:v>5.5852</c:v>
                </c:pt>
                <c:pt idx="50">
                  <c:v>5.5852</c:v>
                </c:pt>
                <c:pt idx="51">
                  <c:v>5.5852</c:v>
                </c:pt>
                <c:pt idx="52">
                  <c:v>5.979500000000003</c:v>
                </c:pt>
                <c:pt idx="53">
                  <c:v>5.979500000000003</c:v>
                </c:pt>
                <c:pt idx="54">
                  <c:v>5.979500000000003</c:v>
                </c:pt>
                <c:pt idx="55">
                  <c:v>5.979500000000003</c:v>
                </c:pt>
                <c:pt idx="56">
                  <c:v>6.0123</c:v>
                </c:pt>
                <c:pt idx="57">
                  <c:v>6.0123</c:v>
                </c:pt>
                <c:pt idx="58">
                  <c:v>6.0123</c:v>
                </c:pt>
                <c:pt idx="59">
                  <c:v>6.0123</c:v>
                </c:pt>
                <c:pt idx="60">
                  <c:v>6.3737</c:v>
                </c:pt>
                <c:pt idx="61">
                  <c:v>6.3737</c:v>
                </c:pt>
                <c:pt idx="62">
                  <c:v>7.5236</c:v>
                </c:pt>
                <c:pt idx="63">
                  <c:v>7.5236</c:v>
                </c:pt>
                <c:pt idx="64">
                  <c:v>7.5236</c:v>
                </c:pt>
                <c:pt idx="65">
                  <c:v>7.5565</c:v>
                </c:pt>
                <c:pt idx="66">
                  <c:v>7.5565</c:v>
                </c:pt>
                <c:pt idx="67">
                  <c:v>7.5565</c:v>
                </c:pt>
                <c:pt idx="68">
                  <c:v>7.753600000000001</c:v>
                </c:pt>
                <c:pt idx="69">
                  <c:v>7.753600000000001</c:v>
                </c:pt>
                <c:pt idx="70">
                  <c:v>7.753600000000001</c:v>
                </c:pt>
                <c:pt idx="71">
                  <c:v>7.753600000000001</c:v>
                </c:pt>
                <c:pt idx="72">
                  <c:v>8.180700000000003</c:v>
                </c:pt>
                <c:pt idx="73">
                  <c:v>8.180700000000003</c:v>
                </c:pt>
                <c:pt idx="74">
                  <c:v>8.2464</c:v>
                </c:pt>
                <c:pt idx="75">
                  <c:v>8.2464</c:v>
                </c:pt>
                <c:pt idx="76">
                  <c:v>8.2464</c:v>
                </c:pt>
                <c:pt idx="77">
                  <c:v>8.2464</c:v>
                </c:pt>
                <c:pt idx="78">
                  <c:v>8.7721</c:v>
                </c:pt>
                <c:pt idx="79">
                  <c:v>8.7721</c:v>
                </c:pt>
                <c:pt idx="80">
                  <c:v>8.7721</c:v>
                </c:pt>
                <c:pt idx="81">
                  <c:v>8.7721</c:v>
                </c:pt>
                <c:pt idx="82">
                  <c:v>8.7721</c:v>
                </c:pt>
                <c:pt idx="83">
                  <c:v>8.7721</c:v>
                </c:pt>
                <c:pt idx="84">
                  <c:v>8.7721</c:v>
                </c:pt>
                <c:pt idx="85">
                  <c:v>8.804900000000003</c:v>
                </c:pt>
                <c:pt idx="86">
                  <c:v>8.804900000000003</c:v>
                </c:pt>
                <c:pt idx="87">
                  <c:v>8.903500000000004</c:v>
                </c:pt>
                <c:pt idx="88">
                  <c:v>8.903500000000004</c:v>
                </c:pt>
                <c:pt idx="89">
                  <c:v>9.0678</c:v>
                </c:pt>
                <c:pt idx="90">
                  <c:v>9.0678</c:v>
                </c:pt>
                <c:pt idx="91">
                  <c:v>9.3306</c:v>
                </c:pt>
                <c:pt idx="92">
                  <c:v>9.3306</c:v>
                </c:pt>
                <c:pt idx="93">
                  <c:v>9.3306</c:v>
                </c:pt>
                <c:pt idx="94">
                  <c:v>9.3306</c:v>
                </c:pt>
                <c:pt idx="95">
                  <c:v>9.889100000000002</c:v>
                </c:pt>
                <c:pt idx="96">
                  <c:v>9.889100000000002</c:v>
                </c:pt>
                <c:pt idx="97">
                  <c:v>10.1191</c:v>
                </c:pt>
                <c:pt idx="98">
                  <c:v>10.1191</c:v>
                </c:pt>
                <c:pt idx="99">
                  <c:v>10.1848</c:v>
                </c:pt>
                <c:pt idx="100">
                  <c:v>10.1848</c:v>
                </c:pt>
                <c:pt idx="101">
                  <c:v>10.2177</c:v>
                </c:pt>
                <c:pt idx="102">
                  <c:v>10.2177</c:v>
                </c:pt>
                <c:pt idx="103">
                  <c:v>10.3491</c:v>
                </c:pt>
                <c:pt idx="104">
                  <c:v>10.3491</c:v>
                </c:pt>
                <c:pt idx="105">
                  <c:v>10.3491</c:v>
                </c:pt>
                <c:pt idx="106">
                  <c:v>10.3491</c:v>
                </c:pt>
                <c:pt idx="107">
                  <c:v>10.6119</c:v>
                </c:pt>
                <c:pt idx="108">
                  <c:v>10.6119</c:v>
                </c:pt>
                <c:pt idx="109">
                  <c:v>10.6119</c:v>
                </c:pt>
                <c:pt idx="110">
                  <c:v>11.3018</c:v>
                </c:pt>
                <c:pt idx="111">
                  <c:v>11.3018</c:v>
                </c:pt>
                <c:pt idx="112">
                  <c:v>11.3018</c:v>
                </c:pt>
                <c:pt idx="113">
                  <c:v>11.3018</c:v>
                </c:pt>
                <c:pt idx="114">
                  <c:v>11.3018</c:v>
                </c:pt>
                <c:pt idx="115">
                  <c:v>11.3018</c:v>
                </c:pt>
                <c:pt idx="116">
                  <c:v>11.3018</c:v>
                </c:pt>
                <c:pt idx="117">
                  <c:v>11.729</c:v>
                </c:pt>
                <c:pt idx="118">
                  <c:v>11.729</c:v>
                </c:pt>
                <c:pt idx="119">
                  <c:v>11.9589</c:v>
                </c:pt>
                <c:pt idx="120">
                  <c:v>11.9589</c:v>
                </c:pt>
                <c:pt idx="121">
                  <c:v>11.9589</c:v>
                </c:pt>
                <c:pt idx="122">
                  <c:v>11.9589</c:v>
                </c:pt>
                <c:pt idx="123">
                  <c:v>12.0246</c:v>
                </c:pt>
                <c:pt idx="124">
                  <c:v>12.0246</c:v>
                </c:pt>
                <c:pt idx="125">
                  <c:v>12.0246</c:v>
                </c:pt>
                <c:pt idx="126">
                  <c:v>12.0246</c:v>
                </c:pt>
                <c:pt idx="127">
                  <c:v>12.1561</c:v>
                </c:pt>
                <c:pt idx="128">
                  <c:v>12.1561</c:v>
                </c:pt>
                <c:pt idx="129">
                  <c:v>12.1561</c:v>
                </c:pt>
                <c:pt idx="130">
                  <c:v>12.1561</c:v>
                </c:pt>
                <c:pt idx="131">
                  <c:v>12.2875</c:v>
                </c:pt>
                <c:pt idx="132">
                  <c:v>12.2875</c:v>
                </c:pt>
                <c:pt idx="133">
                  <c:v>12.2875</c:v>
                </c:pt>
                <c:pt idx="134">
                  <c:v>12.2875</c:v>
                </c:pt>
                <c:pt idx="135">
                  <c:v>12.35320000000001</c:v>
                </c:pt>
                <c:pt idx="136">
                  <c:v>12.35320000000001</c:v>
                </c:pt>
                <c:pt idx="137">
                  <c:v>12.35320000000001</c:v>
                </c:pt>
                <c:pt idx="138">
                  <c:v>12.35320000000001</c:v>
                </c:pt>
                <c:pt idx="139">
                  <c:v>12.38600000000001</c:v>
                </c:pt>
                <c:pt idx="140">
                  <c:v>12.38600000000001</c:v>
                </c:pt>
                <c:pt idx="141">
                  <c:v>12.4517</c:v>
                </c:pt>
                <c:pt idx="142">
                  <c:v>12.4517</c:v>
                </c:pt>
                <c:pt idx="143">
                  <c:v>12.4517</c:v>
                </c:pt>
                <c:pt idx="144">
                  <c:v>12.4517</c:v>
                </c:pt>
                <c:pt idx="145">
                  <c:v>14.2259</c:v>
                </c:pt>
                <c:pt idx="146">
                  <c:v>14.2259</c:v>
                </c:pt>
                <c:pt idx="147">
                  <c:v>15.0801</c:v>
                </c:pt>
                <c:pt idx="148">
                  <c:v>15.0801</c:v>
                </c:pt>
                <c:pt idx="149">
                  <c:v>15.5072</c:v>
                </c:pt>
                <c:pt idx="150">
                  <c:v>15.5072</c:v>
                </c:pt>
                <c:pt idx="151">
                  <c:v>16.42709999999999</c:v>
                </c:pt>
                <c:pt idx="152">
                  <c:v>16.42709999999999</c:v>
                </c:pt>
                <c:pt idx="153">
                  <c:v>16.98559999999982</c:v>
                </c:pt>
                <c:pt idx="154">
                  <c:v>16.98559999999982</c:v>
                </c:pt>
                <c:pt idx="155">
                  <c:v>16.98559999999982</c:v>
                </c:pt>
                <c:pt idx="156">
                  <c:v>16.98559999999982</c:v>
                </c:pt>
                <c:pt idx="157">
                  <c:v>17.0185</c:v>
                </c:pt>
                <c:pt idx="158">
                  <c:v>17.0185</c:v>
                </c:pt>
                <c:pt idx="159">
                  <c:v>17.70839999999998</c:v>
                </c:pt>
                <c:pt idx="160">
                  <c:v>17.70839999999998</c:v>
                </c:pt>
                <c:pt idx="161">
                  <c:v>17.93839999999998</c:v>
                </c:pt>
                <c:pt idx="162">
                  <c:v>17.93839999999998</c:v>
                </c:pt>
                <c:pt idx="163">
                  <c:v>17.93839999999998</c:v>
                </c:pt>
                <c:pt idx="164">
                  <c:v>17.93839999999998</c:v>
                </c:pt>
                <c:pt idx="165">
                  <c:v>18.10269999999998</c:v>
                </c:pt>
                <c:pt idx="166">
                  <c:v>18.10269999999998</c:v>
                </c:pt>
                <c:pt idx="167">
                  <c:v>18.10269999999998</c:v>
                </c:pt>
                <c:pt idx="168">
                  <c:v>18.10269999999998</c:v>
                </c:pt>
                <c:pt idx="169">
                  <c:v>18.6612</c:v>
                </c:pt>
                <c:pt idx="170">
                  <c:v>18.6612</c:v>
                </c:pt>
                <c:pt idx="171">
                  <c:v>18.7269</c:v>
                </c:pt>
                <c:pt idx="172">
                  <c:v>18.7269</c:v>
                </c:pt>
                <c:pt idx="173">
                  <c:v>19.384</c:v>
                </c:pt>
                <c:pt idx="174">
                  <c:v>19.384</c:v>
                </c:pt>
                <c:pt idx="175">
                  <c:v>19.384</c:v>
                </c:pt>
                <c:pt idx="176">
                  <c:v>19.384</c:v>
                </c:pt>
                <c:pt idx="177">
                  <c:v>19.54829999999998</c:v>
                </c:pt>
                <c:pt idx="178">
                  <c:v>19.54829999999998</c:v>
                </c:pt>
                <c:pt idx="179">
                  <c:v>19.58109999999999</c:v>
                </c:pt>
                <c:pt idx="180">
                  <c:v>19.58109999999999</c:v>
                </c:pt>
                <c:pt idx="181">
                  <c:v>22.27519999999998</c:v>
                </c:pt>
                <c:pt idx="182">
                  <c:v>22.27519999999998</c:v>
                </c:pt>
                <c:pt idx="183">
                  <c:v>23.06369999999998</c:v>
                </c:pt>
                <c:pt idx="184">
                  <c:v>23.06369999999998</c:v>
                </c:pt>
                <c:pt idx="185">
                  <c:v>23.29359999999998</c:v>
                </c:pt>
                <c:pt idx="186">
                  <c:v>23.29359999999998</c:v>
                </c:pt>
                <c:pt idx="187">
                  <c:v>23.29359999999998</c:v>
                </c:pt>
                <c:pt idx="188">
                  <c:v>23.29359999999998</c:v>
                </c:pt>
                <c:pt idx="189">
                  <c:v>23.655</c:v>
                </c:pt>
                <c:pt idx="190">
                  <c:v>23.655</c:v>
                </c:pt>
                <c:pt idx="191">
                  <c:v>25.03490000000002</c:v>
                </c:pt>
                <c:pt idx="192">
                  <c:v>25.03490000000002</c:v>
                </c:pt>
                <c:pt idx="193">
                  <c:v>25.03490000000002</c:v>
                </c:pt>
                <c:pt idx="194">
                  <c:v>25.03490000000002</c:v>
                </c:pt>
                <c:pt idx="195">
                  <c:v>26.152</c:v>
                </c:pt>
                <c:pt idx="196">
                  <c:v>26.152</c:v>
                </c:pt>
                <c:pt idx="197">
                  <c:v>26.90759999999998</c:v>
                </c:pt>
                <c:pt idx="198">
                  <c:v>26.90759999999998</c:v>
                </c:pt>
                <c:pt idx="199">
                  <c:v>34.03700000000001</c:v>
                </c:pt>
                <c:pt idx="200">
                  <c:v>34.03700000000001</c:v>
                </c:pt>
                <c:pt idx="201">
                  <c:v>35.154</c:v>
                </c:pt>
                <c:pt idx="202">
                  <c:v>35.154</c:v>
                </c:pt>
                <c:pt idx="203">
                  <c:v>35.71250000000001</c:v>
                </c:pt>
                <c:pt idx="204">
                  <c:v>35.71250000000001</c:v>
                </c:pt>
                <c:pt idx="205">
                  <c:v>35.71250000000001</c:v>
                </c:pt>
                <c:pt idx="206">
                  <c:v>35.71250000000001</c:v>
                </c:pt>
                <c:pt idx="207">
                  <c:v>38.47230000000001</c:v>
                </c:pt>
                <c:pt idx="208">
                  <c:v>38.47230000000001</c:v>
                </c:pt>
                <c:pt idx="209">
                  <c:v>38.47230000000001</c:v>
                </c:pt>
                <c:pt idx="210">
                  <c:v>38.47230000000001</c:v>
                </c:pt>
              </c:numCache>
            </c:numRef>
          </c:xVal>
          <c:yVal>
            <c:numRef>
              <c:f>'2_6_1_グラフ表示用'!$D$2:$D$500</c:f>
              <c:numCache>
                <c:formatCode>General</c:formatCode>
                <c:ptCount val="499"/>
                <c:pt idx="1">
                  <c:v>100.0</c:v>
                </c:pt>
                <c:pt idx="2">
                  <c:v>100.0</c:v>
                </c:pt>
                <c:pt idx="3">
                  <c:v>100.0</c:v>
                </c:pt>
                <c:pt idx="4">
                  <c:v>98.7</c:v>
                </c:pt>
                <c:pt idx="5">
                  <c:v>98.7</c:v>
                </c:pt>
                <c:pt idx="6">
                  <c:v>97.5</c:v>
                </c:pt>
                <c:pt idx="7">
                  <c:v>97.5</c:v>
                </c:pt>
                <c:pt idx="8">
                  <c:v>97.5</c:v>
                </c:pt>
                <c:pt idx="9">
                  <c:v>98.5</c:v>
                </c:pt>
                <c:pt idx="10">
                  <c:v>97.5</c:v>
                </c:pt>
                <c:pt idx="11">
                  <c:v>97.5</c:v>
                </c:pt>
                <c:pt idx="12">
                  <c:v>97.5</c:v>
                </c:pt>
                <c:pt idx="13">
                  <c:v>94.9</c:v>
                </c:pt>
                <c:pt idx="14">
                  <c:v>94.9</c:v>
                </c:pt>
                <c:pt idx="15">
                  <c:v>93.6</c:v>
                </c:pt>
                <c:pt idx="16">
                  <c:v>93.6</c:v>
                </c:pt>
                <c:pt idx="17">
                  <c:v>92.3</c:v>
                </c:pt>
                <c:pt idx="18">
                  <c:v>92.3</c:v>
                </c:pt>
                <c:pt idx="19">
                  <c:v>91.1</c:v>
                </c:pt>
                <c:pt idx="20">
                  <c:v>91.1</c:v>
                </c:pt>
                <c:pt idx="21">
                  <c:v>91.1</c:v>
                </c:pt>
                <c:pt idx="22">
                  <c:v>92.1</c:v>
                </c:pt>
                <c:pt idx="23">
                  <c:v>91.1</c:v>
                </c:pt>
                <c:pt idx="24">
                  <c:v>91.1</c:v>
                </c:pt>
                <c:pt idx="25">
                  <c:v>89.8</c:v>
                </c:pt>
                <c:pt idx="26">
                  <c:v>89.8</c:v>
                </c:pt>
                <c:pt idx="27">
                  <c:v>88.5</c:v>
                </c:pt>
                <c:pt idx="28">
                  <c:v>88.5</c:v>
                </c:pt>
                <c:pt idx="29">
                  <c:v>88.5</c:v>
                </c:pt>
                <c:pt idx="30">
                  <c:v>89.5</c:v>
                </c:pt>
                <c:pt idx="31">
                  <c:v>88.5</c:v>
                </c:pt>
                <c:pt idx="32">
                  <c:v>88.5</c:v>
                </c:pt>
                <c:pt idx="33">
                  <c:v>87.1</c:v>
                </c:pt>
                <c:pt idx="34">
                  <c:v>87.1</c:v>
                </c:pt>
                <c:pt idx="35">
                  <c:v>87.1</c:v>
                </c:pt>
                <c:pt idx="36">
                  <c:v>88.1</c:v>
                </c:pt>
                <c:pt idx="37">
                  <c:v>87.1</c:v>
                </c:pt>
                <c:pt idx="38">
                  <c:v>87.1</c:v>
                </c:pt>
                <c:pt idx="39">
                  <c:v>85.8</c:v>
                </c:pt>
                <c:pt idx="40">
                  <c:v>85.8</c:v>
                </c:pt>
                <c:pt idx="41">
                  <c:v>85.8</c:v>
                </c:pt>
                <c:pt idx="42">
                  <c:v>86.8</c:v>
                </c:pt>
                <c:pt idx="43">
                  <c:v>85.8</c:v>
                </c:pt>
                <c:pt idx="44">
                  <c:v>84.5</c:v>
                </c:pt>
                <c:pt idx="45">
                  <c:v>84.5</c:v>
                </c:pt>
                <c:pt idx="46">
                  <c:v>83.1</c:v>
                </c:pt>
                <c:pt idx="47">
                  <c:v>83.1</c:v>
                </c:pt>
                <c:pt idx="48">
                  <c:v>81.7</c:v>
                </c:pt>
                <c:pt idx="49">
                  <c:v>81.7</c:v>
                </c:pt>
                <c:pt idx="50">
                  <c:v>81.7</c:v>
                </c:pt>
                <c:pt idx="51">
                  <c:v>79.0</c:v>
                </c:pt>
                <c:pt idx="52">
                  <c:v>79.0</c:v>
                </c:pt>
                <c:pt idx="53">
                  <c:v>79.0</c:v>
                </c:pt>
                <c:pt idx="54">
                  <c:v>80.0</c:v>
                </c:pt>
                <c:pt idx="55">
                  <c:v>79.0</c:v>
                </c:pt>
                <c:pt idx="56">
                  <c:v>79.0</c:v>
                </c:pt>
                <c:pt idx="57">
                  <c:v>79.0</c:v>
                </c:pt>
                <c:pt idx="58">
                  <c:v>80.0</c:v>
                </c:pt>
                <c:pt idx="59">
                  <c:v>79.0</c:v>
                </c:pt>
                <c:pt idx="60">
                  <c:v>79.0</c:v>
                </c:pt>
                <c:pt idx="61">
                  <c:v>77.6</c:v>
                </c:pt>
                <c:pt idx="62">
                  <c:v>77.6</c:v>
                </c:pt>
                <c:pt idx="63">
                  <c:v>77.6</c:v>
                </c:pt>
                <c:pt idx="64">
                  <c:v>74.8</c:v>
                </c:pt>
                <c:pt idx="65">
                  <c:v>74.8</c:v>
                </c:pt>
                <c:pt idx="66">
                  <c:v>74.8</c:v>
                </c:pt>
                <c:pt idx="67">
                  <c:v>72.0</c:v>
                </c:pt>
                <c:pt idx="68">
                  <c:v>72.0</c:v>
                </c:pt>
                <c:pt idx="69">
                  <c:v>72.0</c:v>
                </c:pt>
                <c:pt idx="70">
                  <c:v>73.0</c:v>
                </c:pt>
                <c:pt idx="71">
                  <c:v>72.0</c:v>
                </c:pt>
                <c:pt idx="72">
                  <c:v>72.0</c:v>
                </c:pt>
                <c:pt idx="73">
                  <c:v>70.5</c:v>
                </c:pt>
                <c:pt idx="74">
                  <c:v>70.5</c:v>
                </c:pt>
                <c:pt idx="75">
                  <c:v>70.5</c:v>
                </c:pt>
                <c:pt idx="76">
                  <c:v>71.5</c:v>
                </c:pt>
                <c:pt idx="77">
                  <c:v>70.5</c:v>
                </c:pt>
                <c:pt idx="78">
                  <c:v>70.5</c:v>
                </c:pt>
                <c:pt idx="79">
                  <c:v>70.5</c:v>
                </c:pt>
                <c:pt idx="80">
                  <c:v>71.5</c:v>
                </c:pt>
                <c:pt idx="81">
                  <c:v>70.5</c:v>
                </c:pt>
                <c:pt idx="82">
                  <c:v>70.5</c:v>
                </c:pt>
                <c:pt idx="83">
                  <c:v>71.5</c:v>
                </c:pt>
                <c:pt idx="84">
                  <c:v>70.5</c:v>
                </c:pt>
                <c:pt idx="85">
                  <c:v>70.5</c:v>
                </c:pt>
                <c:pt idx="86">
                  <c:v>69.0</c:v>
                </c:pt>
                <c:pt idx="87">
                  <c:v>69.0</c:v>
                </c:pt>
                <c:pt idx="88">
                  <c:v>67.4</c:v>
                </c:pt>
                <c:pt idx="89">
                  <c:v>67.4</c:v>
                </c:pt>
                <c:pt idx="90">
                  <c:v>65.9</c:v>
                </c:pt>
                <c:pt idx="91">
                  <c:v>65.9</c:v>
                </c:pt>
                <c:pt idx="92">
                  <c:v>65.9</c:v>
                </c:pt>
                <c:pt idx="93">
                  <c:v>66.9</c:v>
                </c:pt>
                <c:pt idx="94">
                  <c:v>65.9</c:v>
                </c:pt>
                <c:pt idx="95">
                  <c:v>65.9</c:v>
                </c:pt>
                <c:pt idx="96">
                  <c:v>64.3</c:v>
                </c:pt>
                <c:pt idx="97">
                  <c:v>64.3</c:v>
                </c:pt>
                <c:pt idx="98">
                  <c:v>62.8</c:v>
                </c:pt>
                <c:pt idx="99">
                  <c:v>62.8</c:v>
                </c:pt>
                <c:pt idx="100">
                  <c:v>61.2</c:v>
                </c:pt>
                <c:pt idx="101">
                  <c:v>61.2</c:v>
                </c:pt>
                <c:pt idx="102">
                  <c:v>59.6</c:v>
                </c:pt>
                <c:pt idx="103">
                  <c:v>59.6</c:v>
                </c:pt>
                <c:pt idx="104">
                  <c:v>59.6</c:v>
                </c:pt>
                <c:pt idx="105">
                  <c:v>60.6</c:v>
                </c:pt>
                <c:pt idx="106">
                  <c:v>59.6</c:v>
                </c:pt>
                <c:pt idx="107">
                  <c:v>59.6</c:v>
                </c:pt>
                <c:pt idx="108">
                  <c:v>59.6</c:v>
                </c:pt>
                <c:pt idx="109">
                  <c:v>56.4</c:v>
                </c:pt>
                <c:pt idx="110">
                  <c:v>56.4</c:v>
                </c:pt>
                <c:pt idx="111">
                  <c:v>56.4</c:v>
                </c:pt>
                <c:pt idx="112">
                  <c:v>57.4</c:v>
                </c:pt>
                <c:pt idx="113">
                  <c:v>56.4</c:v>
                </c:pt>
                <c:pt idx="114">
                  <c:v>56.4</c:v>
                </c:pt>
                <c:pt idx="115">
                  <c:v>57.4</c:v>
                </c:pt>
                <c:pt idx="116">
                  <c:v>56.4</c:v>
                </c:pt>
                <c:pt idx="117">
                  <c:v>56.4</c:v>
                </c:pt>
                <c:pt idx="118">
                  <c:v>54.7</c:v>
                </c:pt>
                <c:pt idx="119">
                  <c:v>54.7</c:v>
                </c:pt>
                <c:pt idx="120">
                  <c:v>54.7</c:v>
                </c:pt>
                <c:pt idx="121">
                  <c:v>55.7</c:v>
                </c:pt>
                <c:pt idx="122">
                  <c:v>54.7</c:v>
                </c:pt>
                <c:pt idx="123">
                  <c:v>54.7</c:v>
                </c:pt>
                <c:pt idx="124">
                  <c:v>54.7</c:v>
                </c:pt>
                <c:pt idx="125">
                  <c:v>55.7</c:v>
                </c:pt>
                <c:pt idx="126">
                  <c:v>54.7</c:v>
                </c:pt>
                <c:pt idx="127">
                  <c:v>54.7</c:v>
                </c:pt>
                <c:pt idx="128">
                  <c:v>54.7</c:v>
                </c:pt>
                <c:pt idx="129">
                  <c:v>55.7</c:v>
                </c:pt>
                <c:pt idx="130">
                  <c:v>54.7</c:v>
                </c:pt>
                <c:pt idx="131">
                  <c:v>54.7</c:v>
                </c:pt>
                <c:pt idx="132">
                  <c:v>54.7</c:v>
                </c:pt>
                <c:pt idx="133">
                  <c:v>55.7</c:v>
                </c:pt>
                <c:pt idx="134">
                  <c:v>54.7</c:v>
                </c:pt>
                <c:pt idx="135">
                  <c:v>54.7</c:v>
                </c:pt>
                <c:pt idx="136">
                  <c:v>54.7</c:v>
                </c:pt>
                <c:pt idx="137">
                  <c:v>55.7</c:v>
                </c:pt>
                <c:pt idx="138">
                  <c:v>54.7</c:v>
                </c:pt>
                <c:pt idx="139">
                  <c:v>54.7</c:v>
                </c:pt>
                <c:pt idx="140">
                  <c:v>52.7</c:v>
                </c:pt>
                <c:pt idx="141">
                  <c:v>52.7</c:v>
                </c:pt>
                <c:pt idx="142">
                  <c:v>52.7</c:v>
                </c:pt>
                <c:pt idx="143">
                  <c:v>53.7</c:v>
                </c:pt>
                <c:pt idx="144">
                  <c:v>52.7</c:v>
                </c:pt>
                <c:pt idx="145">
                  <c:v>52.7</c:v>
                </c:pt>
                <c:pt idx="146">
                  <c:v>50.6</c:v>
                </c:pt>
                <c:pt idx="147">
                  <c:v>50.6</c:v>
                </c:pt>
                <c:pt idx="148">
                  <c:v>48.5</c:v>
                </c:pt>
                <c:pt idx="149">
                  <c:v>48.5</c:v>
                </c:pt>
                <c:pt idx="150">
                  <c:v>46.4</c:v>
                </c:pt>
                <c:pt idx="151">
                  <c:v>46.4</c:v>
                </c:pt>
                <c:pt idx="152">
                  <c:v>44.2</c:v>
                </c:pt>
                <c:pt idx="153">
                  <c:v>44.2</c:v>
                </c:pt>
                <c:pt idx="154">
                  <c:v>44.2</c:v>
                </c:pt>
                <c:pt idx="155">
                  <c:v>45.2</c:v>
                </c:pt>
                <c:pt idx="156">
                  <c:v>44.2</c:v>
                </c:pt>
                <c:pt idx="157">
                  <c:v>44.2</c:v>
                </c:pt>
                <c:pt idx="158">
                  <c:v>42.0</c:v>
                </c:pt>
                <c:pt idx="159">
                  <c:v>42.0</c:v>
                </c:pt>
                <c:pt idx="160">
                  <c:v>39.8</c:v>
                </c:pt>
                <c:pt idx="161">
                  <c:v>39.8</c:v>
                </c:pt>
                <c:pt idx="162">
                  <c:v>39.8</c:v>
                </c:pt>
                <c:pt idx="163">
                  <c:v>40.8</c:v>
                </c:pt>
                <c:pt idx="164">
                  <c:v>39.8</c:v>
                </c:pt>
                <c:pt idx="165">
                  <c:v>39.8</c:v>
                </c:pt>
                <c:pt idx="166">
                  <c:v>39.8</c:v>
                </c:pt>
                <c:pt idx="167">
                  <c:v>40.8</c:v>
                </c:pt>
                <c:pt idx="168">
                  <c:v>39.8</c:v>
                </c:pt>
                <c:pt idx="169">
                  <c:v>39.8</c:v>
                </c:pt>
                <c:pt idx="170">
                  <c:v>37.3</c:v>
                </c:pt>
                <c:pt idx="171">
                  <c:v>37.3</c:v>
                </c:pt>
                <c:pt idx="172">
                  <c:v>34.8</c:v>
                </c:pt>
                <c:pt idx="173">
                  <c:v>34.8</c:v>
                </c:pt>
                <c:pt idx="174">
                  <c:v>34.8</c:v>
                </c:pt>
                <c:pt idx="175">
                  <c:v>35.8</c:v>
                </c:pt>
                <c:pt idx="176">
                  <c:v>34.8</c:v>
                </c:pt>
                <c:pt idx="177">
                  <c:v>34.8</c:v>
                </c:pt>
                <c:pt idx="178">
                  <c:v>32.2</c:v>
                </c:pt>
                <c:pt idx="179">
                  <c:v>32.2</c:v>
                </c:pt>
                <c:pt idx="180">
                  <c:v>29.5</c:v>
                </c:pt>
                <c:pt idx="181">
                  <c:v>29.5</c:v>
                </c:pt>
                <c:pt idx="182">
                  <c:v>26.8</c:v>
                </c:pt>
                <c:pt idx="183">
                  <c:v>26.8</c:v>
                </c:pt>
                <c:pt idx="184">
                  <c:v>24.1</c:v>
                </c:pt>
                <c:pt idx="185">
                  <c:v>24.1</c:v>
                </c:pt>
                <c:pt idx="186">
                  <c:v>24.1</c:v>
                </c:pt>
                <c:pt idx="187">
                  <c:v>25.1</c:v>
                </c:pt>
                <c:pt idx="188">
                  <c:v>24.1</c:v>
                </c:pt>
                <c:pt idx="189">
                  <c:v>24.1</c:v>
                </c:pt>
                <c:pt idx="190">
                  <c:v>21.1</c:v>
                </c:pt>
                <c:pt idx="191">
                  <c:v>21.1</c:v>
                </c:pt>
                <c:pt idx="192">
                  <c:v>21.1</c:v>
                </c:pt>
                <c:pt idx="193">
                  <c:v>22.1</c:v>
                </c:pt>
                <c:pt idx="194">
                  <c:v>21.1</c:v>
                </c:pt>
                <c:pt idx="195">
                  <c:v>21.1</c:v>
                </c:pt>
                <c:pt idx="196">
                  <c:v>17.6</c:v>
                </c:pt>
                <c:pt idx="197">
                  <c:v>17.6</c:v>
                </c:pt>
                <c:pt idx="198">
                  <c:v>14.1</c:v>
                </c:pt>
                <c:pt idx="199">
                  <c:v>14.1</c:v>
                </c:pt>
                <c:pt idx="200">
                  <c:v>10.6</c:v>
                </c:pt>
                <c:pt idx="201">
                  <c:v>10.6</c:v>
                </c:pt>
                <c:pt idx="202">
                  <c:v>7.0</c:v>
                </c:pt>
                <c:pt idx="203">
                  <c:v>7.0</c:v>
                </c:pt>
                <c:pt idx="204">
                  <c:v>7.0</c:v>
                </c:pt>
                <c:pt idx="205">
                  <c:v>8.0</c:v>
                </c:pt>
                <c:pt idx="206">
                  <c:v>7.0</c:v>
                </c:pt>
                <c:pt idx="207">
                  <c:v>7.0</c:v>
                </c:pt>
                <c:pt idx="208">
                  <c:v>7.0</c:v>
                </c:pt>
                <c:pt idx="209">
                  <c:v>8.0</c:v>
                </c:pt>
                <c:pt idx="210">
                  <c:v>7.0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0680-4E39-877C-CEAB6A2A5C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09398832"/>
        <c:axId val="-25234576"/>
      </c:scatterChart>
      <c:valAx>
        <c:axId val="-109398832"/>
        <c:scaling>
          <c:orientation val="minMax"/>
          <c:max val="39.0"/>
          <c:min val="0.0"/>
        </c:scaling>
        <c:delete val="0"/>
        <c:axPos val="b"/>
        <c:numFmt formatCode="General" sourceLinked="1"/>
        <c:majorTickMark val="in"/>
        <c:minorTickMark val="none"/>
        <c:tickLblPos val="nextTo"/>
        <c:spPr>
          <a:ln w="3175">
            <a:solidFill>
              <a:sysClr val="window" lastClr="FFFFFF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-25234576"/>
        <c:crosses val="autoZero"/>
        <c:crossBetween val="midCat"/>
        <c:majorUnit val="3.0"/>
      </c:valAx>
      <c:valAx>
        <c:axId val="-25234576"/>
        <c:scaling>
          <c:orientation val="minMax"/>
          <c:max val="102.0"/>
          <c:min val="0.0"/>
        </c:scaling>
        <c:delete val="0"/>
        <c:axPos val="l"/>
        <c:numFmt formatCode="General" sourceLinked="1"/>
        <c:majorTickMark val="in"/>
        <c:minorTickMark val="none"/>
        <c:tickLblPos val="nextTo"/>
        <c:spPr>
          <a:ln w="3175">
            <a:solidFill>
              <a:sysClr val="window" lastClr="FFFFFF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-109398832"/>
        <c:crosses val="autoZero"/>
        <c:crossBetween val="midCat"/>
        <c:majorUnit val="10.0"/>
        <c:minorUnit val="0.204"/>
      </c:valAx>
      <c:spPr>
        <a:ln w="25400">
          <a:noFill/>
        </a:ln>
      </c:spPr>
    </c:plotArea>
    <c:plotVisOnly val="1"/>
    <c:dispBlanksAs val="gap"/>
    <c:showDLblsOverMax val="0"/>
  </c:chart>
  <c:spPr>
    <a:solidFill>
      <a:srgbClr val="002060"/>
    </a:solidFill>
  </c:spPr>
  <c:txPr>
    <a:bodyPr/>
    <a:lstStyle/>
    <a:p>
      <a:pPr>
        <a:defRPr sz="1400" b="0" i="0" u="none" strike="noStrike" baseline="0">
          <a:solidFill>
            <a:schemeClr val="bg1"/>
          </a:solidFill>
          <a:latin typeface="Calibri" charset="0"/>
          <a:ea typeface="Calibri" charset="0"/>
          <a:cs typeface="Calibri" charset="0"/>
        </a:defRPr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F33CA1-E4B1-457F-A969-3D55040E3356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CCF532-5EDB-40CD-9852-CBF5B4ACDC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715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551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FB2038-C64A-4A03-B08A-04068412E90D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292019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b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BCD4FD-C18A-4C29-9AB0-F120876D3B06}" type="slidenum">
              <a:rPr kumimoji="1" lang="ja-JP" altLang="en-US" smtClean="0">
                <a:solidFill>
                  <a:prstClr val="black"/>
                </a:solidFill>
              </a:rPr>
              <a:pPr/>
              <a:t>8</a:t>
            </a:fld>
            <a:endParaRPr kumimoji="1"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612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BCD4FD-C18A-4C29-9AB0-F120876D3B06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62519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CF532-5EDB-40CD-9852-CBF5B4ACDCC6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667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DC003-AD16-4162-A151-55D7DDFDCE74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097B-9979-4C15-AE4E-CD1028100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DC003-AD16-4162-A151-55D7DDFDCE74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097B-9979-4C15-AE4E-CD1028100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DC003-AD16-4162-A151-55D7DDFDCE74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097B-9979-4C15-AE4E-CD1028100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DC003-AD16-4162-A151-55D7DDFDCE74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097B-9979-4C15-AE4E-CD1028100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DC003-AD16-4162-A151-55D7DDFDCE74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097B-9979-4C15-AE4E-CD1028100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DC003-AD16-4162-A151-55D7DDFDCE74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097B-9979-4C15-AE4E-CD1028100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DC003-AD16-4162-A151-55D7DDFDCE74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097B-9979-4C15-AE4E-CD1028100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DC003-AD16-4162-A151-55D7DDFDCE74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097B-9979-4C15-AE4E-CD1028100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DC003-AD16-4162-A151-55D7DDFDCE74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097B-9979-4C15-AE4E-CD1028100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DC003-AD16-4162-A151-55D7DDFDCE74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097B-9979-4C15-AE4E-CD1028100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DC003-AD16-4162-A151-55D7DDFDCE74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097B-9979-4C15-AE4E-CD1028100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DC003-AD16-4162-A151-55D7DDFDCE74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D097B-9979-4C15-AE4E-CD10281000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514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latin typeface="Arial"/>
                <a:cs typeface="Arial"/>
              </a:rPr>
              <a:t>actual</a:t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 </a:t>
            </a:r>
            <a:r>
              <a:rPr lang="en-US" sz="2600" b="1" i="0" dirty="0"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latin typeface="Arial"/>
                <a:cs typeface="Arial"/>
              </a:rPr>
              <a:t/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live </a:t>
            </a:r>
            <a:r>
              <a:rPr lang="en-US" sz="2600" b="1" i="0" dirty="0"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041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FFC000"/>
                </a:solidFill>
                <a:latin typeface="Calibri" panose="020F0502020204030204" pitchFamily="34" charset="0"/>
              </a:rPr>
              <a:t>Trials of immunotherapy in SCLC </a:t>
            </a:r>
            <a:endParaRPr lang="en-US" sz="4000" dirty="0">
              <a:solidFill>
                <a:srgbClr val="FFC00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14083"/>
              </p:ext>
            </p:extLst>
          </p:nvPr>
        </p:nvGraphicFramePr>
        <p:xfrm>
          <a:off x="902676" y="1690689"/>
          <a:ext cx="7612674" cy="31848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7028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641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826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95596">
                  <a:extLst>
                    <a:ext uri="{9D8B030D-6E8A-4147-A177-3AD203B41FA5}">
                      <a16:colId xmlns="" xmlns:a16="http://schemas.microsoft.com/office/drawing/2014/main" val="3374931297"/>
                    </a:ext>
                  </a:extLst>
                </a:gridCol>
              </a:tblGrid>
              <a:tr h="636968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Treatment</a:t>
                      </a:r>
                      <a:r>
                        <a:rPr lang="en-US" sz="1500" baseline="0" dirty="0" smtClean="0"/>
                        <a:t> </a:t>
                      </a:r>
                      <a:endParaRPr lang="en-US" sz="1500" dirty="0"/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Patient</a:t>
                      </a:r>
                      <a:r>
                        <a:rPr lang="en-US" sz="1500" baseline="0" dirty="0" smtClean="0"/>
                        <a:t> population</a:t>
                      </a:r>
                      <a:endParaRPr lang="en-US" sz="1500" dirty="0"/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ORR</a:t>
                      </a:r>
                    </a:p>
                    <a:p>
                      <a:pPr algn="ctr"/>
                      <a:r>
                        <a:rPr lang="en-US" sz="1500" dirty="0" smtClean="0"/>
                        <a:t>(95% CI)</a:t>
                      </a:r>
                      <a:endParaRPr lang="en-US" sz="1500" dirty="0"/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Duration of </a:t>
                      </a:r>
                    </a:p>
                    <a:p>
                      <a:pPr algn="ctr"/>
                      <a:r>
                        <a:rPr lang="en-US" sz="1500" dirty="0" smtClean="0"/>
                        <a:t>response </a:t>
                      </a:r>
                      <a:endParaRPr lang="en-US" sz="1500" dirty="0"/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36968">
                <a:tc>
                  <a:txBody>
                    <a:bodyPr/>
                    <a:lstStyle/>
                    <a:p>
                      <a:r>
                        <a:rPr lang="en-US" sz="1500" b="0" dirty="0" err="1" smtClean="0"/>
                        <a:t>Nivolumab</a:t>
                      </a:r>
                      <a:r>
                        <a:rPr lang="en-US" sz="1500" b="0" dirty="0" smtClean="0"/>
                        <a:t> 3 mg/kg</a:t>
                      </a:r>
                      <a:r>
                        <a:rPr lang="en-US" sz="1500" b="0" baseline="0" dirty="0" smtClean="0"/>
                        <a:t> </a:t>
                      </a:r>
                    </a:p>
                    <a:p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Unselected</a:t>
                      </a:r>
                    </a:p>
                    <a:p>
                      <a:pPr algn="ctr"/>
                      <a:r>
                        <a:rPr lang="en-US" sz="1500" b="0" dirty="0" smtClean="0"/>
                        <a:t>(n=98)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10% </a:t>
                      </a:r>
                    </a:p>
                    <a:p>
                      <a:pPr algn="ctr"/>
                      <a:r>
                        <a:rPr lang="en-US" sz="1500" b="0" dirty="0" smtClean="0"/>
                        <a:t>(5-18)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Not reached</a:t>
                      </a:r>
                    </a:p>
                    <a:p>
                      <a:pPr algn="ctr"/>
                      <a:r>
                        <a:rPr lang="en-US" sz="1500" b="0" dirty="0" smtClean="0"/>
                        <a:t>(4.4 to NR)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36968">
                <a:tc>
                  <a:txBody>
                    <a:bodyPr/>
                    <a:lstStyle/>
                    <a:p>
                      <a:r>
                        <a:rPr lang="en-US" sz="1500" b="0" dirty="0" err="1" smtClean="0"/>
                        <a:t>Nivolumab</a:t>
                      </a:r>
                      <a:r>
                        <a:rPr lang="en-US" sz="1500" b="0" baseline="0" dirty="0" smtClean="0"/>
                        <a:t> 3 mg/kg </a:t>
                      </a:r>
                      <a:r>
                        <a:rPr lang="en-US" sz="1500" b="0" dirty="0" err="1" smtClean="0"/>
                        <a:t>Ipilimuab</a:t>
                      </a:r>
                      <a:r>
                        <a:rPr lang="en-US" sz="1500" b="0" dirty="0" smtClean="0"/>
                        <a:t> 1 mg/kg 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Unselected</a:t>
                      </a:r>
                    </a:p>
                    <a:p>
                      <a:pPr algn="ctr"/>
                      <a:r>
                        <a:rPr lang="en-US" sz="1500" b="0" dirty="0" smtClean="0"/>
                        <a:t>(n=54)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19% </a:t>
                      </a:r>
                    </a:p>
                    <a:p>
                      <a:pPr algn="ctr"/>
                      <a:r>
                        <a:rPr lang="en-US" sz="1500" b="0" dirty="0" smtClean="0"/>
                        <a:t>(9-31)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4.4</a:t>
                      </a:r>
                    </a:p>
                    <a:p>
                      <a:pPr algn="ctr"/>
                      <a:r>
                        <a:rPr lang="en-US" sz="1500" b="0" dirty="0" smtClean="0"/>
                        <a:t>(3.7 –NR)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36968">
                <a:tc>
                  <a:txBody>
                    <a:bodyPr/>
                    <a:lstStyle/>
                    <a:p>
                      <a:r>
                        <a:rPr lang="en-US" sz="1500" b="0" dirty="0" err="1" smtClean="0"/>
                        <a:t>Nivolumab</a:t>
                      </a:r>
                      <a:r>
                        <a:rPr lang="en-US" sz="1500" b="0" dirty="0" smtClean="0"/>
                        <a:t> 1 mg/kg</a:t>
                      </a:r>
                    </a:p>
                    <a:p>
                      <a:r>
                        <a:rPr lang="en-US" sz="1500" b="0" dirty="0" smtClean="0"/>
                        <a:t>Ipilimumab</a:t>
                      </a:r>
                      <a:r>
                        <a:rPr lang="en-US" sz="1500" b="0" baseline="0" dirty="0" smtClean="0"/>
                        <a:t> 3 mg/kg 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Unselected</a:t>
                      </a:r>
                    </a:p>
                    <a:p>
                      <a:pPr algn="ctr"/>
                      <a:r>
                        <a:rPr lang="en-US" sz="1500" b="0" dirty="0" smtClean="0"/>
                        <a:t>(n=61)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23% </a:t>
                      </a:r>
                    </a:p>
                    <a:p>
                      <a:pPr algn="ctr"/>
                      <a:r>
                        <a:rPr lang="en-US" sz="1500" b="0" dirty="0" smtClean="0"/>
                        <a:t>(13-36)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7.7</a:t>
                      </a:r>
                    </a:p>
                    <a:p>
                      <a:pPr algn="ctr"/>
                      <a:r>
                        <a:rPr lang="en-US" sz="1500" b="0" dirty="0" smtClean="0"/>
                        <a:t>(4.0-NR)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2630325951"/>
                  </a:ext>
                </a:extLst>
              </a:tr>
              <a:tr h="636968">
                <a:tc>
                  <a:txBody>
                    <a:bodyPr/>
                    <a:lstStyle/>
                    <a:p>
                      <a:r>
                        <a:rPr lang="en-US" sz="1500" b="0" dirty="0" err="1" smtClean="0"/>
                        <a:t>Pembrolizumab</a:t>
                      </a:r>
                      <a:endParaRPr lang="en-US" sz="1500" b="0" dirty="0" smtClean="0"/>
                    </a:p>
                    <a:p>
                      <a:r>
                        <a:rPr lang="en-US" sz="1500" b="0" dirty="0" smtClean="0"/>
                        <a:t>10 mg/kg 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PD-L1 ≥ 1%*</a:t>
                      </a:r>
                    </a:p>
                    <a:p>
                      <a:pPr algn="ctr"/>
                      <a:r>
                        <a:rPr lang="en-US" sz="1500" b="0" dirty="0" smtClean="0"/>
                        <a:t>(n=24)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33%</a:t>
                      </a:r>
                      <a:r>
                        <a:rPr lang="en-US" sz="1500" b="0" baseline="0" dirty="0" smtClean="0"/>
                        <a:t> </a:t>
                      </a:r>
                    </a:p>
                    <a:p>
                      <a:pPr algn="ctr"/>
                      <a:r>
                        <a:rPr lang="en-US" sz="1500" b="0" dirty="0" smtClean="0"/>
                        <a:t>(15.6-55.3)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19.4</a:t>
                      </a:r>
                    </a:p>
                    <a:p>
                      <a:pPr algn="ctr"/>
                      <a:r>
                        <a:rPr lang="en-US" sz="1500" b="0" dirty="0" smtClean="0"/>
                        <a:t>(3.6+ to 20.0+)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2142489" y="6278085"/>
            <a:ext cx="485902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en-US" sz="1350" dirty="0">
                <a:solidFill>
                  <a:srgbClr val="FFFFFF"/>
                </a:solidFill>
                <a:latin typeface="Arial"/>
                <a:cs typeface="Arial"/>
              </a:rPr>
              <a:t>Antonia et al. </a:t>
            </a:r>
            <a:r>
              <a:rPr lang="en-US" sz="1350" i="1" dirty="0">
                <a:solidFill>
                  <a:srgbClr val="FFFFFF"/>
                </a:solidFill>
                <a:latin typeface="Arial"/>
                <a:cs typeface="Arial"/>
              </a:rPr>
              <a:t>Lancet Oncology </a:t>
            </a:r>
            <a:r>
              <a:rPr lang="en-US" sz="1350" dirty="0">
                <a:solidFill>
                  <a:srgbClr val="FFFFFF"/>
                </a:solidFill>
                <a:latin typeface="Arial"/>
                <a:cs typeface="Arial"/>
              </a:rPr>
              <a:t>2016; </a:t>
            </a:r>
            <a:r>
              <a:rPr lang="en-US" sz="1350" dirty="0" err="1">
                <a:solidFill>
                  <a:srgbClr val="FFFFFF"/>
                </a:solidFill>
                <a:latin typeface="Arial"/>
                <a:cs typeface="Arial"/>
              </a:rPr>
              <a:t>Ott</a:t>
            </a:r>
            <a:r>
              <a:rPr lang="en-US" sz="1350" dirty="0">
                <a:solidFill>
                  <a:srgbClr val="FFFFFF"/>
                </a:solidFill>
                <a:latin typeface="Arial"/>
                <a:cs typeface="Arial"/>
              </a:rPr>
              <a:t> et al. WCLC 2016.  </a:t>
            </a:r>
            <a:endParaRPr lang="en-US" sz="135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77842" y="5174832"/>
            <a:ext cx="403520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>
                <a:solidFill>
                  <a:schemeClr val="bg1"/>
                </a:solidFill>
              </a:rPr>
              <a:t>* 147 evaluable samples and 42 PD-L1 positive (28.6%)</a:t>
            </a:r>
          </a:p>
        </p:txBody>
      </p:sp>
    </p:spTree>
    <p:extLst>
      <p:ext uri="{BB962C8B-B14F-4D97-AF65-F5344CB8AC3E}">
        <p14:creationId xmlns:p14="http://schemas.microsoft.com/office/powerpoint/2010/main" val="225641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68178" y="370899"/>
            <a:ext cx="8291177" cy="994172"/>
          </a:xfrm>
        </p:spPr>
        <p:txBody>
          <a:bodyPr>
            <a:noAutofit/>
          </a:bodyPr>
          <a:lstStyle/>
          <a:p>
            <a:pPr algn="ctr"/>
            <a:r>
              <a:rPr lang="en-US" sz="4000" dirty="0">
                <a:solidFill>
                  <a:srgbClr val="FFC000"/>
                </a:solidFill>
              </a:rPr>
              <a:t>Phase 2 trial of </a:t>
            </a:r>
            <a:r>
              <a:rPr lang="en-US" sz="4000" dirty="0" err="1">
                <a:solidFill>
                  <a:srgbClr val="FFC000"/>
                </a:solidFill>
              </a:rPr>
              <a:t>nivolumab</a:t>
            </a:r>
            <a:r>
              <a:rPr lang="en-US" sz="4000" dirty="0">
                <a:solidFill>
                  <a:srgbClr val="FFC000"/>
                </a:solidFill>
              </a:rPr>
              <a:t> alone </a:t>
            </a:r>
            <a:r>
              <a:rPr lang="en-US" sz="4000" dirty="0" smtClean="0">
                <a:solidFill>
                  <a:srgbClr val="FFC000"/>
                </a:solidFill>
              </a:rPr>
              <a:t/>
            </a:r>
            <a:br>
              <a:rPr lang="en-US" sz="4000" dirty="0" smtClean="0">
                <a:solidFill>
                  <a:srgbClr val="FFC000"/>
                </a:solidFill>
              </a:rPr>
            </a:br>
            <a:r>
              <a:rPr lang="en-US" sz="4000" dirty="0" smtClean="0">
                <a:solidFill>
                  <a:srgbClr val="FFC000"/>
                </a:solidFill>
              </a:rPr>
              <a:t>and </a:t>
            </a:r>
            <a:r>
              <a:rPr lang="en-US" sz="4000" dirty="0">
                <a:solidFill>
                  <a:srgbClr val="FFC000"/>
                </a:solidFill>
              </a:rPr>
              <a:t>with </a:t>
            </a:r>
            <a:r>
              <a:rPr lang="en-US" sz="4000" dirty="0" err="1">
                <a:solidFill>
                  <a:srgbClr val="FFC000"/>
                </a:solidFill>
              </a:rPr>
              <a:t>ipilimumab</a:t>
            </a:r>
            <a:endParaRPr lang="en-US" sz="4000" dirty="0">
              <a:solidFill>
                <a:srgbClr val="FFC000"/>
              </a:solidFill>
            </a:endParaRP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l="4304"/>
          <a:stretch/>
        </p:blipFill>
        <p:spPr>
          <a:xfrm>
            <a:off x="128617" y="2109526"/>
            <a:ext cx="4315692" cy="2927103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/>
          <a:srcRect l="4372"/>
          <a:stretch/>
        </p:blipFill>
        <p:spPr>
          <a:xfrm>
            <a:off x="4572243" y="2109527"/>
            <a:ext cx="4486404" cy="292710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75143" y="1647243"/>
            <a:ext cx="2547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Progression-free survival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87905" y="1646350"/>
            <a:ext cx="1683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Overall Survival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45233" y="6461464"/>
            <a:ext cx="275498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350" dirty="0">
                <a:solidFill>
                  <a:schemeClr val="bg1"/>
                </a:solidFill>
              </a:rPr>
              <a:t>Antonia et al. </a:t>
            </a:r>
            <a:r>
              <a:rPr lang="it-IT" sz="1350" i="1" dirty="0">
                <a:solidFill>
                  <a:schemeClr val="bg1"/>
                </a:solidFill>
              </a:rPr>
              <a:t>Lancet </a:t>
            </a:r>
            <a:r>
              <a:rPr lang="it-IT" sz="1350" i="1" dirty="0" err="1">
                <a:solidFill>
                  <a:schemeClr val="bg1"/>
                </a:solidFill>
              </a:rPr>
              <a:t>Oncology</a:t>
            </a:r>
            <a:r>
              <a:rPr lang="it-IT" sz="1350" i="1" dirty="0">
                <a:solidFill>
                  <a:schemeClr val="bg1"/>
                </a:solidFill>
              </a:rPr>
              <a:t> </a:t>
            </a:r>
            <a:r>
              <a:rPr lang="it-IT" sz="1350" dirty="0">
                <a:solidFill>
                  <a:schemeClr val="bg1"/>
                </a:solidFill>
              </a:rPr>
              <a:t>2016.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2179" y="5064148"/>
            <a:ext cx="3291029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500" u="sng" dirty="0">
                <a:solidFill>
                  <a:schemeClr val="bg1"/>
                </a:solidFill>
              </a:rPr>
              <a:t>Median PFS </a:t>
            </a:r>
          </a:p>
          <a:p>
            <a:r>
              <a:rPr lang="en-US" sz="1500" dirty="0" err="1">
                <a:solidFill>
                  <a:schemeClr val="bg1"/>
                </a:solidFill>
              </a:rPr>
              <a:t>Nivolumab</a:t>
            </a:r>
            <a:r>
              <a:rPr lang="en-US" sz="1500" dirty="0">
                <a:solidFill>
                  <a:schemeClr val="bg1"/>
                </a:solidFill>
              </a:rPr>
              <a:t>:  1.4 </a:t>
            </a:r>
            <a:r>
              <a:rPr lang="en-US" sz="1500" dirty="0" smtClean="0">
                <a:solidFill>
                  <a:schemeClr val="bg1"/>
                </a:solidFill>
              </a:rPr>
              <a:t>months</a:t>
            </a:r>
            <a:endParaRPr lang="en-US" sz="1500" dirty="0">
              <a:solidFill>
                <a:schemeClr val="bg1"/>
              </a:solidFill>
            </a:endParaRPr>
          </a:p>
          <a:p>
            <a:r>
              <a:rPr lang="en-US" sz="1500" dirty="0" err="1">
                <a:solidFill>
                  <a:schemeClr val="bg1"/>
                </a:solidFill>
              </a:rPr>
              <a:t>Nivolumab</a:t>
            </a:r>
            <a:r>
              <a:rPr lang="en-US" sz="1500" dirty="0">
                <a:solidFill>
                  <a:schemeClr val="bg1"/>
                </a:solidFill>
              </a:rPr>
              <a:t> 3/ Ipilimumab 1: 1.4 months</a:t>
            </a:r>
          </a:p>
          <a:p>
            <a:r>
              <a:rPr lang="en-US" sz="1500" dirty="0" err="1">
                <a:solidFill>
                  <a:schemeClr val="bg1"/>
                </a:solidFill>
              </a:rPr>
              <a:t>Nivolumab</a:t>
            </a:r>
            <a:r>
              <a:rPr lang="en-US" sz="1500" dirty="0">
                <a:solidFill>
                  <a:schemeClr val="bg1"/>
                </a:solidFill>
              </a:rPr>
              <a:t> 1/ Ipilimumab 3: 2.6 months</a:t>
            </a:r>
          </a:p>
          <a:p>
            <a:endParaRPr lang="en-US" sz="1500" dirty="0"/>
          </a:p>
        </p:txBody>
      </p:sp>
      <p:sp>
        <p:nvSpPr>
          <p:cNvPr id="3" name="TextBox 2"/>
          <p:cNvSpPr txBox="1"/>
          <p:nvPr/>
        </p:nvSpPr>
        <p:spPr>
          <a:xfrm>
            <a:off x="5288596" y="5036629"/>
            <a:ext cx="33343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500" u="sng" dirty="0">
                <a:solidFill>
                  <a:schemeClr val="bg1"/>
                </a:solidFill>
              </a:rPr>
              <a:t>Median OS</a:t>
            </a:r>
          </a:p>
          <a:p>
            <a:r>
              <a:rPr lang="en-US" sz="1500" dirty="0" err="1">
                <a:solidFill>
                  <a:schemeClr val="bg1"/>
                </a:solidFill>
              </a:rPr>
              <a:t>Nivolumab</a:t>
            </a:r>
            <a:r>
              <a:rPr lang="en-US" sz="1500" dirty="0">
                <a:solidFill>
                  <a:schemeClr val="bg1"/>
                </a:solidFill>
              </a:rPr>
              <a:t> : 4.4 months</a:t>
            </a:r>
          </a:p>
          <a:p>
            <a:r>
              <a:rPr lang="en-US" sz="1500" dirty="0" err="1">
                <a:solidFill>
                  <a:schemeClr val="bg1"/>
                </a:solidFill>
              </a:rPr>
              <a:t>Nivolumab</a:t>
            </a:r>
            <a:r>
              <a:rPr lang="en-US" sz="1500" dirty="0">
                <a:solidFill>
                  <a:schemeClr val="bg1"/>
                </a:solidFill>
              </a:rPr>
              <a:t> 3/Ipilimumab 1: 6.0 months</a:t>
            </a:r>
          </a:p>
          <a:p>
            <a:r>
              <a:rPr lang="en-US" sz="1500" dirty="0" err="1">
                <a:solidFill>
                  <a:schemeClr val="bg1"/>
                </a:solidFill>
              </a:rPr>
              <a:t>Nivolumab</a:t>
            </a:r>
            <a:r>
              <a:rPr lang="en-US" sz="1500" dirty="0">
                <a:solidFill>
                  <a:schemeClr val="bg1"/>
                </a:solidFill>
              </a:rPr>
              <a:t> 1/ Ipilimumab 3: 7.7 months </a:t>
            </a:r>
          </a:p>
        </p:txBody>
      </p:sp>
    </p:spTree>
    <p:extLst>
      <p:ext uri="{BB962C8B-B14F-4D97-AF65-F5344CB8AC3E}">
        <p14:creationId xmlns:p14="http://schemas.microsoft.com/office/powerpoint/2010/main" val="153305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FFC000"/>
                </a:solidFill>
              </a:rPr>
              <a:t>Phase 2 trial of </a:t>
            </a:r>
            <a:r>
              <a:rPr lang="en-US" sz="4000" dirty="0" err="1" smtClean="0">
                <a:solidFill>
                  <a:srgbClr val="FFC000"/>
                </a:solidFill>
              </a:rPr>
              <a:t>pembrolizumab</a:t>
            </a:r>
            <a:endParaRPr lang="en-US" sz="4000" dirty="0">
              <a:solidFill>
                <a:srgbClr val="FFC000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Progression-free survival 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05508" y="2756077"/>
            <a:ext cx="4432514" cy="2651303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Overall survival 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11304" y="2744354"/>
            <a:ext cx="4432514" cy="265130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57155" y="6221767"/>
            <a:ext cx="197361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err="1">
                <a:solidFill>
                  <a:srgbClr val="FFFFFF"/>
                </a:solidFill>
                <a:latin typeface="Arial"/>
                <a:cs typeface="Arial"/>
              </a:rPr>
              <a:t>Ott</a:t>
            </a:r>
            <a:r>
              <a:rPr lang="en-US" sz="1350" dirty="0">
                <a:solidFill>
                  <a:srgbClr val="FFFFFF"/>
                </a:solidFill>
                <a:latin typeface="Arial"/>
                <a:cs typeface="Arial"/>
              </a:rPr>
              <a:t> et al. WCLC 2016.  </a:t>
            </a:r>
            <a:endParaRPr lang="en-US" sz="1350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3735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en-US" dirty="0" err="1" smtClean="0">
                <a:solidFill>
                  <a:srgbClr val="FFC000"/>
                </a:solidFill>
              </a:rPr>
              <a:t>Rova</a:t>
            </a:r>
            <a:r>
              <a:rPr lang="en-US" dirty="0" smtClean="0">
                <a:solidFill>
                  <a:srgbClr val="FFC000"/>
                </a:solidFill>
              </a:rPr>
              <a:t>-T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4356" y="1690689"/>
            <a:ext cx="7886700" cy="421774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/>
                </a:solidFill>
              </a:rPr>
              <a:t>Delta-like protein 3 (DLL-3), receptor that inhibits Notch signaling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/>
                </a:solidFill>
              </a:rPr>
              <a:t>Over-expressed on SCLC and high grade neuroendocrine carcinomas with limited expression on other tissues</a:t>
            </a:r>
          </a:p>
          <a:p>
            <a:pPr>
              <a:lnSpc>
                <a:spcPct val="120000"/>
              </a:lnSpc>
            </a:pPr>
            <a:r>
              <a:rPr lang="en-US" dirty="0" err="1" smtClean="0">
                <a:solidFill>
                  <a:schemeClr val="bg1"/>
                </a:solidFill>
              </a:rPr>
              <a:t>Rova</a:t>
            </a:r>
            <a:r>
              <a:rPr lang="en-US" dirty="0" smtClean="0">
                <a:solidFill>
                  <a:schemeClr val="bg1"/>
                </a:solidFill>
              </a:rPr>
              <a:t>-T is DLL-3 antibody drug conjugate with DNA cross-linking agent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/>
                </a:solidFill>
              </a:rPr>
              <a:t>Phase 1 trial: 74 patients with SCLC, 39 with 1 previous line (53%) and 35 with 2 previous lines (47%)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/>
                </a:solidFill>
              </a:rPr>
              <a:t>Schedule for phase 2 trials: 0.3 mg/kg every 6 weeks for 2 doses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/>
                </a:solidFill>
              </a:rPr>
              <a:t>Treatment related grade 3 adverse events: low platelets (11%), pleural effusions (8%), increased lipase (7%) </a:t>
            </a:r>
          </a:p>
          <a:p>
            <a:pPr>
              <a:lnSpc>
                <a:spcPct val="120000"/>
              </a:lnSpc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58011" y="6324391"/>
            <a:ext cx="261219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err="1">
                <a:solidFill>
                  <a:schemeClr val="bg1"/>
                </a:solidFill>
              </a:rPr>
              <a:t>Rudin</a:t>
            </a:r>
            <a:r>
              <a:rPr lang="en-US" sz="1350" dirty="0">
                <a:solidFill>
                  <a:schemeClr val="bg1"/>
                </a:solidFill>
              </a:rPr>
              <a:t> et al. </a:t>
            </a:r>
            <a:r>
              <a:rPr lang="en-US" sz="1350" i="1" dirty="0">
                <a:solidFill>
                  <a:schemeClr val="bg1"/>
                </a:solidFill>
              </a:rPr>
              <a:t>Lancet Oncology </a:t>
            </a:r>
            <a:r>
              <a:rPr lang="en-US" sz="1350" dirty="0">
                <a:solidFill>
                  <a:schemeClr val="bg1"/>
                </a:solidFill>
              </a:rPr>
              <a:t>2016.</a:t>
            </a:r>
          </a:p>
        </p:txBody>
      </p:sp>
    </p:spTree>
    <p:extLst>
      <p:ext uri="{BB962C8B-B14F-4D97-AF65-F5344CB8AC3E}">
        <p14:creationId xmlns:p14="http://schemas.microsoft.com/office/powerpoint/2010/main" val="136477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Rovalpituzumab Tesirine (Rova-T, SC16LD6.5)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11"/>
          <a:stretch/>
        </p:blipFill>
        <p:spPr bwMode="auto">
          <a:xfrm>
            <a:off x="0" y="0"/>
            <a:ext cx="9143999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6566" y="6364486"/>
            <a:ext cx="38887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</a:rPr>
              <a:t>Rudin</a:t>
            </a:r>
            <a:r>
              <a:rPr lang="en-US" sz="1400" dirty="0">
                <a:solidFill>
                  <a:schemeClr val="bg1"/>
                </a:solidFill>
              </a:rPr>
              <a:t> CM et al. </a:t>
            </a:r>
            <a:r>
              <a:rPr lang="en-US" sz="1400" i="1" dirty="0" smtClean="0">
                <a:solidFill>
                  <a:schemeClr val="bg1"/>
                </a:solidFill>
              </a:rPr>
              <a:t>Proc ASCO </a:t>
            </a:r>
            <a:r>
              <a:rPr lang="en-US" sz="1400" dirty="0">
                <a:solidFill>
                  <a:schemeClr val="bg1"/>
                </a:solidFill>
              </a:rPr>
              <a:t>2016;Abstract LBA8505.</a:t>
            </a:r>
          </a:p>
        </p:txBody>
      </p:sp>
      <p:sp>
        <p:nvSpPr>
          <p:cNvPr id="3" name="Rectangle 2"/>
          <p:cNvSpPr/>
          <p:nvPr/>
        </p:nvSpPr>
        <p:spPr>
          <a:xfrm>
            <a:off x="4520381" y="258097"/>
            <a:ext cx="4041058" cy="774290"/>
          </a:xfrm>
          <a:prstGeom prst="rect">
            <a:avLst/>
          </a:prstGeom>
          <a:solidFill>
            <a:srgbClr val="112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33923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FFC000"/>
                </a:solidFill>
              </a:rPr>
              <a:t>Efficacy of </a:t>
            </a:r>
            <a:r>
              <a:rPr lang="en-US" sz="4000" dirty="0" err="1" smtClean="0">
                <a:solidFill>
                  <a:srgbClr val="FFC000"/>
                </a:solidFill>
              </a:rPr>
              <a:t>Rova</a:t>
            </a:r>
            <a:r>
              <a:rPr lang="en-US" sz="4000" dirty="0" smtClean="0">
                <a:solidFill>
                  <a:srgbClr val="FFC000"/>
                </a:solidFill>
              </a:rPr>
              <a:t>-T</a:t>
            </a:r>
            <a:endParaRPr lang="en-US" sz="4000" dirty="0">
              <a:solidFill>
                <a:srgbClr val="FFC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28739" y="1601688"/>
            <a:ext cx="3868340" cy="617934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Objective response rate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9702" y="2260442"/>
            <a:ext cx="4585317" cy="2968050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830252" y="1573313"/>
            <a:ext cx="3887391" cy="617934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Swimmer’s plot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10" name="Content Placeholder 9"/>
          <p:cNvPicPr>
            <a:picLocks noGrp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60465" y="2266852"/>
            <a:ext cx="4442461" cy="296164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539977" y="5403526"/>
            <a:ext cx="196079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>
                <a:solidFill>
                  <a:schemeClr val="bg1"/>
                </a:solidFill>
              </a:rPr>
              <a:t>DLL-3 0-49% (n=6): 0%</a:t>
            </a:r>
          </a:p>
          <a:p>
            <a:r>
              <a:rPr lang="en-US" sz="1350" dirty="0">
                <a:solidFill>
                  <a:schemeClr val="bg1"/>
                </a:solidFill>
              </a:rPr>
              <a:t>DLL-3 ≥ 50% (n=26): 31%</a:t>
            </a:r>
            <a:r>
              <a:rPr lang="en-US" sz="1350" dirty="0"/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75330" y="5313585"/>
            <a:ext cx="2800895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50" u="sng" dirty="0">
                <a:solidFill>
                  <a:schemeClr val="bg1"/>
                </a:solidFill>
              </a:rPr>
              <a:t>DLL-3 ≥ 50%</a:t>
            </a:r>
          </a:p>
          <a:p>
            <a:r>
              <a:rPr lang="en-US" sz="1350" dirty="0">
                <a:solidFill>
                  <a:schemeClr val="bg1"/>
                </a:solidFill>
              </a:rPr>
              <a:t>Duration of response: 4.6 months</a:t>
            </a:r>
          </a:p>
          <a:p>
            <a:r>
              <a:rPr lang="en-US" sz="1350" dirty="0">
                <a:solidFill>
                  <a:schemeClr val="bg1"/>
                </a:solidFill>
              </a:rPr>
              <a:t>Progression-free survival: 4.6 months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948522" y="6332698"/>
            <a:ext cx="261219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err="1">
                <a:solidFill>
                  <a:schemeClr val="bg1"/>
                </a:solidFill>
              </a:rPr>
              <a:t>Rudin</a:t>
            </a:r>
            <a:r>
              <a:rPr lang="en-US" sz="1350" dirty="0">
                <a:solidFill>
                  <a:schemeClr val="bg1"/>
                </a:solidFill>
              </a:rPr>
              <a:t> et al. </a:t>
            </a:r>
            <a:r>
              <a:rPr lang="en-US" sz="1350" i="1" dirty="0">
                <a:solidFill>
                  <a:schemeClr val="bg1"/>
                </a:solidFill>
              </a:rPr>
              <a:t>Lancet Oncology </a:t>
            </a:r>
            <a:r>
              <a:rPr lang="en-US" sz="1350" dirty="0">
                <a:solidFill>
                  <a:schemeClr val="bg1"/>
                </a:solidFill>
              </a:rPr>
              <a:t>2016.</a:t>
            </a:r>
          </a:p>
        </p:txBody>
      </p:sp>
    </p:spTree>
    <p:extLst>
      <p:ext uri="{BB962C8B-B14F-4D97-AF65-F5344CB8AC3E}">
        <p14:creationId xmlns:p14="http://schemas.microsoft.com/office/powerpoint/2010/main" val="354051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9215"/>
            <a:ext cx="7886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C000"/>
                </a:solidFill>
                <a:latin typeface="Calibri" panose="020F0502020204030204" pitchFamily="34" charset="0"/>
              </a:rPr>
              <a:t>Adverse Events Associated with </a:t>
            </a:r>
            <a:r>
              <a:rPr lang="en-US" b="1" dirty="0" err="1" smtClean="0">
                <a:solidFill>
                  <a:srgbClr val="FFC000"/>
                </a:solidFill>
                <a:latin typeface="Calibri" panose="020F0502020204030204" pitchFamily="34" charset="0"/>
              </a:rPr>
              <a:t>Rova</a:t>
            </a:r>
            <a:r>
              <a:rPr lang="en-US" b="1" dirty="0" smtClean="0">
                <a:solidFill>
                  <a:srgbClr val="FFC000"/>
                </a:solidFill>
                <a:latin typeface="Calibri" panose="020F0502020204030204" pitchFamily="34" charset="0"/>
              </a:rPr>
              <a:t>-T</a:t>
            </a:r>
            <a:endParaRPr lang="en-US" b="1" dirty="0">
              <a:solidFill>
                <a:srgbClr val="FFC00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0638977"/>
              </p:ext>
            </p:extLst>
          </p:nvPr>
        </p:nvGraphicFramePr>
        <p:xfrm>
          <a:off x="414338" y="1757360"/>
          <a:ext cx="8301038" cy="447198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1511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163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335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91880">
                <a:tc>
                  <a:txBody>
                    <a:bodyPr/>
                    <a:lstStyle/>
                    <a:p>
                      <a:r>
                        <a:rPr lang="en-US" sz="2100" dirty="0" smtClean="0"/>
                        <a:t>Adverse event (n = 74)</a:t>
                      </a:r>
                      <a:endParaRPr lang="en-US" sz="21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/>
                        <a:t>Grade 1-2</a:t>
                      </a:r>
                      <a:endParaRPr lang="en-US" sz="21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/>
                        <a:t>Grade</a:t>
                      </a:r>
                      <a:r>
                        <a:rPr lang="en-US" sz="2100" baseline="0" dirty="0" smtClean="0"/>
                        <a:t> ≥3</a:t>
                      </a:r>
                      <a:endParaRPr lang="en-US" sz="21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8077"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Thrombocytopenia</a:t>
                      </a:r>
                      <a:endParaRPr lang="en-US" sz="2100" b="1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/>
                        <a:t>4 (5%)</a:t>
                      </a:r>
                      <a:endParaRPr lang="en-US" sz="2100" b="1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/>
                        <a:t>8 (11%)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1880"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Pleural</a:t>
                      </a:r>
                      <a:r>
                        <a:rPr lang="en-US" sz="2100" b="1" baseline="0" dirty="0" smtClean="0"/>
                        <a:t> effusion</a:t>
                      </a:r>
                      <a:endParaRPr lang="en-US" sz="2100" b="1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/>
                        <a:t>17 (23%)</a:t>
                      </a:r>
                      <a:endParaRPr lang="en-US" sz="2100" b="1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/>
                        <a:t>6 (8%)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1880"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Increased lipase</a:t>
                      </a:r>
                      <a:endParaRPr lang="en-US" sz="2100" b="1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/>
                        <a:t>1 (1%)</a:t>
                      </a:r>
                      <a:endParaRPr lang="en-US" sz="2100" b="1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/>
                        <a:t>5 (7%)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2630325951"/>
                  </a:ext>
                </a:extLst>
              </a:tr>
              <a:tr h="612068"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Fatigue</a:t>
                      </a:r>
                      <a:endParaRPr lang="en-US" sz="2100" b="1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/>
                        <a:t>23 (31%)</a:t>
                      </a:r>
                      <a:endParaRPr lang="en-US" sz="2100" b="1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/>
                        <a:t>3 (4%)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12068"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Peripheral edema</a:t>
                      </a:r>
                      <a:endParaRPr lang="en-US" sz="2100" b="1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/>
                        <a:t>18 (24%)</a:t>
                      </a:r>
                      <a:endParaRPr lang="en-US" sz="2100" b="1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/>
                        <a:t>2 (3%)</a:t>
                      </a:r>
                    </a:p>
                  </a:txBody>
                  <a:tcPr marL="68580" marR="68580" marT="34290" marB="34290" anchor="ctr"/>
                </a:tc>
              </a:tr>
              <a:tr h="612068"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Pericardial effusion</a:t>
                      </a:r>
                      <a:endParaRPr lang="en-US" sz="2100" b="1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/>
                        <a:t>7 (9%)</a:t>
                      </a:r>
                      <a:endParaRPr lang="en-US" sz="2100" b="1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/>
                        <a:t>2 (3%)</a:t>
                      </a:r>
                    </a:p>
                  </a:txBody>
                  <a:tcPr marL="68580" marR="68580" marT="34290" marB="34290" anchor="ctr"/>
                </a:tc>
              </a:tr>
              <a:tr h="612068"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Acute kidney injury</a:t>
                      </a:r>
                      <a:endParaRPr lang="en-US" sz="2100" b="1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/>
                        <a:t>0 (0%)</a:t>
                      </a:r>
                      <a:endParaRPr lang="en-US" sz="2100" b="1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/>
                        <a:t>1 (1%)</a:t>
                      </a: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5627077" y="6389586"/>
            <a:ext cx="319350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en-US" sz="1500" dirty="0" err="1">
                <a:solidFill>
                  <a:srgbClr val="FFFFFF"/>
                </a:solidFill>
                <a:latin typeface="Arial"/>
                <a:cs typeface="Arial"/>
              </a:rPr>
              <a:t>Rudin</a:t>
            </a:r>
            <a:r>
              <a:rPr lang="en-US" sz="1500" dirty="0">
                <a:solidFill>
                  <a:srgbClr val="FFFFFF"/>
                </a:solidFill>
                <a:latin typeface="Arial"/>
                <a:cs typeface="Arial"/>
              </a:rPr>
              <a:t> et al. </a:t>
            </a:r>
            <a:r>
              <a:rPr lang="en-US" sz="1500" i="1" dirty="0">
                <a:solidFill>
                  <a:srgbClr val="FFFFFF"/>
                </a:solidFill>
                <a:latin typeface="Arial"/>
                <a:cs typeface="Arial"/>
              </a:rPr>
              <a:t>Lancet Oncology</a:t>
            </a:r>
            <a:r>
              <a:rPr lang="en-US" sz="15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1500" dirty="0" smtClean="0">
                <a:solidFill>
                  <a:srgbClr val="FFFFFF"/>
                </a:solidFill>
                <a:latin typeface="Arial"/>
                <a:cs typeface="Arial"/>
              </a:rPr>
              <a:t>2016.</a:t>
            </a:r>
            <a:endParaRPr lang="en-US" sz="1500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14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6164" y="294544"/>
            <a:ext cx="7886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Sample of ongoing trials in ES-SCLC</a:t>
            </a:r>
            <a:endParaRPr lang="en-US" dirty="0">
              <a:solidFill>
                <a:srgbClr val="FFC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264044"/>
              </p:ext>
            </p:extLst>
          </p:nvPr>
        </p:nvGraphicFramePr>
        <p:xfrm>
          <a:off x="339970" y="1488391"/>
          <a:ext cx="8475784" cy="486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5157">
                  <a:extLst>
                    <a:ext uri="{9D8B030D-6E8A-4147-A177-3AD203B41FA5}">
                      <a16:colId xmlns="" xmlns:a16="http://schemas.microsoft.com/office/drawing/2014/main" val="442024103"/>
                    </a:ext>
                  </a:extLst>
                </a:gridCol>
                <a:gridCol w="3216811">
                  <a:extLst>
                    <a:ext uri="{9D8B030D-6E8A-4147-A177-3AD203B41FA5}">
                      <a16:colId xmlns="" xmlns:a16="http://schemas.microsoft.com/office/drawing/2014/main" val="2628918469"/>
                    </a:ext>
                  </a:extLst>
                </a:gridCol>
                <a:gridCol w="1266092">
                  <a:extLst>
                    <a:ext uri="{9D8B030D-6E8A-4147-A177-3AD203B41FA5}">
                      <a16:colId xmlns="" xmlns:a16="http://schemas.microsoft.com/office/drawing/2014/main" val="1831093110"/>
                    </a:ext>
                  </a:extLst>
                </a:gridCol>
                <a:gridCol w="1031631">
                  <a:extLst>
                    <a:ext uri="{9D8B030D-6E8A-4147-A177-3AD203B41FA5}">
                      <a16:colId xmlns="" xmlns:a16="http://schemas.microsoft.com/office/drawing/2014/main" val="884275904"/>
                    </a:ext>
                  </a:extLst>
                </a:gridCol>
                <a:gridCol w="1266093">
                  <a:extLst>
                    <a:ext uri="{9D8B030D-6E8A-4147-A177-3AD203B41FA5}">
                      <a16:colId xmlns="" xmlns:a16="http://schemas.microsoft.com/office/drawing/2014/main" val="4235967728"/>
                    </a:ext>
                  </a:extLst>
                </a:gridCol>
              </a:tblGrid>
              <a:tr h="533336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Disease setting </a:t>
                      </a:r>
                      <a:endParaRPr lang="en-US" sz="1500" dirty="0"/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Comparison </a:t>
                      </a:r>
                      <a:endParaRPr lang="en-US" sz="1500" dirty="0"/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Phase </a:t>
                      </a:r>
                      <a:endParaRPr lang="en-US" sz="1500" dirty="0"/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NCT trial</a:t>
                      </a:r>
                      <a:r>
                        <a:rPr lang="en-US" sz="1500" baseline="0" dirty="0" smtClean="0"/>
                        <a:t> #</a:t>
                      </a:r>
                      <a:endParaRPr lang="en-US" sz="1500" dirty="0"/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Primary </a:t>
                      </a:r>
                      <a:br>
                        <a:rPr lang="en-US" sz="1500" dirty="0" smtClean="0"/>
                      </a:br>
                      <a:r>
                        <a:rPr lang="en-US" sz="1500" dirty="0" smtClean="0"/>
                        <a:t>end-point</a:t>
                      </a:r>
                      <a:endParaRPr lang="en-US" sz="1500" dirty="0"/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="" xmlns:a16="http://schemas.microsoft.com/office/drawing/2014/main" val="3363558208"/>
                  </a:ext>
                </a:extLst>
              </a:tr>
              <a:tr h="5333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/>
                        <a:t>First</a:t>
                      </a:r>
                      <a:r>
                        <a:rPr lang="en-US" sz="1500" b="0" baseline="0" dirty="0" smtClean="0"/>
                        <a:t> line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Platinum</a:t>
                      </a:r>
                      <a:r>
                        <a:rPr lang="en-US" sz="1500" b="0" baseline="0" dirty="0" smtClean="0"/>
                        <a:t>/etoposide +/-</a:t>
                      </a:r>
                    </a:p>
                    <a:p>
                      <a:pPr algn="ctr"/>
                      <a:r>
                        <a:rPr lang="en-US" sz="1500" b="0" baseline="0" dirty="0" err="1" smtClean="0"/>
                        <a:t>pembrolizumab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2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02580994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PFS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3598915721"/>
                  </a:ext>
                </a:extLst>
              </a:tr>
              <a:tr h="5333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/>
                        <a:t>First</a:t>
                      </a:r>
                      <a:r>
                        <a:rPr lang="en-US" sz="1500" b="0" baseline="0" dirty="0" smtClean="0"/>
                        <a:t> line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Carboplatin</a:t>
                      </a:r>
                      <a:r>
                        <a:rPr lang="en-US" sz="1500" b="0" baseline="0" dirty="0" smtClean="0"/>
                        <a:t>/etoposide +/-</a:t>
                      </a:r>
                    </a:p>
                    <a:p>
                      <a:pPr algn="ctr"/>
                      <a:r>
                        <a:rPr lang="en-US" sz="1500" b="0" baseline="0" dirty="0" err="1" smtClean="0"/>
                        <a:t>atezolizumab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3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02763579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OS</a:t>
                      </a:r>
                      <a:r>
                        <a:rPr lang="en-US" sz="1500" b="0" baseline="0" dirty="0" smtClean="0"/>
                        <a:t> and PFS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1341567420"/>
                  </a:ext>
                </a:extLst>
              </a:tr>
              <a:tr h="5333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/>
                        <a:t>First</a:t>
                      </a:r>
                      <a:r>
                        <a:rPr lang="en-US" sz="1500" b="0" baseline="0" dirty="0" smtClean="0"/>
                        <a:t> line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Cisplatin</a:t>
                      </a:r>
                      <a:r>
                        <a:rPr lang="en-US" sz="1500" b="0" baseline="0" dirty="0" smtClean="0"/>
                        <a:t>/etoposide + </a:t>
                      </a:r>
                      <a:r>
                        <a:rPr lang="en-US" sz="1500" b="0" baseline="0" dirty="0" err="1" smtClean="0"/>
                        <a:t>Rova</a:t>
                      </a:r>
                      <a:r>
                        <a:rPr lang="en-US" sz="1500" b="0" baseline="0" dirty="0" smtClean="0"/>
                        <a:t>-T in DLL-3 positive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1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0281999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Safety 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3589483605"/>
                  </a:ext>
                </a:extLst>
              </a:tr>
              <a:tr h="757898">
                <a:tc>
                  <a:txBody>
                    <a:bodyPr/>
                    <a:lstStyle/>
                    <a:p>
                      <a:r>
                        <a:rPr lang="en-US" sz="1500" b="0" dirty="0" smtClean="0"/>
                        <a:t>Maintenance</a:t>
                      </a:r>
                      <a:r>
                        <a:rPr lang="en-US" sz="1500" b="0" baseline="0" dirty="0" smtClean="0"/>
                        <a:t> 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err="1" smtClean="0"/>
                        <a:t>Pembrolizumab</a:t>
                      </a:r>
                      <a:r>
                        <a:rPr lang="en-US" sz="1500" b="0" dirty="0" smtClean="0"/>
                        <a:t> 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2</a:t>
                      </a:r>
                    </a:p>
                    <a:p>
                      <a:pPr algn="ctr"/>
                      <a:r>
                        <a:rPr lang="en-US" sz="1500" b="0" dirty="0" smtClean="0"/>
                        <a:t>(single arm)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02359018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PFS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2132150055"/>
                  </a:ext>
                </a:extLst>
              </a:tr>
              <a:tr h="533336">
                <a:tc>
                  <a:txBody>
                    <a:bodyPr/>
                    <a:lstStyle/>
                    <a:p>
                      <a:r>
                        <a:rPr lang="en-US" sz="1500" b="0" dirty="0" smtClean="0"/>
                        <a:t>Maintenance</a:t>
                      </a:r>
                      <a:r>
                        <a:rPr lang="en-US" sz="1500" b="0" baseline="0" dirty="0" smtClean="0"/>
                        <a:t> 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err="1" smtClean="0"/>
                        <a:t>Nivolumab</a:t>
                      </a:r>
                      <a:r>
                        <a:rPr lang="en-US" sz="1500" b="0" baseline="0" dirty="0" smtClean="0"/>
                        <a:t>, </a:t>
                      </a:r>
                      <a:r>
                        <a:rPr lang="en-US" sz="1500" b="0" baseline="0" dirty="0" err="1" smtClean="0"/>
                        <a:t>nivolumab</a:t>
                      </a:r>
                      <a:r>
                        <a:rPr lang="en-US" sz="1500" b="0" baseline="0" dirty="0" smtClean="0"/>
                        <a:t>/</a:t>
                      </a:r>
                      <a:r>
                        <a:rPr lang="en-US" sz="1500" b="0" baseline="0" dirty="0" err="1" smtClean="0"/>
                        <a:t>ipilimumab</a:t>
                      </a:r>
                      <a:r>
                        <a:rPr lang="en-US" sz="1500" b="0" baseline="0" dirty="0" smtClean="0"/>
                        <a:t> or placebo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3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02538666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OS and PFS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1241589612"/>
                  </a:ext>
                </a:extLst>
              </a:tr>
              <a:tr h="341522">
                <a:tc>
                  <a:txBody>
                    <a:bodyPr/>
                    <a:lstStyle/>
                    <a:p>
                      <a:r>
                        <a:rPr lang="en-US" sz="1500" b="0" dirty="0" smtClean="0"/>
                        <a:t>Second</a:t>
                      </a:r>
                      <a:r>
                        <a:rPr lang="en-US" sz="1500" b="0" baseline="0" dirty="0" smtClean="0"/>
                        <a:t> </a:t>
                      </a:r>
                      <a:r>
                        <a:rPr lang="en-US" sz="1500" b="0" dirty="0" smtClean="0"/>
                        <a:t>line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err="1" smtClean="0"/>
                        <a:t>Nivolumab</a:t>
                      </a:r>
                      <a:r>
                        <a:rPr lang="en-US" sz="1500" b="0" dirty="0" smtClean="0"/>
                        <a:t> vs </a:t>
                      </a:r>
                      <a:r>
                        <a:rPr lang="en-US" sz="1500" b="0" dirty="0" err="1" smtClean="0"/>
                        <a:t>topotecan</a:t>
                      </a:r>
                      <a:r>
                        <a:rPr lang="en-US" sz="1500" b="0" baseline="0" dirty="0" smtClean="0"/>
                        <a:t> or </a:t>
                      </a:r>
                      <a:r>
                        <a:rPr lang="en-US" sz="1500" b="0" baseline="0" dirty="0" err="1" smtClean="0"/>
                        <a:t>amrubicin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3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02481830 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OS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2569260448"/>
                  </a:ext>
                </a:extLst>
              </a:tr>
              <a:tr h="341522">
                <a:tc>
                  <a:txBody>
                    <a:bodyPr/>
                    <a:lstStyle/>
                    <a:p>
                      <a:r>
                        <a:rPr lang="en-US" sz="1500" b="0" dirty="0" smtClean="0"/>
                        <a:t>Second</a:t>
                      </a:r>
                      <a:r>
                        <a:rPr lang="en-US" sz="1500" b="0" baseline="0" dirty="0" smtClean="0"/>
                        <a:t> </a:t>
                      </a:r>
                      <a:r>
                        <a:rPr lang="en-US" sz="1500" b="0" dirty="0" smtClean="0"/>
                        <a:t>line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err="1" smtClean="0"/>
                        <a:t>Pembrolizumab</a:t>
                      </a:r>
                      <a:r>
                        <a:rPr lang="en-US" sz="1500" b="0" baseline="0" dirty="0" smtClean="0"/>
                        <a:t> vs </a:t>
                      </a:r>
                      <a:r>
                        <a:rPr lang="en-US" sz="1500" b="0" baseline="0" dirty="0" err="1" smtClean="0"/>
                        <a:t>topotecan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2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02963090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PFS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2691002343"/>
                  </a:ext>
                </a:extLst>
              </a:tr>
              <a:tr h="757898">
                <a:tc>
                  <a:txBody>
                    <a:bodyPr/>
                    <a:lstStyle/>
                    <a:p>
                      <a:r>
                        <a:rPr lang="en-US" sz="1500" b="0" dirty="0" smtClean="0"/>
                        <a:t>Second</a:t>
                      </a:r>
                      <a:r>
                        <a:rPr lang="en-US" sz="1500" b="0" baseline="0" dirty="0" smtClean="0"/>
                        <a:t> </a:t>
                      </a:r>
                      <a:r>
                        <a:rPr lang="en-US" sz="1500" b="0" dirty="0" smtClean="0"/>
                        <a:t>line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3</a:t>
                      </a:r>
                      <a:r>
                        <a:rPr lang="en-US" sz="1500" b="0" baseline="0" dirty="0" smtClean="0"/>
                        <a:t> arm: </a:t>
                      </a:r>
                      <a:r>
                        <a:rPr lang="en-US" sz="1500" b="0" baseline="0" dirty="0" err="1" smtClean="0"/>
                        <a:t>Rova-T+nivolumab</a:t>
                      </a:r>
                      <a:r>
                        <a:rPr lang="en-US" sz="1500" b="0" baseline="0" dirty="0" smtClean="0"/>
                        <a:t>,</a:t>
                      </a:r>
                    </a:p>
                    <a:p>
                      <a:pPr algn="ctr"/>
                      <a:r>
                        <a:rPr lang="en-US" sz="1500" b="0" baseline="0" dirty="0" err="1" smtClean="0"/>
                        <a:t>Rova-T+ipilimumab</a:t>
                      </a:r>
                      <a:endParaRPr lang="en-US" sz="1500" b="0" baseline="0" dirty="0" smtClean="0"/>
                    </a:p>
                    <a:p>
                      <a:pPr algn="ctr"/>
                      <a:r>
                        <a:rPr lang="en-US" sz="1500" b="0" baseline="0" dirty="0" err="1" smtClean="0"/>
                        <a:t>Rova</a:t>
                      </a:r>
                      <a:r>
                        <a:rPr lang="en-US" sz="1500" b="0" baseline="0" dirty="0" smtClean="0"/>
                        <a:t>-T+ </a:t>
                      </a:r>
                      <a:r>
                        <a:rPr lang="en-US" sz="1500" b="0" baseline="0" dirty="0" err="1" smtClean="0"/>
                        <a:t>nivolumab</a:t>
                      </a:r>
                      <a:r>
                        <a:rPr lang="en-US" sz="1500" b="0" baseline="0" dirty="0" smtClean="0"/>
                        <a:t>/</a:t>
                      </a:r>
                      <a:r>
                        <a:rPr lang="en-US" sz="1500" b="0" baseline="0" dirty="0" err="1" smtClean="0"/>
                        <a:t>ipilimumab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1/2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03026166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/>
                        <a:t>Safety </a:t>
                      </a:r>
                      <a:endParaRPr lang="en-US" sz="1500" b="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16668296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334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Take-home points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90689"/>
            <a:ext cx="7976088" cy="448627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100" dirty="0" smtClean="0">
                <a:solidFill>
                  <a:schemeClr val="bg1"/>
                </a:solidFill>
              </a:rPr>
              <a:t>PCI is an option in ES-SCLC but I personally rarely use it and only in carefully selected patients </a:t>
            </a:r>
          </a:p>
          <a:p>
            <a:pPr>
              <a:lnSpc>
                <a:spcPct val="100000"/>
              </a:lnSpc>
            </a:pPr>
            <a:r>
              <a:rPr lang="en-US" sz="2100" dirty="0" smtClean="0">
                <a:solidFill>
                  <a:schemeClr val="bg1"/>
                </a:solidFill>
              </a:rPr>
              <a:t>Preliminary results of immunotherapy trials reveal low response rates but durable responses</a:t>
            </a:r>
          </a:p>
          <a:p>
            <a:pPr>
              <a:lnSpc>
                <a:spcPct val="100000"/>
              </a:lnSpc>
            </a:pPr>
            <a:r>
              <a:rPr lang="en-US" sz="2100" dirty="0" smtClean="0">
                <a:solidFill>
                  <a:schemeClr val="bg1"/>
                </a:solidFill>
              </a:rPr>
              <a:t>Role of single agent immunotherapy, combination immunotherapy, and chemotherapy-immunotherapy combinations will be defined by current trials</a:t>
            </a:r>
          </a:p>
          <a:p>
            <a:pPr>
              <a:lnSpc>
                <a:spcPct val="100000"/>
              </a:lnSpc>
            </a:pPr>
            <a:r>
              <a:rPr lang="en-US" sz="2100" dirty="0" smtClean="0">
                <a:solidFill>
                  <a:schemeClr val="bg1"/>
                </a:solidFill>
              </a:rPr>
              <a:t>Current NCCN recommendation 2A</a:t>
            </a:r>
            <a:r>
              <a:rPr lang="en-US" sz="2100" dirty="0">
                <a:solidFill>
                  <a:schemeClr val="bg1"/>
                </a:solidFill>
              </a:rPr>
              <a:t> </a:t>
            </a:r>
            <a:r>
              <a:rPr lang="en-US" sz="2100" dirty="0" smtClean="0">
                <a:solidFill>
                  <a:schemeClr val="bg1"/>
                </a:solidFill>
              </a:rPr>
              <a:t>for immunotherapy for patients with progression ≤ 6 months from primary therapy  </a:t>
            </a:r>
          </a:p>
          <a:p>
            <a:pPr>
              <a:lnSpc>
                <a:spcPct val="100000"/>
              </a:lnSpc>
            </a:pPr>
            <a:r>
              <a:rPr lang="en-US" sz="2100" dirty="0" err="1" smtClean="0">
                <a:solidFill>
                  <a:schemeClr val="bg1"/>
                </a:solidFill>
              </a:rPr>
              <a:t>Rova</a:t>
            </a:r>
            <a:r>
              <a:rPr lang="en-US" sz="2100" dirty="0" smtClean="0">
                <a:solidFill>
                  <a:schemeClr val="bg1"/>
                </a:solidFill>
              </a:rPr>
              <a:t>-T has single agent activity, and is being investigated in a phase 2 trial as 3</a:t>
            </a:r>
            <a:r>
              <a:rPr lang="en-US" sz="2100" baseline="30000" dirty="0" smtClean="0">
                <a:solidFill>
                  <a:schemeClr val="bg1"/>
                </a:solidFill>
              </a:rPr>
              <a:t>rd</a:t>
            </a:r>
            <a:r>
              <a:rPr lang="en-US" sz="2100" dirty="0" smtClean="0">
                <a:solidFill>
                  <a:schemeClr val="bg1"/>
                </a:solidFill>
              </a:rPr>
              <a:t> line therapy. Future development most likely a part of combination therapy</a:t>
            </a:r>
            <a:endParaRPr lang="en-US" sz="21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9691" y="6311899"/>
            <a:ext cx="462985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>
                <a:solidFill>
                  <a:schemeClr val="bg1"/>
                </a:solidFill>
              </a:rPr>
              <a:t>https://www.nccn.org/professionals/physician_gls/pdf/sclc.pdf</a:t>
            </a:r>
          </a:p>
        </p:txBody>
      </p:sp>
    </p:spTree>
    <p:extLst>
      <p:ext uri="{BB962C8B-B14F-4D97-AF65-F5344CB8AC3E}">
        <p14:creationId xmlns:p14="http://schemas.microsoft.com/office/powerpoint/2010/main" val="144731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Extensive-stage small cell lung cancer 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Tom </a:t>
            </a:r>
            <a:r>
              <a:rPr lang="en-US" dirty="0" err="1" smtClean="0">
                <a:solidFill>
                  <a:schemeClr val="bg1"/>
                </a:solidFill>
              </a:rPr>
              <a:t>Stinchcombe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Duke Thoracic Oncology Program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11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>
                <a:solidFill>
                  <a:srgbClr val="FFFFFF"/>
                </a:solidFill>
              </a:rPr>
              <a:t>An otherwise healthy 58-year-old patient with extensive-stage small cell lung cancer (liver metastases) achieves a near complete response after 4 cycles of carboplatin/etoposide but relapses 5 months later with recurrent liver and new skeletal lesions. What would you recommend?</a:t>
            </a:r>
            <a:endParaRPr lang="en-US" sz="19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0425683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2842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Extensive stage (ES) small </a:t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cell lung cancer 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56345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dirty="0" smtClean="0">
                <a:solidFill>
                  <a:schemeClr val="bg1"/>
                </a:solidFill>
              </a:rPr>
              <a:t>Patient with SCLC who presented with extensive-stage disease and received carboplatin and etoposide as first-line therapy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dirty="0" smtClean="0">
                <a:solidFill>
                  <a:schemeClr val="bg1"/>
                </a:solidFill>
              </a:rPr>
              <a:t>PCI completed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dirty="0" smtClean="0">
                <a:solidFill>
                  <a:schemeClr val="bg1"/>
                </a:solidFill>
              </a:rPr>
              <a:t>Progressive disease 2 months after completing chemotherapy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dirty="0" smtClean="0">
                <a:solidFill>
                  <a:schemeClr val="bg1"/>
                </a:solidFill>
              </a:rPr>
              <a:t>Treated with thoracic radiation for symptomatic disease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dirty="0" err="1">
                <a:solidFill>
                  <a:schemeClr val="bg1"/>
                </a:solidFill>
              </a:rPr>
              <a:t>N</a:t>
            </a:r>
            <a:r>
              <a:rPr lang="en-US" dirty="0" err="1" smtClean="0">
                <a:solidFill>
                  <a:schemeClr val="bg1"/>
                </a:solidFill>
              </a:rPr>
              <a:t>ivolumab</a:t>
            </a:r>
            <a:r>
              <a:rPr lang="en-US" dirty="0" smtClean="0">
                <a:solidFill>
                  <a:schemeClr val="bg1"/>
                </a:solidFill>
              </a:rPr>
              <a:t> x 4 cycles with progressive disease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dirty="0" err="1" smtClean="0">
                <a:solidFill>
                  <a:schemeClr val="bg1"/>
                </a:solidFill>
              </a:rPr>
              <a:t>Topotecan</a:t>
            </a:r>
            <a:r>
              <a:rPr lang="en-US" dirty="0" smtClean="0">
                <a:solidFill>
                  <a:schemeClr val="bg1"/>
                </a:solidFill>
              </a:rPr>
              <a:t> daily x 5 days for 2 cycles with progressive disease 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dirty="0" smtClean="0">
                <a:solidFill>
                  <a:schemeClr val="bg1"/>
                </a:solidFill>
              </a:rPr>
              <a:t>Enrolled in phase 2 trial of </a:t>
            </a:r>
            <a:r>
              <a:rPr lang="en-US" dirty="0" err="1" smtClean="0">
                <a:solidFill>
                  <a:schemeClr val="bg1"/>
                </a:solidFill>
              </a:rPr>
              <a:t>rovalpituzumab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tesirine</a:t>
            </a:r>
            <a:r>
              <a:rPr lang="en-US" dirty="0" smtClean="0">
                <a:solidFill>
                  <a:schemeClr val="bg1"/>
                </a:solidFill>
              </a:rPr>
              <a:t> (</a:t>
            </a:r>
            <a:r>
              <a:rPr lang="en-US" dirty="0" err="1" smtClean="0">
                <a:solidFill>
                  <a:schemeClr val="bg1"/>
                </a:solidFill>
              </a:rPr>
              <a:t>Rova</a:t>
            </a:r>
            <a:r>
              <a:rPr lang="en-US" dirty="0" smtClean="0">
                <a:solidFill>
                  <a:schemeClr val="bg1"/>
                </a:solidFill>
              </a:rPr>
              <a:t>-T)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24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9842" y="686991"/>
            <a:ext cx="8005641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Small cell lung cancer on </a:t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clinical trial of </a:t>
            </a:r>
            <a:r>
              <a:rPr lang="en-US" dirty="0" err="1" smtClean="0">
                <a:solidFill>
                  <a:srgbClr val="FFC000"/>
                </a:solidFill>
              </a:rPr>
              <a:t>Rova</a:t>
            </a:r>
            <a:r>
              <a:rPr lang="en-US" dirty="0" smtClean="0">
                <a:solidFill>
                  <a:srgbClr val="FFC000"/>
                </a:solidFill>
              </a:rPr>
              <a:t>-T 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43875" y="1822565"/>
            <a:ext cx="3868340" cy="823912"/>
          </a:xfrm>
        </p:spPr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en-US" dirty="0" smtClean="0">
                <a:solidFill>
                  <a:srgbClr val="FFC000"/>
                </a:solidFill>
              </a:rPr>
              <a:t>Baseline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14" name="Content Placeholder 13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57908" y="2787880"/>
            <a:ext cx="4240274" cy="2651627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840166" y="1822565"/>
            <a:ext cx="3887391" cy="82391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Confirmatory  scan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29150" y="2787880"/>
            <a:ext cx="4251186" cy="2651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51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en-US" sz="4000" dirty="0">
                <a:solidFill>
                  <a:srgbClr val="FFC000"/>
                </a:solidFill>
              </a:rPr>
              <a:t>PCI in ED-SCLC: EORTC 08993-22993</a:t>
            </a:r>
          </a:p>
        </p:txBody>
      </p:sp>
      <p:sp>
        <p:nvSpPr>
          <p:cNvPr id="645141" name="Text Box 21"/>
          <p:cNvSpPr txBox="1">
            <a:spLocks noChangeArrowheads="1"/>
          </p:cNvSpPr>
          <p:nvPr/>
        </p:nvSpPr>
        <p:spPr bwMode="auto">
          <a:xfrm>
            <a:off x="3458805" y="6431827"/>
            <a:ext cx="1617751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 err="1">
                <a:solidFill>
                  <a:srgbClr val="FFFFFF"/>
                </a:solidFill>
              </a:rPr>
              <a:t>Slotman</a:t>
            </a:r>
            <a:r>
              <a:rPr lang="en-US" altLang="en-US" sz="1050" dirty="0">
                <a:solidFill>
                  <a:srgbClr val="FFFFFF"/>
                </a:solidFill>
              </a:rPr>
              <a:t> et al. </a:t>
            </a:r>
            <a:r>
              <a:rPr lang="en-US" altLang="en-US" sz="1050" i="1" dirty="0">
                <a:solidFill>
                  <a:srgbClr val="FFFFFF"/>
                </a:solidFill>
              </a:rPr>
              <a:t>NEJM</a:t>
            </a:r>
            <a:r>
              <a:rPr lang="en-US" altLang="en-US" sz="1050" dirty="0">
                <a:solidFill>
                  <a:srgbClr val="FFFFFF"/>
                </a:solidFill>
              </a:rPr>
              <a:t> 2007.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099993" y="1538370"/>
            <a:ext cx="7082715" cy="3247582"/>
            <a:chOff x="1554642" y="2043269"/>
            <a:chExt cx="5971936" cy="2738266"/>
          </a:xfrm>
        </p:grpSpPr>
        <p:sp>
          <p:nvSpPr>
            <p:cNvPr id="645123" name="Text Box 3"/>
            <p:cNvSpPr txBox="1">
              <a:spLocks noChangeArrowheads="1"/>
            </p:cNvSpPr>
            <p:nvPr/>
          </p:nvSpPr>
          <p:spPr bwMode="auto">
            <a:xfrm>
              <a:off x="1554642" y="2514601"/>
              <a:ext cx="1131726" cy="467115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00" dirty="0">
                  <a:solidFill>
                    <a:srgbClr val="FFFFFF"/>
                  </a:solidFill>
                </a:rPr>
                <a:t>Chemotherapy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00" dirty="0">
                  <a:solidFill>
                    <a:srgbClr val="FFFFFF"/>
                  </a:solidFill>
                </a:rPr>
                <a:t>(4-6 cycles)</a:t>
              </a:r>
            </a:p>
          </p:txBody>
        </p:sp>
        <p:sp>
          <p:nvSpPr>
            <p:cNvPr id="645124" name="Text Box 4"/>
            <p:cNvSpPr txBox="1">
              <a:spLocks noChangeArrowheads="1"/>
            </p:cNvSpPr>
            <p:nvPr/>
          </p:nvSpPr>
          <p:spPr bwMode="auto">
            <a:xfrm>
              <a:off x="3200401" y="2346723"/>
              <a:ext cx="980779" cy="272483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00" dirty="0">
                  <a:solidFill>
                    <a:srgbClr val="FFFFFF"/>
                  </a:solidFill>
                </a:rPr>
                <a:t>No response</a:t>
              </a:r>
            </a:p>
          </p:txBody>
        </p:sp>
        <p:sp>
          <p:nvSpPr>
            <p:cNvPr id="645125" name="Text Box 5"/>
            <p:cNvSpPr txBox="1">
              <a:spLocks noChangeArrowheads="1"/>
            </p:cNvSpPr>
            <p:nvPr/>
          </p:nvSpPr>
          <p:spPr bwMode="auto">
            <a:xfrm>
              <a:off x="3200401" y="2857500"/>
              <a:ext cx="1040033" cy="272483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00" dirty="0">
                  <a:solidFill>
                    <a:srgbClr val="FFFFFF"/>
                  </a:solidFill>
                </a:rPr>
                <a:t>Any response</a:t>
              </a:r>
            </a:p>
          </p:txBody>
        </p:sp>
        <p:sp>
          <p:nvSpPr>
            <p:cNvPr id="645126" name="Text Box 6"/>
            <p:cNvSpPr txBox="1">
              <a:spLocks noChangeArrowheads="1"/>
            </p:cNvSpPr>
            <p:nvPr/>
          </p:nvSpPr>
          <p:spPr bwMode="auto">
            <a:xfrm>
              <a:off x="6303170" y="2228851"/>
              <a:ext cx="1223408" cy="661746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00" dirty="0">
                  <a:solidFill>
                    <a:srgbClr val="FFFFFF"/>
                  </a:solidFill>
                </a:rPr>
                <a:t>PCI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00" dirty="0">
                  <a:solidFill>
                    <a:srgbClr val="FFFFFF"/>
                  </a:solidFill>
                </a:rPr>
                <a:t>20-30 Gy in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00" dirty="0">
                  <a:solidFill>
                    <a:srgbClr val="FFFFFF"/>
                  </a:solidFill>
                </a:rPr>
                <a:t>5-12 fractions</a:t>
              </a:r>
            </a:p>
          </p:txBody>
        </p:sp>
        <p:sp>
          <p:nvSpPr>
            <p:cNvPr id="645127" name="Text Box 7"/>
            <p:cNvSpPr txBox="1">
              <a:spLocks noChangeArrowheads="1"/>
            </p:cNvSpPr>
            <p:nvPr/>
          </p:nvSpPr>
          <p:spPr bwMode="auto">
            <a:xfrm>
              <a:off x="5103036" y="2043269"/>
              <a:ext cx="297624" cy="1829533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00" b="1" dirty="0">
                  <a:solidFill>
                    <a:schemeClr val="bg1"/>
                  </a:solidFill>
                </a:rPr>
                <a:t>R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00" b="1" dirty="0">
                  <a:solidFill>
                    <a:schemeClr val="bg1"/>
                  </a:solidFill>
                </a:rPr>
                <a:t>A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00" b="1" dirty="0">
                  <a:solidFill>
                    <a:schemeClr val="bg1"/>
                  </a:solidFill>
                </a:rPr>
                <a:t>N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00" b="1" dirty="0">
                  <a:solidFill>
                    <a:schemeClr val="bg1"/>
                  </a:solidFill>
                </a:rPr>
                <a:t>D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00" b="1" dirty="0">
                  <a:solidFill>
                    <a:schemeClr val="bg1"/>
                  </a:solidFill>
                </a:rPr>
                <a:t>O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00" b="1" dirty="0">
                  <a:solidFill>
                    <a:schemeClr val="bg1"/>
                  </a:solidFill>
                </a:rPr>
                <a:t>M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00" b="1" dirty="0">
                  <a:solidFill>
                    <a:schemeClr val="bg1"/>
                  </a:solidFill>
                </a:rPr>
                <a:t>I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00" b="1" dirty="0">
                  <a:solidFill>
                    <a:schemeClr val="bg1"/>
                  </a:solidFill>
                </a:rPr>
                <a:t>Z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00" b="1" dirty="0">
                  <a:solidFill>
                    <a:schemeClr val="bg1"/>
                  </a:solidFill>
                </a:rPr>
                <a:t>E</a:t>
              </a:r>
            </a:p>
          </p:txBody>
        </p:sp>
        <p:sp>
          <p:nvSpPr>
            <p:cNvPr id="645128" name="Text Box 8"/>
            <p:cNvSpPr txBox="1">
              <a:spLocks noChangeArrowheads="1"/>
            </p:cNvSpPr>
            <p:nvPr/>
          </p:nvSpPr>
          <p:spPr bwMode="auto">
            <a:xfrm>
              <a:off x="6331744" y="3200400"/>
              <a:ext cx="736298" cy="272483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00" dirty="0">
                  <a:solidFill>
                    <a:srgbClr val="FFFFFF"/>
                  </a:solidFill>
                </a:rPr>
                <a:t>No PCI</a:t>
              </a:r>
            </a:p>
          </p:txBody>
        </p:sp>
        <p:sp>
          <p:nvSpPr>
            <p:cNvPr id="645129" name="Text Box 9"/>
            <p:cNvSpPr txBox="1">
              <a:spLocks noChangeArrowheads="1"/>
            </p:cNvSpPr>
            <p:nvPr/>
          </p:nvSpPr>
          <p:spPr bwMode="auto">
            <a:xfrm>
              <a:off x="1570953" y="3092819"/>
              <a:ext cx="1115414" cy="661746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174625" indent="-1746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00" dirty="0">
                  <a:solidFill>
                    <a:srgbClr val="FFFFFF"/>
                  </a:solidFill>
                </a:rPr>
                <a:t>Stratify by: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Char char="•"/>
              </a:pPr>
              <a:r>
                <a:rPr lang="en-US" altLang="en-US" sz="1500" dirty="0">
                  <a:solidFill>
                    <a:srgbClr val="FFFFFF"/>
                  </a:solidFill>
                </a:rPr>
                <a:t>Institution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Char char="•"/>
              </a:pPr>
              <a:r>
                <a:rPr lang="en-US" altLang="en-US" sz="1500" dirty="0">
                  <a:solidFill>
                    <a:srgbClr val="FFFFFF"/>
                  </a:solidFill>
                </a:rPr>
                <a:t>PS</a:t>
              </a:r>
            </a:p>
          </p:txBody>
        </p:sp>
        <p:sp>
          <p:nvSpPr>
            <p:cNvPr id="645130" name="Line 10"/>
            <p:cNvSpPr>
              <a:spLocks noChangeShapeType="1"/>
            </p:cNvSpPr>
            <p:nvPr/>
          </p:nvSpPr>
          <p:spPr bwMode="auto">
            <a:xfrm flipV="1">
              <a:off x="2800350" y="2514600"/>
              <a:ext cx="342900" cy="22860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</a:endParaRPr>
            </a:p>
          </p:txBody>
        </p:sp>
        <p:sp>
          <p:nvSpPr>
            <p:cNvPr id="645131" name="Line 11"/>
            <p:cNvSpPr>
              <a:spLocks noChangeShapeType="1"/>
            </p:cNvSpPr>
            <p:nvPr/>
          </p:nvSpPr>
          <p:spPr bwMode="auto">
            <a:xfrm>
              <a:off x="2800350" y="2743200"/>
              <a:ext cx="342900" cy="22860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</a:endParaRPr>
            </a:p>
          </p:txBody>
        </p:sp>
        <p:sp>
          <p:nvSpPr>
            <p:cNvPr id="645132" name="Line 12"/>
            <p:cNvSpPr>
              <a:spLocks noChangeShapeType="1"/>
            </p:cNvSpPr>
            <p:nvPr/>
          </p:nvSpPr>
          <p:spPr bwMode="auto">
            <a:xfrm>
              <a:off x="4457700" y="2971800"/>
              <a:ext cx="5715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</a:endParaRPr>
            </a:p>
          </p:txBody>
        </p:sp>
        <p:sp>
          <p:nvSpPr>
            <p:cNvPr id="645133" name="Line 13"/>
            <p:cNvSpPr>
              <a:spLocks noChangeShapeType="1"/>
            </p:cNvSpPr>
            <p:nvPr/>
          </p:nvSpPr>
          <p:spPr bwMode="auto">
            <a:xfrm flipV="1">
              <a:off x="5429250" y="2628900"/>
              <a:ext cx="800100" cy="34290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</a:endParaRPr>
            </a:p>
          </p:txBody>
        </p:sp>
        <p:sp>
          <p:nvSpPr>
            <p:cNvPr id="645134" name="Line 14"/>
            <p:cNvSpPr>
              <a:spLocks noChangeShapeType="1"/>
            </p:cNvSpPr>
            <p:nvPr/>
          </p:nvSpPr>
          <p:spPr bwMode="auto">
            <a:xfrm>
              <a:off x="5429250" y="2971800"/>
              <a:ext cx="800100" cy="34290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</a:endParaRPr>
            </a:p>
          </p:txBody>
        </p:sp>
        <p:sp>
          <p:nvSpPr>
            <p:cNvPr id="645135" name="Line 15"/>
            <p:cNvSpPr>
              <a:spLocks noChangeShapeType="1"/>
            </p:cNvSpPr>
            <p:nvPr/>
          </p:nvSpPr>
          <p:spPr bwMode="auto">
            <a:xfrm>
              <a:off x="2755107" y="4006703"/>
              <a:ext cx="2514600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</a:endParaRPr>
            </a:p>
          </p:txBody>
        </p:sp>
        <p:sp>
          <p:nvSpPr>
            <p:cNvPr id="645136" name="Line 16"/>
            <p:cNvSpPr>
              <a:spLocks noChangeShapeType="1"/>
            </p:cNvSpPr>
            <p:nvPr/>
          </p:nvSpPr>
          <p:spPr bwMode="auto">
            <a:xfrm>
              <a:off x="2743200" y="4483073"/>
              <a:ext cx="3600450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</a:endParaRPr>
            </a:p>
          </p:txBody>
        </p:sp>
        <p:sp>
          <p:nvSpPr>
            <p:cNvPr id="645137" name="Text Box 17"/>
            <p:cNvSpPr txBox="1">
              <a:spLocks noChangeArrowheads="1"/>
            </p:cNvSpPr>
            <p:nvPr/>
          </p:nvSpPr>
          <p:spPr bwMode="auto">
            <a:xfrm>
              <a:off x="3486150" y="4017198"/>
              <a:ext cx="805772" cy="272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00" dirty="0">
                  <a:solidFill>
                    <a:srgbClr val="FFFFFF"/>
                  </a:solidFill>
                </a:rPr>
                <a:t>&lt; 5 weeks</a:t>
              </a:r>
            </a:p>
          </p:txBody>
        </p:sp>
        <p:sp>
          <p:nvSpPr>
            <p:cNvPr id="645138" name="Text Box 18"/>
            <p:cNvSpPr txBox="1">
              <a:spLocks noChangeArrowheads="1"/>
            </p:cNvSpPr>
            <p:nvPr/>
          </p:nvSpPr>
          <p:spPr bwMode="auto">
            <a:xfrm>
              <a:off x="3486151" y="4509052"/>
              <a:ext cx="820641" cy="272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00" dirty="0">
                  <a:solidFill>
                    <a:srgbClr val="FFFFFF"/>
                  </a:solidFill>
                </a:rPr>
                <a:t>4-6 weeks</a:t>
              </a:r>
            </a:p>
          </p:txBody>
        </p:sp>
        <p:sp>
          <p:nvSpPr>
            <p:cNvPr id="645139" name="Line 19"/>
            <p:cNvSpPr>
              <a:spLocks noChangeShapeType="1"/>
            </p:cNvSpPr>
            <p:nvPr/>
          </p:nvSpPr>
          <p:spPr bwMode="auto">
            <a:xfrm>
              <a:off x="3429000" y="2171700"/>
              <a:ext cx="571500" cy="5715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</a:endParaRPr>
            </a:p>
          </p:txBody>
        </p:sp>
        <p:sp>
          <p:nvSpPr>
            <p:cNvPr id="645140" name="Line 20"/>
            <p:cNvSpPr>
              <a:spLocks noChangeShapeType="1"/>
            </p:cNvSpPr>
            <p:nvPr/>
          </p:nvSpPr>
          <p:spPr bwMode="auto">
            <a:xfrm flipH="1">
              <a:off x="3429000" y="2171700"/>
              <a:ext cx="571500" cy="5715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6331744" y="3720518"/>
              <a:ext cx="570648" cy="27248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500" b="1" dirty="0">
                  <a:solidFill>
                    <a:schemeClr val="bg1"/>
                  </a:solidFill>
                </a:rPr>
                <a:t>n=286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28650" y="5119592"/>
            <a:ext cx="82105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Primary </a:t>
            </a:r>
            <a:r>
              <a:rPr lang="en-US" sz="1400" b="1" dirty="0" smtClean="0">
                <a:solidFill>
                  <a:schemeClr val="bg1"/>
                </a:solidFill>
              </a:rPr>
              <a:t>endpoint</a:t>
            </a:r>
            <a:r>
              <a:rPr lang="en-US" sz="1400" b="1" dirty="0">
                <a:solidFill>
                  <a:schemeClr val="bg1"/>
                </a:solidFill>
              </a:rPr>
              <a:t>:</a:t>
            </a:r>
            <a:r>
              <a:rPr lang="en-US" sz="1400" dirty="0">
                <a:solidFill>
                  <a:schemeClr val="bg1"/>
                </a:solidFill>
              </a:rPr>
              <a:t> time to symptomatic brain metastases defined as  signs of increased intracranial pressure, </a:t>
            </a:r>
            <a:r>
              <a:rPr lang="en-US" sz="1400" dirty="0" smtClean="0">
                <a:solidFill>
                  <a:schemeClr val="bg1"/>
                </a:solidFill>
              </a:rPr>
              <a:t>headache, nausea </a:t>
            </a:r>
            <a:r>
              <a:rPr lang="en-US" sz="1400" dirty="0">
                <a:solidFill>
                  <a:schemeClr val="bg1"/>
                </a:solidFill>
              </a:rPr>
              <a:t>and vomiting, cognitive or affective disturbances, seizures, and focal neurologic symptoms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Secondary end-points</a:t>
            </a:r>
            <a:r>
              <a:rPr lang="en-US" sz="1400" dirty="0">
                <a:solidFill>
                  <a:schemeClr val="bg1"/>
                </a:solidFill>
              </a:rPr>
              <a:t>: OS, </a:t>
            </a:r>
            <a:r>
              <a:rPr lang="en-US" sz="1400" dirty="0" err="1">
                <a:solidFill>
                  <a:schemeClr val="bg1"/>
                </a:solidFill>
              </a:rPr>
              <a:t>Qol</a:t>
            </a:r>
            <a:r>
              <a:rPr lang="en-US" sz="1400" dirty="0">
                <a:solidFill>
                  <a:schemeClr val="bg1"/>
                </a:solidFill>
              </a:rPr>
              <a:t>, toxicity, cost </a:t>
            </a:r>
          </a:p>
        </p:txBody>
      </p:sp>
    </p:spTree>
    <p:extLst>
      <p:ext uri="{BB962C8B-B14F-4D97-AF65-F5344CB8AC3E}">
        <p14:creationId xmlns:p14="http://schemas.microsoft.com/office/powerpoint/2010/main" val="195500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Freeform 2"/>
          <p:cNvSpPr>
            <a:spLocks/>
          </p:cNvSpPr>
          <p:nvPr/>
        </p:nvSpPr>
        <p:spPr bwMode="auto">
          <a:xfrm>
            <a:off x="2183606" y="2275286"/>
            <a:ext cx="4725591" cy="2917031"/>
          </a:xfrm>
          <a:custGeom>
            <a:avLst/>
            <a:gdLst>
              <a:gd name="T0" fmla="*/ 0 w 800"/>
              <a:gd name="T1" fmla="*/ 0 h 494"/>
              <a:gd name="T2" fmla="*/ 0 w 800"/>
              <a:gd name="T3" fmla="*/ 494 h 494"/>
              <a:gd name="T4" fmla="*/ 800 w 800"/>
              <a:gd name="T5" fmla="*/ 494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00" h="494">
                <a:moveTo>
                  <a:pt x="0" y="0"/>
                </a:moveTo>
                <a:lnTo>
                  <a:pt x="0" y="494"/>
                </a:lnTo>
                <a:lnTo>
                  <a:pt x="800" y="494"/>
                </a:lnTo>
              </a:path>
            </a:pathLst>
          </a:custGeom>
          <a:noFill/>
          <a:ln w="793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6967539" y="5086350"/>
            <a:ext cx="569067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(months)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2113360" y="5310188"/>
            <a:ext cx="8015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0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181" name="Line 5"/>
          <p:cNvSpPr>
            <a:spLocks noChangeShapeType="1"/>
          </p:cNvSpPr>
          <p:nvPr/>
        </p:nvSpPr>
        <p:spPr bwMode="auto">
          <a:xfrm>
            <a:off x="2183606" y="5192317"/>
            <a:ext cx="1191" cy="59531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2639616" y="5310188"/>
            <a:ext cx="8015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4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183" name="Line 7"/>
          <p:cNvSpPr>
            <a:spLocks noChangeShapeType="1"/>
          </p:cNvSpPr>
          <p:nvPr/>
        </p:nvSpPr>
        <p:spPr bwMode="auto">
          <a:xfrm>
            <a:off x="2709863" y="5192317"/>
            <a:ext cx="1191" cy="59531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3164682" y="5310188"/>
            <a:ext cx="8015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8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185" name="Line 9"/>
          <p:cNvSpPr>
            <a:spLocks noChangeShapeType="1"/>
          </p:cNvSpPr>
          <p:nvPr/>
        </p:nvSpPr>
        <p:spPr bwMode="auto">
          <a:xfrm>
            <a:off x="3234930" y="5192317"/>
            <a:ext cx="1190" cy="59531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186" name="Rectangle 10"/>
          <p:cNvSpPr>
            <a:spLocks noChangeArrowheads="1"/>
          </p:cNvSpPr>
          <p:nvPr/>
        </p:nvSpPr>
        <p:spPr bwMode="auto">
          <a:xfrm>
            <a:off x="3651648" y="5310188"/>
            <a:ext cx="1603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12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187" name="Line 11"/>
          <p:cNvSpPr>
            <a:spLocks noChangeShapeType="1"/>
          </p:cNvSpPr>
          <p:nvPr/>
        </p:nvSpPr>
        <p:spPr bwMode="auto">
          <a:xfrm>
            <a:off x="3761186" y="5192317"/>
            <a:ext cx="1190" cy="59531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4170761" y="5310188"/>
            <a:ext cx="1603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16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189" name="Line 13"/>
          <p:cNvSpPr>
            <a:spLocks noChangeShapeType="1"/>
          </p:cNvSpPr>
          <p:nvPr/>
        </p:nvSpPr>
        <p:spPr bwMode="auto">
          <a:xfrm>
            <a:off x="4280299" y="5192317"/>
            <a:ext cx="1190" cy="59531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4697017" y="5310188"/>
            <a:ext cx="1603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20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191" name="Line 15"/>
          <p:cNvSpPr>
            <a:spLocks noChangeShapeType="1"/>
          </p:cNvSpPr>
          <p:nvPr/>
        </p:nvSpPr>
        <p:spPr bwMode="auto">
          <a:xfrm>
            <a:off x="4806555" y="5192317"/>
            <a:ext cx="1190" cy="59531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5222082" y="5310188"/>
            <a:ext cx="1603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24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193" name="Line 17"/>
          <p:cNvSpPr>
            <a:spLocks noChangeShapeType="1"/>
          </p:cNvSpPr>
          <p:nvPr/>
        </p:nvSpPr>
        <p:spPr bwMode="auto">
          <a:xfrm>
            <a:off x="5331619" y="5192317"/>
            <a:ext cx="1191" cy="59531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5748338" y="5310188"/>
            <a:ext cx="1603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28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195" name="Line 19"/>
          <p:cNvSpPr>
            <a:spLocks noChangeShapeType="1"/>
          </p:cNvSpPr>
          <p:nvPr/>
        </p:nvSpPr>
        <p:spPr bwMode="auto">
          <a:xfrm>
            <a:off x="5857875" y="5192317"/>
            <a:ext cx="1191" cy="59531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6273404" y="5310188"/>
            <a:ext cx="1603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32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197" name="Line 21"/>
          <p:cNvSpPr>
            <a:spLocks noChangeShapeType="1"/>
          </p:cNvSpPr>
          <p:nvPr/>
        </p:nvSpPr>
        <p:spPr bwMode="auto">
          <a:xfrm>
            <a:off x="6382942" y="5192317"/>
            <a:ext cx="1190" cy="59531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198" name="Rectangle 22"/>
          <p:cNvSpPr>
            <a:spLocks noChangeArrowheads="1"/>
          </p:cNvSpPr>
          <p:nvPr/>
        </p:nvSpPr>
        <p:spPr bwMode="auto">
          <a:xfrm>
            <a:off x="6799661" y="5310188"/>
            <a:ext cx="1603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36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199" name="Line 23"/>
          <p:cNvSpPr>
            <a:spLocks noChangeShapeType="1"/>
          </p:cNvSpPr>
          <p:nvPr/>
        </p:nvSpPr>
        <p:spPr bwMode="auto">
          <a:xfrm>
            <a:off x="6909199" y="5192317"/>
            <a:ext cx="1190" cy="59531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200" name="Rectangle 24"/>
          <p:cNvSpPr>
            <a:spLocks noChangeArrowheads="1"/>
          </p:cNvSpPr>
          <p:nvPr/>
        </p:nvSpPr>
        <p:spPr bwMode="auto">
          <a:xfrm>
            <a:off x="1924051" y="5086350"/>
            <a:ext cx="8015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0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201" name="Line 25"/>
          <p:cNvSpPr>
            <a:spLocks noChangeShapeType="1"/>
          </p:cNvSpPr>
          <p:nvPr/>
        </p:nvSpPr>
        <p:spPr bwMode="auto">
          <a:xfrm>
            <a:off x="2124076" y="5192317"/>
            <a:ext cx="59531" cy="1190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1846661" y="4797029"/>
            <a:ext cx="1603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10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203" name="Line 27"/>
          <p:cNvSpPr>
            <a:spLocks noChangeShapeType="1"/>
          </p:cNvSpPr>
          <p:nvPr/>
        </p:nvSpPr>
        <p:spPr bwMode="auto">
          <a:xfrm>
            <a:off x="2124076" y="4902994"/>
            <a:ext cx="59531" cy="1191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204" name="Rectangle 28"/>
          <p:cNvSpPr>
            <a:spLocks noChangeArrowheads="1"/>
          </p:cNvSpPr>
          <p:nvPr/>
        </p:nvSpPr>
        <p:spPr bwMode="auto">
          <a:xfrm>
            <a:off x="1846661" y="4501754"/>
            <a:ext cx="1603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20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205" name="Line 29"/>
          <p:cNvSpPr>
            <a:spLocks noChangeShapeType="1"/>
          </p:cNvSpPr>
          <p:nvPr/>
        </p:nvSpPr>
        <p:spPr bwMode="auto">
          <a:xfrm>
            <a:off x="2124076" y="4607719"/>
            <a:ext cx="59531" cy="1191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206" name="Rectangle 30"/>
          <p:cNvSpPr>
            <a:spLocks noChangeArrowheads="1"/>
          </p:cNvSpPr>
          <p:nvPr/>
        </p:nvSpPr>
        <p:spPr bwMode="auto">
          <a:xfrm>
            <a:off x="1846661" y="4212431"/>
            <a:ext cx="1603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30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207" name="Line 31"/>
          <p:cNvSpPr>
            <a:spLocks noChangeShapeType="1"/>
          </p:cNvSpPr>
          <p:nvPr/>
        </p:nvSpPr>
        <p:spPr bwMode="auto">
          <a:xfrm>
            <a:off x="2124076" y="4318399"/>
            <a:ext cx="59531" cy="1190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208" name="Rectangle 32"/>
          <p:cNvSpPr>
            <a:spLocks noChangeArrowheads="1"/>
          </p:cNvSpPr>
          <p:nvPr/>
        </p:nvSpPr>
        <p:spPr bwMode="auto">
          <a:xfrm>
            <a:off x="1846661" y="3917156"/>
            <a:ext cx="1603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40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209" name="Line 33"/>
          <p:cNvSpPr>
            <a:spLocks noChangeShapeType="1"/>
          </p:cNvSpPr>
          <p:nvPr/>
        </p:nvSpPr>
        <p:spPr bwMode="auto">
          <a:xfrm>
            <a:off x="2124076" y="4023124"/>
            <a:ext cx="59531" cy="1190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210" name="Rectangle 34"/>
          <p:cNvSpPr>
            <a:spLocks noChangeArrowheads="1"/>
          </p:cNvSpPr>
          <p:nvPr/>
        </p:nvSpPr>
        <p:spPr bwMode="auto">
          <a:xfrm>
            <a:off x="1846661" y="3627835"/>
            <a:ext cx="1603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50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211" name="Line 35"/>
          <p:cNvSpPr>
            <a:spLocks noChangeShapeType="1"/>
          </p:cNvSpPr>
          <p:nvPr/>
        </p:nvSpPr>
        <p:spPr bwMode="auto">
          <a:xfrm>
            <a:off x="2124076" y="3733800"/>
            <a:ext cx="59531" cy="1191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212" name="Rectangle 36"/>
          <p:cNvSpPr>
            <a:spLocks noChangeArrowheads="1"/>
          </p:cNvSpPr>
          <p:nvPr/>
        </p:nvSpPr>
        <p:spPr bwMode="auto">
          <a:xfrm>
            <a:off x="1846661" y="3338513"/>
            <a:ext cx="1603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60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213" name="Line 37"/>
          <p:cNvSpPr>
            <a:spLocks noChangeShapeType="1"/>
          </p:cNvSpPr>
          <p:nvPr/>
        </p:nvSpPr>
        <p:spPr bwMode="auto">
          <a:xfrm>
            <a:off x="2124076" y="3444480"/>
            <a:ext cx="59531" cy="1190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214" name="Rectangle 38"/>
          <p:cNvSpPr>
            <a:spLocks noChangeArrowheads="1"/>
          </p:cNvSpPr>
          <p:nvPr/>
        </p:nvSpPr>
        <p:spPr bwMode="auto">
          <a:xfrm>
            <a:off x="1846661" y="3042047"/>
            <a:ext cx="1603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70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215" name="Line 39"/>
          <p:cNvSpPr>
            <a:spLocks noChangeShapeType="1"/>
          </p:cNvSpPr>
          <p:nvPr/>
        </p:nvSpPr>
        <p:spPr bwMode="auto">
          <a:xfrm>
            <a:off x="2124076" y="3149205"/>
            <a:ext cx="59531" cy="1190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216" name="Rectangle 40"/>
          <p:cNvSpPr>
            <a:spLocks noChangeArrowheads="1"/>
          </p:cNvSpPr>
          <p:nvPr/>
        </p:nvSpPr>
        <p:spPr bwMode="auto">
          <a:xfrm>
            <a:off x="1846661" y="2752725"/>
            <a:ext cx="1603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80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217" name="Line 41"/>
          <p:cNvSpPr>
            <a:spLocks noChangeShapeType="1"/>
          </p:cNvSpPr>
          <p:nvPr/>
        </p:nvSpPr>
        <p:spPr bwMode="auto">
          <a:xfrm>
            <a:off x="2124076" y="2859881"/>
            <a:ext cx="59531" cy="1191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218" name="Rectangle 42"/>
          <p:cNvSpPr>
            <a:spLocks noChangeArrowheads="1"/>
          </p:cNvSpPr>
          <p:nvPr/>
        </p:nvSpPr>
        <p:spPr bwMode="auto">
          <a:xfrm>
            <a:off x="1846661" y="2457450"/>
            <a:ext cx="1603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90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219" name="Line 43"/>
          <p:cNvSpPr>
            <a:spLocks noChangeShapeType="1"/>
          </p:cNvSpPr>
          <p:nvPr/>
        </p:nvSpPr>
        <p:spPr bwMode="auto">
          <a:xfrm>
            <a:off x="2124076" y="2564606"/>
            <a:ext cx="59531" cy="1191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220" name="Rectangle 44"/>
          <p:cNvSpPr>
            <a:spLocks noChangeArrowheads="1"/>
          </p:cNvSpPr>
          <p:nvPr/>
        </p:nvSpPr>
        <p:spPr bwMode="auto">
          <a:xfrm>
            <a:off x="1770460" y="2168129"/>
            <a:ext cx="24045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125">
                <a:solidFill>
                  <a:srgbClr val="FFFFFF"/>
                </a:solidFill>
                <a:latin typeface="Arial" panose="020B0604020202020204" pitchFamily="34" charset="0"/>
              </a:rPr>
              <a:t>100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  <p:sp>
        <p:nvSpPr>
          <p:cNvPr id="50221" name="Line 45"/>
          <p:cNvSpPr>
            <a:spLocks noChangeShapeType="1"/>
          </p:cNvSpPr>
          <p:nvPr/>
        </p:nvSpPr>
        <p:spPr bwMode="auto">
          <a:xfrm>
            <a:off x="2124076" y="2275286"/>
            <a:ext cx="59531" cy="1190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222" name="Freeform 46"/>
          <p:cNvSpPr>
            <a:spLocks/>
          </p:cNvSpPr>
          <p:nvPr/>
        </p:nvSpPr>
        <p:spPr bwMode="auto">
          <a:xfrm>
            <a:off x="2183608" y="2275286"/>
            <a:ext cx="3650456" cy="2834878"/>
          </a:xfrm>
          <a:custGeom>
            <a:avLst/>
            <a:gdLst>
              <a:gd name="T0" fmla="*/ 89 w 3066"/>
              <a:gd name="T1" fmla="*/ 34 h 2381"/>
              <a:gd name="T2" fmla="*/ 104 w 3066"/>
              <a:gd name="T3" fmla="*/ 69 h 2381"/>
              <a:gd name="T4" fmla="*/ 154 w 3066"/>
              <a:gd name="T5" fmla="*/ 104 h 2381"/>
              <a:gd name="T6" fmla="*/ 169 w 3066"/>
              <a:gd name="T7" fmla="*/ 138 h 2381"/>
              <a:gd name="T8" fmla="*/ 179 w 3066"/>
              <a:gd name="T9" fmla="*/ 173 h 2381"/>
              <a:gd name="T10" fmla="*/ 253 w 3066"/>
              <a:gd name="T11" fmla="*/ 208 h 2381"/>
              <a:gd name="T12" fmla="*/ 273 w 3066"/>
              <a:gd name="T13" fmla="*/ 243 h 2381"/>
              <a:gd name="T14" fmla="*/ 293 w 3066"/>
              <a:gd name="T15" fmla="*/ 327 h 2381"/>
              <a:gd name="T16" fmla="*/ 303 w 3066"/>
              <a:gd name="T17" fmla="*/ 382 h 2381"/>
              <a:gd name="T18" fmla="*/ 327 w 3066"/>
              <a:gd name="T19" fmla="*/ 416 h 2381"/>
              <a:gd name="T20" fmla="*/ 352 w 3066"/>
              <a:gd name="T21" fmla="*/ 520 h 2381"/>
              <a:gd name="T22" fmla="*/ 362 w 3066"/>
              <a:gd name="T23" fmla="*/ 595 h 2381"/>
              <a:gd name="T24" fmla="*/ 372 w 3066"/>
              <a:gd name="T25" fmla="*/ 630 h 2381"/>
              <a:gd name="T26" fmla="*/ 402 w 3066"/>
              <a:gd name="T27" fmla="*/ 699 h 2381"/>
              <a:gd name="T28" fmla="*/ 407 w 3066"/>
              <a:gd name="T29" fmla="*/ 754 h 2381"/>
              <a:gd name="T30" fmla="*/ 422 w 3066"/>
              <a:gd name="T31" fmla="*/ 808 h 2381"/>
              <a:gd name="T32" fmla="*/ 442 w 3066"/>
              <a:gd name="T33" fmla="*/ 843 h 2381"/>
              <a:gd name="T34" fmla="*/ 452 w 3066"/>
              <a:gd name="T35" fmla="*/ 883 h 2381"/>
              <a:gd name="T36" fmla="*/ 491 w 3066"/>
              <a:gd name="T37" fmla="*/ 937 h 2381"/>
              <a:gd name="T38" fmla="*/ 511 w 3066"/>
              <a:gd name="T39" fmla="*/ 972 h 2381"/>
              <a:gd name="T40" fmla="*/ 531 w 3066"/>
              <a:gd name="T41" fmla="*/ 1007 h 2381"/>
              <a:gd name="T42" fmla="*/ 541 w 3066"/>
              <a:gd name="T43" fmla="*/ 1116 h 2381"/>
              <a:gd name="T44" fmla="*/ 566 w 3066"/>
              <a:gd name="T45" fmla="*/ 1170 h 2381"/>
              <a:gd name="T46" fmla="*/ 580 w 3066"/>
              <a:gd name="T47" fmla="*/ 1210 h 2381"/>
              <a:gd name="T48" fmla="*/ 605 w 3066"/>
              <a:gd name="T49" fmla="*/ 1265 h 2381"/>
              <a:gd name="T50" fmla="*/ 635 w 3066"/>
              <a:gd name="T51" fmla="*/ 1299 h 2381"/>
              <a:gd name="T52" fmla="*/ 650 w 3066"/>
              <a:gd name="T53" fmla="*/ 1339 h 2381"/>
              <a:gd name="T54" fmla="*/ 665 w 3066"/>
              <a:gd name="T55" fmla="*/ 1374 h 2381"/>
              <a:gd name="T56" fmla="*/ 695 w 3066"/>
              <a:gd name="T57" fmla="*/ 1413 h 2381"/>
              <a:gd name="T58" fmla="*/ 744 w 3066"/>
              <a:gd name="T59" fmla="*/ 1453 h 2381"/>
              <a:gd name="T60" fmla="*/ 784 w 3066"/>
              <a:gd name="T61" fmla="*/ 1488 h 2381"/>
              <a:gd name="T62" fmla="*/ 809 w 3066"/>
              <a:gd name="T63" fmla="*/ 1547 h 2381"/>
              <a:gd name="T64" fmla="*/ 858 w 3066"/>
              <a:gd name="T65" fmla="*/ 1582 h 2381"/>
              <a:gd name="T66" fmla="*/ 868 w 3066"/>
              <a:gd name="T67" fmla="*/ 1622 h 2381"/>
              <a:gd name="T68" fmla="*/ 893 w 3066"/>
              <a:gd name="T69" fmla="*/ 1676 h 2381"/>
              <a:gd name="T70" fmla="*/ 913 w 3066"/>
              <a:gd name="T71" fmla="*/ 1716 h 2381"/>
              <a:gd name="T72" fmla="*/ 958 w 3066"/>
              <a:gd name="T73" fmla="*/ 1751 h 2381"/>
              <a:gd name="T74" fmla="*/ 1002 w 3066"/>
              <a:gd name="T75" fmla="*/ 1790 h 2381"/>
              <a:gd name="T76" fmla="*/ 1027 w 3066"/>
              <a:gd name="T77" fmla="*/ 1830 h 2381"/>
              <a:gd name="T78" fmla="*/ 1062 w 3066"/>
              <a:gd name="T79" fmla="*/ 1865 h 2381"/>
              <a:gd name="T80" fmla="*/ 1091 w 3066"/>
              <a:gd name="T81" fmla="*/ 1905 h 2381"/>
              <a:gd name="T82" fmla="*/ 1106 w 3066"/>
              <a:gd name="T83" fmla="*/ 1944 h 2381"/>
              <a:gd name="T84" fmla="*/ 1131 w 3066"/>
              <a:gd name="T85" fmla="*/ 1979 h 2381"/>
              <a:gd name="T86" fmla="*/ 1215 w 3066"/>
              <a:gd name="T87" fmla="*/ 2038 h 2381"/>
              <a:gd name="T88" fmla="*/ 1295 w 3066"/>
              <a:gd name="T89" fmla="*/ 2078 h 2381"/>
              <a:gd name="T90" fmla="*/ 1349 w 3066"/>
              <a:gd name="T91" fmla="*/ 2123 h 2381"/>
              <a:gd name="T92" fmla="*/ 1414 w 3066"/>
              <a:gd name="T93" fmla="*/ 2172 h 2381"/>
              <a:gd name="T94" fmla="*/ 1493 w 3066"/>
              <a:gd name="T95" fmla="*/ 2217 h 2381"/>
              <a:gd name="T96" fmla="*/ 1647 w 3066"/>
              <a:gd name="T97" fmla="*/ 2272 h 2381"/>
              <a:gd name="T98" fmla="*/ 1885 w 3066"/>
              <a:gd name="T99" fmla="*/ 2341 h 2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66" h="2381">
                <a:moveTo>
                  <a:pt x="0" y="0"/>
                </a:moveTo>
                <a:lnTo>
                  <a:pt x="84" y="0"/>
                </a:lnTo>
                <a:lnTo>
                  <a:pt x="84" y="34"/>
                </a:lnTo>
                <a:lnTo>
                  <a:pt x="89" y="34"/>
                </a:lnTo>
                <a:lnTo>
                  <a:pt x="89" y="49"/>
                </a:lnTo>
                <a:lnTo>
                  <a:pt x="94" y="49"/>
                </a:lnTo>
                <a:lnTo>
                  <a:pt x="94" y="69"/>
                </a:lnTo>
                <a:lnTo>
                  <a:pt x="104" y="69"/>
                </a:lnTo>
                <a:lnTo>
                  <a:pt x="104" y="84"/>
                </a:lnTo>
                <a:lnTo>
                  <a:pt x="139" y="84"/>
                </a:lnTo>
                <a:lnTo>
                  <a:pt x="139" y="104"/>
                </a:lnTo>
                <a:lnTo>
                  <a:pt x="154" y="104"/>
                </a:lnTo>
                <a:lnTo>
                  <a:pt x="154" y="119"/>
                </a:lnTo>
                <a:lnTo>
                  <a:pt x="159" y="119"/>
                </a:lnTo>
                <a:lnTo>
                  <a:pt x="159" y="138"/>
                </a:lnTo>
                <a:lnTo>
                  <a:pt x="169" y="138"/>
                </a:lnTo>
                <a:lnTo>
                  <a:pt x="169" y="153"/>
                </a:lnTo>
                <a:lnTo>
                  <a:pt x="174" y="153"/>
                </a:lnTo>
                <a:lnTo>
                  <a:pt x="174" y="173"/>
                </a:lnTo>
                <a:lnTo>
                  <a:pt x="179" y="173"/>
                </a:lnTo>
                <a:lnTo>
                  <a:pt x="179" y="188"/>
                </a:lnTo>
                <a:lnTo>
                  <a:pt x="228" y="188"/>
                </a:lnTo>
                <a:lnTo>
                  <a:pt x="228" y="208"/>
                </a:lnTo>
                <a:lnTo>
                  <a:pt x="253" y="208"/>
                </a:lnTo>
                <a:lnTo>
                  <a:pt x="253" y="223"/>
                </a:lnTo>
                <a:lnTo>
                  <a:pt x="263" y="223"/>
                </a:lnTo>
                <a:lnTo>
                  <a:pt x="263" y="243"/>
                </a:lnTo>
                <a:lnTo>
                  <a:pt x="273" y="243"/>
                </a:lnTo>
                <a:lnTo>
                  <a:pt x="273" y="258"/>
                </a:lnTo>
                <a:lnTo>
                  <a:pt x="273" y="292"/>
                </a:lnTo>
                <a:lnTo>
                  <a:pt x="293" y="292"/>
                </a:lnTo>
                <a:lnTo>
                  <a:pt x="293" y="327"/>
                </a:lnTo>
                <a:lnTo>
                  <a:pt x="298" y="327"/>
                </a:lnTo>
                <a:lnTo>
                  <a:pt x="298" y="362"/>
                </a:lnTo>
                <a:lnTo>
                  <a:pt x="303" y="362"/>
                </a:lnTo>
                <a:lnTo>
                  <a:pt x="303" y="382"/>
                </a:lnTo>
                <a:lnTo>
                  <a:pt x="313" y="382"/>
                </a:lnTo>
                <a:lnTo>
                  <a:pt x="313" y="396"/>
                </a:lnTo>
                <a:lnTo>
                  <a:pt x="327" y="396"/>
                </a:lnTo>
                <a:lnTo>
                  <a:pt x="327" y="416"/>
                </a:lnTo>
                <a:lnTo>
                  <a:pt x="327" y="436"/>
                </a:lnTo>
                <a:lnTo>
                  <a:pt x="332" y="436"/>
                </a:lnTo>
                <a:lnTo>
                  <a:pt x="332" y="520"/>
                </a:lnTo>
                <a:lnTo>
                  <a:pt x="352" y="520"/>
                </a:lnTo>
                <a:lnTo>
                  <a:pt x="352" y="555"/>
                </a:lnTo>
                <a:lnTo>
                  <a:pt x="357" y="555"/>
                </a:lnTo>
                <a:lnTo>
                  <a:pt x="357" y="595"/>
                </a:lnTo>
                <a:lnTo>
                  <a:pt x="362" y="595"/>
                </a:lnTo>
                <a:lnTo>
                  <a:pt x="362" y="610"/>
                </a:lnTo>
                <a:lnTo>
                  <a:pt x="367" y="610"/>
                </a:lnTo>
                <a:lnTo>
                  <a:pt x="367" y="630"/>
                </a:lnTo>
                <a:lnTo>
                  <a:pt x="372" y="630"/>
                </a:lnTo>
                <a:lnTo>
                  <a:pt x="372" y="684"/>
                </a:lnTo>
                <a:lnTo>
                  <a:pt x="382" y="684"/>
                </a:lnTo>
                <a:lnTo>
                  <a:pt x="382" y="699"/>
                </a:lnTo>
                <a:lnTo>
                  <a:pt x="402" y="699"/>
                </a:lnTo>
                <a:lnTo>
                  <a:pt x="402" y="719"/>
                </a:lnTo>
                <a:lnTo>
                  <a:pt x="407" y="719"/>
                </a:lnTo>
                <a:lnTo>
                  <a:pt x="407" y="739"/>
                </a:lnTo>
                <a:lnTo>
                  <a:pt x="407" y="754"/>
                </a:lnTo>
                <a:lnTo>
                  <a:pt x="417" y="754"/>
                </a:lnTo>
                <a:lnTo>
                  <a:pt x="417" y="793"/>
                </a:lnTo>
                <a:lnTo>
                  <a:pt x="422" y="793"/>
                </a:lnTo>
                <a:lnTo>
                  <a:pt x="422" y="808"/>
                </a:lnTo>
                <a:lnTo>
                  <a:pt x="432" y="808"/>
                </a:lnTo>
                <a:lnTo>
                  <a:pt x="432" y="828"/>
                </a:lnTo>
                <a:lnTo>
                  <a:pt x="442" y="828"/>
                </a:lnTo>
                <a:lnTo>
                  <a:pt x="442" y="843"/>
                </a:lnTo>
                <a:lnTo>
                  <a:pt x="447" y="843"/>
                </a:lnTo>
                <a:lnTo>
                  <a:pt x="447" y="863"/>
                </a:lnTo>
                <a:lnTo>
                  <a:pt x="452" y="863"/>
                </a:lnTo>
                <a:lnTo>
                  <a:pt x="452" y="883"/>
                </a:lnTo>
                <a:lnTo>
                  <a:pt x="452" y="897"/>
                </a:lnTo>
                <a:lnTo>
                  <a:pt x="461" y="897"/>
                </a:lnTo>
                <a:lnTo>
                  <a:pt x="461" y="937"/>
                </a:lnTo>
                <a:lnTo>
                  <a:pt x="491" y="937"/>
                </a:lnTo>
                <a:lnTo>
                  <a:pt x="491" y="952"/>
                </a:lnTo>
                <a:lnTo>
                  <a:pt x="496" y="952"/>
                </a:lnTo>
                <a:lnTo>
                  <a:pt x="496" y="972"/>
                </a:lnTo>
                <a:lnTo>
                  <a:pt x="511" y="972"/>
                </a:lnTo>
                <a:lnTo>
                  <a:pt x="511" y="992"/>
                </a:lnTo>
                <a:lnTo>
                  <a:pt x="526" y="992"/>
                </a:lnTo>
                <a:lnTo>
                  <a:pt x="526" y="1007"/>
                </a:lnTo>
                <a:lnTo>
                  <a:pt x="531" y="1007"/>
                </a:lnTo>
                <a:lnTo>
                  <a:pt x="531" y="1046"/>
                </a:lnTo>
                <a:lnTo>
                  <a:pt x="541" y="1046"/>
                </a:lnTo>
                <a:lnTo>
                  <a:pt x="541" y="1081"/>
                </a:lnTo>
                <a:lnTo>
                  <a:pt x="541" y="1116"/>
                </a:lnTo>
                <a:lnTo>
                  <a:pt x="556" y="1116"/>
                </a:lnTo>
                <a:lnTo>
                  <a:pt x="556" y="1136"/>
                </a:lnTo>
                <a:lnTo>
                  <a:pt x="566" y="1136"/>
                </a:lnTo>
                <a:lnTo>
                  <a:pt x="566" y="1170"/>
                </a:lnTo>
                <a:lnTo>
                  <a:pt x="571" y="1170"/>
                </a:lnTo>
                <a:lnTo>
                  <a:pt x="571" y="1190"/>
                </a:lnTo>
                <a:lnTo>
                  <a:pt x="580" y="1190"/>
                </a:lnTo>
                <a:lnTo>
                  <a:pt x="580" y="1210"/>
                </a:lnTo>
                <a:lnTo>
                  <a:pt x="595" y="1210"/>
                </a:lnTo>
                <a:lnTo>
                  <a:pt x="595" y="1225"/>
                </a:lnTo>
                <a:lnTo>
                  <a:pt x="605" y="1225"/>
                </a:lnTo>
                <a:lnTo>
                  <a:pt x="605" y="1265"/>
                </a:lnTo>
                <a:lnTo>
                  <a:pt x="630" y="1265"/>
                </a:lnTo>
                <a:lnTo>
                  <a:pt x="630" y="1284"/>
                </a:lnTo>
                <a:lnTo>
                  <a:pt x="635" y="1284"/>
                </a:lnTo>
                <a:lnTo>
                  <a:pt x="635" y="1299"/>
                </a:lnTo>
                <a:lnTo>
                  <a:pt x="640" y="1299"/>
                </a:lnTo>
                <a:lnTo>
                  <a:pt x="640" y="1319"/>
                </a:lnTo>
                <a:lnTo>
                  <a:pt x="650" y="1319"/>
                </a:lnTo>
                <a:lnTo>
                  <a:pt x="650" y="1339"/>
                </a:lnTo>
                <a:lnTo>
                  <a:pt x="660" y="1339"/>
                </a:lnTo>
                <a:lnTo>
                  <a:pt x="660" y="1359"/>
                </a:lnTo>
                <a:lnTo>
                  <a:pt x="665" y="1359"/>
                </a:lnTo>
                <a:lnTo>
                  <a:pt x="665" y="1374"/>
                </a:lnTo>
                <a:lnTo>
                  <a:pt x="680" y="1374"/>
                </a:lnTo>
                <a:lnTo>
                  <a:pt x="680" y="1394"/>
                </a:lnTo>
                <a:lnTo>
                  <a:pt x="695" y="1394"/>
                </a:lnTo>
                <a:lnTo>
                  <a:pt x="695" y="1413"/>
                </a:lnTo>
                <a:lnTo>
                  <a:pt x="734" y="1413"/>
                </a:lnTo>
                <a:lnTo>
                  <a:pt x="734" y="1433"/>
                </a:lnTo>
                <a:lnTo>
                  <a:pt x="744" y="1433"/>
                </a:lnTo>
                <a:lnTo>
                  <a:pt x="744" y="1453"/>
                </a:lnTo>
                <a:lnTo>
                  <a:pt x="744" y="1468"/>
                </a:lnTo>
                <a:lnTo>
                  <a:pt x="749" y="1468"/>
                </a:lnTo>
                <a:lnTo>
                  <a:pt x="749" y="1488"/>
                </a:lnTo>
                <a:lnTo>
                  <a:pt x="784" y="1488"/>
                </a:lnTo>
                <a:lnTo>
                  <a:pt x="784" y="1527"/>
                </a:lnTo>
                <a:lnTo>
                  <a:pt x="789" y="1527"/>
                </a:lnTo>
                <a:lnTo>
                  <a:pt x="789" y="1547"/>
                </a:lnTo>
                <a:lnTo>
                  <a:pt x="809" y="1547"/>
                </a:lnTo>
                <a:lnTo>
                  <a:pt x="809" y="1562"/>
                </a:lnTo>
                <a:lnTo>
                  <a:pt x="829" y="1562"/>
                </a:lnTo>
                <a:lnTo>
                  <a:pt x="829" y="1582"/>
                </a:lnTo>
                <a:lnTo>
                  <a:pt x="858" y="1582"/>
                </a:lnTo>
                <a:lnTo>
                  <a:pt x="858" y="1602"/>
                </a:lnTo>
                <a:lnTo>
                  <a:pt x="863" y="1602"/>
                </a:lnTo>
                <a:lnTo>
                  <a:pt x="863" y="1622"/>
                </a:lnTo>
                <a:lnTo>
                  <a:pt x="868" y="1622"/>
                </a:lnTo>
                <a:lnTo>
                  <a:pt x="868" y="1642"/>
                </a:lnTo>
                <a:lnTo>
                  <a:pt x="893" y="1642"/>
                </a:lnTo>
                <a:lnTo>
                  <a:pt x="893" y="1656"/>
                </a:lnTo>
                <a:lnTo>
                  <a:pt x="893" y="1676"/>
                </a:lnTo>
                <a:lnTo>
                  <a:pt x="903" y="1676"/>
                </a:lnTo>
                <a:lnTo>
                  <a:pt x="903" y="1696"/>
                </a:lnTo>
                <a:lnTo>
                  <a:pt x="913" y="1696"/>
                </a:lnTo>
                <a:lnTo>
                  <a:pt x="913" y="1716"/>
                </a:lnTo>
                <a:lnTo>
                  <a:pt x="933" y="1716"/>
                </a:lnTo>
                <a:lnTo>
                  <a:pt x="933" y="1736"/>
                </a:lnTo>
                <a:lnTo>
                  <a:pt x="958" y="1736"/>
                </a:lnTo>
                <a:lnTo>
                  <a:pt x="958" y="1751"/>
                </a:lnTo>
                <a:lnTo>
                  <a:pt x="987" y="1751"/>
                </a:lnTo>
                <a:lnTo>
                  <a:pt x="987" y="1771"/>
                </a:lnTo>
                <a:lnTo>
                  <a:pt x="1002" y="1771"/>
                </a:lnTo>
                <a:lnTo>
                  <a:pt x="1002" y="1790"/>
                </a:lnTo>
                <a:lnTo>
                  <a:pt x="1007" y="1790"/>
                </a:lnTo>
                <a:lnTo>
                  <a:pt x="1007" y="1810"/>
                </a:lnTo>
                <a:lnTo>
                  <a:pt x="1027" y="1810"/>
                </a:lnTo>
                <a:lnTo>
                  <a:pt x="1027" y="1830"/>
                </a:lnTo>
                <a:lnTo>
                  <a:pt x="1047" y="1830"/>
                </a:lnTo>
                <a:lnTo>
                  <a:pt x="1047" y="1845"/>
                </a:lnTo>
                <a:lnTo>
                  <a:pt x="1062" y="1845"/>
                </a:lnTo>
                <a:lnTo>
                  <a:pt x="1062" y="1865"/>
                </a:lnTo>
                <a:lnTo>
                  <a:pt x="1086" y="1865"/>
                </a:lnTo>
                <a:lnTo>
                  <a:pt x="1086" y="1885"/>
                </a:lnTo>
                <a:lnTo>
                  <a:pt x="1091" y="1885"/>
                </a:lnTo>
                <a:lnTo>
                  <a:pt x="1091" y="1905"/>
                </a:lnTo>
                <a:lnTo>
                  <a:pt x="1096" y="1905"/>
                </a:lnTo>
                <a:lnTo>
                  <a:pt x="1096" y="1924"/>
                </a:lnTo>
                <a:lnTo>
                  <a:pt x="1106" y="1924"/>
                </a:lnTo>
                <a:lnTo>
                  <a:pt x="1106" y="1944"/>
                </a:lnTo>
                <a:lnTo>
                  <a:pt x="1121" y="1944"/>
                </a:lnTo>
                <a:lnTo>
                  <a:pt x="1121" y="1959"/>
                </a:lnTo>
                <a:lnTo>
                  <a:pt x="1131" y="1959"/>
                </a:lnTo>
                <a:lnTo>
                  <a:pt x="1131" y="1979"/>
                </a:lnTo>
                <a:lnTo>
                  <a:pt x="1191" y="1979"/>
                </a:lnTo>
                <a:lnTo>
                  <a:pt x="1191" y="2019"/>
                </a:lnTo>
                <a:lnTo>
                  <a:pt x="1215" y="2019"/>
                </a:lnTo>
                <a:lnTo>
                  <a:pt x="1215" y="2038"/>
                </a:lnTo>
                <a:lnTo>
                  <a:pt x="1215" y="2058"/>
                </a:lnTo>
                <a:lnTo>
                  <a:pt x="1255" y="2058"/>
                </a:lnTo>
                <a:lnTo>
                  <a:pt x="1255" y="2078"/>
                </a:lnTo>
                <a:lnTo>
                  <a:pt x="1295" y="2078"/>
                </a:lnTo>
                <a:lnTo>
                  <a:pt x="1295" y="2103"/>
                </a:lnTo>
                <a:lnTo>
                  <a:pt x="1315" y="2103"/>
                </a:lnTo>
                <a:lnTo>
                  <a:pt x="1315" y="2123"/>
                </a:lnTo>
                <a:lnTo>
                  <a:pt x="1349" y="2123"/>
                </a:lnTo>
                <a:lnTo>
                  <a:pt x="1349" y="2148"/>
                </a:lnTo>
                <a:lnTo>
                  <a:pt x="1379" y="2148"/>
                </a:lnTo>
                <a:lnTo>
                  <a:pt x="1379" y="2172"/>
                </a:lnTo>
                <a:lnTo>
                  <a:pt x="1414" y="2172"/>
                </a:lnTo>
                <a:lnTo>
                  <a:pt x="1414" y="2192"/>
                </a:lnTo>
                <a:lnTo>
                  <a:pt x="1439" y="2192"/>
                </a:lnTo>
                <a:lnTo>
                  <a:pt x="1439" y="2217"/>
                </a:lnTo>
                <a:lnTo>
                  <a:pt x="1493" y="2217"/>
                </a:lnTo>
                <a:lnTo>
                  <a:pt x="1493" y="2247"/>
                </a:lnTo>
                <a:lnTo>
                  <a:pt x="1498" y="2247"/>
                </a:lnTo>
                <a:lnTo>
                  <a:pt x="1498" y="2272"/>
                </a:lnTo>
                <a:lnTo>
                  <a:pt x="1647" y="2272"/>
                </a:lnTo>
                <a:lnTo>
                  <a:pt x="1647" y="2306"/>
                </a:lnTo>
                <a:lnTo>
                  <a:pt x="1652" y="2306"/>
                </a:lnTo>
                <a:lnTo>
                  <a:pt x="1652" y="2341"/>
                </a:lnTo>
                <a:lnTo>
                  <a:pt x="1885" y="2341"/>
                </a:lnTo>
                <a:lnTo>
                  <a:pt x="1885" y="2381"/>
                </a:lnTo>
                <a:lnTo>
                  <a:pt x="3066" y="2381"/>
                </a:lnTo>
              </a:path>
            </a:pathLst>
          </a:custGeom>
          <a:noFill/>
          <a:ln w="3175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223" name="Freeform 47"/>
          <p:cNvSpPr>
            <a:spLocks/>
          </p:cNvSpPr>
          <p:nvPr/>
        </p:nvSpPr>
        <p:spPr bwMode="auto">
          <a:xfrm>
            <a:off x="2183606" y="2275286"/>
            <a:ext cx="4595813" cy="2917031"/>
          </a:xfrm>
          <a:custGeom>
            <a:avLst/>
            <a:gdLst>
              <a:gd name="T0" fmla="*/ 30 w 3860"/>
              <a:gd name="T1" fmla="*/ 14 h 2450"/>
              <a:gd name="T2" fmla="*/ 60 w 3860"/>
              <a:gd name="T3" fmla="*/ 34 h 2450"/>
              <a:gd name="T4" fmla="*/ 70 w 3860"/>
              <a:gd name="T5" fmla="*/ 69 h 2450"/>
              <a:gd name="T6" fmla="*/ 199 w 3860"/>
              <a:gd name="T7" fmla="*/ 84 h 2450"/>
              <a:gd name="T8" fmla="*/ 233 w 3860"/>
              <a:gd name="T9" fmla="*/ 124 h 2450"/>
              <a:gd name="T10" fmla="*/ 278 w 3860"/>
              <a:gd name="T11" fmla="*/ 158 h 2450"/>
              <a:gd name="T12" fmla="*/ 288 w 3860"/>
              <a:gd name="T13" fmla="*/ 193 h 2450"/>
              <a:gd name="T14" fmla="*/ 303 w 3860"/>
              <a:gd name="T15" fmla="*/ 248 h 2450"/>
              <a:gd name="T16" fmla="*/ 323 w 3860"/>
              <a:gd name="T17" fmla="*/ 262 h 2450"/>
              <a:gd name="T18" fmla="*/ 327 w 3860"/>
              <a:gd name="T19" fmla="*/ 302 h 2450"/>
              <a:gd name="T20" fmla="*/ 337 w 3860"/>
              <a:gd name="T21" fmla="*/ 337 h 2450"/>
              <a:gd name="T22" fmla="*/ 352 w 3860"/>
              <a:gd name="T23" fmla="*/ 372 h 2450"/>
              <a:gd name="T24" fmla="*/ 357 w 3860"/>
              <a:gd name="T25" fmla="*/ 406 h 2450"/>
              <a:gd name="T26" fmla="*/ 372 w 3860"/>
              <a:gd name="T27" fmla="*/ 426 h 2450"/>
              <a:gd name="T28" fmla="*/ 382 w 3860"/>
              <a:gd name="T29" fmla="*/ 461 h 2450"/>
              <a:gd name="T30" fmla="*/ 387 w 3860"/>
              <a:gd name="T31" fmla="*/ 496 h 2450"/>
              <a:gd name="T32" fmla="*/ 422 w 3860"/>
              <a:gd name="T33" fmla="*/ 515 h 2450"/>
              <a:gd name="T34" fmla="*/ 427 w 3860"/>
              <a:gd name="T35" fmla="*/ 550 h 2450"/>
              <a:gd name="T36" fmla="*/ 432 w 3860"/>
              <a:gd name="T37" fmla="*/ 590 h 2450"/>
              <a:gd name="T38" fmla="*/ 452 w 3860"/>
              <a:gd name="T39" fmla="*/ 610 h 2450"/>
              <a:gd name="T40" fmla="*/ 466 w 3860"/>
              <a:gd name="T41" fmla="*/ 644 h 2450"/>
              <a:gd name="T42" fmla="*/ 476 w 3860"/>
              <a:gd name="T43" fmla="*/ 664 h 2450"/>
              <a:gd name="T44" fmla="*/ 491 w 3860"/>
              <a:gd name="T45" fmla="*/ 724 h 2450"/>
              <a:gd name="T46" fmla="*/ 511 w 3860"/>
              <a:gd name="T47" fmla="*/ 739 h 2450"/>
              <a:gd name="T48" fmla="*/ 516 w 3860"/>
              <a:gd name="T49" fmla="*/ 778 h 2450"/>
              <a:gd name="T50" fmla="*/ 531 w 3860"/>
              <a:gd name="T51" fmla="*/ 838 h 2450"/>
              <a:gd name="T52" fmla="*/ 556 w 3860"/>
              <a:gd name="T53" fmla="*/ 893 h 2450"/>
              <a:gd name="T54" fmla="*/ 585 w 3860"/>
              <a:gd name="T55" fmla="*/ 912 h 2450"/>
              <a:gd name="T56" fmla="*/ 590 w 3860"/>
              <a:gd name="T57" fmla="*/ 952 h 2450"/>
              <a:gd name="T58" fmla="*/ 605 w 3860"/>
              <a:gd name="T59" fmla="*/ 972 h 2450"/>
              <a:gd name="T60" fmla="*/ 610 w 3860"/>
              <a:gd name="T61" fmla="*/ 1012 h 2450"/>
              <a:gd name="T62" fmla="*/ 615 w 3860"/>
              <a:gd name="T63" fmla="*/ 1091 h 2450"/>
              <a:gd name="T64" fmla="*/ 680 w 3860"/>
              <a:gd name="T65" fmla="*/ 1111 h 2450"/>
              <a:gd name="T66" fmla="*/ 690 w 3860"/>
              <a:gd name="T67" fmla="*/ 1150 h 2450"/>
              <a:gd name="T68" fmla="*/ 705 w 3860"/>
              <a:gd name="T69" fmla="*/ 1190 h 2450"/>
              <a:gd name="T70" fmla="*/ 744 w 3860"/>
              <a:gd name="T71" fmla="*/ 1210 h 2450"/>
              <a:gd name="T72" fmla="*/ 749 w 3860"/>
              <a:gd name="T73" fmla="*/ 1255 h 2450"/>
              <a:gd name="T74" fmla="*/ 784 w 3860"/>
              <a:gd name="T75" fmla="*/ 1274 h 2450"/>
              <a:gd name="T76" fmla="*/ 814 w 3860"/>
              <a:gd name="T77" fmla="*/ 1314 h 2450"/>
              <a:gd name="T78" fmla="*/ 878 w 3860"/>
              <a:gd name="T79" fmla="*/ 1334 h 2450"/>
              <a:gd name="T80" fmla="*/ 893 w 3860"/>
              <a:gd name="T81" fmla="*/ 1379 h 2450"/>
              <a:gd name="T82" fmla="*/ 933 w 3860"/>
              <a:gd name="T83" fmla="*/ 1399 h 2450"/>
              <a:gd name="T84" fmla="*/ 938 w 3860"/>
              <a:gd name="T85" fmla="*/ 1438 h 2450"/>
              <a:gd name="T86" fmla="*/ 958 w 3860"/>
              <a:gd name="T87" fmla="*/ 1463 h 2450"/>
              <a:gd name="T88" fmla="*/ 1022 w 3860"/>
              <a:gd name="T89" fmla="*/ 1508 h 2450"/>
              <a:gd name="T90" fmla="*/ 1067 w 3860"/>
              <a:gd name="T91" fmla="*/ 1527 h 2450"/>
              <a:gd name="T92" fmla="*/ 1072 w 3860"/>
              <a:gd name="T93" fmla="*/ 1572 h 2450"/>
              <a:gd name="T94" fmla="*/ 1091 w 3860"/>
              <a:gd name="T95" fmla="*/ 1597 h 2450"/>
              <a:gd name="T96" fmla="*/ 1116 w 3860"/>
              <a:gd name="T97" fmla="*/ 1642 h 2450"/>
              <a:gd name="T98" fmla="*/ 1176 w 3860"/>
              <a:gd name="T99" fmla="*/ 1666 h 2450"/>
              <a:gd name="T100" fmla="*/ 1215 w 3860"/>
              <a:gd name="T101" fmla="*/ 1711 h 2450"/>
              <a:gd name="T102" fmla="*/ 1300 w 3860"/>
              <a:gd name="T103" fmla="*/ 1761 h 2450"/>
              <a:gd name="T104" fmla="*/ 1335 w 3860"/>
              <a:gd name="T105" fmla="*/ 1810 h 2450"/>
              <a:gd name="T106" fmla="*/ 1454 w 3860"/>
              <a:gd name="T107" fmla="*/ 1835 h 2450"/>
              <a:gd name="T108" fmla="*/ 1473 w 3860"/>
              <a:gd name="T109" fmla="*/ 1890 h 2450"/>
              <a:gd name="T110" fmla="*/ 1617 w 3860"/>
              <a:gd name="T111" fmla="*/ 1919 h 2450"/>
              <a:gd name="T112" fmla="*/ 1627 w 3860"/>
              <a:gd name="T113" fmla="*/ 1969 h 2450"/>
              <a:gd name="T114" fmla="*/ 1687 w 3860"/>
              <a:gd name="T115" fmla="*/ 2029 h 2450"/>
              <a:gd name="T116" fmla="*/ 1791 w 3860"/>
              <a:gd name="T117" fmla="*/ 2088 h 2450"/>
              <a:gd name="T118" fmla="*/ 2074 w 3860"/>
              <a:gd name="T119" fmla="*/ 2123 h 2450"/>
              <a:gd name="T120" fmla="*/ 2103 w 3860"/>
              <a:gd name="T121" fmla="*/ 2202 h 2450"/>
              <a:gd name="T122" fmla="*/ 2421 w 3860"/>
              <a:gd name="T123" fmla="*/ 2247 h 2450"/>
              <a:gd name="T124" fmla="*/ 2485 w 3860"/>
              <a:gd name="T125" fmla="*/ 2326 h 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60" h="2450">
                <a:moveTo>
                  <a:pt x="0" y="0"/>
                </a:moveTo>
                <a:lnTo>
                  <a:pt x="30" y="0"/>
                </a:lnTo>
                <a:lnTo>
                  <a:pt x="30" y="14"/>
                </a:lnTo>
                <a:lnTo>
                  <a:pt x="45" y="14"/>
                </a:lnTo>
                <a:lnTo>
                  <a:pt x="45" y="34"/>
                </a:lnTo>
                <a:lnTo>
                  <a:pt x="60" y="34"/>
                </a:lnTo>
                <a:lnTo>
                  <a:pt x="60" y="49"/>
                </a:lnTo>
                <a:lnTo>
                  <a:pt x="70" y="49"/>
                </a:lnTo>
                <a:lnTo>
                  <a:pt x="70" y="69"/>
                </a:lnTo>
                <a:lnTo>
                  <a:pt x="74" y="69"/>
                </a:lnTo>
                <a:lnTo>
                  <a:pt x="74" y="84"/>
                </a:lnTo>
                <a:lnTo>
                  <a:pt x="199" y="84"/>
                </a:lnTo>
                <a:lnTo>
                  <a:pt x="199" y="104"/>
                </a:lnTo>
                <a:lnTo>
                  <a:pt x="233" y="104"/>
                </a:lnTo>
                <a:lnTo>
                  <a:pt x="233" y="124"/>
                </a:lnTo>
                <a:lnTo>
                  <a:pt x="268" y="124"/>
                </a:lnTo>
                <a:lnTo>
                  <a:pt x="268" y="158"/>
                </a:lnTo>
                <a:lnTo>
                  <a:pt x="278" y="158"/>
                </a:lnTo>
                <a:lnTo>
                  <a:pt x="278" y="173"/>
                </a:lnTo>
                <a:lnTo>
                  <a:pt x="288" y="173"/>
                </a:lnTo>
                <a:lnTo>
                  <a:pt x="288" y="193"/>
                </a:lnTo>
                <a:lnTo>
                  <a:pt x="288" y="213"/>
                </a:lnTo>
                <a:lnTo>
                  <a:pt x="303" y="213"/>
                </a:lnTo>
                <a:lnTo>
                  <a:pt x="303" y="248"/>
                </a:lnTo>
                <a:lnTo>
                  <a:pt x="318" y="248"/>
                </a:lnTo>
                <a:lnTo>
                  <a:pt x="318" y="262"/>
                </a:lnTo>
                <a:lnTo>
                  <a:pt x="323" y="262"/>
                </a:lnTo>
                <a:lnTo>
                  <a:pt x="323" y="282"/>
                </a:lnTo>
                <a:lnTo>
                  <a:pt x="327" y="282"/>
                </a:lnTo>
                <a:lnTo>
                  <a:pt x="327" y="302"/>
                </a:lnTo>
                <a:lnTo>
                  <a:pt x="327" y="317"/>
                </a:lnTo>
                <a:lnTo>
                  <a:pt x="337" y="317"/>
                </a:lnTo>
                <a:lnTo>
                  <a:pt x="337" y="337"/>
                </a:lnTo>
                <a:lnTo>
                  <a:pt x="342" y="337"/>
                </a:lnTo>
                <a:lnTo>
                  <a:pt x="342" y="372"/>
                </a:lnTo>
                <a:lnTo>
                  <a:pt x="352" y="372"/>
                </a:lnTo>
                <a:lnTo>
                  <a:pt x="352" y="391"/>
                </a:lnTo>
                <a:lnTo>
                  <a:pt x="357" y="391"/>
                </a:lnTo>
                <a:lnTo>
                  <a:pt x="357" y="406"/>
                </a:lnTo>
                <a:lnTo>
                  <a:pt x="367" y="406"/>
                </a:lnTo>
                <a:lnTo>
                  <a:pt x="367" y="426"/>
                </a:lnTo>
                <a:lnTo>
                  <a:pt x="372" y="426"/>
                </a:lnTo>
                <a:lnTo>
                  <a:pt x="372" y="446"/>
                </a:lnTo>
                <a:lnTo>
                  <a:pt x="382" y="446"/>
                </a:lnTo>
                <a:lnTo>
                  <a:pt x="382" y="461"/>
                </a:lnTo>
                <a:lnTo>
                  <a:pt x="382" y="481"/>
                </a:lnTo>
                <a:lnTo>
                  <a:pt x="387" y="481"/>
                </a:lnTo>
                <a:lnTo>
                  <a:pt x="387" y="496"/>
                </a:lnTo>
                <a:lnTo>
                  <a:pt x="407" y="496"/>
                </a:lnTo>
                <a:lnTo>
                  <a:pt x="407" y="515"/>
                </a:lnTo>
                <a:lnTo>
                  <a:pt x="422" y="515"/>
                </a:lnTo>
                <a:lnTo>
                  <a:pt x="422" y="535"/>
                </a:lnTo>
                <a:lnTo>
                  <a:pt x="422" y="550"/>
                </a:lnTo>
                <a:lnTo>
                  <a:pt x="427" y="550"/>
                </a:lnTo>
                <a:lnTo>
                  <a:pt x="427" y="570"/>
                </a:lnTo>
                <a:lnTo>
                  <a:pt x="432" y="570"/>
                </a:lnTo>
                <a:lnTo>
                  <a:pt x="432" y="590"/>
                </a:lnTo>
                <a:lnTo>
                  <a:pt x="442" y="590"/>
                </a:lnTo>
                <a:lnTo>
                  <a:pt x="442" y="610"/>
                </a:lnTo>
                <a:lnTo>
                  <a:pt x="452" y="610"/>
                </a:lnTo>
                <a:lnTo>
                  <a:pt x="452" y="625"/>
                </a:lnTo>
                <a:lnTo>
                  <a:pt x="466" y="625"/>
                </a:lnTo>
                <a:lnTo>
                  <a:pt x="466" y="644"/>
                </a:lnTo>
                <a:lnTo>
                  <a:pt x="471" y="644"/>
                </a:lnTo>
                <a:lnTo>
                  <a:pt x="471" y="664"/>
                </a:lnTo>
                <a:lnTo>
                  <a:pt x="476" y="664"/>
                </a:lnTo>
                <a:lnTo>
                  <a:pt x="476" y="684"/>
                </a:lnTo>
                <a:lnTo>
                  <a:pt x="491" y="684"/>
                </a:lnTo>
                <a:lnTo>
                  <a:pt x="491" y="724"/>
                </a:lnTo>
                <a:lnTo>
                  <a:pt x="501" y="724"/>
                </a:lnTo>
                <a:lnTo>
                  <a:pt x="501" y="739"/>
                </a:lnTo>
                <a:lnTo>
                  <a:pt x="511" y="739"/>
                </a:lnTo>
                <a:lnTo>
                  <a:pt x="511" y="759"/>
                </a:lnTo>
                <a:lnTo>
                  <a:pt x="516" y="759"/>
                </a:lnTo>
                <a:lnTo>
                  <a:pt x="516" y="778"/>
                </a:lnTo>
                <a:lnTo>
                  <a:pt x="516" y="798"/>
                </a:lnTo>
                <a:lnTo>
                  <a:pt x="531" y="798"/>
                </a:lnTo>
                <a:lnTo>
                  <a:pt x="531" y="838"/>
                </a:lnTo>
                <a:lnTo>
                  <a:pt x="531" y="853"/>
                </a:lnTo>
                <a:lnTo>
                  <a:pt x="556" y="853"/>
                </a:lnTo>
                <a:lnTo>
                  <a:pt x="556" y="893"/>
                </a:lnTo>
                <a:lnTo>
                  <a:pt x="561" y="893"/>
                </a:lnTo>
                <a:lnTo>
                  <a:pt x="561" y="912"/>
                </a:lnTo>
                <a:lnTo>
                  <a:pt x="585" y="912"/>
                </a:lnTo>
                <a:lnTo>
                  <a:pt x="585" y="932"/>
                </a:lnTo>
                <a:lnTo>
                  <a:pt x="590" y="932"/>
                </a:lnTo>
                <a:lnTo>
                  <a:pt x="590" y="952"/>
                </a:lnTo>
                <a:lnTo>
                  <a:pt x="600" y="952"/>
                </a:lnTo>
                <a:lnTo>
                  <a:pt x="600" y="972"/>
                </a:lnTo>
                <a:lnTo>
                  <a:pt x="605" y="972"/>
                </a:lnTo>
                <a:lnTo>
                  <a:pt x="605" y="992"/>
                </a:lnTo>
                <a:lnTo>
                  <a:pt x="610" y="992"/>
                </a:lnTo>
                <a:lnTo>
                  <a:pt x="610" y="1012"/>
                </a:lnTo>
                <a:lnTo>
                  <a:pt x="610" y="1031"/>
                </a:lnTo>
                <a:lnTo>
                  <a:pt x="615" y="1031"/>
                </a:lnTo>
                <a:lnTo>
                  <a:pt x="615" y="1091"/>
                </a:lnTo>
                <a:lnTo>
                  <a:pt x="655" y="1091"/>
                </a:lnTo>
                <a:lnTo>
                  <a:pt x="655" y="1111"/>
                </a:lnTo>
                <a:lnTo>
                  <a:pt x="680" y="1111"/>
                </a:lnTo>
                <a:lnTo>
                  <a:pt x="680" y="1131"/>
                </a:lnTo>
                <a:lnTo>
                  <a:pt x="690" y="1131"/>
                </a:lnTo>
                <a:lnTo>
                  <a:pt x="690" y="1150"/>
                </a:lnTo>
                <a:lnTo>
                  <a:pt x="690" y="1170"/>
                </a:lnTo>
                <a:lnTo>
                  <a:pt x="705" y="1170"/>
                </a:lnTo>
                <a:lnTo>
                  <a:pt x="705" y="1190"/>
                </a:lnTo>
                <a:lnTo>
                  <a:pt x="734" y="1190"/>
                </a:lnTo>
                <a:lnTo>
                  <a:pt x="734" y="1210"/>
                </a:lnTo>
                <a:lnTo>
                  <a:pt x="744" y="1210"/>
                </a:lnTo>
                <a:lnTo>
                  <a:pt x="744" y="1230"/>
                </a:lnTo>
                <a:lnTo>
                  <a:pt x="749" y="1230"/>
                </a:lnTo>
                <a:lnTo>
                  <a:pt x="749" y="1255"/>
                </a:lnTo>
                <a:lnTo>
                  <a:pt x="759" y="1255"/>
                </a:lnTo>
                <a:lnTo>
                  <a:pt x="759" y="1274"/>
                </a:lnTo>
                <a:lnTo>
                  <a:pt x="784" y="1274"/>
                </a:lnTo>
                <a:lnTo>
                  <a:pt x="784" y="1294"/>
                </a:lnTo>
                <a:lnTo>
                  <a:pt x="814" y="1294"/>
                </a:lnTo>
                <a:lnTo>
                  <a:pt x="814" y="1314"/>
                </a:lnTo>
                <a:lnTo>
                  <a:pt x="873" y="1314"/>
                </a:lnTo>
                <a:lnTo>
                  <a:pt x="873" y="1334"/>
                </a:lnTo>
                <a:lnTo>
                  <a:pt x="878" y="1334"/>
                </a:lnTo>
                <a:lnTo>
                  <a:pt x="878" y="1359"/>
                </a:lnTo>
                <a:lnTo>
                  <a:pt x="893" y="1359"/>
                </a:lnTo>
                <a:lnTo>
                  <a:pt x="893" y="1379"/>
                </a:lnTo>
                <a:lnTo>
                  <a:pt x="908" y="1379"/>
                </a:lnTo>
                <a:lnTo>
                  <a:pt x="908" y="1399"/>
                </a:lnTo>
                <a:lnTo>
                  <a:pt x="933" y="1399"/>
                </a:lnTo>
                <a:lnTo>
                  <a:pt x="933" y="1418"/>
                </a:lnTo>
                <a:lnTo>
                  <a:pt x="938" y="1418"/>
                </a:lnTo>
                <a:lnTo>
                  <a:pt x="938" y="1438"/>
                </a:lnTo>
                <a:lnTo>
                  <a:pt x="948" y="1438"/>
                </a:lnTo>
                <a:lnTo>
                  <a:pt x="948" y="1463"/>
                </a:lnTo>
                <a:lnTo>
                  <a:pt x="958" y="1463"/>
                </a:lnTo>
                <a:lnTo>
                  <a:pt x="958" y="1483"/>
                </a:lnTo>
                <a:lnTo>
                  <a:pt x="1022" y="1483"/>
                </a:lnTo>
                <a:lnTo>
                  <a:pt x="1022" y="1508"/>
                </a:lnTo>
                <a:lnTo>
                  <a:pt x="1042" y="1508"/>
                </a:lnTo>
                <a:lnTo>
                  <a:pt x="1042" y="1527"/>
                </a:lnTo>
                <a:lnTo>
                  <a:pt x="1067" y="1527"/>
                </a:lnTo>
                <a:lnTo>
                  <a:pt x="1067" y="1552"/>
                </a:lnTo>
                <a:lnTo>
                  <a:pt x="1072" y="1552"/>
                </a:lnTo>
                <a:lnTo>
                  <a:pt x="1072" y="1572"/>
                </a:lnTo>
                <a:lnTo>
                  <a:pt x="1077" y="1572"/>
                </a:lnTo>
                <a:lnTo>
                  <a:pt x="1077" y="1597"/>
                </a:lnTo>
                <a:lnTo>
                  <a:pt x="1091" y="1597"/>
                </a:lnTo>
                <a:lnTo>
                  <a:pt x="1091" y="1617"/>
                </a:lnTo>
                <a:lnTo>
                  <a:pt x="1116" y="1617"/>
                </a:lnTo>
                <a:lnTo>
                  <a:pt x="1116" y="1642"/>
                </a:lnTo>
                <a:lnTo>
                  <a:pt x="1161" y="1642"/>
                </a:lnTo>
                <a:lnTo>
                  <a:pt x="1161" y="1666"/>
                </a:lnTo>
                <a:lnTo>
                  <a:pt x="1176" y="1666"/>
                </a:lnTo>
                <a:lnTo>
                  <a:pt x="1176" y="1691"/>
                </a:lnTo>
                <a:lnTo>
                  <a:pt x="1215" y="1691"/>
                </a:lnTo>
                <a:lnTo>
                  <a:pt x="1215" y="1711"/>
                </a:lnTo>
                <a:lnTo>
                  <a:pt x="1280" y="1711"/>
                </a:lnTo>
                <a:lnTo>
                  <a:pt x="1280" y="1761"/>
                </a:lnTo>
                <a:lnTo>
                  <a:pt x="1300" y="1761"/>
                </a:lnTo>
                <a:lnTo>
                  <a:pt x="1300" y="1785"/>
                </a:lnTo>
                <a:lnTo>
                  <a:pt x="1335" y="1785"/>
                </a:lnTo>
                <a:lnTo>
                  <a:pt x="1335" y="1810"/>
                </a:lnTo>
                <a:lnTo>
                  <a:pt x="1384" y="1810"/>
                </a:lnTo>
                <a:lnTo>
                  <a:pt x="1384" y="1835"/>
                </a:lnTo>
                <a:lnTo>
                  <a:pt x="1454" y="1835"/>
                </a:lnTo>
                <a:lnTo>
                  <a:pt x="1454" y="1865"/>
                </a:lnTo>
                <a:lnTo>
                  <a:pt x="1473" y="1865"/>
                </a:lnTo>
                <a:lnTo>
                  <a:pt x="1473" y="1890"/>
                </a:lnTo>
                <a:lnTo>
                  <a:pt x="1592" y="1890"/>
                </a:lnTo>
                <a:lnTo>
                  <a:pt x="1592" y="1919"/>
                </a:lnTo>
                <a:lnTo>
                  <a:pt x="1617" y="1919"/>
                </a:lnTo>
                <a:lnTo>
                  <a:pt x="1617" y="1944"/>
                </a:lnTo>
                <a:lnTo>
                  <a:pt x="1627" y="1944"/>
                </a:lnTo>
                <a:lnTo>
                  <a:pt x="1627" y="1969"/>
                </a:lnTo>
                <a:lnTo>
                  <a:pt x="1662" y="1969"/>
                </a:lnTo>
                <a:lnTo>
                  <a:pt x="1662" y="2029"/>
                </a:lnTo>
                <a:lnTo>
                  <a:pt x="1687" y="2029"/>
                </a:lnTo>
                <a:lnTo>
                  <a:pt x="1687" y="2053"/>
                </a:lnTo>
                <a:lnTo>
                  <a:pt x="1791" y="2053"/>
                </a:lnTo>
                <a:lnTo>
                  <a:pt x="1791" y="2088"/>
                </a:lnTo>
                <a:lnTo>
                  <a:pt x="1984" y="2088"/>
                </a:lnTo>
                <a:lnTo>
                  <a:pt x="1984" y="2123"/>
                </a:lnTo>
                <a:lnTo>
                  <a:pt x="2074" y="2123"/>
                </a:lnTo>
                <a:lnTo>
                  <a:pt x="2074" y="2162"/>
                </a:lnTo>
                <a:lnTo>
                  <a:pt x="2103" y="2162"/>
                </a:lnTo>
                <a:lnTo>
                  <a:pt x="2103" y="2202"/>
                </a:lnTo>
                <a:lnTo>
                  <a:pt x="2371" y="2202"/>
                </a:lnTo>
                <a:lnTo>
                  <a:pt x="2371" y="2247"/>
                </a:lnTo>
                <a:lnTo>
                  <a:pt x="2421" y="2247"/>
                </a:lnTo>
                <a:lnTo>
                  <a:pt x="2421" y="2287"/>
                </a:lnTo>
                <a:lnTo>
                  <a:pt x="2485" y="2287"/>
                </a:lnTo>
                <a:lnTo>
                  <a:pt x="2485" y="2326"/>
                </a:lnTo>
                <a:lnTo>
                  <a:pt x="3860" y="2326"/>
                </a:lnTo>
                <a:lnTo>
                  <a:pt x="3860" y="2450"/>
                </a:lnTo>
              </a:path>
            </a:pathLst>
          </a:custGeom>
          <a:noFill/>
          <a:ln w="31750">
            <a:solidFill>
              <a:srgbClr val="FFC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50224" name="Rectangle 48"/>
          <p:cNvSpPr>
            <a:spLocks noChangeArrowheads="1"/>
          </p:cNvSpPr>
          <p:nvPr/>
        </p:nvSpPr>
        <p:spPr bwMode="auto">
          <a:xfrm>
            <a:off x="4346972" y="4350544"/>
            <a:ext cx="5838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dirty="0">
                <a:solidFill>
                  <a:srgbClr val="FFC000"/>
                </a:solidFill>
                <a:latin typeface="Verdana" panose="020B0604030504040204" pitchFamily="34" charset="0"/>
              </a:rPr>
              <a:t>PCI</a:t>
            </a:r>
          </a:p>
        </p:txBody>
      </p:sp>
      <p:sp>
        <p:nvSpPr>
          <p:cNvPr id="50225" name="Rectangle 49"/>
          <p:cNvSpPr>
            <a:spLocks noChangeArrowheads="1"/>
          </p:cNvSpPr>
          <p:nvPr/>
        </p:nvSpPr>
        <p:spPr bwMode="auto">
          <a:xfrm>
            <a:off x="2511030" y="4620816"/>
            <a:ext cx="102463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>
                <a:solidFill>
                  <a:srgbClr val="FFFFFF"/>
                </a:solidFill>
                <a:latin typeface="Verdana" panose="020B0604030504040204" pitchFamily="34" charset="0"/>
              </a:rPr>
              <a:t>Control</a:t>
            </a:r>
          </a:p>
        </p:txBody>
      </p:sp>
      <p:sp>
        <p:nvSpPr>
          <p:cNvPr id="50226" name="Text Box 50"/>
          <p:cNvSpPr txBox="1">
            <a:spLocks noChangeArrowheads="1"/>
          </p:cNvSpPr>
          <p:nvPr/>
        </p:nvSpPr>
        <p:spPr bwMode="auto">
          <a:xfrm>
            <a:off x="4410075" y="2674145"/>
            <a:ext cx="3590925" cy="761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1 year</a:t>
            </a:r>
            <a:r>
              <a:rPr lang="en-GB" altLang="en-US" sz="1500" dirty="0" smtClean="0">
                <a:solidFill>
                  <a:schemeClr val="bg1"/>
                </a:solidFill>
                <a:latin typeface="Arial" panose="020B0604020202020204" pitchFamily="34" charset="0"/>
              </a:rPr>
              <a:t>: </a:t>
            </a:r>
            <a:r>
              <a:rPr lang="en-GB" altLang="en-US" sz="1350" dirty="0" smtClean="0">
                <a:solidFill>
                  <a:schemeClr val="bg1"/>
                </a:solidFill>
                <a:latin typeface="Arial" panose="020B0604020202020204" pitchFamily="34" charset="0"/>
              </a:rPr>
              <a:t>27.1</a:t>
            </a:r>
            <a:r>
              <a:rPr lang="en-GB" altLang="en-US" sz="1350" dirty="0">
                <a:solidFill>
                  <a:schemeClr val="bg1"/>
                </a:solidFill>
                <a:latin typeface="Arial" panose="020B0604020202020204" pitchFamily="34" charset="0"/>
              </a:rPr>
              <a:t>% vs. 13.3%</a:t>
            </a:r>
          </a:p>
          <a:p>
            <a:endParaRPr lang="en-GB" altLang="en-US" sz="135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en-GB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HR: 0.68 (0.52-0.88</a:t>
            </a:r>
            <a:r>
              <a:rPr lang="en-GB" altLang="en-US" sz="1500" dirty="0" smtClean="0">
                <a:solidFill>
                  <a:schemeClr val="bg1"/>
                </a:solidFill>
                <a:latin typeface="Arial" panose="020B0604020202020204" pitchFamily="34" charset="0"/>
              </a:rPr>
              <a:t>); </a:t>
            </a:r>
            <a:r>
              <a:rPr lang="en-GB" altLang="en-US" sz="1500" i="1" dirty="0" smtClean="0">
                <a:solidFill>
                  <a:schemeClr val="bg1"/>
                </a:solidFill>
                <a:latin typeface="Arial" panose="020B0604020202020204" pitchFamily="34" charset="0"/>
              </a:rPr>
              <a:t>p </a:t>
            </a:r>
            <a:r>
              <a:rPr lang="en-GB" altLang="en-US" sz="1500" dirty="0" smtClean="0">
                <a:solidFill>
                  <a:schemeClr val="bg1"/>
                </a:solidFill>
                <a:latin typeface="Arial" panose="020B0604020202020204" pitchFamily="34" charset="0"/>
              </a:rPr>
              <a:t>= 0.003</a:t>
            </a:r>
            <a:endParaRPr lang="en-GB" altLang="en-US" sz="1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27" name="Rectangle 51"/>
          <p:cNvSpPr>
            <a:spLocks noChangeArrowheads="1"/>
          </p:cNvSpPr>
          <p:nvPr/>
        </p:nvSpPr>
        <p:spPr bwMode="auto">
          <a:xfrm>
            <a:off x="1133161" y="644130"/>
            <a:ext cx="6959831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866" tIns="33338" rIns="67866" bIns="33338" anchor="ctr"/>
          <a:lstStyle>
            <a:lvl1pPr algn="ctr">
              <a:defRPr sz="3000">
                <a:solidFill>
                  <a:srgbClr val="EDBD2D"/>
                </a:solidFill>
                <a:latin typeface="Georgia" panose="02040502050405020303" pitchFamily="18" charset="0"/>
              </a:defRPr>
            </a:lvl1pPr>
            <a:lvl2pPr algn="ctr">
              <a:defRPr sz="3000">
                <a:solidFill>
                  <a:srgbClr val="EDBD2D"/>
                </a:solidFill>
                <a:latin typeface="Georgia" panose="02040502050405020303" pitchFamily="18" charset="0"/>
              </a:defRPr>
            </a:lvl2pPr>
            <a:lvl3pPr algn="ctr">
              <a:defRPr sz="3000">
                <a:solidFill>
                  <a:srgbClr val="EDBD2D"/>
                </a:solidFill>
                <a:latin typeface="Georgia" panose="02040502050405020303" pitchFamily="18" charset="0"/>
              </a:defRPr>
            </a:lvl3pPr>
            <a:lvl4pPr algn="ctr">
              <a:defRPr sz="3000">
                <a:solidFill>
                  <a:srgbClr val="EDBD2D"/>
                </a:solidFill>
                <a:latin typeface="Georgia" panose="02040502050405020303" pitchFamily="18" charset="0"/>
              </a:defRPr>
            </a:lvl4pPr>
            <a:lvl5pPr algn="ctr">
              <a:defRPr sz="3000">
                <a:solidFill>
                  <a:srgbClr val="EDBD2D"/>
                </a:solidFill>
                <a:latin typeface="Georgia" panose="02040502050405020303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EDBD2D"/>
                </a:solidFill>
                <a:latin typeface="Georgia" panose="02040502050405020303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EDBD2D"/>
                </a:solidFill>
                <a:latin typeface="Georgia" panose="02040502050405020303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EDBD2D"/>
                </a:solidFill>
                <a:latin typeface="Georgia" panose="02040502050405020303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EDBD2D"/>
                </a:solidFill>
                <a:latin typeface="Georgia" panose="02040502050405020303" pitchFamily="18" charset="0"/>
              </a:defRPr>
            </a:lvl9pPr>
          </a:lstStyle>
          <a:p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4000" b="1" dirty="0">
                <a:solidFill>
                  <a:srgbClr val="FFC000"/>
                </a:solidFill>
                <a:latin typeface="+mj-lt"/>
              </a:rPr>
              <a:t>Overall </a:t>
            </a:r>
            <a:r>
              <a:rPr lang="en-US" altLang="en-US" sz="4000" b="1" dirty="0" smtClean="0">
                <a:solidFill>
                  <a:srgbClr val="FFC000"/>
                </a:solidFill>
                <a:latin typeface="+mj-lt"/>
              </a:rPr>
              <a:t>survival: </a:t>
            </a:r>
            <a:r>
              <a:rPr lang="en-US" altLang="en-US" sz="4000" b="1" i="1" dirty="0">
                <a:solidFill>
                  <a:srgbClr val="FFC000"/>
                </a:solidFill>
                <a:latin typeface="+mj-lt"/>
              </a:rPr>
              <a:t>measured from randomization</a:t>
            </a:r>
          </a:p>
        </p:txBody>
      </p:sp>
      <p:sp>
        <p:nvSpPr>
          <p:cNvPr id="53" name="Text Box 21"/>
          <p:cNvSpPr txBox="1">
            <a:spLocks noChangeArrowheads="1"/>
          </p:cNvSpPr>
          <p:nvPr/>
        </p:nvSpPr>
        <p:spPr bwMode="auto">
          <a:xfrm>
            <a:off x="3556461" y="6314936"/>
            <a:ext cx="1617751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 err="1">
                <a:solidFill>
                  <a:srgbClr val="FFFFFF"/>
                </a:solidFill>
              </a:rPr>
              <a:t>Slotman</a:t>
            </a:r>
            <a:r>
              <a:rPr lang="en-US" altLang="en-US" sz="1050" dirty="0">
                <a:solidFill>
                  <a:srgbClr val="FFFFFF"/>
                </a:solidFill>
              </a:rPr>
              <a:t> et al. </a:t>
            </a:r>
            <a:r>
              <a:rPr lang="en-US" altLang="en-US" sz="1050" i="1" dirty="0">
                <a:solidFill>
                  <a:srgbClr val="FFFFFF"/>
                </a:solidFill>
              </a:rPr>
              <a:t>NEJM</a:t>
            </a:r>
            <a:r>
              <a:rPr lang="en-US" altLang="en-US" sz="1050" dirty="0">
                <a:solidFill>
                  <a:srgbClr val="FFFFFF"/>
                </a:solidFill>
              </a:rPr>
              <a:t> 2007.</a:t>
            </a:r>
          </a:p>
        </p:txBody>
      </p:sp>
    </p:spTree>
    <p:extLst>
      <p:ext uri="{BB962C8B-B14F-4D97-AF65-F5344CB8AC3E}">
        <p14:creationId xmlns:p14="http://schemas.microsoft.com/office/powerpoint/2010/main" val="397339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54322" y="390224"/>
            <a:ext cx="8229600" cy="857250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4000" dirty="0">
                <a:solidFill>
                  <a:srgbClr val="FFC000"/>
                </a:solidFill>
                <a:latin typeface="Arial"/>
                <a:cs typeface="Arial"/>
              </a:rPr>
              <a:t>PCI in SCLC: Trial Design</a:t>
            </a:r>
            <a:endParaRPr kumimoji="1" lang="ja-JP" altLang="en-US" sz="4000" dirty="0">
              <a:solidFill>
                <a:srgbClr val="FFC000"/>
              </a:solidFill>
              <a:latin typeface="Arial"/>
              <a:cs typeface="Arial"/>
            </a:endParaRPr>
          </a:p>
        </p:txBody>
      </p:sp>
      <p:sp>
        <p:nvSpPr>
          <p:cNvPr id="1024" name="テキスト ボックス 1023"/>
          <p:cNvSpPr txBox="1"/>
          <p:nvPr/>
        </p:nvSpPr>
        <p:spPr>
          <a:xfrm>
            <a:off x="375138" y="3340205"/>
            <a:ext cx="25112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/>
            <a:r>
              <a:rPr kumimoji="1" lang="en-US" altLang="ja-JP" sz="1200" b="1" dirty="0">
                <a:solidFill>
                  <a:srgbClr val="FFFFFF"/>
                </a:solidFill>
                <a:cs typeface="Arial"/>
              </a:rPr>
              <a:t>Stratification</a:t>
            </a:r>
            <a:r>
              <a:rPr kumimoji="1" lang="ja-JP" altLang="en-US" sz="1200" b="1" dirty="0">
                <a:solidFill>
                  <a:srgbClr val="FFFFFF"/>
                </a:solidFill>
                <a:cs typeface="Arial"/>
              </a:rPr>
              <a:t> </a:t>
            </a:r>
            <a:r>
              <a:rPr kumimoji="1" lang="en-US" altLang="ja-JP" sz="1200" dirty="0">
                <a:solidFill>
                  <a:srgbClr val="FFFFFF"/>
                </a:solidFill>
                <a:cs typeface="Arial"/>
              </a:rPr>
              <a:t>by</a:t>
            </a:r>
            <a:r>
              <a:rPr kumimoji="1" lang="en-US" altLang="ja-JP" sz="1200" b="1" dirty="0">
                <a:solidFill>
                  <a:srgbClr val="FFFFFF"/>
                </a:solidFill>
                <a:cs typeface="Arial"/>
              </a:rPr>
              <a:t> </a:t>
            </a:r>
            <a:r>
              <a:rPr kumimoji="1" lang="en-US" altLang="ja-JP" sz="1200" dirty="0">
                <a:solidFill>
                  <a:srgbClr val="FFFFFF"/>
                </a:solidFill>
                <a:cs typeface="Arial"/>
              </a:rPr>
              <a:t>Age (&lt;</a:t>
            </a:r>
            <a:r>
              <a:rPr kumimoji="1" lang="en-US" altLang="ja-JP" sz="1200" dirty="0" smtClean="0">
                <a:solidFill>
                  <a:srgbClr val="FFFFFF"/>
                </a:solidFill>
                <a:cs typeface="Arial"/>
              </a:rPr>
              <a:t>70 / ≥70),</a:t>
            </a:r>
            <a:endParaRPr kumimoji="1" lang="en-US" altLang="ja-JP" sz="1200" dirty="0">
              <a:solidFill>
                <a:srgbClr val="FFFFFF"/>
              </a:solidFill>
              <a:cs typeface="Arial"/>
            </a:endParaRPr>
          </a:p>
          <a:p>
            <a:pPr defTabSz="342900"/>
            <a:r>
              <a:rPr kumimoji="1" lang="en-US" altLang="ja-JP" sz="1200" dirty="0">
                <a:solidFill>
                  <a:srgbClr val="FFFFFF"/>
                </a:solidFill>
                <a:cs typeface="Arial"/>
              </a:rPr>
              <a:t>PS (0-1 / 2)</a:t>
            </a:r>
          </a:p>
          <a:p>
            <a:pPr defTabSz="342900"/>
            <a:r>
              <a:rPr kumimoji="1" lang="en-US" altLang="ja-JP" sz="1200" dirty="0">
                <a:solidFill>
                  <a:srgbClr val="FFFFFF"/>
                </a:solidFill>
                <a:cs typeface="Arial"/>
              </a:rPr>
              <a:t>Response (CR / PR+MR)</a:t>
            </a:r>
          </a:p>
          <a:p>
            <a:pPr defTabSz="342900"/>
            <a:r>
              <a:rPr kumimoji="1" lang="en-US" altLang="ja-JP" sz="1200" dirty="0">
                <a:solidFill>
                  <a:srgbClr val="FFFFFF"/>
                </a:solidFill>
                <a:cs typeface="Arial"/>
              </a:rPr>
              <a:t>Institutions</a:t>
            </a:r>
          </a:p>
        </p:txBody>
      </p:sp>
      <p:sp>
        <p:nvSpPr>
          <p:cNvPr id="1037" name="正方形/長方形 1036"/>
          <p:cNvSpPr/>
          <p:nvPr/>
        </p:nvSpPr>
        <p:spPr>
          <a:xfrm>
            <a:off x="5490101" y="3798038"/>
            <a:ext cx="2457000" cy="507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342900"/>
            <a:r>
              <a:rPr lang="en-US" altLang="ja-JP" sz="1350" b="1" dirty="0">
                <a:solidFill>
                  <a:srgbClr val="0F2C52"/>
                </a:solidFill>
                <a:cs typeface="Arial"/>
              </a:rPr>
              <a:t>Follow-up by MRI imaging evaluated every 3 months</a:t>
            </a:r>
            <a:endParaRPr lang="ja-JP" altLang="en-US" sz="1350" b="1" dirty="0">
              <a:solidFill>
                <a:srgbClr val="0F2C52"/>
              </a:solidFill>
              <a:cs typeface="Arial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945957" y="5121127"/>
            <a:ext cx="59589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>
              <a:tabLst>
                <a:tab pos="1881188" algn="l"/>
              </a:tabLst>
            </a:pPr>
            <a:r>
              <a:rPr lang="en-US" altLang="ja-JP" sz="1300" b="1" dirty="0">
                <a:solidFill>
                  <a:srgbClr val="FFFFFF"/>
                </a:solidFill>
                <a:cs typeface="Arial"/>
              </a:rPr>
              <a:t>Primary endpoint: </a:t>
            </a:r>
            <a:r>
              <a:rPr lang="en-US" altLang="ja-JP" sz="1300" dirty="0">
                <a:solidFill>
                  <a:srgbClr val="FFFFFF"/>
                </a:solidFill>
                <a:cs typeface="Arial"/>
              </a:rPr>
              <a:t>Overall Survival</a:t>
            </a:r>
          </a:p>
          <a:p>
            <a:pPr defTabSz="342900">
              <a:tabLst>
                <a:tab pos="1881188" algn="l"/>
              </a:tabLst>
            </a:pPr>
            <a:r>
              <a:rPr lang="en-US" altLang="ja-JP" sz="1300" b="1" dirty="0">
                <a:solidFill>
                  <a:srgbClr val="FFFFFF"/>
                </a:solidFill>
                <a:cs typeface="Arial"/>
              </a:rPr>
              <a:t>Secondary endpoints: </a:t>
            </a:r>
            <a:r>
              <a:rPr lang="en-US" altLang="ja-JP" sz="1300" dirty="0">
                <a:solidFill>
                  <a:srgbClr val="FFFFFF"/>
                </a:solidFill>
                <a:cs typeface="Arial"/>
              </a:rPr>
              <a:t>Time to brain metastases </a:t>
            </a:r>
            <a:r>
              <a:rPr lang="en-US" altLang="ja-JP" sz="1300" dirty="0" smtClean="0">
                <a:solidFill>
                  <a:srgbClr val="FFFFFF"/>
                </a:solidFill>
                <a:cs typeface="Arial"/>
              </a:rPr>
              <a:t>(BM), </a:t>
            </a:r>
            <a:r>
              <a:rPr lang="en-US" altLang="ja-JP" sz="1300" dirty="0">
                <a:solidFill>
                  <a:srgbClr val="FFFFFF"/>
                </a:solidFill>
                <a:cs typeface="Arial"/>
              </a:rPr>
              <a:t>Progression-Free Survival (PFS</a:t>
            </a:r>
            <a:r>
              <a:rPr lang="en-US" altLang="ja-JP" sz="1300" dirty="0" smtClean="0">
                <a:solidFill>
                  <a:srgbClr val="FFFFFF"/>
                </a:solidFill>
                <a:cs typeface="Arial"/>
              </a:rPr>
              <a:t>), Safety, </a:t>
            </a:r>
            <a:r>
              <a:rPr lang="en-US" altLang="ja-JP" sz="1300" dirty="0">
                <a:solidFill>
                  <a:srgbClr val="FFFFFF"/>
                </a:solidFill>
                <a:cs typeface="Arial"/>
              </a:rPr>
              <a:t>Mini Mental State Examination (MMSE)</a:t>
            </a:r>
          </a:p>
        </p:txBody>
      </p:sp>
      <p:cxnSp>
        <p:nvCxnSpPr>
          <p:cNvPr id="23" name="直線矢印コネクタ 22"/>
          <p:cNvCxnSpPr/>
          <p:nvPr/>
        </p:nvCxnSpPr>
        <p:spPr>
          <a:xfrm>
            <a:off x="4924194" y="2687533"/>
            <a:ext cx="1080000" cy="0"/>
          </a:xfrm>
          <a:prstGeom prst="straightConnector1">
            <a:avLst/>
          </a:prstGeom>
          <a:ln w="381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角丸四角形 24"/>
          <p:cNvSpPr/>
          <p:nvPr/>
        </p:nvSpPr>
        <p:spPr>
          <a:xfrm>
            <a:off x="1192098" y="2186862"/>
            <a:ext cx="1620000" cy="91810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r>
              <a:rPr kumimoji="1" lang="en-US" altLang="ja-JP" sz="1350" b="1" dirty="0">
                <a:solidFill>
                  <a:srgbClr val="FFFFFF"/>
                </a:solidFill>
                <a:cs typeface="Arial"/>
              </a:rPr>
              <a:t>1</a:t>
            </a:r>
            <a:r>
              <a:rPr kumimoji="1" lang="en-US" altLang="ja-JP" sz="1350" b="1" baseline="30000" dirty="0">
                <a:solidFill>
                  <a:srgbClr val="FFFFFF"/>
                </a:solidFill>
                <a:cs typeface="Arial"/>
              </a:rPr>
              <a:t>st</a:t>
            </a:r>
            <a:r>
              <a:rPr kumimoji="1" lang="en-US" altLang="ja-JP" sz="1350" b="1" dirty="0">
                <a:solidFill>
                  <a:srgbClr val="FFFFFF"/>
                </a:solidFill>
                <a:cs typeface="Arial"/>
              </a:rPr>
              <a:t> line chemo</a:t>
            </a:r>
          </a:p>
          <a:p>
            <a:pPr algn="ctr" defTabSz="342900"/>
            <a:r>
              <a:rPr kumimoji="1" lang="en-US" altLang="ja-JP" sz="1350" b="1" dirty="0">
                <a:solidFill>
                  <a:srgbClr val="FFFFFF"/>
                </a:solidFill>
                <a:cs typeface="Arial"/>
              </a:rPr>
              <a:t>Platinum-based doublet</a:t>
            </a:r>
          </a:p>
        </p:txBody>
      </p:sp>
      <p:sp>
        <p:nvSpPr>
          <p:cNvPr id="35" name="フローチャート : 判断 15"/>
          <p:cNvSpPr/>
          <p:nvPr/>
        </p:nvSpPr>
        <p:spPr>
          <a:xfrm>
            <a:off x="5123363" y="2411540"/>
            <a:ext cx="656960" cy="54006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r>
              <a:rPr kumimoji="1" lang="en-US" altLang="ja-JP" sz="1350" dirty="0">
                <a:solidFill>
                  <a:srgbClr val="FFFFFF"/>
                </a:solidFill>
                <a:cs typeface="Arial"/>
              </a:rPr>
              <a:t>R</a:t>
            </a:r>
            <a:endParaRPr kumimoji="1" lang="ja-JP" altLang="en-US" sz="1350" dirty="0">
              <a:solidFill>
                <a:srgbClr val="FFFFFF"/>
              </a:solidFill>
              <a:cs typeface="Arial"/>
            </a:endParaRPr>
          </a:p>
        </p:txBody>
      </p:sp>
      <p:cxnSp>
        <p:nvCxnSpPr>
          <p:cNvPr id="36" name="直線コネクタ 35"/>
          <p:cNvCxnSpPr/>
          <p:nvPr/>
        </p:nvCxnSpPr>
        <p:spPr>
          <a:xfrm>
            <a:off x="5988726" y="2248516"/>
            <a:ext cx="0" cy="87106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/>
          <p:cNvCxnSpPr/>
          <p:nvPr/>
        </p:nvCxnSpPr>
        <p:spPr>
          <a:xfrm>
            <a:off x="5988726" y="2256136"/>
            <a:ext cx="270000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>
            <a:off x="5983806" y="3114304"/>
            <a:ext cx="270000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角丸四角形 38"/>
          <p:cNvSpPr/>
          <p:nvPr/>
        </p:nvSpPr>
        <p:spPr>
          <a:xfrm>
            <a:off x="6253018" y="1931449"/>
            <a:ext cx="1641506" cy="729000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r>
              <a:rPr kumimoji="1" lang="en-US" altLang="ja-JP" sz="1350" dirty="0">
                <a:solidFill>
                  <a:srgbClr val="0F2C52"/>
                </a:solidFill>
                <a:cs typeface="Arial"/>
              </a:rPr>
              <a:t>PCI: </a:t>
            </a:r>
            <a:r>
              <a:rPr kumimoji="1" lang="en-US" altLang="ja-JP" sz="1350" b="1" dirty="0">
                <a:solidFill>
                  <a:srgbClr val="0F2C52"/>
                </a:solidFill>
                <a:cs typeface="Arial"/>
              </a:rPr>
              <a:t>25 </a:t>
            </a:r>
            <a:r>
              <a:rPr kumimoji="1" lang="en-US" altLang="ja-JP" sz="1350" b="1" dirty="0" err="1">
                <a:solidFill>
                  <a:srgbClr val="0F2C52"/>
                </a:solidFill>
                <a:cs typeface="Arial"/>
              </a:rPr>
              <a:t>Gy</a:t>
            </a:r>
            <a:endParaRPr kumimoji="1" lang="en-US" altLang="ja-JP" sz="1350" b="1" dirty="0">
              <a:solidFill>
                <a:srgbClr val="0F2C52"/>
              </a:solidFill>
              <a:cs typeface="Arial"/>
            </a:endParaRPr>
          </a:p>
          <a:p>
            <a:pPr algn="ctr" defTabSz="342900"/>
            <a:r>
              <a:rPr kumimoji="1" lang="en-US" altLang="ja-JP" sz="1350" b="1" dirty="0">
                <a:solidFill>
                  <a:srgbClr val="0F2C52"/>
                </a:solidFill>
                <a:cs typeface="Arial"/>
              </a:rPr>
              <a:t>10 fractions</a:t>
            </a:r>
            <a:endParaRPr kumimoji="1" lang="ja-JP" altLang="en-US" sz="1350" b="1" dirty="0">
              <a:solidFill>
                <a:srgbClr val="0F2C52"/>
              </a:solidFill>
              <a:cs typeface="Arial"/>
            </a:endParaRPr>
          </a:p>
        </p:txBody>
      </p:sp>
      <p:sp>
        <p:nvSpPr>
          <p:cNvPr id="40" name="角丸四角形 39"/>
          <p:cNvSpPr/>
          <p:nvPr/>
        </p:nvSpPr>
        <p:spPr>
          <a:xfrm>
            <a:off x="6253018" y="2907742"/>
            <a:ext cx="1641506" cy="378000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r>
              <a:rPr kumimoji="1" lang="en-US" altLang="ja-JP" sz="1350" dirty="0">
                <a:solidFill>
                  <a:srgbClr val="0F2C52"/>
                </a:solidFill>
                <a:cs typeface="Arial"/>
              </a:rPr>
              <a:t>no PCI</a:t>
            </a:r>
            <a:endParaRPr kumimoji="1" lang="ja-JP" altLang="en-US" sz="1350" dirty="0">
              <a:solidFill>
                <a:srgbClr val="0F2C52"/>
              </a:solidFill>
              <a:cs typeface="Arial"/>
            </a:endParaRPr>
          </a:p>
        </p:txBody>
      </p:sp>
      <p:sp>
        <p:nvSpPr>
          <p:cNvPr id="15" name="角丸四角形 14"/>
          <p:cNvSpPr/>
          <p:nvPr/>
        </p:nvSpPr>
        <p:spPr>
          <a:xfrm>
            <a:off x="3208792" y="2297937"/>
            <a:ext cx="1772075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33350" indent="-133350" defTabSz="342900">
              <a:buFont typeface="Arial" panose="020B0604020202020204" pitchFamily="34" charset="0"/>
              <a:buChar char="•"/>
            </a:pPr>
            <a:r>
              <a:rPr kumimoji="1" lang="en-US" altLang="ja-JP" sz="1350" dirty="0">
                <a:solidFill>
                  <a:srgbClr val="FFFFFF"/>
                </a:solidFill>
                <a:cs typeface="Arial"/>
              </a:rPr>
              <a:t>Any response</a:t>
            </a:r>
          </a:p>
          <a:p>
            <a:pPr marL="133350" indent="-133350" defTabSz="342900">
              <a:buFont typeface="Arial" panose="020B0604020202020204" pitchFamily="34" charset="0"/>
              <a:buChar char="•"/>
            </a:pPr>
            <a:r>
              <a:rPr kumimoji="1" lang="en-US" altLang="ja-JP" sz="1350" b="1" dirty="0">
                <a:solidFill>
                  <a:srgbClr val="FFFFFF"/>
                </a:solidFill>
                <a:cs typeface="Arial"/>
              </a:rPr>
              <a:t>No BM by MRI assessment</a:t>
            </a:r>
          </a:p>
        </p:txBody>
      </p:sp>
      <p:sp>
        <p:nvSpPr>
          <p:cNvPr id="45" name="角丸四角形 44"/>
          <p:cNvSpPr/>
          <p:nvPr/>
        </p:nvSpPr>
        <p:spPr>
          <a:xfrm>
            <a:off x="3208790" y="1597737"/>
            <a:ext cx="1242138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r>
              <a:rPr kumimoji="1" lang="en-US" altLang="ja-JP" sz="1350">
                <a:solidFill>
                  <a:srgbClr val="FFFFFF"/>
                </a:solidFill>
                <a:cs typeface="Arial"/>
              </a:rPr>
              <a:t>No response</a:t>
            </a:r>
            <a:endParaRPr kumimoji="1" lang="ja-JP" altLang="en-US" sz="1350" dirty="0">
              <a:solidFill>
                <a:srgbClr val="FFFFFF"/>
              </a:solidFill>
              <a:cs typeface="Arial"/>
            </a:endParaRPr>
          </a:p>
        </p:txBody>
      </p:sp>
      <p:cxnSp>
        <p:nvCxnSpPr>
          <p:cNvPr id="48" name="直線矢印コネクタ 47"/>
          <p:cNvCxnSpPr/>
          <p:nvPr/>
        </p:nvCxnSpPr>
        <p:spPr>
          <a:xfrm flipV="1">
            <a:off x="2802039" y="1913652"/>
            <a:ext cx="378375" cy="725884"/>
          </a:xfrm>
          <a:prstGeom prst="straightConnector1">
            <a:avLst/>
          </a:prstGeom>
          <a:ln w="19050">
            <a:solidFill>
              <a:schemeClr val="bg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矢印コネクタ 50"/>
          <p:cNvCxnSpPr/>
          <p:nvPr/>
        </p:nvCxnSpPr>
        <p:spPr>
          <a:xfrm flipV="1">
            <a:off x="2797897" y="2646625"/>
            <a:ext cx="405000" cy="1086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/>
          <p:cNvCxnSpPr/>
          <p:nvPr/>
        </p:nvCxnSpPr>
        <p:spPr>
          <a:xfrm>
            <a:off x="2797685" y="3340205"/>
            <a:ext cx="2403000" cy="0"/>
          </a:xfrm>
          <a:prstGeom prst="line">
            <a:avLst/>
          </a:prstGeom>
          <a:ln w="3810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>
            <a:off x="2797685" y="3679322"/>
            <a:ext cx="3456000" cy="0"/>
          </a:xfrm>
          <a:prstGeom prst="line">
            <a:avLst/>
          </a:prstGeom>
          <a:ln w="3810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/>
          <p:cNvSpPr txBox="1"/>
          <p:nvPr/>
        </p:nvSpPr>
        <p:spPr>
          <a:xfrm>
            <a:off x="3746322" y="3063206"/>
            <a:ext cx="87581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342900"/>
            <a:r>
              <a:rPr kumimoji="1" lang="en-US" altLang="ja-JP" sz="1350" dirty="0">
                <a:solidFill>
                  <a:srgbClr val="FFFFFF"/>
                </a:solidFill>
                <a:cs typeface="Arial"/>
              </a:rPr>
              <a:t>&lt; 6 weeks</a:t>
            </a:r>
            <a:endParaRPr kumimoji="1" lang="ja-JP" altLang="en-US" sz="1350" dirty="0">
              <a:solidFill>
                <a:srgbClr val="FFFFFF"/>
              </a:solidFill>
              <a:cs typeface="Arial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856101" y="3419050"/>
            <a:ext cx="89184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342900"/>
            <a:r>
              <a:rPr kumimoji="1" lang="en-US" altLang="ja-JP" sz="1350" dirty="0">
                <a:solidFill>
                  <a:srgbClr val="FFFFFF"/>
                </a:solidFill>
                <a:cs typeface="Arial"/>
              </a:rPr>
              <a:t>3-8 weeks</a:t>
            </a:r>
            <a:endParaRPr kumimoji="1" lang="ja-JP" altLang="en-US" sz="1350" dirty="0">
              <a:solidFill>
                <a:srgbClr val="FFFFFF"/>
              </a:solidFill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91045" y="6173361"/>
            <a:ext cx="31197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342900"/>
            <a:r>
              <a:rPr lang="en-US" sz="1050" dirty="0">
                <a:solidFill>
                  <a:prstClr val="white"/>
                </a:solidFill>
                <a:cs typeface="Arial"/>
              </a:rPr>
              <a:t>ASCO 2014 Abstract 7503: Presented by </a:t>
            </a:r>
            <a:r>
              <a:rPr lang="en-US" altLang="ja-JP" sz="1050" dirty="0">
                <a:solidFill>
                  <a:prstClr val="white"/>
                </a:solidFill>
                <a:cs typeface="Arial"/>
              </a:rPr>
              <a:t>Takashi </a:t>
            </a:r>
            <a:r>
              <a:rPr lang="en-US" altLang="ja-JP" sz="1050" dirty="0" err="1">
                <a:solidFill>
                  <a:prstClr val="white"/>
                </a:solidFill>
                <a:cs typeface="Arial"/>
              </a:rPr>
              <a:t>Seto</a:t>
            </a:r>
            <a:endParaRPr lang="en-US" sz="1050" dirty="0">
              <a:solidFill>
                <a:prstClr val="white"/>
              </a:solidFill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18602" y="3394535"/>
            <a:ext cx="889675" cy="300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n=163</a:t>
            </a:r>
          </a:p>
        </p:txBody>
      </p:sp>
    </p:spTree>
    <p:extLst>
      <p:ext uri="{BB962C8B-B14F-4D97-AF65-F5344CB8AC3E}">
        <p14:creationId xmlns:p14="http://schemas.microsoft.com/office/powerpoint/2010/main" val="391409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0094" y="196965"/>
            <a:ext cx="7886700" cy="994172"/>
          </a:xfrm>
        </p:spPr>
        <p:txBody>
          <a:bodyPr>
            <a:noAutofit/>
          </a:bodyPr>
          <a:lstStyle/>
          <a:p>
            <a:pPr algn="ctr"/>
            <a:r>
              <a:rPr lang="en-US" altLang="ja-JP" sz="4000" dirty="0">
                <a:solidFill>
                  <a:srgbClr val="FFC000"/>
                </a:solidFill>
                <a:latin typeface="Calibri" charset="0"/>
                <a:ea typeface="Calibri" charset="0"/>
                <a:cs typeface="Calibri" charset="0"/>
              </a:rPr>
              <a:t>Overall Survival</a:t>
            </a:r>
            <a:endParaRPr kumimoji="1" lang="ja-JP" altLang="en-US" sz="4000" dirty="0">
              <a:solidFill>
                <a:srgbClr val="FFC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aphicFrame>
        <p:nvGraphicFramePr>
          <p:cNvPr id="4" name="Chart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6428200"/>
              </p:ext>
            </p:extLst>
          </p:nvPr>
        </p:nvGraphicFramePr>
        <p:xfrm>
          <a:off x="1223963" y="1661049"/>
          <a:ext cx="6696075" cy="4104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1763688" y="4907886"/>
            <a:ext cx="372641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4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Stratified log-rank test: P=0.091 (2-sided)</a:t>
            </a:r>
          </a:p>
        </p:txBody>
      </p:sp>
      <p:cxnSp>
        <p:nvCxnSpPr>
          <p:cNvPr id="11" name="直線コネクタ 10"/>
          <p:cNvCxnSpPr/>
          <p:nvPr/>
        </p:nvCxnSpPr>
        <p:spPr>
          <a:xfrm>
            <a:off x="5706126" y="3999203"/>
            <a:ext cx="189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5706126" y="3722549"/>
            <a:ext cx="1890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6030162" y="3813812"/>
            <a:ext cx="127631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Arm B: No PCI</a:t>
            </a:r>
            <a:endParaRPr kumimoji="1" lang="ja-JP" altLang="en-US" sz="15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030162" y="3544126"/>
            <a:ext cx="101502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Arm A: PCI</a:t>
            </a:r>
            <a:endParaRPr kumimoji="1" lang="ja-JP" altLang="en-US" sz="15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aphicFrame>
        <p:nvGraphicFramePr>
          <p:cNvPr id="15" name="表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696132"/>
              </p:ext>
            </p:extLst>
          </p:nvPr>
        </p:nvGraphicFramePr>
        <p:xfrm>
          <a:off x="3417472" y="1191137"/>
          <a:ext cx="5225379" cy="1423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2885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4826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826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4340">
                <a:tc>
                  <a:txBody>
                    <a:bodyPr/>
                    <a:lstStyle/>
                    <a:p>
                      <a:endParaRPr kumimoji="1" lang="ja-JP" altLang="en-US" sz="1400" dirty="0">
                        <a:solidFill>
                          <a:schemeClr val="tx1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Arm A:</a:t>
                      </a:r>
                      <a:r>
                        <a:rPr kumimoji="1" lang="en-US" altLang="ja-JP" sz="1400" baseline="0" dirty="0" smtClean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PCI</a:t>
                      </a:r>
                    </a:p>
                    <a:p>
                      <a:pPr algn="ctr"/>
                      <a:r>
                        <a:rPr kumimoji="1" lang="en-US" altLang="ja-JP" sz="1400" baseline="0" dirty="0" smtClean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n=84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Arm B: no PCI</a:t>
                      </a:r>
                    </a:p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n=79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9264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No. of OS Events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61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50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9264">
                <a:tc>
                  <a:txBody>
                    <a:bodyPr/>
                    <a:lstStyle/>
                    <a:p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Hazard ratio (95%CI)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1.38 (0.95-2.02)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6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9264">
                <a:tc>
                  <a:txBody>
                    <a:bodyPr/>
                    <a:lstStyle/>
                    <a:p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Median OS (95%CI), </a:t>
                      </a:r>
                      <a:r>
                        <a:rPr kumimoji="1" lang="en-US" altLang="ja-JP" sz="1400" kern="1200" dirty="0" err="1" smtClean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mo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10.1 (8.5-13.2)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15.1</a:t>
                      </a:r>
                      <a:r>
                        <a:rPr kumimoji="1" lang="en-US" altLang="ja-JP" sz="1400" baseline="0" dirty="0" smtClean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(10.2-18.7)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061932" y="6267225"/>
            <a:ext cx="31197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342900"/>
            <a:r>
              <a:rPr lang="en-US" sz="1050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rPr>
              <a:t>ASCO 2014 Abstract 7503: Presented by </a:t>
            </a:r>
            <a:r>
              <a:rPr lang="en-US" altLang="ja-JP" sz="1050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rPr>
              <a:t>Takashi </a:t>
            </a:r>
            <a:r>
              <a:rPr lang="en-US" altLang="ja-JP" sz="1050" dirty="0" err="1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rPr>
              <a:t>Seto</a:t>
            </a:r>
            <a:endParaRPr lang="en-US" sz="1050" dirty="0">
              <a:solidFill>
                <a:prstClr val="white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970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350</TotalTime>
  <Words>1128</Words>
  <Application>Microsoft Macintosh PowerPoint</Application>
  <PresentationFormat>On-screen Show (4:3)</PresentationFormat>
  <Paragraphs>275</Paragraphs>
  <Slides>18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Calibri</vt:lpstr>
      <vt:lpstr>Calibri Light</vt:lpstr>
      <vt:lpstr>ＭＳ Ｐゴシック</vt:lpstr>
      <vt:lpstr>Times</vt:lpstr>
      <vt:lpstr>Times New Roman</vt:lpstr>
      <vt:lpstr>Verdana</vt:lpstr>
      <vt:lpstr>ヒラギノ角ゴ Pro W3</vt:lpstr>
      <vt:lpstr>游ゴシック</vt:lpstr>
      <vt:lpstr>游ゴシック Light</vt:lpstr>
      <vt:lpstr>Arial</vt:lpstr>
      <vt:lpstr>Office Theme</vt:lpstr>
      <vt:lpstr>PowerPoint Presentation</vt:lpstr>
      <vt:lpstr>Extensive-stage small cell lung cancer </vt:lpstr>
      <vt:lpstr>PowerPoint Presentation</vt:lpstr>
      <vt:lpstr>Extensive stage (ES) small  cell lung cancer </vt:lpstr>
      <vt:lpstr>Small cell lung cancer on  clinical trial of Rova-T </vt:lpstr>
      <vt:lpstr>PCI in ED-SCLC: EORTC 08993-22993</vt:lpstr>
      <vt:lpstr>PowerPoint Presentation</vt:lpstr>
      <vt:lpstr>PCI in SCLC: Trial Design</vt:lpstr>
      <vt:lpstr>Overall Survival</vt:lpstr>
      <vt:lpstr>Trials of immunotherapy in SCLC </vt:lpstr>
      <vt:lpstr>Phase 2 trial of nivolumab alone  and with ipilimumab</vt:lpstr>
      <vt:lpstr>Phase 2 trial of pembrolizumab</vt:lpstr>
      <vt:lpstr> Rova-T </vt:lpstr>
      <vt:lpstr>Rovalpituzumab Tesirine (Rova-T, SC16LD6.5)</vt:lpstr>
      <vt:lpstr>Efficacy of Rova-T</vt:lpstr>
      <vt:lpstr>Adverse Events Associated with Rova-T</vt:lpstr>
      <vt:lpstr>Sample of ongoing trials in ES-SCLC</vt:lpstr>
      <vt:lpstr>Take-home points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64</cp:revision>
  <cp:lastPrinted>2017-02-11T14:28:24Z</cp:lastPrinted>
  <dcterms:created xsi:type="dcterms:W3CDTF">2017-01-23T20:32:33Z</dcterms:created>
  <dcterms:modified xsi:type="dcterms:W3CDTF">2017-05-18T18:58:21Z</dcterms:modified>
  <cp:category/>
</cp:coreProperties>
</file>