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3" r:id="rId2"/>
    <p:sldMasterId id="2147483670" r:id="rId3"/>
  </p:sldMasterIdLst>
  <p:notesMasterIdLst>
    <p:notesMasterId r:id="rId25"/>
  </p:notesMasterIdLst>
  <p:sldIdLst>
    <p:sldId id="336" r:id="rId4"/>
    <p:sldId id="332" r:id="rId5"/>
    <p:sldId id="339" r:id="rId6"/>
    <p:sldId id="337" r:id="rId7"/>
    <p:sldId id="338" r:id="rId8"/>
    <p:sldId id="307" r:id="rId9"/>
    <p:sldId id="333" r:id="rId10"/>
    <p:sldId id="295" r:id="rId11"/>
    <p:sldId id="294" r:id="rId12"/>
    <p:sldId id="296" r:id="rId13"/>
    <p:sldId id="299" r:id="rId14"/>
    <p:sldId id="301" r:id="rId15"/>
    <p:sldId id="325" r:id="rId16"/>
    <p:sldId id="304" r:id="rId17"/>
    <p:sldId id="305" r:id="rId18"/>
    <p:sldId id="326" r:id="rId19"/>
    <p:sldId id="327" r:id="rId20"/>
    <p:sldId id="328" r:id="rId21"/>
    <p:sldId id="297" r:id="rId22"/>
    <p:sldId id="300" r:id="rId23"/>
    <p:sldId id="33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cevedo, Angelic" initials="A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C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40"/>
    <p:restoredTop sz="96047"/>
  </p:normalViewPr>
  <p:slideViewPr>
    <p:cSldViewPr snapToGrid="0" snapToObjects="1">
      <p:cViewPr>
        <p:scale>
          <a:sx n="100" d="100"/>
          <a:sy n="100" d="100"/>
        </p:scale>
        <p:origin x="1736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notesMaster" Target="notesMasters/notesMaster1.xml"/><Relationship Id="rId26" Type="http://schemas.openxmlformats.org/officeDocument/2006/relationships/commentAuthors" Target="commentAuthor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52635235917797"/>
          <c:y val="0.0448275098425197"/>
          <c:w val="0.470109383664922"/>
          <c:h val="0.86828440283812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Other</c:v>
                </c:pt>
                <c:pt idx="1">
                  <c:v>EGFR TKI + anti-PD-1/PD-L1 antibody</c:v>
                </c:pt>
                <c:pt idx="2">
                  <c:v>Afatinib</c:v>
                </c:pt>
                <c:pt idx="3">
                  <c:v>Gefitinib</c:v>
                </c:pt>
                <c:pt idx="4">
                  <c:v>Erlotinib + bevacizumab</c:v>
                </c:pt>
                <c:pt idx="5">
                  <c:v>Erlotinib</c:v>
                </c:pt>
                <c:pt idx="6">
                  <c:v>Atezolizumab</c:v>
                </c:pt>
                <c:pt idx="7">
                  <c:v>Nivolumab</c:v>
                </c:pt>
                <c:pt idx="8">
                  <c:v>Pembrolizumab</c:v>
                </c:pt>
                <c:pt idx="9">
                  <c:v>Chemotherapy +/- bevacizumab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0.04</c:v>
                </c:pt>
                <c:pt idx="1">
                  <c:v>0.0</c:v>
                </c:pt>
                <c:pt idx="2">
                  <c:v>0.3</c:v>
                </c:pt>
                <c:pt idx="3">
                  <c:v>0.04</c:v>
                </c:pt>
                <c:pt idx="4">
                  <c:v>0.04</c:v>
                </c:pt>
                <c:pt idx="5">
                  <c:v>0.53</c:v>
                </c:pt>
                <c:pt idx="6">
                  <c:v>0.01</c:v>
                </c:pt>
                <c:pt idx="7">
                  <c:v>0.0</c:v>
                </c:pt>
                <c:pt idx="8">
                  <c:v>0.03</c:v>
                </c:pt>
                <c:pt idx="9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82018400"/>
        <c:axId val="-482016768"/>
      </c:barChart>
      <c:catAx>
        <c:axId val="-4820184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00" b="1" i="0"/>
            </a:pPr>
            <a:endParaRPr lang="en-US"/>
          </a:p>
        </c:txPr>
        <c:crossAx val="-482016768"/>
        <c:crosses val="autoZero"/>
        <c:auto val="1"/>
        <c:lblAlgn val="ctr"/>
        <c:lblOffset val="100"/>
        <c:noMultiLvlLbl val="0"/>
      </c:catAx>
      <c:valAx>
        <c:axId val="-48201676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8201840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52635235917797"/>
          <c:y val="0.0448275098425197"/>
          <c:w val="0.470109383664922"/>
          <c:h val="0.86828440283812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Other</c:v>
                </c:pt>
                <c:pt idx="1">
                  <c:v>ALK inhibitor + anti-PD-1/PD-L1 antibody</c:v>
                </c:pt>
                <c:pt idx="2">
                  <c:v>Ceritinib</c:v>
                </c:pt>
                <c:pt idx="3">
                  <c:v>Alectinib</c:v>
                </c:pt>
                <c:pt idx="4">
                  <c:v>Crizotinib</c:v>
                </c:pt>
                <c:pt idx="5">
                  <c:v>Atezolizumab</c:v>
                </c:pt>
                <c:pt idx="6">
                  <c:v>Nivolumab</c:v>
                </c:pt>
                <c:pt idx="7">
                  <c:v>Pembrolizumab</c:v>
                </c:pt>
                <c:pt idx="8">
                  <c:v>Chemotherapy +/- bevacizumab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0.04</c:v>
                </c:pt>
                <c:pt idx="1">
                  <c:v>0.04</c:v>
                </c:pt>
                <c:pt idx="2">
                  <c:v>0.01</c:v>
                </c:pt>
                <c:pt idx="3">
                  <c:v>0.07</c:v>
                </c:pt>
                <c:pt idx="4">
                  <c:v>0.8</c:v>
                </c:pt>
                <c:pt idx="5">
                  <c:v>0.0</c:v>
                </c:pt>
                <c:pt idx="6">
                  <c:v>0.01</c:v>
                </c:pt>
                <c:pt idx="7">
                  <c:v>0.03</c:v>
                </c:pt>
                <c:pt idx="8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5073568"/>
        <c:axId val="-75073040"/>
      </c:barChart>
      <c:catAx>
        <c:axId val="-750735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00" b="1" i="0"/>
            </a:pPr>
            <a:endParaRPr lang="en-US"/>
          </a:p>
        </c:txPr>
        <c:crossAx val="-75073040"/>
        <c:crosses val="autoZero"/>
        <c:auto val="1"/>
        <c:lblAlgn val="ctr"/>
        <c:lblOffset val="100"/>
        <c:noMultiLvlLbl val="0"/>
      </c:catAx>
      <c:valAx>
        <c:axId val="-7507304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507356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52192429143023"/>
          <c:y val="0.0448275098425197"/>
          <c:w val="0.513431354463271"/>
          <c:h val="0.86828440283812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I don't know</c:v>
                </c:pt>
                <c:pt idx="1">
                  <c:v>After appropriate targeted treatment and 2 lines of chemotherapy</c:v>
                </c:pt>
                <c:pt idx="2">
                  <c:v>After appropriate targeted treatment and 1 line of chemotherapy</c:v>
                </c:pt>
                <c:pt idx="3">
                  <c:v>After appropriate targeted treatment but before chemotherapy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0.04</c:v>
                </c:pt>
                <c:pt idx="1">
                  <c:v>0.16</c:v>
                </c:pt>
                <c:pt idx="2">
                  <c:v>0.58</c:v>
                </c:pt>
                <c:pt idx="3">
                  <c:v>0.22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1033296"/>
        <c:axId val="-71984768"/>
      </c:barChart>
      <c:catAx>
        <c:axId val="-111033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00" b="1" i="0"/>
            </a:pPr>
            <a:endParaRPr lang="en-US"/>
          </a:p>
        </c:txPr>
        <c:crossAx val="-71984768"/>
        <c:crosses val="autoZero"/>
        <c:auto val="1"/>
        <c:lblAlgn val="ctr"/>
        <c:lblOffset val="100"/>
        <c:noMultiLvlLbl val="0"/>
      </c:catAx>
      <c:valAx>
        <c:axId val="-7198476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11103329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2827F-2866-8A49-8202-7118BCB1B8A6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87CEC-DF77-D94E-9FBF-D53FF43F2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8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459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68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511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87CEC-DF77-D94E-9FBF-D53FF43F252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20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0E7FA-1659-4724-B04D-9C5482A4424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26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68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2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6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019800" cy="9906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6A7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4"/>
          </p:nvPr>
        </p:nvSpPr>
        <p:spPr>
          <a:xfrm>
            <a:off x="457200" y="1471612"/>
            <a:ext cx="8229600" cy="5081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0" y="6629400"/>
            <a:ext cx="9144000" cy="228600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r>
              <a:rPr lang="en-US"/>
              <a:t>Protocol WP29158 - SIV Training - CONFIDENTIAL - Version November 2014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6"/>
          </p:nvPr>
        </p:nvSpPr>
        <p:spPr>
          <a:xfrm>
            <a:off x="457200" y="6629400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16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09600" y="274638"/>
            <a:ext cx="8415338" cy="51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4325" y="1760538"/>
            <a:ext cx="6705600" cy="4425950"/>
          </a:xfrm>
        </p:spPr>
        <p:txBody>
          <a:bodyPr/>
          <a:lstStyle>
            <a:lvl1pPr marL="266400" indent="-266400">
              <a:buClr>
                <a:schemeClr val="tx2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1pPr>
            <a:lvl2pPr>
              <a:defRPr sz="1800"/>
            </a:lvl2pPr>
            <a:lvl3pPr>
              <a:defRPr sz="16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600">
                <a:latin typeface="Arial" pitchFamily="34" charset="0"/>
                <a:cs typeface="Arial" pitchFamily="34" charset="0"/>
              </a:defRPr>
            </a:lvl4pPr>
            <a:lvl5pPr marL="622800">
              <a:defRPr sz="16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09600" y="784800"/>
            <a:ext cx="8416800" cy="511200"/>
          </a:xfrm>
        </p:spPr>
        <p:txBody>
          <a:bodyPr/>
          <a:lstStyle>
            <a:lvl1pPr marL="0" indent="0">
              <a:buNone/>
              <a:defRPr sz="2800" b="1" baseline="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ABEF218-5393-451F-A1BB-3C3FC256A11F}" type="slidenum">
              <a:rPr lang="en-GB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Author | 00 Month Year</a:t>
            </a:r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GB">
                <a:solidFill>
                  <a:prstClr val="black">
                    <a:tint val="75000"/>
                  </a:prstClr>
                </a:solidFill>
                <a:latin typeface="Calibri"/>
              </a:rPr>
              <a:t>Set area descriptor | Sub level 1</a:t>
            </a:r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799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09600" y="274638"/>
            <a:ext cx="8415338" cy="51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4325" y="1760538"/>
            <a:ext cx="6705600" cy="4425950"/>
          </a:xfrm>
        </p:spPr>
        <p:txBody>
          <a:bodyPr/>
          <a:lstStyle>
            <a:lvl1pPr marL="266400" indent="-266400">
              <a:buClr>
                <a:schemeClr val="tx2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1pPr>
            <a:lvl2pPr>
              <a:defRPr sz="1800"/>
            </a:lvl2pPr>
            <a:lvl3pPr>
              <a:defRPr sz="16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600">
                <a:latin typeface="Arial" pitchFamily="34" charset="0"/>
                <a:cs typeface="Arial" pitchFamily="34" charset="0"/>
              </a:defRPr>
            </a:lvl4pPr>
            <a:lvl5pPr marL="622800">
              <a:defRPr sz="16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09600" y="784800"/>
            <a:ext cx="8416800" cy="511200"/>
          </a:xfrm>
        </p:spPr>
        <p:txBody>
          <a:bodyPr/>
          <a:lstStyle>
            <a:lvl1pPr marL="0" indent="0">
              <a:buNone/>
              <a:defRPr sz="2800" b="1" baseline="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ABEF218-5393-451F-A1BB-3C3FC256A11F}" type="slidenum">
              <a:rPr lang="en-GB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Author | 00 Month Year</a:t>
            </a:r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GB">
                <a:solidFill>
                  <a:prstClr val="black">
                    <a:tint val="75000"/>
                  </a:prstClr>
                </a:solidFill>
                <a:latin typeface="Calibri"/>
              </a:rPr>
              <a:t>Set area descriptor | Sub level 1</a:t>
            </a:r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748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052" y="2488096"/>
            <a:ext cx="7772400" cy="914400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2010158"/>
            <a:ext cx="7772400" cy="4206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296885C8-372E-4705-9BB1-67FA03752763}" type="slidenum">
              <a:rPr lang="en-GB">
                <a:solidFill>
                  <a:srgbClr val="FFFFFF"/>
                </a:solidFill>
              </a:rPr>
              <a:pPr defTabSz="914400"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FB14B8F7-7BF2-4DFF-8DF6-03212461AADD}" type="slidenum">
              <a:rPr lang="en-GB">
                <a:solidFill>
                  <a:srgbClr val="FFFFFF"/>
                </a:solidFill>
              </a:rPr>
              <a:pPr defTabSz="914400"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8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2" y="1146176"/>
            <a:ext cx="8236155" cy="4911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95A5972-75FA-4944-BB8F-9656E5C3ACDB}" type="slidenum">
              <a:rPr lang="en-GB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87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2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7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4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1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8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theme" Target="../theme/theme2.xml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9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yccsmilowbackgrndwhite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333"/>
          <a:stretch/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95046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8854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2600" b="1" dirty="0">
                <a:solidFill>
                  <a:srgbClr val="000000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>actual</a:t>
            </a:r>
            <a:b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600" b="1" dirty="0">
                <a:solidFill>
                  <a:srgbClr val="000000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>live </a:t>
            </a:r>
            <a:r>
              <a:rPr lang="en-US" sz="2600" b="1" dirty="0">
                <a:solidFill>
                  <a:srgbClr val="000000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689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0002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EGFRm PD-(L)-1 meta-analysis</a:t>
            </a:r>
            <a:endParaRPr lang="en-US" sz="2800" dirty="0">
              <a:latin typeface="Comic Sans MS"/>
              <a:cs typeface="Comic Sans M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69" y="1515649"/>
            <a:ext cx="8782015" cy="40326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62267" y="6318453"/>
            <a:ext cx="2895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cs typeface="Comic Sans MS"/>
              </a:rPr>
              <a:t>Chee </a:t>
            </a:r>
            <a:r>
              <a:rPr lang="en-US" sz="1200" dirty="0" err="1" smtClean="0">
                <a:latin typeface="Comic Sans MS"/>
                <a:cs typeface="Comic Sans MS"/>
              </a:rPr>
              <a:t>Khoon</a:t>
            </a:r>
            <a:r>
              <a:rPr lang="en-US" sz="1200" dirty="0" smtClean="0">
                <a:latin typeface="Comic Sans MS"/>
                <a:cs typeface="Comic Sans MS"/>
              </a:rPr>
              <a:t> Lee et al, JTO 2016</a:t>
            </a:r>
            <a:endParaRPr lang="en-US" sz="12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81047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47"/>
          <p:cNvSpPr>
            <a:spLocks noChangeArrowheads="1"/>
          </p:cNvSpPr>
          <p:nvPr/>
        </p:nvSpPr>
        <p:spPr bwMode="auto">
          <a:xfrm>
            <a:off x="6513513" y="4139461"/>
            <a:ext cx="563562" cy="2149475"/>
          </a:xfrm>
          <a:prstGeom prst="rect">
            <a:avLst/>
          </a:prstGeom>
          <a:solidFill>
            <a:srgbClr val="0E822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pitchFamily="34" charset="0"/>
              <a:buChar char="•"/>
            </a:pPr>
            <a:endParaRPr lang="en-US" altLang="en-US" sz="1200" b="1">
              <a:solidFill>
                <a:srgbClr val="121C49"/>
              </a:solidFill>
              <a:ea typeface="MS PGothic" pitchFamily="34" charset="-128"/>
            </a:endParaRPr>
          </a:p>
        </p:txBody>
      </p:sp>
      <p:sp>
        <p:nvSpPr>
          <p:cNvPr id="73731" name="TextBox 253"/>
          <p:cNvSpPr txBox="1">
            <a:spLocks noChangeArrowheads="1"/>
          </p:cNvSpPr>
          <p:nvPr/>
        </p:nvSpPr>
        <p:spPr bwMode="auto">
          <a:xfrm>
            <a:off x="6442075" y="6036524"/>
            <a:ext cx="7064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Liquid</a:t>
            </a:r>
          </a:p>
        </p:txBody>
      </p:sp>
      <p:sp>
        <p:nvSpPr>
          <p:cNvPr id="7373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mtClean="0">
                <a:solidFill>
                  <a:srgbClr val="121C49"/>
                </a:solidFill>
              </a:rPr>
              <a:t>Nonsynonymous Somatic Mutations by Tumor Type</a:t>
            </a:r>
          </a:p>
        </p:txBody>
      </p:sp>
      <p:sp>
        <p:nvSpPr>
          <p:cNvPr id="73733" name="TextBox 4"/>
          <p:cNvSpPr txBox="1">
            <a:spLocks noChangeArrowheads="1"/>
          </p:cNvSpPr>
          <p:nvPr/>
        </p:nvSpPr>
        <p:spPr bwMode="auto">
          <a:xfrm>
            <a:off x="284163" y="6457950"/>
            <a:ext cx="49307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400" dirty="0">
                <a:solidFill>
                  <a:srgbClr val="121C49"/>
                </a:solidFill>
                <a:ea typeface="MS PGothic" pitchFamily="34" charset="-128"/>
              </a:rPr>
              <a:t>Vogelstein B, et al. Science. 2013;339:1546-1558.</a:t>
            </a:r>
          </a:p>
        </p:txBody>
      </p:sp>
      <p:sp>
        <p:nvSpPr>
          <p:cNvPr id="73734" name="TextBox 214"/>
          <p:cNvSpPr txBox="1">
            <a:spLocks noChangeArrowheads="1"/>
          </p:cNvSpPr>
          <p:nvPr/>
        </p:nvSpPr>
        <p:spPr bwMode="auto">
          <a:xfrm rot="-5400000">
            <a:off x="-850529" y="2624270"/>
            <a:ext cx="2698014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300" b="1" dirty="0">
                <a:solidFill>
                  <a:srgbClr val="121C49"/>
                </a:solidFill>
                <a:ea typeface="MS PGothic" pitchFamily="34" charset="-128"/>
              </a:rPr>
              <a:t>Nonsynonymous Mutations </a:t>
            </a:r>
          </a:p>
          <a:p>
            <a:pPr algn="ctr"/>
            <a:r>
              <a:rPr lang="en-US" altLang="en-US" sz="1300" b="1" dirty="0">
                <a:solidFill>
                  <a:srgbClr val="121C49"/>
                </a:solidFill>
                <a:ea typeface="MS PGothic" pitchFamily="34" charset="-128"/>
              </a:rPr>
              <a:t>per Tumor (median ± one quartile)</a:t>
            </a:r>
          </a:p>
        </p:txBody>
      </p:sp>
      <p:sp>
        <p:nvSpPr>
          <p:cNvPr id="11266" name="Rectangle 248"/>
          <p:cNvSpPr>
            <a:spLocks noChangeArrowheads="1"/>
          </p:cNvSpPr>
          <p:nvPr/>
        </p:nvSpPr>
        <p:spPr bwMode="auto">
          <a:xfrm>
            <a:off x="7075488" y="4139461"/>
            <a:ext cx="1258887" cy="2149475"/>
          </a:xfrm>
          <a:prstGeom prst="rect">
            <a:avLst/>
          </a:prstGeom>
          <a:solidFill>
            <a:schemeClr val="accent6">
              <a:lumMod val="60000"/>
              <a:lumOff val="40000"/>
              <a:alpha val="50195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Clr>
                <a:srgbClr val="8B3D9A"/>
              </a:buClr>
              <a:buFont typeface="Arial" pitchFamily="34" charset="0"/>
              <a:buChar char="•"/>
              <a:defRPr/>
            </a:pPr>
            <a:endParaRPr lang="en-US" altLang="en-US" sz="1200" b="1" dirty="0" smtClean="0">
              <a:solidFill>
                <a:srgbClr val="121C49"/>
              </a:solidFill>
              <a:ea typeface="ＭＳ Ｐゴシック" charset="0"/>
            </a:endParaRPr>
          </a:p>
        </p:txBody>
      </p:sp>
      <p:sp>
        <p:nvSpPr>
          <p:cNvPr id="247" name="Rectangle 246"/>
          <p:cNvSpPr/>
          <p:nvPr/>
        </p:nvSpPr>
        <p:spPr bwMode="auto">
          <a:xfrm>
            <a:off x="2389188" y="4139461"/>
            <a:ext cx="4124325" cy="2149475"/>
          </a:xfrm>
          <a:prstGeom prst="rect">
            <a:avLst/>
          </a:prstGeom>
          <a:solidFill>
            <a:schemeClr val="accent3">
              <a:alpha val="74902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buClr>
                <a:srgbClr val="8B3D9A"/>
              </a:buClr>
              <a:defRPr/>
            </a:pPr>
            <a:endParaRPr lang="en-US" sz="1200" b="1" dirty="0">
              <a:solidFill>
                <a:srgbClr val="121C49"/>
              </a:solidFill>
              <a:latin typeface="Arial MT" charset="0"/>
              <a:ea typeface="ＭＳ Ｐゴシック" charset="0"/>
              <a:cs typeface="+mn-cs"/>
            </a:endParaRPr>
          </a:p>
        </p:txBody>
      </p:sp>
      <p:sp>
        <p:nvSpPr>
          <p:cNvPr id="11269" name="Rectangle 245"/>
          <p:cNvSpPr>
            <a:spLocks noChangeArrowheads="1"/>
          </p:cNvSpPr>
          <p:nvPr/>
        </p:nvSpPr>
        <p:spPr bwMode="auto">
          <a:xfrm>
            <a:off x="1576388" y="4139461"/>
            <a:ext cx="812800" cy="2149475"/>
          </a:xfrm>
          <a:prstGeom prst="rect">
            <a:avLst/>
          </a:prstGeom>
          <a:solidFill>
            <a:schemeClr val="accent5">
              <a:alpha val="50195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Clr>
                <a:srgbClr val="8B3D9A"/>
              </a:buClr>
              <a:buFont typeface="Arial" pitchFamily="34" charset="0"/>
              <a:buChar char="•"/>
              <a:defRPr/>
            </a:pPr>
            <a:endParaRPr lang="en-US" altLang="en-US" sz="1200" b="1" dirty="0" smtClean="0">
              <a:solidFill>
                <a:srgbClr val="121C49"/>
              </a:solidFill>
              <a:ea typeface="ＭＳ Ｐゴシック" charset="0"/>
            </a:endParaRPr>
          </a:p>
        </p:txBody>
      </p:sp>
      <p:sp>
        <p:nvSpPr>
          <p:cNvPr id="245" name="Rectangle 244"/>
          <p:cNvSpPr/>
          <p:nvPr/>
        </p:nvSpPr>
        <p:spPr bwMode="auto">
          <a:xfrm>
            <a:off x="1231900" y="4139461"/>
            <a:ext cx="344488" cy="2149475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buClr>
                <a:srgbClr val="8B3D9A"/>
              </a:buClr>
              <a:defRPr/>
            </a:pPr>
            <a:endParaRPr lang="en-US" sz="1200" b="1" dirty="0">
              <a:solidFill>
                <a:srgbClr val="121C49"/>
              </a:solidFill>
              <a:latin typeface="Arial MT" charset="0"/>
              <a:ea typeface="ＭＳ Ｐゴシック" charset="0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1465263" y="1762974"/>
            <a:ext cx="909637" cy="3733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21C49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164263" y="3793386"/>
            <a:ext cx="320675" cy="2298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21C49"/>
              </a:solidFill>
            </a:endParaRPr>
          </a:p>
        </p:txBody>
      </p:sp>
      <p:grpSp>
        <p:nvGrpSpPr>
          <p:cNvPr id="73741" name="Group 17"/>
          <p:cNvGrpSpPr>
            <a:grpSpLocks/>
          </p:cNvGrpSpPr>
          <p:nvPr/>
        </p:nvGrpSpPr>
        <p:grpSpPr bwMode="auto">
          <a:xfrm>
            <a:off x="1169988" y="1615336"/>
            <a:ext cx="7115175" cy="2506663"/>
            <a:chOff x="1183963" y="1918545"/>
            <a:chExt cx="7452625" cy="2700016"/>
          </a:xfrm>
        </p:grpSpPr>
        <p:cxnSp>
          <p:nvCxnSpPr>
            <p:cNvPr id="73956" name="Straight Connector 10"/>
            <p:cNvCxnSpPr>
              <a:cxnSpLocks noChangeShapeType="1"/>
            </p:cNvCxnSpPr>
            <p:nvPr/>
          </p:nvCxnSpPr>
          <p:spPr bwMode="auto">
            <a:xfrm>
              <a:off x="1256599" y="2384172"/>
              <a:ext cx="0" cy="2229103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7" name="Straight Connector 11"/>
            <p:cNvCxnSpPr>
              <a:cxnSpLocks noChangeShapeType="1"/>
            </p:cNvCxnSpPr>
            <p:nvPr/>
          </p:nvCxnSpPr>
          <p:spPr bwMode="auto">
            <a:xfrm>
              <a:off x="1256599" y="1918545"/>
              <a:ext cx="0" cy="38404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8" name="Straight Connector 13"/>
            <p:cNvCxnSpPr>
              <a:cxnSpLocks noChangeShapeType="1"/>
            </p:cNvCxnSpPr>
            <p:nvPr/>
          </p:nvCxnSpPr>
          <p:spPr bwMode="auto">
            <a:xfrm>
              <a:off x="1247390" y="4618561"/>
              <a:ext cx="738919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9" name="Straight Connector 15"/>
            <p:cNvCxnSpPr>
              <a:cxnSpLocks noChangeShapeType="1"/>
            </p:cNvCxnSpPr>
            <p:nvPr/>
          </p:nvCxnSpPr>
          <p:spPr bwMode="auto">
            <a:xfrm>
              <a:off x="1189249" y="2293928"/>
              <a:ext cx="147995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60" name="Straight Connector 16"/>
            <p:cNvCxnSpPr>
              <a:cxnSpLocks noChangeShapeType="1"/>
            </p:cNvCxnSpPr>
            <p:nvPr/>
          </p:nvCxnSpPr>
          <p:spPr bwMode="auto">
            <a:xfrm>
              <a:off x="1183963" y="2378502"/>
              <a:ext cx="147995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73742" name="Group 196"/>
          <p:cNvGrpSpPr>
            <a:grpSpLocks/>
          </p:cNvGrpSpPr>
          <p:nvPr/>
        </p:nvGrpSpPr>
        <p:grpSpPr bwMode="auto">
          <a:xfrm>
            <a:off x="1157288" y="1626449"/>
            <a:ext cx="74612" cy="2497137"/>
            <a:chOff x="1162772" y="1930983"/>
            <a:chExt cx="78284" cy="2689252"/>
          </a:xfrm>
        </p:grpSpPr>
        <p:cxnSp>
          <p:nvCxnSpPr>
            <p:cNvPr id="73944" name="Straight Connector 19"/>
            <p:cNvCxnSpPr>
              <a:cxnSpLocks noChangeShapeType="1"/>
            </p:cNvCxnSpPr>
            <p:nvPr/>
          </p:nvCxnSpPr>
          <p:spPr bwMode="auto">
            <a:xfrm>
              <a:off x="1162772" y="1930983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45" name="Straight Connector 20"/>
            <p:cNvCxnSpPr>
              <a:cxnSpLocks noChangeShapeType="1"/>
            </p:cNvCxnSpPr>
            <p:nvPr/>
          </p:nvCxnSpPr>
          <p:spPr bwMode="auto">
            <a:xfrm>
              <a:off x="1163808" y="2103134"/>
              <a:ext cx="73570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46" name="Straight Connector 21"/>
            <p:cNvCxnSpPr>
              <a:cxnSpLocks noChangeShapeType="1"/>
            </p:cNvCxnSpPr>
            <p:nvPr/>
          </p:nvCxnSpPr>
          <p:spPr bwMode="auto">
            <a:xfrm>
              <a:off x="1162772" y="2606185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47" name="Straight Connector 22"/>
            <p:cNvCxnSpPr>
              <a:cxnSpLocks noChangeShapeType="1"/>
            </p:cNvCxnSpPr>
            <p:nvPr/>
          </p:nvCxnSpPr>
          <p:spPr bwMode="auto">
            <a:xfrm>
              <a:off x="1163823" y="2835976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48" name="Straight Connector 23"/>
            <p:cNvCxnSpPr>
              <a:cxnSpLocks noChangeShapeType="1"/>
            </p:cNvCxnSpPr>
            <p:nvPr/>
          </p:nvCxnSpPr>
          <p:spPr bwMode="auto">
            <a:xfrm>
              <a:off x="1166435" y="3054215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49" name="Straight Connector 24"/>
            <p:cNvCxnSpPr>
              <a:cxnSpLocks noChangeShapeType="1"/>
            </p:cNvCxnSpPr>
            <p:nvPr/>
          </p:nvCxnSpPr>
          <p:spPr bwMode="auto">
            <a:xfrm>
              <a:off x="1167485" y="3284006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0" name="Straight Connector 25"/>
            <p:cNvCxnSpPr>
              <a:cxnSpLocks noChangeShapeType="1"/>
            </p:cNvCxnSpPr>
            <p:nvPr/>
          </p:nvCxnSpPr>
          <p:spPr bwMode="auto">
            <a:xfrm>
              <a:off x="1166435" y="3507485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1" name="Straight Connector 26"/>
            <p:cNvCxnSpPr>
              <a:cxnSpLocks noChangeShapeType="1"/>
            </p:cNvCxnSpPr>
            <p:nvPr/>
          </p:nvCxnSpPr>
          <p:spPr bwMode="auto">
            <a:xfrm>
              <a:off x="1167477" y="3737276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2" name="Straight Connector 27"/>
            <p:cNvCxnSpPr>
              <a:cxnSpLocks noChangeShapeType="1"/>
            </p:cNvCxnSpPr>
            <p:nvPr/>
          </p:nvCxnSpPr>
          <p:spPr bwMode="auto">
            <a:xfrm>
              <a:off x="1166435" y="3950274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3" name="Straight Connector 28"/>
            <p:cNvCxnSpPr>
              <a:cxnSpLocks noChangeShapeType="1"/>
            </p:cNvCxnSpPr>
            <p:nvPr/>
          </p:nvCxnSpPr>
          <p:spPr bwMode="auto">
            <a:xfrm>
              <a:off x="1167477" y="4180065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4" name="Straight Connector 29"/>
            <p:cNvCxnSpPr>
              <a:cxnSpLocks noChangeShapeType="1"/>
            </p:cNvCxnSpPr>
            <p:nvPr/>
          </p:nvCxnSpPr>
          <p:spPr bwMode="auto">
            <a:xfrm>
              <a:off x="1166435" y="4390444"/>
              <a:ext cx="7357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55" name="Straight Connector 30"/>
            <p:cNvCxnSpPr>
              <a:cxnSpLocks noChangeShapeType="1"/>
            </p:cNvCxnSpPr>
            <p:nvPr/>
          </p:nvCxnSpPr>
          <p:spPr bwMode="auto">
            <a:xfrm>
              <a:off x="1167470" y="4620235"/>
              <a:ext cx="73570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73743" name="Group 136"/>
          <p:cNvGrpSpPr>
            <a:grpSpLocks/>
          </p:cNvGrpSpPr>
          <p:nvPr/>
        </p:nvGrpSpPr>
        <p:grpSpPr bwMode="auto">
          <a:xfrm>
            <a:off x="6296025" y="3993411"/>
            <a:ext cx="93663" cy="42863"/>
            <a:chOff x="1365990" y="1990165"/>
            <a:chExt cx="98172" cy="297904"/>
          </a:xfrm>
        </p:grpSpPr>
        <p:cxnSp>
          <p:nvCxnSpPr>
            <p:cNvPr id="73941" name="Straight Connector 137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42" name="Straight Connector 138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43" name="Straight Connector 139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grpSp>
        <p:nvGrpSpPr>
          <p:cNvPr id="73744" name="Group 140"/>
          <p:cNvGrpSpPr>
            <a:grpSpLocks/>
          </p:cNvGrpSpPr>
          <p:nvPr/>
        </p:nvGrpSpPr>
        <p:grpSpPr bwMode="auto">
          <a:xfrm>
            <a:off x="6564313" y="4007699"/>
            <a:ext cx="93662" cy="58737"/>
            <a:chOff x="1365990" y="1990165"/>
            <a:chExt cx="98172" cy="297904"/>
          </a:xfrm>
        </p:grpSpPr>
        <p:cxnSp>
          <p:nvCxnSpPr>
            <p:cNvPr id="73938" name="Straight Connector 141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39" name="Straight Connector 142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40" name="Straight Connector 143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grpSp>
        <p:nvGrpSpPr>
          <p:cNvPr id="73745" name="Group 144"/>
          <p:cNvGrpSpPr>
            <a:grpSpLocks/>
          </p:cNvGrpSpPr>
          <p:nvPr/>
        </p:nvGrpSpPr>
        <p:grpSpPr bwMode="auto">
          <a:xfrm>
            <a:off x="7397750" y="3999761"/>
            <a:ext cx="93663" cy="84138"/>
            <a:chOff x="1365990" y="1990165"/>
            <a:chExt cx="98172" cy="297904"/>
          </a:xfrm>
        </p:grpSpPr>
        <p:cxnSp>
          <p:nvCxnSpPr>
            <p:cNvPr id="73935" name="Straight Connector 145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36" name="Straight Connector 146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37" name="Straight Connector 147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grpSp>
        <p:nvGrpSpPr>
          <p:cNvPr id="73746" name="Group 148"/>
          <p:cNvGrpSpPr>
            <a:grpSpLocks/>
          </p:cNvGrpSpPr>
          <p:nvPr/>
        </p:nvGrpSpPr>
        <p:grpSpPr bwMode="auto">
          <a:xfrm>
            <a:off x="7937500" y="4029924"/>
            <a:ext cx="93663" cy="58737"/>
            <a:chOff x="1365990" y="1990165"/>
            <a:chExt cx="98172" cy="297904"/>
          </a:xfrm>
        </p:grpSpPr>
        <p:cxnSp>
          <p:nvCxnSpPr>
            <p:cNvPr id="73932" name="Straight Connector 149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33" name="Straight Connector 150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34" name="Straight Connector 151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cxnSp>
        <p:nvCxnSpPr>
          <p:cNvPr id="73747" name="Straight Connector 158"/>
          <p:cNvCxnSpPr>
            <a:cxnSpLocks noChangeShapeType="1"/>
          </p:cNvCxnSpPr>
          <p:nvPr/>
        </p:nvCxnSpPr>
        <p:spPr bwMode="auto">
          <a:xfrm>
            <a:off x="6288088" y="4015636"/>
            <a:ext cx="114300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73748" name="Straight Connector 161"/>
          <p:cNvCxnSpPr>
            <a:cxnSpLocks noChangeShapeType="1"/>
          </p:cNvCxnSpPr>
          <p:nvPr/>
        </p:nvCxnSpPr>
        <p:spPr bwMode="auto">
          <a:xfrm>
            <a:off x="7104063" y="4021986"/>
            <a:ext cx="115887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73749" name="Straight Connector 162"/>
          <p:cNvCxnSpPr>
            <a:cxnSpLocks noChangeShapeType="1"/>
          </p:cNvCxnSpPr>
          <p:nvPr/>
        </p:nvCxnSpPr>
        <p:spPr bwMode="auto">
          <a:xfrm>
            <a:off x="6557963" y="4028336"/>
            <a:ext cx="114300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73750" name="Straight Connector 165"/>
          <p:cNvCxnSpPr>
            <a:cxnSpLocks noChangeShapeType="1"/>
          </p:cNvCxnSpPr>
          <p:nvPr/>
        </p:nvCxnSpPr>
        <p:spPr bwMode="auto">
          <a:xfrm>
            <a:off x="7927975" y="4064849"/>
            <a:ext cx="115888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grpSp>
        <p:nvGrpSpPr>
          <p:cNvPr id="73751" name="Group 198"/>
          <p:cNvGrpSpPr>
            <a:grpSpLocks/>
          </p:cNvGrpSpPr>
          <p:nvPr/>
        </p:nvGrpSpPr>
        <p:grpSpPr bwMode="auto">
          <a:xfrm>
            <a:off x="1392238" y="4126761"/>
            <a:ext cx="6872287" cy="68263"/>
            <a:chOff x="1417451" y="4623613"/>
            <a:chExt cx="7197503" cy="73524"/>
          </a:xfrm>
        </p:grpSpPr>
        <p:cxnSp>
          <p:nvCxnSpPr>
            <p:cNvPr id="73906" name="Straight Connector 32"/>
            <p:cNvCxnSpPr>
              <a:cxnSpLocks noChangeShapeType="1"/>
            </p:cNvCxnSpPr>
            <p:nvPr/>
          </p:nvCxnSpPr>
          <p:spPr bwMode="auto">
            <a:xfrm>
              <a:off x="1417451" y="4628995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07" name="Straight Connector 33"/>
            <p:cNvCxnSpPr>
              <a:cxnSpLocks noChangeShapeType="1"/>
            </p:cNvCxnSpPr>
            <p:nvPr/>
          </p:nvCxnSpPr>
          <p:spPr bwMode="auto">
            <a:xfrm>
              <a:off x="1695177" y="4628995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08" name="Straight Connector 34"/>
            <p:cNvCxnSpPr>
              <a:cxnSpLocks noChangeShapeType="1"/>
            </p:cNvCxnSpPr>
            <p:nvPr/>
          </p:nvCxnSpPr>
          <p:spPr bwMode="auto">
            <a:xfrm>
              <a:off x="2567656" y="4632372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09" name="Straight Connector 35"/>
            <p:cNvCxnSpPr>
              <a:cxnSpLocks noChangeShapeType="1"/>
            </p:cNvCxnSpPr>
            <p:nvPr/>
          </p:nvCxnSpPr>
          <p:spPr bwMode="auto">
            <a:xfrm>
              <a:off x="2845382" y="4632372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0" name="Straight Connector 36"/>
            <p:cNvCxnSpPr>
              <a:cxnSpLocks noChangeShapeType="1"/>
            </p:cNvCxnSpPr>
            <p:nvPr/>
          </p:nvCxnSpPr>
          <p:spPr bwMode="auto">
            <a:xfrm>
              <a:off x="1988624" y="4632372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1" name="Straight Connector 37"/>
            <p:cNvCxnSpPr>
              <a:cxnSpLocks noChangeShapeType="1"/>
            </p:cNvCxnSpPr>
            <p:nvPr/>
          </p:nvCxnSpPr>
          <p:spPr bwMode="auto">
            <a:xfrm>
              <a:off x="2279450" y="4632372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2" name="Straight Connector 38"/>
            <p:cNvCxnSpPr>
              <a:cxnSpLocks noChangeShapeType="1"/>
            </p:cNvCxnSpPr>
            <p:nvPr/>
          </p:nvCxnSpPr>
          <p:spPr bwMode="auto">
            <a:xfrm>
              <a:off x="3141449" y="4632372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3" name="Straight Connector 39"/>
            <p:cNvCxnSpPr>
              <a:cxnSpLocks noChangeShapeType="1"/>
            </p:cNvCxnSpPr>
            <p:nvPr/>
          </p:nvCxnSpPr>
          <p:spPr bwMode="auto">
            <a:xfrm>
              <a:off x="3427035" y="4632372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4" name="Straight Connector 40"/>
            <p:cNvCxnSpPr>
              <a:cxnSpLocks noChangeShapeType="1"/>
            </p:cNvCxnSpPr>
            <p:nvPr/>
          </p:nvCxnSpPr>
          <p:spPr bwMode="auto">
            <a:xfrm>
              <a:off x="4289034" y="4633129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5" name="Straight Connector 41"/>
            <p:cNvCxnSpPr>
              <a:cxnSpLocks noChangeShapeType="1"/>
            </p:cNvCxnSpPr>
            <p:nvPr/>
          </p:nvCxnSpPr>
          <p:spPr bwMode="auto">
            <a:xfrm>
              <a:off x="4577240" y="4633129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6" name="Straight Connector 42"/>
            <p:cNvCxnSpPr>
              <a:cxnSpLocks noChangeShapeType="1"/>
            </p:cNvCxnSpPr>
            <p:nvPr/>
          </p:nvCxnSpPr>
          <p:spPr bwMode="auto">
            <a:xfrm>
              <a:off x="3720482" y="4633129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7" name="Straight Connector 43"/>
            <p:cNvCxnSpPr>
              <a:cxnSpLocks noChangeShapeType="1"/>
            </p:cNvCxnSpPr>
            <p:nvPr/>
          </p:nvCxnSpPr>
          <p:spPr bwMode="auto">
            <a:xfrm>
              <a:off x="4011308" y="4633129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8" name="Straight Connector 44"/>
            <p:cNvCxnSpPr>
              <a:cxnSpLocks noChangeShapeType="1"/>
            </p:cNvCxnSpPr>
            <p:nvPr/>
          </p:nvCxnSpPr>
          <p:spPr bwMode="auto">
            <a:xfrm>
              <a:off x="4860252" y="4632334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19" name="Straight Connector 45"/>
            <p:cNvCxnSpPr>
              <a:cxnSpLocks noChangeShapeType="1"/>
            </p:cNvCxnSpPr>
            <p:nvPr/>
          </p:nvCxnSpPr>
          <p:spPr bwMode="auto">
            <a:xfrm>
              <a:off x="5156319" y="4632334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0" name="Straight Connector 46"/>
            <p:cNvCxnSpPr>
              <a:cxnSpLocks noChangeShapeType="1"/>
            </p:cNvCxnSpPr>
            <p:nvPr/>
          </p:nvCxnSpPr>
          <p:spPr bwMode="auto">
            <a:xfrm>
              <a:off x="5441905" y="4632334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1" name="Straight Connector 47"/>
            <p:cNvCxnSpPr>
              <a:cxnSpLocks noChangeShapeType="1"/>
            </p:cNvCxnSpPr>
            <p:nvPr/>
          </p:nvCxnSpPr>
          <p:spPr bwMode="auto">
            <a:xfrm>
              <a:off x="6303904" y="4633091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2" name="Straight Connector 48"/>
            <p:cNvCxnSpPr>
              <a:cxnSpLocks noChangeShapeType="1"/>
            </p:cNvCxnSpPr>
            <p:nvPr/>
          </p:nvCxnSpPr>
          <p:spPr bwMode="auto">
            <a:xfrm>
              <a:off x="6592110" y="4633091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3" name="Straight Connector 49"/>
            <p:cNvCxnSpPr>
              <a:cxnSpLocks noChangeShapeType="1"/>
            </p:cNvCxnSpPr>
            <p:nvPr/>
          </p:nvCxnSpPr>
          <p:spPr bwMode="auto">
            <a:xfrm>
              <a:off x="5735352" y="4633091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4" name="Straight Connector 50"/>
            <p:cNvCxnSpPr>
              <a:cxnSpLocks noChangeShapeType="1"/>
            </p:cNvCxnSpPr>
            <p:nvPr/>
          </p:nvCxnSpPr>
          <p:spPr bwMode="auto">
            <a:xfrm>
              <a:off x="6026178" y="4633091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5" name="Straight Connector 51"/>
            <p:cNvCxnSpPr>
              <a:cxnSpLocks noChangeShapeType="1"/>
            </p:cNvCxnSpPr>
            <p:nvPr/>
          </p:nvCxnSpPr>
          <p:spPr bwMode="auto">
            <a:xfrm>
              <a:off x="6883096" y="4623613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6" name="Straight Connector 52"/>
            <p:cNvCxnSpPr>
              <a:cxnSpLocks noChangeShapeType="1"/>
            </p:cNvCxnSpPr>
            <p:nvPr/>
          </p:nvCxnSpPr>
          <p:spPr bwMode="auto">
            <a:xfrm>
              <a:off x="7179163" y="4623613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7" name="Straight Connector 53"/>
            <p:cNvCxnSpPr>
              <a:cxnSpLocks noChangeShapeType="1"/>
            </p:cNvCxnSpPr>
            <p:nvPr/>
          </p:nvCxnSpPr>
          <p:spPr bwMode="auto">
            <a:xfrm>
              <a:off x="7464749" y="4623613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8" name="Straight Connector 54"/>
            <p:cNvCxnSpPr>
              <a:cxnSpLocks noChangeShapeType="1"/>
            </p:cNvCxnSpPr>
            <p:nvPr/>
          </p:nvCxnSpPr>
          <p:spPr bwMode="auto">
            <a:xfrm>
              <a:off x="8326748" y="4624370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29" name="Straight Connector 55"/>
            <p:cNvCxnSpPr>
              <a:cxnSpLocks noChangeShapeType="1"/>
            </p:cNvCxnSpPr>
            <p:nvPr/>
          </p:nvCxnSpPr>
          <p:spPr bwMode="auto">
            <a:xfrm>
              <a:off x="8614954" y="4624370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30" name="Straight Connector 56"/>
            <p:cNvCxnSpPr>
              <a:cxnSpLocks noChangeShapeType="1"/>
            </p:cNvCxnSpPr>
            <p:nvPr/>
          </p:nvCxnSpPr>
          <p:spPr bwMode="auto">
            <a:xfrm>
              <a:off x="7758196" y="4624370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3931" name="Straight Connector 57"/>
            <p:cNvCxnSpPr>
              <a:cxnSpLocks noChangeShapeType="1"/>
            </p:cNvCxnSpPr>
            <p:nvPr/>
          </p:nvCxnSpPr>
          <p:spPr bwMode="auto">
            <a:xfrm>
              <a:off x="8049022" y="4624370"/>
              <a:ext cx="0" cy="6400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73752" name="Straight Connector 160"/>
          <p:cNvCxnSpPr>
            <a:cxnSpLocks noChangeShapeType="1"/>
          </p:cNvCxnSpPr>
          <p:nvPr/>
        </p:nvCxnSpPr>
        <p:spPr bwMode="auto">
          <a:xfrm>
            <a:off x="6826250" y="4060086"/>
            <a:ext cx="114300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73753" name="Straight Connector 163"/>
          <p:cNvCxnSpPr>
            <a:cxnSpLocks noChangeShapeType="1"/>
          </p:cNvCxnSpPr>
          <p:nvPr/>
        </p:nvCxnSpPr>
        <p:spPr bwMode="auto">
          <a:xfrm>
            <a:off x="7386638" y="4031511"/>
            <a:ext cx="117475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73754" name="Straight Connector 164"/>
          <p:cNvCxnSpPr>
            <a:cxnSpLocks noChangeShapeType="1"/>
          </p:cNvCxnSpPr>
          <p:nvPr/>
        </p:nvCxnSpPr>
        <p:spPr bwMode="auto">
          <a:xfrm>
            <a:off x="7658100" y="4044211"/>
            <a:ext cx="115888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grpSp>
        <p:nvGrpSpPr>
          <p:cNvPr id="73755" name="Group 166"/>
          <p:cNvGrpSpPr>
            <a:grpSpLocks/>
          </p:cNvGrpSpPr>
          <p:nvPr/>
        </p:nvGrpSpPr>
        <p:grpSpPr bwMode="auto">
          <a:xfrm>
            <a:off x="6838950" y="4058499"/>
            <a:ext cx="95250" cy="33337"/>
            <a:chOff x="1365990" y="1990165"/>
            <a:chExt cx="98172" cy="297904"/>
          </a:xfrm>
        </p:grpSpPr>
        <p:cxnSp>
          <p:nvCxnSpPr>
            <p:cNvPr id="73903" name="Straight Connector 167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04" name="Straight Connector 168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05" name="Straight Connector 169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grpSp>
        <p:nvGrpSpPr>
          <p:cNvPr id="73756" name="Group 170"/>
          <p:cNvGrpSpPr>
            <a:grpSpLocks/>
          </p:cNvGrpSpPr>
          <p:nvPr/>
        </p:nvGrpSpPr>
        <p:grpSpPr bwMode="auto">
          <a:xfrm>
            <a:off x="7118350" y="4001349"/>
            <a:ext cx="93663" cy="33337"/>
            <a:chOff x="1365990" y="1990165"/>
            <a:chExt cx="98172" cy="297904"/>
          </a:xfrm>
        </p:grpSpPr>
        <p:cxnSp>
          <p:nvCxnSpPr>
            <p:cNvPr id="73900" name="Straight Connector 171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01" name="Straight Connector 172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902" name="Straight Connector 173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grpSp>
        <p:nvGrpSpPr>
          <p:cNvPr id="73757" name="Group 174"/>
          <p:cNvGrpSpPr>
            <a:grpSpLocks/>
          </p:cNvGrpSpPr>
          <p:nvPr/>
        </p:nvGrpSpPr>
        <p:grpSpPr bwMode="auto">
          <a:xfrm>
            <a:off x="7672388" y="4006111"/>
            <a:ext cx="93662" cy="34925"/>
            <a:chOff x="1365990" y="1990165"/>
            <a:chExt cx="98172" cy="297904"/>
          </a:xfrm>
        </p:grpSpPr>
        <p:cxnSp>
          <p:nvCxnSpPr>
            <p:cNvPr id="73897" name="Straight Connector 175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98" name="Straight Connector 176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99" name="Straight Connector 177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cxnSp>
        <p:nvCxnSpPr>
          <p:cNvPr id="73758" name="Straight Connector 178"/>
          <p:cNvCxnSpPr>
            <a:cxnSpLocks noChangeShapeType="1"/>
          </p:cNvCxnSpPr>
          <p:nvPr/>
        </p:nvCxnSpPr>
        <p:spPr bwMode="auto">
          <a:xfrm>
            <a:off x="8202613" y="4098186"/>
            <a:ext cx="114300" cy="0"/>
          </a:xfrm>
          <a:prstGeom prst="lin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</p:cxnSp>
      <p:grpSp>
        <p:nvGrpSpPr>
          <p:cNvPr id="73759" name="Group 179"/>
          <p:cNvGrpSpPr>
            <a:grpSpLocks/>
          </p:cNvGrpSpPr>
          <p:nvPr/>
        </p:nvGrpSpPr>
        <p:grpSpPr bwMode="auto">
          <a:xfrm>
            <a:off x="8221663" y="4087074"/>
            <a:ext cx="93662" cy="0"/>
            <a:chOff x="1365990" y="1990165"/>
            <a:chExt cx="98172" cy="297904"/>
          </a:xfrm>
        </p:grpSpPr>
        <p:cxnSp>
          <p:nvCxnSpPr>
            <p:cNvPr id="73894" name="Straight Connector 180"/>
            <p:cNvCxnSpPr>
              <a:cxnSpLocks noChangeShapeType="1"/>
            </p:cNvCxnSpPr>
            <p:nvPr/>
          </p:nvCxnSpPr>
          <p:spPr bwMode="auto">
            <a:xfrm>
              <a:off x="1417849" y="1990165"/>
              <a:ext cx="0" cy="297904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95" name="Straight Connector 181"/>
            <p:cNvCxnSpPr>
              <a:cxnSpLocks noChangeShapeType="1"/>
            </p:cNvCxnSpPr>
            <p:nvPr/>
          </p:nvCxnSpPr>
          <p:spPr bwMode="auto">
            <a:xfrm>
              <a:off x="1365990" y="1991485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96" name="Straight Connector 182"/>
            <p:cNvCxnSpPr>
              <a:cxnSpLocks noChangeShapeType="1"/>
            </p:cNvCxnSpPr>
            <p:nvPr/>
          </p:nvCxnSpPr>
          <p:spPr bwMode="auto">
            <a:xfrm>
              <a:off x="1365990" y="2286010"/>
              <a:ext cx="98172" cy="0"/>
            </a:xfrm>
            <a:prstGeom prst="line">
              <a:avLst/>
            </a:prstGeom>
            <a:noFill/>
            <a:ln w="158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grpSp>
        <p:nvGrpSpPr>
          <p:cNvPr id="73760" name="Group 197"/>
          <p:cNvGrpSpPr>
            <a:grpSpLocks/>
          </p:cNvGrpSpPr>
          <p:nvPr/>
        </p:nvGrpSpPr>
        <p:grpSpPr bwMode="auto">
          <a:xfrm>
            <a:off x="1325563" y="1680424"/>
            <a:ext cx="4797425" cy="2300287"/>
            <a:chOff x="1348115" y="1990165"/>
            <a:chExt cx="5024636" cy="2476848"/>
          </a:xfrm>
        </p:grpSpPr>
        <p:grpSp>
          <p:nvGrpSpPr>
            <p:cNvPr id="73804" name="Group 63"/>
            <p:cNvGrpSpPr>
              <a:grpSpLocks/>
            </p:cNvGrpSpPr>
            <p:nvPr/>
          </p:nvGrpSpPr>
          <p:grpSpPr bwMode="auto">
            <a:xfrm>
              <a:off x="1365990" y="1990165"/>
              <a:ext cx="98172" cy="297904"/>
              <a:chOff x="1365990" y="1990165"/>
              <a:chExt cx="98172" cy="297904"/>
            </a:xfrm>
          </p:grpSpPr>
          <p:cxnSp>
            <p:nvCxnSpPr>
              <p:cNvPr id="73891" name="Straight Connector 59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92" name="Straight Connector 61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93" name="Straight Connector 62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05" name="Group 68"/>
            <p:cNvGrpSpPr>
              <a:grpSpLocks/>
            </p:cNvGrpSpPr>
            <p:nvPr/>
          </p:nvGrpSpPr>
          <p:grpSpPr bwMode="auto">
            <a:xfrm>
              <a:off x="1646481" y="2702611"/>
              <a:ext cx="98172" cy="914400"/>
              <a:chOff x="1365990" y="1990165"/>
              <a:chExt cx="98172" cy="297904"/>
            </a:xfrm>
          </p:grpSpPr>
          <p:cxnSp>
            <p:nvCxnSpPr>
              <p:cNvPr id="73888" name="Straight Connector 69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89" name="Straight Connector 70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90" name="Straight Connector 71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06" name="Group 72"/>
            <p:cNvGrpSpPr>
              <a:grpSpLocks/>
            </p:cNvGrpSpPr>
            <p:nvPr/>
          </p:nvGrpSpPr>
          <p:grpSpPr bwMode="auto">
            <a:xfrm>
              <a:off x="1935387" y="2506267"/>
              <a:ext cx="98172" cy="1225296"/>
              <a:chOff x="1365990" y="1990165"/>
              <a:chExt cx="98172" cy="297904"/>
            </a:xfrm>
          </p:grpSpPr>
          <p:cxnSp>
            <p:nvCxnSpPr>
              <p:cNvPr id="73885" name="Straight Connector 73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86" name="Straight Connector 74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87" name="Straight Connector 75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07" name="Group 76"/>
            <p:cNvGrpSpPr>
              <a:grpSpLocks/>
            </p:cNvGrpSpPr>
            <p:nvPr/>
          </p:nvGrpSpPr>
          <p:grpSpPr bwMode="auto">
            <a:xfrm>
              <a:off x="2227097" y="2730660"/>
              <a:ext cx="98172" cy="841248"/>
              <a:chOff x="1365990" y="1990165"/>
              <a:chExt cx="98172" cy="297904"/>
            </a:xfrm>
          </p:grpSpPr>
          <p:cxnSp>
            <p:nvCxnSpPr>
              <p:cNvPr id="73882" name="Straight Connector 77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83" name="Straight Connector 78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84" name="Straight Connector 79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08" name="Group 80"/>
            <p:cNvGrpSpPr>
              <a:grpSpLocks/>
            </p:cNvGrpSpPr>
            <p:nvPr/>
          </p:nvGrpSpPr>
          <p:grpSpPr bwMode="auto">
            <a:xfrm>
              <a:off x="2518807" y="3695549"/>
              <a:ext cx="98172" cy="393192"/>
              <a:chOff x="1365990" y="1990165"/>
              <a:chExt cx="98172" cy="297904"/>
            </a:xfrm>
          </p:grpSpPr>
          <p:cxnSp>
            <p:nvCxnSpPr>
              <p:cNvPr id="73879" name="Straight Connector 81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80" name="Straight Connector 82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81" name="Straight Connector 83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09" name="Group 84"/>
            <p:cNvGrpSpPr>
              <a:grpSpLocks/>
            </p:cNvGrpSpPr>
            <p:nvPr/>
          </p:nvGrpSpPr>
          <p:grpSpPr bwMode="auto">
            <a:xfrm>
              <a:off x="3088203" y="3799331"/>
              <a:ext cx="98172" cy="402336"/>
              <a:chOff x="1365990" y="1990165"/>
              <a:chExt cx="98172" cy="297904"/>
            </a:xfrm>
          </p:grpSpPr>
          <p:cxnSp>
            <p:nvCxnSpPr>
              <p:cNvPr id="73876" name="Straight Connector 85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77" name="Straight Connector 86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78" name="Straight Connector 87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0" name="Group 88"/>
            <p:cNvGrpSpPr>
              <a:grpSpLocks/>
            </p:cNvGrpSpPr>
            <p:nvPr/>
          </p:nvGrpSpPr>
          <p:grpSpPr bwMode="auto">
            <a:xfrm>
              <a:off x="2796493" y="3431888"/>
              <a:ext cx="98172" cy="795528"/>
              <a:chOff x="1365990" y="1990165"/>
              <a:chExt cx="98172" cy="297904"/>
            </a:xfrm>
          </p:grpSpPr>
          <p:cxnSp>
            <p:nvCxnSpPr>
              <p:cNvPr id="73873" name="Straight Connector 89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74" name="Straight Connector 90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75" name="Straight Connector 91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1" name="Group 92"/>
            <p:cNvGrpSpPr>
              <a:grpSpLocks/>
            </p:cNvGrpSpPr>
            <p:nvPr/>
          </p:nvGrpSpPr>
          <p:grpSpPr bwMode="auto">
            <a:xfrm>
              <a:off x="3379913" y="3695549"/>
              <a:ext cx="98172" cy="594360"/>
              <a:chOff x="1365990" y="1990165"/>
              <a:chExt cx="98172" cy="297904"/>
            </a:xfrm>
          </p:grpSpPr>
          <p:cxnSp>
            <p:nvCxnSpPr>
              <p:cNvPr id="73870" name="Straight Connector 93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71" name="Straight Connector 94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72" name="Straight Connector 95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2" name="Group 96"/>
            <p:cNvGrpSpPr>
              <a:grpSpLocks/>
            </p:cNvGrpSpPr>
            <p:nvPr/>
          </p:nvGrpSpPr>
          <p:grpSpPr bwMode="auto">
            <a:xfrm>
              <a:off x="3668819" y="3861039"/>
              <a:ext cx="98172" cy="347472"/>
              <a:chOff x="1365990" y="1990165"/>
              <a:chExt cx="98172" cy="297904"/>
            </a:xfrm>
          </p:grpSpPr>
          <p:cxnSp>
            <p:nvCxnSpPr>
              <p:cNvPr id="73867" name="Straight Connector 97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68" name="Straight Connector 98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69" name="Straight Connector 99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3" name="Group 100"/>
            <p:cNvGrpSpPr>
              <a:grpSpLocks/>
            </p:cNvGrpSpPr>
            <p:nvPr/>
          </p:nvGrpSpPr>
          <p:grpSpPr bwMode="auto">
            <a:xfrm>
              <a:off x="3960529" y="3962016"/>
              <a:ext cx="98172" cy="301752"/>
              <a:chOff x="1365990" y="1990165"/>
              <a:chExt cx="98172" cy="297904"/>
            </a:xfrm>
          </p:grpSpPr>
          <p:cxnSp>
            <p:nvCxnSpPr>
              <p:cNvPr id="73864" name="Straight Connector 101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65" name="Straight Connector 102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66" name="Straight Connector 103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4" name="Group 104"/>
            <p:cNvGrpSpPr>
              <a:grpSpLocks/>
            </p:cNvGrpSpPr>
            <p:nvPr/>
          </p:nvGrpSpPr>
          <p:grpSpPr bwMode="auto">
            <a:xfrm>
              <a:off x="4241019" y="4054578"/>
              <a:ext cx="98172" cy="301752"/>
              <a:chOff x="1365990" y="1990165"/>
              <a:chExt cx="98172" cy="297904"/>
            </a:xfrm>
          </p:grpSpPr>
          <p:cxnSp>
            <p:nvCxnSpPr>
              <p:cNvPr id="73861" name="Straight Connector 105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62" name="Straight Connector 106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63" name="Straight Connector 107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5" name="Group 108"/>
            <p:cNvGrpSpPr>
              <a:grpSpLocks/>
            </p:cNvGrpSpPr>
            <p:nvPr/>
          </p:nvGrpSpPr>
          <p:grpSpPr bwMode="auto">
            <a:xfrm>
              <a:off x="5110541" y="4077017"/>
              <a:ext cx="98172" cy="265176"/>
              <a:chOff x="1365990" y="1990165"/>
              <a:chExt cx="98172" cy="297904"/>
            </a:xfrm>
          </p:grpSpPr>
          <p:cxnSp>
            <p:nvCxnSpPr>
              <p:cNvPr id="73858" name="Straight Connector 109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59" name="Straight Connector 110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60" name="Straight Connector 111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6" name="Group 112"/>
            <p:cNvGrpSpPr>
              <a:grpSpLocks/>
            </p:cNvGrpSpPr>
            <p:nvPr/>
          </p:nvGrpSpPr>
          <p:grpSpPr bwMode="auto">
            <a:xfrm>
              <a:off x="4821635" y="4102261"/>
              <a:ext cx="98172" cy="265176"/>
              <a:chOff x="1365990" y="1990165"/>
              <a:chExt cx="98172" cy="297904"/>
            </a:xfrm>
          </p:grpSpPr>
          <p:cxnSp>
            <p:nvCxnSpPr>
              <p:cNvPr id="73855" name="Straight Connector 113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56" name="Straight Connector 114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57" name="Straight Connector 115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7" name="Group 116"/>
            <p:cNvGrpSpPr>
              <a:grpSpLocks/>
            </p:cNvGrpSpPr>
            <p:nvPr/>
          </p:nvGrpSpPr>
          <p:grpSpPr bwMode="auto">
            <a:xfrm>
              <a:off x="4528524" y="4166774"/>
              <a:ext cx="98172" cy="155448"/>
              <a:chOff x="1365990" y="1990165"/>
              <a:chExt cx="98172" cy="297904"/>
            </a:xfrm>
          </p:grpSpPr>
          <p:cxnSp>
            <p:nvCxnSpPr>
              <p:cNvPr id="73852" name="Straight Connector 117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53" name="Straight Connector 118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54" name="Straight Connector 119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8" name="Group 120"/>
            <p:cNvGrpSpPr>
              <a:grpSpLocks/>
            </p:cNvGrpSpPr>
            <p:nvPr/>
          </p:nvGrpSpPr>
          <p:grpSpPr bwMode="auto">
            <a:xfrm>
              <a:off x="5392436" y="4183604"/>
              <a:ext cx="98172" cy="182880"/>
              <a:chOff x="1365990" y="1990165"/>
              <a:chExt cx="98172" cy="297904"/>
            </a:xfrm>
          </p:grpSpPr>
          <p:cxnSp>
            <p:nvCxnSpPr>
              <p:cNvPr id="73849" name="Straight Connector 121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50" name="Straight Connector 122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51" name="Straight Connector 123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19" name="Group 124"/>
            <p:cNvGrpSpPr>
              <a:grpSpLocks/>
            </p:cNvGrpSpPr>
            <p:nvPr/>
          </p:nvGrpSpPr>
          <p:grpSpPr bwMode="auto">
            <a:xfrm>
              <a:off x="5678536" y="4225678"/>
              <a:ext cx="98172" cy="164592"/>
              <a:chOff x="1365990" y="1990165"/>
              <a:chExt cx="98172" cy="297904"/>
            </a:xfrm>
          </p:grpSpPr>
          <p:cxnSp>
            <p:nvCxnSpPr>
              <p:cNvPr id="73846" name="Straight Connector 125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47" name="Straight Connector 126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48" name="Straight Connector 127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20" name="Group 128"/>
            <p:cNvGrpSpPr>
              <a:grpSpLocks/>
            </p:cNvGrpSpPr>
            <p:nvPr/>
          </p:nvGrpSpPr>
          <p:grpSpPr bwMode="auto">
            <a:xfrm>
              <a:off x="5967442" y="3973237"/>
              <a:ext cx="98172" cy="493776"/>
              <a:chOff x="1365990" y="1990165"/>
              <a:chExt cx="98172" cy="297904"/>
            </a:xfrm>
          </p:grpSpPr>
          <p:cxnSp>
            <p:nvCxnSpPr>
              <p:cNvPr id="73843" name="Straight Connector 129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44" name="Straight Connector 130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45" name="Straight Connector 131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grpSp>
          <p:nvGrpSpPr>
            <p:cNvPr id="73821" name="Group 132"/>
            <p:cNvGrpSpPr>
              <a:grpSpLocks/>
            </p:cNvGrpSpPr>
            <p:nvPr/>
          </p:nvGrpSpPr>
          <p:grpSpPr bwMode="auto">
            <a:xfrm>
              <a:off x="6261957" y="4329460"/>
              <a:ext cx="98172" cy="91440"/>
              <a:chOff x="1365990" y="1990165"/>
              <a:chExt cx="98172" cy="297904"/>
            </a:xfrm>
          </p:grpSpPr>
          <p:cxnSp>
            <p:nvCxnSpPr>
              <p:cNvPr id="73840" name="Straight Connector 133"/>
              <p:cNvCxnSpPr>
                <a:cxnSpLocks noChangeShapeType="1"/>
              </p:cNvCxnSpPr>
              <p:nvPr/>
            </p:nvCxnSpPr>
            <p:spPr bwMode="auto">
              <a:xfrm>
                <a:off x="1417849" y="1990165"/>
                <a:ext cx="0" cy="297904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41" name="Straight Connector 134"/>
              <p:cNvCxnSpPr>
                <a:cxnSpLocks noChangeShapeType="1"/>
              </p:cNvCxnSpPr>
              <p:nvPr/>
            </p:nvCxnSpPr>
            <p:spPr bwMode="auto">
              <a:xfrm>
                <a:off x="1365990" y="1991485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  <p:cxnSp>
            <p:nvCxnSpPr>
              <p:cNvPr id="73842" name="Straight Connector 135"/>
              <p:cNvCxnSpPr>
                <a:cxnSpLocks noChangeShapeType="1"/>
              </p:cNvCxnSpPr>
              <p:nvPr/>
            </p:nvCxnSpPr>
            <p:spPr bwMode="auto">
              <a:xfrm>
                <a:off x="1365990" y="2286010"/>
                <a:ext cx="98172" cy="0"/>
              </a:xfrm>
              <a:prstGeom prst="line">
                <a:avLst/>
              </a:prstGeom>
              <a:noFill/>
              <a:ln w="15875" algn="ctr">
                <a:solidFill>
                  <a:schemeClr val="accent2"/>
                </a:solidFill>
                <a:round/>
                <a:headEnd/>
                <a:tailEnd/>
              </a:ln>
            </p:spPr>
          </p:cxnSp>
        </p:grpSp>
        <p:cxnSp>
          <p:nvCxnSpPr>
            <p:cNvPr id="73822" name="Straight Connector 153"/>
            <p:cNvCxnSpPr>
              <a:cxnSpLocks noChangeShapeType="1"/>
            </p:cNvCxnSpPr>
            <p:nvPr/>
          </p:nvCxnSpPr>
          <p:spPr bwMode="auto">
            <a:xfrm>
              <a:off x="5957625" y="4330778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23" name="Straight Connector 154"/>
            <p:cNvCxnSpPr>
              <a:cxnSpLocks noChangeShapeType="1"/>
            </p:cNvCxnSpPr>
            <p:nvPr/>
          </p:nvCxnSpPr>
          <p:spPr bwMode="auto">
            <a:xfrm>
              <a:off x="5671524" y="4313948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24" name="Straight Connector 155"/>
            <p:cNvCxnSpPr>
              <a:cxnSpLocks noChangeShapeType="1"/>
            </p:cNvCxnSpPr>
            <p:nvPr/>
          </p:nvCxnSpPr>
          <p:spPr bwMode="auto">
            <a:xfrm>
              <a:off x="5385424" y="4283094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25" name="Straight Connector 156"/>
            <p:cNvCxnSpPr>
              <a:cxnSpLocks noChangeShapeType="1"/>
            </p:cNvCxnSpPr>
            <p:nvPr/>
          </p:nvCxnSpPr>
          <p:spPr bwMode="auto">
            <a:xfrm>
              <a:off x="5099323" y="4263460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26" name="Straight Connector 157"/>
            <p:cNvCxnSpPr>
              <a:cxnSpLocks noChangeShapeType="1"/>
            </p:cNvCxnSpPr>
            <p:nvPr/>
          </p:nvCxnSpPr>
          <p:spPr bwMode="auto">
            <a:xfrm>
              <a:off x="4810418" y="4255045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27" name="Straight Connector 159"/>
            <p:cNvCxnSpPr>
              <a:cxnSpLocks noChangeShapeType="1"/>
            </p:cNvCxnSpPr>
            <p:nvPr/>
          </p:nvCxnSpPr>
          <p:spPr bwMode="auto">
            <a:xfrm>
              <a:off x="6252140" y="4353217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28" name="Straight Connector 183"/>
            <p:cNvCxnSpPr>
              <a:cxnSpLocks noChangeShapeType="1"/>
            </p:cNvCxnSpPr>
            <p:nvPr/>
          </p:nvCxnSpPr>
          <p:spPr bwMode="auto">
            <a:xfrm>
              <a:off x="4514762" y="4218223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29" name="Straight Connector 184"/>
            <p:cNvCxnSpPr>
              <a:cxnSpLocks noChangeShapeType="1"/>
            </p:cNvCxnSpPr>
            <p:nvPr/>
          </p:nvCxnSpPr>
          <p:spPr bwMode="auto">
            <a:xfrm>
              <a:off x="4232464" y="4184470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0" name="Straight Connector 185"/>
            <p:cNvCxnSpPr>
              <a:cxnSpLocks noChangeShapeType="1"/>
            </p:cNvCxnSpPr>
            <p:nvPr/>
          </p:nvCxnSpPr>
          <p:spPr bwMode="auto">
            <a:xfrm>
              <a:off x="3947098" y="4156854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1" name="Straight Connector 186"/>
            <p:cNvCxnSpPr>
              <a:cxnSpLocks noChangeShapeType="1"/>
            </p:cNvCxnSpPr>
            <p:nvPr/>
          </p:nvCxnSpPr>
          <p:spPr bwMode="auto">
            <a:xfrm>
              <a:off x="3667868" y="4113896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2" name="Straight Connector 187"/>
            <p:cNvCxnSpPr>
              <a:cxnSpLocks noChangeShapeType="1"/>
            </p:cNvCxnSpPr>
            <p:nvPr/>
          </p:nvCxnSpPr>
          <p:spPr bwMode="auto">
            <a:xfrm>
              <a:off x="3373296" y="4037184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3" name="Straight Connector 188"/>
            <p:cNvCxnSpPr>
              <a:cxnSpLocks noChangeShapeType="1"/>
            </p:cNvCxnSpPr>
            <p:nvPr/>
          </p:nvCxnSpPr>
          <p:spPr bwMode="auto">
            <a:xfrm>
              <a:off x="3072588" y="4031047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4" name="Straight Connector 189"/>
            <p:cNvCxnSpPr>
              <a:cxnSpLocks noChangeShapeType="1"/>
            </p:cNvCxnSpPr>
            <p:nvPr/>
          </p:nvCxnSpPr>
          <p:spPr bwMode="auto">
            <a:xfrm>
              <a:off x="2784153" y="3957404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5" name="Straight Connector 190"/>
            <p:cNvCxnSpPr>
              <a:cxnSpLocks noChangeShapeType="1"/>
            </p:cNvCxnSpPr>
            <p:nvPr/>
          </p:nvCxnSpPr>
          <p:spPr bwMode="auto">
            <a:xfrm>
              <a:off x="2504923" y="3920583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6" name="Straight Connector 191"/>
            <p:cNvCxnSpPr>
              <a:cxnSpLocks noChangeShapeType="1"/>
            </p:cNvCxnSpPr>
            <p:nvPr/>
          </p:nvCxnSpPr>
          <p:spPr bwMode="auto">
            <a:xfrm>
              <a:off x="2210351" y="3420424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7" name="Straight Connector 192"/>
            <p:cNvCxnSpPr>
              <a:cxnSpLocks noChangeShapeType="1"/>
            </p:cNvCxnSpPr>
            <p:nvPr/>
          </p:nvCxnSpPr>
          <p:spPr bwMode="auto">
            <a:xfrm>
              <a:off x="1924985" y="3306892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8" name="Straight Connector 193"/>
            <p:cNvCxnSpPr>
              <a:cxnSpLocks noChangeShapeType="1"/>
            </p:cNvCxnSpPr>
            <p:nvPr/>
          </p:nvCxnSpPr>
          <p:spPr bwMode="auto">
            <a:xfrm>
              <a:off x="1636550" y="3168811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73839" name="Straight Connector 194"/>
            <p:cNvCxnSpPr>
              <a:cxnSpLocks noChangeShapeType="1"/>
            </p:cNvCxnSpPr>
            <p:nvPr/>
          </p:nvCxnSpPr>
          <p:spPr bwMode="auto">
            <a:xfrm>
              <a:off x="1348115" y="2180768"/>
              <a:ext cx="120611" cy="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</p:spPr>
        </p:cxnSp>
      </p:grpSp>
      <p:sp>
        <p:nvSpPr>
          <p:cNvPr id="73761" name="TextBox 199"/>
          <p:cNvSpPr txBox="1">
            <a:spLocks noChangeArrowheads="1"/>
          </p:cNvSpPr>
          <p:nvPr/>
        </p:nvSpPr>
        <p:spPr bwMode="auto">
          <a:xfrm>
            <a:off x="566738" y="1496274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1500</a:t>
            </a:r>
          </a:p>
        </p:txBody>
      </p:sp>
      <p:sp>
        <p:nvSpPr>
          <p:cNvPr id="73762" name="TextBox 200"/>
          <p:cNvSpPr txBox="1">
            <a:spLocks noChangeArrowheads="1"/>
          </p:cNvSpPr>
          <p:nvPr/>
        </p:nvSpPr>
        <p:spPr bwMode="auto">
          <a:xfrm>
            <a:off x="566738" y="1662961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1000</a:t>
            </a:r>
          </a:p>
        </p:txBody>
      </p:sp>
      <p:sp>
        <p:nvSpPr>
          <p:cNvPr id="73763" name="TextBox 201"/>
          <p:cNvSpPr txBox="1">
            <a:spLocks noChangeArrowheads="1"/>
          </p:cNvSpPr>
          <p:nvPr/>
        </p:nvSpPr>
        <p:spPr bwMode="auto">
          <a:xfrm>
            <a:off x="566738" y="1945536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250</a:t>
            </a:r>
          </a:p>
        </p:txBody>
      </p:sp>
      <p:sp>
        <p:nvSpPr>
          <p:cNvPr id="73764" name="TextBox 202"/>
          <p:cNvSpPr txBox="1">
            <a:spLocks noChangeArrowheads="1"/>
          </p:cNvSpPr>
          <p:nvPr/>
        </p:nvSpPr>
        <p:spPr bwMode="auto">
          <a:xfrm>
            <a:off x="566738" y="2129686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225</a:t>
            </a:r>
          </a:p>
        </p:txBody>
      </p:sp>
      <p:sp>
        <p:nvSpPr>
          <p:cNvPr id="73765" name="TextBox 203"/>
          <p:cNvSpPr txBox="1">
            <a:spLocks noChangeArrowheads="1"/>
          </p:cNvSpPr>
          <p:nvPr/>
        </p:nvSpPr>
        <p:spPr bwMode="auto">
          <a:xfrm>
            <a:off x="566738" y="1813774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500</a:t>
            </a:r>
          </a:p>
        </p:txBody>
      </p:sp>
      <p:sp>
        <p:nvSpPr>
          <p:cNvPr id="73766" name="TextBox 204"/>
          <p:cNvSpPr txBox="1">
            <a:spLocks noChangeArrowheads="1"/>
          </p:cNvSpPr>
          <p:nvPr/>
        </p:nvSpPr>
        <p:spPr bwMode="auto">
          <a:xfrm>
            <a:off x="566738" y="2337649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200</a:t>
            </a:r>
          </a:p>
        </p:txBody>
      </p:sp>
      <p:sp>
        <p:nvSpPr>
          <p:cNvPr id="73767" name="TextBox 205"/>
          <p:cNvSpPr txBox="1">
            <a:spLocks noChangeArrowheads="1"/>
          </p:cNvSpPr>
          <p:nvPr/>
        </p:nvSpPr>
        <p:spPr bwMode="auto">
          <a:xfrm>
            <a:off x="566738" y="2545611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175</a:t>
            </a:r>
          </a:p>
        </p:txBody>
      </p:sp>
      <p:sp>
        <p:nvSpPr>
          <p:cNvPr id="73768" name="TextBox 206"/>
          <p:cNvSpPr txBox="1">
            <a:spLocks noChangeArrowheads="1"/>
          </p:cNvSpPr>
          <p:nvPr/>
        </p:nvSpPr>
        <p:spPr bwMode="auto">
          <a:xfrm>
            <a:off x="566738" y="2753574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150</a:t>
            </a:r>
          </a:p>
        </p:txBody>
      </p:sp>
      <p:sp>
        <p:nvSpPr>
          <p:cNvPr id="73769" name="TextBox 207"/>
          <p:cNvSpPr txBox="1">
            <a:spLocks noChangeArrowheads="1"/>
          </p:cNvSpPr>
          <p:nvPr/>
        </p:nvSpPr>
        <p:spPr bwMode="auto">
          <a:xfrm>
            <a:off x="566738" y="2961536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125</a:t>
            </a:r>
          </a:p>
        </p:txBody>
      </p:sp>
      <p:sp>
        <p:nvSpPr>
          <p:cNvPr id="73770" name="TextBox 208"/>
          <p:cNvSpPr txBox="1">
            <a:spLocks noChangeArrowheads="1"/>
          </p:cNvSpPr>
          <p:nvPr/>
        </p:nvSpPr>
        <p:spPr bwMode="auto">
          <a:xfrm>
            <a:off x="566738" y="3169499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100</a:t>
            </a:r>
          </a:p>
        </p:txBody>
      </p:sp>
      <p:sp>
        <p:nvSpPr>
          <p:cNvPr id="73771" name="TextBox 209"/>
          <p:cNvSpPr txBox="1">
            <a:spLocks noChangeArrowheads="1"/>
          </p:cNvSpPr>
          <p:nvPr/>
        </p:nvSpPr>
        <p:spPr bwMode="auto">
          <a:xfrm>
            <a:off x="566738" y="3377461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75</a:t>
            </a:r>
          </a:p>
        </p:txBody>
      </p:sp>
      <p:sp>
        <p:nvSpPr>
          <p:cNvPr id="73772" name="TextBox 210"/>
          <p:cNvSpPr txBox="1">
            <a:spLocks noChangeArrowheads="1"/>
          </p:cNvSpPr>
          <p:nvPr/>
        </p:nvSpPr>
        <p:spPr bwMode="auto">
          <a:xfrm>
            <a:off x="566738" y="3585424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50</a:t>
            </a:r>
          </a:p>
        </p:txBody>
      </p:sp>
      <p:sp>
        <p:nvSpPr>
          <p:cNvPr id="73773" name="TextBox 211"/>
          <p:cNvSpPr txBox="1">
            <a:spLocks noChangeArrowheads="1"/>
          </p:cNvSpPr>
          <p:nvPr/>
        </p:nvSpPr>
        <p:spPr bwMode="auto">
          <a:xfrm>
            <a:off x="566738" y="3793386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25</a:t>
            </a:r>
          </a:p>
        </p:txBody>
      </p:sp>
      <p:sp>
        <p:nvSpPr>
          <p:cNvPr id="73774" name="TextBox 212"/>
          <p:cNvSpPr txBox="1">
            <a:spLocks noChangeArrowheads="1"/>
          </p:cNvSpPr>
          <p:nvPr/>
        </p:nvSpPr>
        <p:spPr bwMode="auto">
          <a:xfrm>
            <a:off x="566738" y="4001349"/>
            <a:ext cx="669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>
                <a:solidFill>
                  <a:srgbClr val="121C49"/>
                </a:solidFill>
                <a:ea typeface="MS PGothic" pitchFamily="34" charset="-128"/>
              </a:rPr>
              <a:t>0</a:t>
            </a:r>
          </a:p>
        </p:txBody>
      </p:sp>
      <p:sp>
        <p:nvSpPr>
          <p:cNvPr id="73775" name="TextBox 215"/>
          <p:cNvSpPr txBox="1">
            <a:spLocks noChangeArrowheads="1"/>
          </p:cNvSpPr>
          <p:nvPr/>
        </p:nvSpPr>
        <p:spPr bwMode="auto">
          <a:xfrm rot="-5400000">
            <a:off x="754856" y="4606594"/>
            <a:ext cx="12398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 dirty="0">
                <a:solidFill>
                  <a:srgbClr val="121C49"/>
                </a:solidFill>
                <a:ea typeface="MS PGothic" pitchFamily="34" charset="-128"/>
              </a:rPr>
              <a:t>Colorectal (MSI)</a:t>
            </a:r>
          </a:p>
        </p:txBody>
      </p:sp>
      <p:sp>
        <p:nvSpPr>
          <p:cNvPr id="73776" name="TextBox 216"/>
          <p:cNvSpPr txBox="1">
            <a:spLocks noChangeArrowheads="1"/>
          </p:cNvSpPr>
          <p:nvPr/>
        </p:nvSpPr>
        <p:spPr bwMode="auto">
          <a:xfrm rot="-5400000">
            <a:off x="1051719" y="4606594"/>
            <a:ext cx="12398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 dirty="0">
                <a:solidFill>
                  <a:srgbClr val="121C49"/>
                </a:solidFill>
                <a:ea typeface="MS PGothic" pitchFamily="34" charset="-128"/>
              </a:rPr>
              <a:t>Lung (SCLC)</a:t>
            </a:r>
          </a:p>
        </p:txBody>
      </p:sp>
      <p:sp>
        <p:nvSpPr>
          <p:cNvPr id="73777" name="TextBox 217"/>
          <p:cNvSpPr txBox="1">
            <a:spLocks noChangeArrowheads="1"/>
          </p:cNvSpPr>
          <p:nvPr/>
        </p:nvSpPr>
        <p:spPr bwMode="auto">
          <a:xfrm rot="-5400000">
            <a:off x="1320800" y="4606594"/>
            <a:ext cx="12398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 dirty="0">
                <a:solidFill>
                  <a:srgbClr val="121C49"/>
                </a:solidFill>
                <a:ea typeface="MS PGothic" pitchFamily="34" charset="-128"/>
              </a:rPr>
              <a:t>Lung (NSCLC)</a:t>
            </a:r>
          </a:p>
        </p:txBody>
      </p:sp>
      <p:sp>
        <p:nvSpPr>
          <p:cNvPr id="73778" name="TextBox 218"/>
          <p:cNvSpPr txBox="1">
            <a:spLocks noChangeArrowheads="1"/>
          </p:cNvSpPr>
          <p:nvPr/>
        </p:nvSpPr>
        <p:spPr bwMode="auto">
          <a:xfrm rot="-5400000">
            <a:off x="1581150" y="4606594"/>
            <a:ext cx="12398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Melanoma</a:t>
            </a:r>
          </a:p>
        </p:txBody>
      </p:sp>
      <p:sp>
        <p:nvSpPr>
          <p:cNvPr id="73779" name="TextBox 219"/>
          <p:cNvSpPr txBox="1">
            <a:spLocks noChangeArrowheads="1"/>
          </p:cNvSpPr>
          <p:nvPr/>
        </p:nvSpPr>
        <p:spPr bwMode="auto">
          <a:xfrm rot="-5400000">
            <a:off x="1758157" y="4729624"/>
            <a:ext cx="14859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Esophageal (ESCC)</a:t>
            </a:r>
          </a:p>
        </p:txBody>
      </p:sp>
      <p:sp>
        <p:nvSpPr>
          <p:cNvPr id="73780" name="TextBox 220"/>
          <p:cNvSpPr txBox="1">
            <a:spLocks noChangeArrowheads="1"/>
          </p:cNvSpPr>
          <p:nvPr/>
        </p:nvSpPr>
        <p:spPr bwMode="auto">
          <a:xfrm rot="-5400000">
            <a:off x="1808957" y="4912981"/>
            <a:ext cx="18526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Non-Hodgkin’s lymphoma</a:t>
            </a:r>
          </a:p>
        </p:txBody>
      </p:sp>
      <p:sp>
        <p:nvSpPr>
          <p:cNvPr id="73781" name="TextBox 221"/>
          <p:cNvSpPr txBox="1">
            <a:spLocks noChangeArrowheads="1"/>
          </p:cNvSpPr>
          <p:nvPr/>
        </p:nvSpPr>
        <p:spPr bwMode="auto">
          <a:xfrm rot="-5400000">
            <a:off x="2164556" y="4873294"/>
            <a:ext cx="17541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Colorectal (MSS)</a:t>
            </a:r>
          </a:p>
        </p:txBody>
      </p:sp>
      <p:sp>
        <p:nvSpPr>
          <p:cNvPr id="73782" name="TextBox 222"/>
          <p:cNvSpPr txBox="1">
            <a:spLocks noChangeArrowheads="1"/>
          </p:cNvSpPr>
          <p:nvPr/>
        </p:nvSpPr>
        <p:spPr bwMode="auto">
          <a:xfrm rot="-5400000">
            <a:off x="2417763" y="4863768"/>
            <a:ext cx="17541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Head and neck</a:t>
            </a:r>
          </a:p>
        </p:txBody>
      </p:sp>
      <p:sp>
        <p:nvSpPr>
          <p:cNvPr id="73783" name="TextBox 223"/>
          <p:cNvSpPr txBox="1">
            <a:spLocks noChangeArrowheads="1"/>
          </p:cNvSpPr>
          <p:nvPr/>
        </p:nvSpPr>
        <p:spPr bwMode="auto">
          <a:xfrm rot="-5400000">
            <a:off x="2697163" y="4865355"/>
            <a:ext cx="17541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Esophageal (EAC)</a:t>
            </a:r>
          </a:p>
        </p:txBody>
      </p:sp>
      <p:sp>
        <p:nvSpPr>
          <p:cNvPr id="73784" name="TextBox 224"/>
          <p:cNvSpPr txBox="1">
            <a:spLocks noChangeArrowheads="1"/>
          </p:cNvSpPr>
          <p:nvPr/>
        </p:nvSpPr>
        <p:spPr bwMode="auto">
          <a:xfrm rot="-5400000">
            <a:off x="2970213" y="4863768"/>
            <a:ext cx="17541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Gastric</a:t>
            </a:r>
          </a:p>
        </p:txBody>
      </p:sp>
      <p:sp>
        <p:nvSpPr>
          <p:cNvPr id="73785" name="TextBox 225"/>
          <p:cNvSpPr txBox="1">
            <a:spLocks noChangeArrowheads="1"/>
          </p:cNvSpPr>
          <p:nvPr/>
        </p:nvSpPr>
        <p:spPr bwMode="auto">
          <a:xfrm rot="-5400000">
            <a:off x="3175001" y="4951080"/>
            <a:ext cx="19288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Endometrial (endometriod)</a:t>
            </a:r>
          </a:p>
        </p:txBody>
      </p:sp>
      <p:sp>
        <p:nvSpPr>
          <p:cNvPr id="73786" name="TextBox 226"/>
          <p:cNvSpPr txBox="1">
            <a:spLocks noChangeArrowheads="1"/>
          </p:cNvSpPr>
          <p:nvPr/>
        </p:nvSpPr>
        <p:spPr bwMode="auto">
          <a:xfrm rot="-5400000">
            <a:off x="3421857" y="4951081"/>
            <a:ext cx="19288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Pancreatic adenocarcinoma</a:t>
            </a:r>
          </a:p>
        </p:txBody>
      </p:sp>
      <p:sp>
        <p:nvSpPr>
          <p:cNvPr id="73787" name="TextBox 227"/>
          <p:cNvSpPr txBox="1">
            <a:spLocks noChangeArrowheads="1"/>
          </p:cNvSpPr>
          <p:nvPr/>
        </p:nvSpPr>
        <p:spPr bwMode="auto">
          <a:xfrm rot="-5400000">
            <a:off x="3683001" y="4989180"/>
            <a:ext cx="20050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Ovarian (high-grade serous)</a:t>
            </a:r>
          </a:p>
        </p:txBody>
      </p:sp>
      <p:sp>
        <p:nvSpPr>
          <p:cNvPr id="73788" name="TextBox 228"/>
          <p:cNvSpPr txBox="1">
            <a:spLocks noChangeArrowheads="1"/>
          </p:cNvSpPr>
          <p:nvPr/>
        </p:nvSpPr>
        <p:spPr bwMode="auto">
          <a:xfrm rot="-5400000">
            <a:off x="3940176" y="4989180"/>
            <a:ext cx="20050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Prostate</a:t>
            </a:r>
          </a:p>
        </p:txBody>
      </p:sp>
      <p:sp>
        <p:nvSpPr>
          <p:cNvPr id="73789" name="TextBox 229"/>
          <p:cNvSpPr txBox="1">
            <a:spLocks noChangeArrowheads="1"/>
          </p:cNvSpPr>
          <p:nvPr/>
        </p:nvSpPr>
        <p:spPr bwMode="auto">
          <a:xfrm rot="-5400000">
            <a:off x="4213226" y="4989180"/>
            <a:ext cx="20050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Hepatocellular</a:t>
            </a:r>
          </a:p>
        </p:txBody>
      </p:sp>
      <p:sp>
        <p:nvSpPr>
          <p:cNvPr id="73790" name="TextBox 230"/>
          <p:cNvSpPr txBox="1">
            <a:spLocks noChangeArrowheads="1"/>
          </p:cNvSpPr>
          <p:nvPr/>
        </p:nvSpPr>
        <p:spPr bwMode="auto">
          <a:xfrm rot="-5400000">
            <a:off x="4496594" y="4989181"/>
            <a:ext cx="20050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Glioblastoma</a:t>
            </a:r>
          </a:p>
        </p:txBody>
      </p:sp>
      <p:sp>
        <p:nvSpPr>
          <p:cNvPr id="73791" name="TextBox 231"/>
          <p:cNvSpPr txBox="1">
            <a:spLocks noChangeArrowheads="1"/>
          </p:cNvSpPr>
          <p:nvPr/>
        </p:nvSpPr>
        <p:spPr bwMode="auto">
          <a:xfrm rot="-5400000">
            <a:off x="4777582" y="4989181"/>
            <a:ext cx="20050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Breast</a:t>
            </a:r>
          </a:p>
        </p:txBody>
      </p:sp>
      <p:sp>
        <p:nvSpPr>
          <p:cNvPr id="73792" name="TextBox 232"/>
          <p:cNvSpPr txBox="1">
            <a:spLocks noChangeArrowheads="1"/>
          </p:cNvSpPr>
          <p:nvPr/>
        </p:nvSpPr>
        <p:spPr bwMode="auto">
          <a:xfrm rot="-5400000">
            <a:off x="5041901" y="4989180"/>
            <a:ext cx="20050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Endometrial (serous)</a:t>
            </a:r>
          </a:p>
        </p:txBody>
      </p:sp>
      <p:sp>
        <p:nvSpPr>
          <p:cNvPr id="73793" name="TextBox 233"/>
          <p:cNvSpPr txBox="1">
            <a:spLocks noChangeArrowheads="1"/>
          </p:cNvSpPr>
          <p:nvPr/>
        </p:nvSpPr>
        <p:spPr bwMode="auto">
          <a:xfrm rot="-5400000">
            <a:off x="5248276" y="5068555"/>
            <a:ext cx="21637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 dirty="0">
                <a:solidFill>
                  <a:srgbClr val="121C49"/>
                </a:solidFill>
                <a:ea typeface="MS PGothic" pitchFamily="34" charset="-128"/>
              </a:rPr>
              <a:t>Lung (never smoked NSCLC)</a:t>
            </a:r>
          </a:p>
        </p:txBody>
      </p:sp>
      <p:sp>
        <p:nvSpPr>
          <p:cNvPr id="73794" name="TextBox 234"/>
          <p:cNvSpPr txBox="1">
            <a:spLocks noChangeArrowheads="1"/>
          </p:cNvSpPr>
          <p:nvPr/>
        </p:nvSpPr>
        <p:spPr bwMode="auto">
          <a:xfrm rot="-5400000">
            <a:off x="5527676" y="5068555"/>
            <a:ext cx="21637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Chronic lymphocytic leukemia</a:t>
            </a:r>
          </a:p>
        </p:txBody>
      </p:sp>
      <p:sp>
        <p:nvSpPr>
          <p:cNvPr id="73795" name="TextBox 235"/>
          <p:cNvSpPr txBox="1">
            <a:spLocks noChangeArrowheads="1"/>
          </p:cNvSpPr>
          <p:nvPr/>
        </p:nvSpPr>
        <p:spPr bwMode="auto">
          <a:xfrm rot="-5400000">
            <a:off x="6014244" y="4864562"/>
            <a:ext cx="17557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 dirty="0">
                <a:solidFill>
                  <a:srgbClr val="121C49"/>
                </a:solidFill>
                <a:ea typeface="MS PGothic" pitchFamily="34" charset="-128"/>
              </a:rPr>
              <a:t>Acute myeloid leukemia</a:t>
            </a:r>
          </a:p>
        </p:txBody>
      </p:sp>
      <p:sp>
        <p:nvSpPr>
          <p:cNvPr id="73796" name="TextBox 237"/>
          <p:cNvSpPr txBox="1">
            <a:spLocks noChangeArrowheads="1"/>
          </p:cNvSpPr>
          <p:nvPr/>
        </p:nvSpPr>
        <p:spPr bwMode="auto">
          <a:xfrm rot="-5400000">
            <a:off x="6070601" y="5068555"/>
            <a:ext cx="21637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Glioblastoma</a:t>
            </a:r>
          </a:p>
        </p:txBody>
      </p:sp>
      <p:sp>
        <p:nvSpPr>
          <p:cNvPr id="73797" name="TextBox 238"/>
          <p:cNvSpPr txBox="1">
            <a:spLocks noChangeArrowheads="1"/>
          </p:cNvSpPr>
          <p:nvPr/>
        </p:nvSpPr>
        <p:spPr bwMode="auto">
          <a:xfrm rot="-5400000">
            <a:off x="6345238" y="5068556"/>
            <a:ext cx="21637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Neuroblastoma</a:t>
            </a:r>
          </a:p>
        </p:txBody>
      </p:sp>
      <p:sp>
        <p:nvSpPr>
          <p:cNvPr id="73798" name="TextBox 239"/>
          <p:cNvSpPr txBox="1">
            <a:spLocks noChangeArrowheads="1"/>
          </p:cNvSpPr>
          <p:nvPr/>
        </p:nvSpPr>
        <p:spPr bwMode="auto">
          <a:xfrm rot="-5400000">
            <a:off x="6626226" y="5068555"/>
            <a:ext cx="21637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Acute lymphoblastic leukemia</a:t>
            </a:r>
          </a:p>
        </p:txBody>
      </p:sp>
      <p:sp>
        <p:nvSpPr>
          <p:cNvPr id="73799" name="TextBox 240"/>
          <p:cNvSpPr txBox="1">
            <a:spLocks noChangeArrowheads="1"/>
          </p:cNvSpPr>
          <p:nvPr/>
        </p:nvSpPr>
        <p:spPr bwMode="auto">
          <a:xfrm rot="-5400000">
            <a:off x="6888957" y="5068556"/>
            <a:ext cx="21637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Medulloblastoma</a:t>
            </a:r>
          </a:p>
        </p:txBody>
      </p:sp>
      <p:sp>
        <p:nvSpPr>
          <p:cNvPr id="73800" name="TextBox 241"/>
          <p:cNvSpPr txBox="1">
            <a:spLocks noChangeArrowheads="1"/>
          </p:cNvSpPr>
          <p:nvPr/>
        </p:nvSpPr>
        <p:spPr bwMode="auto">
          <a:xfrm rot="-5400000">
            <a:off x="7354094" y="4864562"/>
            <a:ext cx="17557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Rhabdoid</a:t>
            </a:r>
          </a:p>
        </p:txBody>
      </p:sp>
      <p:sp>
        <p:nvSpPr>
          <p:cNvPr id="73801" name="TextBox 251"/>
          <p:cNvSpPr txBox="1">
            <a:spLocks noChangeArrowheads="1"/>
          </p:cNvSpPr>
          <p:nvPr/>
        </p:nvSpPr>
        <p:spPr bwMode="auto">
          <a:xfrm>
            <a:off x="1408113" y="6036524"/>
            <a:ext cx="11572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Mutagens</a:t>
            </a:r>
          </a:p>
        </p:txBody>
      </p:sp>
      <p:sp>
        <p:nvSpPr>
          <p:cNvPr id="73802" name="TextBox 252"/>
          <p:cNvSpPr txBox="1">
            <a:spLocks noChangeArrowheads="1"/>
          </p:cNvSpPr>
          <p:nvPr/>
        </p:nvSpPr>
        <p:spPr bwMode="auto">
          <a:xfrm>
            <a:off x="2387600" y="6036524"/>
            <a:ext cx="41259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Adult Solid Tumors</a:t>
            </a:r>
          </a:p>
        </p:txBody>
      </p:sp>
      <p:sp>
        <p:nvSpPr>
          <p:cNvPr id="73803" name="TextBox 254"/>
          <p:cNvSpPr txBox="1">
            <a:spLocks noChangeArrowheads="1"/>
          </p:cNvSpPr>
          <p:nvPr/>
        </p:nvSpPr>
        <p:spPr bwMode="auto">
          <a:xfrm>
            <a:off x="7067550" y="6036524"/>
            <a:ext cx="13239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solidFill>
                  <a:srgbClr val="121C49"/>
                </a:solidFill>
                <a:ea typeface="MS PGothic" pitchFamily="34" charset="-128"/>
              </a:rPr>
              <a:t>Pediatric</a:t>
            </a:r>
          </a:p>
        </p:txBody>
      </p:sp>
    </p:spTree>
    <p:extLst>
      <p:ext uri="{BB962C8B-B14F-4D97-AF65-F5344CB8AC3E}">
        <p14:creationId xmlns:p14="http://schemas.microsoft.com/office/powerpoint/2010/main" val="297793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KEYNOTE-001 </a:t>
            </a:r>
            <a:r>
              <a:rPr lang="en-US" dirty="0" smtClean="0"/>
              <a:t>trial </a:t>
            </a:r>
            <a:r>
              <a:rPr lang="en-US" dirty="0"/>
              <a:t>of </a:t>
            </a:r>
            <a:r>
              <a:rPr lang="en-US" dirty="0" smtClean="0"/>
              <a:t> </a:t>
            </a:r>
            <a:r>
              <a:rPr lang="en-US" dirty="0" err="1" smtClean="0"/>
              <a:t>pembrolizumab</a:t>
            </a:r>
            <a:r>
              <a:rPr lang="en-US" dirty="0" smtClean="0"/>
              <a:t>: OS in key subgroups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60" y="1663700"/>
            <a:ext cx="8906006" cy="37099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93018" y="6100934"/>
            <a:ext cx="2050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Hui</a:t>
            </a:r>
            <a:r>
              <a:rPr lang="en-US" dirty="0" smtClean="0"/>
              <a:t> et al ASCO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5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/>
          <p:cNvSpPr>
            <a:spLocks noGrp="1"/>
          </p:cNvSpPr>
          <p:nvPr>
            <p:ph type="title" idx="4294967295"/>
          </p:nvPr>
        </p:nvSpPr>
        <p:spPr>
          <a:xfrm>
            <a:off x="622300" y="371475"/>
            <a:ext cx="8229600" cy="63182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> </a:t>
            </a:r>
            <a:r>
              <a:rPr lang="en-GB" dirty="0" err="1"/>
              <a:t>CheckMate</a:t>
            </a:r>
            <a:r>
              <a:rPr lang="en-GB" dirty="0"/>
              <a:t> 012: </a:t>
            </a:r>
            <a:br>
              <a:rPr lang="en-GB" dirty="0"/>
            </a:br>
            <a:r>
              <a:rPr lang="en-GB" dirty="0" err="1"/>
              <a:t>nivolumab</a:t>
            </a:r>
            <a:r>
              <a:rPr lang="en-GB" dirty="0"/>
              <a:t> </a:t>
            </a:r>
            <a:r>
              <a:rPr lang="en-GB" dirty="0" smtClean="0"/>
              <a:t>+ </a:t>
            </a:r>
            <a:r>
              <a:rPr lang="en-GB" dirty="0" err="1" smtClean="0"/>
              <a:t>erlotinib</a:t>
            </a:r>
            <a:endParaRPr lang="en-GB" dirty="0" smtClean="0"/>
          </a:p>
        </p:txBody>
      </p:sp>
      <p:grpSp>
        <p:nvGrpSpPr>
          <p:cNvPr id="2" name="Group 1"/>
          <p:cNvGrpSpPr/>
          <p:nvPr/>
        </p:nvGrpSpPr>
        <p:grpSpPr>
          <a:xfrm>
            <a:off x="300788" y="1934508"/>
            <a:ext cx="8538412" cy="1800000"/>
            <a:chOff x="300788" y="2514600"/>
            <a:chExt cx="8538412" cy="1800000"/>
          </a:xfrm>
        </p:grpSpPr>
        <p:sp>
          <p:nvSpPr>
            <p:cNvPr id="30" name="Rounded Rectangle 29"/>
            <p:cNvSpPr/>
            <p:nvPr/>
          </p:nvSpPr>
          <p:spPr bwMode="auto">
            <a:xfrm>
              <a:off x="300788" y="2514600"/>
              <a:ext cx="2268000" cy="18000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" tIns="45720" rIns="9144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Chemotherapy-naïve patients with stage IIIB or IV NSCLC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(non-squamous; </a:t>
              </a:r>
              <a:b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EGFR MT)</a:t>
              </a:r>
              <a:endParaRPr lang="en-US" sz="1600" b="1" kern="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31" name="Rounded Rectangle 30"/>
            <p:cNvSpPr/>
            <p:nvPr/>
          </p:nvSpPr>
          <p:spPr bwMode="auto">
            <a:xfrm>
              <a:off x="6571200" y="2514600"/>
              <a:ext cx="2268000" cy="18000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" tIns="45720" rIns="9144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Primary objective: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safety and tolerability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600" b="1" kern="0" dirty="0" smtClean="0">
                <a:solidFill>
                  <a:srgbClr val="FFFFFF"/>
                </a:solidFill>
                <a:cs typeface="Arial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Secondary objectives: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ORR and PFS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600" b="1" kern="0" dirty="0" smtClean="0">
                  <a:solidFill>
                    <a:srgbClr val="FFFFFF"/>
                  </a:solidFill>
                  <a:cs typeface="Arial" pitchFamily="34" charset="0"/>
                </a:rPr>
                <a:t>rate at 24 weeks</a:t>
              </a:r>
              <a:endParaRPr lang="en-US" sz="1600" b="1" kern="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32" name="Rounded Rectangle 31"/>
            <p:cNvSpPr/>
            <p:nvPr/>
          </p:nvSpPr>
          <p:spPr bwMode="auto">
            <a:xfrm>
              <a:off x="2855493" y="2750588"/>
              <a:ext cx="3429001" cy="1328023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" tIns="45720" rIns="9144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b="1" dirty="0" smtClean="0">
                  <a:solidFill>
                    <a:srgbClr val="002060"/>
                  </a:solidFill>
                  <a:cs typeface="Arial" pitchFamily="34" charset="0"/>
                </a:rPr>
                <a:t>Nivolumab 3 mg/kg IV Q2W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b="1" dirty="0" smtClean="0">
                  <a:solidFill>
                    <a:srgbClr val="002060"/>
                  </a:solidFill>
                  <a:cs typeface="Arial" pitchFamily="34" charset="0"/>
                </a:rPr>
                <a:t>+ erlotinib 150 mg/day PO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b="1" dirty="0" smtClean="0">
                  <a:solidFill>
                    <a:srgbClr val="002060"/>
                  </a:solidFill>
                  <a:cs typeface="Arial" pitchFamily="34" charset="0"/>
                </a:rPr>
                <a:t>until disease progression or unacceptable toxicity</a:t>
              </a:r>
              <a:endParaRPr lang="en-GB" b="1" baseline="30000" dirty="0">
                <a:solidFill>
                  <a:srgbClr val="002060"/>
                </a:solidFill>
                <a:cs typeface="Arial" pitchFamily="34" charset="0"/>
              </a:endParaRPr>
            </a:p>
          </p:txBody>
        </p:sp>
        <p:cxnSp>
          <p:nvCxnSpPr>
            <p:cNvPr id="39" name="Straight Arrow Connector 38"/>
            <p:cNvCxnSpPr>
              <a:stCxn id="30" idx="3"/>
              <a:endCxn id="32" idx="1"/>
            </p:cNvCxnSpPr>
            <p:nvPr/>
          </p:nvCxnSpPr>
          <p:spPr bwMode="auto">
            <a:xfrm>
              <a:off x="2568788" y="3414600"/>
              <a:ext cx="286705" cy="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40" name="Straight Arrow Connector 39"/>
            <p:cNvCxnSpPr>
              <a:stCxn id="32" idx="3"/>
              <a:endCxn id="31" idx="1"/>
            </p:cNvCxnSpPr>
            <p:nvPr/>
          </p:nvCxnSpPr>
          <p:spPr bwMode="auto">
            <a:xfrm>
              <a:off x="6284494" y="3414600"/>
              <a:ext cx="286706" cy="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</p:grpSp>
      <p:sp>
        <p:nvSpPr>
          <p:cNvPr id="3" name="TextBox 2"/>
          <p:cNvSpPr txBox="1"/>
          <p:nvPr/>
        </p:nvSpPr>
        <p:spPr>
          <a:xfrm>
            <a:off x="2776765" y="6279899"/>
            <a:ext cx="4274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Rizvi et al. ASCO 2014;Abstract </a:t>
            </a:r>
            <a:r>
              <a:rPr lang="en-US" dirty="0"/>
              <a:t>8022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2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95"/>
          <p:cNvGrpSpPr/>
          <p:nvPr/>
        </p:nvGrpSpPr>
        <p:grpSpPr>
          <a:xfrm>
            <a:off x="145090" y="1971713"/>
            <a:ext cx="8897898" cy="4273957"/>
            <a:chOff x="584445" y="2168212"/>
            <a:chExt cx="7994107" cy="3521763"/>
          </a:xfrm>
        </p:grpSpPr>
        <p:sp>
          <p:nvSpPr>
            <p:cNvPr id="94" name="Freeform 5"/>
            <p:cNvSpPr>
              <a:spLocks/>
            </p:cNvSpPr>
            <p:nvPr/>
          </p:nvSpPr>
          <p:spPr bwMode="auto">
            <a:xfrm>
              <a:off x="1035051" y="2636838"/>
              <a:ext cx="2887663" cy="2120900"/>
            </a:xfrm>
            <a:custGeom>
              <a:avLst/>
              <a:gdLst>
                <a:gd name="T0" fmla="*/ 1819 w 1819"/>
                <a:gd name="T1" fmla="*/ 1336 h 1336"/>
                <a:gd name="T2" fmla="*/ 0 w 1819"/>
                <a:gd name="T3" fmla="*/ 1336 h 1336"/>
                <a:gd name="T4" fmla="*/ 0 w 1819"/>
                <a:gd name="T5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9" h="1336">
                  <a:moveTo>
                    <a:pt x="1819" y="1336"/>
                  </a:moveTo>
                  <a:lnTo>
                    <a:pt x="0" y="1336"/>
                  </a:lnTo>
                  <a:lnTo>
                    <a:pt x="0" y="0"/>
                  </a:lnTo>
                </a:path>
              </a:pathLst>
            </a:cu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5" name="Line 6"/>
            <p:cNvSpPr>
              <a:spLocks noChangeShapeType="1"/>
            </p:cNvSpPr>
            <p:nvPr/>
          </p:nvSpPr>
          <p:spPr bwMode="auto">
            <a:xfrm>
              <a:off x="981076" y="2636838"/>
              <a:ext cx="57150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6" name="Line 7"/>
            <p:cNvSpPr>
              <a:spLocks noChangeShapeType="1"/>
            </p:cNvSpPr>
            <p:nvPr/>
          </p:nvSpPr>
          <p:spPr bwMode="auto">
            <a:xfrm>
              <a:off x="981076" y="3043238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7" name="Line 8"/>
            <p:cNvSpPr>
              <a:spLocks noChangeShapeType="1"/>
            </p:cNvSpPr>
            <p:nvPr/>
          </p:nvSpPr>
          <p:spPr bwMode="auto">
            <a:xfrm>
              <a:off x="981076" y="3452813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8" name="Line 9"/>
            <p:cNvSpPr>
              <a:spLocks noChangeShapeType="1"/>
            </p:cNvSpPr>
            <p:nvPr/>
          </p:nvSpPr>
          <p:spPr bwMode="auto">
            <a:xfrm>
              <a:off x="981076" y="3859213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9" name="Line 10"/>
            <p:cNvSpPr>
              <a:spLocks noChangeShapeType="1"/>
            </p:cNvSpPr>
            <p:nvPr/>
          </p:nvSpPr>
          <p:spPr bwMode="auto">
            <a:xfrm>
              <a:off x="981076" y="4268788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0" name="Line 11"/>
            <p:cNvSpPr>
              <a:spLocks noChangeShapeType="1"/>
            </p:cNvSpPr>
            <p:nvPr/>
          </p:nvSpPr>
          <p:spPr bwMode="auto">
            <a:xfrm>
              <a:off x="981076" y="4678363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1" name="Line 12"/>
            <p:cNvSpPr>
              <a:spLocks noChangeShapeType="1"/>
            </p:cNvSpPr>
            <p:nvPr/>
          </p:nvSpPr>
          <p:spPr bwMode="auto">
            <a:xfrm flipV="1">
              <a:off x="1309688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" name="Line 13"/>
            <p:cNvSpPr>
              <a:spLocks noChangeShapeType="1"/>
            </p:cNvSpPr>
            <p:nvPr/>
          </p:nvSpPr>
          <p:spPr bwMode="auto">
            <a:xfrm flipV="1">
              <a:off x="1635126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3" name="Line 14"/>
            <p:cNvSpPr>
              <a:spLocks noChangeShapeType="1"/>
            </p:cNvSpPr>
            <p:nvPr/>
          </p:nvSpPr>
          <p:spPr bwMode="auto">
            <a:xfrm flipV="1">
              <a:off x="1963738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4" name="Line 15"/>
            <p:cNvSpPr>
              <a:spLocks noChangeShapeType="1"/>
            </p:cNvSpPr>
            <p:nvPr/>
          </p:nvSpPr>
          <p:spPr bwMode="auto">
            <a:xfrm flipV="1">
              <a:off x="2290763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5" name="Line 16"/>
            <p:cNvSpPr>
              <a:spLocks noChangeShapeType="1"/>
            </p:cNvSpPr>
            <p:nvPr/>
          </p:nvSpPr>
          <p:spPr bwMode="auto">
            <a:xfrm flipV="1">
              <a:off x="2616201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6" name="Line 17"/>
            <p:cNvSpPr>
              <a:spLocks noChangeShapeType="1"/>
            </p:cNvSpPr>
            <p:nvPr/>
          </p:nvSpPr>
          <p:spPr bwMode="auto">
            <a:xfrm flipV="1">
              <a:off x="2941638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7" name="Line 18"/>
            <p:cNvSpPr>
              <a:spLocks noChangeShapeType="1"/>
            </p:cNvSpPr>
            <p:nvPr/>
          </p:nvSpPr>
          <p:spPr bwMode="auto">
            <a:xfrm flipV="1">
              <a:off x="3268663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8" name="Line 19"/>
            <p:cNvSpPr>
              <a:spLocks noChangeShapeType="1"/>
            </p:cNvSpPr>
            <p:nvPr/>
          </p:nvSpPr>
          <p:spPr bwMode="auto">
            <a:xfrm flipV="1">
              <a:off x="3597276" y="4764088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9" name="Line 20"/>
            <p:cNvSpPr>
              <a:spLocks noChangeShapeType="1"/>
            </p:cNvSpPr>
            <p:nvPr/>
          </p:nvSpPr>
          <p:spPr bwMode="auto">
            <a:xfrm flipV="1">
              <a:off x="3922713" y="4752976"/>
              <a:ext cx="0" cy="65088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0" name="Rectangle 21"/>
            <p:cNvSpPr>
              <a:spLocks noChangeArrowheads="1"/>
            </p:cNvSpPr>
            <p:nvPr/>
          </p:nvSpPr>
          <p:spPr bwMode="auto">
            <a:xfrm>
              <a:off x="2333626" y="2168212"/>
              <a:ext cx="399048" cy="22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600" b="1" dirty="0" smtClean="0">
                  <a:solidFill>
                    <a:srgbClr val="000000"/>
                  </a:solidFill>
                </a:rPr>
                <a:t>PFS</a:t>
              </a:r>
              <a:endParaRPr lang="en-US" altLang="en-US" sz="24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24"/>
            <p:cNvSpPr>
              <a:spLocks noChangeArrowheads="1"/>
            </p:cNvSpPr>
            <p:nvPr/>
          </p:nvSpPr>
          <p:spPr bwMode="auto">
            <a:xfrm>
              <a:off x="749301" y="2582863"/>
              <a:ext cx="114114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dirty="0" smtClean="0">
                  <a:solidFill>
                    <a:srgbClr val="000000"/>
                  </a:solidFill>
                </a:rPr>
                <a:t>10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Rectangle 25"/>
            <p:cNvSpPr>
              <a:spLocks noChangeArrowheads="1"/>
            </p:cNvSpPr>
            <p:nvPr/>
          </p:nvSpPr>
          <p:spPr bwMode="auto">
            <a:xfrm>
              <a:off x="863601" y="2582863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Rectangle 26"/>
            <p:cNvSpPr>
              <a:spLocks noChangeArrowheads="1"/>
            </p:cNvSpPr>
            <p:nvPr/>
          </p:nvSpPr>
          <p:spPr bwMode="auto">
            <a:xfrm>
              <a:off x="806451" y="29908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8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Rectangle 27"/>
            <p:cNvSpPr>
              <a:spLocks noChangeArrowheads="1"/>
            </p:cNvSpPr>
            <p:nvPr/>
          </p:nvSpPr>
          <p:spPr bwMode="auto">
            <a:xfrm>
              <a:off x="863601" y="29908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Rectangle 28"/>
            <p:cNvSpPr>
              <a:spLocks noChangeArrowheads="1"/>
            </p:cNvSpPr>
            <p:nvPr/>
          </p:nvSpPr>
          <p:spPr bwMode="auto">
            <a:xfrm>
              <a:off x="806451" y="3400426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Rectangle 29"/>
            <p:cNvSpPr>
              <a:spLocks noChangeArrowheads="1"/>
            </p:cNvSpPr>
            <p:nvPr/>
          </p:nvSpPr>
          <p:spPr bwMode="auto">
            <a:xfrm>
              <a:off x="863601" y="3400426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Rectangle 30"/>
            <p:cNvSpPr>
              <a:spLocks noChangeArrowheads="1"/>
            </p:cNvSpPr>
            <p:nvPr/>
          </p:nvSpPr>
          <p:spPr bwMode="auto">
            <a:xfrm>
              <a:off x="806451" y="381000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Rectangle 31"/>
            <p:cNvSpPr>
              <a:spLocks noChangeArrowheads="1"/>
            </p:cNvSpPr>
            <p:nvPr/>
          </p:nvSpPr>
          <p:spPr bwMode="auto">
            <a:xfrm>
              <a:off x="863601" y="381000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Rectangle 32"/>
            <p:cNvSpPr>
              <a:spLocks noChangeArrowheads="1"/>
            </p:cNvSpPr>
            <p:nvPr/>
          </p:nvSpPr>
          <p:spPr bwMode="auto">
            <a:xfrm>
              <a:off x="806451" y="42227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Rectangle 33"/>
            <p:cNvSpPr>
              <a:spLocks noChangeArrowheads="1"/>
            </p:cNvSpPr>
            <p:nvPr/>
          </p:nvSpPr>
          <p:spPr bwMode="auto">
            <a:xfrm>
              <a:off x="863601" y="42227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Rectangle 34"/>
            <p:cNvSpPr>
              <a:spLocks noChangeArrowheads="1"/>
            </p:cNvSpPr>
            <p:nvPr/>
          </p:nvSpPr>
          <p:spPr bwMode="auto">
            <a:xfrm>
              <a:off x="858838" y="463073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Rectangle 41"/>
            <p:cNvSpPr>
              <a:spLocks noChangeArrowheads="1"/>
            </p:cNvSpPr>
            <p:nvPr/>
          </p:nvSpPr>
          <p:spPr bwMode="auto">
            <a:xfrm>
              <a:off x="1561285" y="5040313"/>
              <a:ext cx="1862552" cy="141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 b="1" dirty="0">
                  <a:solidFill>
                    <a:srgbClr val="000000"/>
                  </a:solidFill>
                </a:rPr>
                <a:t>Time Since First Dose (Weeks)</a:t>
              </a:r>
              <a:endParaRPr lang="en-US" altLang="en-US" sz="20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Rectangle 60"/>
            <p:cNvSpPr>
              <a:spLocks noChangeArrowheads="1"/>
            </p:cNvSpPr>
            <p:nvPr/>
          </p:nvSpPr>
          <p:spPr bwMode="auto">
            <a:xfrm>
              <a:off x="1230313" y="4870451"/>
              <a:ext cx="166712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B/L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0" name="Rectangle 61"/>
            <p:cNvSpPr>
              <a:spLocks noChangeArrowheads="1"/>
            </p:cNvSpPr>
            <p:nvPr/>
          </p:nvSpPr>
          <p:spPr bwMode="auto">
            <a:xfrm>
              <a:off x="1582738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1" name="Rectangle 62"/>
            <p:cNvSpPr>
              <a:spLocks noChangeArrowheads="1"/>
            </p:cNvSpPr>
            <p:nvPr/>
          </p:nvSpPr>
          <p:spPr bwMode="auto">
            <a:xfrm>
              <a:off x="1639888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2" name="Rectangle 63"/>
            <p:cNvSpPr>
              <a:spLocks noChangeArrowheads="1"/>
            </p:cNvSpPr>
            <p:nvPr/>
          </p:nvSpPr>
          <p:spPr bwMode="auto">
            <a:xfrm>
              <a:off x="1908176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3" name="Rectangle 64"/>
            <p:cNvSpPr>
              <a:spLocks noChangeArrowheads="1"/>
            </p:cNvSpPr>
            <p:nvPr/>
          </p:nvSpPr>
          <p:spPr bwMode="auto">
            <a:xfrm>
              <a:off x="1965326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4" name="Rectangle 65"/>
            <p:cNvSpPr>
              <a:spLocks noChangeArrowheads="1"/>
            </p:cNvSpPr>
            <p:nvPr/>
          </p:nvSpPr>
          <p:spPr bwMode="auto">
            <a:xfrm>
              <a:off x="2235201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3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5" name="Rectangle 66"/>
            <p:cNvSpPr>
              <a:spLocks noChangeArrowheads="1"/>
            </p:cNvSpPr>
            <p:nvPr/>
          </p:nvSpPr>
          <p:spPr bwMode="auto">
            <a:xfrm>
              <a:off x="2292351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6" name="Rectangle 67"/>
            <p:cNvSpPr>
              <a:spLocks noChangeArrowheads="1"/>
            </p:cNvSpPr>
            <p:nvPr/>
          </p:nvSpPr>
          <p:spPr bwMode="auto">
            <a:xfrm>
              <a:off x="2562226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7" name="Rectangle 68"/>
            <p:cNvSpPr>
              <a:spLocks noChangeArrowheads="1"/>
            </p:cNvSpPr>
            <p:nvPr/>
          </p:nvSpPr>
          <p:spPr bwMode="auto">
            <a:xfrm>
              <a:off x="2619376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8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8" name="Rectangle 69"/>
            <p:cNvSpPr>
              <a:spLocks noChangeArrowheads="1"/>
            </p:cNvSpPr>
            <p:nvPr/>
          </p:nvSpPr>
          <p:spPr bwMode="auto">
            <a:xfrm>
              <a:off x="2887663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9" name="Rectangle 70"/>
            <p:cNvSpPr>
              <a:spLocks noChangeArrowheads="1"/>
            </p:cNvSpPr>
            <p:nvPr/>
          </p:nvSpPr>
          <p:spPr bwMode="auto">
            <a:xfrm>
              <a:off x="2944813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0" name="Rectangle 71"/>
            <p:cNvSpPr>
              <a:spLocks noChangeArrowheads="1"/>
            </p:cNvSpPr>
            <p:nvPr/>
          </p:nvSpPr>
          <p:spPr bwMode="auto">
            <a:xfrm>
              <a:off x="3214688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7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1" name="Rectangle 72"/>
            <p:cNvSpPr>
              <a:spLocks noChangeArrowheads="1"/>
            </p:cNvSpPr>
            <p:nvPr/>
          </p:nvSpPr>
          <p:spPr bwMode="auto">
            <a:xfrm>
              <a:off x="3271838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2" name="Rectangle 73"/>
            <p:cNvSpPr>
              <a:spLocks noChangeArrowheads="1"/>
            </p:cNvSpPr>
            <p:nvPr/>
          </p:nvSpPr>
          <p:spPr bwMode="auto">
            <a:xfrm>
              <a:off x="3540126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8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3" name="Rectangle 74"/>
            <p:cNvSpPr>
              <a:spLocks noChangeArrowheads="1"/>
            </p:cNvSpPr>
            <p:nvPr/>
          </p:nvSpPr>
          <p:spPr bwMode="auto">
            <a:xfrm>
              <a:off x="3597276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4" name="Rectangle 75"/>
            <p:cNvSpPr>
              <a:spLocks noChangeArrowheads="1"/>
            </p:cNvSpPr>
            <p:nvPr/>
          </p:nvSpPr>
          <p:spPr bwMode="auto">
            <a:xfrm>
              <a:off x="3867151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9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5" name="Rectangle 76"/>
            <p:cNvSpPr>
              <a:spLocks noChangeArrowheads="1"/>
            </p:cNvSpPr>
            <p:nvPr/>
          </p:nvSpPr>
          <p:spPr bwMode="auto">
            <a:xfrm>
              <a:off x="3924301" y="487045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6" name="Freeform 77"/>
            <p:cNvSpPr>
              <a:spLocks/>
            </p:cNvSpPr>
            <p:nvPr/>
          </p:nvSpPr>
          <p:spPr bwMode="auto">
            <a:xfrm>
              <a:off x="1320801" y="2641601"/>
              <a:ext cx="2544763" cy="1878013"/>
            </a:xfrm>
            <a:custGeom>
              <a:avLst/>
              <a:gdLst>
                <a:gd name="T0" fmla="*/ 1603 w 1603"/>
                <a:gd name="T1" fmla="*/ 1183 h 1183"/>
                <a:gd name="T2" fmla="*/ 1382 w 1603"/>
                <a:gd name="T3" fmla="*/ 1183 h 1183"/>
                <a:gd name="T4" fmla="*/ 1382 w 1603"/>
                <a:gd name="T5" fmla="*/ 1072 h 1183"/>
                <a:gd name="T6" fmla="*/ 1186 w 1603"/>
                <a:gd name="T7" fmla="*/ 1072 h 1183"/>
                <a:gd name="T8" fmla="*/ 1186 w 1603"/>
                <a:gd name="T9" fmla="*/ 999 h 1183"/>
                <a:gd name="T10" fmla="*/ 909 w 1603"/>
                <a:gd name="T11" fmla="*/ 999 h 1183"/>
                <a:gd name="T12" fmla="*/ 909 w 1603"/>
                <a:gd name="T13" fmla="*/ 927 h 1183"/>
                <a:gd name="T14" fmla="*/ 901 w 1603"/>
                <a:gd name="T15" fmla="*/ 927 h 1183"/>
                <a:gd name="T16" fmla="*/ 901 w 1603"/>
                <a:gd name="T17" fmla="*/ 857 h 1183"/>
                <a:gd name="T18" fmla="*/ 847 w 1603"/>
                <a:gd name="T19" fmla="*/ 857 h 1183"/>
                <a:gd name="T20" fmla="*/ 847 w 1603"/>
                <a:gd name="T21" fmla="*/ 782 h 1183"/>
                <a:gd name="T22" fmla="*/ 614 w 1603"/>
                <a:gd name="T23" fmla="*/ 782 h 1183"/>
                <a:gd name="T24" fmla="*/ 614 w 1603"/>
                <a:gd name="T25" fmla="*/ 711 h 1183"/>
                <a:gd name="T26" fmla="*/ 502 w 1603"/>
                <a:gd name="T27" fmla="*/ 711 h 1183"/>
                <a:gd name="T28" fmla="*/ 502 w 1603"/>
                <a:gd name="T29" fmla="*/ 640 h 1183"/>
                <a:gd name="T30" fmla="*/ 379 w 1603"/>
                <a:gd name="T31" fmla="*/ 640 h 1183"/>
                <a:gd name="T32" fmla="*/ 379 w 1603"/>
                <a:gd name="T33" fmla="*/ 573 h 1183"/>
                <a:gd name="T34" fmla="*/ 267 w 1603"/>
                <a:gd name="T35" fmla="*/ 573 h 1183"/>
                <a:gd name="T36" fmla="*/ 267 w 1603"/>
                <a:gd name="T37" fmla="*/ 509 h 1183"/>
                <a:gd name="T38" fmla="*/ 208 w 1603"/>
                <a:gd name="T39" fmla="*/ 509 h 1183"/>
                <a:gd name="T40" fmla="*/ 208 w 1603"/>
                <a:gd name="T41" fmla="*/ 378 h 1183"/>
                <a:gd name="T42" fmla="*/ 179 w 1603"/>
                <a:gd name="T43" fmla="*/ 378 h 1183"/>
                <a:gd name="T44" fmla="*/ 179 w 1603"/>
                <a:gd name="T45" fmla="*/ 315 h 1183"/>
                <a:gd name="T46" fmla="*/ 174 w 1603"/>
                <a:gd name="T47" fmla="*/ 315 h 1183"/>
                <a:gd name="T48" fmla="*/ 174 w 1603"/>
                <a:gd name="T49" fmla="*/ 248 h 1183"/>
                <a:gd name="T50" fmla="*/ 171 w 1603"/>
                <a:gd name="T51" fmla="*/ 248 h 1183"/>
                <a:gd name="T52" fmla="*/ 171 w 1603"/>
                <a:gd name="T53" fmla="*/ 184 h 1183"/>
                <a:gd name="T54" fmla="*/ 158 w 1603"/>
                <a:gd name="T55" fmla="*/ 184 h 1183"/>
                <a:gd name="T56" fmla="*/ 158 w 1603"/>
                <a:gd name="T57" fmla="*/ 121 h 1183"/>
                <a:gd name="T58" fmla="*/ 99 w 1603"/>
                <a:gd name="T59" fmla="*/ 121 h 1183"/>
                <a:gd name="T60" fmla="*/ 99 w 1603"/>
                <a:gd name="T61" fmla="*/ 62 h 1183"/>
                <a:gd name="T62" fmla="*/ 75 w 1603"/>
                <a:gd name="T63" fmla="*/ 62 h 1183"/>
                <a:gd name="T64" fmla="*/ 75 w 1603"/>
                <a:gd name="T65" fmla="*/ 0 h 1183"/>
                <a:gd name="T66" fmla="*/ 0 w 1603"/>
                <a:gd name="T67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3" h="1183">
                  <a:moveTo>
                    <a:pt x="1603" y="1183"/>
                  </a:moveTo>
                  <a:lnTo>
                    <a:pt x="1382" y="1183"/>
                  </a:lnTo>
                  <a:lnTo>
                    <a:pt x="1382" y="1072"/>
                  </a:lnTo>
                  <a:lnTo>
                    <a:pt x="1186" y="1072"/>
                  </a:lnTo>
                  <a:lnTo>
                    <a:pt x="1186" y="999"/>
                  </a:lnTo>
                  <a:lnTo>
                    <a:pt x="909" y="999"/>
                  </a:lnTo>
                  <a:lnTo>
                    <a:pt x="909" y="927"/>
                  </a:lnTo>
                  <a:lnTo>
                    <a:pt x="901" y="927"/>
                  </a:lnTo>
                  <a:lnTo>
                    <a:pt x="901" y="857"/>
                  </a:lnTo>
                  <a:lnTo>
                    <a:pt x="847" y="857"/>
                  </a:lnTo>
                  <a:lnTo>
                    <a:pt x="847" y="782"/>
                  </a:lnTo>
                  <a:lnTo>
                    <a:pt x="614" y="782"/>
                  </a:lnTo>
                  <a:lnTo>
                    <a:pt x="614" y="711"/>
                  </a:lnTo>
                  <a:lnTo>
                    <a:pt x="502" y="711"/>
                  </a:lnTo>
                  <a:lnTo>
                    <a:pt x="502" y="640"/>
                  </a:lnTo>
                  <a:lnTo>
                    <a:pt x="379" y="640"/>
                  </a:lnTo>
                  <a:lnTo>
                    <a:pt x="379" y="573"/>
                  </a:lnTo>
                  <a:lnTo>
                    <a:pt x="267" y="573"/>
                  </a:lnTo>
                  <a:lnTo>
                    <a:pt x="267" y="509"/>
                  </a:lnTo>
                  <a:lnTo>
                    <a:pt x="208" y="509"/>
                  </a:lnTo>
                  <a:lnTo>
                    <a:pt x="208" y="378"/>
                  </a:lnTo>
                  <a:lnTo>
                    <a:pt x="179" y="378"/>
                  </a:lnTo>
                  <a:lnTo>
                    <a:pt x="179" y="315"/>
                  </a:lnTo>
                  <a:lnTo>
                    <a:pt x="174" y="315"/>
                  </a:lnTo>
                  <a:lnTo>
                    <a:pt x="174" y="248"/>
                  </a:lnTo>
                  <a:lnTo>
                    <a:pt x="171" y="248"/>
                  </a:lnTo>
                  <a:lnTo>
                    <a:pt x="171" y="184"/>
                  </a:lnTo>
                  <a:lnTo>
                    <a:pt x="158" y="184"/>
                  </a:lnTo>
                  <a:lnTo>
                    <a:pt x="158" y="121"/>
                  </a:lnTo>
                  <a:lnTo>
                    <a:pt x="99" y="121"/>
                  </a:lnTo>
                  <a:lnTo>
                    <a:pt x="99" y="62"/>
                  </a:lnTo>
                  <a:lnTo>
                    <a:pt x="75" y="62"/>
                  </a:lnTo>
                  <a:lnTo>
                    <a:pt x="75" y="0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0065A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7" name="Freeform 78"/>
            <p:cNvSpPr>
              <a:spLocks/>
            </p:cNvSpPr>
            <p:nvPr/>
          </p:nvSpPr>
          <p:spPr bwMode="auto">
            <a:xfrm>
              <a:off x="1571626" y="29083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6 w 31"/>
                <a:gd name="T5" fmla="*/ 8 h 31"/>
                <a:gd name="T6" fmla="*/ 22 w 31"/>
                <a:gd name="T7" fmla="*/ 0 h 31"/>
                <a:gd name="T8" fmla="*/ 31 w 31"/>
                <a:gd name="T9" fmla="*/ 8 h 31"/>
                <a:gd name="T10" fmla="*/ 22 w 31"/>
                <a:gd name="T11" fmla="*/ 16 h 31"/>
                <a:gd name="T12" fmla="*/ 31 w 31"/>
                <a:gd name="T13" fmla="*/ 23 h 31"/>
                <a:gd name="T14" fmla="*/ 22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2" y="0"/>
                  </a:lnTo>
                  <a:lnTo>
                    <a:pt x="31" y="8"/>
                  </a:lnTo>
                  <a:lnTo>
                    <a:pt x="22" y="16"/>
                  </a:lnTo>
                  <a:lnTo>
                    <a:pt x="31" y="23"/>
                  </a:lnTo>
                  <a:lnTo>
                    <a:pt x="22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5B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8" name="Freeform 79"/>
            <p:cNvSpPr>
              <a:spLocks/>
            </p:cNvSpPr>
            <p:nvPr/>
          </p:nvSpPr>
          <p:spPr bwMode="auto">
            <a:xfrm>
              <a:off x="1571626" y="29083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6 w 31"/>
                <a:gd name="T5" fmla="*/ 8 h 31"/>
                <a:gd name="T6" fmla="*/ 22 w 31"/>
                <a:gd name="T7" fmla="*/ 0 h 31"/>
                <a:gd name="T8" fmla="*/ 31 w 31"/>
                <a:gd name="T9" fmla="*/ 8 h 31"/>
                <a:gd name="T10" fmla="*/ 22 w 31"/>
                <a:gd name="T11" fmla="*/ 16 h 31"/>
                <a:gd name="T12" fmla="*/ 31 w 31"/>
                <a:gd name="T13" fmla="*/ 23 h 31"/>
                <a:gd name="T14" fmla="*/ 22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2" y="0"/>
                  </a:lnTo>
                  <a:lnTo>
                    <a:pt x="31" y="8"/>
                  </a:lnTo>
                  <a:lnTo>
                    <a:pt x="22" y="16"/>
                  </a:lnTo>
                  <a:lnTo>
                    <a:pt x="31" y="23"/>
                  </a:lnTo>
                  <a:lnTo>
                    <a:pt x="22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9" name="Freeform 80"/>
            <p:cNvSpPr>
              <a:spLocks/>
            </p:cNvSpPr>
            <p:nvPr/>
          </p:nvSpPr>
          <p:spPr bwMode="auto">
            <a:xfrm>
              <a:off x="1928813" y="3636963"/>
              <a:ext cx="49213" cy="46038"/>
            </a:xfrm>
            <a:custGeom>
              <a:avLst/>
              <a:gdLst>
                <a:gd name="T0" fmla="*/ 0 w 31"/>
                <a:gd name="T1" fmla="*/ 6 h 29"/>
                <a:gd name="T2" fmla="*/ 8 w 31"/>
                <a:gd name="T3" fmla="*/ 0 h 29"/>
                <a:gd name="T4" fmla="*/ 14 w 31"/>
                <a:gd name="T5" fmla="*/ 6 h 29"/>
                <a:gd name="T6" fmla="*/ 22 w 31"/>
                <a:gd name="T7" fmla="*/ 0 h 29"/>
                <a:gd name="T8" fmla="*/ 31 w 31"/>
                <a:gd name="T9" fmla="*/ 6 h 29"/>
                <a:gd name="T10" fmla="*/ 22 w 31"/>
                <a:gd name="T11" fmla="*/ 14 h 29"/>
                <a:gd name="T12" fmla="*/ 31 w 31"/>
                <a:gd name="T13" fmla="*/ 22 h 29"/>
                <a:gd name="T14" fmla="*/ 22 w 31"/>
                <a:gd name="T15" fmla="*/ 29 h 29"/>
                <a:gd name="T16" fmla="*/ 14 w 31"/>
                <a:gd name="T17" fmla="*/ 21 h 29"/>
                <a:gd name="T18" fmla="*/ 8 w 31"/>
                <a:gd name="T19" fmla="*/ 29 h 29"/>
                <a:gd name="T20" fmla="*/ 0 w 31"/>
                <a:gd name="T21" fmla="*/ 22 h 29"/>
                <a:gd name="T22" fmla="*/ 8 w 31"/>
                <a:gd name="T23" fmla="*/ 14 h 29"/>
                <a:gd name="T24" fmla="*/ 0 w 31"/>
                <a:gd name="T2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9">
                  <a:moveTo>
                    <a:pt x="0" y="6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22" y="0"/>
                  </a:lnTo>
                  <a:lnTo>
                    <a:pt x="31" y="6"/>
                  </a:lnTo>
                  <a:lnTo>
                    <a:pt x="22" y="14"/>
                  </a:lnTo>
                  <a:lnTo>
                    <a:pt x="31" y="22"/>
                  </a:lnTo>
                  <a:lnTo>
                    <a:pt x="22" y="29"/>
                  </a:lnTo>
                  <a:lnTo>
                    <a:pt x="14" y="21"/>
                  </a:lnTo>
                  <a:lnTo>
                    <a:pt x="8" y="29"/>
                  </a:lnTo>
                  <a:lnTo>
                    <a:pt x="0" y="22"/>
                  </a:lnTo>
                  <a:lnTo>
                    <a:pt x="8" y="1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5B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0" name="Freeform 81"/>
            <p:cNvSpPr>
              <a:spLocks/>
            </p:cNvSpPr>
            <p:nvPr/>
          </p:nvSpPr>
          <p:spPr bwMode="auto">
            <a:xfrm>
              <a:off x="1928813" y="3636963"/>
              <a:ext cx="49213" cy="46038"/>
            </a:xfrm>
            <a:custGeom>
              <a:avLst/>
              <a:gdLst>
                <a:gd name="T0" fmla="*/ 0 w 31"/>
                <a:gd name="T1" fmla="*/ 6 h 29"/>
                <a:gd name="T2" fmla="*/ 8 w 31"/>
                <a:gd name="T3" fmla="*/ 0 h 29"/>
                <a:gd name="T4" fmla="*/ 14 w 31"/>
                <a:gd name="T5" fmla="*/ 6 h 29"/>
                <a:gd name="T6" fmla="*/ 22 w 31"/>
                <a:gd name="T7" fmla="*/ 0 h 29"/>
                <a:gd name="T8" fmla="*/ 31 w 31"/>
                <a:gd name="T9" fmla="*/ 6 h 29"/>
                <a:gd name="T10" fmla="*/ 22 w 31"/>
                <a:gd name="T11" fmla="*/ 14 h 29"/>
                <a:gd name="T12" fmla="*/ 31 w 31"/>
                <a:gd name="T13" fmla="*/ 22 h 29"/>
                <a:gd name="T14" fmla="*/ 22 w 31"/>
                <a:gd name="T15" fmla="*/ 29 h 29"/>
                <a:gd name="T16" fmla="*/ 14 w 31"/>
                <a:gd name="T17" fmla="*/ 21 h 29"/>
                <a:gd name="T18" fmla="*/ 8 w 31"/>
                <a:gd name="T19" fmla="*/ 29 h 29"/>
                <a:gd name="T20" fmla="*/ 0 w 31"/>
                <a:gd name="T21" fmla="*/ 22 h 29"/>
                <a:gd name="T22" fmla="*/ 8 w 31"/>
                <a:gd name="T23" fmla="*/ 14 h 29"/>
                <a:gd name="T24" fmla="*/ 0 w 31"/>
                <a:gd name="T2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9">
                  <a:moveTo>
                    <a:pt x="0" y="6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22" y="0"/>
                  </a:lnTo>
                  <a:lnTo>
                    <a:pt x="31" y="6"/>
                  </a:lnTo>
                  <a:lnTo>
                    <a:pt x="22" y="14"/>
                  </a:lnTo>
                  <a:lnTo>
                    <a:pt x="31" y="22"/>
                  </a:lnTo>
                  <a:lnTo>
                    <a:pt x="22" y="29"/>
                  </a:lnTo>
                  <a:lnTo>
                    <a:pt x="14" y="21"/>
                  </a:lnTo>
                  <a:lnTo>
                    <a:pt x="8" y="29"/>
                  </a:lnTo>
                  <a:lnTo>
                    <a:pt x="0" y="22"/>
                  </a:lnTo>
                  <a:lnTo>
                    <a:pt x="8" y="1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1" name="Freeform 82"/>
            <p:cNvSpPr>
              <a:spLocks/>
            </p:cNvSpPr>
            <p:nvPr/>
          </p:nvSpPr>
          <p:spPr bwMode="auto">
            <a:xfrm>
              <a:off x="1941513" y="2620963"/>
              <a:ext cx="49213" cy="49213"/>
            </a:xfrm>
            <a:custGeom>
              <a:avLst/>
              <a:gdLst>
                <a:gd name="T0" fmla="*/ 0 w 31"/>
                <a:gd name="T1" fmla="*/ 6 h 31"/>
                <a:gd name="T2" fmla="*/ 8 w 31"/>
                <a:gd name="T3" fmla="*/ 0 h 31"/>
                <a:gd name="T4" fmla="*/ 16 w 31"/>
                <a:gd name="T5" fmla="*/ 8 h 31"/>
                <a:gd name="T6" fmla="*/ 23 w 31"/>
                <a:gd name="T7" fmla="*/ 0 h 31"/>
                <a:gd name="T8" fmla="*/ 31 w 31"/>
                <a:gd name="T9" fmla="*/ 6 h 31"/>
                <a:gd name="T10" fmla="*/ 23 w 31"/>
                <a:gd name="T11" fmla="*/ 14 h 31"/>
                <a:gd name="T12" fmla="*/ 31 w 31"/>
                <a:gd name="T13" fmla="*/ 23 h 31"/>
                <a:gd name="T14" fmla="*/ 23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4 h 31"/>
                <a:gd name="T24" fmla="*/ 0 w 31"/>
                <a:gd name="T2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6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3" y="0"/>
                  </a:lnTo>
                  <a:lnTo>
                    <a:pt x="31" y="6"/>
                  </a:lnTo>
                  <a:lnTo>
                    <a:pt x="23" y="14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5B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2" name="Freeform 83"/>
            <p:cNvSpPr>
              <a:spLocks/>
            </p:cNvSpPr>
            <p:nvPr/>
          </p:nvSpPr>
          <p:spPr bwMode="auto">
            <a:xfrm>
              <a:off x="1941513" y="2620963"/>
              <a:ext cx="49213" cy="49213"/>
            </a:xfrm>
            <a:custGeom>
              <a:avLst/>
              <a:gdLst>
                <a:gd name="T0" fmla="*/ 0 w 31"/>
                <a:gd name="T1" fmla="*/ 6 h 31"/>
                <a:gd name="T2" fmla="*/ 8 w 31"/>
                <a:gd name="T3" fmla="*/ 0 h 31"/>
                <a:gd name="T4" fmla="*/ 16 w 31"/>
                <a:gd name="T5" fmla="*/ 8 h 31"/>
                <a:gd name="T6" fmla="*/ 23 w 31"/>
                <a:gd name="T7" fmla="*/ 0 h 31"/>
                <a:gd name="T8" fmla="*/ 31 w 31"/>
                <a:gd name="T9" fmla="*/ 6 h 31"/>
                <a:gd name="T10" fmla="*/ 23 w 31"/>
                <a:gd name="T11" fmla="*/ 14 h 31"/>
                <a:gd name="T12" fmla="*/ 31 w 31"/>
                <a:gd name="T13" fmla="*/ 23 h 31"/>
                <a:gd name="T14" fmla="*/ 23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4 h 31"/>
                <a:gd name="T24" fmla="*/ 0 w 31"/>
                <a:gd name="T2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6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3" y="0"/>
                  </a:lnTo>
                  <a:lnTo>
                    <a:pt x="31" y="6"/>
                  </a:lnTo>
                  <a:lnTo>
                    <a:pt x="23" y="14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6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3" name="Line 84"/>
            <p:cNvSpPr>
              <a:spLocks noChangeShapeType="1"/>
            </p:cNvSpPr>
            <p:nvPr/>
          </p:nvSpPr>
          <p:spPr bwMode="auto">
            <a:xfrm>
              <a:off x="1889126" y="2643188"/>
              <a:ext cx="155575" cy="0"/>
            </a:xfrm>
            <a:prstGeom prst="line">
              <a:avLst/>
            </a:prstGeom>
            <a:noFill/>
            <a:ln w="14288" cap="flat">
              <a:solidFill>
                <a:srgbClr val="0065A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4" name="Rectangle 85"/>
            <p:cNvSpPr>
              <a:spLocks noChangeArrowheads="1"/>
            </p:cNvSpPr>
            <p:nvPr/>
          </p:nvSpPr>
          <p:spPr bwMode="auto">
            <a:xfrm>
              <a:off x="4708526" y="2565401"/>
              <a:ext cx="114114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10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5" name="Rectangle 86"/>
            <p:cNvSpPr>
              <a:spLocks noChangeArrowheads="1"/>
            </p:cNvSpPr>
            <p:nvPr/>
          </p:nvSpPr>
          <p:spPr bwMode="auto">
            <a:xfrm>
              <a:off x="4822826" y="2565401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6" name="Rectangle 87"/>
            <p:cNvSpPr>
              <a:spLocks noChangeArrowheads="1"/>
            </p:cNvSpPr>
            <p:nvPr/>
          </p:nvSpPr>
          <p:spPr bwMode="auto">
            <a:xfrm>
              <a:off x="4765676" y="2976563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8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7" name="Rectangle 88"/>
            <p:cNvSpPr>
              <a:spLocks noChangeArrowheads="1"/>
            </p:cNvSpPr>
            <p:nvPr/>
          </p:nvSpPr>
          <p:spPr bwMode="auto">
            <a:xfrm>
              <a:off x="4822826" y="2976563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8" name="Rectangle 89"/>
            <p:cNvSpPr>
              <a:spLocks noChangeArrowheads="1"/>
            </p:cNvSpPr>
            <p:nvPr/>
          </p:nvSpPr>
          <p:spPr bwMode="auto">
            <a:xfrm>
              <a:off x="4765676" y="3387726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9" name="Rectangle 90"/>
            <p:cNvSpPr>
              <a:spLocks noChangeArrowheads="1"/>
            </p:cNvSpPr>
            <p:nvPr/>
          </p:nvSpPr>
          <p:spPr bwMode="auto">
            <a:xfrm>
              <a:off x="4822826" y="3387726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0" name="Rectangle 91"/>
            <p:cNvSpPr>
              <a:spLocks noChangeArrowheads="1"/>
            </p:cNvSpPr>
            <p:nvPr/>
          </p:nvSpPr>
          <p:spPr bwMode="auto">
            <a:xfrm>
              <a:off x="4765676" y="37988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1" name="Rectangle 92"/>
            <p:cNvSpPr>
              <a:spLocks noChangeArrowheads="1"/>
            </p:cNvSpPr>
            <p:nvPr/>
          </p:nvSpPr>
          <p:spPr bwMode="auto">
            <a:xfrm>
              <a:off x="4822826" y="37988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2" name="Rectangle 93"/>
            <p:cNvSpPr>
              <a:spLocks noChangeArrowheads="1"/>
            </p:cNvSpPr>
            <p:nvPr/>
          </p:nvSpPr>
          <p:spPr bwMode="auto">
            <a:xfrm>
              <a:off x="4765676" y="4213226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3" name="Rectangle 94"/>
            <p:cNvSpPr>
              <a:spLocks noChangeArrowheads="1"/>
            </p:cNvSpPr>
            <p:nvPr/>
          </p:nvSpPr>
          <p:spPr bwMode="auto">
            <a:xfrm>
              <a:off x="4822826" y="4213226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4" name="Rectangle 95"/>
            <p:cNvSpPr>
              <a:spLocks noChangeArrowheads="1"/>
            </p:cNvSpPr>
            <p:nvPr/>
          </p:nvSpPr>
          <p:spPr bwMode="auto">
            <a:xfrm>
              <a:off x="4819651" y="46243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5" name="Rectangle 96"/>
            <p:cNvSpPr>
              <a:spLocks noChangeArrowheads="1"/>
            </p:cNvSpPr>
            <p:nvPr/>
          </p:nvSpPr>
          <p:spPr bwMode="auto">
            <a:xfrm>
              <a:off x="6342063" y="2168212"/>
              <a:ext cx="296455" cy="22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600" b="1" dirty="0" smtClean="0">
                  <a:solidFill>
                    <a:srgbClr val="000000"/>
                  </a:solidFill>
                </a:rPr>
                <a:t>OS</a:t>
              </a:r>
              <a:endParaRPr lang="en-US" altLang="en-US" sz="24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86" name="Rectangle 97"/>
            <p:cNvSpPr>
              <a:spLocks noChangeArrowheads="1"/>
            </p:cNvSpPr>
            <p:nvPr/>
          </p:nvSpPr>
          <p:spPr bwMode="auto">
            <a:xfrm>
              <a:off x="5533210" y="5037138"/>
              <a:ext cx="1862552" cy="141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 b="1" dirty="0">
                  <a:solidFill>
                    <a:srgbClr val="000000"/>
                  </a:solidFill>
                </a:rPr>
                <a:t>Time Since First Dose (Weeks)</a:t>
              </a:r>
              <a:endParaRPr lang="en-US" altLang="en-US" sz="20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05" name="Freeform 116"/>
            <p:cNvSpPr>
              <a:spLocks/>
            </p:cNvSpPr>
            <p:nvPr/>
          </p:nvSpPr>
          <p:spPr bwMode="auto">
            <a:xfrm>
              <a:off x="4999038" y="2620963"/>
              <a:ext cx="2898775" cy="2128838"/>
            </a:xfrm>
            <a:custGeom>
              <a:avLst/>
              <a:gdLst>
                <a:gd name="T0" fmla="*/ 1826 w 1826"/>
                <a:gd name="T1" fmla="*/ 1341 h 1341"/>
                <a:gd name="T2" fmla="*/ 0 w 1826"/>
                <a:gd name="T3" fmla="*/ 1341 h 1341"/>
                <a:gd name="T4" fmla="*/ 0 w 1826"/>
                <a:gd name="T5" fmla="*/ 0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6" h="1341">
                  <a:moveTo>
                    <a:pt x="1826" y="1341"/>
                  </a:moveTo>
                  <a:lnTo>
                    <a:pt x="0" y="1341"/>
                  </a:lnTo>
                  <a:lnTo>
                    <a:pt x="0" y="0"/>
                  </a:lnTo>
                </a:path>
              </a:pathLst>
            </a:cu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6" name="Line 117"/>
            <p:cNvSpPr>
              <a:spLocks noChangeShapeType="1"/>
            </p:cNvSpPr>
            <p:nvPr/>
          </p:nvSpPr>
          <p:spPr bwMode="auto">
            <a:xfrm>
              <a:off x="4945063" y="2620963"/>
              <a:ext cx="58738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7" name="Line 118"/>
            <p:cNvSpPr>
              <a:spLocks noChangeShapeType="1"/>
            </p:cNvSpPr>
            <p:nvPr/>
          </p:nvSpPr>
          <p:spPr bwMode="auto">
            <a:xfrm>
              <a:off x="4945063" y="3030538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8" name="Line 119"/>
            <p:cNvSpPr>
              <a:spLocks noChangeShapeType="1"/>
            </p:cNvSpPr>
            <p:nvPr/>
          </p:nvSpPr>
          <p:spPr bwMode="auto">
            <a:xfrm>
              <a:off x="4945063" y="3438526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9" name="Line 120"/>
            <p:cNvSpPr>
              <a:spLocks noChangeShapeType="1"/>
            </p:cNvSpPr>
            <p:nvPr/>
          </p:nvSpPr>
          <p:spPr bwMode="auto">
            <a:xfrm>
              <a:off x="4945063" y="3848101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0" name="Line 121"/>
            <p:cNvSpPr>
              <a:spLocks noChangeShapeType="1"/>
            </p:cNvSpPr>
            <p:nvPr/>
          </p:nvSpPr>
          <p:spPr bwMode="auto">
            <a:xfrm>
              <a:off x="4945063" y="4257676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1" name="Line 122"/>
            <p:cNvSpPr>
              <a:spLocks noChangeShapeType="1"/>
            </p:cNvSpPr>
            <p:nvPr/>
          </p:nvSpPr>
          <p:spPr bwMode="auto">
            <a:xfrm>
              <a:off x="4945063" y="4667251"/>
              <a:ext cx="53975" cy="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2" name="Line 123"/>
            <p:cNvSpPr>
              <a:spLocks noChangeShapeType="1"/>
            </p:cNvSpPr>
            <p:nvPr/>
          </p:nvSpPr>
          <p:spPr bwMode="auto">
            <a:xfrm flipV="1">
              <a:off x="5276851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3" name="Line 124"/>
            <p:cNvSpPr>
              <a:spLocks noChangeShapeType="1"/>
            </p:cNvSpPr>
            <p:nvPr/>
          </p:nvSpPr>
          <p:spPr bwMode="auto">
            <a:xfrm flipV="1">
              <a:off x="5565776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4" name="Line 125"/>
            <p:cNvSpPr>
              <a:spLocks noChangeShapeType="1"/>
            </p:cNvSpPr>
            <p:nvPr/>
          </p:nvSpPr>
          <p:spPr bwMode="auto">
            <a:xfrm flipV="1">
              <a:off x="5857876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5" name="Line 126"/>
            <p:cNvSpPr>
              <a:spLocks noChangeShapeType="1"/>
            </p:cNvSpPr>
            <p:nvPr/>
          </p:nvSpPr>
          <p:spPr bwMode="auto">
            <a:xfrm flipV="1">
              <a:off x="6151563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6" name="Line 127"/>
            <p:cNvSpPr>
              <a:spLocks noChangeShapeType="1"/>
            </p:cNvSpPr>
            <p:nvPr/>
          </p:nvSpPr>
          <p:spPr bwMode="auto">
            <a:xfrm flipV="1">
              <a:off x="6440488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7" name="Line 128"/>
            <p:cNvSpPr>
              <a:spLocks noChangeShapeType="1"/>
            </p:cNvSpPr>
            <p:nvPr/>
          </p:nvSpPr>
          <p:spPr bwMode="auto">
            <a:xfrm flipV="1">
              <a:off x="6732588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8" name="Line 129"/>
            <p:cNvSpPr>
              <a:spLocks noChangeShapeType="1"/>
            </p:cNvSpPr>
            <p:nvPr/>
          </p:nvSpPr>
          <p:spPr bwMode="auto">
            <a:xfrm flipV="1">
              <a:off x="7023101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9" name="Line 130"/>
            <p:cNvSpPr>
              <a:spLocks noChangeShapeType="1"/>
            </p:cNvSpPr>
            <p:nvPr/>
          </p:nvSpPr>
          <p:spPr bwMode="auto">
            <a:xfrm flipV="1">
              <a:off x="7315201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20" name="Line 131"/>
            <p:cNvSpPr>
              <a:spLocks noChangeShapeType="1"/>
            </p:cNvSpPr>
            <p:nvPr/>
          </p:nvSpPr>
          <p:spPr bwMode="auto">
            <a:xfrm flipV="1">
              <a:off x="7897813" y="4745038"/>
              <a:ext cx="0" cy="65088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21" name="Line 132"/>
            <p:cNvSpPr>
              <a:spLocks noChangeShapeType="1"/>
            </p:cNvSpPr>
            <p:nvPr/>
          </p:nvSpPr>
          <p:spPr bwMode="auto">
            <a:xfrm flipV="1">
              <a:off x="7607301" y="4756151"/>
              <a:ext cx="0" cy="5397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22" name="Rectangle 133"/>
            <p:cNvSpPr>
              <a:spLocks noChangeArrowheads="1"/>
            </p:cNvSpPr>
            <p:nvPr/>
          </p:nvSpPr>
          <p:spPr bwMode="auto">
            <a:xfrm>
              <a:off x="5189538" y="4865688"/>
              <a:ext cx="166712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B/L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3" name="Rectangle 134"/>
            <p:cNvSpPr>
              <a:spLocks noChangeArrowheads="1"/>
            </p:cNvSpPr>
            <p:nvPr/>
          </p:nvSpPr>
          <p:spPr bwMode="auto">
            <a:xfrm>
              <a:off x="550862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4" name="Rectangle 135"/>
            <p:cNvSpPr>
              <a:spLocks noChangeArrowheads="1"/>
            </p:cNvSpPr>
            <p:nvPr/>
          </p:nvSpPr>
          <p:spPr bwMode="auto">
            <a:xfrm>
              <a:off x="556577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5" name="Rectangle 136"/>
            <p:cNvSpPr>
              <a:spLocks noChangeArrowheads="1"/>
            </p:cNvSpPr>
            <p:nvPr/>
          </p:nvSpPr>
          <p:spPr bwMode="auto">
            <a:xfrm>
              <a:off x="580072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6" name="Rectangle 137"/>
            <p:cNvSpPr>
              <a:spLocks noChangeArrowheads="1"/>
            </p:cNvSpPr>
            <p:nvPr/>
          </p:nvSpPr>
          <p:spPr bwMode="auto">
            <a:xfrm>
              <a:off x="585787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7" name="Rectangle 138"/>
            <p:cNvSpPr>
              <a:spLocks noChangeArrowheads="1"/>
            </p:cNvSpPr>
            <p:nvPr/>
          </p:nvSpPr>
          <p:spPr bwMode="auto">
            <a:xfrm>
              <a:off x="609282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3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8" name="Rectangle 139"/>
            <p:cNvSpPr>
              <a:spLocks noChangeArrowheads="1"/>
            </p:cNvSpPr>
            <p:nvPr/>
          </p:nvSpPr>
          <p:spPr bwMode="auto">
            <a:xfrm>
              <a:off x="614997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9" name="Rectangle 140"/>
            <p:cNvSpPr>
              <a:spLocks noChangeArrowheads="1"/>
            </p:cNvSpPr>
            <p:nvPr/>
          </p:nvSpPr>
          <p:spPr bwMode="auto">
            <a:xfrm>
              <a:off x="638492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0" name="Rectangle 141"/>
            <p:cNvSpPr>
              <a:spLocks noChangeArrowheads="1"/>
            </p:cNvSpPr>
            <p:nvPr/>
          </p:nvSpPr>
          <p:spPr bwMode="auto">
            <a:xfrm>
              <a:off x="644366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8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1" name="Rectangle 142"/>
            <p:cNvSpPr>
              <a:spLocks noChangeArrowheads="1"/>
            </p:cNvSpPr>
            <p:nvPr/>
          </p:nvSpPr>
          <p:spPr bwMode="auto">
            <a:xfrm>
              <a:off x="667861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2" name="Rectangle 143"/>
            <p:cNvSpPr>
              <a:spLocks noChangeArrowheads="1"/>
            </p:cNvSpPr>
            <p:nvPr/>
          </p:nvSpPr>
          <p:spPr bwMode="auto">
            <a:xfrm>
              <a:off x="673576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dirty="0" smtClean="0">
                  <a:solidFill>
                    <a:srgbClr val="000000"/>
                  </a:solidFill>
                </a:rPr>
                <a:t>0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33" name="Rectangle 144"/>
            <p:cNvSpPr>
              <a:spLocks noChangeArrowheads="1"/>
            </p:cNvSpPr>
            <p:nvPr/>
          </p:nvSpPr>
          <p:spPr bwMode="auto">
            <a:xfrm>
              <a:off x="697071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7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4" name="Rectangle 145"/>
            <p:cNvSpPr>
              <a:spLocks noChangeArrowheads="1"/>
            </p:cNvSpPr>
            <p:nvPr/>
          </p:nvSpPr>
          <p:spPr bwMode="auto">
            <a:xfrm>
              <a:off x="702786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5" name="Rectangle 146"/>
            <p:cNvSpPr>
              <a:spLocks noChangeArrowheads="1"/>
            </p:cNvSpPr>
            <p:nvPr/>
          </p:nvSpPr>
          <p:spPr bwMode="auto">
            <a:xfrm>
              <a:off x="726281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8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6" name="Rectangle 147"/>
            <p:cNvSpPr>
              <a:spLocks noChangeArrowheads="1"/>
            </p:cNvSpPr>
            <p:nvPr/>
          </p:nvSpPr>
          <p:spPr bwMode="auto">
            <a:xfrm>
              <a:off x="731996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7" name="Rectangle 148"/>
            <p:cNvSpPr>
              <a:spLocks noChangeArrowheads="1"/>
            </p:cNvSpPr>
            <p:nvPr/>
          </p:nvSpPr>
          <p:spPr bwMode="auto">
            <a:xfrm>
              <a:off x="7820026" y="4865688"/>
              <a:ext cx="114114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10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8" name="Rectangle 149"/>
            <p:cNvSpPr>
              <a:spLocks noChangeArrowheads="1"/>
            </p:cNvSpPr>
            <p:nvPr/>
          </p:nvSpPr>
          <p:spPr bwMode="auto">
            <a:xfrm>
              <a:off x="7934326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8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9" name="Rectangle 150"/>
            <p:cNvSpPr>
              <a:spLocks noChangeArrowheads="1"/>
            </p:cNvSpPr>
            <p:nvPr/>
          </p:nvSpPr>
          <p:spPr bwMode="auto">
            <a:xfrm>
              <a:off x="755491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9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0" name="Rectangle 151"/>
            <p:cNvSpPr>
              <a:spLocks noChangeArrowheads="1"/>
            </p:cNvSpPr>
            <p:nvPr/>
          </p:nvSpPr>
          <p:spPr bwMode="auto">
            <a:xfrm>
              <a:off x="7612063" y="4865688"/>
              <a:ext cx="57057" cy="11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8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1" name="Freeform 152"/>
            <p:cNvSpPr>
              <a:spLocks/>
            </p:cNvSpPr>
            <p:nvPr/>
          </p:nvSpPr>
          <p:spPr bwMode="auto">
            <a:xfrm>
              <a:off x="5384801" y="2613026"/>
              <a:ext cx="49213" cy="46038"/>
            </a:xfrm>
            <a:custGeom>
              <a:avLst/>
              <a:gdLst>
                <a:gd name="T0" fmla="*/ 0 w 31"/>
                <a:gd name="T1" fmla="*/ 6 h 29"/>
                <a:gd name="T2" fmla="*/ 8 w 31"/>
                <a:gd name="T3" fmla="*/ 0 h 29"/>
                <a:gd name="T4" fmla="*/ 15 w 31"/>
                <a:gd name="T5" fmla="*/ 6 h 29"/>
                <a:gd name="T6" fmla="*/ 23 w 31"/>
                <a:gd name="T7" fmla="*/ 0 h 29"/>
                <a:gd name="T8" fmla="*/ 31 w 31"/>
                <a:gd name="T9" fmla="*/ 6 h 29"/>
                <a:gd name="T10" fmla="*/ 23 w 31"/>
                <a:gd name="T11" fmla="*/ 15 h 29"/>
                <a:gd name="T12" fmla="*/ 31 w 31"/>
                <a:gd name="T13" fmla="*/ 23 h 29"/>
                <a:gd name="T14" fmla="*/ 23 w 31"/>
                <a:gd name="T15" fmla="*/ 29 h 29"/>
                <a:gd name="T16" fmla="*/ 15 w 31"/>
                <a:gd name="T17" fmla="*/ 21 h 29"/>
                <a:gd name="T18" fmla="*/ 8 w 31"/>
                <a:gd name="T19" fmla="*/ 29 h 29"/>
                <a:gd name="T20" fmla="*/ 0 w 31"/>
                <a:gd name="T21" fmla="*/ 23 h 29"/>
                <a:gd name="T22" fmla="*/ 8 w 31"/>
                <a:gd name="T23" fmla="*/ 15 h 29"/>
                <a:gd name="T24" fmla="*/ 0 w 31"/>
                <a:gd name="T2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9">
                  <a:moveTo>
                    <a:pt x="0" y="6"/>
                  </a:moveTo>
                  <a:lnTo>
                    <a:pt x="8" y="0"/>
                  </a:lnTo>
                  <a:lnTo>
                    <a:pt x="15" y="6"/>
                  </a:lnTo>
                  <a:lnTo>
                    <a:pt x="23" y="0"/>
                  </a:lnTo>
                  <a:lnTo>
                    <a:pt x="31" y="6"/>
                  </a:lnTo>
                  <a:lnTo>
                    <a:pt x="23" y="15"/>
                  </a:lnTo>
                  <a:lnTo>
                    <a:pt x="31" y="23"/>
                  </a:lnTo>
                  <a:lnTo>
                    <a:pt x="23" y="29"/>
                  </a:lnTo>
                  <a:lnTo>
                    <a:pt x="15" y="21"/>
                  </a:lnTo>
                  <a:lnTo>
                    <a:pt x="8" y="29"/>
                  </a:lnTo>
                  <a:lnTo>
                    <a:pt x="0" y="23"/>
                  </a:lnTo>
                  <a:lnTo>
                    <a:pt x="8" y="15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2" name="Freeform 153"/>
            <p:cNvSpPr>
              <a:spLocks/>
            </p:cNvSpPr>
            <p:nvPr/>
          </p:nvSpPr>
          <p:spPr bwMode="auto">
            <a:xfrm>
              <a:off x="5384801" y="2613026"/>
              <a:ext cx="49213" cy="46038"/>
            </a:xfrm>
            <a:custGeom>
              <a:avLst/>
              <a:gdLst>
                <a:gd name="T0" fmla="*/ 0 w 31"/>
                <a:gd name="T1" fmla="*/ 6 h 29"/>
                <a:gd name="T2" fmla="*/ 8 w 31"/>
                <a:gd name="T3" fmla="*/ 0 h 29"/>
                <a:gd name="T4" fmla="*/ 15 w 31"/>
                <a:gd name="T5" fmla="*/ 6 h 29"/>
                <a:gd name="T6" fmla="*/ 23 w 31"/>
                <a:gd name="T7" fmla="*/ 0 h 29"/>
                <a:gd name="T8" fmla="*/ 31 w 31"/>
                <a:gd name="T9" fmla="*/ 6 h 29"/>
                <a:gd name="T10" fmla="*/ 23 w 31"/>
                <a:gd name="T11" fmla="*/ 15 h 29"/>
                <a:gd name="T12" fmla="*/ 31 w 31"/>
                <a:gd name="T13" fmla="*/ 23 h 29"/>
                <a:gd name="T14" fmla="*/ 23 w 31"/>
                <a:gd name="T15" fmla="*/ 29 h 29"/>
                <a:gd name="T16" fmla="*/ 15 w 31"/>
                <a:gd name="T17" fmla="*/ 21 h 29"/>
                <a:gd name="T18" fmla="*/ 8 w 31"/>
                <a:gd name="T19" fmla="*/ 29 h 29"/>
                <a:gd name="T20" fmla="*/ 0 w 31"/>
                <a:gd name="T21" fmla="*/ 23 h 29"/>
                <a:gd name="T22" fmla="*/ 8 w 31"/>
                <a:gd name="T23" fmla="*/ 15 h 29"/>
                <a:gd name="T24" fmla="*/ 0 w 31"/>
                <a:gd name="T2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9">
                  <a:moveTo>
                    <a:pt x="0" y="6"/>
                  </a:moveTo>
                  <a:lnTo>
                    <a:pt x="8" y="0"/>
                  </a:lnTo>
                  <a:lnTo>
                    <a:pt x="15" y="6"/>
                  </a:lnTo>
                  <a:lnTo>
                    <a:pt x="23" y="0"/>
                  </a:lnTo>
                  <a:lnTo>
                    <a:pt x="31" y="6"/>
                  </a:lnTo>
                  <a:lnTo>
                    <a:pt x="23" y="15"/>
                  </a:lnTo>
                  <a:lnTo>
                    <a:pt x="31" y="23"/>
                  </a:lnTo>
                  <a:lnTo>
                    <a:pt x="23" y="29"/>
                  </a:lnTo>
                  <a:lnTo>
                    <a:pt x="15" y="21"/>
                  </a:lnTo>
                  <a:lnTo>
                    <a:pt x="8" y="29"/>
                  </a:lnTo>
                  <a:lnTo>
                    <a:pt x="0" y="23"/>
                  </a:lnTo>
                  <a:lnTo>
                    <a:pt x="8" y="15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3" name="Freeform 154"/>
            <p:cNvSpPr>
              <a:spLocks/>
            </p:cNvSpPr>
            <p:nvPr/>
          </p:nvSpPr>
          <p:spPr bwMode="auto">
            <a:xfrm>
              <a:off x="6740526" y="3125788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7 w 29"/>
                <a:gd name="T3" fmla="*/ 0 h 31"/>
                <a:gd name="T4" fmla="*/ 15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1 w 29"/>
                <a:gd name="T11" fmla="*/ 16 h 31"/>
                <a:gd name="T12" fmla="*/ 29 w 29"/>
                <a:gd name="T13" fmla="*/ 23 h 31"/>
                <a:gd name="T14" fmla="*/ 23 w 29"/>
                <a:gd name="T15" fmla="*/ 31 h 31"/>
                <a:gd name="T16" fmla="*/ 15 w 29"/>
                <a:gd name="T17" fmla="*/ 23 h 31"/>
                <a:gd name="T18" fmla="*/ 7 w 29"/>
                <a:gd name="T19" fmla="*/ 31 h 31"/>
                <a:gd name="T20" fmla="*/ 0 w 29"/>
                <a:gd name="T21" fmla="*/ 23 h 31"/>
                <a:gd name="T22" fmla="*/ 7 w 29"/>
                <a:gd name="T23" fmla="*/ 16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1" y="16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7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4" name="Freeform 155"/>
            <p:cNvSpPr>
              <a:spLocks/>
            </p:cNvSpPr>
            <p:nvPr/>
          </p:nvSpPr>
          <p:spPr bwMode="auto">
            <a:xfrm>
              <a:off x="6740526" y="3125788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7 w 29"/>
                <a:gd name="T3" fmla="*/ 0 h 31"/>
                <a:gd name="T4" fmla="*/ 15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1 w 29"/>
                <a:gd name="T11" fmla="*/ 16 h 31"/>
                <a:gd name="T12" fmla="*/ 29 w 29"/>
                <a:gd name="T13" fmla="*/ 23 h 31"/>
                <a:gd name="T14" fmla="*/ 23 w 29"/>
                <a:gd name="T15" fmla="*/ 31 h 31"/>
                <a:gd name="T16" fmla="*/ 15 w 29"/>
                <a:gd name="T17" fmla="*/ 23 h 31"/>
                <a:gd name="T18" fmla="*/ 7 w 29"/>
                <a:gd name="T19" fmla="*/ 31 h 31"/>
                <a:gd name="T20" fmla="*/ 0 w 29"/>
                <a:gd name="T21" fmla="*/ 23 h 31"/>
                <a:gd name="T22" fmla="*/ 7 w 29"/>
                <a:gd name="T23" fmla="*/ 16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1" y="16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7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5" name="Freeform 156"/>
            <p:cNvSpPr>
              <a:spLocks/>
            </p:cNvSpPr>
            <p:nvPr/>
          </p:nvSpPr>
          <p:spPr bwMode="auto">
            <a:xfrm>
              <a:off x="7700963" y="3568701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6 w 29"/>
                <a:gd name="T3" fmla="*/ 0 h 31"/>
                <a:gd name="T4" fmla="*/ 14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3 w 29"/>
                <a:gd name="T11" fmla="*/ 16 h 31"/>
                <a:gd name="T12" fmla="*/ 29 w 29"/>
                <a:gd name="T13" fmla="*/ 23 h 31"/>
                <a:gd name="T14" fmla="*/ 23 w 29"/>
                <a:gd name="T15" fmla="*/ 31 h 31"/>
                <a:gd name="T16" fmla="*/ 14 w 29"/>
                <a:gd name="T17" fmla="*/ 23 h 31"/>
                <a:gd name="T18" fmla="*/ 6 w 29"/>
                <a:gd name="T19" fmla="*/ 31 h 31"/>
                <a:gd name="T20" fmla="*/ 0 w 29"/>
                <a:gd name="T21" fmla="*/ 23 h 31"/>
                <a:gd name="T22" fmla="*/ 8 w 29"/>
                <a:gd name="T23" fmla="*/ 16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6" y="0"/>
                  </a:lnTo>
                  <a:lnTo>
                    <a:pt x="14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3" y="16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4" y="23"/>
                  </a:lnTo>
                  <a:lnTo>
                    <a:pt x="6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" name="Freeform 157"/>
            <p:cNvSpPr>
              <a:spLocks/>
            </p:cNvSpPr>
            <p:nvPr/>
          </p:nvSpPr>
          <p:spPr bwMode="auto">
            <a:xfrm>
              <a:off x="7700963" y="3568701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6 w 29"/>
                <a:gd name="T3" fmla="*/ 0 h 31"/>
                <a:gd name="T4" fmla="*/ 14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3 w 29"/>
                <a:gd name="T11" fmla="*/ 16 h 31"/>
                <a:gd name="T12" fmla="*/ 29 w 29"/>
                <a:gd name="T13" fmla="*/ 23 h 31"/>
                <a:gd name="T14" fmla="*/ 23 w 29"/>
                <a:gd name="T15" fmla="*/ 31 h 31"/>
                <a:gd name="T16" fmla="*/ 14 w 29"/>
                <a:gd name="T17" fmla="*/ 23 h 31"/>
                <a:gd name="T18" fmla="*/ 6 w 29"/>
                <a:gd name="T19" fmla="*/ 31 h 31"/>
                <a:gd name="T20" fmla="*/ 0 w 29"/>
                <a:gd name="T21" fmla="*/ 23 h 31"/>
                <a:gd name="T22" fmla="*/ 8 w 29"/>
                <a:gd name="T23" fmla="*/ 16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6" y="0"/>
                  </a:lnTo>
                  <a:lnTo>
                    <a:pt x="14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3" y="16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4" y="23"/>
                  </a:lnTo>
                  <a:lnTo>
                    <a:pt x="6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7" name="Freeform 158"/>
            <p:cNvSpPr>
              <a:spLocks/>
            </p:cNvSpPr>
            <p:nvPr/>
          </p:nvSpPr>
          <p:spPr bwMode="auto">
            <a:xfrm>
              <a:off x="7750176" y="3568701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6 w 29"/>
                <a:gd name="T3" fmla="*/ 0 h 31"/>
                <a:gd name="T4" fmla="*/ 14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1 w 29"/>
                <a:gd name="T11" fmla="*/ 16 h 31"/>
                <a:gd name="T12" fmla="*/ 29 w 29"/>
                <a:gd name="T13" fmla="*/ 23 h 31"/>
                <a:gd name="T14" fmla="*/ 23 w 29"/>
                <a:gd name="T15" fmla="*/ 31 h 31"/>
                <a:gd name="T16" fmla="*/ 14 w 29"/>
                <a:gd name="T17" fmla="*/ 23 h 31"/>
                <a:gd name="T18" fmla="*/ 6 w 29"/>
                <a:gd name="T19" fmla="*/ 31 h 31"/>
                <a:gd name="T20" fmla="*/ 0 w 29"/>
                <a:gd name="T21" fmla="*/ 23 h 31"/>
                <a:gd name="T22" fmla="*/ 6 w 29"/>
                <a:gd name="T23" fmla="*/ 16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6" y="0"/>
                  </a:lnTo>
                  <a:lnTo>
                    <a:pt x="14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1" y="16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4" y="23"/>
                  </a:lnTo>
                  <a:lnTo>
                    <a:pt x="6" y="31"/>
                  </a:lnTo>
                  <a:lnTo>
                    <a:pt x="0" y="23"/>
                  </a:lnTo>
                  <a:lnTo>
                    <a:pt x="6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8" name="Freeform 159"/>
            <p:cNvSpPr>
              <a:spLocks/>
            </p:cNvSpPr>
            <p:nvPr/>
          </p:nvSpPr>
          <p:spPr bwMode="auto">
            <a:xfrm>
              <a:off x="7750176" y="3568701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6 w 29"/>
                <a:gd name="T3" fmla="*/ 0 h 31"/>
                <a:gd name="T4" fmla="*/ 14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1 w 29"/>
                <a:gd name="T11" fmla="*/ 16 h 31"/>
                <a:gd name="T12" fmla="*/ 29 w 29"/>
                <a:gd name="T13" fmla="*/ 23 h 31"/>
                <a:gd name="T14" fmla="*/ 23 w 29"/>
                <a:gd name="T15" fmla="*/ 31 h 31"/>
                <a:gd name="T16" fmla="*/ 14 w 29"/>
                <a:gd name="T17" fmla="*/ 23 h 31"/>
                <a:gd name="T18" fmla="*/ 6 w 29"/>
                <a:gd name="T19" fmla="*/ 31 h 31"/>
                <a:gd name="T20" fmla="*/ 0 w 29"/>
                <a:gd name="T21" fmla="*/ 23 h 31"/>
                <a:gd name="T22" fmla="*/ 6 w 29"/>
                <a:gd name="T23" fmla="*/ 16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6" y="0"/>
                  </a:lnTo>
                  <a:lnTo>
                    <a:pt x="14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1" y="16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4" y="23"/>
                  </a:lnTo>
                  <a:lnTo>
                    <a:pt x="6" y="31"/>
                  </a:lnTo>
                  <a:lnTo>
                    <a:pt x="0" y="23"/>
                  </a:lnTo>
                  <a:lnTo>
                    <a:pt x="6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9" name="Freeform 160"/>
            <p:cNvSpPr>
              <a:spLocks/>
            </p:cNvSpPr>
            <p:nvPr/>
          </p:nvSpPr>
          <p:spPr bwMode="auto">
            <a:xfrm>
              <a:off x="7775576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5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5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0" name="Freeform 161"/>
            <p:cNvSpPr>
              <a:spLocks/>
            </p:cNvSpPr>
            <p:nvPr/>
          </p:nvSpPr>
          <p:spPr bwMode="auto">
            <a:xfrm>
              <a:off x="7775576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5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5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1" name="Freeform 162"/>
            <p:cNvSpPr>
              <a:spLocks/>
            </p:cNvSpPr>
            <p:nvPr/>
          </p:nvSpPr>
          <p:spPr bwMode="auto">
            <a:xfrm>
              <a:off x="7783513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6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2" name="Freeform 163"/>
            <p:cNvSpPr>
              <a:spLocks/>
            </p:cNvSpPr>
            <p:nvPr/>
          </p:nvSpPr>
          <p:spPr bwMode="auto">
            <a:xfrm>
              <a:off x="7783513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6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3" name="Freeform 164"/>
            <p:cNvSpPr>
              <a:spLocks/>
            </p:cNvSpPr>
            <p:nvPr/>
          </p:nvSpPr>
          <p:spPr bwMode="auto">
            <a:xfrm>
              <a:off x="7824788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7 w 31"/>
                <a:gd name="T3" fmla="*/ 0 h 31"/>
                <a:gd name="T4" fmla="*/ 15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5 w 31"/>
                <a:gd name="T17" fmla="*/ 23 h 31"/>
                <a:gd name="T18" fmla="*/ 7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4" name="Freeform 165"/>
            <p:cNvSpPr>
              <a:spLocks/>
            </p:cNvSpPr>
            <p:nvPr/>
          </p:nvSpPr>
          <p:spPr bwMode="auto">
            <a:xfrm>
              <a:off x="7824788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7 w 31"/>
                <a:gd name="T3" fmla="*/ 0 h 31"/>
                <a:gd name="T4" fmla="*/ 15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5 w 31"/>
                <a:gd name="T17" fmla="*/ 23 h 31"/>
                <a:gd name="T18" fmla="*/ 7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5" name="Freeform 166"/>
            <p:cNvSpPr>
              <a:spLocks/>
            </p:cNvSpPr>
            <p:nvPr/>
          </p:nvSpPr>
          <p:spPr bwMode="auto">
            <a:xfrm>
              <a:off x="7840663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4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4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4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4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6" name="Freeform 167"/>
            <p:cNvSpPr>
              <a:spLocks/>
            </p:cNvSpPr>
            <p:nvPr/>
          </p:nvSpPr>
          <p:spPr bwMode="auto">
            <a:xfrm>
              <a:off x="7840663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4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4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4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4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7" name="Freeform 168"/>
            <p:cNvSpPr>
              <a:spLocks/>
            </p:cNvSpPr>
            <p:nvPr/>
          </p:nvSpPr>
          <p:spPr bwMode="auto">
            <a:xfrm>
              <a:off x="7870826" y="3568701"/>
              <a:ext cx="47625" cy="49213"/>
            </a:xfrm>
            <a:custGeom>
              <a:avLst/>
              <a:gdLst>
                <a:gd name="T0" fmla="*/ 0 w 30"/>
                <a:gd name="T1" fmla="*/ 8 h 31"/>
                <a:gd name="T2" fmla="*/ 7 w 30"/>
                <a:gd name="T3" fmla="*/ 0 h 31"/>
                <a:gd name="T4" fmla="*/ 15 w 30"/>
                <a:gd name="T5" fmla="*/ 8 h 31"/>
                <a:gd name="T6" fmla="*/ 23 w 30"/>
                <a:gd name="T7" fmla="*/ 0 h 31"/>
                <a:gd name="T8" fmla="*/ 30 w 30"/>
                <a:gd name="T9" fmla="*/ 8 h 31"/>
                <a:gd name="T10" fmla="*/ 22 w 30"/>
                <a:gd name="T11" fmla="*/ 16 h 31"/>
                <a:gd name="T12" fmla="*/ 30 w 30"/>
                <a:gd name="T13" fmla="*/ 23 h 31"/>
                <a:gd name="T14" fmla="*/ 23 w 30"/>
                <a:gd name="T15" fmla="*/ 31 h 31"/>
                <a:gd name="T16" fmla="*/ 15 w 30"/>
                <a:gd name="T17" fmla="*/ 23 h 31"/>
                <a:gd name="T18" fmla="*/ 7 w 30"/>
                <a:gd name="T19" fmla="*/ 31 h 31"/>
                <a:gd name="T20" fmla="*/ 0 w 30"/>
                <a:gd name="T21" fmla="*/ 23 h 31"/>
                <a:gd name="T22" fmla="*/ 7 w 30"/>
                <a:gd name="T23" fmla="*/ 16 h 31"/>
                <a:gd name="T24" fmla="*/ 0 w 30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0" y="8"/>
                  </a:lnTo>
                  <a:lnTo>
                    <a:pt x="22" y="16"/>
                  </a:lnTo>
                  <a:lnTo>
                    <a:pt x="30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7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8" name="Freeform 169"/>
            <p:cNvSpPr>
              <a:spLocks/>
            </p:cNvSpPr>
            <p:nvPr/>
          </p:nvSpPr>
          <p:spPr bwMode="auto">
            <a:xfrm>
              <a:off x="7870826" y="3568701"/>
              <a:ext cx="47625" cy="49213"/>
            </a:xfrm>
            <a:custGeom>
              <a:avLst/>
              <a:gdLst>
                <a:gd name="T0" fmla="*/ 0 w 30"/>
                <a:gd name="T1" fmla="*/ 8 h 31"/>
                <a:gd name="T2" fmla="*/ 7 w 30"/>
                <a:gd name="T3" fmla="*/ 0 h 31"/>
                <a:gd name="T4" fmla="*/ 15 w 30"/>
                <a:gd name="T5" fmla="*/ 8 h 31"/>
                <a:gd name="T6" fmla="*/ 23 w 30"/>
                <a:gd name="T7" fmla="*/ 0 h 31"/>
                <a:gd name="T8" fmla="*/ 30 w 30"/>
                <a:gd name="T9" fmla="*/ 8 h 31"/>
                <a:gd name="T10" fmla="*/ 22 w 30"/>
                <a:gd name="T11" fmla="*/ 16 h 31"/>
                <a:gd name="T12" fmla="*/ 30 w 30"/>
                <a:gd name="T13" fmla="*/ 23 h 31"/>
                <a:gd name="T14" fmla="*/ 23 w 30"/>
                <a:gd name="T15" fmla="*/ 31 h 31"/>
                <a:gd name="T16" fmla="*/ 15 w 30"/>
                <a:gd name="T17" fmla="*/ 23 h 31"/>
                <a:gd name="T18" fmla="*/ 7 w 30"/>
                <a:gd name="T19" fmla="*/ 31 h 31"/>
                <a:gd name="T20" fmla="*/ 0 w 30"/>
                <a:gd name="T21" fmla="*/ 23 h 31"/>
                <a:gd name="T22" fmla="*/ 7 w 30"/>
                <a:gd name="T23" fmla="*/ 16 h 31"/>
                <a:gd name="T24" fmla="*/ 0 w 30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0" y="8"/>
                  </a:lnTo>
                  <a:lnTo>
                    <a:pt x="22" y="16"/>
                  </a:lnTo>
                  <a:lnTo>
                    <a:pt x="30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7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9" name="Freeform 170"/>
            <p:cNvSpPr>
              <a:spLocks/>
            </p:cNvSpPr>
            <p:nvPr/>
          </p:nvSpPr>
          <p:spPr bwMode="auto">
            <a:xfrm>
              <a:off x="7902576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6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0" name="Freeform 171"/>
            <p:cNvSpPr>
              <a:spLocks/>
            </p:cNvSpPr>
            <p:nvPr/>
          </p:nvSpPr>
          <p:spPr bwMode="auto">
            <a:xfrm>
              <a:off x="7902576" y="3568701"/>
              <a:ext cx="49213" cy="49213"/>
            </a:xfrm>
            <a:custGeom>
              <a:avLst/>
              <a:gdLst>
                <a:gd name="T0" fmla="*/ 0 w 31"/>
                <a:gd name="T1" fmla="*/ 8 h 31"/>
                <a:gd name="T2" fmla="*/ 8 w 31"/>
                <a:gd name="T3" fmla="*/ 0 h 31"/>
                <a:gd name="T4" fmla="*/ 16 w 31"/>
                <a:gd name="T5" fmla="*/ 8 h 31"/>
                <a:gd name="T6" fmla="*/ 23 w 31"/>
                <a:gd name="T7" fmla="*/ 0 h 31"/>
                <a:gd name="T8" fmla="*/ 31 w 31"/>
                <a:gd name="T9" fmla="*/ 8 h 31"/>
                <a:gd name="T10" fmla="*/ 23 w 31"/>
                <a:gd name="T11" fmla="*/ 16 h 31"/>
                <a:gd name="T12" fmla="*/ 31 w 31"/>
                <a:gd name="T13" fmla="*/ 23 h 31"/>
                <a:gd name="T14" fmla="*/ 23 w 31"/>
                <a:gd name="T15" fmla="*/ 31 h 31"/>
                <a:gd name="T16" fmla="*/ 16 w 31"/>
                <a:gd name="T17" fmla="*/ 23 h 31"/>
                <a:gd name="T18" fmla="*/ 8 w 31"/>
                <a:gd name="T19" fmla="*/ 31 h 31"/>
                <a:gd name="T20" fmla="*/ 0 w 31"/>
                <a:gd name="T21" fmla="*/ 23 h 31"/>
                <a:gd name="T22" fmla="*/ 8 w 31"/>
                <a:gd name="T23" fmla="*/ 16 h 31"/>
                <a:gd name="T24" fmla="*/ 0 w 31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2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31" y="23"/>
                  </a:lnTo>
                  <a:lnTo>
                    <a:pt x="23" y="31"/>
                  </a:lnTo>
                  <a:lnTo>
                    <a:pt x="16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1" name="Freeform 172"/>
            <p:cNvSpPr>
              <a:spLocks/>
            </p:cNvSpPr>
            <p:nvPr/>
          </p:nvSpPr>
          <p:spPr bwMode="auto">
            <a:xfrm>
              <a:off x="7954963" y="3568701"/>
              <a:ext cx="47625" cy="49213"/>
            </a:xfrm>
            <a:custGeom>
              <a:avLst/>
              <a:gdLst>
                <a:gd name="T0" fmla="*/ 0 w 30"/>
                <a:gd name="T1" fmla="*/ 8 h 31"/>
                <a:gd name="T2" fmla="*/ 8 w 30"/>
                <a:gd name="T3" fmla="*/ 0 h 31"/>
                <a:gd name="T4" fmla="*/ 14 w 30"/>
                <a:gd name="T5" fmla="*/ 8 h 31"/>
                <a:gd name="T6" fmla="*/ 22 w 30"/>
                <a:gd name="T7" fmla="*/ 0 h 31"/>
                <a:gd name="T8" fmla="*/ 30 w 30"/>
                <a:gd name="T9" fmla="*/ 8 h 31"/>
                <a:gd name="T10" fmla="*/ 22 w 30"/>
                <a:gd name="T11" fmla="*/ 16 h 31"/>
                <a:gd name="T12" fmla="*/ 30 w 30"/>
                <a:gd name="T13" fmla="*/ 23 h 31"/>
                <a:gd name="T14" fmla="*/ 22 w 30"/>
                <a:gd name="T15" fmla="*/ 31 h 31"/>
                <a:gd name="T16" fmla="*/ 14 w 30"/>
                <a:gd name="T17" fmla="*/ 23 h 31"/>
                <a:gd name="T18" fmla="*/ 8 w 30"/>
                <a:gd name="T19" fmla="*/ 31 h 31"/>
                <a:gd name="T20" fmla="*/ 0 w 30"/>
                <a:gd name="T21" fmla="*/ 23 h 31"/>
                <a:gd name="T22" fmla="*/ 8 w 30"/>
                <a:gd name="T23" fmla="*/ 16 h 31"/>
                <a:gd name="T24" fmla="*/ 0 w 30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0" y="8"/>
                  </a:moveTo>
                  <a:lnTo>
                    <a:pt x="8" y="0"/>
                  </a:lnTo>
                  <a:lnTo>
                    <a:pt x="14" y="8"/>
                  </a:lnTo>
                  <a:lnTo>
                    <a:pt x="22" y="0"/>
                  </a:lnTo>
                  <a:lnTo>
                    <a:pt x="30" y="8"/>
                  </a:lnTo>
                  <a:lnTo>
                    <a:pt x="22" y="16"/>
                  </a:lnTo>
                  <a:lnTo>
                    <a:pt x="30" y="23"/>
                  </a:lnTo>
                  <a:lnTo>
                    <a:pt x="22" y="31"/>
                  </a:lnTo>
                  <a:lnTo>
                    <a:pt x="14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2" name="Freeform 173"/>
            <p:cNvSpPr>
              <a:spLocks/>
            </p:cNvSpPr>
            <p:nvPr/>
          </p:nvSpPr>
          <p:spPr bwMode="auto">
            <a:xfrm>
              <a:off x="7954963" y="3568701"/>
              <a:ext cx="47625" cy="49213"/>
            </a:xfrm>
            <a:custGeom>
              <a:avLst/>
              <a:gdLst>
                <a:gd name="T0" fmla="*/ 0 w 30"/>
                <a:gd name="T1" fmla="*/ 8 h 31"/>
                <a:gd name="T2" fmla="*/ 8 w 30"/>
                <a:gd name="T3" fmla="*/ 0 h 31"/>
                <a:gd name="T4" fmla="*/ 14 w 30"/>
                <a:gd name="T5" fmla="*/ 8 h 31"/>
                <a:gd name="T6" fmla="*/ 22 w 30"/>
                <a:gd name="T7" fmla="*/ 0 h 31"/>
                <a:gd name="T8" fmla="*/ 30 w 30"/>
                <a:gd name="T9" fmla="*/ 8 h 31"/>
                <a:gd name="T10" fmla="*/ 22 w 30"/>
                <a:gd name="T11" fmla="*/ 16 h 31"/>
                <a:gd name="T12" fmla="*/ 30 w 30"/>
                <a:gd name="T13" fmla="*/ 23 h 31"/>
                <a:gd name="T14" fmla="*/ 22 w 30"/>
                <a:gd name="T15" fmla="*/ 31 h 31"/>
                <a:gd name="T16" fmla="*/ 14 w 30"/>
                <a:gd name="T17" fmla="*/ 23 h 31"/>
                <a:gd name="T18" fmla="*/ 8 w 30"/>
                <a:gd name="T19" fmla="*/ 31 h 31"/>
                <a:gd name="T20" fmla="*/ 0 w 30"/>
                <a:gd name="T21" fmla="*/ 23 h 31"/>
                <a:gd name="T22" fmla="*/ 8 w 30"/>
                <a:gd name="T23" fmla="*/ 16 h 31"/>
                <a:gd name="T24" fmla="*/ 0 w 30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0" y="8"/>
                  </a:moveTo>
                  <a:lnTo>
                    <a:pt x="8" y="0"/>
                  </a:lnTo>
                  <a:lnTo>
                    <a:pt x="14" y="8"/>
                  </a:lnTo>
                  <a:lnTo>
                    <a:pt x="22" y="0"/>
                  </a:lnTo>
                  <a:lnTo>
                    <a:pt x="30" y="8"/>
                  </a:lnTo>
                  <a:lnTo>
                    <a:pt x="22" y="16"/>
                  </a:lnTo>
                  <a:lnTo>
                    <a:pt x="30" y="23"/>
                  </a:lnTo>
                  <a:lnTo>
                    <a:pt x="22" y="31"/>
                  </a:lnTo>
                  <a:lnTo>
                    <a:pt x="14" y="23"/>
                  </a:lnTo>
                  <a:lnTo>
                    <a:pt x="8" y="31"/>
                  </a:lnTo>
                  <a:lnTo>
                    <a:pt x="0" y="23"/>
                  </a:lnTo>
                  <a:lnTo>
                    <a:pt x="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3" name="Freeform 174"/>
            <p:cNvSpPr>
              <a:spLocks/>
            </p:cNvSpPr>
            <p:nvPr/>
          </p:nvSpPr>
          <p:spPr bwMode="auto">
            <a:xfrm>
              <a:off x="7989888" y="3568701"/>
              <a:ext cx="47625" cy="49213"/>
            </a:xfrm>
            <a:custGeom>
              <a:avLst/>
              <a:gdLst>
                <a:gd name="T0" fmla="*/ 0 w 30"/>
                <a:gd name="T1" fmla="*/ 8 h 31"/>
                <a:gd name="T2" fmla="*/ 7 w 30"/>
                <a:gd name="T3" fmla="*/ 0 h 31"/>
                <a:gd name="T4" fmla="*/ 15 w 30"/>
                <a:gd name="T5" fmla="*/ 8 h 31"/>
                <a:gd name="T6" fmla="*/ 23 w 30"/>
                <a:gd name="T7" fmla="*/ 0 h 31"/>
                <a:gd name="T8" fmla="*/ 30 w 30"/>
                <a:gd name="T9" fmla="*/ 8 h 31"/>
                <a:gd name="T10" fmla="*/ 23 w 30"/>
                <a:gd name="T11" fmla="*/ 16 h 31"/>
                <a:gd name="T12" fmla="*/ 30 w 30"/>
                <a:gd name="T13" fmla="*/ 23 h 31"/>
                <a:gd name="T14" fmla="*/ 23 w 30"/>
                <a:gd name="T15" fmla="*/ 31 h 31"/>
                <a:gd name="T16" fmla="*/ 15 w 30"/>
                <a:gd name="T17" fmla="*/ 23 h 31"/>
                <a:gd name="T18" fmla="*/ 7 w 30"/>
                <a:gd name="T19" fmla="*/ 31 h 31"/>
                <a:gd name="T20" fmla="*/ 0 w 30"/>
                <a:gd name="T21" fmla="*/ 23 h 31"/>
                <a:gd name="T22" fmla="*/ 7 w 30"/>
                <a:gd name="T23" fmla="*/ 16 h 31"/>
                <a:gd name="T24" fmla="*/ 0 w 30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0" y="8"/>
                  </a:lnTo>
                  <a:lnTo>
                    <a:pt x="23" y="16"/>
                  </a:lnTo>
                  <a:lnTo>
                    <a:pt x="30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7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4" name="Freeform 175"/>
            <p:cNvSpPr>
              <a:spLocks/>
            </p:cNvSpPr>
            <p:nvPr/>
          </p:nvSpPr>
          <p:spPr bwMode="auto">
            <a:xfrm>
              <a:off x="7989888" y="3568701"/>
              <a:ext cx="47625" cy="49213"/>
            </a:xfrm>
            <a:custGeom>
              <a:avLst/>
              <a:gdLst>
                <a:gd name="T0" fmla="*/ 0 w 30"/>
                <a:gd name="T1" fmla="*/ 8 h 31"/>
                <a:gd name="T2" fmla="*/ 7 w 30"/>
                <a:gd name="T3" fmla="*/ 0 h 31"/>
                <a:gd name="T4" fmla="*/ 15 w 30"/>
                <a:gd name="T5" fmla="*/ 8 h 31"/>
                <a:gd name="T6" fmla="*/ 23 w 30"/>
                <a:gd name="T7" fmla="*/ 0 h 31"/>
                <a:gd name="T8" fmla="*/ 30 w 30"/>
                <a:gd name="T9" fmla="*/ 8 h 31"/>
                <a:gd name="T10" fmla="*/ 23 w 30"/>
                <a:gd name="T11" fmla="*/ 16 h 31"/>
                <a:gd name="T12" fmla="*/ 30 w 30"/>
                <a:gd name="T13" fmla="*/ 23 h 31"/>
                <a:gd name="T14" fmla="*/ 23 w 30"/>
                <a:gd name="T15" fmla="*/ 31 h 31"/>
                <a:gd name="T16" fmla="*/ 15 w 30"/>
                <a:gd name="T17" fmla="*/ 23 h 31"/>
                <a:gd name="T18" fmla="*/ 7 w 30"/>
                <a:gd name="T19" fmla="*/ 31 h 31"/>
                <a:gd name="T20" fmla="*/ 0 w 30"/>
                <a:gd name="T21" fmla="*/ 23 h 31"/>
                <a:gd name="T22" fmla="*/ 7 w 30"/>
                <a:gd name="T23" fmla="*/ 16 h 31"/>
                <a:gd name="T24" fmla="*/ 0 w 30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0" y="8"/>
                  </a:moveTo>
                  <a:lnTo>
                    <a:pt x="7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30" y="8"/>
                  </a:lnTo>
                  <a:lnTo>
                    <a:pt x="23" y="16"/>
                  </a:lnTo>
                  <a:lnTo>
                    <a:pt x="30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7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5" name="Freeform 176"/>
            <p:cNvSpPr>
              <a:spLocks/>
            </p:cNvSpPr>
            <p:nvPr/>
          </p:nvSpPr>
          <p:spPr bwMode="auto">
            <a:xfrm>
              <a:off x="5108576" y="2633663"/>
              <a:ext cx="2892425" cy="958850"/>
            </a:xfrm>
            <a:custGeom>
              <a:avLst/>
              <a:gdLst>
                <a:gd name="T0" fmla="*/ 1822 w 1822"/>
                <a:gd name="T1" fmla="*/ 604 h 604"/>
                <a:gd name="T2" fmla="*/ 1380 w 1822"/>
                <a:gd name="T3" fmla="*/ 604 h 604"/>
                <a:gd name="T4" fmla="*/ 1380 w 1822"/>
                <a:gd name="T5" fmla="*/ 535 h 604"/>
                <a:gd name="T6" fmla="*/ 1307 w 1822"/>
                <a:gd name="T7" fmla="*/ 535 h 604"/>
                <a:gd name="T8" fmla="*/ 1307 w 1822"/>
                <a:gd name="T9" fmla="*/ 463 h 604"/>
                <a:gd name="T10" fmla="*/ 1194 w 1822"/>
                <a:gd name="T11" fmla="*/ 463 h 604"/>
                <a:gd name="T12" fmla="*/ 1194 w 1822"/>
                <a:gd name="T13" fmla="*/ 393 h 604"/>
                <a:gd name="T14" fmla="*/ 1185 w 1822"/>
                <a:gd name="T15" fmla="*/ 393 h 604"/>
                <a:gd name="T16" fmla="*/ 1185 w 1822"/>
                <a:gd name="T17" fmla="*/ 325 h 604"/>
                <a:gd name="T18" fmla="*/ 714 w 1822"/>
                <a:gd name="T19" fmla="*/ 325 h 604"/>
                <a:gd name="T20" fmla="*/ 714 w 1822"/>
                <a:gd name="T21" fmla="*/ 256 h 604"/>
                <a:gd name="T22" fmla="*/ 524 w 1822"/>
                <a:gd name="T23" fmla="*/ 256 h 604"/>
                <a:gd name="T24" fmla="*/ 524 w 1822"/>
                <a:gd name="T25" fmla="*/ 192 h 604"/>
                <a:gd name="T26" fmla="*/ 502 w 1822"/>
                <a:gd name="T27" fmla="*/ 192 h 604"/>
                <a:gd name="T28" fmla="*/ 502 w 1822"/>
                <a:gd name="T29" fmla="*/ 127 h 604"/>
                <a:gd name="T30" fmla="*/ 433 w 1822"/>
                <a:gd name="T31" fmla="*/ 127 h 604"/>
                <a:gd name="T32" fmla="*/ 433 w 1822"/>
                <a:gd name="T33" fmla="*/ 64 h 604"/>
                <a:gd name="T34" fmla="*/ 423 w 1822"/>
                <a:gd name="T35" fmla="*/ 64 h 604"/>
                <a:gd name="T36" fmla="*/ 423 w 1822"/>
                <a:gd name="T37" fmla="*/ 0 h 604"/>
                <a:gd name="T38" fmla="*/ 0 w 1822"/>
                <a:gd name="T3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2" h="604">
                  <a:moveTo>
                    <a:pt x="1822" y="604"/>
                  </a:moveTo>
                  <a:lnTo>
                    <a:pt x="1380" y="604"/>
                  </a:lnTo>
                  <a:lnTo>
                    <a:pt x="1380" y="535"/>
                  </a:lnTo>
                  <a:lnTo>
                    <a:pt x="1307" y="535"/>
                  </a:lnTo>
                  <a:lnTo>
                    <a:pt x="1307" y="463"/>
                  </a:lnTo>
                  <a:lnTo>
                    <a:pt x="1194" y="463"/>
                  </a:lnTo>
                  <a:lnTo>
                    <a:pt x="1194" y="393"/>
                  </a:lnTo>
                  <a:lnTo>
                    <a:pt x="1185" y="393"/>
                  </a:lnTo>
                  <a:lnTo>
                    <a:pt x="1185" y="325"/>
                  </a:lnTo>
                  <a:lnTo>
                    <a:pt x="714" y="325"/>
                  </a:lnTo>
                  <a:lnTo>
                    <a:pt x="714" y="256"/>
                  </a:lnTo>
                  <a:lnTo>
                    <a:pt x="524" y="256"/>
                  </a:lnTo>
                  <a:lnTo>
                    <a:pt x="524" y="192"/>
                  </a:lnTo>
                  <a:lnTo>
                    <a:pt x="502" y="192"/>
                  </a:lnTo>
                  <a:lnTo>
                    <a:pt x="502" y="127"/>
                  </a:lnTo>
                  <a:lnTo>
                    <a:pt x="433" y="127"/>
                  </a:lnTo>
                  <a:lnTo>
                    <a:pt x="433" y="64"/>
                  </a:lnTo>
                  <a:lnTo>
                    <a:pt x="423" y="64"/>
                  </a:lnTo>
                  <a:lnTo>
                    <a:pt x="423" y="0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0065A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6" name="Freeform 177"/>
            <p:cNvSpPr>
              <a:spLocks/>
            </p:cNvSpPr>
            <p:nvPr/>
          </p:nvSpPr>
          <p:spPr bwMode="auto">
            <a:xfrm>
              <a:off x="6378576" y="2605088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6 w 29"/>
                <a:gd name="T3" fmla="*/ 0 h 31"/>
                <a:gd name="T4" fmla="*/ 15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1 w 29"/>
                <a:gd name="T11" fmla="*/ 15 h 31"/>
                <a:gd name="T12" fmla="*/ 29 w 29"/>
                <a:gd name="T13" fmla="*/ 23 h 31"/>
                <a:gd name="T14" fmla="*/ 23 w 29"/>
                <a:gd name="T15" fmla="*/ 31 h 31"/>
                <a:gd name="T16" fmla="*/ 15 w 29"/>
                <a:gd name="T17" fmla="*/ 23 h 31"/>
                <a:gd name="T18" fmla="*/ 6 w 29"/>
                <a:gd name="T19" fmla="*/ 31 h 31"/>
                <a:gd name="T20" fmla="*/ 0 w 29"/>
                <a:gd name="T21" fmla="*/ 23 h 31"/>
                <a:gd name="T22" fmla="*/ 6 w 29"/>
                <a:gd name="T23" fmla="*/ 15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6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1" y="15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6" y="31"/>
                  </a:lnTo>
                  <a:lnTo>
                    <a:pt x="0" y="23"/>
                  </a:lnTo>
                  <a:lnTo>
                    <a:pt x="6" y="1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5B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7" name="Freeform 178"/>
            <p:cNvSpPr>
              <a:spLocks/>
            </p:cNvSpPr>
            <p:nvPr/>
          </p:nvSpPr>
          <p:spPr bwMode="auto">
            <a:xfrm>
              <a:off x="6378576" y="2605088"/>
              <a:ext cx="46038" cy="49213"/>
            </a:xfrm>
            <a:custGeom>
              <a:avLst/>
              <a:gdLst>
                <a:gd name="T0" fmla="*/ 0 w 29"/>
                <a:gd name="T1" fmla="*/ 8 h 31"/>
                <a:gd name="T2" fmla="*/ 6 w 29"/>
                <a:gd name="T3" fmla="*/ 0 h 31"/>
                <a:gd name="T4" fmla="*/ 15 w 29"/>
                <a:gd name="T5" fmla="*/ 8 h 31"/>
                <a:gd name="T6" fmla="*/ 23 w 29"/>
                <a:gd name="T7" fmla="*/ 0 h 31"/>
                <a:gd name="T8" fmla="*/ 29 w 29"/>
                <a:gd name="T9" fmla="*/ 8 h 31"/>
                <a:gd name="T10" fmla="*/ 21 w 29"/>
                <a:gd name="T11" fmla="*/ 15 h 31"/>
                <a:gd name="T12" fmla="*/ 29 w 29"/>
                <a:gd name="T13" fmla="*/ 23 h 31"/>
                <a:gd name="T14" fmla="*/ 23 w 29"/>
                <a:gd name="T15" fmla="*/ 31 h 31"/>
                <a:gd name="T16" fmla="*/ 15 w 29"/>
                <a:gd name="T17" fmla="*/ 23 h 31"/>
                <a:gd name="T18" fmla="*/ 6 w 29"/>
                <a:gd name="T19" fmla="*/ 31 h 31"/>
                <a:gd name="T20" fmla="*/ 0 w 29"/>
                <a:gd name="T21" fmla="*/ 23 h 31"/>
                <a:gd name="T22" fmla="*/ 6 w 29"/>
                <a:gd name="T23" fmla="*/ 15 h 31"/>
                <a:gd name="T24" fmla="*/ 0 w 29"/>
                <a:gd name="T2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lnTo>
                    <a:pt x="6" y="0"/>
                  </a:lnTo>
                  <a:lnTo>
                    <a:pt x="15" y="8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21" y="15"/>
                  </a:lnTo>
                  <a:lnTo>
                    <a:pt x="29" y="23"/>
                  </a:lnTo>
                  <a:lnTo>
                    <a:pt x="23" y="31"/>
                  </a:lnTo>
                  <a:lnTo>
                    <a:pt x="15" y="23"/>
                  </a:lnTo>
                  <a:lnTo>
                    <a:pt x="6" y="31"/>
                  </a:lnTo>
                  <a:lnTo>
                    <a:pt x="0" y="23"/>
                  </a:lnTo>
                  <a:lnTo>
                    <a:pt x="6" y="1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6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8" name="Line 179"/>
            <p:cNvSpPr>
              <a:spLocks noChangeShapeType="1"/>
            </p:cNvSpPr>
            <p:nvPr/>
          </p:nvSpPr>
          <p:spPr bwMode="auto">
            <a:xfrm>
              <a:off x="6324601" y="2628901"/>
              <a:ext cx="153988" cy="0"/>
            </a:xfrm>
            <a:prstGeom prst="line">
              <a:avLst/>
            </a:prstGeom>
            <a:noFill/>
            <a:ln w="14288" cap="flat">
              <a:solidFill>
                <a:srgbClr val="0065A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9" name="Line 180"/>
            <p:cNvSpPr>
              <a:spLocks noChangeShapeType="1"/>
            </p:cNvSpPr>
            <p:nvPr/>
          </p:nvSpPr>
          <p:spPr bwMode="auto">
            <a:xfrm>
              <a:off x="7164388" y="3375026"/>
              <a:ext cx="0" cy="1366838"/>
            </a:xfrm>
            <a:prstGeom prst="line">
              <a:avLst/>
            </a:prstGeom>
            <a:noFill/>
            <a:ln w="11113" cap="flat">
              <a:solidFill>
                <a:srgbClr val="6C636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0" name="Line 181"/>
            <p:cNvSpPr>
              <a:spLocks noChangeShapeType="1"/>
            </p:cNvSpPr>
            <p:nvPr/>
          </p:nvSpPr>
          <p:spPr bwMode="auto">
            <a:xfrm>
              <a:off x="1958976" y="3659188"/>
              <a:ext cx="0" cy="1082675"/>
            </a:xfrm>
            <a:prstGeom prst="line">
              <a:avLst/>
            </a:prstGeom>
            <a:noFill/>
            <a:ln w="11113" cap="flat">
              <a:solidFill>
                <a:srgbClr val="6C636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1" name="Line 182"/>
            <p:cNvSpPr>
              <a:spLocks noChangeShapeType="1"/>
            </p:cNvSpPr>
            <p:nvPr/>
          </p:nvSpPr>
          <p:spPr bwMode="auto">
            <a:xfrm flipH="1">
              <a:off x="5003801" y="3362326"/>
              <a:ext cx="2143125" cy="0"/>
            </a:xfrm>
            <a:prstGeom prst="line">
              <a:avLst/>
            </a:prstGeom>
            <a:noFill/>
            <a:ln w="11113" cap="flat">
              <a:solidFill>
                <a:srgbClr val="6C636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2" name="Line 183"/>
            <p:cNvSpPr>
              <a:spLocks noChangeShapeType="1"/>
            </p:cNvSpPr>
            <p:nvPr/>
          </p:nvSpPr>
          <p:spPr bwMode="auto">
            <a:xfrm flipH="1">
              <a:off x="1033463" y="3659188"/>
              <a:ext cx="920750" cy="0"/>
            </a:xfrm>
            <a:prstGeom prst="line">
              <a:avLst/>
            </a:prstGeom>
            <a:noFill/>
            <a:ln w="7938" cap="flat">
              <a:solidFill>
                <a:srgbClr val="6C636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8" name="Rectangle 189"/>
            <p:cNvSpPr>
              <a:spLocks noChangeArrowheads="1"/>
            </p:cNvSpPr>
            <p:nvPr/>
          </p:nvSpPr>
          <p:spPr bwMode="auto">
            <a:xfrm>
              <a:off x="592138" y="5267326"/>
              <a:ext cx="1205458" cy="12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900" b="1" dirty="0">
                  <a:solidFill>
                    <a:srgbClr val="000000"/>
                  </a:solidFill>
                </a:rPr>
                <a:t>Number of Pts at Risk</a:t>
              </a:r>
              <a:endParaRPr lang="en-US" altLang="en-US" sz="24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90" name="Rectangle 201"/>
            <p:cNvSpPr>
              <a:spLocks noChangeArrowheads="1"/>
            </p:cNvSpPr>
            <p:nvPr/>
          </p:nvSpPr>
          <p:spPr bwMode="auto">
            <a:xfrm>
              <a:off x="1231901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1" name="Rectangle 202"/>
            <p:cNvSpPr>
              <a:spLocks noChangeArrowheads="1"/>
            </p:cNvSpPr>
            <p:nvPr/>
          </p:nvSpPr>
          <p:spPr bwMode="auto">
            <a:xfrm>
              <a:off x="1284288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dirty="0" smtClean="0">
                  <a:solidFill>
                    <a:srgbClr val="000000"/>
                  </a:solidFill>
                </a:rPr>
                <a:t>1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92" name="Rectangle 203"/>
            <p:cNvSpPr>
              <a:spLocks noChangeArrowheads="1"/>
            </p:cNvSpPr>
            <p:nvPr/>
          </p:nvSpPr>
          <p:spPr bwMode="auto">
            <a:xfrm>
              <a:off x="1581151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3" name="Rectangle 204"/>
            <p:cNvSpPr>
              <a:spLocks noChangeArrowheads="1"/>
            </p:cNvSpPr>
            <p:nvPr/>
          </p:nvSpPr>
          <p:spPr bwMode="auto">
            <a:xfrm>
              <a:off x="1633538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dirty="0" smtClean="0">
                  <a:solidFill>
                    <a:srgbClr val="000000"/>
                  </a:solidFill>
                </a:rPr>
                <a:t>4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Rectangle 206"/>
            <p:cNvSpPr>
              <a:spLocks noChangeArrowheads="1"/>
            </p:cNvSpPr>
            <p:nvPr/>
          </p:nvSpPr>
          <p:spPr bwMode="auto">
            <a:xfrm>
              <a:off x="1957388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9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" name="Rectangle 207"/>
            <p:cNvSpPr>
              <a:spLocks noChangeArrowheads="1"/>
            </p:cNvSpPr>
            <p:nvPr/>
          </p:nvSpPr>
          <p:spPr bwMode="auto">
            <a:xfrm>
              <a:off x="2286000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7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" name="Rectangle 208"/>
            <p:cNvSpPr>
              <a:spLocks noChangeArrowheads="1"/>
            </p:cNvSpPr>
            <p:nvPr/>
          </p:nvSpPr>
          <p:spPr bwMode="auto">
            <a:xfrm>
              <a:off x="2614613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7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" name="Rectangle 209"/>
            <p:cNvSpPr>
              <a:spLocks noChangeArrowheads="1"/>
            </p:cNvSpPr>
            <p:nvPr/>
          </p:nvSpPr>
          <p:spPr bwMode="auto">
            <a:xfrm>
              <a:off x="2927350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4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4" name="Rectangle 210"/>
            <p:cNvSpPr>
              <a:spLocks noChangeArrowheads="1"/>
            </p:cNvSpPr>
            <p:nvPr/>
          </p:nvSpPr>
          <p:spPr bwMode="auto">
            <a:xfrm>
              <a:off x="3240088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3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" name="Rectangle 211"/>
            <p:cNvSpPr>
              <a:spLocks noChangeArrowheads="1"/>
            </p:cNvSpPr>
            <p:nvPr/>
          </p:nvSpPr>
          <p:spPr bwMode="auto">
            <a:xfrm>
              <a:off x="3567113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212"/>
            <p:cNvSpPr>
              <a:spLocks noChangeArrowheads="1"/>
            </p:cNvSpPr>
            <p:nvPr/>
          </p:nvSpPr>
          <p:spPr bwMode="auto">
            <a:xfrm>
              <a:off x="389572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213"/>
            <p:cNvSpPr>
              <a:spLocks noChangeArrowheads="1"/>
            </p:cNvSpPr>
            <p:nvPr/>
          </p:nvSpPr>
          <p:spPr bwMode="auto">
            <a:xfrm>
              <a:off x="4610100" y="5302251"/>
              <a:ext cx="1205458" cy="12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900" b="1" dirty="0">
                  <a:solidFill>
                    <a:srgbClr val="000000"/>
                  </a:solidFill>
                </a:rPr>
                <a:t>Number of Pts at Risk</a:t>
              </a:r>
              <a:endParaRPr lang="en-US" altLang="en-US" sz="24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25"/>
            <p:cNvSpPr>
              <a:spLocks noChangeArrowheads="1"/>
            </p:cNvSpPr>
            <p:nvPr/>
          </p:nvSpPr>
          <p:spPr bwMode="auto">
            <a:xfrm>
              <a:off x="523557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Rectangle 226"/>
            <p:cNvSpPr>
              <a:spLocks noChangeArrowheads="1"/>
            </p:cNvSpPr>
            <p:nvPr/>
          </p:nvSpPr>
          <p:spPr bwMode="auto">
            <a:xfrm>
              <a:off x="5287963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" name="Rectangle 227"/>
            <p:cNvSpPr>
              <a:spLocks noChangeArrowheads="1"/>
            </p:cNvSpPr>
            <p:nvPr/>
          </p:nvSpPr>
          <p:spPr bwMode="auto">
            <a:xfrm>
              <a:off x="553402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228"/>
            <p:cNvSpPr>
              <a:spLocks noChangeArrowheads="1"/>
            </p:cNvSpPr>
            <p:nvPr/>
          </p:nvSpPr>
          <p:spPr bwMode="auto">
            <a:xfrm>
              <a:off x="5586413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3" name="Rectangle 229"/>
            <p:cNvSpPr>
              <a:spLocks noChangeArrowheads="1"/>
            </p:cNvSpPr>
            <p:nvPr/>
          </p:nvSpPr>
          <p:spPr bwMode="auto">
            <a:xfrm>
              <a:off x="583247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4" name="Rectangle 230"/>
            <p:cNvSpPr>
              <a:spLocks noChangeArrowheads="1"/>
            </p:cNvSpPr>
            <p:nvPr/>
          </p:nvSpPr>
          <p:spPr bwMode="auto">
            <a:xfrm>
              <a:off x="5884863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" name="Rectangle 231"/>
            <p:cNvSpPr>
              <a:spLocks noChangeArrowheads="1"/>
            </p:cNvSpPr>
            <p:nvPr/>
          </p:nvSpPr>
          <p:spPr bwMode="auto">
            <a:xfrm>
              <a:off x="6111875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" name="Rectangle 232"/>
            <p:cNvSpPr>
              <a:spLocks noChangeArrowheads="1"/>
            </p:cNvSpPr>
            <p:nvPr/>
          </p:nvSpPr>
          <p:spPr bwMode="auto">
            <a:xfrm>
              <a:off x="6164263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6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" name="Rectangle 233"/>
            <p:cNvSpPr>
              <a:spLocks noChangeArrowheads="1"/>
            </p:cNvSpPr>
            <p:nvPr/>
          </p:nvSpPr>
          <p:spPr bwMode="auto">
            <a:xfrm>
              <a:off x="6410325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8" name="Rectangle 234"/>
            <p:cNvSpPr>
              <a:spLocks noChangeArrowheads="1"/>
            </p:cNvSpPr>
            <p:nvPr/>
          </p:nvSpPr>
          <p:spPr bwMode="auto">
            <a:xfrm>
              <a:off x="646112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5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9" name="Rectangle 235"/>
            <p:cNvSpPr>
              <a:spLocks noChangeArrowheads="1"/>
            </p:cNvSpPr>
            <p:nvPr/>
          </p:nvSpPr>
          <p:spPr bwMode="auto">
            <a:xfrm>
              <a:off x="6688138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236"/>
            <p:cNvSpPr>
              <a:spLocks noChangeArrowheads="1"/>
            </p:cNvSpPr>
            <p:nvPr/>
          </p:nvSpPr>
          <p:spPr bwMode="auto">
            <a:xfrm>
              <a:off x="674052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5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237"/>
            <p:cNvSpPr>
              <a:spLocks noChangeArrowheads="1"/>
            </p:cNvSpPr>
            <p:nvPr/>
          </p:nvSpPr>
          <p:spPr bwMode="auto">
            <a:xfrm>
              <a:off x="6986588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2" name="Rectangle 238"/>
            <p:cNvSpPr>
              <a:spLocks noChangeArrowheads="1"/>
            </p:cNvSpPr>
            <p:nvPr/>
          </p:nvSpPr>
          <p:spPr bwMode="auto">
            <a:xfrm>
              <a:off x="703897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3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3" name="Rectangle 239"/>
            <p:cNvSpPr>
              <a:spLocks noChangeArrowheads="1"/>
            </p:cNvSpPr>
            <p:nvPr/>
          </p:nvSpPr>
          <p:spPr bwMode="auto">
            <a:xfrm>
              <a:off x="7285038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4" name="Rectangle 240"/>
            <p:cNvSpPr>
              <a:spLocks noChangeArrowheads="1"/>
            </p:cNvSpPr>
            <p:nvPr/>
          </p:nvSpPr>
          <p:spPr bwMode="auto">
            <a:xfrm>
              <a:off x="7335838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5" name="Rectangle 241"/>
            <p:cNvSpPr>
              <a:spLocks noChangeArrowheads="1"/>
            </p:cNvSpPr>
            <p:nvPr/>
          </p:nvSpPr>
          <p:spPr bwMode="auto">
            <a:xfrm>
              <a:off x="7583488" y="5591176"/>
              <a:ext cx="49925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1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" name="Rectangle 242"/>
            <p:cNvSpPr>
              <a:spLocks noChangeArrowheads="1"/>
            </p:cNvSpPr>
            <p:nvPr/>
          </p:nvSpPr>
          <p:spPr bwMode="auto">
            <a:xfrm>
              <a:off x="7635875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0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7" name="Rectangle 243"/>
            <p:cNvSpPr>
              <a:spLocks noChangeArrowheads="1"/>
            </p:cNvSpPr>
            <p:nvPr/>
          </p:nvSpPr>
          <p:spPr bwMode="auto">
            <a:xfrm>
              <a:off x="7907338" y="5591176"/>
              <a:ext cx="51296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2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" name="Rectangle 244"/>
            <p:cNvSpPr>
              <a:spLocks noChangeArrowheads="1"/>
            </p:cNvSpPr>
            <p:nvPr/>
          </p:nvSpPr>
          <p:spPr bwMode="auto">
            <a:xfrm>
              <a:off x="592138" y="5475288"/>
              <a:ext cx="501439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dirty="0" err="1" smtClean="0">
                  <a:solidFill>
                    <a:srgbClr val="000000"/>
                  </a:solidFill>
                </a:rPr>
                <a:t>Nivolumab</a:t>
              </a:r>
              <a:r>
                <a:rPr lang="en-US" altLang="en-US" sz="700" dirty="0" smtClean="0">
                  <a:solidFill>
                    <a:srgbClr val="000000"/>
                  </a:solidFill>
                </a:rPr>
                <a:t> +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Rectangle 245"/>
            <p:cNvSpPr>
              <a:spLocks noChangeArrowheads="1"/>
            </p:cNvSpPr>
            <p:nvPr/>
          </p:nvSpPr>
          <p:spPr bwMode="auto">
            <a:xfrm>
              <a:off x="592138" y="5586413"/>
              <a:ext cx="320601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dirty="0" err="1" smtClean="0">
                  <a:solidFill>
                    <a:srgbClr val="000000"/>
                  </a:solidFill>
                </a:rPr>
                <a:t>erlotinib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Rectangle 246"/>
            <p:cNvSpPr>
              <a:spLocks noChangeArrowheads="1"/>
            </p:cNvSpPr>
            <p:nvPr/>
          </p:nvSpPr>
          <p:spPr bwMode="auto">
            <a:xfrm>
              <a:off x="4627563" y="5475288"/>
              <a:ext cx="501439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Nivolumab +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" name="Rectangle 247"/>
            <p:cNvSpPr>
              <a:spLocks noChangeArrowheads="1"/>
            </p:cNvSpPr>
            <p:nvPr/>
          </p:nvSpPr>
          <p:spPr bwMode="auto">
            <a:xfrm>
              <a:off x="4627563" y="5586413"/>
              <a:ext cx="320601" cy="9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700" smtClean="0">
                  <a:solidFill>
                    <a:srgbClr val="000000"/>
                  </a:solidFill>
                </a:rPr>
                <a:t>erlotinib</a:t>
              </a:r>
              <a:endParaRPr lang="en-US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248"/>
            <p:cNvSpPr>
              <a:spLocks noChangeArrowheads="1"/>
            </p:cNvSpPr>
            <p:nvPr/>
          </p:nvSpPr>
          <p:spPr bwMode="auto">
            <a:xfrm>
              <a:off x="2111375" y="2563813"/>
              <a:ext cx="1692859" cy="282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 dirty="0" err="1">
                  <a:solidFill>
                    <a:srgbClr val="000000"/>
                  </a:solidFill>
                </a:rPr>
                <a:t>Nivolumab</a:t>
              </a:r>
              <a:r>
                <a:rPr lang="en-US" altLang="en-US" sz="1000" dirty="0">
                  <a:solidFill>
                    <a:srgbClr val="000000"/>
                  </a:solidFill>
                </a:rPr>
                <a:t> 3 mg/kg + </a:t>
              </a:r>
              <a:r>
                <a:rPr lang="en-US" altLang="en-US" sz="1000" dirty="0" err="1">
                  <a:solidFill>
                    <a:srgbClr val="000000"/>
                  </a:solidFill>
                </a:rPr>
                <a:t>erlotinib</a:t>
              </a:r>
              <a:endParaRPr lang="en-US" altLang="en-US" sz="1000" dirty="0">
                <a:solidFill>
                  <a:srgbClr val="000000"/>
                </a:solidFill>
              </a:endParaRPr>
            </a:p>
            <a:p>
              <a:r>
                <a:rPr lang="en-US" altLang="en-US" sz="1000" dirty="0">
                  <a:solidFill>
                    <a:srgbClr val="000000"/>
                  </a:solidFill>
                </a:rPr>
                <a:t>(</a:t>
              </a:r>
              <a:r>
                <a:rPr lang="en-US" altLang="en-US" sz="1000" dirty="0" err="1">
                  <a:solidFill>
                    <a:srgbClr val="000000"/>
                  </a:solidFill>
                </a:rPr>
                <a:t>mPFS</a:t>
              </a:r>
              <a:r>
                <a:rPr lang="en-US" altLang="en-US" sz="1000" dirty="0">
                  <a:solidFill>
                    <a:srgbClr val="000000"/>
                  </a:solidFill>
                </a:rPr>
                <a:t> 29.4 </a:t>
              </a:r>
              <a:r>
                <a:rPr lang="en-US" altLang="en-US" sz="1000" dirty="0" err="1">
                  <a:solidFill>
                    <a:srgbClr val="000000"/>
                  </a:solidFill>
                </a:rPr>
                <a:t>wks</a:t>
              </a:r>
              <a:r>
                <a:rPr lang="en-US" altLang="en-US" sz="1000" dirty="0">
                  <a:solidFill>
                    <a:srgbClr val="000000"/>
                  </a:solidFill>
                </a:rPr>
                <a:t>)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Rectangle 263"/>
            <p:cNvSpPr>
              <a:spLocks noChangeArrowheads="1"/>
            </p:cNvSpPr>
            <p:nvPr/>
          </p:nvSpPr>
          <p:spPr bwMode="auto">
            <a:xfrm>
              <a:off x="6554788" y="2540001"/>
              <a:ext cx="1692859" cy="282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pt-BR" altLang="en-US" sz="1000" dirty="0">
                  <a:solidFill>
                    <a:srgbClr val="000000"/>
                  </a:solidFill>
                </a:rPr>
                <a:t>Nivolumab 3 mg/kg + erlotinib</a:t>
              </a:r>
            </a:p>
            <a:p>
              <a:r>
                <a:rPr lang="pt-BR" altLang="en-US" sz="1000" dirty="0">
                  <a:solidFill>
                    <a:srgbClr val="000000"/>
                  </a:solidFill>
                </a:rPr>
                <a:t>(mOS NR)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Rectangle 277"/>
            <p:cNvSpPr>
              <a:spLocks noChangeArrowheads="1"/>
            </p:cNvSpPr>
            <p:nvPr/>
          </p:nvSpPr>
          <p:spPr bwMode="auto">
            <a:xfrm>
              <a:off x="7156450" y="3214688"/>
              <a:ext cx="1422102" cy="141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 dirty="0">
                  <a:solidFill>
                    <a:srgbClr val="000000"/>
                  </a:solidFill>
                </a:rPr>
                <a:t>18-month OS rate = 64%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Rectangle 289"/>
            <p:cNvSpPr>
              <a:spLocks noChangeArrowheads="1"/>
            </p:cNvSpPr>
            <p:nvPr/>
          </p:nvSpPr>
          <p:spPr bwMode="auto">
            <a:xfrm>
              <a:off x="2068513" y="3489326"/>
              <a:ext cx="1628801" cy="141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 dirty="0">
                  <a:solidFill>
                    <a:srgbClr val="000000"/>
                  </a:solidFill>
                </a:rPr>
                <a:t>PFS rate at 24 weeks = 50%</a:t>
              </a:r>
              <a:endParaRPr lang="en-US" altLang="en-US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94" name="Rectangle 41"/>
            <p:cNvSpPr>
              <a:spLocks noChangeArrowheads="1"/>
            </p:cNvSpPr>
            <p:nvPr/>
          </p:nvSpPr>
          <p:spPr bwMode="auto">
            <a:xfrm rot="16200000">
              <a:off x="439219" y="3671267"/>
              <a:ext cx="44433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 b="1" dirty="0">
                  <a:solidFill>
                    <a:srgbClr val="000000"/>
                  </a:solidFill>
                </a:rPr>
                <a:t>PFS (%)</a:t>
              </a:r>
              <a:endParaRPr lang="en-US" altLang="en-US" sz="20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95" name="Rectangle 97"/>
            <p:cNvSpPr>
              <a:spLocks noChangeArrowheads="1"/>
            </p:cNvSpPr>
            <p:nvPr/>
          </p:nvSpPr>
          <p:spPr bwMode="auto">
            <a:xfrm rot="16200000">
              <a:off x="4440547" y="3668092"/>
              <a:ext cx="38553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 b="1" dirty="0">
                  <a:solidFill>
                    <a:srgbClr val="000000"/>
                  </a:solidFill>
                </a:rPr>
                <a:t>OS (%)</a:t>
              </a:r>
              <a:endParaRPr lang="en-US" altLang="en-US" sz="2000" b="1" dirty="0" smtClean="0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044640"/>
              </p:ext>
            </p:extLst>
          </p:nvPr>
        </p:nvGraphicFramePr>
        <p:xfrm>
          <a:off x="435543" y="1394581"/>
          <a:ext cx="8234364" cy="298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9908"/>
                <a:gridCol w="4764456"/>
              </a:tblGrid>
              <a:tr h="259105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</a:rPr>
                        <a:t>Confirmed ORR, n (%) [95% CI]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85719" marR="8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4/21 (19) including 1 TKI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naïve patient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85719" marR="8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7" name="Title 1"/>
          <p:cNvSpPr>
            <a:spLocks noGrp="1"/>
          </p:cNvSpPr>
          <p:nvPr>
            <p:ph type="title"/>
          </p:nvPr>
        </p:nvSpPr>
        <p:spPr>
          <a:xfrm>
            <a:off x="479239" y="589275"/>
            <a:ext cx="8229600" cy="386042"/>
          </a:xfrm>
        </p:spPr>
        <p:txBody>
          <a:bodyPr>
            <a:noAutofit/>
          </a:bodyPr>
          <a:lstStyle/>
          <a:p>
            <a:r>
              <a:rPr lang="en-US" sz="2400" dirty="0">
                <a:latin typeface="Comic Sans MS"/>
                <a:cs typeface="Comic Sans MS"/>
              </a:rPr>
              <a:t>Tumor response in NSCLC pts treated with nivolumab plus erlotinib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06311" y="6524099"/>
            <a:ext cx="2179805" cy="28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cs typeface="Comic Sans MS"/>
              </a:rPr>
              <a:t>Rizvi et al, ASCO 2014</a:t>
            </a:r>
            <a:endParaRPr lang="en-US" sz="12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49458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203" y="1494032"/>
            <a:ext cx="8680294" cy="5303520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2000" dirty="0" smtClean="0">
                <a:latin typeface="Comic Sans MS"/>
                <a:cs typeface="Comic Sans MS"/>
              </a:rPr>
              <a:t>Most </a:t>
            </a:r>
            <a:r>
              <a:rPr lang="en-US" sz="2000" dirty="0">
                <a:latin typeface="Comic Sans MS"/>
                <a:cs typeface="Comic Sans MS"/>
              </a:rPr>
              <a:t>treatment-related adverse events (AEs) were low grade</a:t>
            </a:r>
          </a:p>
          <a:p>
            <a:pPr>
              <a:spcAft>
                <a:spcPts val="1200"/>
              </a:spcAft>
            </a:pPr>
            <a:r>
              <a:rPr lang="en-US" sz="2000" dirty="0" smtClean="0">
                <a:latin typeface="Comic Sans MS"/>
                <a:cs typeface="Comic Sans MS"/>
              </a:rPr>
              <a:t>No </a:t>
            </a:r>
            <a:r>
              <a:rPr lang="en-US" sz="2000" dirty="0">
                <a:latin typeface="Comic Sans MS"/>
                <a:cs typeface="Comic Sans MS"/>
              </a:rPr>
              <a:t>grade 4 or 5 AEs were reported</a:t>
            </a:r>
          </a:p>
          <a:p>
            <a:pPr>
              <a:spcAft>
                <a:spcPts val="1200"/>
              </a:spcAft>
            </a:pPr>
            <a:r>
              <a:rPr lang="en-US" sz="2000" dirty="0" smtClean="0">
                <a:latin typeface="Comic Sans MS"/>
                <a:cs typeface="Comic Sans MS"/>
              </a:rPr>
              <a:t>One </a:t>
            </a:r>
            <a:r>
              <a:rPr lang="en-US" sz="2000" dirty="0" err="1">
                <a:latin typeface="Comic Sans MS"/>
                <a:cs typeface="Comic Sans MS"/>
              </a:rPr>
              <a:t>pt</a:t>
            </a:r>
            <a:r>
              <a:rPr lang="en-US" sz="2000" dirty="0">
                <a:latin typeface="Comic Sans MS"/>
                <a:cs typeface="Comic Sans MS"/>
              </a:rPr>
              <a:t> (5%) had grade 1 pneumonitis</a:t>
            </a:r>
          </a:p>
          <a:p>
            <a:pPr>
              <a:spcAft>
                <a:spcPts val="1200"/>
              </a:spcAft>
            </a:pPr>
            <a:r>
              <a:rPr lang="en-US" sz="2000" dirty="0" smtClean="0">
                <a:latin typeface="Comic Sans MS"/>
                <a:cs typeface="Comic Sans MS"/>
              </a:rPr>
              <a:t>Treatment-related </a:t>
            </a:r>
            <a:r>
              <a:rPr lang="en-US" sz="2000" dirty="0">
                <a:latin typeface="Comic Sans MS"/>
                <a:cs typeface="Comic Sans MS"/>
              </a:rPr>
              <a:t>diarrhea (n = 2, both grade 3), increased </a:t>
            </a:r>
            <a:r>
              <a:rPr lang="en-US" sz="2000" dirty="0" smtClean="0">
                <a:latin typeface="Comic Sans MS"/>
                <a:cs typeface="Comic Sans MS"/>
              </a:rPr>
              <a:t>aspartate aminotransferase </a:t>
            </a:r>
            <a:r>
              <a:rPr lang="en-US" sz="2000" dirty="0">
                <a:latin typeface="Comic Sans MS"/>
                <a:cs typeface="Comic Sans MS"/>
              </a:rPr>
              <a:t>(AST) (n = 1, grade 3), increased </a:t>
            </a:r>
            <a:r>
              <a:rPr lang="en-US" sz="2000" dirty="0" smtClean="0">
                <a:latin typeface="Comic Sans MS"/>
                <a:cs typeface="Comic Sans MS"/>
              </a:rPr>
              <a:t>alanine aminotransferase </a:t>
            </a:r>
            <a:r>
              <a:rPr lang="en-US" sz="2000" dirty="0">
                <a:latin typeface="Comic Sans MS"/>
                <a:cs typeface="Comic Sans MS"/>
              </a:rPr>
              <a:t>(ALT), flushing, and </a:t>
            </a:r>
            <a:r>
              <a:rPr lang="en-US" sz="2000" dirty="0" err="1">
                <a:latin typeface="Comic Sans MS"/>
                <a:cs typeface="Comic Sans MS"/>
              </a:rPr>
              <a:t>tubulointerstitial</a:t>
            </a:r>
            <a:r>
              <a:rPr lang="en-US" sz="2000" dirty="0">
                <a:latin typeface="Comic Sans MS"/>
                <a:cs typeface="Comic Sans MS"/>
              </a:rPr>
              <a:t> nephritis (n = </a:t>
            </a:r>
            <a:r>
              <a:rPr lang="en-US" sz="2000" dirty="0" smtClean="0">
                <a:latin typeface="Comic Sans MS"/>
                <a:cs typeface="Comic Sans MS"/>
              </a:rPr>
              <a:t>1 each</a:t>
            </a:r>
            <a:r>
              <a:rPr lang="en-US" sz="2000" dirty="0">
                <a:latin typeface="Comic Sans MS"/>
                <a:cs typeface="Comic Sans MS"/>
              </a:rPr>
              <a:t>, grade 2) led to discontinuation of study medication in 4 </a:t>
            </a:r>
            <a:r>
              <a:rPr lang="en-US" sz="2000" dirty="0" smtClean="0">
                <a:latin typeface="Comic Sans MS"/>
                <a:cs typeface="Comic Sans MS"/>
              </a:rPr>
              <a:t>pts (19</a:t>
            </a:r>
            <a:r>
              <a:rPr lang="en-US" sz="2000" dirty="0">
                <a:latin typeface="Comic Sans MS"/>
                <a:cs typeface="Comic Sans MS"/>
              </a:rPr>
              <a:t>%)</a:t>
            </a:r>
          </a:p>
          <a:p>
            <a:pPr lvl="1">
              <a:spcAft>
                <a:spcPts val="1200"/>
              </a:spcAft>
            </a:pPr>
            <a:r>
              <a:rPr lang="en-US" sz="2000" dirty="0" smtClean="0">
                <a:latin typeface="Comic Sans MS"/>
                <a:cs typeface="Comic Sans MS"/>
              </a:rPr>
              <a:t>One </a:t>
            </a:r>
            <a:r>
              <a:rPr lang="en-US" sz="2000" dirty="0" err="1">
                <a:latin typeface="Comic Sans MS"/>
                <a:cs typeface="Comic Sans MS"/>
              </a:rPr>
              <a:t>pt</a:t>
            </a:r>
            <a:r>
              <a:rPr lang="en-US" sz="2000" dirty="0">
                <a:latin typeface="Comic Sans MS"/>
                <a:cs typeface="Comic Sans MS"/>
              </a:rPr>
              <a:t> had both grade 3 diarrhea and grade 2 flushing</a:t>
            </a:r>
          </a:p>
          <a:p>
            <a:pPr>
              <a:spcAft>
                <a:spcPts val="1200"/>
              </a:spcAft>
            </a:pPr>
            <a:r>
              <a:rPr lang="en-US" sz="2000" dirty="0" smtClean="0">
                <a:latin typeface="Comic Sans MS"/>
                <a:cs typeface="Comic Sans MS"/>
              </a:rPr>
              <a:t>At </a:t>
            </a:r>
            <a:r>
              <a:rPr lang="en-US" sz="2000" dirty="0">
                <a:latin typeface="Comic Sans MS"/>
                <a:cs typeface="Comic Sans MS"/>
              </a:rPr>
              <a:t>the time of analysis, 9 pts had died, including 8 due to </a:t>
            </a:r>
            <a:r>
              <a:rPr lang="en-US" sz="2000" dirty="0" smtClean="0">
                <a:latin typeface="Comic Sans MS"/>
                <a:cs typeface="Comic Sans MS"/>
              </a:rPr>
              <a:t>disease progression </a:t>
            </a:r>
            <a:r>
              <a:rPr lang="en-US" sz="2000" dirty="0">
                <a:latin typeface="Comic Sans MS"/>
                <a:cs typeface="Comic Sans MS"/>
              </a:rPr>
              <a:t>and 1 due to an unknown cause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577FB-6648-47D6-A70E-07137193D3EF}" type="slidenum">
              <a:rPr>
                <a:solidFill>
                  <a:srgbClr val="FFFFFF"/>
                </a:solidFill>
              </a:rPr>
              <a:pPr/>
              <a:t>15</a:t>
            </a:fld>
            <a:endParaRPr dirty="0">
              <a:solidFill>
                <a:srgbClr val="FFFFFF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79239" y="589275"/>
            <a:ext cx="8229600" cy="386042"/>
          </a:xfrm>
        </p:spPr>
        <p:txBody>
          <a:bodyPr>
            <a:noAutofit/>
          </a:bodyPr>
          <a:lstStyle/>
          <a:p>
            <a:r>
              <a:rPr lang="en-US" sz="3000" dirty="0">
                <a:latin typeface="Comic Sans MS"/>
                <a:cs typeface="Comic Sans MS"/>
              </a:rPr>
              <a:t>Tumor response in NSCLC pts treated </a:t>
            </a:r>
            <a:r>
              <a:rPr lang="en-US" sz="3000" dirty="0" smtClean="0">
                <a:latin typeface="Comic Sans MS"/>
                <a:cs typeface="Comic Sans MS"/>
              </a:rPr>
              <a:t/>
            </a:r>
            <a:br>
              <a:rPr lang="en-US" sz="3000" dirty="0" smtClean="0">
                <a:latin typeface="Comic Sans MS"/>
                <a:cs typeface="Comic Sans MS"/>
              </a:rPr>
            </a:br>
            <a:r>
              <a:rPr lang="en-US" sz="3000" dirty="0" smtClean="0">
                <a:latin typeface="Comic Sans MS"/>
                <a:cs typeface="Comic Sans MS"/>
              </a:rPr>
              <a:t>with </a:t>
            </a:r>
            <a:r>
              <a:rPr lang="en-US" sz="3000" dirty="0">
                <a:latin typeface="Comic Sans MS"/>
                <a:cs typeface="Comic Sans MS"/>
              </a:rPr>
              <a:t>nivolumab plus erlotinib</a:t>
            </a:r>
          </a:p>
        </p:txBody>
      </p:sp>
    </p:spTree>
    <p:extLst>
      <p:ext uri="{BB962C8B-B14F-4D97-AF65-F5344CB8AC3E}">
        <p14:creationId xmlns:p14="http://schemas.microsoft.com/office/powerpoint/2010/main" val="262312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>
          <a:xfrm>
            <a:off x="638827" y="374319"/>
            <a:ext cx="7916450" cy="990600"/>
          </a:xfrm>
        </p:spPr>
        <p:txBody>
          <a:bodyPr>
            <a:noAutofit/>
          </a:bodyPr>
          <a:lstStyle/>
          <a:p>
            <a:r>
              <a:rPr lang="en-US" sz="3400" dirty="0">
                <a:solidFill>
                  <a:srgbClr val="000000"/>
                </a:solidFill>
                <a:latin typeface="Arial" charset="0"/>
              </a:rPr>
              <a:t>Phase </a:t>
            </a:r>
            <a:r>
              <a:rPr lang="en-US" sz="3400" dirty="0" err="1">
                <a:solidFill>
                  <a:srgbClr val="000000"/>
                </a:solidFill>
                <a:latin typeface="Arial" charset="0"/>
              </a:rPr>
              <a:t>Ib</a:t>
            </a:r>
            <a:r>
              <a:rPr lang="en-US" sz="3400" dirty="0">
                <a:solidFill>
                  <a:srgbClr val="000000"/>
                </a:solidFill>
                <a:latin typeface="Arial" charset="0"/>
              </a:rPr>
              <a:t> trial of </a:t>
            </a:r>
            <a:r>
              <a:rPr lang="en-US" sz="3400" dirty="0" smtClean="0">
                <a:solidFill>
                  <a:srgbClr val="000000"/>
                </a:solidFill>
                <a:latin typeface="Arial" charset="0"/>
              </a:rPr>
              <a:t>anti-PD-L1 </a:t>
            </a:r>
            <a:r>
              <a:rPr lang="en-US" sz="3400" dirty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3400" dirty="0" err="1" smtClean="0">
                <a:solidFill>
                  <a:srgbClr val="000000"/>
                </a:solidFill>
                <a:latin typeface="Arial" charset="0"/>
              </a:rPr>
              <a:t>atezolizumab</a:t>
            </a:r>
            <a:r>
              <a:rPr lang="en-US" sz="3400" dirty="0" smtClean="0">
                <a:solidFill>
                  <a:srgbClr val="000000"/>
                </a:solidFill>
                <a:latin typeface="Arial" charset="0"/>
              </a:rPr>
              <a:t>; MPDL3280A</a:t>
            </a:r>
            <a:r>
              <a:rPr lang="en-US" sz="3400" dirty="0">
                <a:solidFill>
                  <a:srgbClr val="000000"/>
                </a:solidFill>
                <a:latin typeface="Arial" charset="0"/>
              </a:rPr>
              <a:t>) + </a:t>
            </a:r>
            <a:r>
              <a:rPr lang="en-US" sz="3400" dirty="0" err="1">
                <a:solidFill>
                  <a:srgbClr val="000000"/>
                </a:solidFill>
                <a:latin typeface="Arial" charset="0"/>
              </a:rPr>
              <a:t>erlotinib</a:t>
            </a:r>
            <a:endParaRPr lang="en-US" sz="3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900">
                <a:solidFill>
                  <a:srgbClr val="FFFFFF"/>
                </a:solidFill>
              </a:rPr>
              <a:t>Protocol WP29158 - SIV Training - CONFIDENTIAL - Version November 2014</a:t>
            </a:r>
          </a:p>
        </p:txBody>
      </p:sp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1566863" y="1676400"/>
            <a:ext cx="5691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>
                <a:cs typeface="Arial" charset="0"/>
              </a:rPr>
              <a:t>EGFR TKI Treatment-Naïve Advanced NSCLC</a:t>
            </a:r>
          </a:p>
        </p:txBody>
      </p:sp>
      <p:grpSp>
        <p:nvGrpSpPr>
          <p:cNvPr id="12292" name="Group 7"/>
          <p:cNvGrpSpPr>
            <a:grpSpLocks/>
          </p:cNvGrpSpPr>
          <p:nvPr/>
        </p:nvGrpSpPr>
        <p:grpSpPr bwMode="auto">
          <a:xfrm>
            <a:off x="918195" y="2627313"/>
            <a:ext cx="2957861" cy="3370262"/>
            <a:chOff x="1059932" y="2626769"/>
            <a:chExt cx="2957593" cy="3370806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2540316" y="4673386"/>
              <a:ext cx="0" cy="6986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02" name="TextBox 5"/>
            <p:cNvSpPr txBox="1">
              <a:spLocks noChangeArrowheads="1"/>
            </p:cNvSpPr>
            <p:nvPr/>
          </p:nvSpPr>
          <p:spPr bwMode="auto">
            <a:xfrm>
              <a:off x="1835150" y="5597525"/>
              <a:ext cx="14255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rgbClr val="FF0000"/>
                  </a:solidFill>
                  <a:cs typeface="Arial" charset="0"/>
                </a:rPr>
                <a:t>Completed</a:t>
              </a:r>
            </a:p>
          </p:txBody>
        </p:sp>
        <p:sp>
          <p:nvSpPr>
            <p:cNvPr id="12303" name="TextBox 2"/>
            <p:cNvSpPr txBox="1">
              <a:spLocks noChangeArrowheads="1"/>
            </p:cNvSpPr>
            <p:nvPr/>
          </p:nvSpPr>
          <p:spPr bwMode="auto">
            <a:xfrm>
              <a:off x="1059932" y="2626769"/>
              <a:ext cx="2957593" cy="1600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400" b="1" dirty="0">
                  <a:cs typeface="Arial" charset="0"/>
                </a:rPr>
                <a:t>Stage 1: Safety Evaluation Stage</a:t>
              </a: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TKI treatment-naïve,</a:t>
              </a: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Optional biopsies</a:t>
              </a: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(n=6-12)</a:t>
              </a:r>
            </a:p>
            <a:p>
              <a:pPr algn="ctr" eaLnBrk="1" hangingPunct="1"/>
              <a:endParaRPr lang="en-US" sz="1400" dirty="0">
                <a:cs typeface="Arial" charset="0"/>
              </a:endParaRP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150mg oral </a:t>
              </a:r>
              <a:r>
                <a:rPr lang="en-US" sz="1400" dirty="0" err="1">
                  <a:cs typeface="Arial" charset="0"/>
                </a:rPr>
                <a:t>erlotinib</a:t>
              </a:r>
              <a:r>
                <a:rPr lang="en-US" sz="1400" dirty="0">
                  <a:cs typeface="Arial" charset="0"/>
                </a:rPr>
                <a:t> </a:t>
              </a:r>
              <a:r>
                <a:rPr lang="en-US" sz="1400" dirty="0" err="1">
                  <a:cs typeface="Arial" charset="0"/>
                </a:rPr>
                <a:t>qd</a:t>
              </a:r>
              <a:endParaRPr lang="en-US" sz="1400" dirty="0">
                <a:cs typeface="Arial" charset="0"/>
              </a:endParaRP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1200mg </a:t>
              </a:r>
              <a:r>
                <a:rPr lang="en-US" sz="1400" dirty="0" smtClean="0">
                  <a:cs typeface="Arial" charset="0"/>
                </a:rPr>
                <a:t>IV </a:t>
              </a:r>
              <a:r>
                <a:rPr lang="en-US" sz="1400" dirty="0" err="1" smtClean="0">
                  <a:cs typeface="Arial" charset="0"/>
                </a:rPr>
                <a:t>atezolizumab</a:t>
              </a:r>
              <a:r>
                <a:rPr lang="en-US" sz="1400" dirty="0" smtClean="0">
                  <a:cs typeface="Arial" charset="0"/>
                </a:rPr>
                <a:t> </a:t>
              </a:r>
              <a:r>
                <a:rPr lang="en-US" sz="1400" dirty="0">
                  <a:cs typeface="Arial" charset="0"/>
                </a:rPr>
                <a:t>q3w</a:t>
              </a:r>
            </a:p>
          </p:txBody>
        </p:sp>
      </p:grpSp>
      <p:grpSp>
        <p:nvGrpSpPr>
          <p:cNvPr id="12293" name="Group 9"/>
          <p:cNvGrpSpPr>
            <a:grpSpLocks/>
          </p:cNvGrpSpPr>
          <p:nvPr/>
        </p:nvGrpSpPr>
        <p:grpSpPr bwMode="auto">
          <a:xfrm>
            <a:off x="5104429" y="2627313"/>
            <a:ext cx="2794355" cy="3370262"/>
            <a:chOff x="4976830" y="2626769"/>
            <a:chExt cx="2794317" cy="3370806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6387482" y="4673386"/>
              <a:ext cx="0" cy="6986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299" name="TextBox 8"/>
            <p:cNvSpPr txBox="1">
              <a:spLocks noChangeArrowheads="1"/>
            </p:cNvSpPr>
            <p:nvPr/>
          </p:nvSpPr>
          <p:spPr bwMode="auto">
            <a:xfrm>
              <a:off x="5789613" y="5597525"/>
              <a:ext cx="1182687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rgbClr val="FF0000"/>
                  </a:solidFill>
                  <a:cs typeface="Arial" charset="0"/>
                </a:rPr>
                <a:t>Enrolling</a:t>
              </a:r>
            </a:p>
          </p:txBody>
        </p:sp>
        <p:sp>
          <p:nvSpPr>
            <p:cNvPr id="12300" name="TextBox 10"/>
            <p:cNvSpPr txBox="1">
              <a:spLocks noChangeArrowheads="1"/>
            </p:cNvSpPr>
            <p:nvPr/>
          </p:nvSpPr>
          <p:spPr bwMode="auto">
            <a:xfrm>
              <a:off x="4976830" y="2626769"/>
              <a:ext cx="2794317" cy="18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400" b="1" dirty="0">
                  <a:cs typeface="Arial" charset="0"/>
                </a:rPr>
                <a:t>Stage 2: Expansion Stage</a:t>
              </a: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Previously untreated, </a:t>
              </a: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EGFR mutation-positive NSCLC,</a:t>
              </a: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Mandatory biopsies</a:t>
              </a: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(n=20)</a:t>
              </a:r>
            </a:p>
            <a:p>
              <a:pPr algn="ctr" eaLnBrk="1" hangingPunct="1"/>
              <a:endParaRPr lang="en-US" sz="1400" dirty="0">
                <a:cs typeface="Arial" charset="0"/>
              </a:endParaRP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150mg oral </a:t>
              </a:r>
              <a:r>
                <a:rPr lang="en-US" sz="1400" dirty="0" err="1">
                  <a:cs typeface="Arial" charset="0"/>
                </a:rPr>
                <a:t>erlotinib</a:t>
              </a:r>
              <a:r>
                <a:rPr lang="en-US" sz="1400" dirty="0">
                  <a:cs typeface="Arial" charset="0"/>
                </a:rPr>
                <a:t> </a:t>
              </a:r>
              <a:r>
                <a:rPr lang="en-US" sz="1400" dirty="0" err="1">
                  <a:cs typeface="Arial" charset="0"/>
                </a:rPr>
                <a:t>qd</a:t>
              </a:r>
              <a:endParaRPr lang="en-US" sz="1400" dirty="0">
                <a:cs typeface="Arial" charset="0"/>
              </a:endParaRPr>
            </a:p>
            <a:p>
              <a:pPr algn="ctr" eaLnBrk="1" hangingPunct="1"/>
              <a:r>
                <a:rPr lang="en-US" sz="1400" dirty="0">
                  <a:cs typeface="Arial" charset="0"/>
                </a:rPr>
                <a:t>1200mg IV </a:t>
              </a:r>
              <a:r>
                <a:rPr lang="en-US" sz="1400" dirty="0" err="1" smtClean="0">
                  <a:cs typeface="Arial" charset="0"/>
                </a:rPr>
                <a:t>atezolizumab</a:t>
              </a:r>
              <a:r>
                <a:rPr lang="en-US" sz="1400" dirty="0" smtClean="0">
                  <a:cs typeface="Arial" charset="0"/>
                </a:rPr>
                <a:t> </a:t>
              </a:r>
              <a:r>
                <a:rPr lang="en-US" sz="1400" dirty="0">
                  <a:cs typeface="Arial" charset="0"/>
                </a:rPr>
                <a:t>q3w</a:t>
              </a:r>
            </a:p>
          </p:txBody>
        </p:sp>
      </p:grpSp>
      <p:sp>
        <p:nvSpPr>
          <p:cNvPr id="4" name="Right Arrow 3"/>
          <p:cNvSpPr/>
          <p:nvPr/>
        </p:nvSpPr>
        <p:spPr>
          <a:xfrm>
            <a:off x="4035307" y="3513667"/>
            <a:ext cx="854653" cy="423333"/>
          </a:xfrm>
          <a:prstGeom prst="rightArrow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schemeClr val="tx2"/>
              </a:solidFill>
            </a:endParaRP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3881438" y="2935288"/>
            <a:ext cx="1049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200">
                <a:cs typeface="Arial" charset="0"/>
              </a:rPr>
              <a:t>Combination</a:t>
            </a:r>
          </a:p>
          <a:p>
            <a:pPr algn="ctr" eaLnBrk="1" hangingPunct="1"/>
            <a:r>
              <a:rPr lang="en-US" sz="1200">
                <a:cs typeface="Arial" charset="0"/>
              </a:rPr>
              <a:t>MTD/MAD</a:t>
            </a:r>
          </a:p>
          <a:p>
            <a:pPr algn="ctr" eaLnBrk="1" hangingPunct="1"/>
            <a:r>
              <a:rPr lang="en-US" sz="1200">
                <a:cs typeface="Arial" charset="0"/>
              </a:rPr>
              <a:t>Established</a:t>
            </a:r>
          </a:p>
        </p:txBody>
      </p:sp>
    </p:spTree>
    <p:extLst>
      <p:ext uri="{BB962C8B-B14F-4D97-AF65-F5344CB8AC3E}">
        <p14:creationId xmlns:p14="http://schemas.microsoft.com/office/powerpoint/2010/main" val="36748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9600" y="487580"/>
            <a:ext cx="8415338" cy="511200"/>
          </a:xfrm>
        </p:spPr>
        <p:txBody>
          <a:bodyPr>
            <a:noAutofit/>
          </a:bodyPr>
          <a:lstStyle/>
          <a:p>
            <a:r>
              <a:rPr lang="en-GB" sz="3000" dirty="0" smtClean="0"/>
              <a:t>TATTON: </a:t>
            </a:r>
            <a:r>
              <a:rPr lang="en-GB" sz="3000" dirty="0" err="1"/>
              <a:t>Osimertinib</a:t>
            </a:r>
            <a:r>
              <a:rPr lang="en-GB" sz="3000" dirty="0"/>
              <a:t> </a:t>
            </a:r>
            <a:r>
              <a:rPr lang="en-GB" sz="3000" dirty="0" smtClean="0"/>
              <a:t>(AZD9291) with </a:t>
            </a:r>
            <a:r>
              <a:rPr lang="en-GB" sz="3000" dirty="0" err="1"/>
              <a:t>Durvalumab</a:t>
            </a:r>
            <a:r>
              <a:rPr lang="en-GB" sz="3000" dirty="0"/>
              <a:t> </a:t>
            </a:r>
            <a:r>
              <a:rPr lang="en-GB" sz="3000" dirty="0" smtClean="0"/>
              <a:t>(MEDI4736), Selumetinib* &amp; </a:t>
            </a:r>
            <a:r>
              <a:rPr lang="en-GB" sz="3000" dirty="0" err="1"/>
              <a:t>Volitinib</a:t>
            </a:r>
            <a:r>
              <a:rPr lang="en-GB" sz="3000" dirty="0"/>
              <a:t> </a:t>
            </a:r>
            <a:r>
              <a:rPr lang="en-GB" sz="3000" dirty="0" smtClean="0"/>
              <a:t>(AZD6094) </a:t>
            </a:r>
            <a:endParaRPr lang="en-GB" sz="3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850720"/>
            <a:ext cx="8382000" cy="329088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NCT02143466</a:t>
            </a:r>
            <a:r>
              <a:rPr lang="en-US" dirty="0" smtClean="0"/>
              <a:t>: </a:t>
            </a:r>
            <a:r>
              <a:rPr lang="en-GB" dirty="0" smtClean="0"/>
              <a:t>A Multi-arm, Phase </a:t>
            </a:r>
            <a:r>
              <a:rPr lang="en-GB" dirty="0" err="1" smtClean="0"/>
              <a:t>Ib</a:t>
            </a:r>
            <a:r>
              <a:rPr lang="en-GB" dirty="0" smtClean="0"/>
              <a:t>, Open-Label, Multicentre Study to Assess the Safety, Tolerability, Pharmacokinetics and Preliminary Anti-tumour Activity of AZD9291 in Combination With Ascending Doses of Novel Therapeutics in Patients With </a:t>
            </a:r>
            <a:r>
              <a:rPr lang="en-GB" dirty="0" err="1" smtClean="0"/>
              <a:t>EGFRm</a:t>
            </a:r>
            <a:r>
              <a:rPr lang="en-GB" dirty="0" smtClean="0"/>
              <a:t>+ Advanced NSCLC Who Have Progressed Following Therapy With an EGFR TKI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09600" y="1390668"/>
            <a:ext cx="8416800" cy="511200"/>
          </a:xfrm>
        </p:spPr>
        <p:txBody>
          <a:bodyPr/>
          <a:lstStyle/>
          <a:p>
            <a:r>
              <a:rPr lang="en-GB" sz="2000" dirty="0" smtClean="0"/>
              <a:t>Principal Investigator: Geoff Oxnard (Dana Farber Cancer Institute)</a:t>
            </a:r>
            <a:endParaRPr lang="en-GB" sz="2000" dirty="0"/>
          </a:p>
        </p:txBody>
      </p:sp>
      <p:cxnSp>
        <p:nvCxnSpPr>
          <p:cNvPr id="20" name="Straight Connector 19"/>
          <p:cNvCxnSpPr>
            <a:endCxn id="27" idx="1"/>
          </p:cNvCxnSpPr>
          <p:nvPr/>
        </p:nvCxnSpPr>
        <p:spPr bwMode="auto">
          <a:xfrm>
            <a:off x="2892996" y="4985406"/>
            <a:ext cx="1165464" cy="803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>
            <a:off x="3296954" y="3990105"/>
            <a:ext cx="0" cy="200667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3296954" y="3990105"/>
            <a:ext cx="792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>
            <a:off x="3296954" y="5996777"/>
            <a:ext cx="792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ounded Rectangle 23"/>
          <p:cNvSpPr/>
          <p:nvPr/>
        </p:nvSpPr>
        <p:spPr bwMode="auto">
          <a:xfrm>
            <a:off x="4087674" y="3666069"/>
            <a:ext cx="1543247" cy="648072"/>
          </a:xfrm>
          <a:prstGeom prst="roundRect">
            <a:avLst/>
          </a:prstGeom>
          <a:solidFill>
            <a:srgbClr val="DACEE9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b="1" dirty="0" err="1">
                <a:solidFill>
                  <a:srgbClr val="000000"/>
                </a:solidFill>
              </a:rPr>
              <a:t>Osimertinib</a:t>
            </a:r>
            <a:endParaRPr lang="en-GB" sz="16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GB" sz="1600" b="1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en-GB" sz="1600" b="1" dirty="0">
                <a:solidFill>
                  <a:srgbClr val="000000"/>
                </a:solidFill>
                <a:latin typeface="Calibri"/>
              </a:rPr>
              <a:t>+ </a:t>
            </a:r>
            <a:r>
              <a:rPr lang="en-GB" sz="1600" b="1" dirty="0" err="1">
                <a:solidFill>
                  <a:srgbClr val="000000"/>
                </a:solidFill>
              </a:rPr>
              <a:t>Durvalumab</a:t>
            </a:r>
            <a:endParaRPr lang="en-GB" sz="1600" b="1" dirty="0">
              <a:solidFill>
                <a:srgbClr val="0000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905997" y="3657600"/>
            <a:ext cx="1544400" cy="6480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317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b="1" dirty="0" err="1">
                <a:solidFill>
                  <a:prstClr val="white"/>
                </a:solidFill>
              </a:rPr>
              <a:t>Osimertinib</a:t>
            </a:r>
            <a:endParaRPr lang="en-GB" sz="1600" b="1" dirty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en-GB" sz="1600" b="1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en-GB" sz="1600" b="1" dirty="0">
                <a:solidFill>
                  <a:prstClr val="white"/>
                </a:solidFill>
                <a:latin typeface="Calibri"/>
              </a:rPr>
              <a:t>+ MEDI4736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23100" y="3946823"/>
            <a:ext cx="2569896" cy="2077164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txBody>
          <a:bodyPr wrap="square" anchor="ctr">
            <a:spAutoFit/>
          </a:bodyPr>
          <a:lstStyle/>
          <a:p>
            <a:pPr marL="285750" lvl="1" indent="-285750" fontAlgn="base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rgbClr val="000000"/>
                </a:solidFill>
                <a:latin typeface="Calibri"/>
              </a:rPr>
              <a:t>EGFRm</a:t>
            </a:r>
            <a:r>
              <a:rPr lang="en-GB" sz="1600" dirty="0">
                <a:solidFill>
                  <a:srgbClr val="000000"/>
                </a:solidFill>
                <a:latin typeface="Calibri"/>
              </a:rPr>
              <a:t>+ NSCLC</a:t>
            </a:r>
          </a:p>
          <a:p>
            <a:pPr marL="285750" lvl="1" indent="-285750" fontAlgn="base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Calibri"/>
              </a:rPr>
              <a:t>Progressed following prior therapy with an EGFR TKI agent</a:t>
            </a:r>
          </a:p>
          <a:p>
            <a:pPr marL="285750" lvl="1" indent="-285750" fontAlgn="base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Calibri"/>
              </a:rPr>
              <a:t>Sites: US; Japan; Korea; Taiwan.</a:t>
            </a:r>
          </a:p>
        </p:txBody>
      </p:sp>
      <p:sp>
        <p:nvSpPr>
          <p:cNvPr id="27" name="Rounded Rectangle 26"/>
          <p:cNvSpPr/>
          <p:nvPr/>
        </p:nvSpPr>
        <p:spPr bwMode="auto">
          <a:xfrm>
            <a:off x="4058460" y="4669405"/>
            <a:ext cx="1543247" cy="648072"/>
          </a:xfrm>
          <a:prstGeom prst="roundRect">
            <a:avLst/>
          </a:prstGeom>
          <a:solidFill>
            <a:srgbClr val="DACEE9"/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dirty="0" err="1" smtClean="0">
                <a:solidFill>
                  <a:srgbClr val="000000"/>
                </a:solidFill>
              </a:rPr>
              <a:t>Osimertinib</a:t>
            </a:r>
            <a:r>
              <a:rPr lang="en-GB" sz="1600" dirty="0" smtClean="0">
                <a:solidFill>
                  <a:srgbClr val="000000"/>
                </a:solidFill>
                <a:latin typeface="Calibri"/>
              </a:rPr>
              <a:t>+</a:t>
            </a:r>
            <a:endParaRPr lang="en-GB" sz="1600" dirty="0">
              <a:solidFill>
                <a:srgbClr val="000000"/>
              </a:solidFill>
              <a:latin typeface="Calibri"/>
            </a:endParaRPr>
          </a:p>
          <a:p>
            <a:pPr algn="ctr">
              <a:defRPr/>
            </a:pPr>
            <a:r>
              <a:rPr lang="en-GB" sz="1600" dirty="0">
                <a:solidFill>
                  <a:srgbClr val="000000"/>
                </a:solidFill>
                <a:latin typeface="Calibri"/>
              </a:rPr>
              <a:t>Selumetinib </a:t>
            </a:r>
          </a:p>
        </p:txBody>
      </p:sp>
      <p:sp>
        <p:nvSpPr>
          <p:cNvPr id="28" name="Rounded Rectangle 27"/>
          <p:cNvSpPr/>
          <p:nvPr/>
        </p:nvSpPr>
        <p:spPr bwMode="auto">
          <a:xfrm>
            <a:off x="4087675" y="5672741"/>
            <a:ext cx="1543247" cy="648072"/>
          </a:xfrm>
          <a:prstGeom prst="roundRect">
            <a:avLst/>
          </a:prstGeom>
          <a:solidFill>
            <a:srgbClr val="DACEE9"/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dirty="0" err="1" smtClean="0">
                <a:solidFill>
                  <a:srgbClr val="000000"/>
                </a:solidFill>
              </a:rPr>
              <a:t>Osimertinib</a:t>
            </a:r>
            <a:r>
              <a:rPr lang="en-GB" sz="1600" dirty="0" smtClean="0">
                <a:solidFill>
                  <a:srgbClr val="000000"/>
                </a:solidFill>
              </a:rPr>
              <a:t>+</a:t>
            </a:r>
            <a:endParaRPr lang="en-GB" sz="1600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GB" sz="1600" dirty="0" err="1">
                <a:solidFill>
                  <a:prstClr val="black"/>
                </a:solidFill>
              </a:rPr>
              <a:t>Volitinib</a:t>
            </a:r>
            <a:endParaRPr lang="en-GB" sz="1600" dirty="0">
              <a:solidFill>
                <a:prstClr val="black"/>
              </a:solidFill>
            </a:endParaRPr>
          </a:p>
        </p:txBody>
      </p:sp>
      <p:sp>
        <p:nvSpPr>
          <p:cNvPr id="29" name="Rounded Rectangle 28"/>
          <p:cNvSpPr/>
          <p:nvPr/>
        </p:nvSpPr>
        <p:spPr bwMode="auto">
          <a:xfrm>
            <a:off x="6905997" y="4669405"/>
            <a:ext cx="1544400" cy="6480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dirty="0" err="1" smtClean="0">
                <a:solidFill>
                  <a:prstClr val="white"/>
                </a:solidFill>
              </a:rPr>
              <a:t>Osimertinib</a:t>
            </a:r>
            <a:r>
              <a:rPr lang="en-GB" sz="1600" dirty="0" smtClean="0">
                <a:solidFill>
                  <a:prstClr val="white"/>
                </a:solidFill>
                <a:latin typeface="Calibri"/>
              </a:rPr>
              <a:t>+</a:t>
            </a:r>
            <a:endParaRPr lang="en-GB" sz="1600" dirty="0">
              <a:solidFill>
                <a:prstClr val="white"/>
              </a:solidFill>
              <a:latin typeface="Calibri"/>
            </a:endParaRPr>
          </a:p>
          <a:p>
            <a:pPr algn="ctr">
              <a:defRPr/>
            </a:pPr>
            <a:r>
              <a:rPr lang="en-GB" sz="1600" dirty="0">
                <a:solidFill>
                  <a:prstClr val="white"/>
                </a:solidFill>
                <a:latin typeface="Calibri"/>
              </a:rPr>
              <a:t>Selumetinib </a:t>
            </a:r>
          </a:p>
        </p:txBody>
      </p:sp>
      <p:sp>
        <p:nvSpPr>
          <p:cNvPr id="30" name="Rounded Rectangle 29"/>
          <p:cNvSpPr/>
          <p:nvPr/>
        </p:nvSpPr>
        <p:spPr bwMode="auto">
          <a:xfrm>
            <a:off x="6905997" y="5671315"/>
            <a:ext cx="1544400" cy="64949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dirty="0" err="1">
                <a:solidFill>
                  <a:prstClr val="white"/>
                </a:solidFill>
              </a:rPr>
              <a:t>Osimertinib</a:t>
            </a:r>
            <a:r>
              <a:rPr lang="en-GB" sz="1600" dirty="0">
                <a:solidFill>
                  <a:prstClr val="white"/>
                </a:solidFill>
              </a:rPr>
              <a:t>+</a:t>
            </a:r>
          </a:p>
          <a:p>
            <a:pPr algn="ctr">
              <a:defRPr/>
            </a:pPr>
            <a:r>
              <a:rPr lang="en-GB" sz="1600" dirty="0" err="1">
                <a:solidFill>
                  <a:prstClr val="white"/>
                </a:solidFill>
              </a:rPr>
              <a:t>Volitinib</a:t>
            </a:r>
            <a:endParaRPr lang="en-GB" sz="1600" dirty="0">
              <a:solidFill>
                <a:prstClr val="white"/>
              </a:solidFill>
            </a:endParaRPr>
          </a:p>
        </p:txBody>
      </p:sp>
      <p:cxnSp>
        <p:nvCxnSpPr>
          <p:cNvPr id="31" name="Straight Arrow Connector 30"/>
          <p:cNvCxnSpPr>
            <a:endCxn id="25" idx="1"/>
          </p:cNvCxnSpPr>
          <p:nvPr/>
        </p:nvCxnSpPr>
        <p:spPr bwMode="auto">
          <a:xfrm>
            <a:off x="5630922" y="3981636"/>
            <a:ext cx="1275075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>
            <a:off x="5601311" y="4974562"/>
            <a:ext cx="1314000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Straight Arrow Connector 32"/>
          <p:cNvCxnSpPr/>
          <p:nvPr/>
        </p:nvCxnSpPr>
        <p:spPr bwMode="auto">
          <a:xfrm>
            <a:off x="5630922" y="5990595"/>
            <a:ext cx="1275075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4078965" y="313355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Calibri"/>
              </a:rPr>
              <a:t>Dose finding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68946" y="3135868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Calibri"/>
              </a:rPr>
              <a:t>Dose expansion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1000" y="6462631"/>
            <a:ext cx="2963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prstClr val="black"/>
                </a:solidFill>
                <a:latin typeface="Calibri"/>
              </a:rPr>
              <a:t>*</a:t>
            </a:r>
            <a:r>
              <a:rPr lang="en-GB" sz="1200" dirty="0" err="1">
                <a:solidFill>
                  <a:prstClr val="black"/>
                </a:solidFill>
                <a:latin typeface="Calibri"/>
              </a:rPr>
              <a:t>selumetinib</a:t>
            </a:r>
            <a:r>
              <a:rPr lang="en-GB" sz="1200" dirty="0">
                <a:solidFill>
                  <a:prstClr val="black"/>
                </a:solidFill>
                <a:latin typeface="Calibri"/>
              </a:rPr>
              <a:t> (AZD6244, ARRY-142886)</a:t>
            </a:r>
          </a:p>
        </p:txBody>
      </p:sp>
    </p:spTree>
    <p:extLst>
      <p:ext uri="{BB962C8B-B14F-4D97-AF65-F5344CB8AC3E}">
        <p14:creationId xmlns:p14="http://schemas.microsoft.com/office/powerpoint/2010/main" val="147929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Gefitinib</a:t>
            </a:r>
            <a:r>
              <a:rPr lang="en-GB" dirty="0" smtClean="0"/>
              <a:t> with </a:t>
            </a:r>
            <a:r>
              <a:rPr lang="en-GB" dirty="0" err="1" smtClean="0"/>
              <a:t>Durvalumab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12414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NCT02088112</a:t>
            </a:r>
            <a:r>
              <a:rPr lang="en-US" dirty="0" smtClean="0"/>
              <a:t>: </a:t>
            </a:r>
            <a:r>
              <a:rPr lang="en-GB" dirty="0" smtClean="0"/>
              <a:t>A Phase I, Open-Label, Multicentre Study to Assess the Safety, Tolerability, Pharmacokinetics and Preliminary Anti-tumour Activity of </a:t>
            </a:r>
            <a:r>
              <a:rPr lang="en-GB" dirty="0" err="1" smtClean="0"/>
              <a:t>Gefitinib</a:t>
            </a:r>
            <a:r>
              <a:rPr lang="en-GB" dirty="0" smtClean="0"/>
              <a:t> in Combination With MEDI4736 (Anti PD-L1) in Subjects With Non-Small Cell Lung Cancer (NSCLC)</a:t>
            </a:r>
          </a:p>
          <a:p>
            <a:endParaRPr lang="en-GB" dirty="0"/>
          </a:p>
        </p:txBody>
      </p:sp>
      <p:cxnSp>
        <p:nvCxnSpPr>
          <p:cNvPr id="36" name="Straight Connector 35"/>
          <p:cNvCxnSpPr/>
          <p:nvPr/>
        </p:nvCxnSpPr>
        <p:spPr bwMode="auto">
          <a:xfrm>
            <a:off x="2921301" y="3718034"/>
            <a:ext cx="1462407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>
            <a:off x="4392488" y="3330085"/>
            <a:ext cx="0" cy="200667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>
            <a:off x="4392488" y="3330085"/>
            <a:ext cx="761506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392488" y="5336757"/>
            <a:ext cx="761506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ounded Rectangle 39"/>
          <p:cNvSpPr/>
          <p:nvPr/>
        </p:nvSpPr>
        <p:spPr bwMode="auto">
          <a:xfrm>
            <a:off x="5016049" y="2966698"/>
            <a:ext cx="3594551" cy="114810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b="1" dirty="0" err="1">
                <a:solidFill>
                  <a:prstClr val="white"/>
                </a:solidFill>
                <a:latin typeface="Calibri"/>
              </a:rPr>
              <a:t>EGFRm</a:t>
            </a:r>
            <a:r>
              <a:rPr lang="en-GB" sz="1600" b="1" dirty="0">
                <a:solidFill>
                  <a:prstClr val="white"/>
                </a:solidFill>
                <a:latin typeface="Calibri"/>
              </a:rPr>
              <a:t>+ TKI-naïve</a:t>
            </a:r>
          </a:p>
          <a:p>
            <a:pPr algn="ctr">
              <a:defRPr/>
            </a:pPr>
            <a:endParaRPr lang="en-GB" sz="1600" b="1" dirty="0">
              <a:solidFill>
                <a:prstClr val="white"/>
              </a:solidFill>
              <a:latin typeface="Calibri"/>
            </a:endParaRPr>
          </a:p>
          <a:p>
            <a:pPr algn="ctr">
              <a:defRPr/>
            </a:pPr>
            <a:r>
              <a:rPr lang="en-GB" sz="1600" dirty="0" err="1">
                <a:solidFill>
                  <a:prstClr val="white"/>
                </a:solidFill>
                <a:latin typeface="Calibri"/>
              </a:rPr>
              <a:t>Gefitinib</a:t>
            </a:r>
            <a:r>
              <a:rPr lang="en-GB" sz="1600" dirty="0">
                <a:solidFill>
                  <a:prstClr val="white"/>
                </a:solidFill>
                <a:latin typeface="Calibri"/>
              </a:rPr>
              <a:t> 250 mg </a:t>
            </a:r>
            <a:r>
              <a:rPr lang="en-GB" sz="1600" dirty="0" err="1">
                <a:solidFill>
                  <a:prstClr val="white"/>
                </a:solidFill>
                <a:latin typeface="Calibri"/>
              </a:rPr>
              <a:t>qd</a:t>
            </a:r>
            <a:r>
              <a:rPr lang="en-GB" sz="1600" dirty="0">
                <a:solidFill>
                  <a:prstClr val="white"/>
                </a:solidFill>
                <a:latin typeface="Calibri"/>
              </a:rPr>
              <a:t> with</a:t>
            </a:r>
          </a:p>
          <a:p>
            <a:pPr algn="ctr">
              <a:defRPr/>
            </a:pPr>
            <a:r>
              <a:rPr lang="en-GB" sz="1600" dirty="0" err="1" smtClean="0">
                <a:solidFill>
                  <a:prstClr val="white"/>
                </a:solidFill>
              </a:rPr>
              <a:t>Durvalumab</a:t>
            </a:r>
            <a:r>
              <a:rPr lang="en-GB" sz="16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en-GB" sz="1600" dirty="0" err="1" smtClean="0">
                <a:solidFill>
                  <a:prstClr val="white"/>
                </a:solidFill>
                <a:latin typeface="Calibri"/>
              </a:rPr>
              <a:t>i.v.</a:t>
            </a:r>
            <a:r>
              <a:rPr lang="en-GB" sz="1600" dirty="0" smtClean="0">
                <a:solidFill>
                  <a:prstClr val="white"/>
                </a:solidFill>
                <a:latin typeface="Calibri"/>
              </a:rPr>
              <a:t> q2w </a:t>
            </a:r>
            <a:endParaRPr lang="en-GB" sz="16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4997025" y="4267200"/>
            <a:ext cx="3587912" cy="133180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b="1" dirty="0" err="1">
                <a:solidFill>
                  <a:prstClr val="white"/>
                </a:solidFill>
                <a:latin typeface="Calibri"/>
              </a:rPr>
              <a:t>EGFRm</a:t>
            </a:r>
            <a:r>
              <a:rPr lang="en-GB" sz="1600" b="1" dirty="0">
                <a:solidFill>
                  <a:prstClr val="white"/>
                </a:solidFill>
                <a:latin typeface="Calibri"/>
              </a:rPr>
              <a:t>+ TKI-naïve</a:t>
            </a:r>
          </a:p>
          <a:p>
            <a:pPr algn="ctr">
              <a:defRPr/>
            </a:pPr>
            <a:endParaRPr lang="en-GB" sz="1600" b="1" dirty="0">
              <a:solidFill>
                <a:prstClr val="white"/>
              </a:solidFill>
              <a:latin typeface="Calibri"/>
            </a:endParaRPr>
          </a:p>
          <a:p>
            <a:pPr algn="ctr">
              <a:defRPr/>
            </a:pPr>
            <a:r>
              <a:rPr lang="en-GB" sz="1600" dirty="0" err="1">
                <a:solidFill>
                  <a:prstClr val="white"/>
                </a:solidFill>
                <a:latin typeface="Calibri"/>
              </a:rPr>
              <a:t>Gefitinib</a:t>
            </a:r>
            <a:r>
              <a:rPr lang="en-GB" sz="1600" dirty="0">
                <a:solidFill>
                  <a:prstClr val="white"/>
                </a:solidFill>
                <a:latin typeface="Calibri"/>
              </a:rPr>
              <a:t> 250 mg </a:t>
            </a:r>
            <a:r>
              <a:rPr lang="en-GB" sz="1600" dirty="0" err="1">
                <a:solidFill>
                  <a:prstClr val="white"/>
                </a:solidFill>
                <a:latin typeface="Calibri"/>
              </a:rPr>
              <a:t>qd</a:t>
            </a:r>
            <a:r>
              <a:rPr lang="en-GB" sz="1600" dirty="0">
                <a:solidFill>
                  <a:prstClr val="white"/>
                </a:solidFill>
                <a:latin typeface="Calibri"/>
              </a:rPr>
              <a:t> for 4 weeks followed by </a:t>
            </a:r>
            <a:r>
              <a:rPr lang="en-GB" sz="1600" dirty="0" err="1">
                <a:solidFill>
                  <a:prstClr val="white"/>
                </a:solidFill>
                <a:latin typeface="Calibri"/>
              </a:rPr>
              <a:t>Gefitinib</a:t>
            </a:r>
            <a:r>
              <a:rPr lang="en-GB" sz="1600" dirty="0">
                <a:solidFill>
                  <a:prstClr val="white"/>
                </a:solidFill>
                <a:latin typeface="Calibri"/>
              </a:rPr>
              <a:t> 250 mg </a:t>
            </a:r>
            <a:r>
              <a:rPr lang="en-GB" sz="1600" dirty="0" err="1">
                <a:solidFill>
                  <a:prstClr val="white"/>
                </a:solidFill>
                <a:latin typeface="Calibri"/>
              </a:rPr>
              <a:t>qd</a:t>
            </a:r>
            <a:r>
              <a:rPr lang="en-GB" sz="1600" dirty="0">
                <a:solidFill>
                  <a:prstClr val="white"/>
                </a:solidFill>
                <a:latin typeface="Calibri"/>
              </a:rPr>
              <a:t> with </a:t>
            </a:r>
            <a:r>
              <a:rPr lang="en-GB" sz="1600" dirty="0" err="1">
                <a:solidFill>
                  <a:prstClr val="white"/>
                </a:solidFill>
              </a:rPr>
              <a:t>Durvalumab</a:t>
            </a:r>
            <a:r>
              <a:rPr lang="en-GB" sz="16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en-GB" sz="1600" dirty="0" err="1">
                <a:solidFill>
                  <a:prstClr val="white"/>
                </a:solidFill>
                <a:latin typeface="Calibri"/>
              </a:rPr>
              <a:t>i.v.</a:t>
            </a:r>
            <a:r>
              <a:rPr lang="en-GB" sz="1600" dirty="0">
                <a:solidFill>
                  <a:prstClr val="white"/>
                </a:solidFill>
                <a:latin typeface="Calibri"/>
              </a:rPr>
              <a:t> q2w </a:t>
            </a:r>
          </a:p>
        </p:txBody>
      </p:sp>
      <p:sp>
        <p:nvSpPr>
          <p:cNvPr id="42" name="Rounded Rectangle 41"/>
          <p:cNvSpPr/>
          <p:nvPr/>
        </p:nvSpPr>
        <p:spPr bwMode="auto">
          <a:xfrm>
            <a:off x="1269700" y="3367772"/>
            <a:ext cx="2464100" cy="6708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GB" sz="1600" dirty="0" err="1">
                <a:solidFill>
                  <a:prstClr val="black"/>
                </a:solidFill>
                <a:latin typeface="Calibri"/>
              </a:rPr>
              <a:t>Gefitinib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 250 mg 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qd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  <a:p>
            <a:pPr algn="ctr">
              <a:defRPr/>
            </a:pPr>
            <a:r>
              <a:rPr lang="en-GB" sz="1600" dirty="0" err="1" smtClean="0">
                <a:solidFill>
                  <a:prstClr val="black"/>
                </a:solidFill>
              </a:rPr>
              <a:t>Durvalumab</a:t>
            </a: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GB" sz="1600" dirty="0" err="1">
                <a:solidFill>
                  <a:prstClr val="black"/>
                </a:solidFill>
                <a:latin typeface="Calibri"/>
              </a:rPr>
              <a:t>i.v.</a:t>
            </a:r>
            <a:r>
              <a:rPr lang="en-GB" sz="1600" dirty="0">
                <a:solidFill>
                  <a:prstClr val="black"/>
                </a:solidFill>
                <a:latin typeface="Calibri"/>
              </a:rPr>
              <a:t> q2w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524000" y="2895600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alibri"/>
              </a:rPr>
              <a:t>Dose escalation</a:t>
            </a:r>
            <a:endParaRPr lang="en-US" b="1" baseline="300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87422" y="23622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alibri"/>
              </a:rPr>
              <a:t>Dose expansion </a:t>
            </a:r>
            <a:endParaRPr lang="en-US" b="1" baseline="300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240104" y="4292322"/>
            <a:ext cx="2569896" cy="108966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txBody>
          <a:bodyPr wrap="square" anchor="ctr">
            <a:spAutoFit/>
          </a:bodyPr>
          <a:lstStyle/>
          <a:p>
            <a:pPr marL="285750" lvl="1" indent="-285750" fontAlgn="base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Calibri"/>
              </a:rPr>
              <a:t>Advanced metastatic NSCLC</a:t>
            </a:r>
          </a:p>
          <a:p>
            <a:pPr marL="285750" lvl="1" indent="-285750" fontAlgn="base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Calibri"/>
              </a:rPr>
              <a:t>Sites: US; Japan; Korea.</a:t>
            </a:r>
          </a:p>
        </p:txBody>
      </p:sp>
    </p:spTree>
    <p:extLst>
      <p:ext uri="{BB962C8B-B14F-4D97-AF65-F5344CB8AC3E}">
        <p14:creationId xmlns:p14="http://schemas.microsoft.com/office/powerpoint/2010/main" val="59403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461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Comic Sans MS"/>
                <a:cs typeface="Comic Sans MS"/>
              </a:rPr>
              <a:t>CheckMate</a:t>
            </a:r>
            <a:r>
              <a:rPr lang="en-US" sz="3200" dirty="0" smtClean="0">
                <a:latin typeface="Comic Sans MS"/>
                <a:cs typeface="Comic Sans MS"/>
              </a:rPr>
              <a:t> O12</a:t>
            </a:r>
            <a:endParaRPr lang="en-US" sz="3200" dirty="0">
              <a:latin typeface="Comic Sans MS"/>
              <a:cs typeface="Comic Sans M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049" y="834613"/>
            <a:ext cx="6589901" cy="38000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98" y="4634631"/>
            <a:ext cx="8799480" cy="17814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7671" y="6416060"/>
            <a:ext cx="3259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cs typeface="Comic Sans MS"/>
              </a:rPr>
              <a:t>Hellmann et al, Lancet Oncology 2016</a:t>
            </a:r>
            <a:endParaRPr lang="en-US" sz="12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13767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349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Current role of anti-PD-1/PD-L1 antibodies in patients with EGFR-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or </a:t>
            </a:r>
            <a:r>
              <a:rPr lang="en-US" dirty="0"/>
              <a:t>ALK-positive </a:t>
            </a:r>
            <a:r>
              <a:rPr lang="en-US" dirty="0" smtClean="0"/>
              <a:t>disease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0732"/>
            <a:ext cx="6400800" cy="2552178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err="1">
                <a:solidFill>
                  <a:schemeClr val="tx1"/>
                </a:solidFill>
              </a:rPr>
              <a:t>Naiyer</a:t>
            </a:r>
            <a:r>
              <a:rPr lang="en-US" b="1" dirty="0">
                <a:solidFill>
                  <a:schemeClr val="tx1"/>
                </a:solidFill>
              </a:rPr>
              <a:t> Rizvi, MD</a:t>
            </a:r>
          </a:p>
          <a:p>
            <a:r>
              <a:rPr lang="en-US" dirty="0">
                <a:solidFill>
                  <a:schemeClr val="tx1"/>
                </a:solidFill>
              </a:rPr>
              <a:t>Professor of Medicine</a:t>
            </a:r>
          </a:p>
          <a:p>
            <a:r>
              <a:rPr lang="en-US" dirty="0">
                <a:solidFill>
                  <a:schemeClr val="tx1"/>
                </a:solidFill>
              </a:rPr>
              <a:t>Director of Thoracic Oncology and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Phase I </a:t>
            </a:r>
            <a:r>
              <a:rPr lang="en-US" dirty="0" err="1">
                <a:solidFill>
                  <a:schemeClr val="tx1"/>
                </a:solidFill>
              </a:rPr>
              <a:t>Immunotherapeutics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Price Chair in Clinical Translational Research</a:t>
            </a:r>
          </a:p>
          <a:p>
            <a:r>
              <a:rPr lang="en-US" dirty="0">
                <a:solidFill>
                  <a:schemeClr val="tx1"/>
                </a:solidFill>
              </a:rPr>
              <a:t>Columbia University Medical Center</a:t>
            </a:r>
          </a:p>
          <a:p>
            <a:r>
              <a:rPr lang="en-US" dirty="0">
                <a:solidFill>
                  <a:schemeClr val="tx1"/>
                </a:solidFill>
              </a:rPr>
              <a:t>New York, New York</a:t>
            </a:r>
          </a:p>
        </p:txBody>
      </p:sp>
    </p:spTree>
    <p:extLst>
      <p:ext uri="{BB962C8B-B14F-4D97-AF65-F5344CB8AC3E}">
        <p14:creationId xmlns:p14="http://schemas.microsoft.com/office/powerpoint/2010/main" val="15106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07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CD73 expression in NSCLC</a:t>
            </a:r>
            <a:endParaRPr lang="en-US" sz="2800" dirty="0">
              <a:latin typeface="Comic Sans MS"/>
              <a:cs typeface="Comic Sans M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44" y="1311824"/>
            <a:ext cx="4127371" cy="45933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44" y="2837065"/>
            <a:ext cx="346167" cy="14512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1507" y="1630661"/>
            <a:ext cx="4060801" cy="41939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41010" y="6480596"/>
            <a:ext cx="34457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cs typeface="Comic Sans MS"/>
              </a:rPr>
              <a:t>Inoue et al, </a:t>
            </a:r>
            <a:r>
              <a:rPr lang="en-US" sz="1200" dirty="0" err="1" smtClean="0">
                <a:latin typeface="Comic Sans MS"/>
                <a:cs typeface="Comic Sans MS"/>
              </a:rPr>
              <a:t>Oncotarget</a:t>
            </a:r>
            <a:r>
              <a:rPr lang="en-US" sz="1200" smtClean="0">
                <a:latin typeface="Comic Sans MS"/>
                <a:cs typeface="Comic Sans MS"/>
              </a:rPr>
              <a:t> 2017</a:t>
            </a:r>
            <a:endParaRPr lang="en-US" sz="12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7647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Comic Sans MS"/>
                <a:cs typeface="Comic Sans MS"/>
              </a:rPr>
              <a:t>Summary</a:t>
            </a:r>
            <a:endParaRPr lang="en-US" sz="3200" dirty="0"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Single agent anti-PD-1 in </a:t>
            </a:r>
            <a:r>
              <a:rPr lang="en-US" sz="2800" dirty="0" err="1" smtClean="0">
                <a:latin typeface="Comic Sans MS"/>
                <a:cs typeface="Comic Sans MS"/>
              </a:rPr>
              <a:t>EGFRm</a:t>
            </a:r>
            <a:r>
              <a:rPr lang="en-US" sz="2800" dirty="0" smtClean="0">
                <a:latin typeface="Comic Sans MS"/>
                <a:cs typeface="Comic Sans MS"/>
              </a:rPr>
              <a:t> NSCLC: response rate and durability low</a:t>
            </a:r>
          </a:p>
          <a:p>
            <a:r>
              <a:rPr lang="en-US" sz="2800" dirty="0" smtClean="0">
                <a:latin typeface="Comic Sans MS"/>
                <a:cs typeface="Comic Sans MS"/>
              </a:rPr>
              <a:t>Need for better biomarker to identify candidates: smoking history, mutation load…</a:t>
            </a:r>
          </a:p>
          <a:p>
            <a:r>
              <a:rPr lang="en-US" sz="2800" dirty="0" smtClean="0">
                <a:latin typeface="Comic Sans MS"/>
                <a:cs typeface="Comic Sans MS"/>
              </a:rPr>
              <a:t>Combination EGFR TKI + IO studies ongoing</a:t>
            </a:r>
          </a:p>
          <a:p>
            <a:r>
              <a:rPr lang="en-US" sz="2800" dirty="0" smtClean="0">
                <a:latin typeface="Comic Sans MS"/>
                <a:cs typeface="Comic Sans MS"/>
              </a:rPr>
              <a:t>Need for better combination strategies</a:t>
            </a:r>
          </a:p>
          <a:p>
            <a:pPr lvl="1"/>
            <a:r>
              <a:rPr lang="en-US" sz="1400" dirty="0">
                <a:latin typeface="Comic Sans MS"/>
                <a:cs typeface="Comic Sans MS"/>
              </a:rPr>
              <a:t>A Study of Nivolumab + Chemotherapy or Nivolumab + Ipilimumab Versus Chemotherapy in Patients With EGFR Mutation, T790M Negative NSCLC Who Have Failed 1L EGFR TKI Therapy (</a:t>
            </a:r>
            <a:r>
              <a:rPr lang="en-US" sz="1400" dirty="0" err="1" smtClean="0">
                <a:latin typeface="Comic Sans MS"/>
                <a:cs typeface="Comic Sans MS"/>
              </a:rPr>
              <a:t>CheckMate</a:t>
            </a:r>
            <a:r>
              <a:rPr lang="en-US" sz="1400" dirty="0" smtClean="0">
                <a:latin typeface="Comic Sans MS"/>
                <a:cs typeface="Comic Sans MS"/>
              </a:rPr>
              <a:t> 722)</a:t>
            </a:r>
            <a:endParaRPr lang="en-US" sz="28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80604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109591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What is your usual first-line therapy for an asymptomatic patient with </a:t>
            </a:r>
            <a:r>
              <a:rPr lang="en-US" sz="1900" b="1" u="sng" dirty="0" smtClean="0">
                <a:solidFill>
                  <a:srgbClr val="FFFFFF"/>
                </a:solidFill>
              </a:rPr>
              <a:t>EGFR exon 19-mutant</a:t>
            </a:r>
            <a:r>
              <a:rPr lang="en-US" sz="1900" b="1" dirty="0" smtClean="0">
                <a:solidFill>
                  <a:srgbClr val="FFFFFF"/>
                </a:solidFill>
              </a:rPr>
              <a:t>, metastatic </a:t>
            </a:r>
            <a:r>
              <a:rPr lang="en-US" sz="1900" b="1" dirty="0" err="1" smtClean="0">
                <a:solidFill>
                  <a:srgbClr val="FFFFFF"/>
                </a:solidFill>
              </a:rPr>
              <a:t>nonsquamous</a:t>
            </a:r>
            <a:r>
              <a:rPr lang="en-US" sz="1900" b="1" dirty="0" smtClean="0">
                <a:solidFill>
                  <a:srgbClr val="FFFFFF"/>
                </a:solidFill>
              </a:rPr>
              <a:t> NSCLC with a PD-L1 TPS of 60%?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1493968"/>
              </p:ext>
            </p:extLst>
          </p:nvPr>
        </p:nvGraphicFramePr>
        <p:xfrm>
          <a:off x="-302290" y="1931542"/>
          <a:ext cx="9755570" cy="4613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69013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109591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What is your usual first-line therapy for an asymptomatic patient with </a:t>
            </a:r>
            <a:r>
              <a:rPr lang="en-US" sz="1900" b="1" u="sng" dirty="0" smtClean="0">
                <a:solidFill>
                  <a:srgbClr val="FFFFFF"/>
                </a:solidFill>
              </a:rPr>
              <a:t>ALK-rearranged</a:t>
            </a:r>
            <a:r>
              <a:rPr lang="en-US" sz="1900" b="1" dirty="0" smtClean="0">
                <a:solidFill>
                  <a:srgbClr val="FFFFFF"/>
                </a:solidFill>
              </a:rPr>
              <a:t>, metastatic </a:t>
            </a:r>
            <a:r>
              <a:rPr lang="en-US" sz="1900" b="1" dirty="0" err="1" smtClean="0">
                <a:solidFill>
                  <a:srgbClr val="FFFFFF"/>
                </a:solidFill>
              </a:rPr>
              <a:t>nonsquamous</a:t>
            </a:r>
            <a:r>
              <a:rPr lang="en-US" sz="1900" b="1" dirty="0" smtClean="0">
                <a:solidFill>
                  <a:srgbClr val="FFFFFF"/>
                </a:solidFill>
              </a:rPr>
              <a:t> NSCLC with a PD-L1 TPS of 60%?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1127036"/>
              </p:ext>
            </p:extLst>
          </p:nvPr>
        </p:nvGraphicFramePr>
        <p:xfrm>
          <a:off x="-302290" y="1931542"/>
          <a:ext cx="9755570" cy="4613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09614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1" y="381000"/>
            <a:ext cx="7909316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In general, when do you believe checkpoint inhibitors should be introduced into the treatment of patients with EGFR-mutant NSCLC and </a:t>
            </a:r>
            <a:r>
              <a:rPr lang="en-US" sz="1900" b="1" smtClean="0">
                <a:solidFill>
                  <a:srgbClr val="FFFFFF"/>
                </a:solidFill>
              </a:rPr>
              <a:t>a TPS of </a:t>
            </a:r>
            <a:r>
              <a:rPr lang="en-US" sz="1900" b="1" dirty="0" smtClean="0">
                <a:solidFill>
                  <a:srgbClr val="FFFFFF"/>
                </a:solidFill>
              </a:rPr>
              <a:t>&lt;50%?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1189754"/>
              </p:ext>
            </p:extLst>
          </p:nvPr>
        </p:nvGraphicFramePr>
        <p:xfrm>
          <a:off x="622300" y="2154477"/>
          <a:ext cx="8371388" cy="4390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3276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omic Sans MS"/>
                <a:cs typeface="Comic Sans MS"/>
              </a:rPr>
              <a:t>EGFR mutation case</a:t>
            </a:r>
            <a:endParaRPr lang="en-US" sz="3200" dirty="0">
              <a:latin typeface="Comic Sans MS"/>
              <a:cs typeface="Comic Sans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1375" y="1820598"/>
            <a:ext cx="753228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>
                <a:latin typeface="Comic Sans MS"/>
                <a:cs typeface="Comic Sans MS"/>
              </a:rPr>
              <a:t>60 year old male never smoker with newly diagnosed lung </a:t>
            </a:r>
            <a:r>
              <a:rPr lang="en-US" sz="2000" dirty="0" smtClean="0">
                <a:latin typeface="Comic Sans MS"/>
                <a:cs typeface="Comic Sans MS"/>
              </a:rPr>
              <a:t>adenocarcinoma. </a:t>
            </a:r>
            <a:r>
              <a:rPr lang="en-US" sz="2000" dirty="0">
                <a:latin typeface="Comic Sans MS"/>
                <a:cs typeface="Comic Sans MS"/>
              </a:rPr>
              <a:t>He presented with escalating </a:t>
            </a:r>
            <a:r>
              <a:rPr lang="en-US" sz="2000" dirty="0" smtClean="0">
                <a:latin typeface="Comic Sans MS"/>
                <a:cs typeface="Comic Sans MS"/>
              </a:rPr>
              <a:t>cough</a:t>
            </a:r>
          </a:p>
          <a:p>
            <a:endParaRPr lang="en-US" sz="2000" dirty="0">
              <a:latin typeface="Comic Sans MS"/>
              <a:cs typeface="Comic Sans MS"/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sz="2000" dirty="0" smtClean="0">
                <a:latin typeface="Comic Sans MS"/>
                <a:cs typeface="Comic Sans MS"/>
              </a:rPr>
              <a:t>PET </a:t>
            </a:r>
            <a:r>
              <a:rPr lang="en-US" sz="2000" dirty="0">
                <a:latin typeface="Comic Sans MS"/>
                <a:cs typeface="Comic Sans MS"/>
              </a:rPr>
              <a:t>scan 12/24/16 showed left neck and left </a:t>
            </a:r>
            <a:r>
              <a:rPr lang="en-US" sz="2000" dirty="0" err="1">
                <a:latin typeface="Comic Sans MS"/>
                <a:cs typeface="Comic Sans MS"/>
              </a:rPr>
              <a:t>paratracheal</a:t>
            </a:r>
            <a:r>
              <a:rPr lang="en-US" sz="2000" dirty="0">
                <a:latin typeface="Comic Sans MS"/>
                <a:cs typeface="Comic Sans MS"/>
              </a:rPr>
              <a:t> nodal enlargement; RUL </a:t>
            </a:r>
            <a:r>
              <a:rPr lang="en-US" sz="2000" dirty="0" smtClean="0">
                <a:latin typeface="Comic Sans MS"/>
                <a:cs typeface="Comic Sans MS"/>
              </a:rPr>
              <a:t>mass and RLL infiltrate, </a:t>
            </a:r>
            <a:r>
              <a:rPr lang="en-US" sz="2000" dirty="0">
                <a:latin typeface="Comic Sans MS"/>
                <a:cs typeface="Comic Sans MS"/>
              </a:rPr>
              <a:t>para-aortic, </a:t>
            </a:r>
            <a:r>
              <a:rPr lang="en-US" sz="2000" dirty="0" err="1">
                <a:latin typeface="Comic Sans MS"/>
                <a:cs typeface="Comic Sans MS"/>
              </a:rPr>
              <a:t>pretracheal</a:t>
            </a:r>
            <a:r>
              <a:rPr lang="en-US" sz="2000" dirty="0">
                <a:latin typeface="Comic Sans MS"/>
                <a:cs typeface="Comic Sans MS"/>
              </a:rPr>
              <a:t>, </a:t>
            </a:r>
            <a:r>
              <a:rPr lang="en-US" sz="2000" dirty="0" err="1">
                <a:latin typeface="Comic Sans MS"/>
                <a:cs typeface="Comic Sans MS"/>
              </a:rPr>
              <a:t>subcarinal</a:t>
            </a:r>
            <a:r>
              <a:rPr lang="en-US" sz="2000" dirty="0">
                <a:latin typeface="Comic Sans MS"/>
                <a:cs typeface="Comic Sans MS"/>
              </a:rPr>
              <a:t> and right hilar nodes were </a:t>
            </a:r>
            <a:r>
              <a:rPr lang="en-US" sz="2000" dirty="0" smtClean="0">
                <a:latin typeface="Comic Sans MS"/>
                <a:cs typeface="Comic Sans MS"/>
              </a:rPr>
              <a:t>noted</a:t>
            </a:r>
          </a:p>
          <a:p>
            <a:endParaRPr lang="en-US" sz="2000" dirty="0" smtClean="0">
              <a:latin typeface="Comic Sans MS"/>
              <a:cs typeface="Comic Sans MS"/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sz="2000" dirty="0" smtClean="0">
                <a:latin typeface="Comic Sans MS"/>
                <a:cs typeface="Comic Sans MS"/>
              </a:rPr>
              <a:t>He </a:t>
            </a:r>
            <a:r>
              <a:rPr lang="en-US" sz="2000" dirty="0">
                <a:latin typeface="Comic Sans MS"/>
                <a:cs typeface="Comic Sans MS"/>
              </a:rPr>
              <a:t>underwent left supraclavicular excisional biopsy </a:t>
            </a:r>
            <a:r>
              <a:rPr lang="en-US" sz="2000" dirty="0" smtClean="0">
                <a:latin typeface="Comic Sans MS"/>
                <a:cs typeface="Comic Sans MS"/>
              </a:rPr>
              <a:t>and open </a:t>
            </a:r>
            <a:r>
              <a:rPr lang="en-US" sz="2000" dirty="0">
                <a:latin typeface="Comic Sans MS"/>
                <a:cs typeface="Comic Sans MS"/>
              </a:rPr>
              <a:t>biopsy of the RLL area confirming </a:t>
            </a:r>
            <a:r>
              <a:rPr lang="en-US" sz="2000" dirty="0" smtClean="0">
                <a:latin typeface="Comic Sans MS"/>
                <a:cs typeface="Comic Sans MS"/>
              </a:rPr>
              <a:t>adenocarcinoma</a:t>
            </a:r>
          </a:p>
          <a:p>
            <a:endParaRPr lang="en-US" sz="2000" dirty="0">
              <a:latin typeface="Comic Sans MS"/>
              <a:cs typeface="Comic Sans MS"/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sz="2000" dirty="0" smtClean="0">
                <a:latin typeface="Comic Sans MS"/>
                <a:cs typeface="Comic Sans MS"/>
              </a:rPr>
              <a:t>His </a:t>
            </a:r>
            <a:r>
              <a:rPr lang="en-US" sz="2000" dirty="0">
                <a:latin typeface="Comic Sans MS"/>
                <a:cs typeface="Comic Sans MS"/>
              </a:rPr>
              <a:t>molecular results </a:t>
            </a:r>
            <a:r>
              <a:rPr lang="en-US" sz="2000" dirty="0" smtClean="0">
                <a:latin typeface="Comic Sans MS"/>
                <a:cs typeface="Comic Sans MS"/>
              </a:rPr>
              <a:t>returned </a:t>
            </a:r>
            <a:r>
              <a:rPr lang="en-US" sz="2000" dirty="0">
                <a:latin typeface="Comic Sans MS"/>
                <a:cs typeface="Comic Sans MS"/>
              </a:rPr>
              <a:t>positive for EGFR mutation (exon 19 deletion) and PD-L1 (50% positive with SP142 clone) </a:t>
            </a:r>
          </a:p>
        </p:txBody>
      </p:sp>
    </p:spTree>
    <p:extLst>
      <p:ext uri="{BB962C8B-B14F-4D97-AF65-F5344CB8AC3E}">
        <p14:creationId xmlns:p14="http://schemas.microsoft.com/office/powerpoint/2010/main" val="2069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Disclosures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479913"/>
              </p:ext>
            </p:extLst>
          </p:nvPr>
        </p:nvGraphicFramePr>
        <p:xfrm>
          <a:off x="1356986" y="2248769"/>
          <a:ext cx="6430027" cy="1772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9005"/>
                <a:gridCol w="3651022"/>
              </a:tblGrid>
              <a:tr h="1260772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Advisory Committee and Consulting Agreements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AstraZeneca Pharmaceuticals LP, Merck, Novartis Pharmaceuticals Corporation, Roche Laboratories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131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Ownership Interest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Gritstone Oncology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54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PD-L1 expression in EGFRm NSCLC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994" y="1385620"/>
            <a:ext cx="5976569" cy="48899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86447" y="6434559"/>
            <a:ext cx="1776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Comic Sans MS"/>
                <a:cs typeface="Comic Sans MS"/>
              </a:rPr>
              <a:t>Gainor</a:t>
            </a:r>
            <a:r>
              <a:rPr lang="en-US" sz="1200" dirty="0" smtClean="0">
                <a:latin typeface="Comic Sans MS"/>
                <a:cs typeface="Comic Sans MS"/>
              </a:rPr>
              <a:t> et al, CCR 2016</a:t>
            </a:r>
            <a:endParaRPr lang="en-US" sz="12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67950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4852"/>
            <a:ext cx="8229600" cy="855739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ORR and PFS in EGFR/ALK positive vs. WT</a:t>
            </a:r>
            <a:endParaRPr lang="en-US" sz="2800" dirty="0">
              <a:latin typeface="Comic Sans MS"/>
              <a:cs typeface="Comic Sans M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265" y="826718"/>
            <a:ext cx="6759470" cy="56328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2540" y="6459610"/>
            <a:ext cx="1776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Comic Sans MS"/>
                <a:cs typeface="Comic Sans MS"/>
              </a:rPr>
              <a:t>Gainor</a:t>
            </a:r>
            <a:r>
              <a:rPr lang="en-US" sz="1200" dirty="0" smtClean="0">
                <a:latin typeface="Comic Sans MS"/>
                <a:cs typeface="Comic Sans MS"/>
              </a:rPr>
              <a:t> et al, CCR 2016</a:t>
            </a:r>
            <a:endParaRPr lang="en-US" sz="12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77398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DT ESAB 2011 CLH 10.31.11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1866</TotalTime>
  <Words>1163</Words>
  <Application>Microsoft Macintosh PowerPoint</Application>
  <PresentationFormat>On-screen Show (4:3)</PresentationFormat>
  <Paragraphs>291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 Bold</vt:lpstr>
      <vt:lpstr>Arial MT</vt:lpstr>
      <vt:lpstr>Calibri</vt:lpstr>
      <vt:lpstr>Comic Sans MS</vt:lpstr>
      <vt:lpstr>MS PGothic</vt:lpstr>
      <vt:lpstr>ＭＳ Ｐゴシック</vt:lpstr>
      <vt:lpstr>Times</vt:lpstr>
      <vt:lpstr>Wingdings</vt:lpstr>
      <vt:lpstr>ヒラギノ角ゴ Pro W3</vt:lpstr>
      <vt:lpstr>Arial</vt:lpstr>
      <vt:lpstr>Office Theme</vt:lpstr>
      <vt:lpstr>1_DT ESAB 2011 CLH 10.31.11</vt:lpstr>
      <vt:lpstr>2_Blank Presentation</vt:lpstr>
      <vt:lpstr>PowerPoint Presentation</vt:lpstr>
      <vt:lpstr>Current role of anti-PD-1/PD-L1 antibodies in patients with EGFR-  or ALK-positive disease</vt:lpstr>
      <vt:lpstr>PowerPoint Presentation</vt:lpstr>
      <vt:lpstr>PowerPoint Presentation</vt:lpstr>
      <vt:lpstr>PowerPoint Presentation</vt:lpstr>
      <vt:lpstr>EGFR mutation case</vt:lpstr>
      <vt:lpstr>Disclosures</vt:lpstr>
      <vt:lpstr>PD-L1 expression in EGFRm NSCLC</vt:lpstr>
      <vt:lpstr>ORR and PFS in EGFR/ALK positive vs. WT</vt:lpstr>
      <vt:lpstr>EGFRm PD-(L)-1 meta-analysis</vt:lpstr>
      <vt:lpstr>Nonsynonymous Somatic Mutations by Tumor Type</vt:lpstr>
      <vt:lpstr>KEYNOTE-001 trial of  pembrolizumab: OS in key subgroups</vt:lpstr>
      <vt:lpstr>  CheckMate 012:  nivolumab + erlotinib</vt:lpstr>
      <vt:lpstr>Tumor response in NSCLC pts treated with nivolumab plus erlotinib</vt:lpstr>
      <vt:lpstr>Tumor response in NSCLC pts treated  with nivolumab plus erlotinib</vt:lpstr>
      <vt:lpstr>Phase Ib trial of anti-PD-L1 (atezolizumab; MPDL3280A) + erlotinib</vt:lpstr>
      <vt:lpstr>TATTON: Osimertinib (AZD9291) with Durvalumab (MEDI4736), Selumetinib* &amp; Volitinib (AZD6094) </vt:lpstr>
      <vt:lpstr>Gefitinib with Durvalumab</vt:lpstr>
      <vt:lpstr>CheckMate O12</vt:lpstr>
      <vt:lpstr>CD73 expression in NSCLC</vt:lpstr>
      <vt:lpstr>Summary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55</cp:revision>
  <cp:lastPrinted>2017-03-14T17:22:28Z</cp:lastPrinted>
  <dcterms:created xsi:type="dcterms:W3CDTF">2017-02-07T15:48:02Z</dcterms:created>
  <dcterms:modified xsi:type="dcterms:W3CDTF">2017-05-18T18:50:34Z</dcterms:modified>
  <cp:category/>
</cp:coreProperties>
</file>