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54" r:id="rId2"/>
    <p:sldMasterId id="2147483755" r:id="rId3"/>
    <p:sldMasterId id="2147483762" r:id="rId4"/>
  </p:sldMasterIdLst>
  <p:notesMasterIdLst>
    <p:notesMasterId r:id="rId30"/>
  </p:notesMasterIdLst>
  <p:handoutMasterIdLst>
    <p:handoutMasterId r:id="rId31"/>
  </p:handoutMasterIdLst>
  <p:sldIdLst>
    <p:sldId id="868" r:id="rId5"/>
    <p:sldId id="403" r:id="rId6"/>
    <p:sldId id="869" r:id="rId7"/>
    <p:sldId id="870" r:id="rId8"/>
    <p:sldId id="861" r:id="rId9"/>
    <p:sldId id="862" r:id="rId10"/>
    <p:sldId id="863" r:id="rId11"/>
    <p:sldId id="864" r:id="rId12"/>
    <p:sldId id="858" r:id="rId13"/>
    <p:sldId id="828" r:id="rId14"/>
    <p:sldId id="855" r:id="rId15"/>
    <p:sldId id="846" r:id="rId16"/>
    <p:sldId id="847" r:id="rId17"/>
    <p:sldId id="848" r:id="rId18"/>
    <p:sldId id="849" r:id="rId19"/>
    <p:sldId id="856" r:id="rId20"/>
    <p:sldId id="850" r:id="rId21"/>
    <p:sldId id="866" r:id="rId22"/>
    <p:sldId id="867" r:id="rId23"/>
    <p:sldId id="851" r:id="rId24"/>
    <p:sldId id="853" r:id="rId25"/>
    <p:sldId id="854" r:id="rId26"/>
    <p:sldId id="852" r:id="rId27"/>
    <p:sldId id="857" r:id="rId28"/>
    <p:sldId id="845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uth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99FF"/>
    <a:srgbClr val="FF9900"/>
    <a:srgbClr val="990033"/>
    <a:srgbClr val="00FF00"/>
    <a:srgbClr val="FF0000"/>
    <a:srgbClr val="0000FF"/>
    <a:srgbClr val="61294E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15" autoAdjust="0"/>
    <p:restoredTop sz="96047" autoAdjust="0"/>
  </p:normalViewPr>
  <p:slideViewPr>
    <p:cSldViewPr>
      <p:cViewPr>
        <p:scale>
          <a:sx n="100" d="100"/>
          <a:sy n="100" d="100"/>
        </p:scale>
        <p:origin x="2120" y="4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30" Type="http://schemas.openxmlformats.org/officeDocument/2006/relationships/notesMaster" Target="notesMasters/notesMaster1.xml"/><Relationship Id="rId31" Type="http://schemas.openxmlformats.org/officeDocument/2006/relationships/handoutMaster" Target="handoutMasters/handoutMaster1.xml"/><Relationship Id="rId32" Type="http://schemas.openxmlformats.org/officeDocument/2006/relationships/commentAuthors" Target="commentAuthors.xml"/><Relationship Id="rId9" Type="http://schemas.openxmlformats.org/officeDocument/2006/relationships/slide" Target="slides/slide5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Yes, a partial response</c:v>
                </c:pt>
                <c:pt idx="1">
                  <c:v>Yes, a complete response</c:v>
                </c:pt>
                <c:pt idx="2">
                  <c:v>No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0.67</c:v>
                </c:pt>
                <c:pt idx="1">
                  <c:v>0.04</c:v>
                </c:pt>
                <c:pt idx="2">
                  <c:v>0.29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1472944"/>
        <c:axId val="-75120912"/>
      </c:barChart>
      <c:catAx>
        <c:axId val="-714729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75120912"/>
        <c:crosses val="autoZero"/>
        <c:auto val="1"/>
        <c:lblAlgn val="ctr"/>
        <c:lblOffset val="100"/>
        <c:noMultiLvlLbl val="0"/>
      </c:catAx>
      <c:valAx>
        <c:axId val="-75120912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71472944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0.17</c:v>
                </c:pt>
                <c:pt idx="1">
                  <c:v>0.83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82167408"/>
        <c:axId val="-482337600"/>
      </c:barChart>
      <c:catAx>
        <c:axId val="-4821674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482337600"/>
        <c:crosses val="autoZero"/>
        <c:auto val="1"/>
        <c:lblAlgn val="ctr"/>
        <c:lblOffset val="100"/>
        <c:noMultiLvlLbl val="0"/>
      </c:catAx>
      <c:valAx>
        <c:axId val="-482337600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482167408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fld id="{41BC767A-427D-4C14-920C-DAA110F7ABA9}" type="datetimeFigureOut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fld id="{821FF3B9-49BF-49A2-8B1F-7A7247C50C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151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fld id="{9FE7F866-BB92-476D-A2C3-3E5509DE9299}" type="datetimeFigureOut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fld id="{4221B6FF-A6CD-4C33-9394-0B4DCB0CBA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2940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24028-6AC5-450E-A3FE-690BFDB2975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hangingPunct="0"/>
            <a:fld id="{B06D12D6-5507-2640-B197-AD515AB8E737}" type="slidenum">
              <a:rPr lang="en-US" sz="1200" b="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hangingPunct="0"/>
              <a:t>3</a:t>
            </a:fld>
            <a:endParaRPr lang="en-US" sz="1200" b="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hangingPunct="0"/>
            <a:fld id="{9C33BE1B-38DF-1A45-9D1D-72E90EA24077}" type="slidenum">
              <a:rPr lang="en-US" sz="1200" b="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hangingPunct="0"/>
              <a:t>3</a:t>
            </a:fld>
            <a:endParaRPr lang="en-US" sz="1200" b="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133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hangingPunct="0"/>
            <a:fld id="{B06D12D6-5507-2640-B197-AD515AB8E737}" type="slidenum">
              <a:rPr lang="en-US" sz="1200" b="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hangingPunct="0"/>
              <a:t>4</a:t>
            </a:fld>
            <a:endParaRPr lang="en-US" sz="1200" b="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hangingPunct="0"/>
            <a:fld id="{9C33BE1B-38DF-1A45-9D1D-72E90EA24077}" type="slidenum">
              <a:rPr lang="en-US" sz="1200" b="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hangingPunct="0"/>
              <a:t>4</a:t>
            </a:fld>
            <a:endParaRPr lang="en-US" sz="1200" b="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358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C7A0-E0A3-4889-B648-29CE89EF197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915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184B0-8B8D-443C-9C6F-95E2ABCE2EEF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E8F12-539C-4EAE-9AC3-625877527A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47446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089C2-E149-4157-8340-F9AE48858CA6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A2337-5176-4D45-B4E3-0C24FD7DA1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647998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6BC50-C7A7-4705-AB23-C614766097CB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0636D-B42E-4B52-A579-5B69D9A9DA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399727"/>
      </p:ext>
    </p:extLst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6B39E-27CE-4D46-A69C-D2F147627564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C73EE-D5ED-498F-9531-30941D14F2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262429"/>
      </p:ext>
    </p:extLst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C424A-71B1-44FA-8667-7D591C115B73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FFC23-2B06-423A-88BE-F0A5A965D6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24665"/>
      </p:ext>
    </p:extLst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B8F8A-B097-4981-940B-037B41BFA4EF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7CE99-0156-4C13-BB54-8D72152BCF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436600"/>
      </p:ext>
    </p:extLst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052" y="2488096"/>
            <a:ext cx="7772400" cy="914400"/>
          </a:xfrm>
        </p:spPr>
        <p:txBody>
          <a:bodyPr/>
          <a:lstStyle>
            <a:lvl1pPr>
              <a:defRPr sz="33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5800" y="2010158"/>
            <a:ext cx="7772400" cy="4206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296885C8-372E-4705-9BB1-67FA03752763}" type="slidenum">
              <a:rPr lang="en-GB" b="0">
                <a:solidFill>
                  <a:srgbClr val="FFFFFF"/>
                </a:solidFill>
                <a:latin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b="0">
              <a:solidFill>
                <a:srgbClr val="FFFFFF"/>
              </a:solidFill>
              <a:latin typeface="Arial"/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FB14B8F7-7BF2-4DFF-8DF6-03212461AADD}" type="slidenum">
              <a:rPr lang="en-GB" b="0">
                <a:solidFill>
                  <a:srgbClr val="FFFFFF"/>
                </a:solidFill>
                <a:latin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b="0">
              <a:solidFill>
                <a:srgbClr val="FFFFFF"/>
              </a:solidFill>
              <a:latin typeface="Arial"/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B9835-3F96-4829-A2F0-D2AB9796C9C4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C86D8-5A52-49C0-8CF3-BB71CBF79F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6326"/>
      </p:ext>
    </p:extLst>
  </p:cSld>
  <p:clrMapOvr>
    <a:masterClrMapping/>
  </p:clrMapOvr>
  <p:transition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*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2" y="1146176"/>
            <a:ext cx="8236155" cy="4911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5A5972-75FA-4944-BB8F-9656E5C3ACDB}" type="slidenum">
              <a:rPr lang="en-GB" b="0" smtClean="0">
                <a:solidFill>
                  <a:srgbClr val="000000"/>
                </a:solidFill>
                <a:latin typeface="Arial"/>
              </a:rPr>
              <a:pPr>
                <a:defRPr/>
              </a:pPr>
              <a:t>‹#›</a:t>
            </a:fld>
            <a:endParaRPr lang="en-GB" b="0" dirty="0">
              <a:solidFill>
                <a:srgbClr val="000000"/>
              </a:solidFill>
              <a:latin typeface="Arial"/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TP_SlideBackground-YiR_v3fr-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981200"/>
            <a:ext cx="77724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/>
  </p:cSld>
  <p:clrMapOvr>
    <a:masterClrMapping/>
  </p:clrMapOvr>
  <p:transition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62088"/>
            <a:ext cx="381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62088"/>
            <a:ext cx="381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ransition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85EE3-5B92-40CA-A1F3-8E99ADD99D01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C9A6B-17B0-4744-BFA5-ECC7BE7F3C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221900"/>
      </p:ext>
    </p:extLst>
  </p:cSld>
  <p:clrMapOvr>
    <a:masterClrMapping/>
  </p:clrMapOvr>
  <p:transition advClick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1943100" cy="6489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0"/>
            <a:ext cx="5676900" cy="6489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3965F-9D11-4F6B-9433-D68EBDE17E20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48382-1896-415F-A5FA-0B6A680C38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833540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90E2B-51FD-400E-A88B-92C2099276E5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18B78-513D-45A3-BCD0-F7B3611D68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2238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07C20-3802-4F18-88F4-5D49061437C9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26A80-3531-40E0-A095-C3E6E967C5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372319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A2A26-7554-4940-8600-59BF55E59DF9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DCC1F-8375-481F-81AA-375826613D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711356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B8110-CE4E-4E8D-84C4-EE10765D8A86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79188-2A83-4A49-BB31-3A0AE1981D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424420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79B7E-3DE8-4BAE-ADAB-5A8065461C22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D5C7E-F670-4B89-BF9B-96C71A62E2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126858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0.xml"/><Relationship Id="rId7" Type="http://schemas.openxmlformats.org/officeDocument/2006/relationships/theme" Target="../theme/theme3.xml"/><Relationship Id="rId8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13" Type="http://schemas.openxmlformats.org/officeDocument/2006/relationships/image" Target="../media/image4.png"/><Relationship Id="rId1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8.xml"/><Relationship Id="rId9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E849F72-4A0C-4DBB-A09F-86A352BB6A22}" type="datetime1">
              <a:rPr lang="en-US"/>
              <a:pPr>
                <a:defRPr/>
              </a:pPr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3B1170-B1DF-446B-BC26-3C5B69CE3E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</p:sldLayoutIdLst>
  <p:transition advClick="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686800" cy="4678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642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98D41BB-6022-4E82-BBD2-1CB4F544BEB7}" type="datetimeFigureOut">
              <a:rPr lang="en-US" b="0" smtClean="0">
                <a:solidFill>
                  <a:prstClr val="black">
                    <a:tint val="75000"/>
                  </a:prstClr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5/18/17</a:t>
            </a:fld>
            <a:endParaRPr lang="en-US" b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642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b="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642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0EF12AC-7147-4D48-BCF5-2B4E4A787934}" type="slidenum">
              <a:rPr lang="en-US" b="0" smtClean="0">
                <a:solidFill>
                  <a:prstClr val="black">
                    <a:tint val="75000"/>
                  </a:prstClr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b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ransition advClick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Garamond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Garamond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Garamond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Garamond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Garamond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Garamond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yccsmilowbackgrndwhite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3333"/>
          <a:stretch/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350611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Bold" pitchFamily="-107" charset="0"/>
          <a:ea typeface="ヒラギノ角ゴ Pro W3" pitchFamily="-107" charset="-128"/>
          <a:cs typeface="ヒラギノ角ゴ Pro W3" pitchFamily="-107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100">
          <a:solidFill>
            <a:schemeClr val="bg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5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RTP_SlideBackground-YiR_v3fr-bulleted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62088"/>
            <a:ext cx="7772400" cy="50276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2868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ransition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fontAlgn="auto">
              <a:spcBef>
                <a:spcPct val="20000"/>
              </a:spcBef>
              <a:spcAft>
                <a:spcPts val="0"/>
              </a:spcAft>
            </a:pPr>
            <a:r>
              <a:rPr lang="en-US" sz="2600" dirty="0">
                <a:solidFill>
                  <a:srgbClr val="000000"/>
                </a:solidFill>
                <a:latin typeface="Arial"/>
                <a:cs typeface="Arial"/>
              </a:rPr>
              <a:t>Please note, these are the </a:t>
            </a:r>
            <a:r>
              <a:rPr lang="en-US" sz="2600" dirty="0" smtClean="0">
                <a:solidFill>
                  <a:srgbClr val="000000"/>
                </a:solidFill>
                <a:latin typeface="Arial"/>
                <a:cs typeface="Arial"/>
              </a:rPr>
              <a:t>actual</a:t>
            </a:r>
            <a:br>
              <a:rPr lang="en-US" sz="2600" dirty="0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sz="2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600" dirty="0">
                <a:solidFill>
                  <a:srgbClr val="000000"/>
                </a:solidFill>
                <a:latin typeface="Arial"/>
                <a:cs typeface="Arial"/>
              </a:rPr>
              <a:t>video-recorded proceedings from the </a:t>
            </a:r>
            <a:r>
              <a:rPr lang="en-US" sz="2600" dirty="0" smtClean="0">
                <a:solidFill>
                  <a:srgbClr val="000000"/>
                </a:solidFill>
                <a:latin typeface="Arial"/>
                <a:cs typeface="Arial"/>
              </a:rPr>
              <a:t/>
            </a:r>
            <a:br>
              <a:rPr lang="en-US" sz="2600" dirty="0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sz="2600" dirty="0" smtClean="0">
                <a:solidFill>
                  <a:srgbClr val="000000"/>
                </a:solidFill>
                <a:latin typeface="Arial"/>
                <a:cs typeface="Arial"/>
              </a:rPr>
              <a:t>live </a:t>
            </a:r>
            <a:r>
              <a:rPr lang="en-US" sz="2600" dirty="0">
                <a:solidFill>
                  <a:srgbClr val="000000"/>
                </a:solidFill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b="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153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Single agent immune checkpoint inhibitors (anti-PD-1/PD-L1) are approved for NSCLC</a:t>
            </a:r>
          </a:p>
          <a:p>
            <a:r>
              <a:rPr lang="en-US" dirty="0" smtClean="0"/>
              <a:t>Combination CTLA-4 and PD-1/PD-L1 inhibitors may be more effective than either alone in patients with melanoma</a:t>
            </a:r>
          </a:p>
          <a:p>
            <a:r>
              <a:rPr lang="en-US" dirty="0" smtClean="0"/>
              <a:t>Review data of combination checkpoint inhibition in NSCLC</a:t>
            </a:r>
          </a:p>
          <a:p>
            <a:r>
              <a:rPr lang="en-US" dirty="0" smtClean="0"/>
              <a:t>Review data of checkpoint inhibitors with chemotherapy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C86D8-5A52-49C0-8CF3-BB71CBF79F1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20370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94049"/>
            <a:ext cx="9067800" cy="792162"/>
          </a:xfrm>
        </p:spPr>
        <p:txBody>
          <a:bodyPr/>
          <a:lstStyle/>
          <a:p>
            <a:r>
              <a:rPr lang="en-US" sz="4000" dirty="0" smtClean="0"/>
              <a:t>PD-1 and CTLA-4 Blockade in Melanoma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C86D8-5A52-49C0-8CF3-BB71CBF79F1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795327"/>
            <a:ext cx="6477000" cy="5790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666875" y="6494462"/>
            <a:ext cx="701992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13607" rIns="0" bIns="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en-US" sz="1200" b="1" dirty="0" smtClean="0">
                <a:ea typeface="Arial Unicode MS" pitchFamily="34" charset="-128"/>
                <a:cs typeface="Arial Unicode MS" pitchFamily="34" charset="-128"/>
              </a:rPr>
              <a:t>Larkin J et al. N </a:t>
            </a:r>
            <a:r>
              <a:rPr lang="en-US" sz="1200" b="1" dirty="0" err="1" smtClean="0">
                <a:ea typeface="Arial Unicode MS" pitchFamily="34" charset="-128"/>
                <a:cs typeface="Arial Unicode MS" pitchFamily="34" charset="-128"/>
              </a:rPr>
              <a:t>Engl</a:t>
            </a:r>
            <a:r>
              <a:rPr lang="en-US" sz="1200" b="1" dirty="0" smtClean="0">
                <a:ea typeface="Arial Unicode MS" pitchFamily="34" charset="-128"/>
                <a:cs typeface="Arial Unicode MS" pitchFamily="34" charset="-128"/>
              </a:rPr>
              <a:t> J Med 2015;373:23-34.</a:t>
            </a:r>
            <a:endParaRPr lang="en-US" sz="1200" b="1" dirty="0"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9647250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CheckMate</a:t>
            </a:r>
            <a:r>
              <a:rPr lang="en-US" dirty="0" smtClean="0"/>
              <a:t> 012</a:t>
            </a:r>
            <a:br>
              <a:rPr lang="en-US" dirty="0" smtClean="0"/>
            </a:br>
            <a:r>
              <a:rPr lang="en-US" dirty="0" smtClean="0"/>
              <a:t>3 Arm Phase 1 Trial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C86D8-5A52-49C0-8CF3-BB71CBF79F1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" y="2137754"/>
            <a:ext cx="8990325" cy="2815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8600" y="6373504"/>
            <a:ext cx="4591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Gettinger</a:t>
            </a:r>
            <a:r>
              <a:rPr lang="en-US" dirty="0" smtClean="0"/>
              <a:t> et al., WCLC Abstract OA03.01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8886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CheckMate</a:t>
            </a:r>
            <a:r>
              <a:rPr lang="en-US" dirty="0" smtClean="0"/>
              <a:t> 012</a:t>
            </a:r>
            <a:br>
              <a:rPr lang="en-US" dirty="0" smtClean="0"/>
            </a:br>
            <a:r>
              <a:rPr lang="en-US" dirty="0" smtClean="0"/>
              <a:t>Results by PD-L1 expression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326A80-3531-40E0-A095-C3E6E967C567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60" y="1872564"/>
            <a:ext cx="8991600" cy="3558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8600" y="6373504"/>
            <a:ext cx="5177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Gettinger</a:t>
            </a:r>
            <a:r>
              <a:rPr lang="en-US" dirty="0" smtClean="0"/>
              <a:t> et al., WCLC 2016 Abstract OA03.01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98578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CheckMate</a:t>
            </a:r>
            <a:r>
              <a:rPr lang="en-US" dirty="0" smtClean="0"/>
              <a:t> 012</a:t>
            </a:r>
            <a:br>
              <a:rPr lang="en-US" dirty="0" smtClean="0"/>
            </a:br>
            <a:r>
              <a:rPr lang="en-US" dirty="0" smtClean="0"/>
              <a:t>PFS by PD-L1 expression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326A80-3531-40E0-A095-C3E6E967C567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27746"/>
            <a:ext cx="8645705" cy="364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8600" y="6373504"/>
            <a:ext cx="5177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Gettinger</a:t>
            </a:r>
            <a:r>
              <a:rPr lang="en-US" dirty="0" smtClean="0"/>
              <a:t> et al., WCLC 2016 Abstract OA03.01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50136"/>
      </p:ext>
    </p:extLst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Treatment-related AEs Higher with Combination Treatment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326A80-3531-40E0-A095-C3E6E967C567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16020"/>
            <a:ext cx="8839200" cy="3411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8600" y="6373504"/>
            <a:ext cx="5177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Gettinger</a:t>
            </a:r>
            <a:r>
              <a:rPr lang="en-US" dirty="0" smtClean="0"/>
              <a:t> et al., WCLC 2016 Abstract OA03.01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582840"/>
      </p:ext>
    </p:extLst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Promising? Not so fast…</a:t>
            </a:r>
            <a:br>
              <a:rPr lang="en-US" dirty="0" smtClean="0"/>
            </a:br>
            <a:r>
              <a:rPr lang="en-US" dirty="0" smtClean="0"/>
              <a:t>KEYNOTE 021 – Cohorts D and H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N=44 patients</a:t>
            </a:r>
          </a:p>
          <a:p>
            <a:r>
              <a:rPr lang="en-US" dirty="0" smtClean="0"/>
              <a:t>Pembrolizumab  2mg/kg + </a:t>
            </a:r>
            <a:r>
              <a:rPr lang="en-US" dirty="0" err="1" smtClean="0"/>
              <a:t>ipilimumab</a:t>
            </a:r>
            <a:r>
              <a:rPr lang="en-US" dirty="0" smtClean="0"/>
              <a:t> 1mg/kg </a:t>
            </a:r>
          </a:p>
          <a:p>
            <a:r>
              <a:rPr lang="en-US" dirty="0" smtClean="0"/>
              <a:t>ORR only 25%, not related to PD-L1 expression</a:t>
            </a:r>
          </a:p>
          <a:p>
            <a:r>
              <a:rPr lang="en-US" dirty="0" smtClean="0"/>
              <a:t>Significant toxicity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326A80-3531-40E0-A095-C3E6E967C567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600" y="6477000"/>
            <a:ext cx="2997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Gubens</a:t>
            </a:r>
            <a:r>
              <a:rPr lang="en-US" dirty="0" smtClean="0"/>
              <a:t> et al., ASCO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3216482"/>
      </p:ext>
    </p:extLst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3 </a:t>
            </a:r>
            <a:r>
              <a:rPr lang="en-US" dirty="0" err="1" smtClean="0"/>
              <a:t>CheckMate</a:t>
            </a:r>
            <a:r>
              <a:rPr lang="en-US" dirty="0" smtClean="0"/>
              <a:t> 227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326A80-3531-40E0-A095-C3E6E967C567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97673"/>
            <a:ext cx="9144000" cy="334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000" y="5486400"/>
            <a:ext cx="830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January 19, 2017: </a:t>
            </a:r>
            <a:r>
              <a:rPr lang="en-US" dirty="0"/>
              <a:t>Company stated that it </a:t>
            </a:r>
            <a:r>
              <a:rPr lang="en-US" dirty="0" smtClean="0"/>
              <a:t>would NOT ask for accelerated approval of this combination based on (unknown to us) data available at the time.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95400" y="6457890"/>
            <a:ext cx="58929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http://investor.bms.com/investors/news-and-events/press-releases/press-release-details/2017</a:t>
            </a:r>
            <a:r>
              <a:rPr lang="en-US" sz="1000" dirty="0" smtClean="0"/>
              <a:t>/</a:t>
            </a:r>
          </a:p>
          <a:p>
            <a:r>
              <a:rPr lang="en-US" sz="1000" dirty="0" smtClean="0"/>
              <a:t>Bristol-Myers-Squibb-Provides-Regulatory-Update-in-First-line-Lung-Cancer/default.aspx 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751787112"/>
      </p:ext>
    </p:extLst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28" y="1420239"/>
            <a:ext cx="8112910" cy="29578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0458" y="5967046"/>
            <a:ext cx="465388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00" i="1" dirty="0">
                <a:solidFill>
                  <a:srgbClr val="000000"/>
                </a:solidFill>
              </a:rPr>
              <a:t>Lancet </a:t>
            </a:r>
            <a:r>
              <a:rPr lang="fr-FR" sz="1500" i="1" dirty="0" err="1">
                <a:solidFill>
                  <a:srgbClr val="000000"/>
                </a:solidFill>
              </a:rPr>
              <a:t>Oncol</a:t>
            </a:r>
            <a:r>
              <a:rPr lang="fr-FR" sz="1500" i="1" dirty="0">
                <a:solidFill>
                  <a:srgbClr val="000000"/>
                </a:solidFill>
              </a:rPr>
              <a:t> </a:t>
            </a:r>
            <a:r>
              <a:rPr lang="fr-FR" sz="1500" dirty="0">
                <a:solidFill>
                  <a:srgbClr val="000000"/>
                </a:solidFill>
              </a:rPr>
              <a:t>2016;17(3):299-308</a:t>
            </a:r>
            <a:r>
              <a:rPr lang="fr-FR" sz="1500" dirty="0" smtClean="0">
                <a:solidFill>
                  <a:srgbClr val="000000"/>
                </a:solidFill>
              </a:rPr>
              <a:t>.</a:t>
            </a:r>
            <a:endParaRPr lang="fr-FR" sz="15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493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166707"/>
              </p:ext>
            </p:extLst>
          </p:nvPr>
        </p:nvGraphicFramePr>
        <p:xfrm>
          <a:off x="211015" y="1981200"/>
          <a:ext cx="8581293" cy="26938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6771"/>
                <a:gridCol w="2270926"/>
                <a:gridCol w="2451798"/>
                <a:gridCol w="2451798"/>
              </a:tblGrid>
              <a:tr h="1055068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Durvalumab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 10-20 mg/kg q2 or 4 </a:t>
                      </a:r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wks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 +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bg1"/>
                          </a:solidFill>
                        </a:rPr>
                        <a:t>tremelimumab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1 mg/kg </a:t>
                      </a:r>
                    </a:p>
                    <a:p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(n = 56)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Durvalumab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 10-20 mg/kg q2 or 4 </a:t>
                      </a:r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wks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 +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bg1"/>
                          </a:solidFill>
                        </a:rPr>
                        <a:t>tremelimumab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3 mg/kg </a:t>
                      </a:r>
                    </a:p>
                    <a:p>
                      <a:pPr marL="0" marR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(n = 34)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Durvalumab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 15 mg/kg </a:t>
                      </a:r>
                    </a:p>
                    <a:p>
                      <a:pPr marL="0" marR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q4 </a:t>
                      </a:r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wks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 +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  <a:p>
                      <a:pPr marL="0" marR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err="1" smtClean="0">
                          <a:solidFill>
                            <a:schemeClr val="bg1"/>
                          </a:solidFill>
                        </a:rPr>
                        <a:t>tremelimumab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10 mg/kg </a:t>
                      </a:r>
                    </a:p>
                    <a:p>
                      <a:pPr marL="0" marR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(n = 9)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b"/>
                </a:tc>
              </a:tr>
              <a:tr h="349297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All evaluable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6/26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</a:rPr>
                        <a:t> (23%)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5/25 (20%)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0/9 (0%)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49297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PD-L1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≥ 25%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2/9 (22%)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2/5 (40%)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0/4 (0%)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49297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PD-L1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</a:rPr>
                        <a:t> &lt;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 25%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4/14 (29%)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2/17 (12%)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0/4 (0%)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49297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PD-L1 negative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4/10 (40%)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1/10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</a:rPr>
                        <a:t> (10%)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0/3 (0%)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1015" y="180870"/>
            <a:ext cx="87521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Objective Response Rate with </a:t>
            </a:r>
            <a:r>
              <a:rPr lang="en-US" sz="2800" b="1" dirty="0" err="1" smtClean="0">
                <a:solidFill>
                  <a:schemeClr val="bg1"/>
                </a:solidFill>
              </a:rPr>
              <a:t>Durvalumab</a:t>
            </a:r>
            <a:r>
              <a:rPr lang="en-US" sz="2800" b="1" dirty="0" smtClean="0">
                <a:solidFill>
                  <a:schemeClr val="bg1"/>
                </a:solidFill>
              </a:rPr>
              <a:t> + </a:t>
            </a:r>
            <a:r>
              <a:rPr lang="en-US" sz="2800" b="1" dirty="0" err="1" smtClean="0">
                <a:solidFill>
                  <a:schemeClr val="bg1"/>
                </a:solidFill>
              </a:rPr>
              <a:t>Tremelimumab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6446299"/>
            <a:ext cx="564215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00" b="0" dirty="0"/>
              <a:t>Antonia S et al. </a:t>
            </a:r>
            <a:r>
              <a:rPr lang="fr-FR" sz="1500" b="0" i="1" dirty="0"/>
              <a:t>Lancet </a:t>
            </a:r>
            <a:r>
              <a:rPr lang="fr-FR" sz="1500" b="0" i="1" dirty="0" err="1"/>
              <a:t>Oncol</a:t>
            </a:r>
            <a:r>
              <a:rPr lang="fr-FR" sz="1500" b="0" i="1" dirty="0"/>
              <a:t> </a:t>
            </a:r>
            <a:r>
              <a:rPr lang="fr-FR" sz="1500" b="0" dirty="0"/>
              <a:t>2016;17(3):299-308</a:t>
            </a:r>
            <a:r>
              <a:rPr lang="fr-FR" sz="1500" b="0" dirty="0" smtClean="0"/>
              <a:t>.</a:t>
            </a:r>
            <a:endParaRPr lang="en-US" sz="1500" b="0" dirty="0"/>
          </a:p>
        </p:txBody>
      </p:sp>
    </p:spTree>
    <p:extLst>
      <p:ext uri="{BB962C8B-B14F-4D97-AF65-F5344CB8AC3E}">
        <p14:creationId xmlns:p14="http://schemas.microsoft.com/office/powerpoint/2010/main" val="60962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Taussig-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26670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extBox 11"/>
          <p:cNvSpPr txBox="1">
            <a:spLocks noChangeArrowheads="1"/>
          </p:cNvSpPr>
          <p:nvPr/>
        </p:nvSpPr>
        <p:spPr bwMode="auto">
          <a:xfrm>
            <a:off x="218872" y="3733800"/>
            <a:ext cx="5105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2800" dirty="0">
                <a:solidFill>
                  <a:srgbClr val="0070C0"/>
                </a:solidFill>
                <a:latin typeface="Calibri" pitchFamily="34" charset="0"/>
              </a:rPr>
              <a:t>Nathan Pennell, M.D., Ph.D.</a:t>
            </a:r>
          </a:p>
        </p:txBody>
      </p:sp>
      <p:sp>
        <p:nvSpPr>
          <p:cNvPr id="2053" name="TextBox 12"/>
          <p:cNvSpPr txBox="1">
            <a:spLocks noChangeArrowheads="1"/>
          </p:cNvSpPr>
          <p:nvPr/>
        </p:nvSpPr>
        <p:spPr bwMode="auto">
          <a:xfrm>
            <a:off x="295072" y="4343400"/>
            <a:ext cx="5105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2000" dirty="0" smtClean="0">
                <a:solidFill>
                  <a:srgbClr val="0070C0"/>
                </a:solidFill>
                <a:latin typeface="Calibri" pitchFamily="34" charset="0"/>
              </a:rPr>
              <a:t>February 11, 2017</a:t>
            </a:r>
            <a:endParaRPr lang="en-US" sz="2000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6" name="TextBox 10"/>
          <p:cNvSpPr txBox="1">
            <a:spLocks noChangeArrowheads="1"/>
          </p:cNvSpPr>
          <p:nvPr/>
        </p:nvSpPr>
        <p:spPr bwMode="auto">
          <a:xfrm>
            <a:off x="76200" y="1600200"/>
            <a:ext cx="897221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sz="4000" dirty="0"/>
              <a:t>Novel immunotherapeutic </a:t>
            </a:r>
            <a:r>
              <a:rPr lang="en-US" sz="4000" dirty="0" smtClean="0"/>
              <a:t>approaches</a:t>
            </a:r>
            <a:r>
              <a:rPr lang="en-US" sz="4000" dirty="0"/>
              <a:t>; combination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strategies </a:t>
            </a:r>
            <a:r>
              <a:rPr lang="en-US" sz="4000" dirty="0"/>
              <a:t>with chemotherapy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3 MYSTIC</a:t>
            </a:r>
            <a:r>
              <a:rPr lang="en-US" dirty="0"/>
              <a:t> </a:t>
            </a:r>
            <a:r>
              <a:rPr lang="en-US" dirty="0" smtClean="0"/>
              <a:t>Trial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326A80-3531-40E0-A095-C3E6E967C567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533400" y="2286000"/>
            <a:ext cx="2286000" cy="312420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First line stage 4 NSCLC</a:t>
            </a:r>
          </a:p>
          <a:p>
            <a:pPr algn="ctr"/>
            <a:r>
              <a:rPr lang="en-US" dirty="0" smtClean="0"/>
              <a:t>All histologies</a:t>
            </a:r>
          </a:p>
          <a:p>
            <a:pPr algn="ctr"/>
            <a:r>
              <a:rPr lang="en-US" dirty="0" smtClean="0"/>
              <a:t>EGFR and ALK </a:t>
            </a:r>
          </a:p>
          <a:p>
            <a:pPr algn="ctr"/>
            <a:r>
              <a:rPr lang="en-US" dirty="0" smtClean="0"/>
              <a:t>wild-type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3581399" y="3390900"/>
            <a:ext cx="2666999" cy="9144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Durvalumab</a:t>
            </a:r>
          </a:p>
          <a:p>
            <a:pPr algn="ctr"/>
            <a:r>
              <a:rPr lang="en-US" dirty="0" err="1" smtClean="0"/>
              <a:t>Tremelimumab</a:t>
            </a:r>
            <a:endParaRPr lang="en-US" dirty="0" smtClean="0"/>
          </a:p>
          <a:p>
            <a:pPr algn="ctr"/>
            <a:r>
              <a:rPr lang="en-US" dirty="0" smtClean="0"/>
              <a:t>(Anti-CTLA-4)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3581400" y="2306472"/>
            <a:ext cx="2666998" cy="9144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Durvalumab</a:t>
            </a:r>
          </a:p>
          <a:p>
            <a:pPr algn="ctr"/>
            <a:r>
              <a:rPr lang="en-US" dirty="0" smtClean="0"/>
              <a:t>(anti-PD-L1)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3596184" y="4479878"/>
            <a:ext cx="2652215" cy="914400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Platinum doublet chemotherapy SOC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>
            <a:off x="2857500" y="3605784"/>
            <a:ext cx="685800" cy="48463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2846126" y="2509983"/>
            <a:ext cx="685800" cy="48463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2846126" y="4674290"/>
            <a:ext cx="685800" cy="48463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6248398" y="2521356"/>
            <a:ext cx="685800" cy="48463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6248399" y="3605784"/>
            <a:ext cx="685800" cy="48463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315200" y="2502062"/>
            <a:ext cx="702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OS</a:t>
            </a:r>
            <a:endParaRPr lang="en-US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7088535" y="3567196"/>
            <a:ext cx="18582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PFS &amp; OS</a:t>
            </a:r>
            <a:endParaRPr 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351357" y="5638800"/>
            <a:ext cx="86260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Enrollment completed</a:t>
            </a:r>
          </a:p>
          <a:p>
            <a:pPr algn="ctr"/>
            <a:r>
              <a:rPr lang="en-US" sz="2800" dirty="0" smtClean="0"/>
              <a:t>PFS data expected this year, OS data in 2018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45888520"/>
      </p:ext>
    </p:extLst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7" y="1752599"/>
            <a:ext cx="9067096" cy="412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KEYNOTE 021 – Cohort G</a:t>
            </a:r>
            <a:br>
              <a:rPr lang="en-US" dirty="0" smtClean="0"/>
            </a:br>
            <a:r>
              <a:rPr lang="en-US" dirty="0" smtClean="0"/>
              <a:t>Randomized phase 2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6444734"/>
            <a:ext cx="2929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Langer et al., ESMO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844827"/>
      </p:ext>
    </p:extLst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KEYNOTE 021 </a:t>
            </a:r>
            <a:r>
              <a:rPr lang="en-US" dirty="0" smtClean="0"/>
              <a:t>– Cohort G</a:t>
            </a:r>
            <a:br>
              <a:rPr lang="en-US" dirty="0" smtClean="0"/>
            </a:br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326A80-3531-40E0-A095-C3E6E967C567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2514600"/>
            <a:ext cx="8594575" cy="3825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722" y="1662008"/>
            <a:ext cx="843051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ORR 55% with combo vs. 29% with chemo alone</a:t>
            </a:r>
          </a:p>
          <a:p>
            <a:pPr algn="ctr"/>
            <a:r>
              <a:rPr lang="en-US" sz="2800" dirty="0" smtClean="0"/>
              <a:t>No difference in OS!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6444734"/>
            <a:ext cx="2929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Langer et al., ESMO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570267"/>
      </p:ext>
    </p:extLst>
  </p:cSld>
  <p:clrMapOvr>
    <a:masterClrMapping/>
  </p:clrMapOvr>
  <p:transition advClick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326A80-3531-40E0-A095-C3E6E967C567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57" y="1819273"/>
            <a:ext cx="9037144" cy="3743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KEYNOTE 021 </a:t>
            </a:r>
            <a:r>
              <a:rPr lang="en-US" dirty="0" smtClean="0"/>
              <a:t>– Cohort G</a:t>
            </a:r>
            <a:br>
              <a:rPr lang="en-US" dirty="0" smtClean="0"/>
            </a:br>
            <a:r>
              <a:rPr lang="en-US" dirty="0" smtClean="0"/>
              <a:t>ORR by PD-L1 status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6444734"/>
            <a:ext cx="2929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Langer et al., ESMO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7069751"/>
      </p:ext>
    </p:extLst>
  </p:cSld>
  <p:clrMapOvr>
    <a:masterClrMapping/>
  </p:clrMapOvr>
  <p:transition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3048000"/>
            <a:ext cx="7772400" cy="1470025"/>
          </a:xfrm>
        </p:spPr>
        <p:txBody>
          <a:bodyPr/>
          <a:lstStyle/>
          <a:p>
            <a:r>
              <a:rPr lang="en-US" dirty="0" smtClean="0"/>
              <a:t>FDA reviewing supplemental application for approval of chemo + </a:t>
            </a:r>
            <a:r>
              <a:rPr lang="en-US" dirty="0" err="1" smtClean="0"/>
              <a:t>pembro</a:t>
            </a:r>
            <a:r>
              <a:rPr lang="en-US" dirty="0" smtClean="0"/>
              <a:t> first line, regardless of PD-L1 status, based on this trial!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326A80-3531-40E0-A095-C3E6E967C567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178"/>
      </p:ext>
    </p:extLst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jury is still out on combination PD-1/PD-L1 and CTLA-4 blockade in NSCLC</a:t>
            </a:r>
          </a:p>
          <a:p>
            <a:r>
              <a:rPr lang="en-US" dirty="0" smtClean="0"/>
              <a:t>Would not use combo outside a clinical trial</a:t>
            </a:r>
          </a:p>
          <a:p>
            <a:r>
              <a:rPr lang="en-US" dirty="0" smtClean="0"/>
              <a:t>Chemo (platinum/pemetrexed) plus pembrolizumab had promising ORR and PFS in a randomized phase 2 trial</a:t>
            </a:r>
          </a:p>
          <a:p>
            <a:r>
              <a:rPr lang="en-US" dirty="0" smtClean="0"/>
              <a:t>Would not favor this combination in the absence of an OS benefit, phase 3 trials ongoing </a:t>
            </a:r>
            <a:r>
              <a:rPr lang="en-US" dirty="0"/>
              <a:t>(</a:t>
            </a:r>
            <a:r>
              <a:rPr lang="en-US" dirty="0" smtClean="0"/>
              <a:t>KEYNOTE 189/407)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C86D8-5A52-49C0-8CF3-BB71CBF79F16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536674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hangingPunct="0"/>
            <a:r>
              <a:rPr lang="en-US" sz="2000" dirty="0" smtClean="0">
                <a:solidFill>
                  <a:srgbClr val="FFFFFF"/>
                </a:solidFill>
              </a:rPr>
              <a:t>Consider the last patient in your practice who received a checkpoint inhibitor. Did the patient experience an objective response?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/>
            <a:r>
              <a:rPr lang="en-US" sz="1800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0564611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87021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hangingPunct="0"/>
            <a:r>
              <a:rPr lang="en-US" sz="2000" dirty="0" smtClean="0">
                <a:solidFill>
                  <a:srgbClr val="FFFFFF"/>
                </a:solidFill>
              </a:rPr>
              <a:t>Consider the last patient in your practice who received a checkpoint inhibitor. Did the patient require dose/schedule adjustment or treatment discontinuation due to toxicity?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/>
            <a:r>
              <a:rPr lang="en-US" sz="1800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5581398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26828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65 year old woman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sz="3000" dirty="0" smtClean="0"/>
              <a:t>Presents with cough and fatigue in 2014</a:t>
            </a:r>
          </a:p>
          <a:p>
            <a:r>
              <a:rPr lang="en-US" sz="3000" dirty="0" smtClean="0"/>
              <a:t>Imaging shows bilateral lung masses and mediastinal </a:t>
            </a:r>
            <a:r>
              <a:rPr lang="en-US" sz="3000" dirty="0" err="1" smtClean="0"/>
              <a:t>adenopathy</a:t>
            </a:r>
            <a:endParaRPr lang="en-US" sz="3000" dirty="0" smtClean="0"/>
          </a:p>
          <a:p>
            <a:r>
              <a:rPr lang="en-US" sz="3000" dirty="0" smtClean="0"/>
              <a:t>Biopsy shows adenocarcinoma, pan-</a:t>
            </a:r>
            <a:r>
              <a:rPr lang="en-US" sz="3000" dirty="0" err="1" smtClean="0"/>
              <a:t>wt</a:t>
            </a:r>
            <a:endParaRPr lang="en-US" sz="3000" dirty="0" smtClean="0"/>
          </a:p>
          <a:p>
            <a:r>
              <a:rPr lang="en-US" sz="3000" dirty="0" smtClean="0"/>
              <a:t>After initial response to carboplatin and pemetrexed, she has disease progression</a:t>
            </a:r>
          </a:p>
          <a:p>
            <a:r>
              <a:rPr lang="en-US" sz="3000" dirty="0" smtClean="0"/>
              <a:t>Enrolls on clinical trial of combination PD-1 and CTLA-4 inhibitor in May 2015 with partial response </a:t>
            </a:r>
          </a:p>
          <a:p>
            <a:r>
              <a:rPr lang="en-US" sz="3000" dirty="0" smtClean="0"/>
              <a:t>PD-L1 status unknown</a:t>
            </a:r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C86D8-5A52-49C0-8CF3-BB71CBF79F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12548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en-US" dirty="0" smtClean="0"/>
              <a:t>Side </a:t>
            </a:r>
            <a:r>
              <a:rPr lang="en-US" dirty="0"/>
              <a:t>effects </a:t>
            </a:r>
            <a:r>
              <a:rPr lang="en-US" dirty="0" smtClean="0"/>
              <a:t>were dry </a:t>
            </a:r>
            <a:r>
              <a:rPr lang="en-US" dirty="0"/>
              <a:t>mouth and intermittent </a:t>
            </a:r>
            <a:r>
              <a:rPr lang="en-US" dirty="0" smtClean="0"/>
              <a:t>painless vesicular skin eruptions</a:t>
            </a:r>
            <a:r>
              <a:rPr lang="en-US" dirty="0"/>
              <a:t>, biopsy </a:t>
            </a:r>
            <a:r>
              <a:rPr lang="en-US" dirty="0" smtClean="0"/>
              <a:t>shows </a:t>
            </a:r>
            <a:r>
              <a:rPr lang="en-US" dirty="0"/>
              <a:t>bullous </a:t>
            </a:r>
            <a:r>
              <a:rPr lang="en-US" dirty="0" err="1" smtClean="0"/>
              <a:t>pemphigoid</a:t>
            </a:r>
            <a:endParaRPr lang="en-US" dirty="0" smtClean="0"/>
          </a:p>
          <a:p>
            <a:r>
              <a:rPr lang="en-US" dirty="0" smtClean="0"/>
              <a:t>August 2016 experiences PD in the lungs on maintenance PD-1 inhibitor alone</a:t>
            </a:r>
          </a:p>
          <a:p>
            <a:r>
              <a:rPr lang="en-US" dirty="0" smtClean="0"/>
              <a:t>Restarted combination PD-1/CTLA-4 inhibitors</a:t>
            </a:r>
          </a:p>
          <a:p>
            <a:r>
              <a:rPr lang="en-US" dirty="0" smtClean="0"/>
              <a:t>1 month later develops large bulla on left ankle which becomes infected and requires debridement and antibiotics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C86D8-5A52-49C0-8CF3-BB71CBF79F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51713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Before and after CT </a:t>
            </a:r>
            <a:r>
              <a:rPr lang="en-US" dirty="0" smtClean="0"/>
              <a:t>2015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C86D8-5A52-49C0-8CF3-BB71CBF79F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583" y="1651000"/>
            <a:ext cx="4487417" cy="45341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9" y="1676400"/>
            <a:ext cx="4449451" cy="4495800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396922" y="4572000"/>
            <a:ext cx="978408" cy="3322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ight Arrow 12"/>
          <p:cNvSpPr/>
          <p:nvPr/>
        </p:nvSpPr>
        <p:spPr>
          <a:xfrm>
            <a:off x="4869261" y="4751077"/>
            <a:ext cx="978408" cy="3322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18935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C86D8-5A52-49C0-8CF3-BB71CBF79F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59095"/>
            <a:ext cx="7772400" cy="4475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76149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Disclosures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C86D8-5A52-49C0-8CF3-BB71CBF79F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219200" y="2514600"/>
          <a:ext cx="6934200" cy="251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1428"/>
                <a:gridCol w="4192772"/>
              </a:tblGrid>
              <a:tr h="1055077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Advisory Committee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AstraZeneca Pharmaceuticals LP,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</a:rPr>
                        <a:t>Boehringer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</a:rPr>
                        <a:t>Ingelheim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 Pharmaceuticals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</a:rPr>
                        <a:t>Inc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5952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Contracted Research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AstraZeneca Pharmaceuticals LP, Bayer HealthCare Pharmaceuticals, Celgene Corporation, Genentech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</a:rPr>
                        <a:t>BioOncology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, Merck, Pfizer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</a:rPr>
                        <a:t>Inc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6449966"/>
      </p:ext>
    </p:extLst>
  </p:cSld>
  <p:clrMapOvr>
    <a:masterClrMapping/>
  </p:clrMapOvr>
  <p:transition advClick="0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DT ESAB 2011 CLH 10.31.11">
  <a:themeElements>
    <a:clrScheme name="Blank Presentation 13">
      <a:dk1>
        <a:srgbClr val="808080"/>
      </a:dk1>
      <a:lt1>
        <a:srgbClr val="FFFFFF"/>
      </a:lt1>
      <a:dk2>
        <a:srgbClr val="002B5C"/>
      </a:dk2>
      <a:lt2>
        <a:srgbClr val="FFFFFF"/>
      </a:lt2>
      <a:accent1>
        <a:srgbClr val="D4DB90"/>
      </a:accent1>
      <a:accent2>
        <a:srgbClr val="6C217F"/>
      </a:accent2>
      <a:accent3>
        <a:srgbClr val="AAACB5"/>
      </a:accent3>
      <a:accent4>
        <a:srgbClr val="DADADA"/>
      </a:accent4>
      <a:accent5>
        <a:srgbClr val="E6EAC6"/>
      </a:accent5>
      <a:accent6>
        <a:srgbClr val="611D72"/>
      </a:accent6>
      <a:hlink>
        <a:srgbClr val="739DD2"/>
      </a:hlink>
      <a:folHlink>
        <a:srgbClr val="FFF799"/>
      </a:folHlink>
    </a:clrScheme>
    <a:fontScheme name="Blank Presentation">
      <a:majorFont>
        <a:latin typeface="Arial Bold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ヒラギノ角ゴ Pro W3" pitchFamily="-107" charset="-128"/>
            <a:cs typeface="ヒラギノ角ゴ Pro W3" pitchFamily="-107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808080"/>
        </a:dk1>
        <a:lt1>
          <a:srgbClr val="FFFFFF"/>
        </a:lt1>
        <a:dk2>
          <a:srgbClr val="002B5C"/>
        </a:dk2>
        <a:lt2>
          <a:srgbClr val="FFFFFF"/>
        </a:lt2>
        <a:accent1>
          <a:srgbClr val="D4DB90"/>
        </a:accent1>
        <a:accent2>
          <a:srgbClr val="6C217F"/>
        </a:accent2>
        <a:accent3>
          <a:srgbClr val="AAACB5"/>
        </a:accent3>
        <a:accent4>
          <a:srgbClr val="DADADA"/>
        </a:accent4>
        <a:accent5>
          <a:srgbClr val="E6EAC6"/>
        </a:accent5>
        <a:accent6>
          <a:srgbClr val="611D72"/>
        </a:accent6>
        <a:hlink>
          <a:srgbClr val="739DD2"/>
        </a:hlink>
        <a:folHlink>
          <a:srgbClr val="FFF7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24582</TotalTime>
  <Words>699</Words>
  <Application>Microsoft Macintosh PowerPoint</Application>
  <PresentationFormat>On-screen Show (4:3)</PresentationFormat>
  <Paragraphs>131</Paragraphs>
  <Slides>25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25</vt:i4>
      </vt:variant>
    </vt:vector>
  </HeadingPairs>
  <TitlesOfParts>
    <vt:vector size="37" baseType="lpstr">
      <vt:lpstr>Arial Bold</vt:lpstr>
      <vt:lpstr>Arial Unicode MS</vt:lpstr>
      <vt:lpstr>Calibri</vt:lpstr>
      <vt:lpstr>Garamond</vt:lpstr>
      <vt:lpstr>ＭＳ Ｐゴシック</vt:lpstr>
      <vt:lpstr>Times</vt:lpstr>
      <vt:lpstr>ヒラギノ角ゴ Pro W3</vt:lpstr>
      <vt:lpstr>Arial</vt:lpstr>
      <vt:lpstr>Office Theme</vt:lpstr>
      <vt:lpstr>3_Office Theme</vt:lpstr>
      <vt:lpstr>1_DT ESAB 2011 CLH 10.31.11</vt:lpstr>
      <vt:lpstr>2_Blank Presentation</vt:lpstr>
      <vt:lpstr>PowerPoint Presentation</vt:lpstr>
      <vt:lpstr>PowerPoint Presentation</vt:lpstr>
      <vt:lpstr>PowerPoint Presentation</vt:lpstr>
      <vt:lpstr>PowerPoint Presentation</vt:lpstr>
      <vt:lpstr>65 year old woman </vt:lpstr>
      <vt:lpstr>Case continued</vt:lpstr>
      <vt:lpstr>Before and after CT 2015</vt:lpstr>
      <vt:lpstr>PowerPoint Presentation</vt:lpstr>
      <vt:lpstr>Disclosures</vt:lpstr>
      <vt:lpstr>Overview </vt:lpstr>
      <vt:lpstr>PD-1 and CTLA-4 Blockade in Melanoma</vt:lpstr>
      <vt:lpstr>CheckMate 012 3 Arm Phase 1 Trial</vt:lpstr>
      <vt:lpstr>CheckMate 012 Results by PD-L1 expression</vt:lpstr>
      <vt:lpstr>CheckMate 012 PFS by PD-L1 expression</vt:lpstr>
      <vt:lpstr>Treatment-related AEs Higher with Combination Treatment</vt:lpstr>
      <vt:lpstr>Promising? Not so fast… KEYNOTE 021 – Cohorts D and H</vt:lpstr>
      <vt:lpstr>Phase 3 CheckMate 227</vt:lpstr>
      <vt:lpstr>PowerPoint Presentation</vt:lpstr>
      <vt:lpstr>PowerPoint Presentation</vt:lpstr>
      <vt:lpstr>Phase 3 MYSTIC Trial</vt:lpstr>
      <vt:lpstr>KEYNOTE 021 – Cohort G Randomized phase 2</vt:lpstr>
      <vt:lpstr>KEYNOTE 021 – Cohort G Results</vt:lpstr>
      <vt:lpstr>KEYNOTE 021 – Cohort G ORR by PD-L1 status</vt:lpstr>
      <vt:lpstr>FDA reviewing supplemental application for approval of chemo + pembro first line, regardless of PD-L1 status, based on this trial!</vt:lpstr>
      <vt:lpstr>Conclusions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887</cp:revision>
  <cp:lastPrinted>2017-03-21T14:16:48Z</cp:lastPrinted>
  <dcterms:created xsi:type="dcterms:W3CDTF">2011-03-14T15:00:03Z</dcterms:created>
  <dcterms:modified xsi:type="dcterms:W3CDTF">2017-05-18T18:51:20Z</dcterms:modified>
  <cp:category/>
</cp:coreProperties>
</file>