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xlsx" ContentType="application/vnd.openxmlformats-officedocument.spreadsheetml.sheet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3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4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theme/theme5.xml" ContentType="application/vnd.openxmlformats-officedocument.theme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6.xml" ContentType="application/vnd.openxmlformats-officedocument.theme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theme/theme7.xml" ContentType="application/vnd.openxmlformats-officedocument.theme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theme/theme8.xml" ContentType="application/vnd.openxmlformats-officedocument.theme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theme/theme9.xml" ContentType="application/vnd.openxmlformats-officedocument.theme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theme/theme10.xml" ContentType="application/vnd.openxmlformats-officedocument.theme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theme/theme11.xml" ContentType="application/vnd.openxmlformats-officedocument.theme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theme/theme12.xml" ContentType="application/vnd.openxmlformats-officedocument.theme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theme/theme13.xml" ContentType="application/vnd.openxmlformats-officedocument.theme+xml"/>
  <Override PartName="/ppt/theme/theme1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notesSlides/notesSlide3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  <p:sldMasterId id="2147483679" r:id="rId2"/>
    <p:sldMasterId id="2147483693" r:id="rId3"/>
    <p:sldMasterId id="2147483754" r:id="rId4"/>
    <p:sldMasterId id="2147483766" r:id="rId5"/>
    <p:sldMasterId id="2147483788" r:id="rId6"/>
    <p:sldMasterId id="2147483908" r:id="rId7"/>
    <p:sldMasterId id="2147483929" r:id="rId8"/>
    <p:sldMasterId id="2147483946" r:id="rId9"/>
    <p:sldMasterId id="2147483968" r:id="rId10"/>
    <p:sldMasterId id="2147484001" r:id="rId11"/>
    <p:sldMasterId id="2147484023" r:id="rId12"/>
    <p:sldMasterId id="2147484035" r:id="rId13"/>
  </p:sldMasterIdLst>
  <p:notesMasterIdLst>
    <p:notesMasterId r:id="rId37"/>
  </p:notesMasterIdLst>
  <p:sldIdLst>
    <p:sldId id="341" r:id="rId14"/>
    <p:sldId id="340" r:id="rId15"/>
    <p:sldId id="344" r:id="rId16"/>
    <p:sldId id="345" r:id="rId17"/>
    <p:sldId id="332" r:id="rId18"/>
    <p:sldId id="333" r:id="rId19"/>
    <p:sldId id="334" r:id="rId20"/>
    <p:sldId id="339" r:id="rId21"/>
    <p:sldId id="330" r:id="rId22"/>
    <p:sldId id="328" r:id="rId23"/>
    <p:sldId id="268" r:id="rId24"/>
    <p:sldId id="282" r:id="rId25"/>
    <p:sldId id="283" r:id="rId26"/>
    <p:sldId id="325" r:id="rId27"/>
    <p:sldId id="318" r:id="rId28"/>
    <p:sldId id="321" r:id="rId29"/>
    <p:sldId id="286" r:id="rId30"/>
    <p:sldId id="300" r:id="rId31"/>
    <p:sldId id="311" r:id="rId32"/>
    <p:sldId id="308" r:id="rId33"/>
    <p:sldId id="301" r:id="rId34"/>
    <p:sldId id="323" r:id="rId35"/>
    <p:sldId id="329" r:id="rId3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elanie Blanchard (MTM)" initials="MB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3BE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271" autoAdjust="0"/>
    <p:restoredTop sz="96047"/>
  </p:normalViewPr>
  <p:slideViewPr>
    <p:cSldViewPr snapToGrid="0">
      <p:cViewPr>
        <p:scale>
          <a:sx n="100" d="100"/>
          <a:sy n="100" d="100"/>
        </p:scale>
        <p:origin x="1712" y="4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7.xml"/><Relationship Id="rId21" Type="http://schemas.openxmlformats.org/officeDocument/2006/relationships/slide" Target="slides/slide8.xml"/><Relationship Id="rId22" Type="http://schemas.openxmlformats.org/officeDocument/2006/relationships/slide" Target="slides/slide9.xml"/><Relationship Id="rId23" Type="http://schemas.openxmlformats.org/officeDocument/2006/relationships/slide" Target="slides/slide10.xml"/><Relationship Id="rId24" Type="http://schemas.openxmlformats.org/officeDocument/2006/relationships/slide" Target="slides/slide11.xml"/><Relationship Id="rId25" Type="http://schemas.openxmlformats.org/officeDocument/2006/relationships/slide" Target="slides/slide12.xml"/><Relationship Id="rId26" Type="http://schemas.openxmlformats.org/officeDocument/2006/relationships/slide" Target="slides/slide13.xml"/><Relationship Id="rId27" Type="http://schemas.openxmlformats.org/officeDocument/2006/relationships/slide" Target="slides/slide14.xml"/><Relationship Id="rId28" Type="http://schemas.openxmlformats.org/officeDocument/2006/relationships/slide" Target="slides/slide15.xml"/><Relationship Id="rId29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Master" Target="slideMasters/slideMaster4.xml"/><Relationship Id="rId5" Type="http://schemas.openxmlformats.org/officeDocument/2006/relationships/slideMaster" Target="slideMasters/slideMaster5.xml"/><Relationship Id="rId30" Type="http://schemas.openxmlformats.org/officeDocument/2006/relationships/slide" Target="slides/slide17.xml"/><Relationship Id="rId31" Type="http://schemas.openxmlformats.org/officeDocument/2006/relationships/slide" Target="slides/slide18.xml"/><Relationship Id="rId32" Type="http://schemas.openxmlformats.org/officeDocument/2006/relationships/slide" Target="slides/slide19.xml"/><Relationship Id="rId9" Type="http://schemas.openxmlformats.org/officeDocument/2006/relationships/slideMaster" Target="slideMasters/slideMaster9.xml"/><Relationship Id="rId6" Type="http://schemas.openxmlformats.org/officeDocument/2006/relationships/slideMaster" Target="slideMasters/slideMaster6.xml"/><Relationship Id="rId7" Type="http://schemas.openxmlformats.org/officeDocument/2006/relationships/slideMaster" Target="slideMasters/slideMaster7.xml"/><Relationship Id="rId8" Type="http://schemas.openxmlformats.org/officeDocument/2006/relationships/slideMaster" Target="slideMasters/slideMaster8.xml"/><Relationship Id="rId33" Type="http://schemas.openxmlformats.org/officeDocument/2006/relationships/slide" Target="slides/slide20.xml"/><Relationship Id="rId34" Type="http://schemas.openxmlformats.org/officeDocument/2006/relationships/slide" Target="slides/slide21.xml"/><Relationship Id="rId35" Type="http://schemas.openxmlformats.org/officeDocument/2006/relationships/slide" Target="slides/slide22.xml"/><Relationship Id="rId36" Type="http://schemas.openxmlformats.org/officeDocument/2006/relationships/slide" Target="slides/slide23.xml"/><Relationship Id="rId10" Type="http://schemas.openxmlformats.org/officeDocument/2006/relationships/slideMaster" Target="slideMasters/slideMaster10.xml"/><Relationship Id="rId11" Type="http://schemas.openxmlformats.org/officeDocument/2006/relationships/slideMaster" Target="slideMasters/slideMaster11.xml"/><Relationship Id="rId12" Type="http://schemas.openxmlformats.org/officeDocument/2006/relationships/slideMaster" Target="slideMasters/slideMaster12.xml"/><Relationship Id="rId13" Type="http://schemas.openxmlformats.org/officeDocument/2006/relationships/slideMaster" Target="slideMasters/slideMaster13.xml"/><Relationship Id="rId14" Type="http://schemas.openxmlformats.org/officeDocument/2006/relationships/slide" Target="slides/slide1.xml"/><Relationship Id="rId15" Type="http://schemas.openxmlformats.org/officeDocument/2006/relationships/slide" Target="slides/slide2.xml"/><Relationship Id="rId16" Type="http://schemas.openxmlformats.org/officeDocument/2006/relationships/slide" Target="slides/slide3.xml"/><Relationship Id="rId17" Type="http://schemas.openxmlformats.org/officeDocument/2006/relationships/slide" Target="slides/slide4.xml"/><Relationship Id="rId18" Type="http://schemas.openxmlformats.org/officeDocument/2006/relationships/slide" Target="slides/slide5.xml"/><Relationship Id="rId19" Type="http://schemas.openxmlformats.org/officeDocument/2006/relationships/slide" Target="slides/slide6.xml"/><Relationship Id="rId37" Type="http://schemas.openxmlformats.org/officeDocument/2006/relationships/notesMaster" Target="notesMasters/notesMaster1.xml"/><Relationship Id="rId38" Type="http://schemas.openxmlformats.org/officeDocument/2006/relationships/commentAuthors" Target="commentAuthors.xml"/><Relationship Id="rId39" Type="http://schemas.openxmlformats.org/officeDocument/2006/relationships/presProps" Target="presProps.xml"/><Relationship Id="rId40" Type="http://schemas.openxmlformats.org/officeDocument/2006/relationships/viewProps" Target="viewProps.xml"/><Relationship Id="rId41" Type="http://schemas.openxmlformats.org/officeDocument/2006/relationships/theme" Target="theme/theme1.xml"/><Relationship Id="rId4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1.xml"/><Relationship Id="rId2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2.xml"/><Relationship Id="rId2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348213113985752"/>
          <c:y val="0.0448275098425197"/>
          <c:w val="0.615314960629921"/>
          <c:h val="0.8315405919087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FF6600"/>
            </a:solidFill>
            <a:ln w="25433">
              <a:noFill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 i="0">
                    <a:solidFill>
                      <a:srgbClr val="000000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I don't know</c:v>
                </c:pt>
                <c:pt idx="1">
                  <c:v>About the same in adenocarcinoma and squamous cell carcinoma</c:v>
                </c:pt>
                <c:pt idx="2">
                  <c:v>Higher in squamous cell carcinoma than adenocarcinoma</c:v>
                </c:pt>
                <c:pt idx="3">
                  <c:v>Higher in adenocarcinoma than in squamous cell carcinoma 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0.1</c:v>
                </c:pt>
                <c:pt idx="1">
                  <c:v>0.44</c:v>
                </c:pt>
                <c:pt idx="2">
                  <c:v>0.22</c:v>
                </c:pt>
                <c:pt idx="3">
                  <c:v>0.24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447225328"/>
        <c:axId val="-447223280"/>
      </c:barChart>
      <c:catAx>
        <c:axId val="-44722532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solidFill>
            <a:sysClr val="window" lastClr="FFFFFF"/>
          </a:solidFill>
          <a:ln w="6347">
            <a:solidFill>
              <a:sysClr val="windowText" lastClr="000000"/>
            </a:solidFill>
          </a:ln>
        </c:spPr>
        <c:txPr>
          <a:bodyPr/>
          <a:lstStyle/>
          <a:p>
            <a:pPr algn="r">
              <a:defRPr sz="1599" b="1" i="0" baseline="0">
                <a:solidFill>
                  <a:srgbClr val="000000"/>
                </a:solidFill>
              </a:defRPr>
            </a:pPr>
            <a:endParaRPr lang="en-US"/>
          </a:p>
        </c:txPr>
        <c:crossAx val="-447223280"/>
        <c:crosses val="autoZero"/>
        <c:auto val="1"/>
        <c:lblAlgn val="ctr"/>
        <c:lblOffset val="100"/>
        <c:noMultiLvlLbl val="0"/>
      </c:catAx>
      <c:valAx>
        <c:axId val="-447223280"/>
        <c:scaling>
          <c:orientation val="minMax"/>
        </c:scaling>
        <c:delete val="0"/>
        <c:axPos val="b"/>
        <c:numFmt formatCode="0%" sourceLinked="1"/>
        <c:majorTickMark val="out"/>
        <c:minorTickMark val="none"/>
        <c:tickLblPos val="nextTo"/>
        <c:spPr>
          <a:ln w="6347">
            <a:solidFill>
              <a:sysClr val="windowText" lastClr="000000"/>
            </a:solidFill>
          </a:ln>
        </c:spPr>
        <c:txPr>
          <a:bodyPr/>
          <a:lstStyle/>
          <a:p>
            <a:pPr>
              <a:defRPr sz="1599" b="1" i="0">
                <a:solidFill>
                  <a:srgbClr val="000000"/>
                </a:solidFill>
              </a:defRPr>
            </a:pPr>
            <a:endParaRPr lang="en-US"/>
          </a:p>
        </c:txPr>
        <c:crossAx val="-447225328"/>
        <c:crosses val="autoZero"/>
        <c:crossBetween val="between"/>
      </c:valAx>
      <c:spPr>
        <a:noFill/>
        <a:ln w="25413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798" baseline="0">
          <a:solidFill>
            <a:schemeClr val="bg1"/>
          </a:solidFill>
          <a:latin typeface="Arial"/>
        </a:defRPr>
      </a:pPr>
      <a:endParaRPr lang="en-US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348213113985752"/>
          <c:y val="0.0448275098425197"/>
          <c:w val="0.615314960629921"/>
          <c:h val="0.8315405919087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FF6600"/>
            </a:solidFill>
            <a:ln w="25433">
              <a:noFill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 i="0">
                    <a:solidFill>
                      <a:srgbClr val="000000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Sheet1!$A$2:$A$8</c:f>
              <c:strCache>
                <c:ptCount val="7"/>
                <c:pt idx="0">
                  <c:v>Other</c:v>
                </c:pt>
                <c:pt idx="1">
                  <c:v>Carboplatin/gemcitabine/necitumumab</c:v>
                </c:pt>
                <c:pt idx="2">
                  <c:v>Cisplatin/gemcitabine/necitumumab</c:v>
                </c:pt>
                <c:pt idx="3">
                  <c:v>Cisplatin/gemcitabine</c:v>
                </c:pt>
                <c:pt idx="4">
                  <c:v>Carboplatin/       paclitaxel</c:v>
                </c:pt>
                <c:pt idx="5">
                  <c:v>Carboplatin/paclitaxel</c:v>
                </c:pt>
                <c:pt idx="6">
                  <c:v>Carboplatin/gemcitabine</c:v>
                </c:pt>
              </c:strCache>
            </c:strRef>
          </c:cat>
          <c:val>
            <c:numRef>
              <c:f>Sheet1!$B$2:$B$8</c:f>
              <c:numCache>
                <c:formatCode>0%</c:formatCode>
                <c:ptCount val="7"/>
                <c:pt idx="0">
                  <c:v>0.01</c:v>
                </c:pt>
                <c:pt idx="1">
                  <c:v>0.04</c:v>
                </c:pt>
                <c:pt idx="2">
                  <c:v>0.12</c:v>
                </c:pt>
                <c:pt idx="3">
                  <c:v>0.22</c:v>
                </c:pt>
                <c:pt idx="4">
                  <c:v>0.2</c:v>
                </c:pt>
                <c:pt idx="5">
                  <c:v>0.2</c:v>
                </c:pt>
                <c:pt idx="6">
                  <c:v>0.2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452361664"/>
        <c:axId val="-452348224"/>
      </c:barChart>
      <c:catAx>
        <c:axId val="-45236166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solidFill>
            <a:sysClr val="window" lastClr="FFFFFF"/>
          </a:solidFill>
          <a:ln w="6347">
            <a:solidFill>
              <a:sysClr val="windowText" lastClr="000000"/>
            </a:solidFill>
          </a:ln>
        </c:spPr>
        <c:txPr>
          <a:bodyPr/>
          <a:lstStyle/>
          <a:p>
            <a:pPr algn="r">
              <a:defRPr sz="1599" b="1" i="0" baseline="0">
                <a:solidFill>
                  <a:srgbClr val="000000"/>
                </a:solidFill>
              </a:defRPr>
            </a:pPr>
            <a:endParaRPr lang="en-US"/>
          </a:p>
        </c:txPr>
        <c:crossAx val="-452348224"/>
        <c:crosses val="autoZero"/>
        <c:auto val="1"/>
        <c:lblAlgn val="ctr"/>
        <c:lblOffset val="100"/>
        <c:noMultiLvlLbl val="0"/>
      </c:catAx>
      <c:valAx>
        <c:axId val="-452348224"/>
        <c:scaling>
          <c:orientation val="minMax"/>
        </c:scaling>
        <c:delete val="0"/>
        <c:axPos val="b"/>
        <c:numFmt formatCode="0%" sourceLinked="1"/>
        <c:majorTickMark val="out"/>
        <c:minorTickMark val="none"/>
        <c:tickLblPos val="nextTo"/>
        <c:spPr>
          <a:ln w="6347">
            <a:solidFill>
              <a:sysClr val="windowText" lastClr="000000"/>
            </a:solidFill>
          </a:ln>
        </c:spPr>
        <c:txPr>
          <a:bodyPr/>
          <a:lstStyle/>
          <a:p>
            <a:pPr>
              <a:defRPr sz="1599" b="1" i="0">
                <a:solidFill>
                  <a:srgbClr val="000000"/>
                </a:solidFill>
              </a:defRPr>
            </a:pPr>
            <a:endParaRPr lang="en-US"/>
          </a:p>
        </c:txPr>
        <c:crossAx val="-452361664"/>
        <c:crosses val="autoZero"/>
        <c:crossBetween val="between"/>
      </c:valAx>
      <c:spPr>
        <a:noFill/>
        <a:ln w="25413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798" baseline="0">
          <a:solidFill>
            <a:schemeClr val="bg1"/>
          </a:solidFill>
          <a:latin typeface="Arial"/>
        </a:defRPr>
      </a:pPr>
      <a:endParaRPr lang="en-US"/>
    </a:p>
  </c:txPr>
  <c:externalData r:id="rId2">
    <c:autoUpdate val="0"/>
  </c:externalData>
</c:chartSpace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2-07-31T18:12:46.347" idx="1">
    <p:pos x="129" y="414"/>
    <p:text>Note to client: Changed slide title to match poster</p:tex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5DAAB8-0B4A-483C-A829-1B0685EB5180}" type="datetimeFigureOut">
              <a:rPr lang="en-US" smtClean="0"/>
              <a:t>5/18/17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D7D01A-0AA0-4417-AF04-55382B0A1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32631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 txBox="1">
            <a:spLocks noGrp="1" noChangeArrowheads="1"/>
          </p:cNvSpPr>
          <p:nvPr/>
        </p:nvSpPr>
        <p:spPr bwMode="auto">
          <a:xfrm>
            <a:off x="3886201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53" tIns="45226" rIns="90453" bIns="45226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defTabSz="904527" eaLnBrk="0" fontAlgn="base" hangingPunct="0">
              <a:spcBef>
                <a:spcPct val="0"/>
              </a:spcBef>
              <a:spcAft>
                <a:spcPct val="0"/>
              </a:spcAft>
            </a:pPr>
            <a:fld id="{B06D12D6-5507-2640-B197-AD515AB8E737}" type="slidenum">
              <a:rPr lang="en-US" sz="1200">
                <a:solidFill>
                  <a:srgbClr val="000000"/>
                </a:solidFill>
                <a:latin typeface="Times" charset="0"/>
                <a:ea typeface="ヒラギノ角ゴ Pro W3" charset="0"/>
                <a:cs typeface="ヒラギノ角ゴ Pro W3" charset="0"/>
              </a:rPr>
              <a:pPr algn="r" defTabSz="904527" eaLnBrk="0" fontAlgn="base" hangingPunct="0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sz="1200">
              <a:solidFill>
                <a:srgbClr val="000000"/>
              </a:solidFill>
              <a:latin typeface="Times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386" name="Rectangle 7"/>
          <p:cNvSpPr txBox="1">
            <a:spLocks noGrp="1" noChangeArrowheads="1"/>
          </p:cNvSpPr>
          <p:nvPr/>
        </p:nvSpPr>
        <p:spPr bwMode="auto">
          <a:xfrm>
            <a:off x="3886201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53" tIns="45226" rIns="90453" bIns="45226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defTabSz="904527" eaLnBrk="0" fontAlgn="base" hangingPunct="0">
              <a:spcBef>
                <a:spcPct val="0"/>
              </a:spcBef>
              <a:spcAft>
                <a:spcPct val="0"/>
              </a:spcAft>
            </a:pPr>
            <a:fld id="{9C33BE1B-38DF-1A45-9D1D-72E90EA24077}" type="slidenum">
              <a:rPr lang="en-US" sz="1200">
                <a:solidFill>
                  <a:srgbClr val="000000"/>
                </a:solidFill>
                <a:latin typeface="Times" charset="0"/>
                <a:ea typeface="ヒラギノ角ゴ Pro W3" charset="0"/>
                <a:cs typeface="ヒラギノ角ゴ Pro W3" charset="0"/>
              </a:rPr>
              <a:pPr algn="r" defTabSz="904527" eaLnBrk="0" fontAlgn="base" hangingPunct="0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sz="1200">
              <a:solidFill>
                <a:srgbClr val="000000"/>
              </a:solidFill>
              <a:latin typeface="Times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en-US">
              <a:ea typeface="ヒラギノ角ゴ Pro W3" charset="0"/>
              <a:cs typeface="ヒラギノ角ゴ Pro W3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131508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8210862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ln/>
        </p:spPr>
      </p:sp>
      <p:sp>
        <p:nvSpPr>
          <p:cNvPr id="727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ea typeface="ヒラギノ角ゴ Pro W3"/>
              <a:cs typeface="ヒラギノ角ゴ Pro W3"/>
            </a:endParaRPr>
          </a:p>
        </p:txBody>
      </p:sp>
      <p:sp>
        <p:nvSpPr>
          <p:cNvPr id="727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28663" indent="-2794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20775" indent="-2238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70038" indent="-2238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17713" indent="-2238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474913" indent="-2238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32113" indent="-2238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389313" indent="-2238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46513" indent="-2238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45D5D70A-D696-4576-B8BC-DDB2B4C0693B}" type="slidenum">
              <a:rPr lang="en-US" altLang="en-US">
                <a:solidFill>
                  <a:srgbClr val="000000"/>
                </a:solidFill>
                <a:latin typeface="Times New Roman" panose="02020603050405020304" pitchFamily="18" charset="0"/>
                <a:ea typeface="ヒラギノ角ゴ Pro W3"/>
              </a:rPr>
              <a:pPr>
                <a:spcBef>
                  <a:spcPct val="0"/>
                </a:spcBef>
              </a:pPr>
              <a:t>22</a:t>
            </a:fld>
            <a:endParaRPr lang="en-US" altLang="en-US">
              <a:solidFill>
                <a:srgbClr val="000000"/>
              </a:solidFill>
              <a:latin typeface="Times New Roman" panose="02020603050405020304" pitchFamily="18" charset="0"/>
              <a:ea typeface="ヒラギノ角ゴ Pro W3"/>
            </a:endParaRPr>
          </a:p>
        </p:txBody>
      </p:sp>
    </p:spTree>
    <p:extLst>
      <p:ext uri="{BB962C8B-B14F-4D97-AF65-F5344CB8AC3E}">
        <p14:creationId xmlns:p14="http://schemas.microsoft.com/office/powerpoint/2010/main" val="17081487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 txBox="1">
            <a:spLocks noGrp="1" noChangeArrowheads="1"/>
          </p:cNvSpPr>
          <p:nvPr/>
        </p:nvSpPr>
        <p:spPr bwMode="auto">
          <a:xfrm>
            <a:off x="3886201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53" tIns="45226" rIns="90453" bIns="45226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defTabSz="904527" eaLnBrk="0" fontAlgn="base" hangingPunct="0">
              <a:spcBef>
                <a:spcPct val="0"/>
              </a:spcBef>
              <a:spcAft>
                <a:spcPct val="0"/>
              </a:spcAft>
            </a:pPr>
            <a:fld id="{B06D12D6-5507-2640-B197-AD515AB8E737}" type="slidenum">
              <a:rPr lang="en-US" sz="1200">
                <a:solidFill>
                  <a:srgbClr val="000000"/>
                </a:solidFill>
                <a:latin typeface="Times" charset="0"/>
                <a:ea typeface="ヒラギノ角ゴ Pro W3" charset="0"/>
                <a:cs typeface="ヒラギノ角ゴ Pro W3" charset="0"/>
              </a:rPr>
              <a:pPr algn="r" defTabSz="904527" eaLnBrk="0" fontAlgn="base" hangingPunct="0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 sz="1200">
              <a:solidFill>
                <a:srgbClr val="000000"/>
              </a:solidFill>
              <a:latin typeface="Times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386" name="Rectangle 7"/>
          <p:cNvSpPr txBox="1">
            <a:spLocks noGrp="1" noChangeArrowheads="1"/>
          </p:cNvSpPr>
          <p:nvPr/>
        </p:nvSpPr>
        <p:spPr bwMode="auto">
          <a:xfrm>
            <a:off x="3886201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53" tIns="45226" rIns="90453" bIns="45226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defTabSz="904527" eaLnBrk="0" fontAlgn="base" hangingPunct="0">
              <a:spcBef>
                <a:spcPct val="0"/>
              </a:spcBef>
              <a:spcAft>
                <a:spcPct val="0"/>
              </a:spcAft>
            </a:pPr>
            <a:fld id="{9C33BE1B-38DF-1A45-9D1D-72E90EA24077}" type="slidenum">
              <a:rPr lang="en-US" sz="1200">
                <a:solidFill>
                  <a:srgbClr val="000000"/>
                </a:solidFill>
                <a:latin typeface="Times" charset="0"/>
                <a:ea typeface="ヒラギノ角ゴ Pro W3" charset="0"/>
                <a:cs typeface="ヒラギノ角ゴ Pro W3" charset="0"/>
              </a:rPr>
              <a:pPr algn="r" defTabSz="904527" eaLnBrk="0" fontAlgn="base" hangingPunct="0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 sz="1200">
              <a:solidFill>
                <a:srgbClr val="000000"/>
              </a:solidFill>
              <a:latin typeface="Times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en-US">
              <a:ea typeface="ヒラギノ角ゴ Pro W3" charset="0"/>
              <a:cs typeface="ヒラギノ角ゴ Pro W3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30831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A621F9-A5C7-4E94-A3BE-8BC7F5300048}" type="slidenum">
              <a:rPr lang="en-US" smtClean="0">
                <a:solidFill>
                  <a:prstClr val="black"/>
                </a:solidFill>
              </a:rPr>
              <a:pPr/>
              <a:t>11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57980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ln/>
        </p:spPr>
      </p:sp>
      <p:sp>
        <p:nvSpPr>
          <p:cNvPr id="1269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defTabSz="455613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269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392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2392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2392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2392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2392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239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239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239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239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6CD30B20-2BC3-4004-9546-B21835CFE7C9}" type="slidenum">
              <a:rPr lang="en-US" altLang="en-US" smtClean="0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12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00162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ln/>
        </p:spPr>
      </p:sp>
      <p:sp>
        <p:nvSpPr>
          <p:cNvPr id="12902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defTabSz="455613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290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1A2E9154-1E26-478C-8610-8E380A9D305E}" type="slidenum">
              <a:rPr lang="en-US" altLang="en-US" smtClean="0">
                <a:solidFill>
                  <a:srgbClr val="000000"/>
                </a:solidFill>
                <a:latin typeface="Times" panose="02020603050405020304" pitchFamily="18" charset="0"/>
              </a:rPr>
              <a:pPr>
                <a:spcBef>
                  <a:spcPct val="0"/>
                </a:spcBef>
              </a:pPr>
              <a:t>13</a:t>
            </a:fld>
            <a:endParaRPr lang="en-US" altLang="en-US">
              <a:solidFill>
                <a:srgbClr val="000000"/>
              </a:solidFill>
              <a:latin typeface="Times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45191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ln/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marL="171450" indent="-171450" defTabSz="4572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dirty="0"/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fld id="{F208FA08-950B-4B0D-8AB8-BDE2C4D24C80}" type="slidenum">
              <a:rPr lang="en-US" altLang="en-US">
                <a:solidFill>
                  <a:srgbClr val="000000"/>
                </a:solidFill>
                <a:latin typeface="Arial" panose="020B0604020202020204" pitchFamily="34" charset="0"/>
              </a:rPr>
              <a:pPr/>
              <a:t>14</a:t>
            </a:fld>
            <a:endParaRPr lang="en-US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92471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6F538D-5C28-4BBA-AABB-B314048513E5}" type="slidenum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2657659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53C4279-0E90-45C7-936D-21AD6824232C}" type="slidenum">
              <a: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GB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1179715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ln/>
        </p:spPr>
      </p:sp>
      <p:sp>
        <p:nvSpPr>
          <p:cNvPr id="15360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536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39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239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239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239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239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239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239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239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239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6E6FA9DA-9FF8-4181-97F2-2C45D71ED84C}" type="slidenum">
              <a:rPr lang="en-US" altLang="en-US" smtClean="0">
                <a:solidFill>
                  <a:srgbClr val="000000"/>
                </a:solidFill>
              </a:rPr>
              <a:pPr/>
              <a:t>17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40681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Relationship Id="rId2" Type="http://schemas.openxmlformats.org/officeDocument/2006/relationships/image" Target="../media/image4.jpe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ain Body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3200"/>
            <a:ext cx="8229600" cy="867600"/>
          </a:xfrm>
        </p:spPr>
        <p:txBody>
          <a:bodyPr anchor="ctr">
            <a:noAutofit/>
          </a:bodyPr>
          <a:lstStyle>
            <a:lvl1pPr algn="l">
              <a:defRPr sz="2400" b="1">
                <a:solidFill>
                  <a:schemeClr val="tx1"/>
                </a:solidFill>
                <a:effectLst/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0"/>
          </p:nvPr>
        </p:nvSpPr>
        <p:spPr>
          <a:xfrm>
            <a:off x="1200150" y="1800227"/>
            <a:ext cx="7486650" cy="4314825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26085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31800" y="1489077"/>
            <a:ext cx="4057650" cy="4892675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1850" y="1489077"/>
            <a:ext cx="4057650" cy="4892675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34874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83D0C-0B88-463C-9405-29B97427F46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5/18/17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81D326-31EC-4437-9B6E-99987613AAE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3678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83D0C-0B88-463C-9405-29B97427F46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5/18/17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81D326-31EC-4437-9B6E-99987613AAE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4690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83D0C-0B88-463C-9405-29B97427F46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5/18/17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81D326-31EC-4437-9B6E-99987613AAE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3958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83D0C-0B88-463C-9405-29B97427F46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5/18/17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81D326-31EC-4437-9B6E-99987613AAE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6584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83D0C-0B88-463C-9405-29B97427F46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5/18/17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81D326-31EC-4437-9B6E-99987613AAE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1809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83D0C-0B88-463C-9405-29B97427F46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5/18/17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81D326-31EC-4437-9B6E-99987613AAE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4317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83D0C-0B88-463C-9405-29B97427F46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5/18/17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81D326-31EC-4437-9B6E-99987613AAE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0516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304802"/>
            <a:ext cx="7543800" cy="14319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1066800" y="1981200"/>
            <a:ext cx="7543800" cy="4114800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xfrm>
            <a:off x="10668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>
                <a:ea typeface="ＭＳ Ｐゴシック" pitchFamily="34" charset="-128"/>
              </a:defRPr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xfrm>
            <a:off x="34290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ea typeface="ＭＳ Ｐゴシック" pitchFamily="34" charset="-128"/>
              </a:defRPr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7056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>
                <a:ea typeface="ＭＳ Ｐゴシック" pitchFamily="34" charset="-128"/>
              </a:defRPr>
            </a:lvl1pPr>
          </a:lstStyle>
          <a:p>
            <a:pPr>
              <a:defRPr/>
            </a:pPr>
            <a:fld id="{5842D30D-99D2-4FE7-9C9F-C5302C38B185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1477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3707905" y="6309320"/>
            <a:ext cx="5200827" cy="431800"/>
          </a:xfrm>
        </p:spPr>
        <p:txBody>
          <a:bodyPr anchor="b"/>
          <a:lstStyle>
            <a:lvl1pPr algn="r">
              <a:buNone/>
              <a:defRPr sz="900" baseline="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22943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79604" y="2145600"/>
            <a:ext cx="4982739" cy="12192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3200" b="1" i="0" cap="all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79604" y="3370145"/>
            <a:ext cx="4982739" cy="600000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chemeClr val="tx1"/>
                </a:solidFill>
                <a:latin typeface="Arial Narrow"/>
                <a:cs typeface="Arial Narrow"/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0"/>
          </p:nvPr>
        </p:nvSpPr>
        <p:spPr>
          <a:xfrm>
            <a:off x="679607" y="4579200"/>
            <a:ext cx="4425177" cy="307200"/>
          </a:xfrm>
        </p:spPr>
        <p:txBody>
          <a:bodyPr tIns="46800" bIns="234000">
            <a:noAutofit/>
          </a:bodyPr>
          <a:lstStyle>
            <a:lvl1pPr marL="0" indent="0">
              <a:buFontTx/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679607" y="4894301"/>
            <a:ext cx="4425177" cy="307200"/>
          </a:xfrm>
        </p:spPr>
        <p:txBody>
          <a:bodyPr tIns="46800" bIns="234000">
            <a:noAutofit/>
          </a:bodyPr>
          <a:lstStyle>
            <a:lvl1pPr marL="0" indent="0">
              <a:buFontTx/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679606" y="5966059"/>
            <a:ext cx="3984758" cy="307777"/>
          </a:xfrm>
        </p:spPr>
        <p:txBody>
          <a:bodyPr bIns="234000">
            <a:noAutofit/>
          </a:bodyPr>
          <a:lstStyle>
            <a:lvl1pPr marL="0" indent="0">
              <a:buFontTx/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Box 16"/>
          <p:cNvSpPr txBox="1"/>
          <p:nvPr userDrawn="1"/>
        </p:nvSpPr>
        <p:spPr>
          <a:xfrm>
            <a:off x="7168121" y="6273835"/>
            <a:ext cx="16587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it-IT" sz="1600" i="0" u="none" strike="noStrike" kern="1200" baseline="0" dirty="0">
                <a:latin typeface="Arial Narrow"/>
                <a:ea typeface="+mn-ea"/>
                <a:cs typeface="Arial Narrow"/>
              </a:rPr>
              <a:t>esmo</a:t>
            </a:r>
            <a:r>
              <a:rPr lang="en-US" sz="1600" i="0" u="none" strike="noStrike" kern="1200" baseline="0" dirty="0">
                <a:latin typeface="Arial Narrow"/>
                <a:ea typeface="+mn-ea"/>
                <a:cs typeface="Arial Narrow"/>
              </a:rPr>
              <a:t>.org</a:t>
            </a: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605" y="558157"/>
            <a:ext cx="1914538" cy="578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590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17136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Chap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ctrTitle"/>
          </p:nvPr>
        </p:nvSpPr>
        <p:spPr>
          <a:xfrm>
            <a:off x="685801" y="2145600"/>
            <a:ext cx="4982737" cy="12192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b="1" i="0" cap="none" baseline="0">
                <a:solidFill>
                  <a:schemeClr val="tx1"/>
                </a:solidFill>
                <a:latin typeface="Arial" panose="020B0604020202020204" pitchFamily="34" charset="0"/>
                <a:cs typeface="Arial Narrow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685802" y="3370145"/>
            <a:ext cx="4982737" cy="672000"/>
          </a:xfrm>
        </p:spPr>
        <p:txBody>
          <a:bodyPr>
            <a:noAutofit/>
          </a:bodyPr>
          <a:lstStyle>
            <a:lvl1pPr marL="0" indent="0" algn="l">
              <a:buNone/>
              <a:defRPr sz="2400" baseline="0">
                <a:solidFill>
                  <a:schemeClr val="tx1"/>
                </a:solidFill>
                <a:latin typeface="Arial" panose="020B0604020202020204" pitchFamily="34" charset="0"/>
                <a:cs typeface="Arial Narrow"/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718551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0000" y="552122"/>
            <a:ext cx="5254702" cy="553999"/>
          </a:xfrm>
        </p:spPr>
        <p:txBody>
          <a:bodyPr anchor="b">
            <a:noAutofit/>
          </a:bodyPr>
          <a:lstStyle>
            <a:lvl1pPr>
              <a:defRPr sz="2400" cap="none" baseline="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0"/>
          </p:nvPr>
        </p:nvSpPr>
        <p:spPr>
          <a:xfrm>
            <a:off x="540000" y="1080002"/>
            <a:ext cx="5254702" cy="488795"/>
          </a:xfrm>
        </p:spPr>
        <p:txBody>
          <a:bodyPr>
            <a:noAutofit/>
          </a:bodyPr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540000" y="2112963"/>
            <a:ext cx="8056800" cy="4020208"/>
          </a:xfrm>
        </p:spPr>
        <p:txBody>
          <a:bodyPr>
            <a:noAutofit/>
          </a:bodyPr>
          <a:lstStyle>
            <a:lvl1pPr marL="0" indent="0">
              <a:buNone/>
              <a:defRPr sz="1600" baseline="0">
                <a:latin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A788FA-F864-4521-9DFD-AF03C9BFF3E5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838364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quarter" idx="11"/>
          </p:nvPr>
        </p:nvSpPr>
        <p:spPr>
          <a:xfrm>
            <a:off x="537682" y="2112964"/>
            <a:ext cx="3413637" cy="4013627"/>
          </a:xfr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4079509" y="2113389"/>
            <a:ext cx="4528800" cy="4013200"/>
          </a:xfrm>
        </p:spPr>
        <p:txBody>
          <a:bodyPr>
            <a:noAutofit/>
          </a:bodyPr>
          <a:lstStyle>
            <a:lvl1pPr marL="0" indent="0">
              <a:buNone/>
              <a:defRPr sz="1600" baseline="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540855" y="550802"/>
            <a:ext cx="5254702" cy="553999"/>
          </a:xfrm>
        </p:spPr>
        <p:txBody>
          <a:bodyPr anchor="b">
            <a:noAutofit/>
          </a:bodyPr>
          <a:lstStyle>
            <a:lvl1pPr>
              <a:defRPr sz="2400" cap="all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Text Placeholder 11"/>
          <p:cNvSpPr>
            <a:spLocks noGrp="1"/>
          </p:cNvSpPr>
          <p:nvPr>
            <p:ph type="body" sz="quarter" idx="10"/>
          </p:nvPr>
        </p:nvSpPr>
        <p:spPr>
          <a:xfrm>
            <a:off x="540855" y="1080002"/>
            <a:ext cx="5254702" cy="488795"/>
          </a:xfrm>
        </p:spPr>
        <p:txBody>
          <a:bodyPr>
            <a:noAutofit/>
          </a:bodyPr>
          <a:lstStyle>
            <a:lvl1pPr marL="0" indent="0">
              <a:buNone/>
              <a:defRPr sz="200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A81B8E-DB90-4156-9998-67EBCA269C4E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684003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quarter" idx="11"/>
          </p:nvPr>
        </p:nvSpPr>
        <p:spPr>
          <a:xfrm>
            <a:off x="540000" y="4132147"/>
            <a:ext cx="8056800" cy="1994017"/>
          </a:xfr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marR="0" indent="0" algn="ctr" defTabSz="457189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0000"/>
              </a:buClr>
              <a:buSzPct val="35000"/>
              <a:buFont typeface="Wingdings" charset="2"/>
              <a:buNone/>
              <a:tabLst/>
              <a:defRPr baseline="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540000" y="2112965"/>
            <a:ext cx="8056800" cy="1895281"/>
          </a:xfrm>
        </p:spPr>
        <p:txBody>
          <a:bodyPr>
            <a:noAutofit/>
          </a:bodyPr>
          <a:lstStyle>
            <a:lvl1pPr marL="0" indent="0">
              <a:buNone/>
              <a:defRPr baseline="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540000" y="550802"/>
            <a:ext cx="5254702" cy="553999"/>
          </a:xfrm>
        </p:spPr>
        <p:txBody>
          <a:bodyPr anchor="b">
            <a:noAutofit/>
          </a:bodyPr>
          <a:lstStyle>
            <a:lvl1pPr>
              <a:defRPr sz="2400" cap="all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Text Placeholder 11"/>
          <p:cNvSpPr>
            <a:spLocks noGrp="1"/>
          </p:cNvSpPr>
          <p:nvPr>
            <p:ph type="body" sz="quarter" idx="10"/>
          </p:nvPr>
        </p:nvSpPr>
        <p:spPr>
          <a:xfrm>
            <a:off x="540000" y="1080002"/>
            <a:ext cx="5254702" cy="488795"/>
          </a:xfrm>
        </p:spPr>
        <p:txBody>
          <a:bodyPr>
            <a:noAutofit/>
          </a:bodyPr>
          <a:lstStyle>
            <a:lvl1pPr marL="0" indent="0">
              <a:buNone/>
              <a:defRPr sz="200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E3CF81-11EA-405E-A3EC-9D48E6C9B03D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951694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540000" y="2112964"/>
            <a:ext cx="8056800" cy="4013627"/>
          </a:xfrm>
        </p:spPr>
        <p:txBody>
          <a:bodyPr>
            <a:no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  <a:lvl2pPr>
              <a:defRPr baseline="0">
                <a:latin typeface="Arial" panose="020B0604020202020204" pitchFamily="34" charset="0"/>
              </a:defRPr>
            </a:lvl2pPr>
            <a:lvl3pPr>
              <a:defRPr baseline="0">
                <a:latin typeface="Arial" panose="020B0604020202020204" pitchFamily="34" charset="0"/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540000" y="550802"/>
            <a:ext cx="7556938" cy="553999"/>
          </a:xfrm>
        </p:spPr>
        <p:txBody>
          <a:bodyPr anchor="b">
            <a:noAutofit/>
          </a:bodyPr>
          <a:lstStyle>
            <a:lvl1pPr>
              <a:defRPr sz="2400" cap="none" baseline="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Text Placeholder 11"/>
          <p:cNvSpPr>
            <a:spLocks noGrp="1"/>
          </p:cNvSpPr>
          <p:nvPr>
            <p:ph type="body" sz="quarter" idx="10"/>
          </p:nvPr>
        </p:nvSpPr>
        <p:spPr>
          <a:xfrm>
            <a:off x="540000" y="1080002"/>
            <a:ext cx="7556938" cy="488795"/>
          </a:xfrm>
        </p:spPr>
        <p:txBody>
          <a:bodyPr>
            <a:noAutofit/>
          </a:bodyPr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D83D96-D520-43E8-9FE3-99F474E31BD7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506890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F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F692A5-A8C0-47CD-A2C0-7DF226E98A5E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348143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F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540000" y="2112964"/>
            <a:ext cx="8236800" cy="4013627"/>
          </a:xfrm>
        </p:spPr>
        <p:txBody>
          <a:bodyPr>
            <a:no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  <a:lvl2pPr>
              <a:defRPr baseline="0">
                <a:latin typeface="Arial" panose="020B0604020202020204" pitchFamily="34" charset="0"/>
              </a:defRPr>
            </a:lvl2pPr>
            <a:lvl3pPr>
              <a:defRPr baseline="0">
                <a:latin typeface="Arial" panose="020B0604020202020204" pitchFamily="34" charset="0"/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540000" y="550802"/>
            <a:ext cx="5254702" cy="553999"/>
          </a:xfrm>
        </p:spPr>
        <p:txBody>
          <a:bodyPr anchor="b">
            <a:noAutofit/>
          </a:bodyPr>
          <a:lstStyle>
            <a:lvl1pPr>
              <a:defRPr sz="2400" cap="none" baseline="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11"/>
          <p:cNvSpPr>
            <a:spLocks noGrp="1"/>
          </p:cNvSpPr>
          <p:nvPr>
            <p:ph type="body" sz="quarter" idx="14"/>
          </p:nvPr>
        </p:nvSpPr>
        <p:spPr>
          <a:xfrm>
            <a:off x="540000" y="1080002"/>
            <a:ext cx="5254702" cy="488795"/>
          </a:xfrm>
        </p:spPr>
        <p:txBody>
          <a:bodyPr>
            <a:noAutofit/>
          </a:bodyPr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1A7CD0-78D0-42EA-ADB5-8E9333008CAE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845926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ont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>
            <a:spLocks noChangeArrowheads="1"/>
          </p:cNvSpPr>
          <p:nvPr userDrawn="1"/>
        </p:nvSpPr>
        <p:spPr bwMode="auto">
          <a:xfrm>
            <a:off x="685802" y="3692528"/>
            <a:ext cx="2994025" cy="1628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defRPr/>
            </a:pPr>
            <a:r>
              <a:rPr lang="en-US" altLang="en-US" sz="1550" b="1" baseline="30000" dirty="0">
                <a:solidFill>
                  <a:schemeClr val="tx1"/>
                </a:solidFill>
                <a:latin typeface="Arial Narrow" pitchFamily="34" charset="0"/>
              </a:rPr>
              <a:t>Contacts ESMO </a:t>
            </a:r>
          </a:p>
          <a:p>
            <a:pPr eaLnBrk="1" hangingPunct="1">
              <a:defRPr/>
            </a:pPr>
            <a:endParaRPr lang="en-US" altLang="en-US" sz="1550" b="1" baseline="30000" dirty="0">
              <a:solidFill>
                <a:schemeClr val="tx1"/>
              </a:solidFill>
              <a:latin typeface="Arial Narrow" pitchFamily="34" charset="0"/>
            </a:endParaRPr>
          </a:p>
          <a:p>
            <a:pPr eaLnBrk="1" hangingPunct="1">
              <a:defRPr/>
            </a:pPr>
            <a:r>
              <a:rPr lang="en-US" altLang="en-US" sz="1550" baseline="30000" dirty="0">
                <a:solidFill>
                  <a:schemeClr val="tx1"/>
                </a:solidFill>
                <a:latin typeface="Arial Narrow" pitchFamily="34" charset="0"/>
              </a:rPr>
              <a:t>European Society for Medical Oncology </a:t>
            </a:r>
            <a:br>
              <a:rPr lang="en-US" altLang="en-US" sz="1550" baseline="30000" dirty="0">
                <a:solidFill>
                  <a:schemeClr val="tx1"/>
                </a:solidFill>
                <a:latin typeface="Arial Narrow" pitchFamily="34" charset="0"/>
              </a:rPr>
            </a:br>
            <a:r>
              <a:rPr lang="en-US" altLang="en-US" sz="1550" baseline="30000" dirty="0">
                <a:solidFill>
                  <a:schemeClr val="tx1"/>
                </a:solidFill>
                <a:latin typeface="Arial Narrow" pitchFamily="34" charset="0"/>
              </a:rPr>
              <a:t>Via L. </a:t>
            </a:r>
            <a:r>
              <a:rPr lang="en-US" altLang="en-US" sz="1550" baseline="30000" dirty="0" err="1">
                <a:solidFill>
                  <a:schemeClr val="tx1"/>
                </a:solidFill>
                <a:latin typeface="Arial Narrow" pitchFamily="34" charset="0"/>
              </a:rPr>
              <a:t>Taddei</a:t>
            </a:r>
            <a:r>
              <a:rPr lang="en-US" altLang="en-US" sz="1550" baseline="30000" dirty="0">
                <a:solidFill>
                  <a:schemeClr val="tx1"/>
                </a:solidFill>
                <a:latin typeface="Arial Narrow" pitchFamily="34" charset="0"/>
              </a:rPr>
              <a:t> 4, CH-6962 </a:t>
            </a:r>
            <a:r>
              <a:rPr lang="en-US" altLang="en-US" sz="1550" baseline="30000" dirty="0" err="1">
                <a:solidFill>
                  <a:schemeClr val="tx1"/>
                </a:solidFill>
                <a:latin typeface="Arial Narrow" pitchFamily="34" charset="0"/>
              </a:rPr>
              <a:t>Viganello</a:t>
            </a:r>
            <a:r>
              <a:rPr lang="en-US" altLang="en-US" sz="1550" baseline="30000" dirty="0">
                <a:solidFill>
                  <a:schemeClr val="tx1"/>
                </a:solidFill>
                <a:latin typeface="Arial Narrow" pitchFamily="34" charset="0"/>
              </a:rPr>
              <a:t> – </a:t>
            </a:r>
            <a:r>
              <a:rPr lang="en-US" altLang="en-US" sz="1550" baseline="30000" dirty="0" err="1">
                <a:solidFill>
                  <a:schemeClr val="tx1"/>
                </a:solidFill>
                <a:latin typeface="Arial Narrow" pitchFamily="34" charset="0"/>
              </a:rPr>
              <a:t>Lugano</a:t>
            </a:r>
            <a:r>
              <a:rPr lang="en-US" altLang="en-US" sz="1550" baseline="30000" dirty="0">
                <a:solidFill>
                  <a:schemeClr val="tx1"/>
                </a:solidFill>
                <a:latin typeface="Arial Narrow" pitchFamily="34" charset="0"/>
              </a:rPr>
              <a:t/>
            </a:r>
            <a:br>
              <a:rPr lang="en-US" altLang="en-US" sz="1550" baseline="30000" dirty="0">
                <a:solidFill>
                  <a:schemeClr val="tx1"/>
                </a:solidFill>
                <a:latin typeface="Arial Narrow" pitchFamily="34" charset="0"/>
              </a:rPr>
            </a:br>
            <a:r>
              <a:rPr lang="en-US" altLang="en-US" sz="1550" baseline="30000" dirty="0">
                <a:solidFill>
                  <a:schemeClr val="tx1"/>
                </a:solidFill>
                <a:latin typeface="Arial Narrow" pitchFamily="34" charset="0"/>
              </a:rPr>
              <a:t>T. +41 (0)91 973 19 00</a:t>
            </a:r>
            <a:br>
              <a:rPr lang="en-US" altLang="en-US" sz="1550" baseline="30000" dirty="0">
                <a:solidFill>
                  <a:schemeClr val="tx1"/>
                </a:solidFill>
                <a:latin typeface="Arial Narrow" pitchFamily="34" charset="0"/>
              </a:rPr>
            </a:br>
            <a:r>
              <a:rPr lang="en-US" altLang="en-US" sz="1550" baseline="30000" dirty="0">
                <a:solidFill>
                  <a:schemeClr val="tx1"/>
                </a:solidFill>
                <a:latin typeface="Arial Narrow" pitchFamily="34" charset="0"/>
              </a:rPr>
              <a:t>F. +41 (0)91 973 19 02</a:t>
            </a:r>
            <a:br>
              <a:rPr lang="en-US" altLang="en-US" sz="1550" baseline="30000" dirty="0">
                <a:solidFill>
                  <a:schemeClr val="tx1"/>
                </a:solidFill>
                <a:latin typeface="Arial Narrow" pitchFamily="34" charset="0"/>
              </a:rPr>
            </a:br>
            <a:r>
              <a:rPr lang="en-US" altLang="en-US" sz="1550" baseline="30000" dirty="0">
                <a:solidFill>
                  <a:schemeClr val="tx1"/>
                </a:solidFill>
                <a:latin typeface="Arial Narrow" pitchFamily="34" charset="0"/>
              </a:rPr>
              <a:t>http://</a:t>
            </a:r>
            <a:r>
              <a:rPr lang="en-US" altLang="en-US" sz="1550" baseline="30000" dirty="0" err="1">
                <a:solidFill>
                  <a:schemeClr val="tx1"/>
                </a:solidFill>
                <a:latin typeface="Arial Narrow" pitchFamily="34" charset="0"/>
              </a:rPr>
              <a:t>www.esmo.org</a:t>
            </a:r>
            <a:endParaRPr lang="en-US" altLang="en-US" sz="1550" b="1" baseline="0" dirty="0">
              <a:solidFill>
                <a:schemeClr val="tx1"/>
              </a:solidFill>
              <a:latin typeface="Arial Narrow" pitchFamily="34" charset="0"/>
            </a:endParaRPr>
          </a:p>
          <a:p>
            <a:pPr marL="0" marR="0" indent="0" algn="l" defTabSz="457189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sz="1550" baseline="30000" dirty="0" err="1">
                <a:solidFill>
                  <a:schemeClr val="tx1"/>
                </a:solidFill>
                <a:latin typeface="Arial Narrow" pitchFamily="34" charset="0"/>
              </a:rPr>
              <a:t>esmo@esmo.org</a:t>
            </a:r>
            <a:endParaRPr lang="en-US" altLang="en-US" sz="1550" baseline="30000" dirty="0">
              <a:solidFill>
                <a:schemeClr val="tx1"/>
              </a:solidFill>
              <a:latin typeface="Arial Narrow" pitchFamily="34" charset="0"/>
            </a:endParaRPr>
          </a:p>
          <a:p>
            <a:pPr eaLnBrk="1" hangingPunct="1">
              <a:defRPr/>
            </a:pPr>
            <a:endParaRPr lang="en-US" altLang="en-US" sz="1800" baseline="30000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5" name="Text Placeholder 18"/>
          <p:cNvSpPr>
            <a:spLocks noGrp="1"/>
          </p:cNvSpPr>
          <p:nvPr>
            <p:ph type="body" sz="quarter" idx="10"/>
          </p:nvPr>
        </p:nvSpPr>
        <p:spPr>
          <a:xfrm>
            <a:off x="685801" y="2266721"/>
            <a:ext cx="5193371" cy="297517"/>
          </a:xfrm>
        </p:spPr>
        <p:txBody>
          <a:bodyPr tIns="140400" anchor="ctr">
            <a:noAutofit/>
          </a:bodyPr>
          <a:lstStyle>
            <a:lvl1pPr marL="0" indent="0" rtl="0">
              <a:buFontTx/>
              <a:buNone/>
              <a:defRPr lang="en-US" sz="1700" b="1" i="0" u="none" strike="noStrike" baseline="30000" smtClean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685800" y="2664488"/>
            <a:ext cx="5193370" cy="270475"/>
          </a:xfrm>
        </p:spPr>
        <p:txBody>
          <a:bodyPr tIns="93600" bIns="0" anchor="ctr">
            <a:noAutofit/>
          </a:bodyPr>
          <a:lstStyle>
            <a:lvl1pPr marL="0" indent="0" rtl="0">
              <a:buFontTx/>
              <a:buNone/>
              <a:defRPr lang="en-US" sz="1700" b="0" i="0" u="none" strike="noStrike" baseline="30000" smtClean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18"/>
          <p:cNvSpPr>
            <a:spLocks noGrp="1"/>
          </p:cNvSpPr>
          <p:nvPr>
            <p:ph type="body" sz="quarter" idx="12" hasCustomPrompt="1"/>
          </p:nvPr>
        </p:nvSpPr>
        <p:spPr>
          <a:xfrm>
            <a:off x="685800" y="2937600"/>
            <a:ext cx="5193370" cy="297600"/>
          </a:xfrm>
        </p:spPr>
        <p:txBody>
          <a:bodyPr tIns="93600" bIns="0" anchor="ctr">
            <a:noAutofit/>
          </a:bodyPr>
          <a:lstStyle>
            <a:lvl1pPr marL="0" indent="0" rtl="0">
              <a:buFontTx/>
              <a:buNone/>
              <a:defRPr lang="en-US" sz="1700" b="0" i="0" u="none" strike="noStrike" baseline="30000" smtClean="0">
                <a:solidFill>
                  <a:schemeClr val="tx1"/>
                </a:solidFill>
              </a:defRPr>
            </a:lvl1pPr>
          </a:lstStyle>
          <a:p>
            <a:pPr lvl="0"/>
            <a:r>
              <a:rPr lang="fr-CH" dirty="0"/>
              <a:t>Click to edit Master text style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19FB4C-FCC4-423E-B433-D9FA2CAED6D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4117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  <a:lvl2pPr>
              <a:defRPr baseline="0">
                <a:latin typeface="Arial" panose="020B0604020202020204" pitchFamily="34" charset="0"/>
              </a:defRPr>
            </a:lvl2pPr>
            <a:lvl3pPr>
              <a:defRPr baseline="0">
                <a:latin typeface="Arial" panose="020B0604020202020204" pitchFamily="34" charset="0"/>
              </a:defRPr>
            </a:lvl3pPr>
            <a:lvl4pPr>
              <a:defRPr baseline="0">
                <a:latin typeface="Arial" panose="020B0604020202020204" pitchFamily="34" charset="0"/>
              </a:defRPr>
            </a:lvl4pPr>
            <a:lvl5pPr>
              <a:defRPr baseline="0">
                <a:latin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604" y="6245176"/>
            <a:ext cx="2132794" cy="475747"/>
          </a:xfrm>
          <a:prstGeom prst="rect">
            <a:avLst/>
          </a:prstGeom>
        </p:spPr>
        <p:txBody>
          <a:bodyPr lIns="58055" tIns="29028" rIns="58055" bIns="29028"/>
          <a:lstStyle>
            <a:lvl1pPr>
              <a:defRPr/>
            </a:lvl1pPr>
          </a:lstStyle>
          <a:p>
            <a:endParaRPr lang="de-CH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604" y="6245176"/>
            <a:ext cx="2894794" cy="475747"/>
          </a:xfrm>
          <a:prstGeom prst="rect">
            <a:avLst/>
          </a:prstGeom>
        </p:spPr>
        <p:txBody>
          <a:bodyPr lIns="58055" tIns="29028" rIns="58055" bIns="29028"/>
          <a:lstStyle>
            <a:lvl1pPr>
              <a:defRPr/>
            </a:lvl1pPr>
          </a:lstStyle>
          <a:p>
            <a:endParaRPr lang="de-CH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E43A23-ABA6-4898-8628-A2F65BA705DE}" type="slidenum">
              <a:rPr lang="de-CH" altLang="en-US"/>
              <a:pPr/>
              <a:t>‹#›</a:t>
            </a:fld>
            <a:endParaRPr lang="de-CH" altLang="en-US"/>
          </a:p>
        </p:txBody>
      </p:sp>
    </p:spTree>
    <p:extLst>
      <p:ext uri="{BB962C8B-B14F-4D97-AF65-F5344CB8AC3E}">
        <p14:creationId xmlns:p14="http://schemas.microsoft.com/office/powerpoint/2010/main" val="514322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5A797AD9-02DD-B24B-B1F2-4955EFCC927E}" type="datetimeFigureOut">
              <a:rPr lang="en-US" smtClean="0"/>
              <a:pPr/>
              <a:t>5/18/17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100B5-B664-AA47-B7A8-902CA38EEBB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826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2180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D3507-3100-44D1-89EA-AB04DDD3125C}" type="datetimeFigureOut">
              <a:rPr lang="en-US" smtClean="0"/>
              <a:t>5/18/17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1123F-9FB0-43AC-A08E-B8883C07209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D3507-3100-44D1-89EA-AB04DDD3125C}" type="datetimeFigureOut">
              <a:rPr lang="en-US" smtClean="0"/>
              <a:t>5/18/17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1123F-9FB0-43AC-A08E-B8883C07209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D3507-3100-44D1-89EA-AB04DDD3125C}" type="datetimeFigureOut">
              <a:rPr lang="en-US" smtClean="0"/>
              <a:t>5/18/17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1123F-9FB0-43AC-A08E-B8883C07209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D3507-3100-44D1-89EA-AB04DDD3125C}" type="datetimeFigureOut">
              <a:rPr lang="en-US" smtClean="0"/>
              <a:t>5/18/17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1123F-9FB0-43AC-A08E-B8883C07209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D3507-3100-44D1-89EA-AB04DDD3125C}" type="datetimeFigureOut">
              <a:rPr lang="en-US" smtClean="0"/>
              <a:t>5/18/17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1123F-9FB0-43AC-A08E-B8883C07209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D3507-3100-44D1-89EA-AB04DDD3125C}" type="datetimeFigureOut">
              <a:rPr lang="en-US" smtClean="0"/>
              <a:t>5/18/17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1123F-9FB0-43AC-A08E-B8883C07209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D3507-3100-44D1-89EA-AB04DDD3125C}" type="datetimeFigureOut">
              <a:rPr lang="en-US" smtClean="0"/>
              <a:t>5/18/17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1123F-9FB0-43AC-A08E-B8883C07209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D3507-3100-44D1-89EA-AB04DDD3125C}" type="datetimeFigureOut">
              <a:rPr lang="en-US" smtClean="0"/>
              <a:t>5/18/17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1123F-9FB0-43AC-A08E-B8883C07209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D3507-3100-44D1-89EA-AB04DDD3125C}" type="datetimeFigureOut">
              <a:rPr lang="en-US" smtClean="0"/>
              <a:t>5/18/17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1123F-9FB0-43AC-A08E-B8883C07209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D3507-3100-44D1-89EA-AB04DDD3125C}" type="datetimeFigureOut">
              <a:rPr lang="en-US" smtClean="0"/>
              <a:t>5/18/17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1123F-9FB0-43AC-A08E-B8883C07209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38964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D3507-3100-44D1-89EA-AB04DDD3125C}" type="datetimeFigureOut">
              <a:rPr lang="en-US" smtClean="0"/>
              <a:t>5/18/17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1123F-9FB0-43AC-A08E-B8883C07209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01120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48140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48451" y="466727"/>
            <a:ext cx="2071688" cy="59150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31800" y="466727"/>
            <a:ext cx="6064250" cy="59150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36289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6414" y="350838"/>
            <a:ext cx="8313737" cy="914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715963" y="1431927"/>
            <a:ext cx="8132762" cy="4886325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921376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533400" y="384175"/>
            <a:ext cx="8108950" cy="2592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17301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>
            <a:lvl1pPr algn="ctr">
              <a:defRPr sz="3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sz="2100"/>
            </a:lvl1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208563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0442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4295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92227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57125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77233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04105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8222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87434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75509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54698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89516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7055"/>
            <a:ext cx="8255000" cy="1063715"/>
          </a:xfrm>
        </p:spPr>
        <p:txBody>
          <a:bodyPr anchor="t">
            <a:normAutofit/>
          </a:bodyPr>
          <a:lstStyle>
            <a:lvl1pPr algn="l">
              <a:defRPr sz="2100" b="1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0"/>
          </p:nvPr>
        </p:nvSpPr>
        <p:spPr>
          <a:xfrm>
            <a:off x="1200150" y="1800227"/>
            <a:ext cx="7486650" cy="4314825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70903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54941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221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04934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57628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03842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5750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1938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8382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de-DE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0137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63224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2200275"/>
            <a:ext cx="9144000" cy="21431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1350" dirty="0">
              <a:solidFill>
                <a:prstClr val="white"/>
              </a:solidFill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188555" y="2175680"/>
            <a:ext cx="3514725" cy="1224136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24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Slide title</a:t>
            </a:r>
            <a:endParaRPr lang="en-GB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5181601" y="3458184"/>
            <a:ext cx="3528632" cy="914400"/>
          </a:xfrm>
        </p:spPr>
        <p:txBody>
          <a:bodyPr anchor="ctr">
            <a:normAutofit/>
          </a:bodyPr>
          <a:lstStyle>
            <a:lvl1pPr marL="0" indent="0">
              <a:buNone/>
              <a:defRPr sz="2100">
                <a:solidFill>
                  <a:schemeClr val="accent4"/>
                </a:solidFill>
              </a:defRPr>
            </a:lvl1pPr>
          </a:lstStyle>
          <a:p>
            <a:pPr lvl="0"/>
            <a:r>
              <a:rPr lang="en-US" dirty="0"/>
              <a:t>Subtitle</a:t>
            </a:r>
            <a:endParaRPr lang="en-GB" dirty="0"/>
          </a:p>
        </p:txBody>
      </p:sp>
      <p:sp>
        <p:nvSpPr>
          <p:cNvPr id="5" name="Rectangle 4"/>
          <p:cNvSpPr/>
          <p:nvPr userDrawn="1"/>
        </p:nvSpPr>
        <p:spPr>
          <a:xfrm>
            <a:off x="0" y="2200275"/>
            <a:ext cx="9144000" cy="21431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135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5707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31283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7175" y="1654177"/>
            <a:ext cx="8610600" cy="1470025"/>
          </a:xfrm>
        </p:spPr>
        <p:txBody>
          <a:bodyPr anchor="ctr"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053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2075" y="3733800"/>
            <a:ext cx="6400800" cy="609600"/>
          </a:xfrm>
        </p:spPr>
        <p:txBody>
          <a:bodyPr/>
          <a:lstStyle>
            <a:lvl1pPr marL="0" indent="0" algn="ctr">
              <a:buFontTx/>
              <a:buNone/>
              <a:defRPr b="1"/>
            </a:lvl1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681856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25425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66033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2125" y="1298575"/>
            <a:ext cx="4000500" cy="50292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025" y="1298575"/>
            <a:ext cx="4000500" cy="50292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04075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2346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29315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63410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84946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19767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Main Body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3200"/>
            <a:ext cx="8229600" cy="867600"/>
          </a:xfrm>
        </p:spPr>
        <p:txBody>
          <a:bodyPr anchor="ctr">
            <a:noAutofit/>
          </a:bodyPr>
          <a:lstStyle>
            <a:lvl1pPr algn="l">
              <a:defRPr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0"/>
          </p:nvPr>
        </p:nvSpPr>
        <p:spPr>
          <a:xfrm>
            <a:off x="1200150" y="1800227"/>
            <a:ext cx="7486650" cy="4314825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25438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25609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08789" y="231775"/>
            <a:ext cx="2243137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" y="231775"/>
            <a:ext cx="6580188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96258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1" y="231775"/>
            <a:ext cx="8975725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92125" y="1298575"/>
            <a:ext cx="8153400" cy="2438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2125" y="3889375"/>
            <a:ext cx="8153400" cy="2438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23746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1" y="231775"/>
            <a:ext cx="8975725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92125" y="1298575"/>
            <a:ext cx="8153400" cy="5029200"/>
          </a:xfr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007728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884" y="1775061"/>
            <a:ext cx="8809216" cy="1309272"/>
          </a:xfrm>
        </p:spPr>
        <p:txBody>
          <a:bodyPr anchor="b">
            <a:normAutofit/>
          </a:bodyPr>
          <a:lstStyle>
            <a:lvl1pPr algn="ctr">
              <a:defRPr sz="3000">
                <a:solidFill>
                  <a:srgbClr val="006DA8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6521" y="3242738"/>
            <a:ext cx="8513942" cy="1015999"/>
          </a:xfrm>
        </p:spPr>
        <p:txBody>
          <a:bodyPr>
            <a:normAutofit/>
          </a:bodyPr>
          <a:lstStyle>
            <a:lvl1pPr marL="0" indent="0" algn="ctr">
              <a:buNone/>
              <a:defRPr sz="1125">
                <a:solidFill>
                  <a:schemeClr val="tx1"/>
                </a:solidFill>
              </a:defRPr>
            </a:lvl1pPr>
            <a:lvl2pPr marL="3428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6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4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3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266702" y="4343405"/>
            <a:ext cx="8513763" cy="1015999"/>
          </a:xfrm>
        </p:spPr>
        <p:txBody>
          <a:bodyPr>
            <a:normAutofit/>
          </a:bodyPr>
          <a:lstStyle>
            <a:lvl1pPr marL="0" indent="0" algn="ctr">
              <a:buNone/>
              <a:defRPr lang="en-US" sz="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892" indent="0">
              <a:buNone/>
              <a:defRPr lang="en-US" sz="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784" indent="0">
              <a:buNone/>
              <a:defRPr lang="en-US" sz="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675" indent="0">
              <a:buNone/>
              <a:defRPr lang="en-US" sz="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566" indent="0">
              <a:buNone/>
              <a:defRPr lang="en-US" sz="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>
          <a:xfrm>
            <a:off x="709613" y="6316665"/>
            <a:ext cx="942975" cy="180975"/>
          </a:xfrm>
          <a:prstGeom prst="rect">
            <a:avLst/>
          </a:prstGeom>
        </p:spPr>
        <p:txBody>
          <a:bodyPr anchor="ctr"/>
          <a:lstStyle>
            <a:lvl1pPr defTabSz="342892" eaLnBrk="1" fontAlgn="auto" hangingPunct="1">
              <a:spcBef>
                <a:spcPts val="0"/>
              </a:spcBef>
              <a:spcAft>
                <a:spcPts val="0"/>
              </a:spcAft>
              <a:defRPr sz="788">
                <a:solidFill>
                  <a:srgbClr val="000000"/>
                </a:solidFill>
                <a:latin typeface="Arial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1714500" y="6316665"/>
            <a:ext cx="4800600" cy="180975"/>
          </a:xfrm>
        </p:spPr>
        <p:txBody>
          <a:bodyPr/>
          <a:lstStyle>
            <a:lvl1pPr defTabSz="685800" eaLnBrk="0" fontAlgn="base" hangingPunct="0">
              <a:spcBef>
                <a:spcPct val="0"/>
              </a:spcBef>
              <a:spcAft>
                <a:spcPct val="0"/>
              </a:spcAft>
              <a:defRPr sz="788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3942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1636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908" y="4406904"/>
            <a:ext cx="8751923" cy="1362075"/>
          </a:xfrm>
        </p:spPr>
        <p:txBody>
          <a:bodyPr anchor="t"/>
          <a:lstStyle>
            <a:lvl1pPr algn="l">
              <a:defRPr sz="3000" b="1" cap="all">
                <a:solidFill>
                  <a:srgbClr val="006DA8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8908" y="2906713"/>
            <a:ext cx="8751923" cy="1500187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/>
                </a:solidFill>
              </a:defRPr>
            </a:lvl1pPr>
            <a:lvl2pPr marL="342892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78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349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6104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8909" y="1310400"/>
            <a:ext cx="4207213" cy="48888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31674" y="1310400"/>
            <a:ext cx="4288556" cy="48888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2503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8908" y="1310403"/>
            <a:ext cx="4220082" cy="639763"/>
          </a:xfrm>
        </p:spPr>
        <p:txBody>
          <a:bodyPr anchor="b"/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1800" b="1">
                <a:solidFill>
                  <a:srgbClr val="006DA8"/>
                </a:solidFill>
              </a:defRPr>
            </a:lvl1pPr>
            <a:lvl2pPr marL="342892" indent="0">
              <a:buNone/>
              <a:defRPr sz="1500" b="1"/>
            </a:lvl2pPr>
            <a:lvl3pPr marL="685784" indent="0">
              <a:buNone/>
              <a:defRPr sz="135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9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8908" y="1950162"/>
            <a:ext cx="4220082" cy="4220239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9780" y="1310403"/>
            <a:ext cx="4280450" cy="639763"/>
          </a:xfrm>
        </p:spPr>
        <p:txBody>
          <a:bodyPr anchor="b"/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1800" b="1">
                <a:solidFill>
                  <a:srgbClr val="006DA8"/>
                </a:solidFill>
              </a:defRPr>
            </a:lvl1pPr>
            <a:lvl2pPr marL="342892" indent="0">
              <a:buNone/>
              <a:defRPr sz="1500" b="1"/>
            </a:lvl2pPr>
            <a:lvl3pPr marL="685784" indent="0">
              <a:buNone/>
              <a:defRPr sz="135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9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9780" y="1950162"/>
            <a:ext cx="4280450" cy="4220239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9261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8666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54075" y="1311275"/>
            <a:ext cx="7772400" cy="1143000"/>
          </a:xfrm>
        </p:spPr>
        <p:txBody>
          <a:bodyPr anchor="b"/>
          <a:lstStyle>
            <a:lvl1pPr algn="r">
              <a:defRPr sz="3300">
                <a:solidFill>
                  <a:srgbClr val="FFCC6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225675" y="2362200"/>
            <a:ext cx="6400800" cy="838200"/>
          </a:xfrm>
        </p:spPr>
        <p:txBody>
          <a:bodyPr/>
          <a:lstStyle>
            <a:lvl1pPr marL="0" indent="0" algn="r">
              <a:buFontTx/>
              <a:buNone/>
              <a:defRPr i="1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212346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3735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7175" y="1654177"/>
            <a:ext cx="8610600" cy="1470025"/>
          </a:xfrm>
        </p:spPr>
        <p:txBody>
          <a:bodyPr anchor="ctr"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053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2075" y="3733800"/>
            <a:ext cx="6400800" cy="609600"/>
          </a:xfrm>
        </p:spPr>
        <p:txBody>
          <a:bodyPr/>
          <a:lstStyle>
            <a:lvl1pPr marL="0" indent="0" algn="ctr">
              <a:buFontTx/>
              <a:buNone/>
              <a:defRPr b="1"/>
            </a:lvl1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640386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80861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74416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2125" y="1298575"/>
            <a:ext cx="4000500" cy="50292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025" y="1298575"/>
            <a:ext cx="4000500" cy="50292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0386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38247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88205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7323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25718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32772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737762"/>
            <a:ext cx="7772400" cy="1362075"/>
          </a:xfrm>
        </p:spPr>
        <p:txBody>
          <a:bodyPr anchor="ctr"/>
          <a:lstStyle>
            <a:lvl1pPr algn="ctr">
              <a:lnSpc>
                <a:spcPts val="4275"/>
              </a:lnSpc>
              <a:defRPr sz="4125" b="1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6666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22566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08789" y="231775"/>
            <a:ext cx="2243137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" y="231775"/>
            <a:ext cx="6580188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49576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1" y="231775"/>
            <a:ext cx="8975725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92125" y="1298575"/>
            <a:ext cx="8153400" cy="2438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2125" y="3889375"/>
            <a:ext cx="8153400" cy="2438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65002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1" y="231775"/>
            <a:ext cx="8975725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92125" y="1298575"/>
            <a:ext cx="8153400" cy="5029200"/>
          </a:xfr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3084996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 flipV="1">
            <a:off x="0" y="6172200"/>
            <a:ext cx="9144000" cy="76200"/>
          </a:xfrm>
          <a:prstGeom prst="rect">
            <a:avLst/>
          </a:prstGeom>
          <a:gradFill rotWithShape="1">
            <a:gsLst>
              <a:gs pos="0">
                <a:schemeClr val="tx1">
                  <a:gamma/>
                  <a:shade val="76078"/>
                  <a:invGamma/>
                </a:schemeClr>
              </a:gs>
              <a:gs pos="50000">
                <a:schemeClr val="tx1"/>
              </a:gs>
              <a:gs pos="100000">
                <a:schemeClr val="tx1">
                  <a:gamma/>
                  <a:shade val="76078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350" dirty="0">
              <a:solidFill>
                <a:srgbClr val="FFFFFF"/>
              </a:solidFill>
              <a:latin typeface="Tahoma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191002"/>
            <a:ext cx="7772400" cy="1362075"/>
          </a:xfrm>
        </p:spPr>
        <p:txBody>
          <a:bodyPr anchor="t"/>
          <a:lstStyle>
            <a:lvl1pPr algn="ctr">
              <a:defRPr sz="1800" b="0" i="0" cap="all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057402"/>
            <a:ext cx="7772400" cy="1500187"/>
          </a:xfrm>
        </p:spPr>
        <p:txBody>
          <a:bodyPr anchor="b"/>
          <a:lstStyle>
            <a:lvl1pPr marL="0" indent="0" algn="ctr">
              <a:buNone/>
              <a:defRPr sz="2400" baseline="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98308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05204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224" y="128130"/>
            <a:ext cx="7618412" cy="112077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516841" y="1780950"/>
            <a:ext cx="7618412" cy="4257675"/>
          </a:xfr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204467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6187" y="1796148"/>
            <a:ext cx="4038600" cy="4953000"/>
          </a:xfrm>
        </p:spPr>
        <p:txBody>
          <a:bodyPr/>
          <a:lstStyle>
            <a:lvl1pPr marL="385763" indent="-385763">
              <a:buFont typeface="+mj-lt"/>
              <a:buAutoNum type="arabicPeriod"/>
              <a:defRPr sz="18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74272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4351" y="1809752"/>
            <a:ext cx="8328025" cy="1902059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72120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01" y="646115"/>
            <a:ext cx="7988300" cy="630237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00051" y="1933577"/>
            <a:ext cx="8328025" cy="1673225"/>
          </a:xfr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707429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32507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00" y="336550"/>
            <a:ext cx="8153400" cy="9525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9588" y="1811340"/>
            <a:ext cx="8229600" cy="2116137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9588" y="4079877"/>
            <a:ext cx="8229600" cy="211772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29EFDBC-F960-45DA-A979-028278BD2000}" type="slidenum">
              <a:rPr lang="en-US" altLang="en-US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4101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5289" y="2231991"/>
            <a:ext cx="8353426" cy="1121125"/>
          </a:xfrm>
        </p:spPr>
        <p:txBody>
          <a:bodyPr>
            <a:normAutofit/>
          </a:bodyPr>
          <a:lstStyle>
            <a:lvl1pPr algn="ctr"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395288" y="3475039"/>
            <a:ext cx="8353425" cy="914400"/>
          </a:xfrm>
        </p:spPr>
        <p:txBody>
          <a:bodyPr/>
          <a:lstStyle>
            <a:lvl1pPr marL="0" indent="0" algn="ctr">
              <a:spcAft>
                <a:spcPts val="300"/>
              </a:spcAft>
              <a:buNone/>
              <a:defRPr sz="1800"/>
            </a:lvl1pPr>
            <a:lvl2pPr marL="0" indent="0" algn="ctr">
              <a:spcAft>
                <a:spcPts val="0"/>
              </a:spcAft>
              <a:buNone/>
              <a:defRPr sz="1800"/>
            </a:lvl2pPr>
            <a:lvl3pPr marL="0" indent="0" algn="ctr">
              <a:spcAft>
                <a:spcPts val="0"/>
              </a:spcAft>
              <a:buNone/>
              <a:defRPr sz="1800"/>
            </a:lvl3pPr>
            <a:lvl4pPr marL="0" indent="0" algn="ctr">
              <a:spcAft>
                <a:spcPts val="0"/>
              </a:spcAft>
              <a:buNone/>
              <a:defRPr sz="1800"/>
            </a:lvl4pPr>
            <a:lvl5pPr marL="0" indent="0" algn="ctr">
              <a:spcAft>
                <a:spcPts val="0"/>
              </a:spcAft>
              <a:buNone/>
              <a:defRPr sz="1800"/>
            </a:lvl5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539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300"/>
              </a:spcAft>
              <a:defRPr/>
            </a:lvl1pPr>
            <a:lvl2pPr>
              <a:spcAft>
                <a:spcPts val="300"/>
              </a:spcAft>
              <a:defRPr/>
            </a:lvl2pPr>
            <a:lvl3pPr>
              <a:spcAft>
                <a:spcPts val="300"/>
              </a:spcAft>
              <a:defRPr/>
            </a:lvl3pPr>
            <a:lvl4pPr>
              <a:spcAft>
                <a:spcPts val="300"/>
              </a:spcAft>
              <a:defRPr/>
            </a:lvl4pPr>
            <a:lvl5pPr>
              <a:spcAft>
                <a:spcPts val="300"/>
              </a:spcAft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395288" y="1265237"/>
            <a:ext cx="8364537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395288" y="6266688"/>
            <a:ext cx="4068000" cy="402400"/>
          </a:xfrm>
        </p:spPr>
        <p:txBody>
          <a:bodyPr anchor="b" anchorCtr="0"/>
          <a:lstStyle>
            <a:lvl1pPr marL="0" indent="0">
              <a:spcAft>
                <a:spcPts val="0"/>
              </a:spcAft>
              <a:buFont typeface="Arial" panose="020B0604020202020204" pitchFamily="34" charset="0"/>
              <a:buNone/>
              <a:defRPr sz="1000"/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1000"/>
            </a:lvl2pPr>
            <a:lvl3pPr marL="0" indent="0">
              <a:spcAft>
                <a:spcPts val="0"/>
              </a:spcAft>
              <a:buFont typeface="Arial" panose="020B0604020202020204" pitchFamily="34" charset="0"/>
              <a:buNone/>
              <a:defRPr sz="1000"/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1000"/>
            </a:lvl4pPr>
            <a:lvl5pPr marL="0" indent="0">
              <a:spcAft>
                <a:spcPts val="0"/>
              </a:spcAft>
              <a:buFont typeface="Arial" panose="020B0604020202020204" pitchFamily="34" charset="0"/>
              <a:buNone/>
              <a:defRPr sz="1000"/>
            </a:lvl5pPr>
          </a:lstStyle>
          <a:p>
            <a:pPr lvl="0"/>
            <a:endParaRPr lang="en-GB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4680713" y="6266688"/>
            <a:ext cx="4068000" cy="402400"/>
          </a:xfrm>
        </p:spPr>
        <p:txBody>
          <a:bodyPr anchor="b" anchorCtr="0"/>
          <a:lstStyle>
            <a:lvl1pPr marL="0" indent="0" algn="r">
              <a:spcAft>
                <a:spcPts val="0"/>
              </a:spcAft>
              <a:buFont typeface="Arial" panose="020B0604020202020204" pitchFamily="34" charset="0"/>
              <a:buNone/>
              <a:defRPr sz="1000"/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1000"/>
            </a:lvl2pPr>
            <a:lvl3pPr marL="0" indent="0">
              <a:spcAft>
                <a:spcPts val="0"/>
              </a:spcAft>
              <a:buFont typeface="Arial" panose="020B0604020202020204" pitchFamily="34" charset="0"/>
              <a:buNone/>
              <a:defRPr sz="1000"/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1000"/>
            </a:lvl4pPr>
            <a:lvl5pPr marL="0" indent="0">
              <a:spcAft>
                <a:spcPts val="0"/>
              </a:spcAft>
              <a:buFont typeface="Arial" panose="020B0604020202020204" pitchFamily="34" charset="0"/>
              <a:buNone/>
              <a:defRPr sz="1000"/>
            </a:lvl5pPr>
          </a:lstStyle>
          <a:p>
            <a:pPr lvl="0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21109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288" y="4406902"/>
            <a:ext cx="8353427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288" y="2845754"/>
            <a:ext cx="8353426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18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7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08390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288" y="1463675"/>
            <a:ext cx="4068000" cy="4680000"/>
          </a:xfrm>
        </p:spPr>
        <p:txBody>
          <a:bodyPr/>
          <a:lstStyle>
            <a:lvl1pPr>
              <a:spcAft>
                <a:spcPts val="300"/>
              </a:spcAft>
              <a:defRPr sz="1800"/>
            </a:lvl1pPr>
            <a:lvl2pPr>
              <a:spcAft>
                <a:spcPts val="300"/>
              </a:spcAft>
              <a:defRPr sz="1800"/>
            </a:lvl2pPr>
            <a:lvl3pPr>
              <a:spcAft>
                <a:spcPts val="300"/>
              </a:spcAft>
              <a:defRPr sz="1800"/>
            </a:lvl3pPr>
            <a:lvl4pPr>
              <a:spcAft>
                <a:spcPts val="300"/>
              </a:spcAft>
              <a:defRPr sz="1800"/>
            </a:lvl4pPr>
            <a:lvl5pPr>
              <a:spcAft>
                <a:spcPts val="300"/>
              </a:spcAft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9425" y="1463675"/>
            <a:ext cx="4068000" cy="4680000"/>
          </a:xfrm>
        </p:spPr>
        <p:txBody>
          <a:bodyPr/>
          <a:lstStyle>
            <a:lvl1pPr>
              <a:spcAft>
                <a:spcPts val="300"/>
              </a:spcAft>
              <a:defRPr sz="1800"/>
            </a:lvl1pPr>
            <a:lvl2pPr>
              <a:spcAft>
                <a:spcPts val="300"/>
              </a:spcAft>
              <a:defRPr sz="1800"/>
            </a:lvl2pPr>
            <a:lvl3pPr>
              <a:spcAft>
                <a:spcPts val="300"/>
              </a:spcAft>
              <a:defRPr sz="1800"/>
            </a:lvl3pPr>
            <a:lvl4pPr>
              <a:spcAft>
                <a:spcPts val="300"/>
              </a:spcAft>
              <a:defRPr sz="1800"/>
            </a:lvl4pPr>
            <a:lvl5pPr>
              <a:spcAft>
                <a:spcPts val="300"/>
              </a:spcAft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395288" y="6266688"/>
            <a:ext cx="4068000" cy="402400"/>
          </a:xfrm>
        </p:spPr>
        <p:txBody>
          <a:bodyPr anchor="b" anchorCtr="0"/>
          <a:lstStyle>
            <a:lvl1pPr marL="0" indent="0">
              <a:spcAft>
                <a:spcPts val="0"/>
              </a:spcAft>
              <a:buFont typeface="Arial" panose="020B0604020202020204" pitchFamily="34" charset="0"/>
              <a:buNone/>
              <a:defRPr sz="1000"/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1000"/>
            </a:lvl2pPr>
            <a:lvl3pPr marL="0" indent="0">
              <a:spcAft>
                <a:spcPts val="0"/>
              </a:spcAft>
              <a:buFont typeface="Arial" panose="020B0604020202020204" pitchFamily="34" charset="0"/>
              <a:buNone/>
              <a:defRPr sz="1000"/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1000"/>
            </a:lvl4pPr>
            <a:lvl5pPr marL="0" indent="0">
              <a:spcAft>
                <a:spcPts val="0"/>
              </a:spcAft>
              <a:buFont typeface="Arial" panose="020B0604020202020204" pitchFamily="34" charset="0"/>
              <a:buNone/>
              <a:defRPr sz="1000"/>
            </a:lvl5pPr>
          </a:lstStyle>
          <a:p>
            <a:pPr lvl="0"/>
            <a:endParaRPr lang="en-GB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4680713" y="6266688"/>
            <a:ext cx="4068000" cy="402400"/>
          </a:xfrm>
        </p:spPr>
        <p:txBody>
          <a:bodyPr anchor="b" anchorCtr="0"/>
          <a:lstStyle>
            <a:lvl1pPr marL="0" indent="0" algn="r">
              <a:spcAft>
                <a:spcPts val="0"/>
              </a:spcAft>
              <a:buFont typeface="Arial" panose="020B0604020202020204" pitchFamily="34" charset="0"/>
              <a:buNone/>
              <a:defRPr sz="1000"/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1000"/>
            </a:lvl2pPr>
            <a:lvl3pPr marL="0" indent="0">
              <a:spcAft>
                <a:spcPts val="0"/>
              </a:spcAft>
              <a:buFont typeface="Arial" panose="020B0604020202020204" pitchFamily="34" charset="0"/>
              <a:buNone/>
              <a:defRPr sz="1000"/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1000"/>
            </a:lvl4pPr>
            <a:lvl5pPr marL="0" indent="0">
              <a:spcAft>
                <a:spcPts val="0"/>
              </a:spcAft>
              <a:buFont typeface="Arial" panose="020B0604020202020204" pitchFamily="34" charset="0"/>
              <a:buNone/>
              <a:defRPr sz="1000"/>
            </a:lvl5pPr>
          </a:lstStyle>
          <a:p>
            <a:pPr lvl="0"/>
            <a:endParaRPr lang="en-GB" dirty="0"/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395288" y="1265237"/>
            <a:ext cx="8364537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75488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290" y="188913"/>
            <a:ext cx="8353424" cy="102393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288" y="1463675"/>
            <a:ext cx="4068000" cy="648000"/>
          </a:xfrm>
        </p:spPr>
        <p:txBody>
          <a:bodyPr anchor="b"/>
          <a:lstStyle>
            <a:lvl1pPr marL="0" marR="0" indent="0" algn="l" defTabSz="457189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6"/>
              </a:buClr>
              <a:buSzTx/>
              <a:buFont typeface="Arial" charset="0"/>
              <a:buNone/>
              <a:tabLst/>
              <a:defRPr sz="2000" b="1">
                <a:solidFill>
                  <a:schemeClr val="accent2"/>
                </a:solidFill>
              </a:defRPr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5288" y="2255520"/>
            <a:ext cx="4068000" cy="3914880"/>
          </a:xfrm>
        </p:spPr>
        <p:txBody>
          <a:bodyPr/>
          <a:lstStyle>
            <a:lvl1pPr>
              <a:spcAft>
                <a:spcPts val="300"/>
              </a:spcAft>
              <a:defRPr sz="1800"/>
            </a:lvl1pPr>
            <a:lvl2pPr>
              <a:spcAft>
                <a:spcPts val="300"/>
              </a:spcAft>
              <a:defRPr sz="1800"/>
            </a:lvl2pPr>
            <a:lvl3pPr>
              <a:spcAft>
                <a:spcPts val="300"/>
              </a:spcAft>
              <a:defRPr sz="1800"/>
            </a:lvl3pPr>
            <a:lvl4pPr>
              <a:spcAft>
                <a:spcPts val="300"/>
              </a:spcAft>
              <a:defRPr sz="1800"/>
            </a:lvl4pPr>
            <a:lvl5pPr>
              <a:spcAft>
                <a:spcPts val="300"/>
              </a:spcAft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80714" y="1463675"/>
            <a:ext cx="4068000" cy="648000"/>
          </a:xfrm>
        </p:spPr>
        <p:txBody>
          <a:bodyPr anchor="b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80714" y="2255520"/>
            <a:ext cx="4068000" cy="3914880"/>
          </a:xfrm>
        </p:spPr>
        <p:txBody>
          <a:bodyPr/>
          <a:lstStyle>
            <a:lvl1pPr>
              <a:spcAft>
                <a:spcPts val="300"/>
              </a:spcAft>
              <a:defRPr sz="1800"/>
            </a:lvl1pPr>
            <a:lvl2pPr>
              <a:spcAft>
                <a:spcPts val="300"/>
              </a:spcAft>
              <a:defRPr sz="1800"/>
            </a:lvl2pPr>
            <a:lvl3pPr>
              <a:spcAft>
                <a:spcPts val="300"/>
              </a:spcAft>
              <a:defRPr sz="1800"/>
            </a:lvl3pPr>
            <a:lvl4pPr>
              <a:spcAft>
                <a:spcPts val="300"/>
              </a:spcAft>
              <a:defRPr sz="1800"/>
            </a:lvl4pPr>
            <a:lvl5pPr>
              <a:spcAft>
                <a:spcPts val="300"/>
              </a:spcAft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395288" y="6266688"/>
            <a:ext cx="4068000" cy="402400"/>
          </a:xfrm>
        </p:spPr>
        <p:txBody>
          <a:bodyPr anchor="b" anchorCtr="0"/>
          <a:lstStyle>
            <a:lvl1pPr marL="0" indent="0">
              <a:spcAft>
                <a:spcPts val="0"/>
              </a:spcAft>
              <a:buFont typeface="Arial" panose="020B0604020202020204" pitchFamily="34" charset="0"/>
              <a:buNone/>
              <a:defRPr sz="1000"/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1000"/>
            </a:lvl2pPr>
            <a:lvl3pPr marL="0" indent="0">
              <a:spcAft>
                <a:spcPts val="0"/>
              </a:spcAft>
              <a:buFont typeface="Arial" panose="020B0604020202020204" pitchFamily="34" charset="0"/>
              <a:buNone/>
              <a:defRPr sz="1000"/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1000"/>
            </a:lvl4pPr>
            <a:lvl5pPr marL="0" indent="0">
              <a:spcAft>
                <a:spcPts val="0"/>
              </a:spcAft>
              <a:buFont typeface="Arial" panose="020B0604020202020204" pitchFamily="34" charset="0"/>
              <a:buNone/>
              <a:defRPr sz="1000"/>
            </a:lvl5pPr>
          </a:lstStyle>
          <a:p>
            <a:pPr lvl="0"/>
            <a:endParaRPr lang="en-GB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4680713" y="6266688"/>
            <a:ext cx="4068000" cy="402400"/>
          </a:xfrm>
        </p:spPr>
        <p:txBody>
          <a:bodyPr anchor="b" anchorCtr="0"/>
          <a:lstStyle>
            <a:lvl1pPr marL="0" indent="0" algn="r">
              <a:spcAft>
                <a:spcPts val="0"/>
              </a:spcAft>
              <a:buFont typeface="Arial" panose="020B0604020202020204" pitchFamily="34" charset="0"/>
              <a:buNone/>
              <a:defRPr sz="1000"/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1000"/>
            </a:lvl2pPr>
            <a:lvl3pPr marL="0" indent="0">
              <a:spcAft>
                <a:spcPts val="0"/>
              </a:spcAft>
              <a:buFont typeface="Arial" panose="020B0604020202020204" pitchFamily="34" charset="0"/>
              <a:buNone/>
              <a:defRPr sz="1000"/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1000"/>
            </a:lvl4pPr>
            <a:lvl5pPr marL="0" indent="0">
              <a:spcAft>
                <a:spcPts val="0"/>
              </a:spcAft>
              <a:buFont typeface="Arial" panose="020B0604020202020204" pitchFamily="34" charset="0"/>
              <a:buNone/>
              <a:defRPr sz="1000"/>
            </a:lvl5pPr>
          </a:lstStyle>
          <a:p>
            <a:pPr lvl="0"/>
            <a:endParaRPr lang="en-GB" dirty="0"/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395288" y="1265237"/>
            <a:ext cx="8364537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77507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395288" y="6266688"/>
            <a:ext cx="4068000" cy="402400"/>
          </a:xfrm>
        </p:spPr>
        <p:txBody>
          <a:bodyPr anchor="b" anchorCtr="0"/>
          <a:lstStyle>
            <a:lvl1pPr marL="0" indent="0">
              <a:spcAft>
                <a:spcPts val="0"/>
              </a:spcAft>
              <a:buFont typeface="Arial" panose="020B0604020202020204" pitchFamily="34" charset="0"/>
              <a:buNone/>
              <a:defRPr sz="1000"/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1000"/>
            </a:lvl2pPr>
            <a:lvl3pPr marL="0" indent="0">
              <a:spcAft>
                <a:spcPts val="0"/>
              </a:spcAft>
              <a:buFont typeface="Arial" panose="020B0604020202020204" pitchFamily="34" charset="0"/>
              <a:buNone/>
              <a:defRPr sz="1000"/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1000"/>
            </a:lvl4pPr>
            <a:lvl5pPr marL="0" indent="0">
              <a:spcAft>
                <a:spcPts val="0"/>
              </a:spcAft>
              <a:buFont typeface="Arial" panose="020B0604020202020204" pitchFamily="34" charset="0"/>
              <a:buNone/>
              <a:defRPr sz="1000"/>
            </a:lvl5pPr>
          </a:lstStyle>
          <a:p>
            <a:pPr lvl="0"/>
            <a:endParaRPr lang="en-GB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4680713" y="6266688"/>
            <a:ext cx="4068000" cy="402400"/>
          </a:xfrm>
        </p:spPr>
        <p:txBody>
          <a:bodyPr anchor="b" anchorCtr="0"/>
          <a:lstStyle>
            <a:lvl1pPr marL="0" indent="0" algn="r">
              <a:spcAft>
                <a:spcPts val="0"/>
              </a:spcAft>
              <a:buFont typeface="Arial" panose="020B0604020202020204" pitchFamily="34" charset="0"/>
              <a:buNone/>
              <a:defRPr sz="1000"/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1000"/>
            </a:lvl2pPr>
            <a:lvl3pPr marL="0" indent="0">
              <a:spcAft>
                <a:spcPts val="0"/>
              </a:spcAft>
              <a:buFont typeface="Arial" panose="020B0604020202020204" pitchFamily="34" charset="0"/>
              <a:buNone/>
              <a:defRPr sz="1000"/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1000"/>
            </a:lvl4pPr>
            <a:lvl5pPr marL="0" indent="0">
              <a:spcAft>
                <a:spcPts val="0"/>
              </a:spcAft>
              <a:buFont typeface="Arial" panose="020B0604020202020204" pitchFamily="34" charset="0"/>
              <a:buNone/>
              <a:defRPr sz="1000"/>
            </a:lvl5pPr>
          </a:lstStyle>
          <a:p>
            <a:pPr lvl="0"/>
            <a:endParaRPr lang="en-GB" dirty="0"/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395288" y="1265237"/>
            <a:ext cx="8364537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99295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395288" y="6266688"/>
            <a:ext cx="4068000" cy="402400"/>
          </a:xfrm>
        </p:spPr>
        <p:txBody>
          <a:bodyPr anchor="b" anchorCtr="0"/>
          <a:lstStyle>
            <a:lvl1pPr marL="0" indent="0">
              <a:spcAft>
                <a:spcPts val="0"/>
              </a:spcAft>
              <a:buFont typeface="Arial" panose="020B0604020202020204" pitchFamily="34" charset="0"/>
              <a:buNone/>
              <a:defRPr sz="1000"/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1000"/>
            </a:lvl2pPr>
            <a:lvl3pPr marL="0" indent="0">
              <a:spcAft>
                <a:spcPts val="0"/>
              </a:spcAft>
              <a:buFont typeface="Arial" panose="020B0604020202020204" pitchFamily="34" charset="0"/>
              <a:buNone/>
              <a:defRPr sz="1000"/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1000"/>
            </a:lvl4pPr>
            <a:lvl5pPr marL="0" indent="0">
              <a:spcAft>
                <a:spcPts val="0"/>
              </a:spcAft>
              <a:buFont typeface="Arial" panose="020B0604020202020204" pitchFamily="34" charset="0"/>
              <a:buNone/>
              <a:defRPr sz="1000"/>
            </a:lvl5pPr>
          </a:lstStyle>
          <a:p>
            <a:pPr lvl="0"/>
            <a:endParaRPr lang="en-GB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4680713" y="6266688"/>
            <a:ext cx="4068000" cy="402400"/>
          </a:xfrm>
        </p:spPr>
        <p:txBody>
          <a:bodyPr anchor="b" anchorCtr="0"/>
          <a:lstStyle>
            <a:lvl1pPr marL="0" indent="0" algn="r">
              <a:spcAft>
                <a:spcPts val="0"/>
              </a:spcAft>
              <a:buFont typeface="Arial" panose="020B0604020202020204" pitchFamily="34" charset="0"/>
              <a:buNone/>
              <a:defRPr sz="1000"/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1000"/>
            </a:lvl2pPr>
            <a:lvl3pPr marL="0" indent="0">
              <a:spcAft>
                <a:spcPts val="0"/>
              </a:spcAft>
              <a:buFont typeface="Arial" panose="020B0604020202020204" pitchFamily="34" charset="0"/>
              <a:buNone/>
              <a:defRPr sz="1000"/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1000"/>
            </a:lvl4pPr>
            <a:lvl5pPr marL="0" indent="0">
              <a:spcAft>
                <a:spcPts val="0"/>
              </a:spcAft>
              <a:buFont typeface="Arial" panose="020B0604020202020204" pitchFamily="34" charset="0"/>
              <a:buNone/>
              <a:defRPr sz="1000"/>
            </a:lvl5pPr>
          </a:lstStyle>
          <a:p>
            <a:pPr lvl="0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42362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5289" y="2231991"/>
            <a:ext cx="8353426" cy="1121125"/>
          </a:xfrm>
        </p:spPr>
        <p:txBody>
          <a:bodyPr>
            <a:normAutofit/>
          </a:bodyPr>
          <a:lstStyle>
            <a:lvl1pPr algn="ctr">
              <a:defRPr sz="33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395288" y="3475038"/>
            <a:ext cx="8353425" cy="914400"/>
          </a:xfrm>
        </p:spPr>
        <p:txBody>
          <a:bodyPr/>
          <a:lstStyle>
            <a:lvl1pPr marL="0" indent="0" algn="ctr">
              <a:spcAft>
                <a:spcPts val="0"/>
              </a:spcAft>
              <a:buNone/>
              <a:defRPr sz="1350"/>
            </a:lvl1pPr>
            <a:lvl2pPr marL="0" indent="0" algn="ctr">
              <a:spcAft>
                <a:spcPts val="0"/>
              </a:spcAft>
              <a:buNone/>
              <a:defRPr sz="1350"/>
            </a:lvl2pPr>
            <a:lvl3pPr marL="0" indent="0" algn="ctr">
              <a:spcAft>
                <a:spcPts val="0"/>
              </a:spcAft>
              <a:buNone/>
              <a:defRPr sz="1350"/>
            </a:lvl3pPr>
            <a:lvl4pPr marL="0" indent="0" algn="ctr">
              <a:spcAft>
                <a:spcPts val="0"/>
              </a:spcAft>
              <a:buNone/>
              <a:defRPr sz="1350"/>
            </a:lvl4pPr>
            <a:lvl5pPr marL="0" indent="0" algn="ctr">
              <a:spcAft>
                <a:spcPts val="0"/>
              </a:spcAft>
              <a:buNone/>
              <a:defRPr sz="1350"/>
            </a:lvl5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4185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900"/>
              </a:spcAft>
              <a:defRPr/>
            </a:lvl1pPr>
            <a:lvl2pPr>
              <a:spcAft>
                <a:spcPts val="900"/>
              </a:spcAft>
              <a:defRPr/>
            </a:lvl2pPr>
            <a:lvl3pPr>
              <a:spcAft>
                <a:spcPts val="900"/>
              </a:spcAft>
              <a:defRPr/>
            </a:lvl3pPr>
            <a:lvl4pPr>
              <a:spcAft>
                <a:spcPts val="900"/>
              </a:spcAft>
              <a:defRPr/>
            </a:lvl4pPr>
            <a:lvl5pPr>
              <a:spcAft>
                <a:spcPts val="900"/>
              </a:spcAft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395288" y="1265238"/>
            <a:ext cx="8364537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395288" y="6266688"/>
            <a:ext cx="4068000" cy="402400"/>
          </a:xfrm>
        </p:spPr>
        <p:txBody>
          <a:bodyPr anchor="b" anchorCtr="0"/>
          <a:lstStyle>
            <a:lvl1pPr marL="0" indent="0">
              <a:spcAft>
                <a:spcPts val="0"/>
              </a:spcAft>
              <a:buFont typeface="Arial" panose="020B0604020202020204" pitchFamily="34" charset="0"/>
              <a:buNone/>
              <a:defRPr sz="750" b="1"/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750"/>
            </a:lvl2pPr>
            <a:lvl3pPr marL="0" indent="0">
              <a:spcAft>
                <a:spcPts val="0"/>
              </a:spcAft>
              <a:buFont typeface="Arial" panose="020B0604020202020204" pitchFamily="34" charset="0"/>
              <a:buNone/>
              <a:defRPr sz="750"/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750"/>
            </a:lvl4pPr>
            <a:lvl5pPr marL="0" indent="0">
              <a:spcAft>
                <a:spcPts val="0"/>
              </a:spcAft>
              <a:buFont typeface="Arial" panose="020B0604020202020204" pitchFamily="34" charset="0"/>
              <a:buNone/>
              <a:defRPr sz="750"/>
            </a:lvl5pPr>
          </a:lstStyle>
          <a:p>
            <a:pPr lvl="0"/>
            <a:endParaRPr lang="en-GB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4680713" y="6266688"/>
            <a:ext cx="4068000" cy="402400"/>
          </a:xfrm>
        </p:spPr>
        <p:txBody>
          <a:bodyPr anchor="b" anchorCtr="0"/>
          <a:lstStyle>
            <a:lvl1pPr marL="0" indent="0" algn="r">
              <a:spcAft>
                <a:spcPts val="0"/>
              </a:spcAft>
              <a:buFont typeface="Arial" panose="020B0604020202020204" pitchFamily="34" charset="0"/>
              <a:buNone/>
              <a:defRPr sz="750" b="1"/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750"/>
            </a:lvl2pPr>
            <a:lvl3pPr marL="0" indent="0">
              <a:spcAft>
                <a:spcPts val="0"/>
              </a:spcAft>
              <a:buFont typeface="Arial" panose="020B0604020202020204" pitchFamily="34" charset="0"/>
              <a:buNone/>
              <a:defRPr sz="750"/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750"/>
            </a:lvl4pPr>
            <a:lvl5pPr marL="0" indent="0">
              <a:spcAft>
                <a:spcPts val="0"/>
              </a:spcAft>
              <a:buFont typeface="Arial" panose="020B0604020202020204" pitchFamily="34" charset="0"/>
              <a:buNone/>
              <a:defRPr sz="750"/>
            </a:lvl5pPr>
          </a:lstStyle>
          <a:p>
            <a:pPr lvl="0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19881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9382" y="344909"/>
            <a:ext cx="8267700" cy="928688"/>
          </a:xfrm>
        </p:spPr>
        <p:txBody>
          <a:bodyPr anchor="ctr"/>
          <a:lstStyle>
            <a:lvl1pPr>
              <a:lnSpc>
                <a:spcPts val="2100"/>
              </a:lnSpc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1981" y="1405993"/>
            <a:ext cx="8047183" cy="4599129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2100"/>
            </a:lvl1pPr>
            <a:lvl2pPr marL="471488" indent="-215504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1950"/>
            </a:lvl2pPr>
            <a:lvl3pPr marL="685800" indent="-17264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/>
            </a:lvl3pPr>
            <a:lvl4pPr marL="941785" indent="-214313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1650"/>
            </a:lvl4pPr>
            <a:lvl5pPr marL="1157288" indent="-17383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15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90675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287" y="4406902"/>
            <a:ext cx="8353427" cy="1362075"/>
          </a:xfrm>
        </p:spPr>
        <p:txBody>
          <a:bodyPr anchor="t"/>
          <a:lstStyle>
            <a:lvl1pPr algn="l">
              <a:defRPr sz="3000" b="1" cap="all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288" y="2845755"/>
            <a:ext cx="8353426" cy="1500187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bg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26335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288" y="1463674"/>
            <a:ext cx="4068000" cy="4680000"/>
          </a:xfrm>
        </p:spPr>
        <p:txBody>
          <a:bodyPr/>
          <a:lstStyle>
            <a:lvl1pPr>
              <a:defRPr sz="1350"/>
            </a:lvl1pPr>
            <a:lvl2pPr>
              <a:defRPr sz="1350"/>
            </a:lvl2pPr>
            <a:lvl3pPr>
              <a:defRPr sz="135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9425" y="1463674"/>
            <a:ext cx="4068000" cy="4680000"/>
          </a:xfrm>
        </p:spPr>
        <p:txBody>
          <a:bodyPr/>
          <a:lstStyle>
            <a:lvl1pPr>
              <a:defRPr sz="1350"/>
            </a:lvl1pPr>
            <a:lvl2pPr>
              <a:defRPr sz="1350"/>
            </a:lvl2pPr>
            <a:lvl3pPr>
              <a:defRPr sz="135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395288" y="6266688"/>
            <a:ext cx="4068000" cy="402400"/>
          </a:xfrm>
        </p:spPr>
        <p:txBody>
          <a:bodyPr anchor="b" anchorCtr="0"/>
          <a:lstStyle>
            <a:lvl1pPr marL="0" indent="0">
              <a:spcAft>
                <a:spcPts val="0"/>
              </a:spcAft>
              <a:buFont typeface="Arial" panose="020B0604020202020204" pitchFamily="34" charset="0"/>
              <a:buNone/>
              <a:defRPr sz="750" b="1"/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750"/>
            </a:lvl2pPr>
            <a:lvl3pPr marL="0" indent="0">
              <a:spcAft>
                <a:spcPts val="0"/>
              </a:spcAft>
              <a:buFont typeface="Arial" panose="020B0604020202020204" pitchFamily="34" charset="0"/>
              <a:buNone/>
              <a:defRPr sz="750"/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750"/>
            </a:lvl4pPr>
            <a:lvl5pPr marL="0" indent="0">
              <a:spcAft>
                <a:spcPts val="0"/>
              </a:spcAft>
              <a:buFont typeface="Arial" panose="020B0604020202020204" pitchFamily="34" charset="0"/>
              <a:buNone/>
              <a:defRPr sz="750"/>
            </a:lvl5pPr>
          </a:lstStyle>
          <a:p>
            <a:pPr lvl="0"/>
            <a:endParaRPr lang="en-GB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4680713" y="6266688"/>
            <a:ext cx="4068000" cy="402400"/>
          </a:xfrm>
        </p:spPr>
        <p:txBody>
          <a:bodyPr anchor="b" anchorCtr="0"/>
          <a:lstStyle>
            <a:lvl1pPr marL="0" indent="0" algn="r">
              <a:spcAft>
                <a:spcPts val="0"/>
              </a:spcAft>
              <a:buFont typeface="Arial" panose="020B0604020202020204" pitchFamily="34" charset="0"/>
              <a:buNone/>
              <a:defRPr sz="750" b="1"/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750"/>
            </a:lvl2pPr>
            <a:lvl3pPr marL="0" indent="0">
              <a:spcAft>
                <a:spcPts val="0"/>
              </a:spcAft>
              <a:buFont typeface="Arial" panose="020B0604020202020204" pitchFamily="34" charset="0"/>
              <a:buNone/>
              <a:defRPr sz="750"/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750"/>
            </a:lvl4pPr>
            <a:lvl5pPr marL="0" indent="0">
              <a:spcAft>
                <a:spcPts val="0"/>
              </a:spcAft>
              <a:buFont typeface="Arial" panose="020B0604020202020204" pitchFamily="34" charset="0"/>
              <a:buNone/>
              <a:defRPr sz="750"/>
            </a:lvl5pPr>
          </a:lstStyle>
          <a:p>
            <a:pPr lvl="0"/>
            <a:endParaRPr lang="en-GB" dirty="0"/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395288" y="1265238"/>
            <a:ext cx="8364537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76848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290" y="188912"/>
            <a:ext cx="8353424" cy="1023938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288" y="1463674"/>
            <a:ext cx="4068000" cy="648000"/>
          </a:xfrm>
        </p:spPr>
        <p:txBody>
          <a:bodyPr anchor="b"/>
          <a:lstStyle>
            <a:lvl1pPr marL="0" marR="0" indent="0" algn="l" defTabSz="3429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Clr>
                <a:schemeClr val="accent6"/>
              </a:buClr>
              <a:buSzTx/>
              <a:buFont typeface="Arial" charset="0"/>
              <a:buNone/>
              <a:tabLst/>
              <a:defRPr sz="1500" b="1">
                <a:solidFill>
                  <a:schemeClr val="accent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5288" y="2255520"/>
            <a:ext cx="4068000" cy="3914880"/>
          </a:xfrm>
        </p:spPr>
        <p:txBody>
          <a:bodyPr/>
          <a:lstStyle>
            <a:lvl1pPr>
              <a:defRPr sz="1350"/>
            </a:lvl1pPr>
            <a:lvl2pPr>
              <a:defRPr sz="1350"/>
            </a:lvl2pPr>
            <a:lvl3pPr>
              <a:defRPr sz="1350"/>
            </a:lvl3pPr>
            <a:lvl4pPr>
              <a:defRPr sz="1350"/>
            </a:lvl4pPr>
            <a:lvl5pPr>
              <a:defRPr sz="135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80714" y="1463674"/>
            <a:ext cx="4068000" cy="648000"/>
          </a:xfrm>
        </p:spPr>
        <p:txBody>
          <a:bodyPr anchor="b"/>
          <a:lstStyle>
            <a:lvl1pPr marL="0" indent="0">
              <a:buNone/>
              <a:defRPr sz="1500" b="1">
                <a:solidFill>
                  <a:schemeClr val="accent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80714" y="2255520"/>
            <a:ext cx="4068000" cy="3914880"/>
          </a:xfrm>
        </p:spPr>
        <p:txBody>
          <a:bodyPr/>
          <a:lstStyle>
            <a:lvl1pPr>
              <a:defRPr sz="1350"/>
            </a:lvl1pPr>
            <a:lvl2pPr>
              <a:defRPr sz="1350"/>
            </a:lvl2pPr>
            <a:lvl3pPr>
              <a:defRPr sz="1350"/>
            </a:lvl3pPr>
            <a:lvl4pPr>
              <a:defRPr sz="1350"/>
            </a:lvl4pPr>
            <a:lvl5pPr>
              <a:defRPr sz="135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395288" y="6266688"/>
            <a:ext cx="4068000" cy="402400"/>
          </a:xfrm>
        </p:spPr>
        <p:txBody>
          <a:bodyPr anchor="b" anchorCtr="0"/>
          <a:lstStyle>
            <a:lvl1pPr marL="0" indent="0">
              <a:spcAft>
                <a:spcPts val="0"/>
              </a:spcAft>
              <a:buFont typeface="Arial" panose="020B0604020202020204" pitchFamily="34" charset="0"/>
              <a:buNone/>
              <a:defRPr sz="750" b="1"/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750"/>
            </a:lvl2pPr>
            <a:lvl3pPr marL="0" indent="0">
              <a:spcAft>
                <a:spcPts val="0"/>
              </a:spcAft>
              <a:buFont typeface="Arial" panose="020B0604020202020204" pitchFamily="34" charset="0"/>
              <a:buNone/>
              <a:defRPr sz="750"/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750"/>
            </a:lvl4pPr>
            <a:lvl5pPr marL="0" indent="0">
              <a:spcAft>
                <a:spcPts val="0"/>
              </a:spcAft>
              <a:buFont typeface="Arial" panose="020B0604020202020204" pitchFamily="34" charset="0"/>
              <a:buNone/>
              <a:defRPr sz="750"/>
            </a:lvl5pPr>
          </a:lstStyle>
          <a:p>
            <a:pPr lvl="0"/>
            <a:endParaRPr lang="en-GB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4680713" y="6266688"/>
            <a:ext cx="4068000" cy="402400"/>
          </a:xfrm>
        </p:spPr>
        <p:txBody>
          <a:bodyPr anchor="b" anchorCtr="0"/>
          <a:lstStyle>
            <a:lvl1pPr marL="0" indent="0" algn="r">
              <a:spcAft>
                <a:spcPts val="0"/>
              </a:spcAft>
              <a:buFont typeface="Arial" panose="020B0604020202020204" pitchFamily="34" charset="0"/>
              <a:buNone/>
              <a:defRPr sz="750" b="1"/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750"/>
            </a:lvl2pPr>
            <a:lvl3pPr marL="0" indent="0">
              <a:spcAft>
                <a:spcPts val="0"/>
              </a:spcAft>
              <a:buFont typeface="Arial" panose="020B0604020202020204" pitchFamily="34" charset="0"/>
              <a:buNone/>
              <a:defRPr sz="750"/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750"/>
            </a:lvl4pPr>
            <a:lvl5pPr marL="0" indent="0">
              <a:spcAft>
                <a:spcPts val="0"/>
              </a:spcAft>
              <a:buFont typeface="Arial" panose="020B0604020202020204" pitchFamily="34" charset="0"/>
              <a:buNone/>
              <a:defRPr sz="750"/>
            </a:lvl5pPr>
          </a:lstStyle>
          <a:p>
            <a:pPr lvl="0"/>
            <a:endParaRPr lang="en-GB" dirty="0"/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395288" y="1265238"/>
            <a:ext cx="8364537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46036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395288" y="6266688"/>
            <a:ext cx="4068000" cy="402400"/>
          </a:xfrm>
        </p:spPr>
        <p:txBody>
          <a:bodyPr anchor="b" anchorCtr="0"/>
          <a:lstStyle>
            <a:lvl1pPr marL="0" indent="0">
              <a:spcAft>
                <a:spcPts val="0"/>
              </a:spcAft>
              <a:buFont typeface="Arial" panose="020B0604020202020204" pitchFamily="34" charset="0"/>
              <a:buNone/>
              <a:defRPr sz="750" b="1"/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750"/>
            </a:lvl2pPr>
            <a:lvl3pPr marL="0" indent="0">
              <a:spcAft>
                <a:spcPts val="0"/>
              </a:spcAft>
              <a:buFont typeface="Arial" panose="020B0604020202020204" pitchFamily="34" charset="0"/>
              <a:buNone/>
              <a:defRPr sz="750"/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750"/>
            </a:lvl4pPr>
            <a:lvl5pPr marL="0" indent="0">
              <a:spcAft>
                <a:spcPts val="0"/>
              </a:spcAft>
              <a:buFont typeface="Arial" panose="020B0604020202020204" pitchFamily="34" charset="0"/>
              <a:buNone/>
              <a:defRPr sz="750"/>
            </a:lvl5pPr>
          </a:lstStyle>
          <a:p>
            <a:pPr lvl="0"/>
            <a:endParaRPr lang="en-GB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4680713" y="6266688"/>
            <a:ext cx="4068000" cy="402400"/>
          </a:xfrm>
        </p:spPr>
        <p:txBody>
          <a:bodyPr anchor="b" anchorCtr="0"/>
          <a:lstStyle>
            <a:lvl1pPr marL="0" indent="0" algn="r">
              <a:spcAft>
                <a:spcPts val="0"/>
              </a:spcAft>
              <a:buFont typeface="Arial" panose="020B0604020202020204" pitchFamily="34" charset="0"/>
              <a:buNone/>
              <a:defRPr sz="750" b="1"/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750"/>
            </a:lvl2pPr>
            <a:lvl3pPr marL="0" indent="0">
              <a:spcAft>
                <a:spcPts val="0"/>
              </a:spcAft>
              <a:buFont typeface="Arial" panose="020B0604020202020204" pitchFamily="34" charset="0"/>
              <a:buNone/>
              <a:defRPr sz="750"/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750"/>
            </a:lvl4pPr>
            <a:lvl5pPr marL="0" indent="0">
              <a:spcAft>
                <a:spcPts val="0"/>
              </a:spcAft>
              <a:buFont typeface="Arial" panose="020B0604020202020204" pitchFamily="34" charset="0"/>
              <a:buNone/>
              <a:defRPr sz="750"/>
            </a:lvl5pPr>
          </a:lstStyle>
          <a:p>
            <a:pPr lvl="0"/>
            <a:endParaRPr lang="en-GB" dirty="0"/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395288" y="1265238"/>
            <a:ext cx="8364537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32014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395288" y="6266688"/>
            <a:ext cx="4068000" cy="402400"/>
          </a:xfrm>
        </p:spPr>
        <p:txBody>
          <a:bodyPr anchor="b" anchorCtr="0"/>
          <a:lstStyle>
            <a:lvl1pPr marL="0" indent="0">
              <a:spcAft>
                <a:spcPts val="0"/>
              </a:spcAft>
              <a:buFont typeface="Arial" panose="020B0604020202020204" pitchFamily="34" charset="0"/>
              <a:buNone/>
              <a:defRPr sz="750" b="1"/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750"/>
            </a:lvl2pPr>
            <a:lvl3pPr marL="0" indent="0">
              <a:spcAft>
                <a:spcPts val="0"/>
              </a:spcAft>
              <a:buFont typeface="Arial" panose="020B0604020202020204" pitchFamily="34" charset="0"/>
              <a:buNone/>
              <a:defRPr sz="750"/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750"/>
            </a:lvl4pPr>
            <a:lvl5pPr marL="0" indent="0">
              <a:spcAft>
                <a:spcPts val="0"/>
              </a:spcAft>
              <a:buFont typeface="Arial" panose="020B0604020202020204" pitchFamily="34" charset="0"/>
              <a:buNone/>
              <a:defRPr sz="750"/>
            </a:lvl5pPr>
          </a:lstStyle>
          <a:p>
            <a:pPr lvl="0"/>
            <a:endParaRPr lang="en-GB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4680713" y="6266688"/>
            <a:ext cx="4068000" cy="402400"/>
          </a:xfrm>
        </p:spPr>
        <p:txBody>
          <a:bodyPr anchor="b" anchorCtr="0"/>
          <a:lstStyle>
            <a:lvl1pPr marL="0" indent="0" algn="r">
              <a:spcAft>
                <a:spcPts val="0"/>
              </a:spcAft>
              <a:buFont typeface="Arial" panose="020B0604020202020204" pitchFamily="34" charset="0"/>
              <a:buNone/>
              <a:defRPr sz="750" b="1"/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750"/>
            </a:lvl2pPr>
            <a:lvl3pPr marL="0" indent="0">
              <a:spcAft>
                <a:spcPts val="0"/>
              </a:spcAft>
              <a:buFont typeface="Arial" panose="020B0604020202020204" pitchFamily="34" charset="0"/>
              <a:buNone/>
              <a:defRPr sz="750"/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750"/>
            </a:lvl4pPr>
            <a:lvl5pPr marL="0" indent="0">
              <a:spcAft>
                <a:spcPts val="0"/>
              </a:spcAft>
              <a:buFont typeface="Arial" panose="020B0604020202020204" pitchFamily="34" charset="0"/>
              <a:buNone/>
              <a:defRPr sz="750"/>
            </a:lvl5pPr>
          </a:lstStyle>
          <a:p>
            <a:pPr lvl="0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31778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95290" y="617855"/>
            <a:ext cx="8353424" cy="512128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395288" y="6266688"/>
            <a:ext cx="4068000" cy="402400"/>
          </a:xfrm>
        </p:spPr>
        <p:txBody>
          <a:bodyPr anchor="b" anchorCtr="0"/>
          <a:lstStyle>
            <a:lvl1pPr marL="0" indent="0">
              <a:spcAft>
                <a:spcPts val="0"/>
              </a:spcAft>
              <a:buFont typeface="Arial" panose="020B0604020202020204" pitchFamily="34" charset="0"/>
              <a:buNone/>
              <a:defRPr sz="750" b="1"/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750"/>
            </a:lvl2pPr>
            <a:lvl3pPr marL="0" indent="0">
              <a:spcAft>
                <a:spcPts val="0"/>
              </a:spcAft>
              <a:buFont typeface="Arial" panose="020B0604020202020204" pitchFamily="34" charset="0"/>
              <a:buNone/>
              <a:defRPr sz="750"/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750"/>
            </a:lvl4pPr>
            <a:lvl5pPr marL="0" indent="0">
              <a:spcAft>
                <a:spcPts val="0"/>
              </a:spcAft>
              <a:buFont typeface="Arial" panose="020B0604020202020204" pitchFamily="34" charset="0"/>
              <a:buNone/>
              <a:defRPr sz="750"/>
            </a:lvl5pPr>
          </a:lstStyle>
          <a:p>
            <a:pPr lvl="0"/>
            <a:endParaRPr lang="en-GB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4680713" y="6266688"/>
            <a:ext cx="4068000" cy="402400"/>
          </a:xfrm>
        </p:spPr>
        <p:txBody>
          <a:bodyPr anchor="b" anchorCtr="0"/>
          <a:lstStyle>
            <a:lvl1pPr marL="0" indent="0" algn="r">
              <a:spcAft>
                <a:spcPts val="0"/>
              </a:spcAft>
              <a:buFont typeface="Arial" panose="020B0604020202020204" pitchFamily="34" charset="0"/>
              <a:buNone/>
              <a:defRPr sz="750" b="1"/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750"/>
            </a:lvl2pPr>
            <a:lvl3pPr marL="0" indent="0">
              <a:spcAft>
                <a:spcPts val="0"/>
              </a:spcAft>
              <a:buFont typeface="Arial" panose="020B0604020202020204" pitchFamily="34" charset="0"/>
              <a:buNone/>
              <a:defRPr sz="750"/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750"/>
            </a:lvl4pPr>
            <a:lvl5pPr marL="0" indent="0">
              <a:spcAft>
                <a:spcPts val="0"/>
              </a:spcAft>
              <a:buFont typeface="Arial" panose="020B0604020202020204" pitchFamily="34" charset="0"/>
              <a:buNone/>
              <a:defRPr sz="750"/>
            </a:lvl5pPr>
          </a:lstStyle>
          <a:p>
            <a:pPr lvl="0"/>
            <a:endParaRPr lang="en-GB" dirty="0"/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395290" y="1204844"/>
            <a:ext cx="8364537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43361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83D0C-0B88-463C-9405-29B97427F46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5/18/17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81D326-31EC-4437-9B6E-99987613AAE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5174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83D0C-0B88-463C-9405-29B97427F46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5/18/17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81D326-31EC-4437-9B6E-99987613AAE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1311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83D0C-0B88-463C-9405-29B97427F46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5/18/17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81D326-31EC-4437-9B6E-99987613AAE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8691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83D0C-0B88-463C-9405-29B97427F46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5/18/17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81D326-31EC-4437-9B6E-99987613AAE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8221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0.xml"/><Relationship Id="rId4" Type="http://schemas.openxmlformats.org/officeDocument/2006/relationships/slideLayout" Target="../slideLayouts/slideLayout91.xml"/><Relationship Id="rId5" Type="http://schemas.openxmlformats.org/officeDocument/2006/relationships/slideLayout" Target="../slideLayouts/slideLayout92.xml"/><Relationship Id="rId6" Type="http://schemas.openxmlformats.org/officeDocument/2006/relationships/slideLayout" Target="../slideLayouts/slideLayout93.xml"/><Relationship Id="rId7" Type="http://schemas.openxmlformats.org/officeDocument/2006/relationships/slideLayout" Target="../slideLayouts/slideLayout94.xml"/><Relationship Id="rId8" Type="http://schemas.openxmlformats.org/officeDocument/2006/relationships/slideLayout" Target="../slideLayouts/slideLayout95.xml"/><Relationship Id="rId9" Type="http://schemas.openxmlformats.org/officeDocument/2006/relationships/theme" Target="../theme/theme10.xml"/><Relationship Id="rId1" Type="http://schemas.openxmlformats.org/officeDocument/2006/relationships/slideLayout" Target="../slideLayouts/slideLayout88.xml"/><Relationship Id="rId2" Type="http://schemas.openxmlformats.org/officeDocument/2006/relationships/slideLayout" Target="../slideLayouts/slideLayout89.xml"/></Relationships>
</file>

<file path=ppt/slideMasters/_rels/slideMaster1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06.xml"/><Relationship Id="rId12" Type="http://schemas.openxmlformats.org/officeDocument/2006/relationships/slideLayout" Target="../slideLayouts/slideLayout107.xml"/><Relationship Id="rId13" Type="http://schemas.openxmlformats.org/officeDocument/2006/relationships/slideLayout" Target="../slideLayouts/slideLayout108.xml"/><Relationship Id="rId14" Type="http://schemas.openxmlformats.org/officeDocument/2006/relationships/theme" Target="../theme/theme11.xml"/><Relationship Id="rId1" Type="http://schemas.openxmlformats.org/officeDocument/2006/relationships/slideLayout" Target="../slideLayouts/slideLayout96.xml"/><Relationship Id="rId2" Type="http://schemas.openxmlformats.org/officeDocument/2006/relationships/slideLayout" Target="../slideLayouts/slideLayout97.xml"/><Relationship Id="rId3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9.xml"/><Relationship Id="rId5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1.xml"/><Relationship Id="rId7" Type="http://schemas.openxmlformats.org/officeDocument/2006/relationships/slideLayout" Target="../slideLayouts/slideLayout102.xml"/><Relationship Id="rId8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5.xml"/></Relationships>
</file>

<file path=ppt/slideMasters/_rels/slideMaster1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9.xml"/><Relationship Id="rId12" Type="http://schemas.openxmlformats.org/officeDocument/2006/relationships/theme" Target="../theme/theme12.xml"/><Relationship Id="rId13" Type="http://schemas.openxmlformats.org/officeDocument/2006/relationships/image" Target="../media/image3.jpeg"/><Relationship Id="rId1" Type="http://schemas.openxmlformats.org/officeDocument/2006/relationships/slideLayout" Target="../slideLayouts/slideLayout109.xml"/><Relationship Id="rId2" Type="http://schemas.openxmlformats.org/officeDocument/2006/relationships/slideLayout" Target="../slideLayouts/slideLayout110.xml"/><Relationship Id="rId3" Type="http://schemas.openxmlformats.org/officeDocument/2006/relationships/slideLayout" Target="../slideLayouts/slideLayout111.xml"/><Relationship Id="rId4" Type="http://schemas.openxmlformats.org/officeDocument/2006/relationships/slideLayout" Target="../slideLayouts/slideLayout112.xml"/><Relationship Id="rId5" Type="http://schemas.openxmlformats.org/officeDocument/2006/relationships/slideLayout" Target="../slideLayouts/slideLayout113.xml"/><Relationship Id="rId6" Type="http://schemas.openxmlformats.org/officeDocument/2006/relationships/slideLayout" Target="../slideLayouts/slideLayout114.xml"/><Relationship Id="rId7" Type="http://schemas.openxmlformats.org/officeDocument/2006/relationships/slideLayout" Target="../slideLayouts/slideLayout115.xml"/><Relationship Id="rId8" Type="http://schemas.openxmlformats.org/officeDocument/2006/relationships/slideLayout" Target="../slideLayouts/slideLayout116.xml"/><Relationship Id="rId9" Type="http://schemas.openxmlformats.org/officeDocument/2006/relationships/slideLayout" Target="../slideLayouts/slideLayout117.xml"/><Relationship Id="rId10" Type="http://schemas.openxmlformats.org/officeDocument/2006/relationships/slideLayout" Target="../slideLayouts/slideLayout118.xml"/></Relationships>
</file>

<file path=ppt/slideMasters/_rels/slideMaster1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30.xml"/><Relationship Id="rId12" Type="http://schemas.openxmlformats.org/officeDocument/2006/relationships/theme" Target="../theme/theme13.xml"/><Relationship Id="rId1" Type="http://schemas.openxmlformats.org/officeDocument/2006/relationships/slideLayout" Target="../slideLayouts/slideLayout120.xml"/><Relationship Id="rId2" Type="http://schemas.openxmlformats.org/officeDocument/2006/relationships/slideLayout" Target="../slideLayouts/slideLayout121.xml"/><Relationship Id="rId3" Type="http://schemas.openxmlformats.org/officeDocument/2006/relationships/slideLayout" Target="../slideLayouts/slideLayout122.xml"/><Relationship Id="rId4" Type="http://schemas.openxmlformats.org/officeDocument/2006/relationships/slideLayout" Target="../slideLayouts/slideLayout123.xml"/><Relationship Id="rId5" Type="http://schemas.openxmlformats.org/officeDocument/2006/relationships/slideLayout" Target="../slideLayouts/slideLayout124.xml"/><Relationship Id="rId6" Type="http://schemas.openxmlformats.org/officeDocument/2006/relationships/slideLayout" Target="../slideLayouts/slideLayout125.xml"/><Relationship Id="rId7" Type="http://schemas.openxmlformats.org/officeDocument/2006/relationships/slideLayout" Target="../slideLayouts/slideLayout126.xml"/><Relationship Id="rId8" Type="http://schemas.openxmlformats.org/officeDocument/2006/relationships/slideLayout" Target="../slideLayouts/slideLayout127.xml"/><Relationship Id="rId9" Type="http://schemas.openxmlformats.org/officeDocument/2006/relationships/slideLayout" Target="../slideLayouts/slideLayout128.xml"/><Relationship Id="rId10" Type="http://schemas.openxmlformats.org/officeDocument/2006/relationships/slideLayout" Target="../slideLayouts/slideLayout129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6.xml"/><Relationship Id="rId12" Type="http://schemas.openxmlformats.org/officeDocument/2006/relationships/slideLayout" Target="../slideLayouts/slideLayout17.xml"/><Relationship Id="rId13" Type="http://schemas.openxmlformats.org/officeDocument/2006/relationships/slideLayout" Target="../slideLayouts/slideLayout18.xml"/><Relationship Id="rId14" Type="http://schemas.openxmlformats.org/officeDocument/2006/relationships/theme" Target="../theme/theme2.xml"/><Relationship Id="rId15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2" Type="http://schemas.openxmlformats.org/officeDocument/2006/relationships/slideLayout" Target="../slideLayouts/slideLayout7.xml"/><Relationship Id="rId3" Type="http://schemas.openxmlformats.org/officeDocument/2006/relationships/slideLayout" Target="../slideLayouts/slideLayout8.xml"/><Relationship Id="rId4" Type="http://schemas.openxmlformats.org/officeDocument/2006/relationships/slideLayout" Target="../slideLayouts/slideLayout9.xml"/><Relationship Id="rId5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2.xml"/><Relationship Id="rId8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5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1" Type="http://schemas.openxmlformats.org/officeDocument/2006/relationships/slideLayout" Target="../slideLayouts/slideLayout19.xml"/><Relationship Id="rId2" Type="http://schemas.openxmlformats.org/officeDocument/2006/relationships/slideLayout" Target="../slideLayouts/slideLayout20.xml"/><Relationship Id="rId3" Type="http://schemas.openxmlformats.org/officeDocument/2006/relationships/slideLayout" Target="../slideLayouts/slideLayout21.xml"/><Relationship Id="rId4" Type="http://schemas.openxmlformats.org/officeDocument/2006/relationships/slideLayout" Target="../slideLayouts/slideLayout22.xml"/><Relationship Id="rId5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5.xml"/><Relationship Id="rId8" Type="http://schemas.openxmlformats.org/officeDocument/2006/relationships/slideLayout" Target="../slideLayouts/slideLayout26.xml"/><Relationship Id="rId9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28.xml"/></Relationships>
</file>

<file path=ppt/slideMasters/_rels/slideMaster4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1" Type="http://schemas.openxmlformats.org/officeDocument/2006/relationships/slideLayout" Target="../slideLayouts/slideLayout30.xml"/><Relationship Id="rId2" Type="http://schemas.openxmlformats.org/officeDocument/2006/relationships/slideLayout" Target="../slideLayouts/slideLayout31.xml"/><Relationship Id="rId3" Type="http://schemas.openxmlformats.org/officeDocument/2006/relationships/slideLayout" Target="../slideLayouts/slideLayout32.xml"/><Relationship Id="rId4" Type="http://schemas.openxmlformats.org/officeDocument/2006/relationships/slideLayout" Target="../slideLayouts/slideLayout33.xml"/><Relationship Id="rId5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5.xml"/><Relationship Id="rId7" Type="http://schemas.openxmlformats.org/officeDocument/2006/relationships/slideLayout" Target="../slideLayouts/slideLayout36.xml"/><Relationship Id="rId8" Type="http://schemas.openxmlformats.org/officeDocument/2006/relationships/slideLayout" Target="../slideLayouts/slideLayout37.xml"/><Relationship Id="rId9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39.xml"/></Relationships>
</file>

<file path=ppt/slideMasters/_rels/slideMaster5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51.xml"/><Relationship Id="rId12" Type="http://schemas.openxmlformats.org/officeDocument/2006/relationships/slideLayout" Target="../slideLayouts/slideLayout52.xml"/><Relationship Id="rId13" Type="http://schemas.openxmlformats.org/officeDocument/2006/relationships/slideLayout" Target="../slideLayouts/slideLayout53.xml"/><Relationship Id="rId14" Type="http://schemas.openxmlformats.org/officeDocument/2006/relationships/theme" Target="../theme/theme5.xml"/><Relationship Id="rId1" Type="http://schemas.openxmlformats.org/officeDocument/2006/relationships/slideLayout" Target="../slideLayouts/slideLayout41.xml"/><Relationship Id="rId2" Type="http://schemas.openxmlformats.org/officeDocument/2006/relationships/slideLayout" Target="../slideLayouts/slideLayout42.xml"/><Relationship Id="rId3" Type="http://schemas.openxmlformats.org/officeDocument/2006/relationships/slideLayout" Target="../slideLayouts/slideLayout43.xml"/><Relationship Id="rId4" Type="http://schemas.openxmlformats.org/officeDocument/2006/relationships/slideLayout" Target="../slideLayouts/slideLayout44.xml"/><Relationship Id="rId5" Type="http://schemas.openxmlformats.org/officeDocument/2006/relationships/slideLayout" Target="../slideLayouts/slideLayout45.xml"/><Relationship Id="rId6" Type="http://schemas.openxmlformats.org/officeDocument/2006/relationships/slideLayout" Target="../slideLayouts/slideLayout46.xml"/><Relationship Id="rId7" Type="http://schemas.openxmlformats.org/officeDocument/2006/relationships/slideLayout" Target="../slideLayouts/slideLayout47.xml"/><Relationship Id="rId8" Type="http://schemas.openxmlformats.org/officeDocument/2006/relationships/slideLayout" Target="../slideLayouts/slideLayout48.xml"/><Relationship Id="rId9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0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8.xml"/><Relationship Id="rId6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0.xml"/><Relationship Id="rId8" Type="http://schemas.openxmlformats.org/officeDocument/2006/relationships/theme" Target="../theme/theme6.xml"/><Relationship Id="rId9" Type="http://schemas.openxmlformats.org/officeDocument/2006/relationships/image" Target="../media/image2.png"/><Relationship Id="rId1" Type="http://schemas.openxmlformats.org/officeDocument/2006/relationships/slideLayout" Target="../slideLayouts/slideLayout54.xml"/><Relationship Id="rId2" Type="http://schemas.openxmlformats.org/officeDocument/2006/relationships/slideLayout" Target="../slideLayouts/slideLayout55.xml"/></Relationships>
</file>

<file path=ppt/slideMasters/_rels/slideMaster7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71.xml"/><Relationship Id="rId12" Type="http://schemas.openxmlformats.org/officeDocument/2006/relationships/slideLayout" Target="../slideLayouts/slideLayout72.xml"/><Relationship Id="rId13" Type="http://schemas.openxmlformats.org/officeDocument/2006/relationships/slideLayout" Target="../slideLayouts/slideLayout73.xml"/><Relationship Id="rId14" Type="http://schemas.openxmlformats.org/officeDocument/2006/relationships/theme" Target="../theme/theme7.xml"/><Relationship Id="rId1" Type="http://schemas.openxmlformats.org/officeDocument/2006/relationships/slideLayout" Target="../slideLayouts/slideLayout61.xml"/><Relationship Id="rId2" Type="http://schemas.openxmlformats.org/officeDocument/2006/relationships/slideLayout" Target="../slideLayouts/slideLayout62.xml"/><Relationship Id="rId3" Type="http://schemas.openxmlformats.org/officeDocument/2006/relationships/slideLayout" Target="../slideLayouts/slideLayout63.xml"/><Relationship Id="rId4" Type="http://schemas.openxmlformats.org/officeDocument/2006/relationships/slideLayout" Target="../slideLayouts/slideLayout64.xml"/><Relationship Id="rId5" Type="http://schemas.openxmlformats.org/officeDocument/2006/relationships/slideLayout" Target="../slideLayouts/slideLayout65.xml"/><Relationship Id="rId6" Type="http://schemas.openxmlformats.org/officeDocument/2006/relationships/slideLayout" Target="../slideLayouts/slideLayout66.xml"/><Relationship Id="rId7" Type="http://schemas.openxmlformats.org/officeDocument/2006/relationships/slideLayout" Target="../slideLayouts/slideLayout67.xml"/><Relationship Id="rId8" Type="http://schemas.openxmlformats.org/officeDocument/2006/relationships/slideLayout" Target="../slideLayouts/slideLayout68.xml"/><Relationship Id="rId9" Type="http://schemas.openxmlformats.org/officeDocument/2006/relationships/slideLayout" Target="../slideLayouts/slideLayout69.xml"/><Relationship Id="rId10" Type="http://schemas.openxmlformats.org/officeDocument/2006/relationships/slideLayout" Target="../slideLayouts/slideLayout70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8.xml"/><Relationship Id="rId6" Type="http://schemas.openxmlformats.org/officeDocument/2006/relationships/slideLayout" Target="../slideLayouts/slideLayout79.xml"/><Relationship Id="rId7" Type="http://schemas.openxmlformats.org/officeDocument/2006/relationships/slideLayout" Target="../slideLayouts/slideLayout80.xml"/><Relationship Id="rId8" Type="http://schemas.openxmlformats.org/officeDocument/2006/relationships/theme" Target="../theme/theme8.xml"/><Relationship Id="rId1" Type="http://schemas.openxmlformats.org/officeDocument/2006/relationships/slideLayout" Target="../slideLayouts/slideLayout74.xml"/><Relationship Id="rId2" Type="http://schemas.openxmlformats.org/officeDocument/2006/relationships/slideLayout" Target="../slideLayouts/slideLayout75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3.xml"/><Relationship Id="rId4" Type="http://schemas.openxmlformats.org/officeDocument/2006/relationships/slideLayout" Target="../slideLayouts/slideLayout84.xml"/><Relationship Id="rId5" Type="http://schemas.openxmlformats.org/officeDocument/2006/relationships/slideLayout" Target="../slideLayouts/slideLayout85.xml"/><Relationship Id="rId6" Type="http://schemas.openxmlformats.org/officeDocument/2006/relationships/slideLayout" Target="../slideLayouts/slideLayout86.xml"/><Relationship Id="rId7" Type="http://schemas.openxmlformats.org/officeDocument/2006/relationships/slideLayout" Target="../slideLayouts/slideLayout87.xml"/><Relationship Id="rId8" Type="http://schemas.openxmlformats.org/officeDocument/2006/relationships/theme" Target="../theme/theme9.xml"/><Relationship Id="rId1" Type="http://schemas.openxmlformats.org/officeDocument/2006/relationships/slideLayout" Target="../slideLayouts/slideLayout81.xml"/><Relationship Id="rId2" Type="http://schemas.openxmlformats.org/officeDocument/2006/relationships/slideLayout" Target="../slideLayouts/slideLayout8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00151" y="1543051"/>
            <a:ext cx="7486649" cy="43259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23045"/>
            <a:ext cx="8229600" cy="8683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9" name="Rectangle 8"/>
          <p:cNvSpPr/>
          <p:nvPr/>
        </p:nvSpPr>
        <p:spPr>
          <a:xfrm>
            <a:off x="0" y="1152525"/>
            <a:ext cx="9144000" cy="1714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1350" dirty="0">
              <a:solidFill>
                <a:prstClr val="white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71726" y="6392982"/>
            <a:ext cx="52251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B73E12E-1A06-4680-9752-79577F711B8B}" type="slidenum">
              <a:rPr lang="en-GB" sz="900" smtClean="0">
                <a:solidFill>
                  <a:prstClr val="black"/>
                </a:solidFill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GB" sz="900" dirty="0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0" y="1152525"/>
            <a:ext cx="9144000" cy="1714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135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47979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hf sldNum="0" hdr="0" dt="0"/>
  <p:txStyles>
    <p:titleStyle>
      <a:lvl1pPr algn="l" defTabSz="685800" rtl="0" eaLnBrk="1" latinLnBrk="0" hangingPunct="1">
        <a:spcBef>
          <a:spcPct val="0"/>
        </a:spcBef>
        <a:buNone/>
        <a:defRPr sz="2400" b="1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Clr>
          <a:srgbClr val="2158A8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Clr>
          <a:srgbClr val="2158A8"/>
        </a:buClr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Clr>
          <a:srgbClr val="2158A8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Clr>
          <a:srgbClr val="2158A8"/>
        </a:buClr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Clr>
          <a:srgbClr val="2158A8"/>
        </a:buClr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Placeholder 1"/>
          <p:cNvSpPr>
            <a:spLocks noGrp="1"/>
          </p:cNvSpPr>
          <p:nvPr>
            <p:ph type="title"/>
          </p:nvPr>
        </p:nvSpPr>
        <p:spPr bwMode="auto">
          <a:xfrm>
            <a:off x="395290" y="188912"/>
            <a:ext cx="8353424" cy="1023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409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95290" y="1463674"/>
            <a:ext cx="8353424" cy="465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08985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9" r:id="rId1"/>
    <p:sldLayoutId id="2147483970" r:id="rId2"/>
    <p:sldLayoutId id="2147483971" r:id="rId3"/>
    <p:sldLayoutId id="2147483972" r:id="rId4"/>
    <p:sldLayoutId id="2147483973" r:id="rId5"/>
    <p:sldLayoutId id="2147483974" r:id="rId6"/>
    <p:sldLayoutId id="2147483975" r:id="rId7"/>
    <p:sldLayoutId id="2147483976" r:id="rId8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hf hdr="0" ftr="0" dt="0"/>
  <p:txStyles>
    <p:titleStyle>
      <a:lvl1pPr algn="l" defTabSz="342900" rtl="0" eaLnBrk="0" fontAlgn="base" hangingPunct="0">
        <a:spcBef>
          <a:spcPct val="0"/>
        </a:spcBef>
        <a:spcAft>
          <a:spcPct val="0"/>
        </a:spcAft>
        <a:defRPr sz="2100" b="1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defTabSz="342900" rtl="0" eaLnBrk="0" fontAlgn="base" hangingPunct="0">
        <a:spcBef>
          <a:spcPct val="0"/>
        </a:spcBef>
        <a:spcAft>
          <a:spcPct val="0"/>
        </a:spcAft>
        <a:defRPr sz="2100" b="1">
          <a:solidFill>
            <a:srgbClr val="E8FF55"/>
          </a:solidFill>
          <a:latin typeface="Arial" pitchFamily="34" charset="0"/>
        </a:defRPr>
      </a:lvl2pPr>
      <a:lvl3pPr algn="l" defTabSz="342900" rtl="0" eaLnBrk="0" fontAlgn="base" hangingPunct="0">
        <a:spcBef>
          <a:spcPct val="0"/>
        </a:spcBef>
        <a:spcAft>
          <a:spcPct val="0"/>
        </a:spcAft>
        <a:defRPr sz="2100" b="1">
          <a:solidFill>
            <a:srgbClr val="E8FF55"/>
          </a:solidFill>
          <a:latin typeface="Arial" pitchFamily="34" charset="0"/>
        </a:defRPr>
      </a:lvl3pPr>
      <a:lvl4pPr algn="l" defTabSz="342900" rtl="0" eaLnBrk="0" fontAlgn="base" hangingPunct="0">
        <a:spcBef>
          <a:spcPct val="0"/>
        </a:spcBef>
        <a:spcAft>
          <a:spcPct val="0"/>
        </a:spcAft>
        <a:defRPr sz="2100" b="1">
          <a:solidFill>
            <a:srgbClr val="E8FF55"/>
          </a:solidFill>
          <a:latin typeface="Arial" pitchFamily="34" charset="0"/>
        </a:defRPr>
      </a:lvl4pPr>
      <a:lvl5pPr algn="l" defTabSz="342900" rtl="0" eaLnBrk="0" fontAlgn="base" hangingPunct="0">
        <a:spcBef>
          <a:spcPct val="0"/>
        </a:spcBef>
        <a:spcAft>
          <a:spcPct val="0"/>
        </a:spcAft>
        <a:defRPr sz="2100" b="1">
          <a:solidFill>
            <a:srgbClr val="E8FF55"/>
          </a:solidFill>
          <a:latin typeface="Arial" pitchFamily="34" charset="0"/>
        </a:defRPr>
      </a:lvl5pPr>
      <a:lvl6pPr marL="342900" algn="l" defTabSz="342900" rtl="0" fontAlgn="base">
        <a:spcBef>
          <a:spcPct val="0"/>
        </a:spcBef>
        <a:spcAft>
          <a:spcPct val="0"/>
        </a:spcAft>
        <a:defRPr sz="2100" b="1">
          <a:solidFill>
            <a:srgbClr val="E8FF55"/>
          </a:solidFill>
          <a:latin typeface="Arial" pitchFamily="34" charset="0"/>
        </a:defRPr>
      </a:lvl6pPr>
      <a:lvl7pPr marL="685800" algn="l" defTabSz="342900" rtl="0" fontAlgn="base">
        <a:spcBef>
          <a:spcPct val="0"/>
        </a:spcBef>
        <a:spcAft>
          <a:spcPct val="0"/>
        </a:spcAft>
        <a:defRPr sz="2100" b="1">
          <a:solidFill>
            <a:srgbClr val="E8FF55"/>
          </a:solidFill>
          <a:latin typeface="Arial" pitchFamily="34" charset="0"/>
        </a:defRPr>
      </a:lvl7pPr>
      <a:lvl8pPr marL="1028700" algn="l" defTabSz="342900" rtl="0" fontAlgn="base">
        <a:spcBef>
          <a:spcPct val="0"/>
        </a:spcBef>
        <a:spcAft>
          <a:spcPct val="0"/>
        </a:spcAft>
        <a:defRPr sz="2100" b="1">
          <a:solidFill>
            <a:srgbClr val="E8FF55"/>
          </a:solidFill>
          <a:latin typeface="Arial" pitchFamily="34" charset="0"/>
        </a:defRPr>
      </a:lvl8pPr>
      <a:lvl9pPr marL="1371600" algn="l" defTabSz="342900" rtl="0" fontAlgn="base">
        <a:spcBef>
          <a:spcPct val="0"/>
        </a:spcBef>
        <a:spcAft>
          <a:spcPct val="0"/>
        </a:spcAft>
        <a:defRPr sz="2100" b="1">
          <a:solidFill>
            <a:srgbClr val="E8FF55"/>
          </a:solidFill>
          <a:latin typeface="Arial" pitchFamily="34" charset="0"/>
        </a:defRPr>
      </a:lvl9pPr>
    </p:titleStyle>
    <p:bodyStyle>
      <a:lvl1pPr marL="132160" indent="-132160" algn="l" defTabSz="342900" rtl="0" eaLnBrk="0" fontAlgn="base" hangingPunct="0">
        <a:spcBef>
          <a:spcPts val="0"/>
        </a:spcBef>
        <a:spcAft>
          <a:spcPts val="900"/>
        </a:spcAft>
        <a:buClr>
          <a:schemeClr val="accent1"/>
        </a:buClr>
        <a:buFont typeface="Arial" charset="0"/>
        <a:buChar char="•"/>
        <a:defRPr sz="1350" kern="1200">
          <a:solidFill>
            <a:schemeClr val="bg1"/>
          </a:solidFill>
          <a:latin typeface="+mn-lt"/>
          <a:ea typeface="+mn-ea"/>
          <a:cs typeface="+mn-cs"/>
        </a:defRPr>
      </a:lvl1pPr>
      <a:lvl2pPr marL="333375" indent="-201216" algn="l" defTabSz="342900" rtl="0" eaLnBrk="0" fontAlgn="base" hangingPunct="0">
        <a:spcBef>
          <a:spcPts val="0"/>
        </a:spcBef>
        <a:spcAft>
          <a:spcPts val="900"/>
        </a:spcAft>
        <a:buClr>
          <a:schemeClr val="accent1"/>
        </a:buClr>
        <a:buFont typeface="Arial" charset="0"/>
        <a:buChar char="–"/>
        <a:defRPr sz="1350" kern="1200">
          <a:solidFill>
            <a:schemeClr val="bg1"/>
          </a:solidFill>
          <a:latin typeface="+mn-lt"/>
          <a:ea typeface="+mn-ea"/>
          <a:cs typeface="+mn-cs"/>
        </a:defRPr>
      </a:lvl2pPr>
      <a:lvl3pPr marL="471488" indent="-138113" algn="l" defTabSz="342900" rtl="0" eaLnBrk="0" fontAlgn="base" hangingPunct="0">
        <a:spcBef>
          <a:spcPts val="0"/>
        </a:spcBef>
        <a:spcAft>
          <a:spcPts val="900"/>
        </a:spcAft>
        <a:buClr>
          <a:schemeClr val="accent1"/>
        </a:buClr>
        <a:buFont typeface="Arial" charset="0"/>
        <a:buChar char="•"/>
        <a:defRPr sz="1350" kern="1200">
          <a:solidFill>
            <a:schemeClr val="bg1"/>
          </a:solidFill>
          <a:latin typeface="+mn-lt"/>
          <a:ea typeface="+mn-ea"/>
          <a:cs typeface="+mn-cs"/>
        </a:defRPr>
      </a:lvl3pPr>
      <a:lvl4pPr marL="671513" indent="-200025" algn="l" defTabSz="342900" rtl="0" eaLnBrk="0" fontAlgn="base" hangingPunct="0">
        <a:spcBef>
          <a:spcPts val="0"/>
        </a:spcBef>
        <a:spcAft>
          <a:spcPts val="900"/>
        </a:spcAft>
        <a:buClr>
          <a:schemeClr val="accent1"/>
        </a:buClr>
        <a:buFont typeface="Arial" charset="0"/>
        <a:buChar char="–"/>
        <a:defRPr sz="1350" kern="1200">
          <a:solidFill>
            <a:schemeClr val="bg1"/>
          </a:solidFill>
          <a:latin typeface="+mn-lt"/>
          <a:ea typeface="+mn-ea"/>
          <a:cs typeface="+mn-cs"/>
        </a:defRPr>
      </a:lvl4pPr>
      <a:lvl5pPr marL="850106" indent="-178594" algn="l" defTabSz="342900" rtl="0" eaLnBrk="0" fontAlgn="base" hangingPunct="0">
        <a:spcBef>
          <a:spcPts val="0"/>
        </a:spcBef>
        <a:spcAft>
          <a:spcPts val="900"/>
        </a:spcAft>
        <a:buClr>
          <a:schemeClr val="accent1"/>
        </a:buClr>
        <a:buFont typeface="Arial" charset="0"/>
        <a:buChar char="»"/>
        <a:defRPr sz="1350" kern="1200">
          <a:solidFill>
            <a:schemeClr val="bg1"/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187" userDrawn="1">
          <p15:clr>
            <a:srgbClr val="F26B43"/>
          </p15:clr>
        </p15:guide>
        <p15:guide id="2" pos="4133" userDrawn="1">
          <p15:clr>
            <a:srgbClr val="F26B43"/>
          </p15:clr>
        </p15:guide>
        <p15:guide id="3" orient="horz" pos="119" userDrawn="1">
          <p15:clr>
            <a:srgbClr val="F26B43"/>
          </p15:clr>
        </p15:guide>
        <p15:guide id="4" orient="horz" pos="4201" userDrawn="1">
          <p15:clr>
            <a:srgbClr val="F26B43"/>
          </p15:clr>
        </p15:guide>
        <p15:guide id="5" orient="horz" pos="764" userDrawn="1">
          <p15:clr>
            <a:srgbClr val="F26B43"/>
          </p15:clr>
        </p15:guide>
        <p15:guide id="6" orient="horz" pos="922" userDrawn="1">
          <p15:clr>
            <a:srgbClr val="F26B43"/>
          </p15:clr>
        </p15:guide>
      </p15:sldGuideLst>
    </p:ext>
  </p:extLst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683D0C-0B88-463C-9405-29B97427F46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5/18/17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81D326-31EC-4437-9B6E-99987613AAE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400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2" r:id="rId1"/>
    <p:sldLayoutId id="2147484003" r:id="rId2"/>
    <p:sldLayoutId id="2147484004" r:id="rId3"/>
    <p:sldLayoutId id="2147484005" r:id="rId4"/>
    <p:sldLayoutId id="2147484006" r:id="rId5"/>
    <p:sldLayoutId id="2147484007" r:id="rId6"/>
    <p:sldLayoutId id="2147484008" r:id="rId7"/>
    <p:sldLayoutId id="2147484009" r:id="rId8"/>
    <p:sldLayoutId id="2147484010" r:id="rId9"/>
    <p:sldLayoutId id="2147484011" r:id="rId10"/>
    <p:sldLayoutId id="2147484012" r:id="rId11"/>
    <p:sldLayoutId id="2147484013" r:id="rId12"/>
    <p:sldLayoutId id="2147484014" r:id="rId13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540000" y="274639"/>
            <a:ext cx="8056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US" altLang="en-US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540855" y="1600202"/>
            <a:ext cx="8056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96001" y="6372104"/>
            <a:ext cx="715352" cy="246184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solidFill>
                  <a:srgbClr val="000000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fld id="{5E7506D9-11D1-4EDF-8D7F-95F25EAFBD39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9639" y="6345529"/>
            <a:ext cx="1291773" cy="390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33093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4" r:id="rId1"/>
    <p:sldLayoutId id="2147484025" r:id="rId2"/>
    <p:sldLayoutId id="2147484026" r:id="rId3"/>
    <p:sldLayoutId id="2147484027" r:id="rId4"/>
    <p:sldLayoutId id="2147484028" r:id="rId5"/>
    <p:sldLayoutId id="2147484029" r:id="rId6"/>
    <p:sldLayoutId id="2147484030" r:id="rId7"/>
    <p:sldLayoutId id="2147484031" r:id="rId8"/>
    <p:sldLayoutId id="2147484032" r:id="rId9"/>
    <p:sldLayoutId id="2147484033" r:id="rId10"/>
    <p:sldLayoutId id="2147484034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hf sldNum="0" hdr="0" ftr="0" dt="0"/>
  <p:txStyles>
    <p:titleStyle>
      <a:lvl1pPr algn="l" defTabSz="457189" rtl="0" eaLnBrk="1" fontAlgn="base" hangingPunct="1"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Arial Narrow"/>
          <a:ea typeface="MS PGothic" pitchFamily="34" charset="-128"/>
          <a:cs typeface="Arial Narrow"/>
        </a:defRPr>
      </a:lvl1pPr>
      <a:lvl2pPr algn="l" defTabSz="457189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1104F"/>
          </a:solidFill>
          <a:latin typeface="Arial Narrow" charset="0"/>
          <a:ea typeface="MS PGothic" pitchFamily="34" charset="-128"/>
          <a:cs typeface="Arial Narrow" panose="020B0606020202030204" pitchFamily="34" charset="0"/>
        </a:defRPr>
      </a:lvl2pPr>
      <a:lvl3pPr algn="l" defTabSz="457189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1104F"/>
          </a:solidFill>
          <a:latin typeface="Arial Narrow" charset="0"/>
          <a:ea typeface="MS PGothic" pitchFamily="34" charset="-128"/>
          <a:cs typeface="Arial Narrow" panose="020B0606020202030204" pitchFamily="34" charset="0"/>
        </a:defRPr>
      </a:lvl3pPr>
      <a:lvl4pPr algn="l" defTabSz="457189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1104F"/>
          </a:solidFill>
          <a:latin typeface="Arial Narrow" charset="0"/>
          <a:ea typeface="MS PGothic" pitchFamily="34" charset="-128"/>
          <a:cs typeface="Arial Narrow" panose="020B0606020202030204" pitchFamily="34" charset="0"/>
        </a:defRPr>
      </a:lvl4pPr>
      <a:lvl5pPr algn="l" defTabSz="457189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1104F"/>
          </a:solidFill>
          <a:latin typeface="Arial Narrow" charset="0"/>
          <a:ea typeface="MS PGothic" pitchFamily="34" charset="-128"/>
          <a:cs typeface="Arial Narrow" panose="020B0606020202030204" pitchFamily="34" charset="0"/>
        </a:defRPr>
      </a:lvl5pPr>
      <a:lvl6pPr marL="457189" algn="l" defTabSz="457189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1104F"/>
          </a:solidFill>
          <a:latin typeface="Arial Narrow" charset="0"/>
          <a:ea typeface="ＭＳ Ｐゴシック" charset="0"/>
        </a:defRPr>
      </a:lvl6pPr>
      <a:lvl7pPr marL="914378" algn="l" defTabSz="457189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1104F"/>
          </a:solidFill>
          <a:latin typeface="Arial Narrow" charset="0"/>
          <a:ea typeface="ＭＳ Ｐゴシック" charset="0"/>
        </a:defRPr>
      </a:lvl7pPr>
      <a:lvl8pPr marL="1371566" algn="l" defTabSz="457189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1104F"/>
          </a:solidFill>
          <a:latin typeface="Arial Narrow" charset="0"/>
          <a:ea typeface="ＭＳ Ｐゴシック" charset="0"/>
        </a:defRPr>
      </a:lvl8pPr>
      <a:lvl9pPr marL="1828754" algn="l" defTabSz="457189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1104F"/>
          </a:solidFill>
          <a:latin typeface="Arial Narrow" charset="0"/>
          <a:ea typeface="ＭＳ Ｐゴシック" charset="0"/>
        </a:defRPr>
      </a:lvl9pPr>
    </p:titleStyle>
    <p:bodyStyle>
      <a:lvl1pPr marL="342892" indent="-342892" algn="l" defTabSz="457189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35000"/>
        <a:buFont typeface="Wingdings" panose="05000000000000000000" pitchFamily="2" charset="2"/>
        <a:buChar char="u"/>
        <a:defRPr sz="1600" kern="1200">
          <a:solidFill>
            <a:schemeClr val="tx1"/>
          </a:solidFill>
          <a:latin typeface="Arial Narrow"/>
          <a:ea typeface="MS PGothic" pitchFamily="34" charset="-128"/>
          <a:cs typeface="Arial Narrow"/>
        </a:defRPr>
      </a:lvl1pPr>
      <a:lvl2pPr marL="742931" indent="-285743" algn="l" defTabSz="457189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35000"/>
        <a:buFont typeface="Wingdings" panose="05000000000000000000" pitchFamily="2" charset="2"/>
        <a:buChar char="u"/>
        <a:defRPr sz="1600" kern="1200">
          <a:solidFill>
            <a:schemeClr val="tx1">
              <a:lumMod val="50000"/>
              <a:lumOff val="50000"/>
            </a:schemeClr>
          </a:solidFill>
          <a:latin typeface="Arial Narrow"/>
          <a:ea typeface="MS PGothic" pitchFamily="34" charset="-128"/>
          <a:cs typeface="Arial Narrow"/>
        </a:defRPr>
      </a:lvl2pPr>
      <a:lvl3pPr marL="1142972" indent="-228594" algn="l" defTabSz="457189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35000"/>
        <a:buFont typeface="Wingdings" panose="05000000000000000000" pitchFamily="2" charset="2"/>
        <a:buChar char="u"/>
        <a:defRPr sz="1600" kern="1200">
          <a:solidFill>
            <a:schemeClr val="bg1">
              <a:lumMod val="65000"/>
            </a:schemeClr>
          </a:solidFill>
          <a:latin typeface="Arial Narrow"/>
          <a:ea typeface="MS PGothic" pitchFamily="34" charset="-128"/>
          <a:cs typeface="Arial Narrow"/>
        </a:defRPr>
      </a:lvl3pPr>
      <a:lvl4pPr marL="1600160" indent="-228594" algn="l" defTabSz="457189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057348" indent="-228594" algn="l" defTabSz="457189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514537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FD3507-3100-44D1-89EA-AB04DDD3125C}" type="datetimeFigureOut">
              <a:rPr lang="en-US" smtClean="0"/>
              <a:t>5/18/17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41123F-9FB0-43AC-A08E-B8883C0720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80414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6" r:id="rId1"/>
    <p:sldLayoutId id="2147484037" r:id="rId2"/>
    <p:sldLayoutId id="2147484038" r:id="rId3"/>
    <p:sldLayoutId id="2147484039" r:id="rId4"/>
    <p:sldLayoutId id="2147484040" r:id="rId5"/>
    <p:sldLayoutId id="2147484041" r:id="rId6"/>
    <p:sldLayoutId id="2147484042" r:id="rId7"/>
    <p:sldLayoutId id="2147484043" r:id="rId8"/>
    <p:sldLayoutId id="2147484044" r:id="rId9"/>
    <p:sldLayoutId id="2147484045" r:id="rId10"/>
    <p:sldLayoutId id="2147484046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5300" y="1408115"/>
            <a:ext cx="8039100" cy="311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01650" y="457200"/>
            <a:ext cx="8267700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9557744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  <p:sldLayoutId id="2147483691" r:id="rId12"/>
    <p:sldLayoutId id="2147483692" r:id="rId13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l" rtl="0" eaLnBrk="0" fontAlgn="base" hangingPunct="0">
        <a:lnSpc>
          <a:spcPts val="2850"/>
        </a:lnSpc>
        <a:spcBef>
          <a:spcPct val="0"/>
        </a:spcBef>
        <a:spcAft>
          <a:spcPct val="0"/>
        </a:spcAft>
        <a:defRPr sz="2700" b="1">
          <a:solidFill>
            <a:srgbClr val="FFCC60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Osaka"/>
        </a:defRPr>
      </a:lvl1pPr>
      <a:lvl2pPr algn="l" rtl="0" eaLnBrk="0" fontAlgn="base" hangingPunct="0">
        <a:lnSpc>
          <a:spcPts val="2850"/>
        </a:lnSpc>
        <a:spcBef>
          <a:spcPct val="0"/>
        </a:spcBef>
        <a:spcAft>
          <a:spcPct val="0"/>
        </a:spcAft>
        <a:defRPr sz="2700" b="1">
          <a:solidFill>
            <a:srgbClr val="FFCC60"/>
          </a:solidFill>
          <a:effectLst>
            <a:outerShdw blurRad="38100" dist="38100" dir="2700000" algn="tl">
              <a:srgbClr val="000000"/>
            </a:outerShdw>
          </a:effectLst>
          <a:latin typeface="Arial Narrow" pitchFamily="34" charset="0"/>
          <a:ea typeface="Osaka" pitchFamily="1" charset="-128"/>
          <a:cs typeface="Osaka"/>
        </a:defRPr>
      </a:lvl2pPr>
      <a:lvl3pPr algn="l" rtl="0" eaLnBrk="0" fontAlgn="base" hangingPunct="0">
        <a:lnSpc>
          <a:spcPts val="2850"/>
        </a:lnSpc>
        <a:spcBef>
          <a:spcPct val="0"/>
        </a:spcBef>
        <a:spcAft>
          <a:spcPct val="0"/>
        </a:spcAft>
        <a:defRPr sz="2700" b="1">
          <a:solidFill>
            <a:srgbClr val="FFCC60"/>
          </a:solidFill>
          <a:effectLst>
            <a:outerShdw blurRad="38100" dist="38100" dir="2700000" algn="tl">
              <a:srgbClr val="000000"/>
            </a:outerShdw>
          </a:effectLst>
          <a:latin typeface="Arial Narrow" pitchFamily="34" charset="0"/>
          <a:ea typeface="Osaka" pitchFamily="1" charset="-128"/>
          <a:cs typeface="Osaka"/>
        </a:defRPr>
      </a:lvl3pPr>
      <a:lvl4pPr algn="l" rtl="0" eaLnBrk="0" fontAlgn="base" hangingPunct="0">
        <a:lnSpc>
          <a:spcPts val="2850"/>
        </a:lnSpc>
        <a:spcBef>
          <a:spcPct val="0"/>
        </a:spcBef>
        <a:spcAft>
          <a:spcPct val="0"/>
        </a:spcAft>
        <a:defRPr sz="2700" b="1">
          <a:solidFill>
            <a:srgbClr val="FFCC60"/>
          </a:solidFill>
          <a:effectLst>
            <a:outerShdw blurRad="38100" dist="38100" dir="2700000" algn="tl">
              <a:srgbClr val="000000"/>
            </a:outerShdw>
          </a:effectLst>
          <a:latin typeface="Arial Narrow" pitchFamily="34" charset="0"/>
          <a:ea typeface="Osaka" pitchFamily="1" charset="-128"/>
          <a:cs typeface="Osaka"/>
        </a:defRPr>
      </a:lvl4pPr>
      <a:lvl5pPr algn="l" rtl="0" eaLnBrk="0" fontAlgn="base" hangingPunct="0">
        <a:lnSpc>
          <a:spcPts val="2850"/>
        </a:lnSpc>
        <a:spcBef>
          <a:spcPct val="0"/>
        </a:spcBef>
        <a:spcAft>
          <a:spcPct val="0"/>
        </a:spcAft>
        <a:defRPr sz="2700" b="1">
          <a:solidFill>
            <a:srgbClr val="FFCC60"/>
          </a:solidFill>
          <a:effectLst>
            <a:outerShdw blurRad="38100" dist="38100" dir="2700000" algn="tl">
              <a:srgbClr val="000000"/>
            </a:outerShdw>
          </a:effectLst>
          <a:latin typeface="Arial Narrow" pitchFamily="34" charset="0"/>
          <a:ea typeface="Osaka" pitchFamily="1" charset="-128"/>
          <a:cs typeface="Osaka"/>
        </a:defRPr>
      </a:lvl5pPr>
      <a:lvl6pPr marL="342900" algn="l" rtl="0" fontAlgn="base">
        <a:lnSpc>
          <a:spcPct val="90000"/>
        </a:lnSpc>
        <a:spcBef>
          <a:spcPct val="0"/>
        </a:spcBef>
        <a:spcAft>
          <a:spcPct val="0"/>
        </a:spcAft>
        <a:defRPr sz="27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Narrow" pitchFamily="34" charset="0"/>
          <a:ea typeface="Osaka" pitchFamily="1" charset="-128"/>
        </a:defRPr>
      </a:lvl6pPr>
      <a:lvl7pPr marL="685800" algn="l" rtl="0" fontAlgn="base">
        <a:lnSpc>
          <a:spcPct val="90000"/>
        </a:lnSpc>
        <a:spcBef>
          <a:spcPct val="0"/>
        </a:spcBef>
        <a:spcAft>
          <a:spcPct val="0"/>
        </a:spcAft>
        <a:defRPr sz="27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Narrow" pitchFamily="34" charset="0"/>
          <a:ea typeface="Osaka" pitchFamily="1" charset="-128"/>
        </a:defRPr>
      </a:lvl7pPr>
      <a:lvl8pPr marL="1028700" algn="l" rtl="0" fontAlgn="base">
        <a:lnSpc>
          <a:spcPct val="90000"/>
        </a:lnSpc>
        <a:spcBef>
          <a:spcPct val="0"/>
        </a:spcBef>
        <a:spcAft>
          <a:spcPct val="0"/>
        </a:spcAft>
        <a:defRPr sz="27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Narrow" pitchFamily="34" charset="0"/>
          <a:ea typeface="Osaka" pitchFamily="1" charset="-128"/>
        </a:defRPr>
      </a:lvl8pPr>
      <a:lvl9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27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Narrow" pitchFamily="34" charset="0"/>
          <a:ea typeface="Osaka" pitchFamily="1" charset="-128"/>
        </a:defRPr>
      </a:lvl9pPr>
    </p:titleStyle>
    <p:bodyStyle>
      <a:lvl1pPr marL="173831" indent="-173831" algn="l" rtl="0" eaLnBrk="0" fontAlgn="base" hangingPunct="0">
        <a:spcBef>
          <a:spcPct val="0"/>
        </a:spcBef>
        <a:spcAft>
          <a:spcPts val="1050"/>
        </a:spcAft>
        <a:buClr>
          <a:schemeClr val="tx2"/>
        </a:buClr>
        <a:buChar char="•"/>
        <a:defRPr sz="2100">
          <a:solidFill>
            <a:schemeClr val="tx1"/>
          </a:solidFill>
          <a:latin typeface="+mn-lt"/>
          <a:ea typeface="+mn-ea"/>
          <a:cs typeface="Osaka"/>
        </a:defRPr>
      </a:lvl1pPr>
      <a:lvl2pPr marL="513160" indent="-215504" algn="l" rtl="0" eaLnBrk="0" fontAlgn="base" hangingPunct="0">
        <a:spcBef>
          <a:spcPct val="0"/>
        </a:spcBef>
        <a:spcAft>
          <a:spcPts val="1050"/>
        </a:spcAft>
        <a:buClr>
          <a:schemeClr val="tx2"/>
        </a:buClr>
        <a:buChar char="–"/>
        <a:defRPr sz="1950">
          <a:solidFill>
            <a:schemeClr val="tx1"/>
          </a:solidFill>
          <a:latin typeface="+mn-lt"/>
          <a:ea typeface="+mn-ea"/>
          <a:cs typeface="Osaka"/>
        </a:defRPr>
      </a:lvl2pPr>
      <a:lvl3pPr marL="769144" indent="-166688" algn="l" rtl="0" eaLnBrk="0" fontAlgn="base" hangingPunct="0">
        <a:spcBef>
          <a:spcPct val="0"/>
        </a:spcBef>
        <a:spcAft>
          <a:spcPts val="1050"/>
        </a:spcAft>
        <a:buClr>
          <a:schemeClr val="tx2"/>
        </a:buClr>
        <a:buSzPct val="81000"/>
        <a:buFont typeface="Wingdings" panose="05000000000000000000" pitchFamily="2" charset="2"/>
        <a:buChar char="§"/>
        <a:defRPr sz="1800">
          <a:solidFill>
            <a:schemeClr val="tx1"/>
          </a:solidFill>
          <a:latin typeface="+mn-lt"/>
          <a:ea typeface="+mn-ea"/>
          <a:cs typeface="Osaka"/>
        </a:defRPr>
      </a:lvl3pPr>
      <a:lvl4pPr marL="1032272" indent="-173831" algn="l" rtl="0" eaLnBrk="0" fontAlgn="base" hangingPunct="0">
        <a:spcBef>
          <a:spcPct val="0"/>
        </a:spcBef>
        <a:spcAft>
          <a:spcPts val="1050"/>
        </a:spcAft>
        <a:buClr>
          <a:schemeClr val="tx2"/>
        </a:buClr>
        <a:buChar char="–"/>
        <a:defRPr sz="1650">
          <a:solidFill>
            <a:schemeClr val="tx1"/>
          </a:solidFill>
          <a:latin typeface="+mn-lt"/>
          <a:ea typeface="+mn-ea"/>
          <a:cs typeface="Osaka"/>
        </a:defRPr>
      </a:lvl4pPr>
      <a:lvl5pPr marL="1239441" indent="-165497" algn="l" rtl="0" eaLnBrk="0" fontAlgn="base" hangingPunct="0">
        <a:spcBef>
          <a:spcPct val="0"/>
        </a:spcBef>
        <a:spcAft>
          <a:spcPts val="1050"/>
        </a:spcAft>
        <a:buClr>
          <a:schemeClr val="tx2"/>
        </a:buClr>
        <a:buChar char="»"/>
        <a:defRPr sz="1500">
          <a:solidFill>
            <a:schemeClr val="tx1"/>
          </a:solidFill>
          <a:latin typeface="+mn-lt"/>
          <a:ea typeface="+mn-ea"/>
          <a:cs typeface="Osaka"/>
        </a:defRPr>
      </a:lvl5pPr>
      <a:lvl6pPr marL="1885950" indent="-171450" algn="l" rtl="0" fontAlgn="base">
        <a:lnSpc>
          <a:spcPct val="90000"/>
        </a:lnSpc>
        <a:spcBef>
          <a:spcPct val="60000"/>
        </a:spcBef>
        <a:spcAft>
          <a:spcPct val="0"/>
        </a:spcAft>
        <a:buClr>
          <a:schemeClr val="tx2"/>
        </a:buClr>
        <a:buChar char="»"/>
        <a:defRPr>
          <a:solidFill>
            <a:schemeClr val="tx1"/>
          </a:solidFill>
          <a:latin typeface="+mn-lt"/>
          <a:ea typeface="+mn-ea"/>
        </a:defRPr>
      </a:lvl6pPr>
      <a:lvl7pPr marL="2228850" indent="-171450" algn="l" rtl="0" fontAlgn="base">
        <a:lnSpc>
          <a:spcPct val="90000"/>
        </a:lnSpc>
        <a:spcBef>
          <a:spcPct val="60000"/>
        </a:spcBef>
        <a:spcAft>
          <a:spcPct val="0"/>
        </a:spcAft>
        <a:buClr>
          <a:schemeClr val="tx2"/>
        </a:buClr>
        <a:buChar char="»"/>
        <a:defRPr>
          <a:solidFill>
            <a:schemeClr val="tx1"/>
          </a:solidFill>
          <a:latin typeface="+mn-lt"/>
          <a:ea typeface="+mn-ea"/>
        </a:defRPr>
      </a:lvl7pPr>
      <a:lvl8pPr marL="2571750" indent="-171450" algn="l" rtl="0" fontAlgn="base">
        <a:lnSpc>
          <a:spcPct val="90000"/>
        </a:lnSpc>
        <a:spcBef>
          <a:spcPct val="60000"/>
        </a:spcBef>
        <a:spcAft>
          <a:spcPct val="0"/>
        </a:spcAft>
        <a:buClr>
          <a:schemeClr val="tx2"/>
        </a:buClr>
        <a:buChar char="»"/>
        <a:defRPr>
          <a:solidFill>
            <a:schemeClr val="tx1"/>
          </a:solidFill>
          <a:latin typeface="+mn-lt"/>
          <a:ea typeface="+mn-ea"/>
        </a:defRPr>
      </a:lvl8pPr>
      <a:lvl9pPr marL="2914650" indent="-171450" algn="l" rtl="0" fontAlgn="base">
        <a:lnSpc>
          <a:spcPct val="90000"/>
        </a:lnSpc>
        <a:spcBef>
          <a:spcPct val="60000"/>
        </a:spcBef>
        <a:spcAft>
          <a:spcPct val="0"/>
        </a:spcAft>
        <a:buClr>
          <a:schemeClr val="tx2"/>
        </a:buClr>
        <a:buChar char="»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000047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40"/>
            <a:ext cx="8229600" cy="101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2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86668494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EC3B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EC3B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EC3B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EC3B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EC3B"/>
          </a:solidFill>
          <a:latin typeface="Arial" pitchFamily="34" charset="0"/>
        </a:defRPr>
      </a:lvl5pPr>
      <a:lvl6pPr marL="342900"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EC3B"/>
          </a:solidFill>
          <a:latin typeface="Arial" pitchFamily="34" charset="0"/>
        </a:defRPr>
      </a:lvl6pPr>
      <a:lvl7pPr marL="685800"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EC3B"/>
          </a:solidFill>
          <a:latin typeface="Arial" pitchFamily="34" charset="0"/>
        </a:defRPr>
      </a:lvl7pPr>
      <a:lvl8pPr marL="1028700"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EC3B"/>
          </a:solidFill>
          <a:latin typeface="Arial" pitchFamily="34" charset="0"/>
        </a:defRPr>
      </a:lvl8pPr>
      <a:lvl9pPr marL="1371600"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EC3B"/>
          </a:solidFill>
          <a:latin typeface="Arial" pitchFamily="34" charset="0"/>
        </a:defRPr>
      </a:lvl9pPr>
    </p:titleStyle>
    <p:bodyStyle>
      <a:lvl1pPr marL="257175" indent="-257175" algn="l" rtl="0" eaLnBrk="0" fontAlgn="base" hangingPunct="0">
        <a:spcBef>
          <a:spcPct val="50000"/>
        </a:spcBef>
        <a:spcAft>
          <a:spcPct val="0"/>
        </a:spcAft>
        <a:buChar char="•"/>
        <a:defRPr sz="1800" b="1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40000"/>
        </a:spcBef>
        <a:spcAft>
          <a:spcPct val="0"/>
        </a:spcAft>
        <a:buChar char="–"/>
        <a:defRPr sz="1650" b="1">
          <a:solidFill>
            <a:schemeClr val="tx1"/>
          </a:solidFill>
          <a:latin typeface="+mn-lt"/>
        </a:defRPr>
      </a:lvl2pPr>
      <a:lvl3pPr marL="857250" indent="-171450" algn="l" rtl="0" eaLnBrk="0" fontAlgn="base" hangingPunct="0">
        <a:spcBef>
          <a:spcPct val="25000"/>
        </a:spcBef>
        <a:spcAft>
          <a:spcPct val="0"/>
        </a:spcAft>
        <a:buChar char="•"/>
        <a:defRPr sz="1500" b="1">
          <a:solidFill>
            <a:schemeClr val="tx1"/>
          </a:solidFill>
          <a:latin typeface="+mn-lt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har char="–"/>
        <a:defRPr sz="1500" b="1">
          <a:solidFill>
            <a:schemeClr val="tx1"/>
          </a:solidFill>
          <a:latin typeface="+mn-lt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har char="»"/>
        <a:defRPr sz="1500" b="1">
          <a:solidFill>
            <a:schemeClr val="tx1"/>
          </a:solidFill>
          <a:latin typeface="+mn-lt"/>
        </a:defRPr>
      </a:lvl5pPr>
      <a:lvl6pPr marL="1885950" indent="-171450" algn="l" rtl="0" eaLnBrk="0" fontAlgn="base" hangingPunct="0">
        <a:spcBef>
          <a:spcPct val="20000"/>
        </a:spcBef>
        <a:spcAft>
          <a:spcPct val="0"/>
        </a:spcAft>
        <a:buChar char="»"/>
        <a:defRPr sz="1500" b="1">
          <a:solidFill>
            <a:schemeClr val="tx1"/>
          </a:solidFill>
          <a:latin typeface="+mn-lt"/>
        </a:defRPr>
      </a:lvl6pPr>
      <a:lvl7pPr marL="2228850" indent="-171450" algn="l" rtl="0" eaLnBrk="0" fontAlgn="base" hangingPunct="0">
        <a:spcBef>
          <a:spcPct val="20000"/>
        </a:spcBef>
        <a:spcAft>
          <a:spcPct val="0"/>
        </a:spcAft>
        <a:buChar char="»"/>
        <a:defRPr sz="1500" b="1">
          <a:solidFill>
            <a:schemeClr val="tx1"/>
          </a:solidFill>
          <a:latin typeface="+mn-lt"/>
        </a:defRPr>
      </a:lvl7pPr>
      <a:lvl8pPr marL="2571750" indent="-171450" algn="l" rtl="0" eaLnBrk="0" fontAlgn="base" hangingPunct="0">
        <a:spcBef>
          <a:spcPct val="20000"/>
        </a:spcBef>
        <a:spcAft>
          <a:spcPct val="0"/>
        </a:spcAft>
        <a:buChar char="»"/>
        <a:defRPr sz="1500" b="1">
          <a:solidFill>
            <a:schemeClr val="tx1"/>
          </a:solidFill>
          <a:latin typeface="+mn-lt"/>
        </a:defRPr>
      </a:lvl8pPr>
      <a:lvl9pPr marL="2914650" indent="-171450" algn="l" rtl="0" eaLnBrk="0" fontAlgn="base" hangingPunct="0">
        <a:spcBef>
          <a:spcPct val="20000"/>
        </a:spcBef>
        <a:spcAft>
          <a:spcPct val="0"/>
        </a:spcAft>
        <a:buChar char="»"/>
        <a:defRPr sz="1500" b="1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2F"/>
            </a:gs>
            <a:gs pos="50000">
              <a:srgbClr val="000066"/>
            </a:gs>
            <a:gs pos="100000">
              <a:srgbClr val="00002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70996620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55" r:id="rId1"/>
    <p:sldLayoutId id="2147483756" r:id="rId2"/>
    <p:sldLayoutId id="2147483757" r:id="rId3"/>
    <p:sldLayoutId id="2147483758" r:id="rId4"/>
    <p:sldLayoutId id="2147483759" r:id="rId5"/>
    <p:sldLayoutId id="2147483760" r:id="rId6"/>
    <p:sldLayoutId id="2147483761" r:id="rId7"/>
    <p:sldLayoutId id="2147483762" r:id="rId8"/>
    <p:sldLayoutId id="2147483763" r:id="rId9"/>
    <p:sldLayoutId id="2147483764" r:id="rId10"/>
    <p:sldLayoutId id="2147483765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27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ＭＳ Ｐゴシック" panose="020B0600070205080204" pitchFamily="34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7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Narrow" pitchFamily="34" charset="0"/>
          <a:ea typeface="ＭＳ Ｐゴシック" panose="020B0600070205080204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7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Narrow" pitchFamily="34" charset="0"/>
          <a:ea typeface="ＭＳ Ｐゴシック" panose="020B0600070205080204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7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Narrow" pitchFamily="34" charset="0"/>
          <a:ea typeface="ＭＳ Ｐゴシック" panose="020B0600070205080204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7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Narrow" pitchFamily="34" charset="0"/>
          <a:ea typeface="ＭＳ Ｐゴシック" panose="020B0600070205080204" pitchFamily="34" charset="-128"/>
        </a:defRPr>
      </a:lvl5pPr>
      <a:lvl6pPr marL="342900" algn="ctr" rtl="0" fontAlgn="base">
        <a:spcBef>
          <a:spcPct val="0"/>
        </a:spcBef>
        <a:spcAft>
          <a:spcPct val="0"/>
        </a:spcAft>
        <a:defRPr sz="27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Narrow" pitchFamily="34" charset="0"/>
        </a:defRPr>
      </a:lvl6pPr>
      <a:lvl7pPr marL="685800" algn="ctr" rtl="0" fontAlgn="base">
        <a:spcBef>
          <a:spcPct val="0"/>
        </a:spcBef>
        <a:spcAft>
          <a:spcPct val="0"/>
        </a:spcAft>
        <a:defRPr sz="27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Narrow" pitchFamily="34" charset="0"/>
        </a:defRPr>
      </a:lvl7pPr>
      <a:lvl8pPr marL="1028700" algn="ctr" rtl="0" fontAlgn="base">
        <a:spcBef>
          <a:spcPct val="0"/>
        </a:spcBef>
        <a:spcAft>
          <a:spcPct val="0"/>
        </a:spcAft>
        <a:defRPr sz="27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Narrow" pitchFamily="34" charset="0"/>
        </a:defRPr>
      </a:lvl8pPr>
      <a:lvl9pPr marL="1371600" algn="ctr" rtl="0" fontAlgn="base">
        <a:spcBef>
          <a:spcPct val="0"/>
        </a:spcBef>
        <a:spcAft>
          <a:spcPct val="0"/>
        </a:spcAft>
        <a:defRPr sz="27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Narrow" pitchFamily="34" charset="0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har char="•"/>
        <a:defRPr sz="21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ＭＳ Ｐゴシック" panose="020B0600070205080204" pitchFamily="34" charset="-128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har char="–"/>
        <a:defRPr sz="21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ＭＳ Ｐゴシック" panose="020B0600070205080204" pitchFamily="34" charset="-128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har char="•"/>
        <a:defRPr sz="1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ea typeface="ＭＳ Ｐゴシック" panose="020B0600070205080204" pitchFamily="34" charset="-128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har char="–"/>
        <a:defRPr sz="15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ea typeface="ＭＳ Ｐゴシック" panose="020B0600070205080204" pitchFamily="34" charset="-128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ea typeface="ＭＳ Ｐゴシック" panose="020B0600070205080204" pitchFamily="34" charset="-128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9pPr>
    </p:bodyStyle>
    <p:otherStyle>
      <a:defPPr>
        <a:defRPr lang="de-DE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47"/>
            </a:gs>
            <a:gs pos="100000">
              <a:srgbClr val="000099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6201" y="231775"/>
            <a:ext cx="8975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2125" y="1298575"/>
            <a:ext cx="8153400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91912299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67" r:id="rId1"/>
    <p:sldLayoutId id="2147483768" r:id="rId2"/>
    <p:sldLayoutId id="2147483769" r:id="rId3"/>
    <p:sldLayoutId id="2147483770" r:id="rId4"/>
    <p:sldLayoutId id="2147483771" r:id="rId5"/>
    <p:sldLayoutId id="2147483772" r:id="rId6"/>
    <p:sldLayoutId id="2147483773" r:id="rId7"/>
    <p:sldLayoutId id="2147483774" r:id="rId8"/>
    <p:sldLayoutId id="2147483775" r:id="rId9"/>
    <p:sldLayoutId id="2147483776" r:id="rId10"/>
    <p:sldLayoutId id="2147483777" r:id="rId11"/>
    <p:sldLayoutId id="2147483778" r:id="rId12"/>
    <p:sldLayoutId id="2147483779" r:id="rId13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2700" b="1">
          <a:solidFill>
            <a:schemeClr val="tx2"/>
          </a:solidFill>
          <a:latin typeface="+mj-lt"/>
          <a:ea typeface="ＭＳ Ｐゴシック" panose="020B0600070205080204" pitchFamily="34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700" b="1">
          <a:solidFill>
            <a:schemeClr val="tx2"/>
          </a:solidFill>
          <a:latin typeface="Arial" charset="0"/>
          <a:ea typeface="ＭＳ Ｐゴシック" panose="020B0600070205080204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700" b="1">
          <a:solidFill>
            <a:schemeClr val="tx2"/>
          </a:solidFill>
          <a:latin typeface="Arial" charset="0"/>
          <a:ea typeface="ＭＳ Ｐゴシック" panose="020B0600070205080204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700" b="1">
          <a:solidFill>
            <a:schemeClr val="tx2"/>
          </a:solidFill>
          <a:latin typeface="Arial" charset="0"/>
          <a:ea typeface="ＭＳ Ｐゴシック" panose="020B0600070205080204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700" b="1">
          <a:solidFill>
            <a:schemeClr val="tx2"/>
          </a:solidFill>
          <a:latin typeface="Arial" charset="0"/>
          <a:ea typeface="ＭＳ Ｐゴシック" panose="020B0600070205080204" pitchFamily="34" charset="-128"/>
        </a:defRPr>
      </a:lvl5pPr>
      <a:lvl6pPr marL="342900" algn="ctr" rtl="0" eaLnBrk="0" fontAlgn="base" hangingPunct="0">
        <a:spcBef>
          <a:spcPct val="0"/>
        </a:spcBef>
        <a:spcAft>
          <a:spcPct val="0"/>
        </a:spcAft>
        <a:defRPr sz="2700" b="1">
          <a:solidFill>
            <a:schemeClr val="tx2"/>
          </a:solidFill>
          <a:latin typeface="Arial" charset="0"/>
        </a:defRPr>
      </a:lvl6pPr>
      <a:lvl7pPr marL="685800" algn="ctr" rtl="0" eaLnBrk="0" fontAlgn="base" hangingPunct="0">
        <a:spcBef>
          <a:spcPct val="0"/>
        </a:spcBef>
        <a:spcAft>
          <a:spcPct val="0"/>
        </a:spcAft>
        <a:defRPr sz="2700" b="1">
          <a:solidFill>
            <a:schemeClr val="tx2"/>
          </a:solidFill>
          <a:latin typeface="Arial" charset="0"/>
        </a:defRPr>
      </a:lvl7pPr>
      <a:lvl8pPr marL="1028700" algn="ctr" rtl="0" eaLnBrk="0" fontAlgn="base" hangingPunct="0">
        <a:spcBef>
          <a:spcPct val="0"/>
        </a:spcBef>
        <a:spcAft>
          <a:spcPct val="0"/>
        </a:spcAft>
        <a:defRPr sz="2700" b="1">
          <a:solidFill>
            <a:schemeClr val="tx2"/>
          </a:solidFill>
          <a:latin typeface="Arial" charset="0"/>
        </a:defRPr>
      </a:lvl8pPr>
      <a:lvl9pPr marL="1371600" algn="ctr" rtl="0" eaLnBrk="0" fontAlgn="base" hangingPunct="0">
        <a:spcBef>
          <a:spcPct val="0"/>
        </a:spcBef>
        <a:spcAft>
          <a:spcPct val="0"/>
        </a:spcAft>
        <a:defRPr sz="2700" b="1">
          <a:solidFill>
            <a:schemeClr val="tx2"/>
          </a:solidFill>
          <a:latin typeface="Arial" charset="0"/>
        </a:defRPr>
      </a:lvl9pPr>
    </p:titleStyle>
    <p:bodyStyle>
      <a:lvl1pPr marL="257175" indent="-257175" algn="l" rtl="0" eaLnBrk="0" fontAlgn="base" hangingPunct="0">
        <a:spcBef>
          <a:spcPct val="35000"/>
        </a:spcBef>
        <a:spcAft>
          <a:spcPct val="0"/>
        </a:spcAft>
        <a:buClr>
          <a:schemeClr val="tx2"/>
        </a:buClr>
        <a:buChar char="•"/>
        <a:defRPr sz="1950">
          <a:solidFill>
            <a:schemeClr val="tx1"/>
          </a:solidFill>
          <a:latin typeface="+mn-lt"/>
          <a:ea typeface="ＭＳ Ｐゴシック" panose="020B0600070205080204" pitchFamily="34" charset="-128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–"/>
        <a:defRPr sz="1800">
          <a:solidFill>
            <a:schemeClr val="tx1"/>
          </a:solidFill>
          <a:latin typeface="+mn-lt"/>
          <a:ea typeface="ＭＳ Ｐゴシック" panose="020B0600070205080204" pitchFamily="34" charset="-128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1650">
          <a:solidFill>
            <a:schemeClr val="tx1"/>
          </a:solidFill>
          <a:latin typeface="+mn-lt"/>
          <a:ea typeface="ＭＳ Ｐゴシック" panose="020B0600070205080204" pitchFamily="34" charset="-128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–"/>
        <a:defRPr sz="1500">
          <a:solidFill>
            <a:schemeClr val="tx1"/>
          </a:solidFill>
          <a:latin typeface="+mn-lt"/>
          <a:ea typeface="ＭＳ Ｐゴシック" panose="020B0600070205080204" pitchFamily="34" charset="-128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»"/>
        <a:defRPr sz="1500">
          <a:solidFill>
            <a:schemeClr val="tx1"/>
          </a:solidFill>
          <a:latin typeface="+mn-lt"/>
          <a:ea typeface="ＭＳ Ｐゴシック" panose="020B0600070205080204" pitchFamily="34" charset="-128"/>
        </a:defRPr>
      </a:lvl5pPr>
      <a:lvl6pPr marL="1885950" indent="-1714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»"/>
        <a:defRPr>
          <a:solidFill>
            <a:schemeClr val="tx1"/>
          </a:solidFill>
          <a:latin typeface="+mn-lt"/>
        </a:defRPr>
      </a:lvl6pPr>
      <a:lvl7pPr marL="2228850" indent="-1714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»"/>
        <a:defRPr>
          <a:solidFill>
            <a:schemeClr val="tx1"/>
          </a:solidFill>
          <a:latin typeface="+mn-lt"/>
        </a:defRPr>
      </a:lvl7pPr>
      <a:lvl8pPr marL="2571750" indent="-1714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»"/>
        <a:defRPr>
          <a:solidFill>
            <a:schemeClr val="tx1"/>
          </a:solidFill>
          <a:latin typeface="+mn-lt"/>
        </a:defRPr>
      </a:lvl8pPr>
      <a:lvl9pPr marL="2914650" indent="-1714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9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Placeholder 1"/>
          <p:cNvSpPr>
            <a:spLocks noGrp="1"/>
          </p:cNvSpPr>
          <p:nvPr>
            <p:ph type="title"/>
          </p:nvPr>
        </p:nvSpPr>
        <p:spPr bwMode="auto">
          <a:xfrm>
            <a:off x="198439" y="269877"/>
            <a:ext cx="8721725" cy="919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4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98439" y="1371600"/>
            <a:ext cx="8721725" cy="481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17551" y="6338888"/>
            <a:ext cx="5373688" cy="1698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342892" eaLnBrk="1" fontAlgn="auto" hangingPunct="1">
              <a:spcBef>
                <a:spcPts val="0"/>
              </a:spcBef>
              <a:spcAft>
                <a:spcPts val="0"/>
              </a:spcAft>
              <a:defRPr sz="788">
                <a:solidFill>
                  <a:srgbClr val="000000"/>
                </a:solidFill>
                <a:latin typeface="Arial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22076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9" r:id="rId1"/>
    <p:sldLayoutId id="2147483790" r:id="rId2"/>
    <p:sldLayoutId id="2147483791" r:id="rId3"/>
    <p:sldLayoutId id="2147483792" r:id="rId4"/>
    <p:sldLayoutId id="2147483793" r:id="rId5"/>
    <p:sldLayoutId id="2147483794" r:id="rId6"/>
    <p:sldLayoutId id="2147483795" r:id="rId7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hf hdr="0" ftr="0" dt="0"/>
  <p:txStyles>
    <p:titleStyle>
      <a:lvl1pPr algn="l" defTabSz="341710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 kern="1200">
          <a:solidFill>
            <a:srgbClr val="006DA8"/>
          </a:solidFill>
          <a:latin typeface="+mj-lt"/>
          <a:ea typeface="+mj-ea"/>
          <a:cs typeface="+mj-cs"/>
        </a:defRPr>
      </a:lvl1pPr>
      <a:lvl2pPr algn="l" defTabSz="341710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006DA8"/>
          </a:solidFill>
          <a:latin typeface="Arial" panose="020B0604020202020204" pitchFamily="34" charset="0"/>
        </a:defRPr>
      </a:lvl2pPr>
      <a:lvl3pPr algn="l" defTabSz="341710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006DA8"/>
          </a:solidFill>
          <a:latin typeface="Arial" panose="020B0604020202020204" pitchFamily="34" charset="0"/>
        </a:defRPr>
      </a:lvl3pPr>
      <a:lvl4pPr algn="l" defTabSz="341710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006DA8"/>
          </a:solidFill>
          <a:latin typeface="Arial" panose="020B0604020202020204" pitchFamily="34" charset="0"/>
        </a:defRPr>
      </a:lvl4pPr>
      <a:lvl5pPr algn="l" defTabSz="341710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006DA8"/>
          </a:solidFill>
          <a:latin typeface="Arial" panose="020B0604020202020204" pitchFamily="34" charset="0"/>
        </a:defRPr>
      </a:lvl5pPr>
      <a:lvl6pPr marL="342900" algn="l" defTabSz="341710" rtl="0" fontAlgn="base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006DA8"/>
          </a:solidFill>
          <a:latin typeface="Arial" panose="020B0604020202020204" pitchFamily="34" charset="0"/>
        </a:defRPr>
      </a:lvl6pPr>
      <a:lvl7pPr marL="685800" algn="l" defTabSz="341710" rtl="0" fontAlgn="base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006DA8"/>
          </a:solidFill>
          <a:latin typeface="Arial" panose="020B0604020202020204" pitchFamily="34" charset="0"/>
        </a:defRPr>
      </a:lvl7pPr>
      <a:lvl8pPr marL="1028700" algn="l" defTabSz="341710" rtl="0" fontAlgn="base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006DA8"/>
          </a:solidFill>
          <a:latin typeface="Arial" panose="020B0604020202020204" pitchFamily="34" charset="0"/>
        </a:defRPr>
      </a:lvl8pPr>
      <a:lvl9pPr marL="1371600" algn="l" defTabSz="341710" rtl="0" fontAlgn="base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006DA8"/>
          </a:solidFill>
          <a:latin typeface="Arial" panose="020B0604020202020204" pitchFamily="34" charset="0"/>
        </a:defRPr>
      </a:lvl9pPr>
    </p:titleStyle>
    <p:bodyStyle>
      <a:lvl1pPr marL="255985" indent="-255985" algn="l" defTabSz="34171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022" indent="-213122" algn="l" defTabSz="34171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6060" indent="-170260" algn="l" defTabSz="34171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98960" indent="-170260" algn="l" defTabSz="34171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1860" indent="-170260" algn="l" defTabSz="34171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03" indent="-171446" algn="l" defTabSz="342892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342892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6" indent="-171446" algn="l" defTabSz="342892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77" indent="-171446" algn="l" defTabSz="342892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4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9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47"/>
            </a:gs>
            <a:gs pos="100000">
              <a:srgbClr val="000099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6201" y="231775"/>
            <a:ext cx="8975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2125" y="1298575"/>
            <a:ext cx="8153400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220511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909" r:id="rId1"/>
    <p:sldLayoutId id="2147483910" r:id="rId2"/>
    <p:sldLayoutId id="2147483911" r:id="rId3"/>
    <p:sldLayoutId id="2147483912" r:id="rId4"/>
    <p:sldLayoutId id="2147483913" r:id="rId5"/>
    <p:sldLayoutId id="2147483914" r:id="rId6"/>
    <p:sldLayoutId id="2147483915" r:id="rId7"/>
    <p:sldLayoutId id="2147483916" r:id="rId8"/>
    <p:sldLayoutId id="2147483917" r:id="rId9"/>
    <p:sldLayoutId id="2147483918" r:id="rId10"/>
    <p:sldLayoutId id="2147483919" r:id="rId11"/>
    <p:sldLayoutId id="2147483920" r:id="rId12"/>
    <p:sldLayoutId id="2147483921" r:id="rId13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2700" b="1">
          <a:solidFill>
            <a:schemeClr val="tx2"/>
          </a:solidFill>
          <a:latin typeface="+mj-lt"/>
          <a:ea typeface="MS PGothic" panose="020B0600070205080204" pitchFamily="34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700" b="1">
          <a:solidFill>
            <a:schemeClr val="tx2"/>
          </a:solidFill>
          <a:latin typeface="Arial" charset="0"/>
          <a:ea typeface="MS PGothic" panose="020B0600070205080204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700" b="1">
          <a:solidFill>
            <a:schemeClr val="tx2"/>
          </a:solidFill>
          <a:latin typeface="Arial" charset="0"/>
          <a:ea typeface="MS PGothic" panose="020B0600070205080204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700" b="1">
          <a:solidFill>
            <a:schemeClr val="tx2"/>
          </a:solidFill>
          <a:latin typeface="Arial" charset="0"/>
          <a:ea typeface="MS PGothic" panose="020B0600070205080204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700" b="1">
          <a:solidFill>
            <a:schemeClr val="tx2"/>
          </a:solidFill>
          <a:latin typeface="Arial" charset="0"/>
          <a:ea typeface="MS PGothic" panose="020B0600070205080204" pitchFamily="34" charset="-128"/>
        </a:defRPr>
      </a:lvl5pPr>
      <a:lvl6pPr marL="342900" algn="ctr" rtl="0" eaLnBrk="0" fontAlgn="base" hangingPunct="0">
        <a:spcBef>
          <a:spcPct val="0"/>
        </a:spcBef>
        <a:spcAft>
          <a:spcPct val="0"/>
        </a:spcAft>
        <a:defRPr sz="2700" b="1">
          <a:solidFill>
            <a:schemeClr val="tx2"/>
          </a:solidFill>
          <a:latin typeface="Arial" charset="0"/>
        </a:defRPr>
      </a:lvl6pPr>
      <a:lvl7pPr marL="685800" algn="ctr" rtl="0" eaLnBrk="0" fontAlgn="base" hangingPunct="0">
        <a:spcBef>
          <a:spcPct val="0"/>
        </a:spcBef>
        <a:spcAft>
          <a:spcPct val="0"/>
        </a:spcAft>
        <a:defRPr sz="2700" b="1">
          <a:solidFill>
            <a:schemeClr val="tx2"/>
          </a:solidFill>
          <a:latin typeface="Arial" charset="0"/>
        </a:defRPr>
      </a:lvl7pPr>
      <a:lvl8pPr marL="1028700" algn="ctr" rtl="0" eaLnBrk="0" fontAlgn="base" hangingPunct="0">
        <a:spcBef>
          <a:spcPct val="0"/>
        </a:spcBef>
        <a:spcAft>
          <a:spcPct val="0"/>
        </a:spcAft>
        <a:defRPr sz="2700" b="1">
          <a:solidFill>
            <a:schemeClr val="tx2"/>
          </a:solidFill>
          <a:latin typeface="Arial" charset="0"/>
        </a:defRPr>
      </a:lvl8pPr>
      <a:lvl9pPr marL="1371600" algn="ctr" rtl="0" eaLnBrk="0" fontAlgn="base" hangingPunct="0">
        <a:spcBef>
          <a:spcPct val="0"/>
        </a:spcBef>
        <a:spcAft>
          <a:spcPct val="0"/>
        </a:spcAft>
        <a:defRPr sz="2700" b="1">
          <a:solidFill>
            <a:schemeClr val="tx2"/>
          </a:solidFill>
          <a:latin typeface="Arial" charset="0"/>
        </a:defRPr>
      </a:lvl9pPr>
    </p:titleStyle>
    <p:bodyStyle>
      <a:lvl1pPr marL="257175" indent="-257175" algn="l" rtl="0" eaLnBrk="0" fontAlgn="base" hangingPunct="0">
        <a:spcBef>
          <a:spcPct val="35000"/>
        </a:spcBef>
        <a:spcAft>
          <a:spcPct val="0"/>
        </a:spcAft>
        <a:buClr>
          <a:schemeClr val="tx2"/>
        </a:buClr>
        <a:buChar char="•"/>
        <a:defRPr sz="195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–"/>
        <a:defRPr sz="18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165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–"/>
        <a:defRPr sz="15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»"/>
        <a:defRPr sz="15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1885950" indent="-1714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»"/>
        <a:defRPr>
          <a:solidFill>
            <a:schemeClr val="tx1"/>
          </a:solidFill>
          <a:latin typeface="+mn-lt"/>
        </a:defRPr>
      </a:lvl6pPr>
      <a:lvl7pPr marL="2228850" indent="-1714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»"/>
        <a:defRPr>
          <a:solidFill>
            <a:schemeClr val="tx1"/>
          </a:solidFill>
          <a:latin typeface="+mn-lt"/>
        </a:defRPr>
      </a:lvl7pPr>
      <a:lvl8pPr marL="2571750" indent="-1714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»"/>
        <a:defRPr>
          <a:solidFill>
            <a:schemeClr val="tx1"/>
          </a:solidFill>
          <a:latin typeface="+mn-lt"/>
        </a:defRPr>
      </a:lvl8pPr>
      <a:lvl9pPr marL="2914650" indent="-1714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solidFill>
          <a:srgbClr val="00334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3" name="Rectangle 3"/>
          <p:cNvSpPr>
            <a:spLocks noChangeArrowheads="1"/>
          </p:cNvSpPr>
          <p:nvPr/>
        </p:nvSpPr>
        <p:spPr bwMode="auto">
          <a:xfrm flipV="1">
            <a:off x="0" y="1447800"/>
            <a:ext cx="9144000" cy="76200"/>
          </a:xfrm>
          <a:prstGeom prst="rect">
            <a:avLst/>
          </a:prstGeom>
          <a:gradFill rotWithShape="1">
            <a:gsLst>
              <a:gs pos="0">
                <a:schemeClr val="tx1">
                  <a:gamma/>
                  <a:shade val="76078"/>
                  <a:invGamma/>
                </a:schemeClr>
              </a:gs>
              <a:gs pos="50000">
                <a:schemeClr val="tx1"/>
              </a:gs>
              <a:gs pos="100000">
                <a:schemeClr val="tx1">
                  <a:gamma/>
                  <a:shade val="76078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350" dirty="0">
              <a:solidFill>
                <a:srgbClr val="FFFFFF"/>
              </a:solidFill>
              <a:latin typeface="Tahoma" panose="020B0604030504040204" pitchFamily="34" charset="0"/>
            </a:endParaRPr>
          </a:p>
        </p:txBody>
      </p:sp>
      <p:sp>
        <p:nvSpPr>
          <p:cNvPr id="2051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508001" y="131765"/>
            <a:ext cx="7618413" cy="112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9602" tIns="44801" rIns="89602" bIns="44801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2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5301" y="1781176"/>
            <a:ext cx="7618413" cy="425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9602" tIns="44801" rIns="89602" bIns="4480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104" name="Text Box 8"/>
          <p:cNvSpPr txBox="1">
            <a:spLocks noChangeArrowheads="1"/>
          </p:cNvSpPr>
          <p:nvPr/>
        </p:nvSpPr>
        <p:spPr bwMode="auto">
          <a:xfrm>
            <a:off x="8458200" y="6451602"/>
            <a:ext cx="647700" cy="207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defRPr/>
            </a:pPr>
            <a:endParaRPr lang="en-US" sz="75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0441747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930" r:id="rId1"/>
    <p:sldLayoutId id="2147483931" r:id="rId2"/>
    <p:sldLayoutId id="2147483932" r:id="rId3"/>
    <p:sldLayoutId id="2147483933" r:id="rId4"/>
    <p:sldLayoutId id="2147483934" r:id="rId5"/>
    <p:sldLayoutId id="2147483936" r:id="rId6"/>
    <p:sldLayoutId id="2147483937" r:id="rId7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hf hdr="0" ftr="0" dt="0"/>
  <p:txStyles>
    <p:titleStyle>
      <a:lvl1pPr algn="l" defTabSz="671513" rtl="0" eaLnBrk="0" fontAlgn="base" hangingPunct="0">
        <a:spcBef>
          <a:spcPct val="0"/>
        </a:spcBef>
        <a:spcAft>
          <a:spcPct val="0"/>
        </a:spcAft>
        <a:defRPr sz="2400">
          <a:solidFill>
            <a:srgbClr val="FFFFCC"/>
          </a:solidFill>
          <a:latin typeface="Tahoma" pitchFamily="34" charset="0"/>
          <a:ea typeface="MS PGothic" panose="020B0600070205080204" pitchFamily="34" charset="-128"/>
          <a:cs typeface="Tahoma" pitchFamily="34" charset="0"/>
        </a:defRPr>
      </a:lvl1pPr>
      <a:lvl2pPr algn="l" defTabSz="671513" rtl="0" eaLnBrk="0" fontAlgn="base" hangingPunct="0">
        <a:spcBef>
          <a:spcPct val="0"/>
        </a:spcBef>
        <a:spcAft>
          <a:spcPct val="0"/>
        </a:spcAft>
        <a:defRPr sz="2400">
          <a:solidFill>
            <a:srgbClr val="FFFFCC"/>
          </a:solidFill>
          <a:latin typeface="Tahoma" pitchFamily="34" charset="0"/>
          <a:ea typeface="MS PGothic" panose="020B0600070205080204" pitchFamily="34" charset="-128"/>
          <a:cs typeface="Tahoma" pitchFamily="34" charset="0"/>
        </a:defRPr>
      </a:lvl2pPr>
      <a:lvl3pPr algn="l" defTabSz="671513" rtl="0" eaLnBrk="0" fontAlgn="base" hangingPunct="0">
        <a:spcBef>
          <a:spcPct val="0"/>
        </a:spcBef>
        <a:spcAft>
          <a:spcPct val="0"/>
        </a:spcAft>
        <a:defRPr sz="2400">
          <a:solidFill>
            <a:srgbClr val="FFFFCC"/>
          </a:solidFill>
          <a:latin typeface="Tahoma" pitchFamily="34" charset="0"/>
          <a:ea typeface="MS PGothic" panose="020B0600070205080204" pitchFamily="34" charset="-128"/>
          <a:cs typeface="Tahoma" pitchFamily="34" charset="0"/>
        </a:defRPr>
      </a:lvl3pPr>
      <a:lvl4pPr algn="l" defTabSz="671513" rtl="0" eaLnBrk="0" fontAlgn="base" hangingPunct="0">
        <a:spcBef>
          <a:spcPct val="0"/>
        </a:spcBef>
        <a:spcAft>
          <a:spcPct val="0"/>
        </a:spcAft>
        <a:defRPr sz="2400">
          <a:solidFill>
            <a:srgbClr val="FFFFCC"/>
          </a:solidFill>
          <a:latin typeface="Tahoma" pitchFamily="34" charset="0"/>
          <a:ea typeface="MS PGothic" panose="020B0600070205080204" pitchFamily="34" charset="-128"/>
          <a:cs typeface="Tahoma" pitchFamily="34" charset="0"/>
        </a:defRPr>
      </a:lvl4pPr>
      <a:lvl5pPr algn="l" defTabSz="671513" rtl="0" eaLnBrk="0" fontAlgn="base" hangingPunct="0">
        <a:spcBef>
          <a:spcPct val="0"/>
        </a:spcBef>
        <a:spcAft>
          <a:spcPct val="0"/>
        </a:spcAft>
        <a:defRPr sz="2400">
          <a:solidFill>
            <a:srgbClr val="FFFFCC"/>
          </a:solidFill>
          <a:latin typeface="Tahoma" pitchFamily="34" charset="0"/>
          <a:ea typeface="MS PGothic" panose="020B0600070205080204" pitchFamily="34" charset="-128"/>
          <a:cs typeface="Tahoma" pitchFamily="34" charset="0"/>
        </a:defRPr>
      </a:lvl5pPr>
      <a:lvl6pPr marL="342900" algn="l" defTabSz="671513" rtl="0" fontAlgn="base">
        <a:spcBef>
          <a:spcPct val="0"/>
        </a:spcBef>
        <a:spcAft>
          <a:spcPct val="0"/>
        </a:spcAft>
        <a:defRPr sz="2625" b="1">
          <a:solidFill>
            <a:srgbClr val="FFFFCC"/>
          </a:solidFill>
          <a:latin typeface="Arial" charset="0"/>
          <a:ea typeface="ＭＳ Ｐゴシック" charset="-128"/>
        </a:defRPr>
      </a:lvl6pPr>
      <a:lvl7pPr marL="685800" algn="l" defTabSz="671513" rtl="0" fontAlgn="base">
        <a:spcBef>
          <a:spcPct val="0"/>
        </a:spcBef>
        <a:spcAft>
          <a:spcPct val="0"/>
        </a:spcAft>
        <a:defRPr sz="2625" b="1">
          <a:solidFill>
            <a:srgbClr val="FFFFCC"/>
          </a:solidFill>
          <a:latin typeface="Arial" charset="0"/>
          <a:ea typeface="ＭＳ Ｐゴシック" charset="-128"/>
        </a:defRPr>
      </a:lvl7pPr>
      <a:lvl8pPr marL="1028700" algn="l" defTabSz="671513" rtl="0" fontAlgn="base">
        <a:spcBef>
          <a:spcPct val="0"/>
        </a:spcBef>
        <a:spcAft>
          <a:spcPct val="0"/>
        </a:spcAft>
        <a:defRPr sz="2625" b="1">
          <a:solidFill>
            <a:srgbClr val="FFFFCC"/>
          </a:solidFill>
          <a:latin typeface="Arial" charset="0"/>
          <a:ea typeface="ＭＳ Ｐゴシック" charset="-128"/>
        </a:defRPr>
      </a:lvl8pPr>
      <a:lvl9pPr marL="1371600" algn="l" defTabSz="671513" rtl="0" fontAlgn="base">
        <a:spcBef>
          <a:spcPct val="0"/>
        </a:spcBef>
        <a:spcAft>
          <a:spcPct val="0"/>
        </a:spcAft>
        <a:defRPr sz="2625" b="1">
          <a:solidFill>
            <a:srgbClr val="FFFFCC"/>
          </a:solidFill>
          <a:latin typeface="Arial" charset="0"/>
          <a:ea typeface="ＭＳ Ｐゴシック" charset="-128"/>
        </a:defRPr>
      </a:lvl9pPr>
    </p:titleStyle>
    <p:bodyStyle>
      <a:lvl1pPr marL="252413" indent="-252413" algn="l" defTabSz="671513" rtl="0" eaLnBrk="0" fontAlgn="base" hangingPunct="0">
        <a:spcBef>
          <a:spcPct val="30000"/>
        </a:spcBef>
        <a:spcAft>
          <a:spcPct val="0"/>
        </a:spcAft>
        <a:buChar char="•"/>
        <a:defRPr sz="2100">
          <a:solidFill>
            <a:schemeClr val="tx1"/>
          </a:solidFill>
          <a:latin typeface="Tahoma" pitchFamily="34" charset="0"/>
          <a:ea typeface="MS PGothic" panose="020B0600070205080204" pitchFamily="34" charset="-128"/>
          <a:cs typeface="Tahoma" pitchFamily="34" charset="0"/>
        </a:defRPr>
      </a:lvl1pPr>
      <a:lvl2pPr marL="546497" indent="-210741" algn="l" defTabSz="671513" rtl="0" eaLnBrk="0" fontAlgn="base" hangingPunct="0">
        <a:spcBef>
          <a:spcPct val="30000"/>
        </a:spcBef>
        <a:spcAft>
          <a:spcPct val="0"/>
        </a:spcAft>
        <a:buChar char="–"/>
        <a:defRPr sz="1800">
          <a:solidFill>
            <a:schemeClr val="tx1"/>
          </a:solidFill>
          <a:latin typeface="Tahoma" pitchFamily="34" charset="0"/>
          <a:ea typeface="MS PGothic" panose="020B0600070205080204" pitchFamily="34" charset="-128"/>
          <a:cs typeface="Tahoma" pitchFamily="34" charset="0"/>
        </a:defRPr>
      </a:lvl2pPr>
      <a:lvl3pPr marL="840581" indent="-169069" algn="l" defTabSz="671513" rtl="0" eaLnBrk="0" fontAlgn="base" hangingPunct="0">
        <a:spcBef>
          <a:spcPct val="30000"/>
        </a:spcBef>
        <a:spcAft>
          <a:spcPct val="0"/>
        </a:spcAft>
        <a:buChar char="•"/>
        <a:defRPr sz="1500">
          <a:solidFill>
            <a:schemeClr val="tx1"/>
          </a:solidFill>
          <a:latin typeface="Tahoma" pitchFamily="34" charset="0"/>
          <a:ea typeface="MS PGothic" panose="020B0600070205080204" pitchFamily="34" charset="-128"/>
          <a:cs typeface="Tahoma" pitchFamily="34" charset="0"/>
        </a:defRPr>
      </a:lvl3pPr>
      <a:lvl4pPr marL="1176338" indent="-167879" algn="l" defTabSz="671513" rtl="0" eaLnBrk="0" fontAlgn="base" hangingPunct="0">
        <a:spcBef>
          <a:spcPct val="30000"/>
        </a:spcBef>
        <a:spcAft>
          <a:spcPct val="0"/>
        </a:spcAft>
        <a:buChar char="–"/>
        <a:defRPr sz="1500">
          <a:solidFill>
            <a:schemeClr val="tx1"/>
          </a:solidFill>
          <a:latin typeface="Tahoma" pitchFamily="34" charset="0"/>
          <a:ea typeface="MS PGothic" panose="020B0600070205080204" pitchFamily="34" charset="-128"/>
          <a:cs typeface="Tahoma" pitchFamily="34" charset="0"/>
        </a:defRPr>
      </a:lvl4pPr>
      <a:lvl5pPr marL="1512094" indent="-169069" algn="l" defTabSz="671513" rtl="0" eaLnBrk="0" fontAlgn="base" hangingPunct="0">
        <a:spcBef>
          <a:spcPct val="30000"/>
        </a:spcBef>
        <a:spcAft>
          <a:spcPct val="0"/>
        </a:spcAft>
        <a:buChar char="»"/>
        <a:defRPr sz="1500">
          <a:solidFill>
            <a:schemeClr val="tx1"/>
          </a:solidFill>
          <a:latin typeface="Tahoma" pitchFamily="34" charset="0"/>
          <a:ea typeface="MS PGothic" panose="020B0600070205080204" pitchFamily="34" charset="-128"/>
          <a:cs typeface="Tahoma" pitchFamily="34" charset="0"/>
        </a:defRPr>
      </a:lvl5pPr>
      <a:lvl6pPr marL="1854994" indent="-169069" algn="l" defTabSz="671513" rtl="0" fontAlgn="base">
        <a:spcBef>
          <a:spcPct val="30000"/>
        </a:spcBef>
        <a:spcAft>
          <a:spcPct val="0"/>
        </a:spcAft>
        <a:buChar char="»"/>
        <a:defRPr sz="1500" b="1">
          <a:solidFill>
            <a:schemeClr val="tx1"/>
          </a:solidFill>
          <a:latin typeface="+mn-lt"/>
          <a:ea typeface="+mn-ea"/>
        </a:defRPr>
      </a:lvl6pPr>
      <a:lvl7pPr marL="2197894" indent="-169069" algn="l" defTabSz="671513" rtl="0" fontAlgn="base">
        <a:spcBef>
          <a:spcPct val="30000"/>
        </a:spcBef>
        <a:spcAft>
          <a:spcPct val="0"/>
        </a:spcAft>
        <a:buChar char="»"/>
        <a:defRPr sz="1500" b="1">
          <a:solidFill>
            <a:schemeClr val="tx1"/>
          </a:solidFill>
          <a:latin typeface="+mn-lt"/>
          <a:ea typeface="+mn-ea"/>
        </a:defRPr>
      </a:lvl7pPr>
      <a:lvl8pPr marL="2540794" indent="-169069" algn="l" defTabSz="671513" rtl="0" fontAlgn="base">
        <a:spcBef>
          <a:spcPct val="30000"/>
        </a:spcBef>
        <a:spcAft>
          <a:spcPct val="0"/>
        </a:spcAft>
        <a:buChar char="»"/>
        <a:defRPr sz="1500" b="1">
          <a:solidFill>
            <a:schemeClr val="tx1"/>
          </a:solidFill>
          <a:latin typeface="+mn-lt"/>
          <a:ea typeface="+mn-ea"/>
        </a:defRPr>
      </a:lvl8pPr>
      <a:lvl9pPr marL="2883694" indent="-169069" algn="l" defTabSz="671513" rtl="0" fontAlgn="base">
        <a:spcBef>
          <a:spcPct val="30000"/>
        </a:spcBef>
        <a:spcAft>
          <a:spcPct val="0"/>
        </a:spcAft>
        <a:buChar char="»"/>
        <a:defRPr sz="1500" b="1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Placeholder 1"/>
          <p:cNvSpPr>
            <a:spLocks noGrp="1"/>
          </p:cNvSpPr>
          <p:nvPr>
            <p:ph type="title"/>
          </p:nvPr>
        </p:nvSpPr>
        <p:spPr bwMode="auto">
          <a:xfrm>
            <a:off x="395290" y="188913"/>
            <a:ext cx="8353424" cy="1023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409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95290" y="1463673"/>
            <a:ext cx="8353424" cy="465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658943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7" r:id="rId1"/>
    <p:sldLayoutId id="2147483948" r:id="rId2"/>
    <p:sldLayoutId id="2147483949" r:id="rId3"/>
    <p:sldLayoutId id="2147483950" r:id="rId4"/>
    <p:sldLayoutId id="2147483951" r:id="rId5"/>
    <p:sldLayoutId id="2147483952" r:id="rId6"/>
    <p:sldLayoutId id="2147483953" r:id="rId7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hf hdr="0" ftr="0" dt="0"/>
  <p:txStyles>
    <p:titleStyle>
      <a:lvl1pPr algn="l" defTabSz="457189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defTabSz="457189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E8FF55"/>
          </a:solidFill>
          <a:latin typeface="Arial" pitchFamily="34" charset="0"/>
        </a:defRPr>
      </a:lvl2pPr>
      <a:lvl3pPr algn="l" defTabSz="457189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E8FF55"/>
          </a:solidFill>
          <a:latin typeface="Arial" pitchFamily="34" charset="0"/>
        </a:defRPr>
      </a:lvl3pPr>
      <a:lvl4pPr algn="l" defTabSz="457189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E8FF55"/>
          </a:solidFill>
          <a:latin typeface="Arial" pitchFamily="34" charset="0"/>
        </a:defRPr>
      </a:lvl4pPr>
      <a:lvl5pPr algn="l" defTabSz="457189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E8FF55"/>
          </a:solidFill>
          <a:latin typeface="Arial" pitchFamily="34" charset="0"/>
        </a:defRPr>
      </a:lvl5pPr>
      <a:lvl6pPr marL="457189" algn="l" defTabSz="457189" rtl="0" fontAlgn="base">
        <a:spcBef>
          <a:spcPct val="0"/>
        </a:spcBef>
        <a:spcAft>
          <a:spcPct val="0"/>
        </a:spcAft>
        <a:defRPr sz="2800" b="1">
          <a:solidFill>
            <a:srgbClr val="E8FF55"/>
          </a:solidFill>
          <a:latin typeface="Arial" pitchFamily="34" charset="0"/>
        </a:defRPr>
      </a:lvl6pPr>
      <a:lvl7pPr marL="914378" algn="l" defTabSz="457189" rtl="0" fontAlgn="base">
        <a:spcBef>
          <a:spcPct val="0"/>
        </a:spcBef>
        <a:spcAft>
          <a:spcPct val="0"/>
        </a:spcAft>
        <a:defRPr sz="2800" b="1">
          <a:solidFill>
            <a:srgbClr val="E8FF55"/>
          </a:solidFill>
          <a:latin typeface="Arial" pitchFamily="34" charset="0"/>
        </a:defRPr>
      </a:lvl7pPr>
      <a:lvl8pPr marL="1371566" algn="l" defTabSz="457189" rtl="0" fontAlgn="base">
        <a:spcBef>
          <a:spcPct val="0"/>
        </a:spcBef>
        <a:spcAft>
          <a:spcPct val="0"/>
        </a:spcAft>
        <a:defRPr sz="2800" b="1">
          <a:solidFill>
            <a:srgbClr val="E8FF55"/>
          </a:solidFill>
          <a:latin typeface="Arial" pitchFamily="34" charset="0"/>
        </a:defRPr>
      </a:lvl8pPr>
      <a:lvl9pPr marL="1828754" algn="l" defTabSz="457189" rtl="0" fontAlgn="base">
        <a:spcBef>
          <a:spcPct val="0"/>
        </a:spcBef>
        <a:spcAft>
          <a:spcPct val="0"/>
        </a:spcAft>
        <a:defRPr sz="2800" b="1">
          <a:solidFill>
            <a:srgbClr val="E8FF55"/>
          </a:solidFill>
          <a:latin typeface="Arial" pitchFamily="34" charset="0"/>
        </a:defRPr>
      </a:lvl9pPr>
    </p:titleStyle>
    <p:bodyStyle>
      <a:lvl1pPr marL="176209" indent="-176209" algn="l" defTabSz="457189" rtl="0" eaLnBrk="0" fontAlgn="base" hangingPunct="0">
        <a:spcBef>
          <a:spcPts val="0"/>
        </a:spcBef>
        <a:spcAft>
          <a:spcPts val="300"/>
        </a:spcAft>
        <a:buClr>
          <a:schemeClr val="accent1"/>
        </a:buClr>
        <a:buFont typeface="Arial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1pPr>
      <a:lvl2pPr marL="444489" indent="-268281" algn="l" defTabSz="457189" rtl="0" eaLnBrk="0" fontAlgn="base" hangingPunct="0">
        <a:spcBef>
          <a:spcPts val="0"/>
        </a:spcBef>
        <a:spcAft>
          <a:spcPts val="300"/>
        </a:spcAft>
        <a:buClr>
          <a:schemeClr val="accent1"/>
        </a:buClr>
        <a:buFont typeface="Arial" charset="0"/>
        <a:buChar char="–"/>
        <a:defRPr sz="1800" kern="1200">
          <a:solidFill>
            <a:schemeClr val="bg1"/>
          </a:solidFill>
          <a:latin typeface="+mn-lt"/>
          <a:ea typeface="+mn-ea"/>
          <a:cs typeface="+mn-cs"/>
        </a:defRPr>
      </a:lvl2pPr>
      <a:lvl3pPr marL="628634" indent="-184145" algn="l" defTabSz="457189" rtl="0" eaLnBrk="0" fontAlgn="base" hangingPunct="0">
        <a:spcBef>
          <a:spcPts val="0"/>
        </a:spcBef>
        <a:spcAft>
          <a:spcPts val="300"/>
        </a:spcAft>
        <a:buClr>
          <a:schemeClr val="accent1"/>
        </a:buClr>
        <a:buFont typeface="Arial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3pPr>
      <a:lvl4pPr marL="895328" indent="-266693" algn="l" defTabSz="457189" rtl="0" eaLnBrk="0" fontAlgn="base" hangingPunct="0">
        <a:spcBef>
          <a:spcPts val="0"/>
        </a:spcBef>
        <a:spcAft>
          <a:spcPts val="300"/>
        </a:spcAft>
        <a:buClr>
          <a:schemeClr val="accent1"/>
        </a:buClr>
        <a:buFont typeface="Arial" charset="0"/>
        <a:buChar char="–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1133447" indent="-238119" algn="l" defTabSz="457189" rtl="0" eaLnBrk="0" fontAlgn="base" hangingPunct="0">
        <a:spcBef>
          <a:spcPts val="0"/>
        </a:spcBef>
        <a:spcAft>
          <a:spcPts val="300"/>
        </a:spcAft>
        <a:buClr>
          <a:schemeClr val="accent1"/>
        </a:buClr>
        <a:buFont typeface="Arial" charset="0"/>
        <a:buChar char="»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537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187" userDrawn="1">
          <p15:clr>
            <a:srgbClr val="F26B43"/>
          </p15:clr>
        </p15:guide>
        <p15:guide id="2" pos="4133" userDrawn="1">
          <p15:clr>
            <a:srgbClr val="F26B43"/>
          </p15:clr>
        </p15:guide>
        <p15:guide id="3" orient="horz" pos="119" userDrawn="1">
          <p15:clr>
            <a:srgbClr val="F26B43"/>
          </p15:clr>
        </p15:guide>
        <p15:guide id="4" orient="horz" pos="4201" userDrawn="1">
          <p15:clr>
            <a:srgbClr val="F26B43"/>
          </p15:clr>
        </p15:guide>
        <p15:guide id="5" orient="horz" pos="764" userDrawn="1">
          <p15:clr>
            <a:srgbClr val="F26B43"/>
          </p15:clr>
        </p15:guide>
        <p15:guide id="6" orient="horz" pos="92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comments" Target="../comments/comment1.xml"/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Relationship Id="rId2" Type="http://schemas.openxmlformats.org/officeDocument/2006/relationships/notesSlide" Target="../notesSlides/notesSlide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1" Type="http://schemas.openxmlformats.org/officeDocument/2006/relationships/slideLayout" Target="../slideLayouts/slideLayout42.xml"/><Relationship Id="rId2" Type="http://schemas.openxmlformats.org/officeDocument/2006/relationships/notesSlide" Target="../notesSlides/notesSlide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8.xml"/><Relationship Id="rId2" Type="http://schemas.openxmlformats.org/officeDocument/2006/relationships/notesSlide" Target="../notesSlides/notesSlide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1.xml"/><Relationship Id="rId2" Type="http://schemas.openxmlformats.org/officeDocument/2006/relationships/notesSlide" Target="../notesSlides/notesSlide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Relationship Id="rId2" Type="http://schemas.openxmlformats.org/officeDocument/2006/relationships/notesSlide" Target="../notesSlides/notesSlide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3.xml"/><Relationship Id="rId2" Type="http://schemas.openxmlformats.org/officeDocument/2006/relationships/notesSlide" Target="../notesSlides/notesSlide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0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1.xml"/><Relationship Id="rId2" Type="http://schemas.openxmlformats.org/officeDocument/2006/relationships/notesSlide" Target="../notesSlides/notesSlide11.xml"/><Relationship Id="rId3" Type="http://schemas.openxmlformats.org/officeDocument/2006/relationships/hyperlink" Target="http://www.lung-map.org/healthcare-providers" TargetMode="Externa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6.xml"/><Relationship Id="rId2" Type="http://schemas.openxmlformats.org/officeDocument/2006/relationships/notesSlide" Target="../notesSlides/notesSlide1.xml"/><Relationship Id="rId3" Type="http://schemas.openxmlformats.org/officeDocument/2006/relationships/chart" Target="../charts/char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6.xml"/><Relationship Id="rId2" Type="http://schemas.openxmlformats.org/officeDocument/2006/relationships/notesSlide" Target="../notesSlides/notesSlide2.xml"/><Relationship Id="rId3" Type="http://schemas.openxmlformats.org/officeDocument/2006/relationships/chart" Target="../charts/char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 txBox="1">
            <a:spLocks/>
          </p:cNvSpPr>
          <p:nvPr/>
        </p:nvSpPr>
        <p:spPr bwMode="auto">
          <a:xfrm>
            <a:off x="838200" y="2209800"/>
            <a:ext cx="74104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sz="2600" b="1" i="0" dirty="0">
                <a:latin typeface="Arial"/>
                <a:cs typeface="Arial"/>
              </a:rPr>
              <a:t>Please note, these are the </a:t>
            </a:r>
            <a:r>
              <a:rPr lang="en-US" sz="2600" b="1" i="0" dirty="0" smtClean="0">
                <a:latin typeface="Arial"/>
                <a:cs typeface="Arial"/>
              </a:rPr>
              <a:t>actual</a:t>
            </a:r>
            <a:br>
              <a:rPr lang="en-US" sz="2600" b="1" i="0" dirty="0" smtClean="0">
                <a:latin typeface="Arial"/>
                <a:cs typeface="Arial"/>
              </a:rPr>
            </a:br>
            <a:r>
              <a:rPr lang="en-US" sz="2600" b="1" i="0" dirty="0" smtClean="0">
                <a:latin typeface="Arial"/>
                <a:cs typeface="Arial"/>
              </a:rPr>
              <a:t> </a:t>
            </a:r>
            <a:r>
              <a:rPr lang="en-US" sz="2600" b="1" i="0" dirty="0">
                <a:latin typeface="Arial"/>
                <a:cs typeface="Arial"/>
              </a:rPr>
              <a:t>video-recorded proceedings from the </a:t>
            </a:r>
            <a:r>
              <a:rPr lang="en-US" sz="2600" b="1" i="0" dirty="0" smtClean="0">
                <a:latin typeface="Arial"/>
                <a:cs typeface="Arial"/>
              </a:rPr>
              <a:t/>
            </a:r>
            <a:br>
              <a:rPr lang="en-US" sz="2600" b="1" i="0" dirty="0" smtClean="0">
                <a:latin typeface="Arial"/>
                <a:cs typeface="Arial"/>
              </a:rPr>
            </a:br>
            <a:r>
              <a:rPr lang="en-US" sz="2600" b="1" i="0" dirty="0" smtClean="0">
                <a:latin typeface="Arial"/>
                <a:cs typeface="Arial"/>
              </a:rPr>
              <a:t>live </a:t>
            </a:r>
            <a:r>
              <a:rPr lang="en-US" sz="2600" b="1" i="0" dirty="0">
                <a:latin typeface="Arial"/>
                <a:cs typeface="Arial"/>
              </a:rPr>
              <a:t>CME event and may include the use of trade names and other raw, unedited content. </a:t>
            </a:r>
            <a:endParaRPr lang="en-US" sz="2600" i="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50572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 Take Home Points – Stage IV Squamous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4"/>
            <a:ext cx="7886700" cy="4680683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20000"/>
              </a:lnSpc>
              <a:spcBef>
                <a:spcPts val="1600"/>
              </a:spcBef>
            </a:pPr>
            <a:r>
              <a:rPr lang="en-US" dirty="0"/>
              <a:t>Active tobacco smoking has a greater association with squamous carcinoma than other subtypes of NSCLC</a:t>
            </a:r>
          </a:p>
          <a:p>
            <a:pPr>
              <a:lnSpc>
                <a:spcPct val="120000"/>
              </a:lnSpc>
              <a:spcBef>
                <a:spcPts val="1600"/>
              </a:spcBef>
            </a:pPr>
            <a:r>
              <a:rPr lang="en-US" dirty="0"/>
              <a:t>Patients with squamous carcinoma typically have </a:t>
            </a:r>
            <a:r>
              <a:rPr lang="en-US"/>
              <a:t>more </a:t>
            </a:r>
            <a:r>
              <a:rPr lang="en-US" smtClean="0"/>
              <a:t/>
            </a:r>
            <a:br>
              <a:rPr lang="en-US" smtClean="0"/>
            </a:br>
            <a:r>
              <a:rPr lang="en-US" smtClean="0"/>
              <a:t>co-morbidities </a:t>
            </a:r>
            <a:r>
              <a:rPr lang="en-US" dirty="0"/>
              <a:t>compared to other subsets of </a:t>
            </a:r>
            <a:r>
              <a:rPr lang="en-US"/>
              <a:t>lung </a:t>
            </a:r>
            <a:r>
              <a:rPr lang="en-US" smtClean="0"/>
              <a:t>cancer</a:t>
            </a:r>
            <a:br>
              <a:rPr lang="en-US" smtClean="0"/>
            </a:br>
            <a:r>
              <a:rPr lang="en-US" smtClean="0"/>
              <a:t>(</a:t>
            </a:r>
            <a:r>
              <a:rPr lang="en-US" dirty="0"/>
              <a:t>often smoking-related)</a:t>
            </a:r>
          </a:p>
          <a:p>
            <a:pPr>
              <a:lnSpc>
                <a:spcPct val="120000"/>
              </a:lnSpc>
              <a:spcBef>
                <a:spcPts val="1600"/>
              </a:spcBef>
            </a:pPr>
            <a:r>
              <a:rPr lang="en-US" dirty="0"/>
              <a:t>Actionable genotypes are rarely found in patients with squamous carcinoma (routine testing not recommended)</a:t>
            </a:r>
          </a:p>
          <a:p>
            <a:pPr>
              <a:lnSpc>
                <a:spcPct val="120000"/>
              </a:lnSpc>
              <a:spcBef>
                <a:spcPts val="1600"/>
              </a:spcBef>
            </a:pPr>
            <a:r>
              <a:rPr lang="en-US" dirty="0"/>
              <a:t>Survival gains seen in non-squamous NSCLC have not been seen in squamous carcinoma patients</a:t>
            </a:r>
          </a:p>
          <a:p>
            <a:pPr>
              <a:lnSpc>
                <a:spcPct val="120000"/>
              </a:lnSpc>
              <a:spcBef>
                <a:spcPts val="1600"/>
              </a:spcBef>
            </a:pPr>
            <a:r>
              <a:rPr lang="en-US" dirty="0"/>
              <a:t>Fewer therapeutic options exist for squamous carcinoma </a:t>
            </a:r>
            <a:r>
              <a:rPr lang="en-US" dirty="0" smtClean="0"/>
              <a:t>patients, </a:t>
            </a:r>
            <a:r>
              <a:rPr lang="en-US" dirty="0"/>
              <a:t>who </a:t>
            </a:r>
            <a:r>
              <a:rPr lang="en-US" dirty="0" smtClean="0"/>
              <a:t>represent about </a:t>
            </a:r>
            <a:r>
              <a:rPr lang="en-US" dirty="0"/>
              <a:t>25% of all cases of </a:t>
            </a:r>
            <a:r>
              <a:rPr lang="en-US" dirty="0" smtClean="0"/>
              <a:t>NSCLC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9336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ext Placeholder 4"/>
          <p:cNvSpPr txBox="1">
            <a:spLocks noChangeAspect="1"/>
          </p:cNvSpPr>
          <p:nvPr/>
        </p:nvSpPr>
        <p:spPr bwMode="auto">
          <a:xfrm>
            <a:off x="4586574" y="5908083"/>
            <a:ext cx="4341316" cy="852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  <a:buClr>
                <a:srgbClr val="FFFFFF"/>
              </a:buClr>
            </a:pPr>
            <a:r>
              <a:rPr lang="en-US" sz="900" b="1" dirty="0">
                <a:solidFill>
                  <a:srgbClr val="FFFF00"/>
                </a:solidFill>
                <a:ea typeface="MS PGothic" pitchFamily="34" charset="-128"/>
                <a:sym typeface="Arial" pitchFamily="34" charset="0"/>
              </a:rPr>
              <a:t>Socinski MA et al. </a:t>
            </a:r>
            <a:r>
              <a:rPr lang="en-US" sz="900" b="1" i="1" dirty="0">
                <a:solidFill>
                  <a:srgbClr val="FFFF00"/>
                </a:solidFill>
                <a:ea typeface="MS PGothic" pitchFamily="34" charset="-128"/>
                <a:sym typeface="Arial" pitchFamily="34" charset="0"/>
              </a:rPr>
              <a:t>Ann </a:t>
            </a:r>
            <a:r>
              <a:rPr lang="en-US" sz="900" b="1" i="1" dirty="0" err="1">
                <a:solidFill>
                  <a:srgbClr val="FFFF00"/>
                </a:solidFill>
                <a:ea typeface="MS PGothic" pitchFamily="34" charset="-128"/>
                <a:sym typeface="Arial" pitchFamily="34" charset="0"/>
              </a:rPr>
              <a:t>Oncol</a:t>
            </a:r>
            <a:r>
              <a:rPr lang="en-US" sz="900" b="1" i="1" dirty="0">
                <a:solidFill>
                  <a:srgbClr val="FFFF00"/>
                </a:solidFill>
                <a:ea typeface="MS PGothic" pitchFamily="34" charset="-128"/>
                <a:sym typeface="Arial" pitchFamily="34" charset="0"/>
              </a:rPr>
              <a:t> </a:t>
            </a:r>
            <a:r>
              <a:rPr lang="en-US" sz="900" b="1" dirty="0">
                <a:solidFill>
                  <a:srgbClr val="FFFF00"/>
                </a:solidFill>
                <a:ea typeface="MS PGothic" pitchFamily="34" charset="-128"/>
                <a:sym typeface="Arial" pitchFamily="34" charset="0"/>
              </a:rPr>
              <a:t>24:2390-6, </a:t>
            </a:r>
            <a:r>
              <a:rPr lang="en-US" sz="900" b="1" dirty="0" smtClean="0">
                <a:solidFill>
                  <a:srgbClr val="FFFF00"/>
                </a:solidFill>
                <a:ea typeface="MS PGothic" pitchFamily="34" charset="-128"/>
                <a:sym typeface="Arial" pitchFamily="34" charset="0"/>
              </a:rPr>
              <a:t>2013.</a:t>
            </a:r>
            <a:endParaRPr lang="en-US" sz="900" b="1" dirty="0">
              <a:solidFill>
                <a:srgbClr val="FFFF00"/>
              </a:solidFill>
              <a:ea typeface="MS PGothic" pitchFamily="34" charset="-128"/>
              <a:sym typeface="Arial" pitchFamily="34" charset="0"/>
            </a:endParaRPr>
          </a:p>
          <a:p>
            <a:pPr algn="r" fontAlgn="base">
              <a:spcBef>
                <a:spcPct val="0"/>
              </a:spcBef>
              <a:spcAft>
                <a:spcPct val="0"/>
              </a:spcAft>
              <a:buClr>
                <a:srgbClr val="FFFFFF"/>
              </a:buClr>
            </a:pPr>
            <a:r>
              <a:rPr lang="en-US" sz="900" b="1" dirty="0">
                <a:solidFill>
                  <a:srgbClr val="FFFF00"/>
                </a:solidFill>
                <a:ea typeface="MS PGothic" pitchFamily="34" charset="-128"/>
                <a:sym typeface="Arial" pitchFamily="34" charset="0"/>
              </a:rPr>
              <a:t>Socinski MA et </a:t>
            </a:r>
            <a:r>
              <a:rPr lang="en-US" sz="900" b="1" dirty="0" smtClean="0">
                <a:solidFill>
                  <a:srgbClr val="FFFF00"/>
                </a:solidFill>
                <a:ea typeface="MS PGothic" pitchFamily="34" charset="-128"/>
                <a:sym typeface="Arial" pitchFamily="34" charset="0"/>
              </a:rPr>
              <a:t>al. </a:t>
            </a:r>
            <a:r>
              <a:rPr lang="en-US" sz="900" b="1" i="1" dirty="0">
                <a:solidFill>
                  <a:srgbClr val="FFFF00"/>
                </a:solidFill>
                <a:ea typeface="MS PGothic" pitchFamily="34" charset="-128"/>
                <a:sym typeface="Arial" pitchFamily="34" charset="0"/>
              </a:rPr>
              <a:t>J </a:t>
            </a:r>
            <a:r>
              <a:rPr lang="en-US" sz="900" b="1" i="1" dirty="0" err="1">
                <a:solidFill>
                  <a:srgbClr val="FFFF00"/>
                </a:solidFill>
                <a:ea typeface="MS PGothic" pitchFamily="34" charset="-128"/>
                <a:sym typeface="Arial" pitchFamily="34" charset="0"/>
              </a:rPr>
              <a:t>Clin</a:t>
            </a:r>
            <a:r>
              <a:rPr lang="en-US" sz="900" b="1" i="1" dirty="0">
                <a:solidFill>
                  <a:srgbClr val="FFFF00"/>
                </a:solidFill>
                <a:ea typeface="MS PGothic" pitchFamily="34" charset="-128"/>
                <a:sym typeface="Arial" pitchFamily="34" charset="0"/>
              </a:rPr>
              <a:t> </a:t>
            </a:r>
            <a:r>
              <a:rPr lang="en-US" sz="900" b="1" i="1" dirty="0" err="1">
                <a:solidFill>
                  <a:srgbClr val="FFFF00"/>
                </a:solidFill>
                <a:ea typeface="MS PGothic" pitchFamily="34" charset="-128"/>
                <a:sym typeface="Arial" pitchFamily="34" charset="0"/>
              </a:rPr>
              <a:t>Oncol</a:t>
            </a:r>
            <a:r>
              <a:rPr lang="en-US" sz="900" b="1" i="1" dirty="0">
                <a:solidFill>
                  <a:srgbClr val="FFFF00"/>
                </a:solidFill>
                <a:ea typeface="MS PGothic" pitchFamily="34" charset="-128"/>
                <a:sym typeface="Arial" pitchFamily="34" charset="0"/>
              </a:rPr>
              <a:t> </a:t>
            </a:r>
            <a:r>
              <a:rPr lang="en-US" sz="900" b="1" dirty="0">
                <a:solidFill>
                  <a:srgbClr val="FFFF00"/>
                </a:solidFill>
                <a:ea typeface="MS PGothic" pitchFamily="34" charset="-128"/>
                <a:sym typeface="Arial" pitchFamily="34" charset="0"/>
              </a:rPr>
              <a:t>30:2055-62, </a:t>
            </a:r>
            <a:r>
              <a:rPr lang="en-US" sz="900" b="1" dirty="0" smtClean="0">
                <a:solidFill>
                  <a:srgbClr val="FFFF00"/>
                </a:solidFill>
                <a:ea typeface="MS PGothic" pitchFamily="34" charset="-128"/>
                <a:sym typeface="Arial" pitchFamily="34" charset="0"/>
              </a:rPr>
              <a:t>2012. </a:t>
            </a:r>
            <a:endParaRPr lang="en-US" sz="900" b="1" i="1" dirty="0">
              <a:solidFill>
                <a:srgbClr val="FFFF00"/>
              </a:solidFill>
              <a:ea typeface="MS PGothic" pitchFamily="34" charset="-128"/>
              <a:sym typeface="Arial" pitchFamily="34" charset="0"/>
            </a:endParaRPr>
          </a:p>
        </p:txBody>
      </p:sp>
      <p:sp>
        <p:nvSpPr>
          <p:cNvPr id="44035" name="Text Placeholder 3"/>
          <p:cNvSpPr txBox="1">
            <a:spLocks noChangeAspect="1"/>
          </p:cNvSpPr>
          <p:nvPr/>
        </p:nvSpPr>
        <p:spPr bwMode="auto">
          <a:xfrm>
            <a:off x="474326" y="6435696"/>
            <a:ext cx="4140399" cy="2321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Font typeface="Arial" pitchFamily="34" charset="0"/>
              <a:buNone/>
            </a:pPr>
            <a:r>
              <a:rPr lang="en-US" sz="750" dirty="0">
                <a:solidFill>
                  <a:srgbClr val="FFFFFF"/>
                </a:solidFill>
                <a:cs typeface="Arial" pitchFamily="34" charset="0"/>
                <a:sym typeface="Arial" pitchFamily="34" charset="0"/>
              </a:rPr>
              <a:t>ADENO, adenocarcinoma; CI, confidence interval; LC, large cell carcinoma; NOS, not otherwise specified; P/C, paclitaxel + carboplatin; sb, solvent-based; SCC, squamous cell carcinoma.</a:t>
            </a:r>
          </a:p>
        </p:txBody>
      </p:sp>
      <p:sp>
        <p:nvSpPr>
          <p:cNvPr id="44036" name="Title 1"/>
          <p:cNvSpPr>
            <a:spLocks noGrp="1" noChangeAspect="1"/>
          </p:cNvSpPr>
          <p:nvPr>
            <p:ph type="title"/>
          </p:nvPr>
        </p:nvSpPr>
        <p:spPr>
          <a:xfrm>
            <a:off x="707687" y="220320"/>
            <a:ext cx="7643813" cy="1071563"/>
          </a:xfrm>
        </p:spPr>
        <p:txBody>
          <a:bodyPr/>
          <a:lstStyle/>
          <a:p>
            <a:pPr algn="ctr">
              <a:buClr>
                <a:srgbClr val="FFEC3B"/>
              </a:buClr>
            </a:pPr>
            <a:r>
              <a:rPr lang="en-US" sz="2100" i="1" dirty="0">
                <a:solidFill>
                  <a:srgbClr val="FFFF00"/>
                </a:solidFill>
                <a:cs typeface="Arial" pitchFamily="34" charset="0"/>
                <a:sym typeface="Arial" pitchFamily="34" charset="0"/>
              </a:rPr>
              <a:t>Nab</a:t>
            </a:r>
            <a:r>
              <a:rPr lang="en-US" sz="2100" dirty="0">
                <a:solidFill>
                  <a:srgbClr val="FFFF00"/>
                </a:solidFill>
                <a:cs typeface="Arial" pitchFamily="34" charset="0"/>
                <a:sym typeface="Arial" pitchFamily="34" charset="0"/>
              </a:rPr>
              <a:t>-Paclitaxel/</a:t>
            </a:r>
            <a:r>
              <a:rPr lang="en-US" sz="2100" dirty="0" err="1">
                <a:solidFill>
                  <a:srgbClr val="FFFF00"/>
                </a:solidFill>
                <a:cs typeface="Arial" pitchFamily="34" charset="0"/>
                <a:sym typeface="Arial" pitchFamily="34" charset="0"/>
              </a:rPr>
              <a:t>Cb</a:t>
            </a:r>
            <a:r>
              <a:rPr lang="en-US" sz="2100" dirty="0">
                <a:solidFill>
                  <a:srgbClr val="FFFF00"/>
                </a:solidFill>
                <a:cs typeface="Arial" pitchFamily="34" charset="0"/>
                <a:sym typeface="Arial" pitchFamily="34" charset="0"/>
              </a:rPr>
              <a:t> Vs </a:t>
            </a:r>
            <a:r>
              <a:rPr lang="en-US" sz="2100" dirty="0" err="1">
                <a:solidFill>
                  <a:srgbClr val="FFFF00"/>
                </a:solidFill>
                <a:cs typeface="Arial" pitchFamily="34" charset="0"/>
                <a:sym typeface="Arial" pitchFamily="34" charset="0"/>
              </a:rPr>
              <a:t>sbPac</a:t>
            </a:r>
            <a:r>
              <a:rPr lang="en-US" sz="2100" dirty="0">
                <a:solidFill>
                  <a:srgbClr val="FFFF00"/>
                </a:solidFill>
                <a:cs typeface="Arial" pitchFamily="34" charset="0"/>
                <a:sym typeface="Arial" pitchFamily="34" charset="0"/>
              </a:rPr>
              <a:t>/</a:t>
            </a:r>
            <a:r>
              <a:rPr lang="en-US" sz="2100" dirty="0" err="1">
                <a:solidFill>
                  <a:srgbClr val="FFFF00"/>
                </a:solidFill>
                <a:cs typeface="Arial" pitchFamily="34" charset="0"/>
                <a:sym typeface="Arial" pitchFamily="34" charset="0"/>
              </a:rPr>
              <a:t>Cb</a:t>
            </a:r>
            <a:r>
              <a:rPr lang="en-US" sz="2100" dirty="0">
                <a:solidFill>
                  <a:srgbClr val="FFFF00"/>
                </a:solidFill>
                <a:cs typeface="Arial" pitchFamily="34" charset="0"/>
                <a:sym typeface="Arial" pitchFamily="34" charset="0"/>
              </a:rPr>
              <a:t> -I</a:t>
            </a:r>
            <a:r>
              <a:rPr lang="en-US" sz="21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pitchFamily="34" charset="0"/>
                <a:sym typeface="Arial" pitchFamily="34" charset="0"/>
              </a:rPr>
              <a:t>RR of Overall Response Rate by Histology</a:t>
            </a:r>
          </a:p>
        </p:txBody>
      </p:sp>
      <p:sp>
        <p:nvSpPr>
          <p:cNvPr id="44041" name="TextBox 29"/>
          <p:cNvSpPr txBox="1">
            <a:spLocks noChangeAspect="1" noChangeArrowheads="1"/>
          </p:cNvSpPr>
          <p:nvPr/>
        </p:nvSpPr>
        <p:spPr bwMode="auto">
          <a:xfrm>
            <a:off x="480278" y="5882055"/>
            <a:ext cx="4150816" cy="4328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Font typeface="Arial" pitchFamily="34" charset="0"/>
              <a:buNone/>
            </a:pPr>
            <a:r>
              <a:rPr lang="en-US" sz="825" baseline="30000" dirty="0">
                <a:solidFill>
                  <a:srgbClr val="FFFFFF"/>
                </a:solidFill>
                <a:cs typeface="Arial" pitchFamily="34" charset="0"/>
                <a:sym typeface="Arial" pitchFamily="34" charset="0"/>
              </a:rPr>
              <a:t>a </a:t>
            </a:r>
            <a:r>
              <a:rPr lang="en-US" sz="825" dirty="0">
                <a:solidFill>
                  <a:srgbClr val="FFFFFF"/>
                </a:solidFill>
                <a:cs typeface="Arial" pitchFamily="34" charset="0"/>
                <a:sym typeface="Arial" pitchFamily="34" charset="0"/>
              </a:rPr>
              <a:t>95% CIs for response rate ratios are calculated according to the asymptotic 95% CI of the relative risk of </a:t>
            </a:r>
            <a:r>
              <a:rPr lang="en-US" sz="825" i="1" dirty="0">
                <a:solidFill>
                  <a:srgbClr val="FFFFFF"/>
                </a:solidFill>
                <a:cs typeface="Arial" pitchFamily="34" charset="0"/>
                <a:sym typeface="Arial" pitchFamily="34" charset="0"/>
              </a:rPr>
              <a:t>nab</a:t>
            </a:r>
            <a:r>
              <a:rPr lang="en-US" sz="825" dirty="0">
                <a:solidFill>
                  <a:srgbClr val="FFFFFF"/>
                </a:solidFill>
                <a:cs typeface="Arial" pitchFamily="34" charset="0"/>
                <a:sym typeface="Arial" pitchFamily="34" charset="0"/>
              </a:rPr>
              <a:t>-PC to sb-PC.</a:t>
            </a:r>
          </a:p>
        </p:txBody>
      </p:sp>
      <p:pic>
        <p:nvPicPr>
          <p:cNvPr id="44077" name="Picture 45" descr="Slid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935" y="1284961"/>
            <a:ext cx="7538144" cy="4411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8228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TextBox 24"/>
          <p:cNvSpPr txBox="1">
            <a:spLocks noChangeAspect="1" noChangeArrowheads="1"/>
          </p:cNvSpPr>
          <p:nvPr/>
        </p:nvSpPr>
        <p:spPr bwMode="auto">
          <a:xfrm>
            <a:off x="516880" y="4161051"/>
            <a:ext cx="6949051" cy="205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fontAlgn="base">
              <a:spcBef>
                <a:spcPts val="450"/>
              </a:spcBef>
              <a:spcAft>
                <a:spcPts val="450"/>
              </a:spcAft>
              <a:buNone/>
            </a:pPr>
            <a:r>
              <a:rPr lang="de-DE" altLang="en-US" sz="1200" b="1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</a:p>
          <a:p>
            <a:pPr fontAlgn="base">
              <a:spcBef>
                <a:spcPts val="450"/>
              </a:spcBef>
              <a:spcAft>
                <a:spcPts val="225"/>
              </a:spcAft>
              <a:buNone/>
            </a:pPr>
            <a:endParaRPr lang="en-US" altLang="en-US" sz="1200" dirty="0">
              <a:solidFill>
                <a:srgbClr val="0000FF"/>
              </a:solidFill>
              <a:latin typeface="Arial" panose="020B0604020202020204" pitchFamily="34" charset="0"/>
            </a:endParaRPr>
          </a:p>
          <a:p>
            <a:pPr fontAlgn="base">
              <a:spcBef>
                <a:spcPts val="450"/>
              </a:spcBef>
              <a:spcAft>
                <a:spcPts val="225"/>
              </a:spcAft>
              <a:buNone/>
            </a:pPr>
            <a:r>
              <a:rPr lang="de-DE" altLang="en-US" sz="1200" dirty="0">
                <a:solidFill>
                  <a:srgbClr val="FFFFFF"/>
                </a:solidFill>
                <a:latin typeface="Arial" panose="020B0604020202020204" pitchFamily="34" charset="0"/>
              </a:rPr>
              <a:t>Primary </a:t>
            </a:r>
            <a:r>
              <a:rPr lang="de-DE" altLang="en-US" sz="1200" dirty="0" err="1">
                <a:solidFill>
                  <a:srgbClr val="FFFFFF"/>
                </a:solidFill>
                <a:latin typeface="Arial" panose="020B0604020202020204" pitchFamily="34" charset="0"/>
              </a:rPr>
              <a:t>endpoint</a:t>
            </a:r>
            <a:r>
              <a:rPr lang="de-DE" altLang="en-US" sz="1200" dirty="0">
                <a:solidFill>
                  <a:srgbClr val="FFFFFF"/>
                </a:solidFill>
                <a:latin typeface="Arial" panose="020B0604020202020204" pitchFamily="34" charset="0"/>
              </a:rPr>
              <a:t>: Overall </a:t>
            </a:r>
            <a:r>
              <a:rPr lang="de-DE" altLang="en-US" sz="1200" dirty="0" err="1">
                <a:solidFill>
                  <a:srgbClr val="FFFFFF"/>
                </a:solidFill>
                <a:latin typeface="Arial" panose="020B0604020202020204" pitchFamily="34" charset="0"/>
              </a:rPr>
              <a:t>survival</a:t>
            </a:r>
            <a:endParaRPr lang="de-DE" altLang="en-US" sz="1200" dirty="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fontAlgn="base">
              <a:spcBef>
                <a:spcPts val="450"/>
              </a:spcBef>
              <a:spcAft>
                <a:spcPts val="225"/>
              </a:spcAft>
              <a:buNone/>
            </a:pPr>
            <a:r>
              <a:rPr lang="de-DE" altLang="en-US" sz="1200" dirty="0">
                <a:solidFill>
                  <a:srgbClr val="FFFFFF"/>
                </a:solidFill>
                <a:latin typeface="Arial" panose="020B0604020202020204" pitchFamily="34" charset="0"/>
              </a:rPr>
              <a:t>Patient </a:t>
            </a:r>
            <a:r>
              <a:rPr lang="de-DE" altLang="en-US" sz="1200" dirty="0" err="1">
                <a:solidFill>
                  <a:srgbClr val="FFFFFF"/>
                </a:solidFill>
                <a:latin typeface="Arial" panose="020B0604020202020204" pitchFamily="34" charset="0"/>
              </a:rPr>
              <a:t>selection</a:t>
            </a:r>
            <a:r>
              <a:rPr lang="de-DE" altLang="en-US" sz="1200" dirty="0">
                <a:solidFill>
                  <a:srgbClr val="FFFFFF"/>
                </a:solidFill>
                <a:latin typeface="Arial" panose="020B0604020202020204" pitchFamily="34" charset="0"/>
              </a:rPr>
              <a:t> not </a:t>
            </a:r>
            <a:r>
              <a:rPr lang="de-DE" altLang="en-US" sz="1200" dirty="0" err="1">
                <a:solidFill>
                  <a:srgbClr val="FFFFFF"/>
                </a:solidFill>
                <a:latin typeface="Arial" panose="020B0604020202020204" pitchFamily="34" charset="0"/>
              </a:rPr>
              <a:t>based</a:t>
            </a:r>
            <a:r>
              <a:rPr lang="de-DE" altLang="en-US" sz="1200" dirty="0">
                <a:solidFill>
                  <a:srgbClr val="FFFFFF"/>
                </a:solidFill>
                <a:latin typeface="Arial" panose="020B0604020202020204" pitchFamily="34" charset="0"/>
              </a:rPr>
              <a:t> on EGFR </a:t>
            </a:r>
            <a:r>
              <a:rPr lang="de-DE" altLang="en-US" sz="1200" dirty="0" err="1">
                <a:solidFill>
                  <a:srgbClr val="FFFFFF"/>
                </a:solidFill>
                <a:latin typeface="Arial" panose="020B0604020202020204" pitchFamily="34" charset="0"/>
              </a:rPr>
              <a:t>protein</a:t>
            </a:r>
            <a:r>
              <a:rPr lang="de-DE" altLang="en-US" sz="1200" dirty="0">
                <a:solidFill>
                  <a:srgbClr val="FFFFFF"/>
                </a:solidFill>
                <a:latin typeface="Arial" panose="020B0604020202020204" pitchFamily="34" charset="0"/>
              </a:rPr>
              <a:t> </a:t>
            </a:r>
            <a:r>
              <a:rPr lang="de-DE" altLang="en-US" sz="1200" dirty="0" err="1">
                <a:solidFill>
                  <a:srgbClr val="FFFFFF"/>
                </a:solidFill>
                <a:latin typeface="Arial" panose="020B0604020202020204" pitchFamily="34" charset="0"/>
              </a:rPr>
              <a:t>expression</a:t>
            </a:r>
            <a:endParaRPr lang="en-US" altLang="en-US" sz="1200" dirty="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fontAlgn="base">
              <a:spcBef>
                <a:spcPts val="450"/>
              </a:spcBef>
              <a:spcAft>
                <a:spcPts val="225"/>
              </a:spcAft>
              <a:buNone/>
            </a:pPr>
            <a:r>
              <a:rPr lang="en-US" altLang="en-US" sz="1200" dirty="0">
                <a:solidFill>
                  <a:srgbClr val="FFFFFF"/>
                </a:solidFill>
                <a:latin typeface="Arial" panose="020B0604020202020204" pitchFamily="34" charset="0"/>
              </a:rPr>
              <a:t>Radiographic tumor assessment (investigator read): at baseline and every 6 weeks until PD</a:t>
            </a:r>
          </a:p>
          <a:p>
            <a:pPr fontAlgn="base">
              <a:spcBef>
                <a:spcPts val="450"/>
              </a:spcBef>
              <a:spcAft>
                <a:spcPts val="225"/>
              </a:spcAft>
              <a:buNone/>
            </a:pPr>
            <a:r>
              <a:rPr lang="en-US" altLang="en-US" sz="1200" dirty="0">
                <a:solidFill>
                  <a:srgbClr val="FFFFFF"/>
                </a:solidFill>
                <a:latin typeface="Arial" panose="020B0604020202020204" pitchFamily="34" charset="0"/>
              </a:rPr>
              <a:t>Mandatory tissue collection</a:t>
            </a:r>
            <a:r>
              <a:rPr lang="fr-FR" altLang="en-US" sz="1050" baseline="30000" dirty="0">
                <a:solidFill>
                  <a:srgbClr val="FFFFFF"/>
                </a:solidFill>
              </a:rPr>
              <a:t/>
            </a:r>
            <a:br>
              <a:rPr lang="fr-FR" altLang="en-US" sz="1050" baseline="30000" dirty="0">
                <a:solidFill>
                  <a:srgbClr val="FFFFFF"/>
                </a:solidFill>
              </a:rPr>
            </a:br>
            <a:r>
              <a:rPr lang="fr-FR" altLang="en-US" sz="1200" dirty="0">
                <a:solidFill>
                  <a:srgbClr val="FFFFFF"/>
                </a:solidFill>
                <a:latin typeface="Arial" panose="020B0604020202020204" pitchFamily="34" charset="0"/>
              </a:rPr>
              <a:t> </a:t>
            </a:r>
            <a:endParaRPr lang="en-US" altLang="en-US" sz="1200" dirty="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05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625" y="327447"/>
            <a:ext cx="8352064" cy="689372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MS PGothic" panose="020B0600070205080204" pitchFamily="34" charset="-128"/>
              </a:rPr>
              <a:t>SQUIRE: Necitumumab + CG Vs CG alone in Stage IV Squamous Carcinoma of the Lung</a:t>
            </a:r>
          </a:p>
        </p:txBody>
      </p:sp>
      <p:sp>
        <p:nvSpPr>
          <p:cNvPr id="125956" name="Text Box 24"/>
          <p:cNvSpPr txBox="1">
            <a:spLocks noChangeAspect="1" noChangeArrowheads="1"/>
          </p:cNvSpPr>
          <p:nvPr/>
        </p:nvSpPr>
        <p:spPr bwMode="auto">
          <a:xfrm>
            <a:off x="530016" y="5700530"/>
            <a:ext cx="6784706" cy="56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FCC00"/>
              </a:buClr>
              <a:buFontTx/>
              <a:buNone/>
            </a:pPr>
            <a:r>
              <a:rPr lang="en-US" altLang="en-US" sz="1050" baseline="30000" dirty="0">
                <a:solidFill>
                  <a:srgbClr val="FFFFFF"/>
                </a:solidFill>
              </a:rPr>
              <a:t>1</a:t>
            </a:r>
            <a:r>
              <a:rPr lang="en-US" altLang="en-US" sz="1050" dirty="0">
                <a:solidFill>
                  <a:srgbClr val="FFFFFF"/>
                </a:solidFill>
              </a:rPr>
              <a:t> </a:t>
            </a:r>
            <a:r>
              <a:rPr lang="en-GB" altLang="en-US" sz="1050" dirty="0">
                <a:solidFill>
                  <a:srgbClr val="FFFFFF"/>
                </a:solidFill>
              </a:rPr>
              <a:t>AJCC TNM Classification, 7</a:t>
            </a:r>
            <a:r>
              <a:rPr lang="en-GB" altLang="en-US" sz="1050" baseline="30000" dirty="0">
                <a:solidFill>
                  <a:srgbClr val="FFFFFF"/>
                </a:solidFill>
              </a:rPr>
              <a:t>th</a:t>
            </a:r>
            <a:r>
              <a:rPr lang="en-GB" altLang="en-US" sz="1050" dirty="0">
                <a:solidFill>
                  <a:srgbClr val="FFFFFF"/>
                </a:solidFill>
              </a:rPr>
              <a:t> edition, 2009; </a:t>
            </a:r>
            <a:r>
              <a:rPr lang="en-GB" altLang="en-US" sz="1050" baseline="30000" dirty="0">
                <a:solidFill>
                  <a:srgbClr val="FFFFFF"/>
                </a:solidFill>
              </a:rPr>
              <a:t>2 </a:t>
            </a:r>
            <a:r>
              <a:rPr lang="en-GB" altLang="en-US" sz="1050" dirty="0">
                <a:solidFill>
                  <a:srgbClr val="FFFFFF"/>
                </a:solidFill>
              </a:rPr>
              <a:t>UICC TNM Classification of Malignant </a:t>
            </a:r>
            <a:r>
              <a:rPr lang="en-GB" altLang="en-US" sz="1050" dirty="0" err="1">
                <a:solidFill>
                  <a:srgbClr val="FFFFFF"/>
                </a:solidFill>
              </a:rPr>
              <a:t>Tumors</a:t>
            </a:r>
            <a:r>
              <a:rPr lang="en-GB" altLang="en-US" sz="1050" dirty="0">
                <a:solidFill>
                  <a:srgbClr val="FFFFFF"/>
                </a:solidFill>
              </a:rPr>
              <a:t>, 7</a:t>
            </a:r>
            <a:r>
              <a:rPr lang="en-GB" altLang="en-US" sz="1050" baseline="30000" dirty="0">
                <a:solidFill>
                  <a:srgbClr val="FFFFFF"/>
                </a:solidFill>
              </a:rPr>
              <a:t>th</a:t>
            </a:r>
            <a:r>
              <a:rPr lang="en-GB" altLang="en-US" sz="1050" dirty="0">
                <a:solidFill>
                  <a:srgbClr val="FFFFFF"/>
                </a:solidFill>
              </a:rPr>
              <a:t> edition, 2009</a:t>
            </a:r>
            <a:endParaRPr lang="en-US" altLang="en-US" sz="1050" dirty="0">
              <a:solidFill>
                <a:srgbClr val="FFFFFF"/>
              </a:solidFill>
            </a:endParaRPr>
          </a:p>
        </p:txBody>
      </p:sp>
      <p:sp>
        <p:nvSpPr>
          <p:cNvPr id="125957" name="TextBox 25"/>
          <p:cNvSpPr txBox="1">
            <a:spLocks noChangeAspect="1" noChangeArrowheads="1"/>
          </p:cNvSpPr>
          <p:nvPr/>
        </p:nvSpPr>
        <p:spPr bwMode="auto">
          <a:xfrm>
            <a:off x="2002238" y="4116945"/>
            <a:ext cx="4637878" cy="487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de-DE" altLang="en-US" sz="900" b="1">
                <a:solidFill>
                  <a:srgbClr val="FFFFFF"/>
                </a:solidFill>
                <a:latin typeface="Arial" panose="020B0604020202020204" pitchFamily="34" charset="0"/>
              </a:rPr>
              <a:t>Randomization</a:t>
            </a:r>
            <a:r>
              <a:rPr lang="de-DE" altLang="en-US" sz="900" b="1" dirty="0">
                <a:solidFill>
                  <a:srgbClr val="FFFFFF"/>
                </a:solidFill>
                <a:latin typeface="Arial" panose="020B0604020202020204" pitchFamily="34" charset="0"/>
              </a:rPr>
              <a:t> (R) </a:t>
            </a:r>
            <a:r>
              <a:rPr lang="de-DE" altLang="en-US" sz="900" b="1" dirty="0" err="1">
                <a:solidFill>
                  <a:srgbClr val="FFFFFF"/>
                </a:solidFill>
                <a:latin typeface="Arial" panose="020B0604020202020204" pitchFamily="34" charset="0"/>
              </a:rPr>
              <a:t>stratified</a:t>
            </a:r>
            <a:r>
              <a:rPr lang="de-DE" altLang="en-US" sz="900" b="1" dirty="0">
                <a:solidFill>
                  <a:srgbClr val="FFFFFF"/>
                </a:solidFill>
                <a:latin typeface="Arial" panose="020B0604020202020204" pitchFamily="34" charset="0"/>
              </a:rPr>
              <a:t> </a:t>
            </a:r>
            <a:r>
              <a:rPr lang="de-DE" altLang="en-US" sz="900" b="1" dirty="0" err="1">
                <a:solidFill>
                  <a:srgbClr val="FFFFFF"/>
                </a:solidFill>
                <a:latin typeface="Arial" panose="020B0604020202020204" pitchFamily="34" charset="0"/>
              </a:rPr>
              <a:t>by</a:t>
            </a:r>
            <a:r>
              <a:rPr lang="de-DE" altLang="en-US" sz="900" b="1" dirty="0">
                <a:solidFill>
                  <a:srgbClr val="FFFFFF"/>
                </a:solidFill>
                <a:latin typeface="Arial" panose="020B0604020202020204" pitchFamily="34" charset="0"/>
              </a:rPr>
              <a:t>: </a:t>
            </a:r>
            <a:r>
              <a:rPr lang="en-US" altLang="en-US" sz="900" dirty="0">
                <a:solidFill>
                  <a:srgbClr val="FFFFFF"/>
                </a:solidFill>
                <a:latin typeface="Arial" panose="020B0604020202020204" pitchFamily="34" charset="0"/>
              </a:rPr>
              <a:t>ECOG PS (0-1 vs. 2) and geographic region (North America, Europe and Australia; vs. South America, South Africa and India; vs. Eastern Asia)</a:t>
            </a:r>
          </a:p>
        </p:txBody>
      </p:sp>
      <p:grpSp>
        <p:nvGrpSpPr>
          <p:cNvPr id="125958" name="Group 66"/>
          <p:cNvGrpSpPr>
            <a:grpSpLocks noChangeAspect="1"/>
          </p:cNvGrpSpPr>
          <p:nvPr/>
        </p:nvGrpSpPr>
        <p:grpSpPr bwMode="auto">
          <a:xfrm>
            <a:off x="656638" y="1802607"/>
            <a:ext cx="7366457" cy="1992838"/>
            <a:chOff x="135799" y="1096734"/>
            <a:chExt cx="9037031" cy="2443738"/>
          </a:xfrm>
        </p:grpSpPr>
        <p:cxnSp>
          <p:nvCxnSpPr>
            <p:cNvPr id="56" name="Straight Arrow Connector 55"/>
            <p:cNvCxnSpPr/>
            <p:nvPr/>
          </p:nvCxnSpPr>
          <p:spPr>
            <a:xfrm flipV="1">
              <a:off x="1356600" y="2378903"/>
              <a:ext cx="255590" cy="1587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Arrow Connector 60"/>
            <p:cNvCxnSpPr/>
            <p:nvPr/>
          </p:nvCxnSpPr>
          <p:spPr>
            <a:xfrm flipV="1">
              <a:off x="6088987" y="3035856"/>
              <a:ext cx="2652741" cy="0"/>
            </a:xfrm>
            <a:prstGeom prst="straightConnector1">
              <a:avLst/>
            </a:prstGeom>
            <a:ln>
              <a:solidFill>
                <a:srgbClr val="52C8E9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Arrow Connector 59"/>
            <p:cNvCxnSpPr/>
            <p:nvPr/>
          </p:nvCxnSpPr>
          <p:spPr>
            <a:xfrm rot="2340000" flipV="1">
              <a:off x="6066762" y="1875874"/>
              <a:ext cx="365129" cy="1586"/>
            </a:xfrm>
            <a:prstGeom prst="straightConnector1">
              <a:avLst/>
            </a:prstGeom>
            <a:ln>
              <a:solidFill>
                <a:srgbClr val="FFD2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Arrow Connector 58"/>
            <p:cNvCxnSpPr/>
            <p:nvPr/>
          </p:nvCxnSpPr>
          <p:spPr>
            <a:xfrm rot="-2340000" flipV="1">
              <a:off x="6050886" y="1441079"/>
              <a:ext cx="366717" cy="1586"/>
            </a:xfrm>
            <a:prstGeom prst="straightConnector1">
              <a:avLst/>
            </a:prstGeom>
            <a:ln>
              <a:solidFill>
                <a:srgbClr val="FFD2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Arrow Connector 57"/>
            <p:cNvCxnSpPr/>
            <p:nvPr/>
          </p:nvCxnSpPr>
          <p:spPr>
            <a:xfrm flipV="1">
              <a:off x="8489312" y="1504553"/>
              <a:ext cx="255591" cy="1586"/>
            </a:xfrm>
            <a:prstGeom prst="straightConnector1">
              <a:avLst/>
            </a:prstGeom>
            <a:ln>
              <a:solidFill>
                <a:srgbClr val="FFD2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Rounded Rectangle 51"/>
            <p:cNvSpPr/>
            <p:nvPr/>
          </p:nvSpPr>
          <p:spPr>
            <a:xfrm>
              <a:off x="6965296" y="1126885"/>
              <a:ext cx="1570055" cy="715666"/>
            </a:xfrm>
            <a:prstGeom prst="roundRect">
              <a:avLst/>
            </a:prstGeom>
            <a:solidFill>
              <a:srgbClr val="FFD200"/>
            </a:solidFill>
            <a:ln w="1270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350" dirty="0">
                <a:solidFill>
                  <a:srgbClr val="FFFFFF"/>
                </a:solidFill>
              </a:endParaRPr>
            </a:p>
          </p:txBody>
        </p:sp>
        <p:sp>
          <p:nvSpPr>
            <p:cNvPr id="49" name="Rounded Rectangle 48"/>
            <p:cNvSpPr/>
            <p:nvPr/>
          </p:nvSpPr>
          <p:spPr>
            <a:xfrm>
              <a:off x="2671064" y="2577259"/>
              <a:ext cx="3456023" cy="963213"/>
            </a:xfrm>
            <a:prstGeom prst="roundRect">
              <a:avLst/>
            </a:prstGeom>
            <a:solidFill>
              <a:srgbClr val="52C8E9"/>
            </a:solidFill>
            <a:ln w="1270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350" dirty="0">
                <a:solidFill>
                  <a:srgbClr val="FFFFFF"/>
                </a:solidFill>
              </a:endParaRPr>
            </a:p>
          </p:txBody>
        </p:sp>
        <p:sp>
          <p:nvSpPr>
            <p:cNvPr id="33" name="Rounded Rectangle 32"/>
            <p:cNvSpPr/>
            <p:nvPr/>
          </p:nvSpPr>
          <p:spPr>
            <a:xfrm>
              <a:off x="2658364" y="1096734"/>
              <a:ext cx="3457611" cy="1140940"/>
            </a:xfrm>
            <a:prstGeom prst="roundRect">
              <a:avLst/>
            </a:prstGeom>
            <a:solidFill>
              <a:srgbClr val="FFD200"/>
            </a:solidFill>
            <a:ln w="1270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350" dirty="0">
                <a:solidFill>
                  <a:srgbClr val="FFFFFF"/>
                </a:solidFill>
              </a:endParaRPr>
            </a:p>
          </p:txBody>
        </p:sp>
        <p:grpSp>
          <p:nvGrpSpPr>
            <p:cNvPr id="125968" name="Group 65"/>
            <p:cNvGrpSpPr>
              <a:grpSpLocks/>
            </p:cNvGrpSpPr>
            <p:nvPr/>
          </p:nvGrpSpPr>
          <p:grpSpPr bwMode="auto">
            <a:xfrm>
              <a:off x="135799" y="1105493"/>
              <a:ext cx="9037031" cy="2405869"/>
              <a:chOff x="135799" y="985747"/>
              <a:chExt cx="9037031" cy="2405869"/>
            </a:xfrm>
          </p:grpSpPr>
          <p:sp>
            <p:nvSpPr>
              <p:cNvPr id="32" name="Rounded Rectangle 31"/>
              <p:cNvSpPr/>
              <p:nvPr/>
            </p:nvSpPr>
            <p:spPr>
              <a:xfrm>
                <a:off x="135799" y="1553012"/>
                <a:ext cx="1227151" cy="1437680"/>
              </a:xfrm>
              <a:prstGeom prst="roundRect">
                <a:avLst/>
              </a:prstGeom>
              <a:solidFill>
                <a:schemeClr val="tx1"/>
              </a:solidFill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350" dirty="0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125977" name="Group 32"/>
              <p:cNvGrpSpPr>
                <a:grpSpLocks/>
              </p:cNvGrpSpPr>
              <p:nvPr/>
            </p:nvGrpSpPr>
            <p:grpSpPr bwMode="auto">
              <a:xfrm>
                <a:off x="200025" y="985747"/>
                <a:ext cx="8972805" cy="2405869"/>
                <a:chOff x="152400" y="1660072"/>
                <a:chExt cx="8972805" cy="2405869"/>
              </a:xfrm>
            </p:grpSpPr>
            <p:sp>
              <p:nvSpPr>
                <p:cNvPr id="125978" name="Text Box 19"/>
                <p:cNvSpPr txBox="1">
                  <a:spLocks noChangeArrowheads="1"/>
                </p:cNvSpPr>
                <p:nvPr/>
              </p:nvSpPr>
              <p:spPr bwMode="auto">
                <a:xfrm>
                  <a:off x="8594711" y="1907940"/>
                  <a:ext cx="530494" cy="35687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defTabSz="912813">
                    <a:spcBef>
                      <a:spcPct val="20000"/>
                    </a:spcBef>
                    <a:buChar char="•"/>
                    <a:defRPr sz="2800">
                      <a:solidFill>
                        <a:schemeClr val="tx1"/>
                      </a:solidFill>
                      <a:latin typeface="Arial Narrow" panose="020B060602020203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912813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 Narrow" panose="020B060602020203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912813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34" charset="-128"/>
                    </a:defRPr>
                  </a:lvl3pPr>
                  <a:lvl4pPr marL="1600200" indent="-228600" defTabSz="912813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34" charset="-128"/>
                    </a:defRPr>
                  </a:lvl4pPr>
                  <a:lvl5pPr marL="2057400" indent="-228600" defTabSz="912813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34" charset="-128"/>
                    </a:defRPr>
                  </a:lvl5pPr>
                  <a:lvl6pPr marL="2514600" indent="-228600" defTabSz="91281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34" charset="-128"/>
                    </a:defRPr>
                  </a:lvl6pPr>
                  <a:lvl7pPr marL="2971800" indent="-228600" defTabSz="91281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34" charset="-128"/>
                    </a:defRPr>
                  </a:lvl7pPr>
                  <a:lvl8pPr marL="3429000" indent="-228600" defTabSz="91281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34" charset="-128"/>
                    </a:defRPr>
                  </a:lvl8pPr>
                  <a:lvl9pPr marL="3886200" indent="-228600" defTabSz="91281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algn="ctr" eaLnBrk="0" fontAlgn="base" hangingPunct="0">
                    <a:lnSpc>
                      <a:spcPct val="95000"/>
                    </a:lnSpc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r>
                    <a:rPr lang="de-DE" altLang="en-US" sz="1200" b="1">
                      <a:solidFill>
                        <a:srgbClr val="FFFFFF"/>
                      </a:solidFill>
                      <a:latin typeface="Arial" panose="020B0604020202020204" pitchFamily="34" charset="0"/>
                    </a:rPr>
                    <a:t>PD</a:t>
                  </a:r>
                </a:p>
              </p:txBody>
            </p:sp>
            <p:sp>
              <p:nvSpPr>
                <p:cNvPr id="125979" name="Text Box 12"/>
                <p:cNvSpPr txBox="1">
                  <a:spLocks noChangeArrowheads="1"/>
                </p:cNvSpPr>
                <p:nvPr/>
              </p:nvSpPr>
              <p:spPr bwMode="auto">
                <a:xfrm>
                  <a:off x="6248400" y="1660072"/>
                  <a:ext cx="533400" cy="105831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9050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defTabSz="912813">
                    <a:spcBef>
                      <a:spcPct val="20000"/>
                    </a:spcBef>
                    <a:buChar char="•"/>
                    <a:defRPr sz="2800">
                      <a:solidFill>
                        <a:schemeClr val="tx1"/>
                      </a:solidFill>
                      <a:latin typeface="Arial Narrow" panose="020B060602020203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912813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 Narrow" panose="020B060602020203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912813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34" charset="-128"/>
                    </a:defRPr>
                  </a:lvl3pPr>
                  <a:lvl4pPr marL="1600200" indent="-228600" defTabSz="912813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34" charset="-128"/>
                    </a:defRPr>
                  </a:lvl4pPr>
                  <a:lvl5pPr marL="2057400" indent="-228600" defTabSz="912813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34" charset="-128"/>
                    </a:defRPr>
                  </a:lvl5pPr>
                  <a:lvl6pPr marL="2514600" indent="-228600" defTabSz="91281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34" charset="-128"/>
                    </a:defRPr>
                  </a:lvl6pPr>
                  <a:lvl7pPr marL="2971800" indent="-228600" defTabSz="91281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34" charset="-128"/>
                    </a:defRPr>
                  </a:lvl7pPr>
                  <a:lvl8pPr marL="3429000" indent="-228600" defTabSz="91281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34" charset="-128"/>
                    </a:defRPr>
                  </a:lvl8pPr>
                  <a:lvl9pPr marL="3886200" indent="-228600" defTabSz="91281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algn="ctr" eaLnBrk="0" fontAlgn="base" hangingPunct="0">
                    <a:lnSpc>
                      <a:spcPct val="95000"/>
                    </a:lnSpc>
                    <a:spcBef>
                      <a:spcPct val="50000"/>
                    </a:spcBef>
                    <a:spcAft>
                      <a:spcPct val="0"/>
                    </a:spcAft>
                    <a:buFontTx/>
                    <a:buNone/>
                  </a:pPr>
                  <a:r>
                    <a:rPr lang="en-US" altLang="en-US" sz="1200" b="1">
                      <a:solidFill>
                        <a:srgbClr val="FFFFFF"/>
                      </a:solidFill>
                      <a:latin typeface="Arial" panose="020B0604020202020204" pitchFamily="34" charset="0"/>
                    </a:rPr>
                    <a:t>PRCRSD</a:t>
                  </a:r>
                </a:p>
              </p:txBody>
            </p:sp>
            <p:sp>
              <p:nvSpPr>
                <p:cNvPr id="125980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6278049" y="2560094"/>
                  <a:ext cx="529151" cy="35687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9050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defTabSz="912813">
                    <a:spcBef>
                      <a:spcPct val="20000"/>
                    </a:spcBef>
                    <a:buChar char="•"/>
                    <a:defRPr sz="2800">
                      <a:solidFill>
                        <a:schemeClr val="tx1"/>
                      </a:solidFill>
                      <a:latin typeface="Arial Narrow" panose="020B060602020203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912813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 Narrow" panose="020B060602020203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912813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34" charset="-128"/>
                    </a:defRPr>
                  </a:lvl3pPr>
                  <a:lvl4pPr marL="1600200" indent="-228600" defTabSz="912813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34" charset="-128"/>
                    </a:defRPr>
                  </a:lvl4pPr>
                  <a:lvl5pPr marL="2057400" indent="-228600" defTabSz="912813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34" charset="-128"/>
                    </a:defRPr>
                  </a:lvl5pPr>
                  <a:lvl6pPr marL="2514600" indent="-228600" defTabSz="91281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34" charset="-128"/>
                    </a:defRPr>
                  </a:lvl6pPr>
                  <a:lvl7pPr marL="2971800" indent="-228600" defTabSz="91281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34" charset="-128"/>
                    </a:defRPr>
                  </a:lvl7pPr>
                  <a:lvl8pPr marL="3429000" indent="-228600" defTabSz="91281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34" charset="-128"/>
                    </a:defRPr>
                  </a:lvl8pPr>
                  <a:lvl9pPr marL="3886200" indent="-228600" defTabSz="91281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algn="ctr" eaLnBrk="0" fontAlgn="base" hangingPunct="0">
                    <a:lnSpc>
                      <a:spcPct val="95000"/>
                    </a:lnSpc>
                    <a:spcBef>
                      <a:spcPct val="50000"/>
                    </a:spcBef>
                    <a:spcAft>
                      <a:spcPct val="0"/>
                    </a:spcAft>
                    <a:buFontTx/>
                    <a:buNone/>
                  </a:pPr>
                  <a:r>
                    <a:rPr lang="en-US" altLang="en-US" sz="1200" b="1">
                      <a:solidFill>
                        <a:srgbClr val="FFFFFF"/>
                      </a:solidFill>
                      <a:latin typeface="Arial" panose="020B0604020202020204" pitchFamily="34" charset="0"/>
                    </a:rPr>
                    <a:t>PD</a:t>
                  </a:r>
                </a:p>
              </p:txBody>
            </p:sp>
            <p:sp>
              <p:nvSpPr>
                <p:cNvPr id="40" name="Text Box 5"/>
                <p:cNvSpPr txBox="1">
                  <a:spLocks noChangeArrowheads="1"/>
                </p:cNvSpPr>
                <p:nvPr/>
              </p:nvSpPr>
              <p:spPr bwMode="auto">
                <a:xfrm>
                  <a:off x="2605515" y="1720016"/>
                  <a:ext cx="3474720" cy="1082924"/>
                </a:xfrm>
                <a:prstGeom prst="rect">
                  <a:avLst/>
                </a:prstGeom>
                <a:noFill/>
                <a:ln w="15875">
                  <a:noFill/>
                  <a:miter lim="800000"/>
                  <a:headEnd/>
                  <a:tailEnd/>
                </a:ln>
                <a:effectLst/>
                <a:scene3d>
                  <a:camera prst="orthographicFront">
                    <a:rot lat="0" lon="0" rev="0"/>
                  </a:camera>
                  <a:lightRig rig="contrasting" dir="t">
                    <a:rot lat="0" lon="0" rev="1500000"/>
                  </a:lightRig>
                </a:scene3d>
                <a:sp3d prstMaterial="metal"/>
              </p:spPr>
              <p:txBody>
                <a:bodyPr>
                  <a:spAutoFit/>
                </a:bodyPr>
                <a:lstStyle/>
                <a:p>
                  <a:pPr defTabSz="685752" eaLnBrk="0" fontAlgn="base" hangingPunct="0">
                    <a:lnSpc>
                      <a:spcPct val="95000"/>
                    </a:lnSpc>
                    <a:spcBef>
                      <a:spcPct val="0"/>
                    </a:spcBef>
                    <a:spcAft>
                      <a:spcPct val="30000"/>
                    </a:spcAft>
                    <a:defRPr/>
                  </a:pPr>
                  <a:r>
                    <a:rPr lang="en-US" sz="1350" b="1" u="sng" dirty="0">
                      <a:solidFill>
                        <a:srgbClr val="002060"/>
                      </a:solidFill>
                      <a:latin typeface="Arial"/>
                      <a:ea typeface="ヒラギノ角ゴ Pro W3" charset="-128"/>
                    </a:rPr>
                    <a:t>Gem-Cis + Neci q3w (N = 545) </a:t>
                  </a:r>
                  <a:endParaRPr lang="en-US" sz="1350" b="1" dirty="0">
                    <a:solidFill>
                      <a:srgbClr val="002060"/>
                    </a:solidFill>
                    <a:latin typeface="Arial"/>
                    <a:ea typeface="ヒラギノ角ゴ Pro W3" charset="-128"/>
                  </a:endParaRPr>
                </a:p>
                <a:p>
                  <a:pPr marL="88106" defTabSz="685752" eaLnBrk="0" fontAlgn="base" hangingPunct="0">
                    <a:lnSpc>
                      <a:spcPct val="95000"/>
                    </a:lnSpc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r>
                    <a:rPr lang="en-US" sz="1050" dirty="0">
                      <a:solidFill>
                        <a:srgbClr val="002060"/>
                      </a:solidFill>
                      <a:latin typeface="Arial"/>
                      <a:ea typeface="ヒラギノ角ゴ Pro W3" charset="-128"/>
                    </a:rPr>
                    <a:t>Necitumumab (800 mg D1, D8)</a:t>
                  </a:r>
                </a:p>
                <a:p>
                  <a:pPr marL="88106" defTabSz="685752" eaLnBrk="0" fontAlgn="base" hangingPunct="0">
                    <a:lnSpc>
                      <a:spcPct val="95000"/>
                    </a:lnSpc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r>
                    <a:rPr lang="en-US" sz="1050" dirty="0">
                      <a:solidFill>
                        <a:srgbClr val="002060"/>
                      </a:solidFill>
                      <a:latin typeface="Arial"/>
                      <a:ea typeface="ヒラギノ角ゴ Pro W3" charset="-128"/>
                    </a:rPr>
                    <a:t>Gemcitabine   (1250 mg/m², D1, D8)</a:t>
                  </a:r>
                </a:p>
                <a:p>
                  <a:pPr marL="88106" defTabSz="685752" eaLnBrk="0" fontAlgn="base" hangingPunct="0">
                    <a:lnSpc>
                      <a:spcPct val="95000"/>
                    </a:lnSpc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r>
                    <a:rPr lang="en-US" sz="1050" dirty="0">
                      <a:solidFill>
                        <a:srgbClr val="002060"/>
                      </a:solidFill>
                      <a:latin typeface="Arial"/>
                      <a:ea typeface="ヒラギノ角ゴ Pro W3" charset="-128"/>
                    </a:rPr>
                    <a:t>Cisplatin 	       (75 mg/m², D1)</a:t>
                  </a:r>
                </a:p>
              </p:txBody>
            </p:sp>
            <p:sp>
              <p:nvSpPr>
                <p:cNvPr id="125984" name="Text Box 19"/>
                <p:cNvSpPr txBox="1">
                  <a:spLocks noChangeArrowheads="1"/>
                </p:cNvSpPr>
                <p:nvPr/>
              </p:nvSpPr>
              <p:spPr bwMode="auto">
                <a:xfrm>
                  <a:off x="8594711" y="3435946"/>
                  <a:ext cx="530494" cy="35687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defTabSz="912813">
                    <a:spcBef>
                      <a:spcPct val="20000"/>
                    </a:spcBef>
                    <a:buChar char="•"/>
                    <a:defRPr sz="2800">
                      <a:solidFill>
                        <a:schemeClr val="tx1"/>
                      </a:solidFill>
                      <a:latin typeface="Arial Narrow" panose="020B060602020203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912813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 Narrow" panose="020B060602020203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912813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34" charset="-128"/>
                    </a:defRPr>
                  </a:lvl3pPr>
                  <a:lvl4pPr marL="1600200" indent="-228600" defTabSz="912813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34" charset="-128"/>
                    </a:defRPr>
                  </a:lvl4pPr>
                  <a:lvl5pPr marL="2057400" indent="-228600" defTabSz="912813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34" charset="-128"/>
                    </a:defRPr>
                  </a:lvl5pPr>
                  <a:lvl6pPr marL="2514600" indent="-228600" defTabSz="91281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34" charset="-128"/>
                    </a:defRPr>
                  </a:lvl6pPr>
                  <a:lvl7pPr marL="2971800" indent="-228600" defTabSz="91281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34" charset="-128"/>
                    </a:defRPr>
                  </a:lvl7pPr>
                  <a:lvl8pPr marL="3429000" indent="-228600" defTabSz="91281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34" charset="-128"/>
                    </a:defRPr>
                  </a:lvl8pPr>
                  <a:lvl9pPr marL="3886200" indent="-228600" defTabSz="91281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algn="ctr" eaLnBrk="0" fontAlgn="base" hangingPunct="0">
                    <a:lnSpc>
                      <a:spcPct val="95000"/>
                    </a:lnSpc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r>
                    <a:rPr lang="de-DE" altLang="en-US" sz="1200" b="1">
                      <a:solidFill>
                        <a:srgbClr val="FFFFFF"/>
                      </a:solidFill>
                      <a:latin typeface="Arial" panose="020B0604020202020204" pitchFamily="34" charset="0"/>
                    </a:rPr>
                    <a:t>PD</a:t>
                  </a:r>
                </a:p>
              </p:txBody>
            </p:sp>
            <p:sp>
              <p:nvSpPr>
                <p:cNvPr id="125985" name="Textfeld 23"/>
                <p:cNvSpPr txBox="1">
                  <a:spLocks noChangeArrowheads="1"/>
                </p:cNvSpPr>
                <p:nvPr/>
              </p:nvSpPr>
              <p:spPr bwMode="auto">
                <a:xfrm>
                  <a:off x="3171943" y="2845151"/>
                  <a:ext cx="2043744" cy="32764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defTabSz="912813">
                    <a:spcBef>
                      <a:spcPct val="20000"/>
                    </a:spcBef>
                    <a:buChar char="•"/>
                    <a:defRPr sz="2800">
                      <a:solidFill>
                        <a:schemeClr val="tx1"/>
                      </a:solidFill>
                      <a:latin typeface="Arial Narrow" panose="020B060602020203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912813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 Narrow" panose="020B060602020203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912813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34" charset="-128"/>
                    </a:defRPr>
                  </a:lvl3pPr>
                  <a:lvl4pPr marL="1600200" indent="-228600" defTabSz="912813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34" charset="-128"/>
                    </a:defRPr>
                  </a:lvl4pPr>
                  <a:lvl5pPr marL="2057400" indent="-228600" defTabSz="912813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34" charset="-128"/>
                    </a:defRPr>
                  </a:lvl5pPr>
                  <a:lvl6pPr marL="2514600" indent="-228600" defTabSz="91281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34" charset="-128"/>
                    </a:defRPr>
                  </a:lvl6pPr>
                  <a:lvl7pPr marL="2971800" indent="-228600" defTabSz="91281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34" charset="-128"/>
                    </a:defRPr>
                  </a:lvl7pPr>
                  <a:lvl8pPr marL="3429000" indent="-228600" defTabSz="91281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34" charset="-128"/>
                    </a:defRPr>
                  </a:lvl8pPr>
                  <a:lvl9pPr marL="3886200" indent="-228600" defTabSz="91281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algn="ctr" eaLnBrk="0" fontAlgn="base" hangingPunct="0">
                    <a:lnSpc>
                      <a:spcPct val="95000"/>
                    </a:lnSpc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r>
                    <a:rPr lang="en-US" altLang="en-US" sz="1050" b="1" i="1">
                      <a:solidFill>
                        <a:srgbClr val="FFFFFF"/>
                      </a:solidFill>
                      <a:latin typeface="Arial" panose="020B0604020202020204" pitchFamily="34" charset="0"/>
                    </a:rPr>
                    <a:t>Maximum of 6 cycles</a:t>
                  </a:r>
                  <a:endParaRPr lang="de-DE" altLang="en-US" sz="1050" b="1">
                    <a:solidFill>
                      <a:srgbClr val="FFFFFF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0" name="Text Box 8"/>
                <p:cNvSpPr txBox="1">
                  <a:spLocks noChangeArrowheads="1"/>
                </p:cNvSpPr>
                <p:nvPr/>
              </p:nvSpPr>
              <p:spPr bwMode="auto">
                <a:xfrm>
                  <a:off x="152400" y="2324718"/>
                  <a:ext cx="1152525" cy="1384682"/>
                </a:xfrm>
                <a:prstGeom prst="rect">
                  <a:avLst/>
                </a:prstGeom>
                <a:noFill/>
                <a:ln w="19050">
                  <a:noFill/>
                  <a:miter lim="800000"/>
                  <a:headEnd/>
                  <a:tailEnd/>
                </a:ln>
                <a:effectLst/>
                <a:scene3d>
                  <a:camera prst="orthographicFront">
                    <a:rot lat="0" lon="0" rev="0"/>
                  </a:camera>
                  <a:lightRig rig="contrasting" dir="t">
                    <a:rot lat="0" lon="0" rev="1500000"/>
                  </a:lightRig>
                </a:scene3d>
                <a:sp3d prstMaterial="metal"/>
              </p:spPr>
              <p:txBody>
                <a:bodyPr/>
                <a:lstStyle>
                  <a:defPPr>
                    <a:defRPr lang="en-US"/>
                  </a:defPPr>
                  <a:lvl1pPr defTabSz="914336" eaLnBrk="0" fontAlgn="base" hangingPunct="0">
                    <a:lnSpc>
                      <a:spcPct val="95000"/>
                    </a:lnSpc>
                    <a:spcBef>
                      <a:spcPct val="0"/>
                    </a:spcBef>
                    <a:spcAft>
                      <a:spcPct val="30000"/>
                    </a:spcAft>
                    <a:defRPr sz="1400" b="1" u="none">
                      <a:solidFill>
                        <a:srgbClr val="000000"/>
                      </a:solidFill>
                      <a:ea typeface="ヒラギノ角ゴ Pro W3" charset="-128"/>
                    </a:defRPr>
                  </a:lvl1pPr>
                </a:lstStyle>
                <a:p>
                  <a:pPr>
                    <a:defRPr/>
                  </a:pPr>
                  <a:r>
                    <a:rPr lang="en-US" sz="1050" dirty="0">
                      <a:solidFill>
                        <a:srgbClr val="0000FF"/>
                      </a:solidFill>
                      <a:latin typeface="Arial"/>
                    </a:rPr>
                    <a:t>Screening</a:t>
                  </a:r>
                </a:p>
                <a:p>
                  <a:pPr>
                    <a:defRPr/>
                  </a:pPr>
                  <a:r>
                    <a:rPr lang="en-US" sz="900" b="0" u="sng" dirty="0">
                      <a:solidFill>
                        <a:srgbClr val="0000FF"/>
                      </a:solidFill>
                      <a:latin typeface="Arial"/>
                    </a:rPr>
                    <a:t>Entry criteria:</a:t>
                  </a:r>
                  <a:br>
                    <a:rPr lang="en-US" sz="900" b="0" u="sng" dirty="0">
                      <a:solidFill>
                        <a:srgbClr val="0000FF"/>
                      </a:solidFill>
                      <a:latin typeface="Arial"/>
                    </a:rPr>
                  </a:br>
                  <a:r>
                    <a:rPr lang="en-US" sz="900" b="0" dirty="0">
                      <a:solidFill>
                        <a:srgbClr val="0000FF"/>
                      </a:solidFill>
                      <a:latin typeface="Arial"/>
                    </a:rPr>
                    <a:t>Stage IV </a:t>
                  </a:r>
                  <a:br>
                    <a:rPr lang="en-US" sz="900" b="0" dirty="0">
                      <a:solidFill>
                        <a:srgbClr val="0000FF"/>
                      </a:solidFill>
                      <a:latin typeface="Arial"/>
                    </a:rPr>
                  </a:br>
                  <a:r>
                    <a:rPr lang="en-US" sz="900" b="0" dirty="0" err="1">
                      <a:solidFill>
                        <a:srgbClr val="0000FF"/>
                      </a:solidFill>
                      <a:latin typeface="Arial"/>
                    </a:rPr>
                    <a:t>squamous</a:t>
                  </a:r>
                  <a:r>
                    <a:rPr lang="en-US" sz="900" b="0" dirty="0">
                      <a:solidFill>
                        <a:srgbClr val="0000FF"/>
                      </a:solidFill>
                      <a:latin typeface="Arial"/>
                    </a:rPr>
                    <a:t> NSCLC</a:t>
                  </a:r>
                  <a:r>
                    <a:rPr lang="en-US" sz="900" b="0" baseline="30000" dirty="0">
                      <a:solidFill>
                        <a:srgbClr val="0000FF"/>
                      </a:solidFill>
                      <a:latin typeface="Arial"/>
                    </a:rPr>
                    <a:t>1,2</a:t>
                  </a:r>
                </a:p>
                <a:p>
                  <a:pPr>
                    <a:lnSpc>
                      <a:spcPct val="100000"/>
                    </a:lnSpc>
                    <a:defRPr/>
                  </a:pPr>
                  <a:r>
                    <a:rPr lang="en-US" sz="900" b="0" dirty="0">
                      <a:solidFill>
                        <a:srgbClr val="0000FF"/>
                      </a:solidFill>
                      <a:latin typeface="Arial"/>
                    </a:rPr>
                    <a:t>ECOG PS 0-2</a:t>
                  </a:r>
                </a:p>
              </p:txBody>
            </p:sp>
            <p:sp>
              <p:nvSpPr>
                <p:cNvPr id="51" name="Text Box 8"/>
                <p:cNvSpPr txBox="1">
                  <a:spLocks noChangeArrowheads="1"/>
                </p:cNvSpPr>
                <p:nvPr/>
              </p:nvSpPr>
              <p:spPr bwMode="auto">
                <a:xfrm>
                  <a:off x="6940550" y="1738939"/>
                  <a:ext cx="1554481" cy="878339"/>
                </a:xfrm>
                <a:prstGeom prst="rect">
                  <a:avLst/>
                </a:prstGeom>
                <a:noFill/>
                <a:ln w="15875">
                  <a:noFill/>
                  <a:miter lim="800000"/>
                  <a:headEnd/>
                  <a:tailEnd/>
                </a:ln>
                <a:effectLst/>
                <a:scene3d>
                  <a:camera prst="orthographicFront">
                    <a:rot lat="0" lon="0" rev="0"/>
                  </a:camera>
                  <a:lightRig rig="contrasting" dir="t">
                    <a:rot lat="0" lon="0" rev="1500000"/>
                  </a:lightRig>
                </a:scene3d>
                <a:sp3d prstMaterial="metal"/>
              </p:spPr>
              <p:txBody>
                <a:bodyPr>
                  <a:spAutoFit/>
                </a:bodyPr>
                <a:lstStyle>
                  <a:defPPr>
                    <a:defRPr lang="en-US"/>
                  </a:defPPr>
                  <a:lvl1pPr defTabSz="914336">
                    <a:spcAft>
                      <a:spcPct val="30000"/>
                    </a:spcAft>
                    <a:defRPr sz="1400" b="1" u="sng">
                      <a:solidFill>
                        <a:srgbClr val="FFFFFF"/>
                      </a:solidFill>
                      <a:ea typeface="ヒラギノ角ゴ Pro W3" charset="-128"/>
                    </a:defRPr>
                  </a:lvl1pPr>
                </a:lstStyle>
                <a:p>
                  <a:pPr eaLnBrk="0" fontAlgn="base" hangingPunct="0">
                    <a:lnSpc>
                      <a:spcPct val="95000"/>
                    </a:lnSpc>
                    <a:spcBef>
                      <a:spcPct val="0"/>
                    </a:spcBef>
                    <a:defRPr/>
                  </a:pPr>
                  <a:r>
                    <a:rPr lang="en-US" sz="1350" dirty="0">
                      <a:solidFill>
                        <a:srgbClr val="002060"/>
                      </a:solidFill>
                      <a:latin typeface="Arial"/>
                    </a:rPr>
                    <a:t>Neci q3w</a:t>
                  </a:r>
                </a:p>
                <a:p>
                  <a:pPr marL="39291" eaLnBrk="0" fontAlgn="base" hangingPunct="0">
                    <a:lnSpc>
                      <a:spcPct val="95000"/>
                    </a:lnSpc>
                    <a:spcBef>
                      <a:spcPct val="0"/>
                    </a:spcBef>
                    <a:defRPr/>
                  </a:pPr>
                  <a:r>
                    <a:rPr lang="en-US" sz="1050" b="0" u="none" dirty="0">
                      <a:solidFill>
                        <a:srgbClr val="002060"/>
                      </a:solidFill>
                      <a:latin typeface="Arial"/>
                    </a:rPr>
                    <a:t>(800 mg D1, D8)</a:t>
                  </a:r>
                </a:p>
              </p:txBody>
            </p:sp>
            <p:sp>
              <p:nvSpPr>
                <p:cNvPr id="37" name="Text Box 8"/>
                <p:cNvSpPr txBox="1">
                  <a:spLocks noChangeArrowheads="1"/>
                </p:cNvSpPr>
                <p:nvPr/>
              </p:nvSpPr>
              <p:spPr bwMode="auto">
                <a:xfrm>
                  <a:off x="2780636" y="3198361"/>
                  <a:ext cx="3295767" cy="867580"/>
                </a:xfrm>
                <a:prstGeom prst="rect">
                  <a:avLst/>
                </a:prstGeom>
                <a:noFill/>
                <a:ln w="15875">
                  <a:noFill/>
                  <a:miter lim="800000"/>
                  <a:headEnd/>
                  <a:tailEnd/>
                </a:ln>
                <a:effectLst/>
                <a:scene3d>
                  <a:camera prst="orthographicFront">
                    <a:rot lat="0" lon="0" rev="0"/>
                  </a:camera>
                  <a:lightRig rig="contrasting" dir="t">
                    <a:rot lat="0" lon="0" rev="1500000"/>
                  </a:lightRig>
                </a:scene3d>
                <a:sp3d prstMaterial="metal"/>
              </p:spPr>
              <p:txBody>
                <a:bodyPr wrap="square">
                  <a:spAutoFit/>
                </a:bodyPr>
                <a:lstStyle>
                  <a:defPPr>
                    <a:defRPr lang="en-US"/>
                  </a:defPPr>
                  <a:lvl1pPr defTabSz="914336">
                    <a:spcAft>
                      <a:spcPct val="30000"/>
                    </a:spcAft>
                    <a:defRPr sz="1400" b="1" u="sng">
                      <a:solidFill>
                        <a:srgbClr val="FFFFFF"/>
                      </a:solidFill>
                      <a:ea typeface="ヒラギノ角ゴ Pro W3" charset="-128"/>
                    </a:defRPr>
                  </a:lvl1pPr>
                </a:lstStyle>
                <a:p>
                  <a:pPr eaLnBrk="0" fontAlgn="base" hangingPunct="0">
                    <a:lnSpc>
                      <a:spcPct val="95000"/>
                    </a:lnSpc>
                    <a:spcBef>
                      <a:spcPct val="0"/>
                    </a:spcBef>
                    <a:defRPr/>
                  </a:pPr>
                  <a:r>
                    <a:rPr lang="en-US" sz="1350" dirty="0">
                      <a:solidFill>
                        <a:srgbClr val="002060"/>
                      </a:solidFill>
                      <a:latin typeface="Arial"/>
                    </a:rPr>
                    <a:t>Gem-Cis q3w (N = 548)</a:t>
                  </a:r>
                </a:p>
                <a:p>
                  <a:pPr marL="88106" eaLnBrk="0" fontAlgn="base" hangingPunct="0">
                    <a:lnSpc>
                      <a:spcPct val="95000"/>
                    </a:lnSpc>
                    <a:spcBef>
                      <a:spcPct val="0"/>
                    </a:spcBef>
                    <a:tabLst>
                      <a:tab pos="88106" algn="l"/>
                    </a:tabLst>
                    <a:defRPr/>
                  </a:pPr>
                  <a:r>
                    <a:rPr lang="en-US" sz="1050" b="0" u="none" dirty="0">
                      <a:solidFill>
                        <a:srgbClr val="002060"/>
                      </a:solidFill>
                      <a:latin typeface="Arial"/>
                    </a:rPr>
                    <a:t>Gemcitabine (1250 mg/m², D1, D8)</a:t>
                  </a:r>
                </a:p>
                <a:p>
                  <a:pPr marL="88106" eaLnBrk="0" fontAlgn="base" hangingPunct="0">
                    <a:lnSpc>
                      <a:spcPct val="95000"/>
                    </a:lnSpc>
                    <a:spcBef>
                      <a:spcPct val="0"/>
                    </a:spcBef>
                    <a:tabLst>
                      <a:tab pos="88106" algn="l"/>
                    </a:tabLst>
                    <a:defRPr/>
                  </a:pPr>
                  <a:r>
                    <a:rPr lang="en-US" sz="1050" b="0" u="none" dirty="0">
                      <a:solidFill>
                        <a:srgbClr val="002060"/>
                      </a:solidFill>
                      <a:latin typeface="Arial"/>
                    </a:rPr>
                    <a:t>Cisplatin        (75 mg/m², D1)</a:t>
                  </a:r>
                </a:p>
              </p:txBody>
            </p:sp>
          </p:grpSp>
        </p:grpSp>
        <p:sp>
          <p:nvSpPr>
            <p:cNvPr id="27" name="Oval 26"/>
            <p:cNvSpPr/>
            <p:nvPr/>
          </p:nvSpPr>
          <p:spPr>
            <a:xfrm>
              <a:off x="1609015" y="2118661"/>
              <a:ext cx="549281" cy="549048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350" dirty="0">
                <a:solidFill>
                  <a:srgbClr val="FFFFFF"/>
                </a:solidFill>
              </a:endParaRPr>
            </a:p>
          </p:txBody>
        </p:sp>
        <p:sp>
          <p:nvSpPr>
            <p:cNvPr id="125970" name="TextBox 27"/>
            <p:cNvSpPr txBox="1">
              <a:spLocks noChangeArrowheads="1"/>
            </p:cNvSpPr>
            <p:nvPr/>
          </p:nvSpPr>
          <p:spPr bwMode="auto">
            <a:xfrm>
              <a:off x="1590675" y="2208778"/>
              <a:ext cx="542924" cy="3999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 Narrow" panose="020B0606020202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 Narrow" panose="020B0606020202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de-DE" altLang="en-US" sz="1350" b="1">
                  <a:solidFill>
                    <a:srgbClr val="FFFFFF"/>
                  </a:solidFill>
                  <a:latin typeface="Arial" panose="020B0604020202020204" pitchFamily="34" charset="0"/>
                </a:rPr>
                <a:t>R</a:t>
              </a:r>
              <a:endParaRPr lang="en-US" altLang="en-US" sz="1350" b="1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25971" name="TextBox 28"/>
            <p:cNvSpPr txBox="1">
              <a:spLocks noChangeArrowheads="1"/>
            </p:cNvSpPr>
            <p:nvPr/>
          </p:nvSpPr>
          <p:spPr bwMode="auto">
            <a:xfrm>
              <a:off x="2106492" y="1936051"/>
              <a:ext cx="548641" cy="3384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 Narrow" panose="020B0606020202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 Narrow" panose="020B0606020202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de-DE" altLang="en-US" sz="1050" b="1">
                  <a:solidFill>
                    <a:srgbClr val="FFD200"/>
                  </a:solidFill>
                  <a:latin typeface="Arial" panose="020B0604020202020204" pitchFamily="34" charset="0"/>
                </a:rPr>
                <a:t>1</a:t>
              </a:r>
              <a:endParaRPr lang="en-US" altLang="en-US" sz="1050" b="1">
                <a:solidFill>
                  <a:srgbClr val="FFD2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25972" name="TextBox 29"/>
            <p:cNvSpPr txBox="1">
              <a:spLocks noChangeArrowheads="1"/>
            </p:cNvSpPr>
            <p:nvPr/>
          </p:nvSpPr>
          <p:spPr bwMode="auto">
            <a:xfrm>
              <a:off x="2116016" y="2562113"/>
              <a:ext cx="542924" cy="3384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 Narrow" panose="020B0606020202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 Narrow" panose="020B0606020202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de-DE" altLang="en-US" sz="1050" b="1">
                  <a:solidFill>
                    <a:srgbClr val="52C8E9"/>
                  </a:solidFill>
                  <a:latin typeface="Arial" panose="020B0604020202020204" pitchFamily="34" charset="0"/>
                </a:rPr>
                <a:t>1</a:t>
              </a:r>
              <a:endParaRPr lang="en-US" altLang="en-US" sz="1050" b="1">
                <a:solidFill>
                  <a:srgbClr val="52C8E9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54" name="Straight Arrow Connector 53"/>
            <p:cNvCxnSpPr/>
            <p:nvPr/>
          </p:nvCxnSpPr>
          <p:spPr>
            <a:xfrm rot="-2460000" flipV="1">
              <a:off x="2002719" y="1939348"/>
              <a:ext cx="731846" cy="1586"/>
            </a:xfrm>
            <a:prstGeom prst="straightConnector1">
              <a:avLst/>
            </a:prstGeom>
            <a:ln>
              <a:solidFill>
                <a:srgbClr val="FFD2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Arrow Connector 54"/>
            <p:cNvCxnSpPr/>
            <p:nvPr/>
          </p:nvCxnSpPr>
          <p:spPr>
            <a:xfrm rot="2100000" flipV="1">
              <a:off x="1963031" y="2889866"/>
              <a:ext cx="777883" cy="1587"/>
            </a:xfrm>
            <a:prstGeom prst="straightConnector1">
              <a:avLst/>
            </a:prstGeom>
            <a:ln>
              <a:solidFill>
                <a:srgbClr val="52C8E9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Arrow Connector 56"/>
            <p:cNvCxnSpPr/>
            <p:nvPr/>
          </p:nvCxnSpPr>
          <p:spPr>
            <a:xfrm flipV="1">
              <a:off x="6731932" y="1480750"/>
              <a:ext cx="255590" cy="0"/>
            </a:xfrm>
            <a:prstGeom prst="straightConnector1">
              <a:avLst/>
            </a:prstGeom>
            <a:ln>
              <a:solidFill>
                <a:srgbClr val="FFD2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5959" name="Footer Placeholder 3"/>
          <p:cNvSpPr>
            <a:spLocks noGrp="1"/>
          </p:cNvSpPr>
          <p:nvPr>
            <p:ph type="ftr" sz="quarter" idx="4294967295"/>
          </p:nvPr>
        </p:nvSpPr>
        <p:spPr bwMode="auto">
          <a:xfrm>
            <a:off x="5610096" y="6520809"/>
            <a:ext cx="4030266" cy="202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100">
                <a:solidFill>
                  <a:schemeClr val="tx1"/>
                </a:solidFill>
                <a:latin typeface="Arial Narrow" panose="020B0606020202030204" pitchFamily="34" charset="0"/>
                <a:ea typeface="ＭＳ Ｐゴシック" panose="020B0600070205080204" pitchFamily="34" charset="-128"/>
              </a:defRPr>
            </a:lvl1pPr>
            <a:lvl2pPr marL="557213" indent="-214313">
              <a:spcBef>
                <a:spcPct val="20000"/>
              </a:spcBef>
              <a:buChar char="–"/>
              <a:defRPr sz="2100">
                <a:solidFill>
                  <a:schemeClr val="tx1"/>
                </a:solidFill>
                <a:latin typeface="Arial Narrow" panose="020B0606020202030204" pitchFamily="34" charset="0"/>
                <a:ea typeface="ＭＳ Ｐゴシック" panose="020B0600070205080204" pitchFamily="34" charset="-128"/>
              </a:defRPr>
            </a:lvl2pPr>
            <a:lvl3pPr marL="857250" indent="-171450">
              <a:spcBef>
                <a:spcPct val="20000"/>
              </a:spcBef>
              <a:buChar char="•"/>
              <a:defRPr sz="1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200150" indent="-171450">
              <a:spcBef>
                <a:spcPct val="20000"/>
              </a:spcBef>
              <a:buChar char="–"/>
              <a:defRPr sz="1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1543050" indent="-171450">
              <a:spcBef>
                <a:spcPct val="20000"/>
              </a:spcBef>
              <a:buChar char="»"/>
              <a:defRPr sz="1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1885950" indent="-171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228850" indent="-171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2571750" indent="-171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2914650" indent="-171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350" b="1" dirty="0">
                <a:solidFill>
                  <a:srgbClr val="FFFF00"/>
                </a:solidFill>
                <a:latin typeface="Arial" panose="020B0604020202020204" pitchFamily="34" charset="0"/>
              </a:rPr>
              <a:t>Thatcher N et al. </a:t>
            </a:r>
            <a:r>
              <a:rPr lang="en-US" altLang="en-US" sz="1350" b="1" i="1" dirty="0">
                <a:solidFill>
                  <a:srgbClr val="FFFF00"/>
                </a:solidFill>
                <a:latin typeface="Arial" panose="020B0604020202020204" pitchFamily="34" charset="0"/>
              </a:rPr>
              <a:t>Lancet Oncology </a:t>
            </a:r>
            <a:r>
              <a:rPr lang="en-US" altLang="en-US" sz="1350" b="1" dirty="0" smtClean="0">
                <a:solidFill>
                  <a:srgbClr val="FFFF00"/>
                </a:solidFill>
                <a:latin typeface="Arial" panose="020B0604020202020204" pitchFamily="34" charset="0"/>
              </a:rPr>
              <a:t>2015.</a:t>
            </a:r>
            <a:endParaRPr lang="en-US" altLang="en-US" sz="1350" b="1" dirty="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4963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8981" y="2905868"/>
            <a:ext cx="6110417" cy="3210005"/>
          </a:xfrm>
          <a:prstGeom prst="rect">
            <a:avLst/>
          </a:prstGeom>
        </p:spPr>
      </p:pic>
      <p:sp>
        <p:nvSpPr>
          <p:cNvPr id="88" name="TextBox 87"/>
          <p:cNvSpPr txBox="1"/>
          <p:nvPr/>
        </p:nvSpPr>
        <p:spPr>
          <a:xfrm>
            <a:off x="5644159" y="2014143"/>
            <a:ext cx="2692004" cy="100925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ts val="150"/>
              </a:spcAft>
              <a:defRPr/>
            </a:pPr>
            <a:r>
              <a:rPr lang="de-DE" sz="1125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ＭＳ Ｐゴシック" panose="020B0600070205080204" pitchFamily="34" charset="-128"/>
              </a:rPr>
              <a:t>Median OS</a:t>
            </a:r>
            <a:r>
              <a:rPr lang="de-DE" sz="1125" b="1" baseline="300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ＭＳ Ｐゴシック" panose="020B0600070205080204" pitchFamily="34" charset="-128"/>
                <a:cs typeface="Arial" pitchFamily="34" charset="0"/>
              </a:rPr>
              <a:t> </a:t>
            </a:r>
            <a:r>
              <a:rPr lang="de-DE" sz="1125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ＭＳ Ｐゴシック" panose="020B0600070205080204" pitchFamily="34" charset="-128"/>
              </a:rPr>
              <a:t>(95%CI), months:</a:t>
            </a:r>
          </a:p>
          <a:p>
            <a:pPr eaLnBrk="0" fontAlgn="base" hangingPunct="0">
              <a:spcBef>
                <a:spcPct val="50000"/>
              </a:spcBef>
              <a:spcAft>
                <a:spcPts val="150"/>
              </a:spcAft>
              <a:tabLst>
                <a:tab pos="1331119" algn="l"/>
              </a:tabLst>
              <a:defRPr/>
            </a:pPr>
            <a:r>
              <a:rPr lang="de-DE" sz="1125" dirty="0">
                <a:solidFill>
                  <a:srgbClr val="FFD2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ＭＳ Ｐゴシック" panose="020B0600070205080204" pitchFamily="34" charset="-128"/>
              </a:rPr>
              <a:t>Gem-Cis + Neci: 11.5 (10.4, 12.6)</a:t>
            </a:r>
          </a:p>
          <a:p>
            <a:pPr eaLnBrk="0" fontAlgn="base" hangingPunct="0">
              <a:spcBef>
                <a:spcPct val="50000"/>
              </a:spcBef>
              <a:spcAft>
                <a:spcPts val="150"/>
              </a:spcAft>
              <a:tabLst>
                <a:tab pos="1157288" algn="l"/>
              </a:tabLst>
              <a:defRPr/>
            </a:pPr>
            <a:r>
              <a:rPr lang="de-DE" sz="1125" dirty="0">
                <a:solidFill>
                  <a:srgbClr val="52C8E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ＭＳ Ｐゴシック" panose="020B0600070205080204" pitchFamily="34" charset="-128"/>
              </a:rPr>
              <a:t>Gem-Cis:	9.9  (8.9, 11.1) </a:t>
            </a:r>
            <a:r>
              <a:rPr lang="de-DE" sz="1125" b="1" dirty="0">
                <a:solidFill>
                  <a:srgbClr val="52C8E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ＭＳ Ｐゴシック" panose="020B0600070205080204" pitchFamily="34" charset="-128"/>
              </a:rPr>
              <a:t>	</a:t>
            </a:r>
          </a:p>
        </p:txBody>
      </p:sp>
      <p:sp>
        <p:nvSpPr>
          <p:cNvPr id="89" name="Rectangle 88"/>
          <p:cNvSpPr/>
          <p:nvPr/>
        </p:nvSpPr>
        <p:spPr>
          <a:xfrm>
            <a:off x="4439827" y="1442643"/>
            <a:ext cx="3581430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de-DE" sz="15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HR (95%CI): 0.84</a:t>
            </a:r>
            <a:r>
              <a:rPr lang="en-US" sz="15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ＭＳ Ｐゴシック" panose="020B0600070205080204" pitchFamily="34" charset="-128"/>
                <a:cs typeface="Arial" pitchFamily="34" charset="0"/>
              </a:rPr>
              <a:t> (0.74, 0.96); </a:t>
            </a:r>
            <a:r>
              <a:rPr lang="es-PA" sz="15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ＭＳ Ｐゴシック" panose="020B0600070205080204" pitchFamily="34" charset="-128"/>
                <a:cs typeface="Arial" pitchFamily="34" charset="0"/>
              </a:rPr>
              <a:t>p=0.012</a:t>
            </a:r>
            <a:endParaRPr lang="en-US" sz="135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ＭＳ Ｐゴシック" panose="020B0600070205080204" pitchFamily="34" charset="-128"/>
              <a:cs typeface="Arial" pitchFamily="34" charset="0"/>
            </a:endParaRPr>
          </a:p>
        </p:txBody>
      </p:sp>
      <p:sp>
        <p:nvSpPr>
          <p:cNvPr id="80" name="Title 1"/>
          <p:cNvSpPr txBox="1">
            <a:spLocks/>
          </p:cNvSpPr>
          <p:nvPr/>
        </p:nvSpPr>
        <p:spPr bwMode="auto">
          <a:xfrm>
            <a:off x="1306117" y="522685"/>
            <a:ext cx="6411515" cy="689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lvl1pPr algn="l" defTabSz="457200" rtl="0" fontAlgn="base"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D9C52A"/>
                </a:solidFill>
                <a:latin typeface="+mj-lt"/>
                <a:ea typeface="+mj-ea"/>
                <a:cs typeface="+mj-cs"/>
              </a:defRPr>
            </a:lvl1pPr>
            <a:lvl2pPr algn="l" defTabSz="457200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D9C52A"/>
                </a:solidFill>
                <a:latin typeface="Arial" charset="0"/>
              </a:defRPr>
            </a:lvl2pPr>
            <a:lvl3pPr algn="l" defTabSz="457200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D9C52A"/>
                </a:solidFill>
                <a:latin typeface="Arial" charset="0"/>
              </a:defRPr>
            </a:lvl3pPr>
            <a:lvl4pPr algn="l" defTabSz="457200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D9C52A"/>
                </a:solidFill>
                <a:latin typeface="Arial" charset="0"/>
              </a:defRPr>
            </a:lvl4pPr>
            <a:lvl5pPr algn="l" defTabSz="457200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D9C52A"/>
                </a:solidFill>
                <a:latin typeface="Arial" charset="0"/>
              </a:defRPr>
            </a:lvl5pPr>
            <a:lvl6pPr marL="457200" algn="l" defTabSz="457200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D9C52A"/>
                </a:solidFill>
                <a:latin typeface="Arial" charset="0"/>
              </a:defRPr>
            </a:lvl6pPr>
            <a:lvl7pPr marL="914400" algn="l" defTabSz="457200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D9C52A"/>
                </a:solidFill>
                <a:latin typeface="Arial" charset="0"/>
              </a:defRPr>
            </a:lvl7pPr>
            <a:lvl8pPr marL="1371600" algn="l" defTabSz="457200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D9C52A"/>
                </a:solidFill>
                <a:latin typeface="Arial" charset="0"/>
              </a:defRPr>
            </a:lvl8pPr>
            <a:lvl9pPr marL="1828800" algn="l" defTabSz="457200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D9C52A"/>
                </a:solidFill>
                <a:latin typeface="Arial" charset="0"/>
              </a:defRPr>
            </a:lvl9pPr>
          </a:lstStyle>
          <a:p>
            <a:pPr eaLnBrk="0" hangingPunct="0">
              <a:defRPr/>
            </a:pPr>
            <a:r>
              <a:rPr lang="en-US" sz="255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Primary Outcome: Overall Survival (ITT)</a:t>
            </a:r>
          </a:p>
        </p:txBody>
      </p:sp>
      <p:sp>
        <p:nvSpPr>
          <p:cNvPr id="66" name="Rectangle 65"/>
          <p:cNvSpPr/>
          <p:nvPr/>
        </p:nvSpPr>
        <p:spPr>
          <a:xfrm>
            <a:off x="2006203" y="5154217"/>
            <a:ext cx="5242322" cy="19620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es-PA" sz="675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ＭＳ Ｐゴシック" panose="020B0600070205080204" pitchFamily="34" charset="-128"/>
                <a:cs typeface="Arial" pitchFamily="34" charset="0"/>
              </a:rPr>
              <a:t>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98057" y="2008066"/>
            <a:ext cx="2670924" cy="310469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135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ＭＳ Ｐゴシック" panose="020B0600070205080204" pitchFamily="34" charset="-128"/>
              </a:rPr>
              <a:t>ORR</a:t>
            </a:r>
            <a:r>
              <a:rPr lang="en-US" sz="13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ＭＳ Ｐゴシック" panose="020B0600070205080204" pitchFamily="34" charset="-128"/>
              </a:rPr>
              <a:t> – 31.2% vs 28.8%, p=0.4</a:t>
            </a:r>
          </a:p>
          <a:p>
            <a:pPr eaLnBrk="0" fontAlgn="base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135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ＭＳ Ｐゴシック" panose="020B0600070205080204" pitchFamily="34" charset="-128"/>
              </a:rPr>
              <a:t>DCR </a:t>
            </a:r>
            <a:r>
              <a:rPr lang="en-US" sz="13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ＭＳ Ｐゴシック" panose="020B0600070205080204" pitchFamily="34" charset="-128"/>
              </a:rPr>
              <a:t>– 81.8%vs 77.0%, p=0.04</a:t>
            </a:r>
          </a:p>
          <a:p>
            <a:pPr eaLnBrk="0" fontAlgn="base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135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ＭＳ Ｐゴシック" panose="020B0600070205080204" pitchFamily="34" charset="-128"/>
              </a:rPr>
              <a:t>PFS</a:t>
            </a:r>
            <a:r>
              <a:rPr lang="en-US" sz="13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ＭＳ Ｐゴシック" panose="020B0600070205080204" pitchFamily="34" charset="-128"/>
              </a:rPr>
              <a:t> – HR = 0.85, p=0.02</a:t>
            </a:r>
          </a:p>
          <a:p>
            <a:pPr eaLnBrk="0" fontAlgn="base" hangingPunct="0">
              <a:spcBef>
                <a:spcPct val="50000"/>
              </a:spcBef>
              <a:spcAft>
                <a:spcPct val="0"/>
              </a:spcAft>
              <a:defRPr/>
            </a:pPr>
            <a:endParaRPr lang="en-US" sz="135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ＭＳ Ｐゴシック" panose="020B0600070205080204" pitchFamily="34" charset="-128"/>
            </a:endParaRPr>
          </a:p>
          <a:p>
            <a:pPr eaLnBrk="0" fontAlgn="base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13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ＭＳ Ｐゴシック" panose="020B0600070205080204" pitchFamily="34" charset="-128"/>
              </a:rPr>
              <a:t>Exploratory H-score analysis </a:t>
            </a:r>
          </a:p>
          <a:p>
            <a:pPr eaLnBrk="0" fontAlgn="base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13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ＭＳ Ｐゴシック" panose="020B0600070205080204" pitchFamily="34" charset="-128"/>
              </a:rPr>
              <a:t>using 200 as the cut-point – NS</a:t>
            </a:r>
          </a:p>
          <a:p>
            <a:pPr eaLnBrk="0" fontAlgn="base" hangingPunct="0">
              <a:spcBef>
                <a:spcPct val="50000"/>
              </a:spcBef>
              <a:spcAft>
                <a:spcPct val="0"/>
              </a:spcAft>
              <a:defRPr/>
            </a:pPr>
            <a:endParaRPr lang="en-US" sz="135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ＭＳ Ｐゴシック" panose="020B0600070205080204" pitchFamily="34" charset="-128"/>
            </a:endParaRPr>
          </a:p>
          <a:p>
            <a:pPr eaLnBrk="0" fontAlgn="base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135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ＭＳ Ｐゴシック" panose="020B0600070205080204" pitchFamily="34" charset="-128"/>
              </a:rPr>
              <a:t>Toxicities </a:t>
            </a:r>
            <a:r>
              <a:rPr lang="en-US" sz="135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ＭＳ Ｐゴシック" panose="020B0600070205080204" pitchFamily="34" charset="-128"/>
              </a:rPr>
              <a:t>(≥ </a:t>
            </a:r>
            <a:r>
              <a:rPr lang="en-US" sz="135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ＭＳ Ｐゴシック" panose="020B0600070205080204" pitchFamily="34" charset="-128"/>
              </a:rPr>
              <a:t>Gr 3)</a:t>
            </a:r>
            <a:r>
              <a:rPr lang="en-US" sz="13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ＭＳ Ｐゴシック" panose="020B0600070205080204" pitchFamily="34" charset="-128"/>
              </a:rPr>
              <a:t> – Skin rash </a:t>
            </a:r>
          </a:p>
          <a:p>
            <a:pPr eaLnBrk="0" fontAlgn="base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135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ＭＳ Ｐゴシック" panose="020B0600070205080204" pitchFamily="34" charset="-128"/>
              </a:rPr>
              <a:t>7.0% </a:t>
            </a:r>
            <a:r>
              <a:rPr lang="en-US" sz="13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ＭＳ Ｐゴシック" panose="020B0600070205080204" pitchFamily="34" charset="-128"/>
              </a:rPr>
              <a:t>vs </a:t>
            </a:r>
            <a:r>
              <a:rPr lang="en-US" sz="135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ＭＳ Ｐゴシック" panose="020B0600070205080204" pitchFamily="34" charset="-128"/>
              </a:rPr>
              <a:t>&lt;1%, </a:t>
            </a:r>
            <a:r>
              <a:rPr lang="en-US" sz="1350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ＭＳ Ｐゴシック" panose="020B0600070205080204" pitchFamily="34" charset="-128"/>
              </a:rPr>
              <a:t>hypomag</a:t>
            </a:r>
            <a:r>
              <a:rPr lang="en-US" sz="13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ＭＳ Ｐゴシック" panose="020B0600070205080204" pitchFamily="34" charset="-128"/>
              </a:rPr>
              <a:t> </a:t>
            </a:r>
            <a:r>
              <a:rPr lang="en-US" sz="135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ＭＳ Ｐゴシック" panose="020B0600070205080204" pitchFamily="34" charset="-128"/>
              </a:rPr>
              <a:t>9.0% </a:t>
            </a:r>
            <a:r>
              <a:rPr lang="en-US" sz="13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ＭＳ Ｐゴシック" panose="020B0600070205080204" pitchFamily="34" charset="-128"/>
              </a:rPr>
              <a:t>vs</a:t>
            </a:r>
          </a:p>
          <a:p>
            <a:pPr eaLnBrk="0" fontAlgn="base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135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ＭＳ Ｐゴシック" panose="020B0600070205080204" pitchFamily="34" charset="-128"/>
              </a:rPr>
              <a:t>&lt;1%, </a:t>
            </a:r>
            <a:r>
              <a:rPr lang="en-US" sz="13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ＭＳ Ｐゴシック" panose="020B0600070205080204" pitchFamily="34" charset="-128"/>
              </a:rPr>
              <a:t>HSR 0.4% vs 0.0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614988" y="6473544"/>
            <a:ext cx="3464410" cy="30008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135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ＭＳ Ｐゴシック" panose="020B0600070205080204" pitchFamily="34" charset="-128"/>
              </a:rPr>
              <a:t>Thatcher N et al. </a:t>
            </a:r>
            <a:r>
              <a:rPr lang="en-US" sz="135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ＭＳ Ｐゴシック" panose="020B0600070205080204" pitchFamily="34" charset="-128"/>
              </a:rPr>
              <a:t>Lancet Oncology </a:t>
            </a:r>
            <a:r>
              <a:rPr lang="en-US" sz="135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ＭＳ Ｐゴシック" panose="020B0600070205080204" pitchFamily="34" charset="-128"/>
              </a:rPr>
              <a:t>2015.</a:t>
            </a:r>
            <a:endParaRPr lang="en-US" sz="135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ＭＳ Ｐゴシック" panose="020B0600070205080204" pitchFamily="34" charset="-12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457237" y="4971002"/>
            <a:ext cx="29211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Patients/events:</a:t>
            </a:r>
          </a:p>
          <a:p>
            <a:r>
              <a:rPr lang="en-US" sz="1000" dirty="0" smtClean="0">
                <a:solidFill>
                  <a:srgbClr val="E3BE20"/>
                </a:solidFill>
              </a:rPr>
              <a:t>Gem-Cis + </a:t>
            </a:r>
            <a:r>
              <a:rPr lang="en-US" sz="1000" dirty="0" err="1" smtClean="0">
                <a:solidFill>
                  <a:srgbClr val="E3BE20"/>
                </a:solidFill>
              </a:rPr>
              <a:t>Neci</a:t>
            </a:r>
            <a:r>
              <a:rPr lang="en-US" sz="1000" dirty="0" smtClean="0">
                <a:solidFill>
                  <a:srgbClr val="E3BE20"/>
                </a:solidFill>
              </a:rPr>
              <a:t>: 545/418</a:t>
            </a:r>
          </a:p>
          <a:p>
            <a:r>
              <a:rPr lang="en-US" sz="1000" dirty="0" smtClean="0">
                <a:solidFill>
                  <a:srgbClr val="00B0F0"/>
                </a:solidFill>
              </a:rPr>
              <a:t>Gem-Cis:            548/442</a:t>
            </a:r>
            <a:endParaRPr lang="en-US" sz="10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8818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defRPr/>
            </a:pPr>
            <a:r>
              <a:rPr lang="en-US" sz="2100" dirty="0">
                <a:solidFill>
                  <a:srgbClr val="FFFF00"/>
                </a:solidFill>
              </a:rPr>
              <a:t>Overall Survival in Patients With EGFR-Positive NSCLC</a:t>
            </a:r>
          </a:p>
        </p:txBody>
      </p:sp>
      <p:cxnSp>
        <p:nvCxnSpPr>
          <p:cNvPr id="65" name="Straight Connector 64"/>
          <p:cNvCxnSpPr/>
          <p:nvPr/>
        </p:nvCxnSpPr>
        <p:spPr>
          <a:xfrm>
            <a:off x="2771776" y="4118372"/>
            <a:ext cx="122635" cy="0"/>
          </a:xfrm>
          <a:prstGeom prst="line">
            <a:avLst/>
          </a:prstGeom>
          <a:ln w="19050" cap="rnd">
            <a:solidFill>
              <a:srgbClr val="86786F"/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198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126" b="-1646"/>
          <a:stretch>
            <a:fillRect/>
          </a:stretch>
        </p:blipFill>
        <p:spPr bwMode="auto">
          <a:xfrm>
            <a:off x="471490" y="2228850"/>
            <a:ext cx="3739754" cy="2851547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8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7414" y="2702720"/>
            <a:ext cx="1510903" cy="4702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1990" name="TextBox 2"/>
          <p:cNvSpPr txBox="1">
            <a:spLocks noChangeArrowheads="1"/>
          </p:cNvSpPr>
          <p:nvPr/>
        </p:nvSpPr>
        <p:spPr bwMode="auto">
          <a:xfrm>
            <a:off x="970049" y="1809752"/>
            <a:ext cx="291778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b="1" dirty="0"/>
              <a:t>SQUIRE (EGFR FISH+)</a:t>
            </a:r>
            <a:r>
              <a:rPr lang="en-US" altLang="en-US" sz="1800" b="1" baseline="30000" dirty="0"/>
              <a:t>1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4663855" y="1821317"/>
            <a:ext cx="3634666" cy="3259080"/>
            <a:chOff x="4811311" y="1497830"/>
            <a:chExt cx="4187283" cy="4250800"/>
          </a:xfrm>
          <a:solidFill>
            <a:schemeClr val="tx1"/>
          </a:solidFill>
        </p:grpSpPr>
        <p:pic>
          <p:nvPicPr>
            <p:cNvPr id="4100" name="Picture 4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398" t="17347" r="2933" b="7843"/>
            <a:stretch/>
          </p:blipFill>
          <p:spPr bwMode="auto">
            <a:xfrm>
              <a:off x="4811311" y="2029373"/>
              <a:ext cx="4187283" cy="3719257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" name="TextBox 7"/>
            <p:cNvSpPr txBox="1"/>
            <p:nvPr/>
          </p:nvSpPr>
          <p:spPr>
            <a:xfrm>
              <a:off x="4968649" y="1497830"/>
              <a:ext cx="3878491" cy="48171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hangingPunct="1">
                <a:defRPr/>
              </a:pPr>
              <a:r>
                <a:rPr lang="en-US" b="1" dirty="0"/>
                <a:t>S0819 (SqCLC-EGFR FISH+)</a:t>
              </a:r>
              <a:r>
                <a:rPr lang="en-US" b="1" baseline="30000" dirty="0"/>
                <a:t>2</a:t>
              </a: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408386" y="5268572"/>
            <a:ext cx="4972050" cy="37792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endParaRPr lang="da-DK" sz="506" dirty="0"/>
          </a:p>
          <a:p>
            <a:pPr eaLnBrk="1" hangingPunct="1">
              <a:defRPr/>
            </a:pPr>
            <a:r>
              <a:rPr lang="da-DK" sz="675" dirty="0"/>
              <a:t>FISH, fluorescent in situ hybridization; GC, </a:t>
            </a:r>
            <a:r>
              <a:rPr lang="en-US" sz="675" dirty="0"/>
              <a:t>gemcitabine and cisplatin; N, necitumumab</a:t>
            </a:r>
            <a:br>
              <a:rPr lang="en-US" sz="675" dirty="0"/>
            </a:br>
            <a:r>
              <a:rPr lang="da-DK" sz="675" dirty="0"/>
              <a:t>1. </a:t>
            </a:r>
            <a:r>
              <a:rPr lang="nl-NL" sz="675" dirty="0"/>
              <a:t>Hirsch et al., WCLC 2015;</a:t>
            </a:r>
            <a:r>
              <a:rPr lang="en-US" sz="675" dirty="0"/>
              <a:t>abstr ORAL32.05</a:t>
            </a:r>
            <a:r>
              <a:rPr lang="nl-NL" sz="675" dirty="0"/>
              <a:t>; </a:t>
            </a:r>
            <a:r>
              <a:rPr lang="da-DK" sz="675" dirty="0"/>
              <a:t>2. Herbst et al., WCLC 2015;</a:t>
            </a:r>
            <a:r>
              <a:rPr lang="en-US" sz="675" dirty="0"/>
              <a:t>abstr PLEN04.01; </a:t>
            </a:r>
            <a:r>
              <a:rPr lang="da-DK" sz="675" dirty="0" smtClean="0"/>
              <a:t> </a:t>
            </a:r>
            <a:endParaRPr lang="da-DK" sz="675" dirty="0"/>
          </a:p>
        </p:txBody>
      </p:sp>
      <p:cxnSp>
        <p:nvCxnSpPr>
          <p:cNvPr id="41993" name="Straight Connector 4"/>
          <p:cNvCxnSpPr>
            <a:cxnSpLocks noChangeShapeType="1"/>
          </p:cNvCxnSpPr>
          <p:nvPr/>
        </p:nvCxnSpPr>
        <p:spPr bwMode="auto">
          <a:xfrm>
            <a:off x="3001738" y="2771775"/>
            <a:ext cx="161925" cy="0"/>
          </a:xfrm>
          <a:prstGeom prst="line">
            <a:avLst/>
          </a:prstGeom>
          <a:noFill/>
          <a:ln w="38100" algn="ctr">
            <a:solidFill>
              <a:srgbClr val="B91E5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" name="Straight Connector 12"/>
          <p:cNvCxnSpPr/>
          <p:nvPr/>
        </p:nvCxnSpPr>
        <p:spPr bwMode="auto">
          <a:xfrm>
            <a:off x="3444142" y="2771775"/>
            <a:ext cx="161925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202467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01232" y="4300643"/>
            <a:ext cx="6427850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189"/>
            <a:r>
              <a:rPr lang="en-US" sz="1600" b="1" u="sng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Key End Points</a:t>
            </a:r>
          </a:p>
          <a:p>
            <a:pPr defTabSz="457189">
              <a:spcBef>
                <a:spcPts val="600"/>
              </a:spcBef>
            </a:pPr>
            <a:r>
              <a:rPr lang="en-US" sz="160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Primary: PFS (RECIST v1.1 per blinded, independent central review)</a:t>
            </a:r>
          </a:p>
          <a:p>
            <a:pPr defTabSz="457189">
              <a:spcBef>
                <a:spcPts val="600"/>
              </a:spcBef>
            </a:pPr>
            <a:r>
              <a:rPr lang="en-US" sz="16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Secondary: OS, ORR, safety</a:t>
            </a:r>
          </a:p>
          <a:p>
            <a:pPr defTabSz="457189">
              <a:spcBef>
                <a:spcPts val="600"/>
              </a:spcBef>
            </a:pPr>
            <a:r>
              <a:rPr lang="en-US" sz="160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Exploratory: DOR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8007" y="337909"/>
            <a:ext cx="8228794" cy="792945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KEYNOTE-024 Study Design </a:t>
            </a:r>
            <a:r>
              <a:rPr lang="en-US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(NCT02142738) </a:t>
            </a:r>
            <a:endParaRPr lang="en-US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244787" y="1914053"/>
            <a:ext cx="2926080" cy="2194560"/>
          </a:xfrm>
          <a:prstGeom prst="round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4" tIns="9144" rIns="9144" bIns="9144" rtlCol="0" anchor="ctr"/>
          <a:lstStyle/>
          <a:p>
            <a:pPr algn="ctr" defTabSz="914378"/>
            <a:r>
              <a:rPr lang="en-US" sz="1200" b="1" u="sng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Key Eligibility Criteria</a:t>
            </a:r>
          </a:p>
          <a:p>
            <a:pPr marL="233357" indent="-114297" defTabSz="914378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sz="120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Untreated stage IV NSCLC - </a:t>
            </a:r>
            <a:r>
              <a:rPr lang="en-US" sz="1200" b="1" kern="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~19% had squamous histology</a:t>
            </a:r>
          </a:p>
          <a:p>
            <a:pPr marL="233357" indent="-114297" defTabSz="914378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en-US" sz="120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PD-L1 TPS ≥50% </a:t>
            </a:r>
          </a:p>
          <a:p>
            <a:pPr marL="233357" indent="-114297" defTabSz="914378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en-US" sz="120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ECOG PS 0-1</a:t>
            </a:r>
          </a:p>
          <a:p>
            <a:pPr marL="233357" indent="-114297" defTabSz="914378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en-US" sz="120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No activating </a:t>
            </a:r>
            <a:r>
              <a:rPr lang="en-US" sz="1200" b="1" i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EGFR</a:t>
            </a:r>
            <a:r>
              <a:rPr lang="en-US" sz="120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mutation or </a:t>
            </a:r>
            <a:r>
              <a:rPr lang="en-US" sz="1200" b="1" i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ALK</a:t>
            </a:r>
            <a:r>
              <a:rPr lang="en-US" sz="120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translocation</a:t>
            </a:r>
          </a:p>
          <a:p>
            <a:pPr marL="233357" indent="-114297" defTabSz="914378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en-US" sz="120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No untreated brain metastases</a:t>
            </a:r>
          </a:p>
          <a:p>
            <a:pPr marL="233357" indent="-114297" defTabSz="914378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en-US" sz="120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No active autoimmune disease requiring systemic therapy</a:t>
            </a:r>
            <a:endParaRPr lang="en-US" sz="12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4448348" y="1914053"/>
            <a:ext cx="2468880" cy="914400"/>
          </a:xfrm>
          <a:prstGeom prst="roundRect">
            <a:avLst/>
          </a:prstGeom>
          <a:solidFill>
            <a:srgbClr val="6E1E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81637" tIns="40818" rIns="81637" bIns="40818" rtlCol="0" anchor="ctr"/>
          <a:lstStyle/>
          <a:p>
            <a:pPr algn="ctr" defTabSz="816353">
              <a:spcBef>
                <a:spcPts val="600"/>
              </a:spcBef>
            </a:pPr>
            <a:r>
              <a:rPr lang="en-US" altLang="en-US" sz="1400" b="1" kern="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Pembrolizumab </a:t>
            </a:r>
            <a:br>
              <a:rPr lang="en-US" altLang="en-US" sz="1400" b="1" kern="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1400" b="1" kern="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200 mg IV Q3W</a:t>
            </a:r>
          </a:p>
          <a:p>
            <a:pPr algn="ctr" defTabSz="816353"/>
            <a:r>
              <a:rPr lang="en-US" altLang="en-US" sz="1200" b="1" kern="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(2 years)</a:t>
            </a:r>
          </a:p>
        </p:txBody>
      </p:sp>
      <p:cxnSp>
        <p:nvCxnSpPr>
          <p:cNvPr id="21" name="Elbow Connector 20"/>
          <p:cNvCxnSpPr/>
          <p:nvPr/>
        </p:nvCxnSpPr>
        <p:spPr>
          <a:xfrm flipV="1">
            <a:off x="3170867" y="2371253"/>
            <a:ext cx="1277481" cy="64008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Elbow Connector 24"/>
          <p:cNvCxnSpPr/>
          <p:nvPr/>
        </p:nvCxnSpPr>
        <p:spPr>
          <a:xfrm>
            <a:off x="3170867" y="3011333"/>
            <a:ext cx="1277481" cy="64008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Oval 12"/>
          <p:cNvSpPr>
            <a:spLocks/>
          </p:cNvSpPr>
          <p:nvPr/>
        </p:nvSpPr>
        <p:spPr>
          <a:xfrm>
            <a:off x="3343263" y="2715727"/>
            <a:ext cx="932688" cy="59436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637" tIns="40818" rIns="81637" bIns="40818" rtlCol="0" anchor="ctr"/>
          <a:lstStyle/>
          <a:p>
            <a:pPr algn="ctr" defTabSz="914378"/>
            <a:r>
              <a:rPr lang="en-US" sz="1100" b="1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 (1:1)</a:t>
            </a:r>
            <a:br>
              <a:rPr lang="en-US" sz="1100" b="1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100" b="1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 = 305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902496" y="3398163"/>
            <a:ext cx="5977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8"/>
            <a:r>
              <a:rPr lang="en-US" sz="1200" b="1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PD</a:t>
            </a:r>
            <a:r>
              <a:rPr lang="en-US" sz="1200" b="1" kern="0" baseline="3000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lang="en-US" sz="1200" b="1" kern="0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7496699" y="3240720"/>
            <a:ext cx="1463040" cy="822960"/>
          </a:xfrm>
          <a:prstGeom prst="roundRect">
            <a:avLst/>
          </a:prstGeom>
          <a:solidFill>
            <a:srgbClr val="6E1E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81637" tIns="40818" rIns="81637" bIns="40818" rtlCol="0" anchor="ctr"/>
          <a:lstStyle/>
          <a:p>
            <a:pPr algn="ctr" defTabSz="816353">
              <a:spcBef>
                <a:spcPts val="600"/>
              </a:spcBef>
            </a:pPr>
            <a:r>
              <a:rPr lang="en-US" altLang="en-US" sz="1200" b="1" kern="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Pembrolizumab  </a:t>
            </a:r>
            <a:br>
              <a:rPr lang="en-US" altLang="en-US" sz="1200" b="1" kern="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1200" b="1" kern="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200 mg Q3W </a:t>
            </a:r>
            <a:br>
              <a:rPr lang="en-US" altLang="en-US" sz="1200" b="1" kern="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1200" b="1" kern="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for 2 years</a:t>
            </a:r>
          </a:p>
        </p:txBody>
      </p:sp>
      <p:cxnSp>
        <p:nvCxnSpPr>
          <p:cNvPr id="14" name="Straight Arrow Connector 13"/>
          <p:cNvCxnSpPr/>
          <p:nvPr/>
        </p:nvCxnSpPr>
        <p:spPr>
          <a:xfrm>
            <a:off x="6839405" y="3651414"/>
            <a:ext cx="657295" cy="787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Rounded Rectangle 6"/>
          <p:cNvSpPr/>
          <p:nvPr/>
        </p:nvSpPr>
        <p:spPr>
          <a:xfrm>
            <a:off x="4448348" y="3194213"/>
            <a:ext cx="2468880" cy="9144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81637" tIns="40818" rIns="81637" bIns="40818" rtlCol="0" anchor="ctr"/>
          <a:lstStyle/>
          <a:p>
            <a:pPr algn="ctr" defTabSz="816353"/>
            <a:r>
              <a:rPr lang="en-US" altLang="en-US" sz="1400" b="1" kern="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Platinum-Doublet Chemotherapy</a:t>
            </a:r>
          </a:p>
          <a:p>
            <a:pPr algn="ctr" defTabSz="816353"/>
            <a:r>
              <a:rPr lang="en-US" altLang="en-US" sz="1200" b="1" kern="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(4-6 cycles)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7550" y="6319485"/>
            <a:ext cx="6351419" cy="338554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pPr defTabSz="914378">
              <a:spcBef>
                <a:spcPts val="300"/>
              </a:spcBef>
            </a:pPr>
            <a:r>
              <a:rPr lang="en-US" sz="800" b="1" kern="0" baseline="3000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sz="800" b="1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be eligible for crossover, progressive disease (PD)  had to be confirmed by blinded, independent central radiology review </a:t>
            </a:r>
            <a:br>
              <a:rPr lang="en-US" sz="800" b="1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800" b="1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all safety criteria had to be met.</a:t>
            </a:r>
            <a:endParaRPr lang="en-US" sz="800" b="1" kern="0" baseline="30000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7550" y="5947574"/>
            <a:ext cx="2888932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defTabSz="342900"/>
            <a:r>
              <a:rPr lang="en-US" sz="1200" b="1" dirty="0" err="1">
                <a:latin typeface="Arial Narrow"/>
                <a:cs typeface="Arial Narrow"/>
              </a:rPr>
              <a:t>Reck</a:t>
            </a:r>
            <a:r>
              <a:rPr lang="en-US" sz="1200" b="1" dirty="0">
                <a:latin typeface="Arial Narrow"/>
                <a:cs typeface="Arial Narrow"/>
              </a:rPr>
              <a:t> M et al. </a:t>
            </a:r>
            <a:r>
              <a:rPr lang="en-US" sz="1200" b="1" i="1" dirty="0">
                <a:latin typeface="Arial Narrow"/>
                <a:cs typeface="Arial Narrow"/>
              </a:rPr>
              <a:t>N </a:t>
            </a:r>
            <a:r>
              <a:rPr lang="en-US" sz="1200" b="1" i="1" dirty="0" err="1">
                <a:latin typeface="Arial Narrow"/>
                <a:cs typeface="Arial Narrow"/>
              </a:rPr>
              <a:t>Engl</a:t>
            </a:r>
            <a:r>
              <a:rPr lang="en-US" sz="1200" b="1" i="1" dirty="0">
                <a:latin typeface="Arial Narrow"/>
                <a:cs typeface="Arial Narrow"/>
              </a:rPr>
              <a:t> J Med </a:t>
            </a:r>
            <a:r>
              <a:rPr lang="en-US" sz="1200" b="1" dirty="0">
                <a:latin typeface="Arial Narrow"/>
                <a:cs typeface="Arial Narrow"/>
              </a:rPr>
              <a:t>375:1823-33, 2016</a:t>
            </a:r>
          </a:p>
        </p:txBody>
      </p:sp>
    </p:spTree>
    <p:extLst>
      <p:ext uri="{BB962C8B-B14F-4D97-AF65-F5344CB8AC3E}">
        <p14:creationId xmlns:p14="http://schemas.microsoft.com/office/powerpoint/2010/main" val="2103559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999" y="363278"/>
            <a:ext cx="8333067" cy="609600"/>
          </a:xfrm>
        </p:spPr>
        <p:txBody>
          <a:bodyPr anchor="t"/>
          <a:lstStyle/>
          <a:p>
            <a:pPr>
              <a:lnSpc>
                <a:spcPct val="90000"/>
              </a:lnSpc>
            </a:pPr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Progression-Free Survival in Subgroups</a:t>
            </a:r>
          </a:p>
        </p:txBody>
      </p:sp>
      <p:sp>
        <p:nvSpPr>
          <p:cNvPr id="161" name="TextBox 160"/>
          <p:cNvSpPr txBox="1"/>
          <p:nvPr/>
        </p:nvSpPr>
        <p:spPr>
          <a:xfrm>
            <a:off x="158070" y="6179550"/>
            <a:ext cx="7487933" cy="342504"/>
          </a:xfrm>
          <a:prstGeom prst="rect">
            <a:avLst/>
          </a:prstGeom>
          <a:noFill/>
        </p:spPr>
        <p:txBody>
          <a:bodyPr wrap="square" lIns="81637" tIns="40818" rIns="81637" bIns="40818" rtlCol="0" anchor="b">
            <a:spAutoFit/>
          </a:bodyPr>
          <a:lstStyle/>
          <a:p>
            <a:pPr defTabSz="914378">
              <a:lnSpc>
                <a:spcPct val="90000"/>
              </a:lnSpc>
            </a:pPr>
            <a:r>
              <a:rPr lang="en-US" sz="800" b="1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Vertical dotted line represents HR in the total population.</a:t>
            </a:r>
          </a:p>
          <a:p>
            <a:pPr defTabSz="914378">
              <a:lnSpc>
                <a:spcPct val="90000"/>
              </a:lnSpc>
              <a:spcBef>
                <a:spcPts val="300"/>
              </a:spcBef>
            </a:pPr>
            <a:r>
              <a:rPr lang="en-US" sz="800" b="1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Data cut-off: May 9, 2016.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254220" y="1555785"/>
            <a:ext cx="8635560" cy="4372940"/>
            <a:chOff x="254220" y="678657"/>
            <a:chExt cx="8635560" cy="4372939"/>
          </a:xfrm>
        </p:grpSpPr>
        <p:sp>
          <p:nvSpPr>
            <p:cNvPr id="7" name="Rectangle 6"/>
            <p:cNvSpPr/>
            <p:nvPr/>
          </p:nvSpPr>
          <p:spPr>
            <a:xfrm>
              <a:off x="254220" y="1759298"/>
              <a:ext cx="8635560" cy="36933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 anchor="ctr">
              <a:spAutoFit/>
            </a:bodyPr>
            <a:lstStyle/>
            <a:p>
              <a:pPr algn="ctr" defTabSz="914378"/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" name="Rectangle 2"/>
            <p:cNvSpPr/>
            <p:nvPr/>
          </p:nvSpPr>
          <p:spPr>
            <a:xfrm>
              <a:off x="254220" y="902558"/>
              <a:ext cx="8635560" cy="36933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 anchor="ctr">
              <a:spAutoFit/>
            </a:bodyPr>
            <a:lstStyle/>
            <a:p>
              <a:pPr algn="ctr" defTabSz="914378"/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8" name="Rectangle 117"/>
            <p:cNvSpPr/>
            <p:nvPr/>
          </p:nvSpPr>
          <p:spPr>
            <a:xfrm>
              <a:off x="254220" y="2622905"/>
              <a:ext cx="8635560" cy="36933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 anchor="ctr">
              <a:spAutoFit/>
            </a:bodyPr>
            <a:lstStyle/>
            <a:p>
              <a:pPr algn="ctr" defTabSz="914378"/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9" name="Rectangle 118"/>
            <p:cNvSpPr/>
            <p:nvPr/>
          </p:nvSpPr>
          <p:spPr>
            <a:xfrm>
              <a:off x="254220" y="3634619"/>
              <a:ext cx="8635560" cy="36933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 anchor="ctr">
              <a:spAutoFit/>
            </a:bodyPr>
            <a:lstStyle/>
            <a:p>
              <a:pPr algn="ctr" defTabSz="914378"/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98" name="Rectangle 7"/>
            <p:cNvSpPr>
              <a:spLocks noChangeArrowheads="1"/>
            </p:cNvSpPr>
            <p:nvPr/>
          </p:nvSpPr>
          <p:spPr bwMode="auto">
            <a:xfrm>
              <a:off x="3567751" y="4457355"/>
              <a:ext cx="213200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914378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200" b="1" kern="0" dirty="0">
                  <a:solidFill>
                    <a:srgbClr val="000000"/>
                  </a:solidFill>
                </a:rPr>
                <a:t>0.1</a:t>
              </a:r>
              <a:endParaRPr lang="en-US" altLang="en-US" kern="0" dirty="0"/>
            </a:p>
          </p:txBody>
        </p:sp>
        <p:sp>
          <p:nvSpPr>
            <p:cNvPr id="99" name="Rectangle 8"/>
            <p:cNvSpPr>
              <a:spLocks noChangeArrowheads="1"/>
            </p:cNvSpPr>
            <p:nvPr/>
          </p:nvSpPr>
          <p:spPr bwMode="auto">
            <a:xfrm>
              <a:off x="5461639" y="4457355"/>
              <a:ext cx="84960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914378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200" b="1" kern="0" dirty="0">
                  <a:solidFill>
                    <a:srgbClr val="000000"/>
                  </a:solidFill>
                </a:rPr>
                <a:t>1</a:t>
              </a:r>
              <a:endParaRPr lang="en-US" altLang="en-US" kern="0" dirty="0"/>
            </a:p>
          </p:txBody>
        </p:sp>
        <p:sp>
          <p:nvSpPr>
            <p:cNvPr id="100" name="Rectangle 9"/>
            <p:cNvSpPr>
              <a:spLocks noChangeArrowheads="1"/>
            </p:cNvSpPr>
            <p:nvPr/>
          </p:nvSpPr>
          <p:spPr bwMode="auto">
            <a:xfrm>
              <a:off x="7247578" y="4457355"/>
              <a:ext cx="169918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914378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200" b="1" kern="0" dirty="0">
                  <a:solidFill>
                    <a:srgbClr val="000000"/>
                  </a:solidFill>
                </a:rPr>
                <a:t>10</a:t>
              </a:r>
              <a:endParaRPr lang="en-US" altLang="en-US" kern="0" dirty="0"/>
            </a:p>
          </p:txBody>
        </p:sp>
        <p:sp>
          <p:nvSpPr>
            <p:cNvPr id="101" name="Freeform 10"/>
            <p:cNvSpPr>
              <a:spLocks noEditPoints="1"/>
            </p:cNvSpPr>
            <p:nvPr/>
          </p:nvSpPr>
          <p:spPr bwMode="auto">
            <a:xfrm>
              <a:off x="3666176" y="4379567"/>
              <a:ext cx="3675065" cy="50800"/>
            </a:xfrm>
            <a:custGeom>
              <a:avLst/>
              <a:gdLst>
                <a:gd name="T0" fmla="*/ 0 w 2315"/>
                <a:gd name="T1" fmla="*/ 0 h 32"/>
                <a:gd name="T2" fmla="*/ 2315 w 2315"/>
                <a:gd name="T3" fmla="*/ 0 h 32"/>
                <a:gd name="T4" fmla="*/ 6 w 2315"/>
                <a:gd name="T5" fmla="*/ 0 h 32"/>
                <a:gd name="T6" fmla="*/ 6 w 2315"/>
                <a:gd name="T7" fmla="*/ 32 h 32"/>
                <a:gd name="T8" fmla="*/ 1158 w 2315"/>
                <a:gd name="T9" fmla="*/ 0 h 32"/>
                <a:gd name="T10" fmla="*/ 1158 w 2315"/>
                <a:gd name="T11" fmla="*/ 32 h 32"/>
                <a:gd name="T12" fmla="*/ 2310 w 2315"/>
                <a:gd name="T13" fmla="*/ 0 h 32"/>
                <a:gd name="T14" fmla="*/ 2310 w 2315"/>
                <a:gd name="T1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15" h="32">
                  <a:moveTo>
                    <a:pt x="0" y="0"/>
                  </a:moveTo>
                  <a:lnTo>
                    <a:pt x="2315" y="0"/>
                  </a:lnTo>
                  <a:moveTo>
                    <a:pt x="6" y="0"/>
                  </a:moveTo>
                  <a:lnTo>
                    <a:pt x="6" y="32"/>
                  </a:lnTo>
                  <a:moveTo>
                    <a:pt x="1158" y="0"/>
                  </a:moveTo>
                  <a:lnTo>
                    <a:pt x="1158" y="32"/>
                  </a:lnTo>
                  <a:moveTo>
                    <a:pt x="2310" y="0"/>
                  </a:moveTo>
                  <a:lnTo>
                    <a:pt x="2310" y="32"/>
                  </a:lnTo>
                </a:path>
              </a:pathLst>
            </a:cu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8"/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84" name="Rectangle 79"/>
            <p:cNvSpPr>
              <a:spLocks noChangeArrowheads="1"/>
            </p:cNvSpPr>
            <p:nvPr/>
          </p:nvSpPr>
          <p:spPr bwMode="auto">
            <a:xfrm>
              <a:off x="3839213" y="4681192"/>
              <a:ext cx="1631857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914378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200" b="1" kern="0" dirty="0">
                  <a:solidFill>
                    <a:srgbClr val="000000"/>
                  </a:solidFill>
                </a:rPr>
                <a:t>Pembrolizumab Better</a:t>
              </a:r>
              <a:endParaRPr lang="en-US" altLang="en-US" kern="0" dirty="0"/>
            </a:p>
          </p:txBody>
        </p:sp>
        <p:sp>
          <p:nvSpPr>
            <p:cNvPr id="385" name="Rectangle 80"/>
            <p:cNvSpPr>
              <a:spLocks noChangeArrowheads="1"/>
            </p:cNvSpPr>
            <p:nvPr/>
          </p:nvSpPr>
          <p:spPr bwMode="auto">
            <a:xfrm>
              <a:off x="5625152" y="4681192"/>
              <a:ext cx="1561325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914378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200" b="1" kern="0" dirty="0">
                  <a:solidFill>
                    <a:srgbClr val="000000"/>
                  </a:solidFill>
                </a:rPr>
                <a:t>Chemotherapy Better</a:t>
              </a:r>
              <a:endParaRPr lang="en-US" altLang="en-US" kern="0" dirty="0"/>
            </a:p>
          </p:txBody>
        </p:sp>
        <p:sp>
          <p:nvSpPr>
            <p:cNvPr id="387" name="Rectangle 82"/>
            <p:cNvSpPr>
              <a:spLocks noChangeArrowheads="1"/>
            </p:cNvSpPr>
            <p:nvPr/>
          </p:nvSpPr>
          <p:spPr bwMode="auto">
            <a:xfrm>
              <a:off x="4682161" y="4866930"/>
              <a:ext cx="1631857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914378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200" b="1" kern="0" dirty="0">
                  <a:solidFill>
                    <a:srgbClr val="000000"/>
                  </a:solidFill>
                </a:rPr>
                <a:t>Hazard  Ratio (95% CI)</a:t>
              </a:r>
              <a:endParaRPr lang="en-US" altLang="en-US" kern="0" dirty="0"/>
            </a:p>
          </p:txBody>
        </p:sp>
        <p:sp>
          <p:nvSpPr>
            <p:cNvPr id="388" name="Rectangle 83"/>
            <p:cNvSpPr>
              <a:spLocks noChangeArrowheads="1"/>
            </p:cNvSpPr>
            <p:nvPr/>
          </p:nvSpPr>
          <p:spPr bwMode="auto">
            <a:xfrm>
              <a:off x="1615124" y="947392"/>
              <a:ext cx="1258358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914378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100" b="1" kern="0" dirty="0">
                  <a:solidFill>
                    <a:srgbClr val="000000"/>
                  </a:solidFill>
                </a:rPr>
                <a:t>&lt;65 years (n = 141)</a:t>
              </a:r>
              <a:endParaRPr lang="en-US" altLang="en-US" kern="0" dirty="0"/>
            </a:p>
          </p:txBody>
        </p:sp>
        <p:sp>
          <p:nvSpPr>
            <p:cNvPr id="389" name="Rectangle 84"/>
            <p:cNvSpPr>
              <a:spLocks noChangeArrowheads="1"/>
            </p:cNvSpPr>
            <p:nvPr/>
          </p:nvSpPr>
          <p:spPr bwMode="auto">
            <a:xfrm>
              <a:off x="1615124" y="1066455"/>
              <a:ext cx="76944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914378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100" b="1" kern="0" dirty="0">
                  <a:solidFill>
                    <a:srgbClr val="000000"/>
                  </a:solidFill>
                  <a:latin typeface="Symbol" pitchFamily="18" charset="2"/>
                </a:rPr>
                <a:t>³</a:t>
              </a:r>
              <a:endParaRPr lang="en-US" altLang="en-US" kern="0" dirty="0"/>
            </a:p>
          </p:txBody>
        </p:sp>
        <p:sp>
          <p:nvSpPr>
            <p:cNvPr id="390" name="Rectangle 85"/>
            <p:cNvSpPr>
              <a:spLocks noChangeArrowheads="1"/>
            </p:cNvSpPr>
            <p:nvPr/>
          </p:nvSpPr>
          <p:spPr bwMode="auto">
            <a:xfrm>
              <a:off x="1697674" y="1077567"/>
              <a:ext cx="1176604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914378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100" b="1" kern="0" dirty="0">
                  <a:solidFill>
                    <a:srgbClr val="000000"/>
                  </a:solidFill>
                </a:rPr>
                <a:t>65 years (n = 164)</a:t>
              </a:r>
              <a:endParaRPr lang="en-US" altLang="en-US" kern="0" dirty="0"/>
            </a:p>
          </p:txBody>
        </p:sp>
        <p:sp>
          <p:nvSpPr>
            <p:cNvPr id="391" name="Rectangle 86"/>
            <p:cNvSpPr>
              <a:spLocks noChangeArrowheads="1"/>
            </p:cNvSpPr>
            <p:nvPr/>
          </p:nvSpPr>
          <p:spPr bwMode="auto">
            <a:xfrm>
              <a:off x="1615124" y="1361730"/>
              <a:ext cx="924933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914378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100" b="1" kern="0" dirty="0">
                  <a:solidFill>
                    <a:srgbClr val="000000"/>
                  </a:solidFill>
                </a:rPr>
                <a:t>Male (n = 187)</a:t>
              </a:r>
              <a:endParaRPr lang="en-US" altLang="en-US" kern="0" dirty="0"/>
            </a:p>
          </p:txBody>
        </p:sp>
        <p:sp>
          <p:nvSpPr>
            <p:cNvPr id="392" name="Rectangle 87"/>
            <p:cNvSpPr>
              <a:spLocks noChangeArrowheads="1"/>
            </p:cNvSpPr>
            <p:nvPr/>
          </p:nvSpPr>
          <p:spPr bwMode="auto">
            <a:xfrm>
              <a:off x="1615124" y="1512542"/>
              <a:ext cx="1098058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914378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100" b="1" kern="0" dirty="0">
                  <a:solidFill>
                    <a:srgbClr val="000000"/>
                  </a:solidFill>
                </a:rPr>
                <a:t>Female (n = 118)</a:t>
              </a:r>
              <a:endParaRPr lang="en-US" altLang="en-US" kern="0" dirty="0"/>
            </a:p>
          </p:txBody>
        </p:sp>
        <p:sp>
          <p:nvSpPr>
            <p:cNvPr id="393" name="Rectangle 88"/>
            <p:cNvSpPr>
              <a:spLocks noChangeArrowheads="1"/>
            </p:cNvSpPr>
            <p:nvPr/>
          </p:nvSpPr>
          <p:spPr bwMode="auto">
            <a:xfrm>
              <a:off x="1615124" y="1785592"/>
              <a:ext cx="1168590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914378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100" b="1" kern="0" dirty="0">
                  <a:solidFill>
                    <a:srgbClr val="000000"/>
                  </a:solidFill>
                </a:rPr>
                <a:t>East Asia (n = 40)</a:t>
              </a:r>
              <a:endParaRPr lang="en-US" altLang="en-US" kern="0" dirty="0"/>
            </a:p>
          </p:txBody>
        </p:sp>
        <p:sp>
          <p:nvSpPr>
            <p:cNvPr id="394" name="Rectangle 89"/>
            <p:cNvSpPr>
              <a:spLocks noChangeArrowheads="1"/>
            </p:cNvSpPr>
            <p:nvPr/>
          </p:nvSpPr>
          <p:spPr bwMode="auto">
            <a:xfrm>
              <a:off x="1615124" y="1934817"/>
              <a:ext cx="1553310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914378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100" b="1" kern="0" dirty="0">
                  <a:solidFill>
                    <a:srgbClr val="000000"/>
                  </a:solidFill>
                </a:rPr>
                <a:t>Non-east Asia (n = 265)</a:t>
              </a:r>
              <a:endParaRPr lang="en-US" altLang="en-US" kern="0" dirty="0"/>
            </a:p>
          </p:txBody>
        </p:sp>
        <p:sp>
          <p:nvSpPr>
            <p:cNvPr id="395" name="Rectangle 90"/>
            <p:cNvSpPr>
              <a:spLocks noChangeArrowheads="1"/>
            </p:cNvSpPr>
            <p:nvPr/>
          </p:nvSpPr>
          <p:spPr bwMode="auto">
            <a:xfrm>
              <a:off x="1615124" y="2238030"/>
              <a:ext cx="690895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914378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100" b="1" kern="0" dirty="0">
                  <a:solidFill>
                    <a:srgbClr val="000000"/>
                  </a:solidFill>
                </a:rPr>
                <a:t>0 (n = 107)</a:t>
              </a:r>
              <a:endParaRPr lang="en-US" altLang="en-US" kern="0" dirty="0"/>
            </a:p>
          </p:txBody>
        </p:sp>
        <p:sp>
          <p:nvSpPr>
            <p:cNvPr id="396" name="Rectangle 91"/>
            <p:cNvSpPr>
              <a:spLocks noChangeArrowheads="1"/>
            </p:cNvSpPr>
            <p:nvPr/>
          </p:nvSpPr>
          <p:spPr bwMode="auto">
            <a:xfrm>
              <a:off x="1615124" y="2372967"/>
              <a:ext cx="690895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914378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100" b="1" kern="0" dirty="0">
                  <a:solidFill>
                    <a:srgbClr val="000000"/>
                  </a:solidFill>
                </a:rPr>
                <a:t>1 (n = 197)</a:t>
              </a:r>
              <a:endParaRPr lang="en-US" altLang="en-US" kern="0" dirty="0"/>
            </a:p>
          </p:txBody>
        </p:sp>
        <p:sp>
          <p:nvSpPr>
            <p:cNvPr id="397" name="Rectangle 92"/>
            <p:cNvSpPr>
              <a:spLocks noChangeArrowheads="1"/>
            </p:cNvSpPr>
            <p:nvPr/>
          </p:nvSpPr>
          <p:spPr bwMode="auto">
            <a:xfrm>
              <a:off x="1615124" y="2649192"/>
              <a:ext cx="1256754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914378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100" b="1" kern="0" dirty="0">
                  <a:solidFill>
                    <a:srgbClr val="000000"/>
                  </a:solidFill>
                </a:rPr>
                <a:t>Squamous (n = 56)</a:t>
              </a:r>
              <a:endParaRPr lang="en-US" altLang="en-US" kern="0" dirty="0"/>
            </a:p>
          </p:txBody>
        </p:sp>
        <p:sp>
          <p:nvSpPr>
            <p:cNvPr id="398" name="Rectangle 93"/>
            <p:cNvSpPr>
              <a:spLocks noChangeArrowheads="1"/>
            </p:cNvSpPr>
            <p:nvPr/>
          </p:nvSpPr>
          <p:spPr bwMode="auto">
            <a:xfrm>
              <a:off x="1615124" y="2798417"/>
              <a:ext cx="1594988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914378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100" b="1" kern="0" dirty="0">
                  <a:solidFill>
                    <a:srgbClr val="000000"/>
                  </a:solidFill>
                </a:rPr>
                <a:t>Nonsquamous (n = 249)</a:t>
              </a:r>
              <a:endParaRPr lang="en-US" altLang="en-US" kern="0" dirty="0"/>
            </a:p>
          </p:txBody>
        </p:sp>
        <p:sp>
          <p:nvSpPr>
            <p:cNvPr id="399" name="Rectangle 94"/>
            <p:cNvSpPr>
              <a:spLocks noChangeArrowheads="1"/>
            </p:cNvSpPr>
            <p:nvPr/>
          </p:nvSpPr>
          <p:spPr bwMode="auto">
            <a:xfrm>
              <a:off x="1615124" y="3087342"/>
              <a:ext cx="1043555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914378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100" b="1" kern="0" dirty="0">
                  <a:solidFill>
                    <a:srgbClr val="000000"/>
                  </a:solidFill>
                </a:rPr>
                <a:t>Current (n = 65)</a:t>
              </a:r>
              <a:endParaRPr lang="en-US" altLang="en-US" kern="0" dirty="0"/>
            </a:p>
          </p:txBody>
        </p:sp>
        <p:sp>
          <p:nvSpPr>
            <p:cNvPr id="400" name="Rectangle 95"/>
            <p:cNvSpPr>
              <a:spLocks noChangeArrowheads="1"/>
            </p:cNvSpPr>
            <p:nvPr/>
          </p:nvSpPr>
          <p:spPr bwMode="auto">
            <a:xfrm>
              <a:off x="1615124" y="3236567"/>
              <a:ext cx="1098058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914378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100" b="1" kern="0" dirty="0">
                  <a:solidFill>
                    <a:srgbClr val="000000"/>
                  </a:solidFill>
                </a:rPr>
                <a:t>Former (n = 216)</a:t>
              </a:r>
              <a:endParaRPr lang="en-US" altLang="en-US" kern="0" dirty="0"/>
            </a:p>
          </p:txBody>
        </p:sp>
        <p:sp>
          <p:nvSpPr>
            <p:cNvPr id="401" name="Rectangle 96"/>
            <p:cNvSpPr>
              <a:spLocks noChangeArrowheads="1"/>
            </p:cNvSpPr>
            <p:nvPr/>
          </p:nvSpPr>
          <p:spPr bwMode="auto">
            <a:xfrm>
              <a:off x="1615124" y="3377855"/>
              <a:ext cx="926536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914378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100" b="1" kern="0" dirty="0">
                  <a:solidFill>
                    <a:srgbClr val="000000"/>
                  </a:solidFill>
                </a:rPr>
                <a:t>Never (n = 24)</a:t>
              </a:r>
              <a:endParaRPr lang="en-US" altLang="en-US" kern="0" dirty="0"/>
            </a:p>
          </p:txBody>
        </p:sp>
        <p:sp>
          <p:nvSpPr>
            <p:cNvPr id="402" name="Rectangle 97"/>
            <p:cNvSpPr>
              <a:spLocks noChangeArrowheads="1"/>
            </p:cNvSpPr>
            <p:nvPr/>
          </p:nvSpPr>
          <p:spPr bwMode="auto">
            <a:xfrm>
              <a:off x="1615124" y="3657255"/>
              <a:ext cx="1223092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914378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100" b="1" kern="0" dirty="0">
                  <a:solidFill>
                    <a:srgbClr val="000000"/>
                  </a:solidFill>
                </a:rPr>
                <a:t>50%-74% (n = 113)</a:t>
              </a:r>
              <a:endParaRPr lang="en-US" altLang="en-US" kern="0" dirty="0"/>
            </a:p>
          </p:txBody>
        </p:sp>
        <p:sp>
          <p:nvSpPr>
            <p:cNvPr id="403" name="Rectangle 98"/>
            <p:cNvSpPr>
              <a:spLocks noChangeArrowheads="1"/>
            </p:cNvSpPr>
            <p:nvPr/>
          </p:nvSpPr>
          <p:spPr bwMode="auto">
            <a:xfrm>
              <a:off x="1615124" y="3806480"/>
              <a:ext cx="1301638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914378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100" b="1" kern="0" dirty="0">
                  <a:solidFill>
                    <a:srgbClr val="000000"/>
                  </a:solidFill>
                </a:rPr>
                <a:t>75%-100% (n = 190)</a:t>
              </a:r>
              <a:endParaRPr lang="en-US" altLang="en-US" kern="0" dirty="0"/>
            </a:p>
          </p:txBody>
        </p:sp>
        <p:sp>
          <p:nvSpPr>
            <p:cNvPr id="404" name="Rectangle 99"/>
            <p:cNvSpPr>
              <a:spLocks noChangeArrowheads="1"/>
            </p:cNvSpPr>
            <p:nvPr/>
          </p:nvSpPr>
          <p:spPr bwMode="auto">
            <a:xfrm>
              <a:off x="1615124" y="4087467"/>
              <a:ext cx="1747273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914378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100" b="1" kern="0" dirty="0">
                  <a:solidFill>
                    <a:srgbClr val="000000"/>
                  </a:solidFill>
                </a:rPr>
                <a:t>With pemetrexed (n = 199)</a:t>
              </a:r>
              <a:endParaRPr lang="en-US" altLang="en-US" kern="0" dirty="0"/>
            </a:p>
          </p:txBody>
        </p:sp>
        <p:sp>
          <p:nvSpPr>
            <p:cNvPr id="405" name="Rectangle 100"/>
            <p:cNvSpPr>
              <a:spLocks noChangeArrowheads="1"/>
            </p:cNvSpPr>
            <p:nvPr/>
          </p:nvSpPr>
          <p:spPr bwMode="auto">
            <a:xfrm>
              <a:off x="1615124" y="4236692"/>
              <a:ext cx="1966885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914378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100" b="1" kern="0" dirty="0">
                  <a:solidFill>
                    <a:srgbClr val="000000"/>
                  </a:solidFill>
                </a:rPr>
                <a:t>Without pemetrexed (n = 106)</a:t>
              </a:r>
              <a:endParaRPr lang="en-US" altLang="en-US" kern="0" dirty="0"/>
            </a:p>
          </p:txBody>
        </p:sp>
        <p:sp>
          <p:nvSpPr>
            <p:cNvPr id="406" name="Rectangle 101"/>
            <p:cNvSpPr>
              <a:spLocks noChangeArrowheads="1"/>
            </p:cNvSpPr>
            <p:nvPr/>
          </p:nvSpPr>
          <p:spPr bwMode="auto">
            <a:xfrm>
              <a:off x="365761" y="947392"/>
              <a:ext cx="267702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914378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100" b="1" kern="0" dirty="0">
                  <a:solidFill>
                    <a:srgbClr val="000000"/>
                  </a:solidFill>
                </a:rPr>
                <a:t>Age</a:t>
              </a:r>
              <a:endParaRPr lang="en-US" altLang="en-US" kern="0" dirty="0"/>
            </a:p>
          </p:txBody>
        </p:sp>
        <p:sp>
          <p:nvSpPr>
            <p:cNvPr id="407" name="Rectangle 102"/>
            <p:cNvSpPr>
              <a:spLocks noChangeArrowheads="1"/>
            </p:cNvSpPr>
            <p:nvPr/>
          </p:nvSpPr>
          <p:spPr bwMode="auto">
            <a:xfrm>
              <a:off x="378461" y="1361730"/>
              <a:ext cx="251672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914378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100" b="1" kern="0" dirty="0">
                  <a:solidFill>
                    <a:srgbClr val="000000"/>
                  </a:solidFill>
                </a:rPr>
                <a:t>Sex</a:t>
              </a:r>
              <a:endParaRPr lang="en-US" altLang="en-US" kern="0" dirty="0"/>
            </a:p>
          </p:txBody>
        </p:sp>
        <p:sp>
          <p:nvSpPr>
            <p:cNvPr id="408" name="Rectangle 103"/>
            <p:cNvSpPr>
              <a:spLocks noChangeArrowheads="1"/>
            </p:cNvSpPr>
            <p:nvPr/>
          </p:nvSpPr>
          <p:spPr bwMode="auto">
            <a:xfrm>
              <a:off x="365761" y="1785592"/>
              <a:ext cx="1205458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914378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100" b="1" kern="0" dirty="0">
                  <a:solidFill>
                    <a:srgbClr val="000000"/>
                  </a:solidFill>
                </a:rPr>
                <a:t>Enrollment region</a:t>
              </a:r>
              <a:endParaRPr lang="en-US" altLang="en-US" kern="0" dirty="0"/>
            </a:p>
          </p:txBody>
        </p:sp>
        <p:sp>
          <p:nvSpPr>
            <p:cNvPr id="409" name="Rectangle 104"/>
            <p:cNvSpPr>
              <a:spLocks noChangeArrowheads="1"/>
            </p:cNvSpPr>
            <p:nvPr/>
          </p:nvSpPr>
          <p:spPr bwMode="auto">
            <a:xfrm>
              <a:off x="365761" y="2238030"/>
              <a:ext cx="642805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914378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100" b="1" kern="0" dirty="0">
                  <a:solidFill>
                    <a:srgbClr val="000000"/>
                  </a:solidFill>
                </a:rPr>
                <a:t>ECOG PS</a:t>
              </a:r>
              <a:endParaRPr lang="en-US" altLang="en-US" kern="0" dirty="0"/>
            </a:p>
          </p:txBody>
        </p:sp>
        <p:sp>
          <p:nvSpPr>
            <p:cNvPr id="410" name="Rectangle 105"/>
            <p:cNvSpPr>
              <a:spLocks noChangeArrowheads="1"/>
            </p:cNvSpPr>
            <p:nvPr/>
          </p:nvSpPr>
          <p:spPr bwMode="auto">
            <a:xfrm>
              <a:off x="365761" y="2649192"/>
              <a:ext cx="642805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914378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100" b="1" kern="0" dirty="0">
                  <a:solidFill>
                    <a:srgbClr val="000000"/>
                  </a:solidFill>
                </a:rPr>
                <a:t>Histology</a:t>
              </a:r>
              <a:endParaRPr lang="en-US" altLang="en-US" kern="0" dirty="0"/>
            </a:p>
          </p:txBody>
        </p:sp>
        <p:sp>
          <p:nvSpPr>
            <p:cNvPr id="411" name="Rectangle 106"/>
            <p:cNvSpPr>
              <a:spLocks noChangeArrowheads="1"/>
            </p:cNvSpPr>
            <p:nvPr/>
          </p:nvSpPr>
          <p:spPr bwMode="auto">
            <a:xfrm>
              <a:off x="365761" y="3087342"/>
              <a:ext cx="1049967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914378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100" b="1" kern="0" dirty="0">
                  <a:solidFill>
                    <a:srgbClr val="000000"/>
                  </a:solidFill>
                </a:rPr>
                <a:t>Smoking status</a:t>
              </a:r>
              <a:endParaRPr lang="en-US" altLang="en-US" kern="0" dirty="0"/>
            </a:p>
          </p:txBody>
        </p:sp>
        <p:sp>
          <p:nvSpPr>
            <p:cNvPr id="412" name="Rectangle 107"/>
            <p:cNvSpPr>
              <a:spLocks noChangeArrowheads="1"/>
            </p:cNvSpPr>
            <p:nvPr/>
          </p:nvSpPr>
          <p:spPr bwMode="auto">
            <a:xfrm>
              <a:off x="365761" y="3657255"/>
              <a:ext cx="722955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914378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100" b="1" kern="0" dirty="0">
                  <a:solidFill>
                    <a:srgbClr val="000000"/>
                  </a:solidFill>
                </a:rPr>
                <a:t>PD-L1 TPS</a:t>
              </a:r>
              <a:endParaRPr lang="en-US" altLang="en-US" kern="0" dirty="0"/>
            </a:p>
          </p:txBody>
        </p:sp>
        <p:sp>
          <p:nvSpPr>
            <p:cNvPr id="413" name="Rectangle 108"/>
            <p:cNvSpPr>
              <a:spLocks noChangeArrowheads="1"/>
            </p:cNvSpPr>
            <p:nvPr/>
          </p:nvSpPr>
          <p:spPr bwMode="auto">
            <a:xfrm>
              <a:off x="365761" y="4087467"/>
              <a:ext cx="989053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914378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100" b="1" kern="0" dirty="0">
                  <a:solidFill>
                    <a:srgbClr val="000000"/>
                  </a:solidFill>
                </a:rPr>
                <a:t>Chemotherapy</a:t>
              </a:r>
              <a:endParaRPr lang="en-US" altLang="en-US" kern="0" dirty="0"/>
            </a:p>
          </p:txBody>
        </p:sp>
        <p:sp>
          <p:nvSpPr>
            <p:cNvPr id="414" name="Rectangle 109"/>
            <p:cNvSpPr>
              <a:spLocks noChangeArrowheads="1"/>
            </p:cNvSpPr>
            <p:nvPr/>
          </p:nvSpPr>
          <p:spPr bwMode="auto">
            <a:xfrm>
              <a:off x="365761" y="4252567"/>
              <a:ext cx="548227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914378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100" b="1" kern="0" dirty="0">
                  <a:solidFill>
                    <a:srgbClr val="000000"/>
                  </a:solidFill>
                </a:rPr>
                <a:t>regimen</a:t>
              </a:r>
              <a:endParaRPr lang="en-US" altLang="en-US" kern="0" dirty="0"/>
            </a:p>
          </p:txBody>
        </p:sp>
        <p:cxnSp>
          <p:nvCxnSpPr>
            <p:cNvPr id="226" name="Straight Arrow Connector 225"/>
            <p:cNvCxnSpPr/>
            <p:nvPr/>
          </p:nvCxnSpPr>
          <p:spPr>
            <a:xfrm flipH="1">
              <a:off x="3902037" y="4599965"/>
              <a:ext cx="1463040" cy="0"/>
            </a:xfrm>
            <a:prstGeom prst="straightConnector1">
              <a:avLst/>
            </a:prstGeom>
            <a:ln w="28575">
              <a:solidFill>
                <a:schemeClr val="tx1"/>
              </a:solidFill>
              <a:headEnd type="none" w="med" len="med"/>
              <a:tailEnd type="triangl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Arrow Connector 227"/>
            <p:cNvCxnSpPr/>
            <p:nvPr/>
          </p:nvCxnSpPr>
          <p:spPr>
            <a:xfrm>
              <a:off x="5703803" y="4605608"/>
              <a:ext cx="1463040" cy="0"/>
            </a:xfrm>
            <a:prstGeom prst="straightConnector1">
              <a:avLst/>
            </a:prstGeom>
            <a:ln w="28575">
              <a:solidFill>
                <a:schemeClr val="tx1"/>
              </a:solidFill>
              <a:headEnd type="none" w="med" len="med"/>
              <a:tailEnd type="triangl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8" name="Rectangle 83"/>
            <p:cNvSpPr>
              <a:spLocks noChangeArrowheads="1"/>
            </p:cNvSpPr>
            <p:nvPr/>
          </p:nvSpPr>
          <p:spPr bwMode="auto">
            <a:xfrm>
              <a:off x="7386340" y="944144"/>
              <a:ext cx="1000274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914378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100" b="1" kern="0" dirty="0">
                  <a:solidFill>
                    <a:srgbClr val="000000"/>
                  </a:solidFill>
                </a:rPr>
                <a:t>0.61 (0.40-0.92)</a:t>
              </a:r>
              <a:endParaRPr lang="en-US" altLang="en-US" kern="0" dirty="0"/>
            </a:p>
          </p:txBody>
        </p:sp>
        <p:sp>
          <p:nvSpPr>
            <p:cNvPr id="129" name="Rectangle 84"/>
            <p:cNvSpPr>
              <a:spLocks noChangeArrowheads="1"/>
            </p:cNvSpPr>
            <p:nvPr/>
          </p:nvSpPr>
          <p:spPr bwMode="auto">
            <a:xfrm>
              <a:off x="7386340" y="1063207"/>
              <a:ext cx="1000274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914378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100" b="1" kern="0" dirty="0">
                  <a:solidFill>
                    <a:srgbClr val="000000"/>
                  </a:solidFill>
                </a:rPr>
                <a:t>0.45 (0.29-0.70)</a:t>
              </a:r>
              <a:endParaRPr lang="en-US" altLang="en-US" kern="0" dirty="0"/>
            </a:p>
          </p:txBody>
        </p:sp>
        <p:sp>
          <p:nvSpPr>
            <p:cNvPr id="131" name="Rectangle 86"/>
            <p:cNvSpPr>
              <a:spLocks noChangeArrowheads="1"/>
            </p:cNvSpPr>
            <p:nvPr/>
          </p:nvSpPr>
          <p:spPr bwMode="auto">
            <a:xfrm>
              <a:off x="7386340" y="1358482"/>
              <a:ext cx="1000274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914378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100" b="1" kern="0" dirty="0">
                  <a:solidFill>
                    <a:srgbClr val="000000"/>
                  </a:solidFill>
                </a:rPr>
                <a:t>0.39 (0.26-0.58)</a:t>
              </a:r>
              <a:endParaRPr lang="en-US" altLang="en-US" kern="0" dirty="0"/>
            </a:p>
          </p:txBody>
        </p:sp>
        <p:sp>
          <p:nvSpPr>
            <p:cNvPr id="132" name="Rectangle 87"/>
            <p:cNvSpPr>
              <a:spLocks noChangeArrowheads="1"/>
            </p:cNvSpPr>
            <p:nvPr/>
          </p:nvSpPr>
          <p:spPr bwMode="auto">
            <a:xfrm>
              <a:off x="7386340" y="1509294"/>
              <a:ext cx="1000274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914378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100" b="1" kern="0" dirty="0">
                  <a:solidFill>
                    <a:srgbClr val="000000"/>
                  </a:solidFill>
                </a:rPr>
                <a:t>0.75 (0.46-1.21)</a:t>
              </a:r>
              <a:endParaRPr lang="en-US" altLang="en-US" kern="0" dirty="0"/>
            </a:p>
          </p:txBody>
        </p:sp>
        <p:sp>
          <p:nvSpPr>
            <p:cNvPr id="133" name="Rectangle 88"/>
            <p:cNvSpPr>
              <a:spLocks noChangeArrowheads="1"/>
            </p:cNvSpPr>
            <p:nvPr/>
          </p:nvSpPr>
          <p:spPr bwMode="auto">
            <a:xfrm>
              <a:off x="7386340" y="1782344"/>
              <a:ext cx="1000274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914378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100" b="1" kern="0" dirty="0">
                  <a:solidFill>
                    <a:srgbClr val="000000"/>
                  </a:solidFill>
                </a:rPr>
                <a:t>0.35 (0.14-0.91)</a:t>
              </a:r>
              <a:endParaRPr lang="en-US" altLang="en-US" kern="0" dirty="0"/>
            </a:p>
          </p:txBody>
        </p:sp>
        <p:sp>
          <p:nvSpPr>
            <p:cNvPr id="134" name="Rectangle 89"/>
            <p:cNvSpPr>
              <a:spLocks noChangeArrowheads="1"/>
            </p:cNvSpPr>
            <p:nvPr/>
          </p:nvSpPr>
          <p:spPr bwMode="auto">
            <a:xfrm>
              <a:off x="7386340" y="1931569"/>
              <a:ext cx="1000274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914378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100" b="1" kern="0" dirty="0">
                  <a:solidFill>
                    <a:srgbClr val="000000"/>
                  </a:solidFill>
                </a:rPr>
                <a:t>0.52 (0.38-0.72)</a:t>
              </a:r>
              <a:endParaRPr lang="en-US" altLang="en-US" kern="0" dirty="0"/>
            </a:p>
          </p:txBody>
        </p:sp>
        <p:sp>
          <p:nvSpPr>
            <p:cNvPr id="135" name="Rectangle 90"/>
            <p:cNvSpPr>
              <a:spLocks noChangeArrowheads="1"/>
            </p:cNvSpPr>
            <p:nvPr/>
          </p:nvSpPr>
          <p:spPr bwMode="auto">
            <a:xfrm>
              <a:off x="7386340" y="2234782"/>
              <a:ext cx="1000274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914378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100" b="1" kern="0" dirty="0">
                  <a:solidFill>
                    <a:srgbClr val="000000"/>
                  </a:solidFill>
                </a:rPr>
                <a:t>0.45 (0.26-0.77)</a:t>
              </a:r>
              <a:endParaRPr lang="en-US" altLang="en-US" kern="0" dirty="0"/>
            </a:p>
          </p:txBody>
        </p:sp>
        <p:sp>
          <p:nvSpPr>
            <p:cNvPr id="136" name="Rectangle 91"/>
            <p:cNvSpPr>
              <a:spLocks noChangeArrowheads="1"/>
            </p:cNvSpPr>
            <p:nvPr/>
          </p:nvSpPr>
          <p:spPr bwMode="auto">
            <a:xfrm>
              <a:off x="7386340" y="2369719"/>
              <a:ext cx="1000274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914378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100" b="1" kern="0" dirty="0">
                  <a:solidFill>
                    <a:srgbClr val="000000"/>
                  </a:solidFill>
                </a:rPr>
                <a:t>0.51 (0.35-0.73)</a:t>
              </a:r>
              <a:endParaRPr lang="en-US" altLang="en-US" kern="0" dirty="0"/>
            </a:p>
          </p:txBody>
        </p:sp>
        <p:sp>
          <p:nvSpPr>
            <p:cNvPr id="137" name="Rectangle 92"/>
            <p:cNvSpPr>
              <a:spLocks noChangeArrowheads="1"/>
            </p:cNvSpPr>
            <p:nvPr/>
          </p:nvSpPr>
          <p:spPr bwMode="auto">
            <a:xfrm>
              <a:off x="7386340" y="2645944"/>
              <a:ext cx="1000274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914378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100" b="1" kern="0" dirty="0">
                  <a:solidFill>
                    <a:srgbClr val="000000"/>
                  </a:solidFill>
                </a:rPr>
                <a:t>0.35 (0.17-0.71)</a:t>
              </a:r>
              <a:endParaRPr lang="en-US" altLang="en-US" kern="0" dirty="0"/>
            </a:p>
          </p:txBody>
        </p:sp>
        <p:sp>
          <p:nvSpPr>
            <p:cNvPr id="138" name="Rectangle 93"/>
            <p:cNvSpPr>
              <a:spLocks noChangeArrowheads="1"/>
            </p:cNvSpPr>
            <p:nvPr/>
          </p:nvSpPr>
          <p:spPr bwMode="auto">
            <a:xfrm>
              <a:off x="7386340" y="2795169"/>
              <a:ext cx="1000274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914378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100" b="1" kern="0" dirty="0">
                  <a:solidFill>
                    <a:srgbClr val="000000"/>
                  </a:solidFill>
                </a:rPr>
                <a:t>0.55 (0.39-0.76)</a:t>
              </a:r>
              <a:endParaRPr lang="en-US" altLang="en-US" kern="0" dirty="0"/>
            </a:p>
          </p:txBody>
        </p:sp>
        <p:sp>
          <p:nvSpPr>
            <p:cNvPr id="139" name="Rectangle 94"/>
            <p:cNvSpPr>
              <a:spLocks noChangeArrowheads="1"/>
            </p:cNvSpPr>
            <p:nvPr/>
          </p:nvSpPr>
          <p:spPr bwMode="auto">
            <a:xfrm>
              <a:off x="7386340" y="3084094"/>
              <a:ext cx="1000274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914378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100" b="1" kern="0" dirty="0">
                  <a:solidFill>
                    <a:srgbClr val="000000"/>
                  </a:solidFill>
                </a:rPr>
                <a:t>0.68 (0.36-1.31)</a:t>
              </a:r>
              <a:endParaRPr lang="en-US" altLang="en-US" kern="0" dirty="0"/>
            </a:p>
          </p:txBody>
        </p:sp>
        <p:sp>
          <p:nvSpPr>
            <p:cNvPr id="140" name="Rectangle 95"/>
            <p:cNvSpPr>
              <a:spLocks noChangeArrowheads="1"/>
            </p:cNvSpPr>
            <p:nvPr/>
          </p:nvSpPr>
          <p:spPr bwMode="auto">
            <a:xfrm>
              <a:off x="7386340" y="3233319"/>
              <a:ext cx="1000274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914378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100" b="1" kern="0" dirty="0">
                  <a:solidFill>
                    <a:srgbClr val="000000"/>
                  </a:solidFill>
                </a:rPr>
                <a:t>0.47 (0.33-0.67)</a:t>
              </a:r>
              <a:endParaRPr lang="en-US" altLang="en-US" kern="0" dirty="0"/>
            </a:p>
          </p:txBody>
        </p:sp>
        <p:sp>
          <p:nvSpPr>
            <p:cNvPr id="141" name="Rectangle 96"/>
            <p:cNvSpPr>
              <a:spLocks noChangeArrowheads="1"/>
            </p:cNvSpPr>
            <p:nvPr/>
          </p:nvSpPr>
          <p:spPr bwMode="auto">
            <a:xfrm>
              <a:off x="7386340" y="3374607"/>
              <a:ext cx="1000274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914378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100" b="1" kern="0" dirty="0">
                  <a:solidFill>
                    <a:srgbClr val="000000"/>
                  </a:solidFill>
                </a:rPr>
                <a:t>0.90 (0.11-7.59)</a:t>
              </a:r>
              <a:endParaRPr lang="en-US" altLang="en-US" kern="0" dirty="0"/>
            </a:p>
          </p:txBody>
        </p:sp>
        <p:sp>
          <p:nvSpPr>
            <p:cNvPr id="142" name="Rectangle 97"/>
            <p:cNvSpPr>
              <a:spLocks noChangeArrowheads="1"/>
            </p:cNvSpPr>
            <p:nvPr/>
          </p:nvSpPr>
          <p:spPr bwMode="auto">
            <a:xfrm>
              <a:off x="7386340" y="3654007"/>
              <a:ext cx="1000274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914378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100" b="1" kern="0" dirty="0">
                  <a:solidFill>
                    <a:srgbClr val="000000"/>
                  </a:solidFill>
                </a:rPr>
                <a:t>0.48 (0.29-0.80)</a:t>
              </a:r>
              <a:endParaRPr lang="en-US" altLang="en-US" kern="0" dirty="0"/>
            </a:p>
          </p:txBody>
        </p:sp>
        <p:sp>
          <p:nvSpPr>
            <p:cNvPr id="143" name="Rectangle 98"/>
            <p:cNvSpPr>
              <a:spLocks noChangeArrowheads="1"/>
            </p:cNvSpPr>
            <p:nvPr/>
          </p:nvSpPr>
          <p:spPr bwMode="auto">
            <a:xfrm>
              <a:off x="7386340" y="3803232"/>
              <a:ext cx="1000274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914378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100" b="1" kern="0" dirty="0">
                  <a:solidFill>
                    <a:srgbClr val="000000"/>
                  </a:solidFill>
                </a:rPr>
                <a:t>0.53 (0.36-0.78)</a:t>
              </a:r>
              <a:endParaRPr lang="en-US" altLang="en-US" kern="0" dirty="0"/>
            </a:p>
          </p:txBody>
        </p:sp>
        <p:sp>
          <p:nvSpPr>
            <p:cNvPr id="144" name="Rectangle 99"/>
            <p:cNvSpPr>
              <a:spLocks noChangeArrowheads="1"/>
            </p:cNvSpPr>
            <p:nvPr/>
          </p:nvSpPr>
          <p:spPr bwMode="auto">
            <a:xfrm>
              <a:off x="7386340" y="4084219"/>
              <a:ext cx="1000274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914378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100" b="1" kern="0" dirty="0">
                  <a:solidFill>
                    <a:srgbClr val="000000"/>
                  </a:solidFill>
                </a:rPr>
                <a:t>0.63 (0.44-0.91)</a:t>
              </a:r>
              <a:endParaRPr lang="en-US" altLang="en-US" kern="0" dirty="0"/>
            </a:p>
          </p:txBody>
        </p:sp>
        <p:sp>
          <p:nvSpPr>
            <p:cNvPr id="145" name="Rectangle 100"/>
            <p:cNvSpPr>
              <a:spLocks noChangeArrowheads="1"/>
            </p:cNvSpPr>
            <p:nvPr/>
          </p:nvSpPr>
          <p:spPr bwMode="auto">
            <a:xfrm>
              <a:off x="7386340" y="4233444"/>
              <a:ext cx="1000274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914378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100" b="1" kern="0" dirty="0">
                  <a:solidFill>
                    <a:srgbClr val="000000"/>
                  </a:solidFill>
                </a:rPr>
                <a:t>0.29 (0.17-0.50)</a:t>
              </a:r>
              <a:endParaRPr lang="en-US" altLang="en-US" kern="0" dirty="0"/>
            </a:p>
          </p:txBody>
        </p:sp>
        <p:cxnSp>
          <p:nvCxnSpPr>
            <p:cNvPr id="146" name="Straight Connector 145"/>
            <p:cNvCxnSpPr/>
            <p:nvPr/>
          </p:nvCxnSpPr>
          <p:spPr>
            <a:xfrm>
              <a:off x="4955162" y="678657"/>
              <a:ext cx="0" cy="3699323"/>
            </a:xfrm>
            <a:prstGeom prst="line">
              <a:avLst/>
            </a:prstGeom>
            <a:ln w="19050">
              <a:prstDash val="sysDash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97" name="Line 6"/>
            <p:cNvSpPr>
              <a:spLocks noChangeShapeType="1"/>
            </p:cNvSpPr>
            <p:nvPr/>
          </p:nvSpPr>
          <p:spPr bwMode="auto">
            <a:xfrm>
              <a:off x="5504502" y="678657"/>
              <a:ext cx="0" cy="3700911"/>
            </a:xfrm>
            <a:prstGeom prst="line">
              <a:avLst/>
            </a:pr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8"/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02" name="Line 11"/>
            <p:cNvSpPr>
              <a:spLocks noChangeShapeType="1"/>
            </p:cNvSpPr>
            <p:nvPr/>
          </p:nvSpPr>
          <p:spPr bwMode="auto">
            <a:xfrm flipH="1">
              <a:off x="4518664" y="4309717"/>
              <a:ext cx="433388" cy="0"/>
            </a:xfrm>
            <a:prstGeom prst="line">
              <a:avLst/>
            </a:prstGeom>
            <a:noFill/>
            <a:ln w="19050" cap="flat">
              <a:solidFill>
                <a:srgbClr val="6E1E50"/>
              </a:solidFill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8"/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03" name="Line 12"/>
            <p:cNvSpPr>
              <a:spLocks noChangeShapeType="1"/>
            </p:cNvSpPr>
            <p:nvPr/>
          </p:nvSpPr>
          <p:spPr bwMode="auto">
            <a:xfrm flipH="1">
              <a:off x="4096388" y="4309717"/>
              <a:ext cx="422275" cy="0"/>
            </a:xfrm>
            <a:prstGeom prst="line">
              <a:avLst/>
            </a:prstGeom>
            <a:noFill/>
            <a:ln w="19050" cap="flat">
              <a:solidFill>
                <a:srgbClr val="6E1E50"/>
              </a:solidFill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8"/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04" name="Rectangle 13"/>
            <p:cNvSpPr>
              <a:spLocks noChangeArrowheads="1"/>
            </p:cNvSpPr>
            <p:nvPr/>
          </p:nvSpPr>
          <p:spPr bwMode="auto">
            <a:xfrm>
              <a:off x="4474214" y="4263680"/>
              <a:ext cx="90488" cy="90488"/>
            </a:xfrm>
            <a:prstGeom prst="rect">
              <a:avLst/>
            </a:prstGeom>
            <a:solidFill>
              <a:srgbClr val="6E1E5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8"/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05" name="Rectangle 14"/>
            <p:cNvSpPr>
              <a:spLocks noChangeArrowheads="1"/>
            </p:cNvSpPr>
            <p:nvPr/>
          </p:nvSpPr>
          <p:spPr bwMode="auto">
            <a:xfrm>
              <a:off x="4474214" y="4263680"/>
              <a:ext cx="90488" cy="90488"/>
            </a:xfrm>
            <a:prstGeom prst="rect">
              <a:avLst/>
            </a:prstGeom>
            <a:noFill/>
            <a:ln w="1588" cap="flat">
              <a:solidFill>
                <a:srgbClr val="6E1E5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8"/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06" name="Line 15"/>
            <p:cNvSpPr>
              <a:spLocks noChangeShapeType="1"/>
            </p:cNvSpPr>
            <p:nvPr/>
          </p:nvSpPr>
          <p:spPr bwMode="auto">
            <a:xfrm flipH="1">
              <a:off x="5136202" y="4165255"/>
              <a:ext cx="292100" cy="0"/>
            </a:xfrm>
            <a:prstGeom prst="line">
              <a:avLst/>
            </a:prstGeom>
            <a:noFill/>
            <a:ln w="19050" cap="flat">
              <a:solidFill>
                <a:srgbClr val="6E1E50"/>
              </a:solidFill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8"/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07" name="Line 16"/>
            <p:cNvSpPr>
              <a:spLocks noChangeShapeType="1"/>
            </p:cNvSpPr>
            <p:nvPr/>
          </p:nvSpPr>
          <p:spPr bwMode="auto">
            <a:xfrm flipH="1">
              <a:off x="4852039" y="4165255"/>
              <a:ext cx="284163" cy="0"/>
            </a:xfrm>
            <a:prstGeom prst="line">
              <a:avLst/>
            </a:prstGeom>
            <a:noFill/>
            <a:ln w="19050" cap="flat">
              <a:solidFill>
                <a:srgbClr val="6E1E50"/>
              </a:solidFill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8"/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08" name="Rectangle 17"/>
            <p:cNvSpPr>
              <a:spLocks noChangeArrowheads="1"/>
            </p:cNvSpPr>
            <p:nvPr/>
          </p:nvSpPr>
          <p:spPr bwMode="auto">
            <a:xfrm>
              <a:off x="5090164" y="4120805"/>
              <a:ext cx="92075" cy="90488"/>
            </a:xfrm>
            <a:prstGeom prst="rect">
              <a:avLst/>
            </a:prstGeom>
            <a:solidFill>
              <a:srgbClr val="6E1E5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8"/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09" name="Rectangle 18"/>
            <p:cNvSpPr>
              <a:spLocks noChangeArrowheads="1"/>
            </p:cNvSpPr>
            <p:nvPr/>
          </p:nvSpPr>
          <p:spPr bwMode="auto">
            <a:xfrm>
              <a:off x="5090164" y="4120805"/>
              <a:ext cx="92075" cy="90488"/>
            </a:xfrm>
            <a:prstGeom prst="rect">
              <a:avLst/>
            </a:prstGeom>
            <a:noFill/>
            <a:ln w="1588" cap="flat">
              <a:solidFill>
                <a:srgbClr val="6E1E5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8"/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0" name="Line 19"/>
            <p:cNvSpPr>
              <a:spLocks noChangeShapeType="1"/>
            </p:cNvSpPr>
            <p:nvPr/>
          </p:nvSpPr>
          <p:spPr bwMode="auto">
            <a:xfrm flipH="1">
              <a:off x="5028251" y="2879380"/>
              <a:ext cx="255588" cy="0"/>
            </a:xfrm>
            <a:prstGeom prst="line">
              <a:avLst/>
            </a:prstGeom>
            <a:noFill/>
            <a:ln w="19050" cap="flat">
              <a:solidFill>
                <a:srgbClr val="6E1E50"/>
              </a:solidFill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8"/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1" name="Line 20"/>
            <p:cNvSpPr>
              <a:spLocks noChangeShapeType="1"/>
            </p:cNvSpPr>
            <p:nvPr/>
          </p:nvSpPr>
          <p:spPr bwMode="auto">
            <a:xfrm flipH="1">
              <a:off x="4755201" y="2879380"/>
              <a:ext cx="273050" cy="0"/>
            </a:xfrm>
            <a:prstGeom prst="line">
              <a:avLst/>
            </a:prstGeom>
            <a:noFill/>
            <a:ln w="19050" cap="flat">
              <a:solidFill>
                <a:srgbClr val="6E1E50"/>
              </a:solidFill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8"/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2" name="Rectangle 21"/>
            <p:cNvSpPr>
              <a:spLocks noChangeArrowheads="1"/>
            </p:cNvSpPr>
            <p:nvPr/>
          </p:nvSpPr>
          <p:spPr bwMode="auto">
            <a:xfrm>
              <a:off x="4982214" y="2833342"/>
              <a:ext cx="92075" cy="92075"/>
            </a:xfrm>
            <a:prstGeom prst="rect">
              <a:avLst/>
            </a:prstGeom>
            <a:solidFill>
              <a:srgbClr val="6E1E5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8"/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3" name="Rectangle 22"/>
            <p:cNvSpPr>
              <a:spLocks noChangeArrowheads="1"/>
            </p:cNvSpPr>
            <p:nvPr/>
          </p:nvSpPr>
          <p:spPr bwMode="auto">
            <a:xfrm>
              <a:off x="4982214" y="2833342"/>
              <a:ext cx="92075" cy="92075"/>
            </a:xfrm>
            <a:prstGeom prst="rect">
              <a:avLst/>
            </a:prstGeom>
            <a:noFill/>
            <a:ln w="1588" cap="flat">
              <a:solidFill>
                <a:srgbClr val="6E1E5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8"/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4" name="Line 23"/>
            <p:cNvSpPr>
              <a:spLocks noChangeShapeType="1"/>
            </p:cNvSpPr>
            <p:nvPr/>
          </p:nvSpPr>
          <p:spPr bwMode="auto">
            <a:xfrm flipH="1">
              <a:off x="4667889" y="2736505"/>
              <a:ext cx="563563" cy="0"/>
            </a:xfrm>
            <a:prstGeom prst="line">
              <a:avLst/>
            </a:prstGeom>
            <a:noFill/>
            <a:ln w="19050" cap="flat">
              <a:solidFill>
                <a:srgbClr val="6E1E50"/>
              </a:solidFill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8"/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5" name="Line 24"/>
            <p:cNvSpPr>
              <a:spLocks noChangeShapeType="1"/>
            </p:cNvSpPr>
            <p:nvPr/>
          </p:nvSpPr>
          <p:spPr bwMode="auto">
            <a:xfrm flipH="1">
              <a:off x="4096388" y="2736505"/>
              <a:ext cx="571500" cy="0"/>
            </a:xfrm>
            <a:prstGeom prst="line">
              <a:avLst/>
            </a:prstGeom>
            <a:noFill/>
            <a:ln w="19050" cap="flat">
              <a:solidFill>
                <a:srgbClr val="6E1E50"/>
              </a:solidFill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8"/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6" name="Rectangle 25"/>
            <p:cNvSpPr>
              <a:spLocks noChangeArrowheads="1"/>
            </p:cNvSpPr>
            <p:nvPr/>
          </p:nvSpPr>
          <p:spPr bwMode="auto">
            <a:xfrm>
              <a:off x="4623439" y="2690467"/>
              <a:ext cx="90488" cy="92075"/>
            </a:xfrm>
            <a:prstGeom prst="rect">
              <a:avLst/>
            </a:prstGeom>
            <a:solidFill>
              <a:srgbClr val="6E1E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8"/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7" name="Rectangle 26"/>
            <p:cNvSpPr>
              <a:spLocks noChangeArrowheads="1"/>
            </p:cNvSpPr>
            <p:nvPr/>
          </p:nvSpPr>
          <p:spPr bwMode="auto">
            <a:xfrm>
              <a:off x="4623439" y="2690467"/>
              <a:ext cx="90488" cy="92075"/>
            </a:xfrm>
            <a:prstGeom prst="rect">
              <a:avLst/>
            </a:prstGeom>
            <a:noFill/>
            <a:ln w="1588" cap="flat">
              <a:solidFill>
                <a:srgbClr val="6E1E50"/>
              </a:solidFill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8"/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20" name="Line 27"/>
            <p:cNvSpPr>
              <a:spLocks noChangeShapeType="1"/>
            </p:cNvSpPr>
            <p:nvPr/>
          </p:nvSpPr>
          <p:spPr bwMode="auto">
            <a:xfrm flipH="1">
              <a:off x="4983801" y="2023717"/>
              <a:ext cx="257175" cy="0"/>
            </a:xfrm>
            <a:prstGeom prst="line">
              <a:avLst/>
            </a:prstGeom>
            <a:noFill/>
            <a:ln w="19050" cap="flat">
              <a:solidFill>
                <a:srgbClr val="6E1E50"/>
              </a:solidFill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8"/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21" name="Line 28"/>
            <p:cNvSpPr>
              <a:spLocks noChangeShapeType="1"/>
            </p:cNvSpPr>
            <p:nvPr/>
          </p:nvSpPr>
          <p:spPr bwMode="auto">
            <a:xfrm flipH="1">
              <a:off x="4734564" y="2023717"/>
              <a:ext cx="249238" cy="0"/>
            </a:xfrm>
            <a:prstGeom prst="line">
              <a:avLst/>
            </a:prstGeom>
            <a:noFill/>
            <a:ln w="19050" cap="flat">
              <a:solidFill>
                <a:srgbClr val="6E1E50"/>
              </a:solidFill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8"/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22" name="Rectangle 29"/>
            <p:cNvSpPr>
              <a:spLocks noChangeArrowheads="1"/>
            </p:cNvSpPr>
            <p:nvPr/>
          </p:nvSpPr>
          <p:spPr bwMode="auto">
            <a:xfrm>
              <a:off x="4937764" y="1977680"/>
              <a:ext cx="92075" cy="90488"/>
            </a:xfrm>
            <a:prstGeom prst="rect">
              <a:avLst/>
            </a:prstGeom>
            <a:solidFill>
              <a:srgbClr val="6E1E5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8"/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23" name="Rectangle 30"/>
            <p:cNvSpPr>
              <a:spLocks noChangeArrowheads="1"/>
            </p:cNvSpPr>
            <p:nvPr/>
          </p:nvSpPr>
          <p:spPr bwMode="auto">
            <a:xfrm>
              <a:off x="4937764" y="1977680"/>
              <a:ext cx="92075" cy="90488"/>
            </a:xfrm>
            <a:prstGeom prst="rect">
              <a:avLst/>
            </a:prstGeom>
            <a:noFill/>
            <a:ln w="1588" cap="flat">
              <a:solidFill>
                <a:srgbClr val="6E1E5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8"/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24" name="Line 31"/>
            <p:cNvSpPr>
              <a:spLocks noChangeShapeType="1"/>
            </p:cNvSpPr>
            <p:nvPr/>
          </p:nvSpPr>
          <p:spPr bwMode="auto">
            <a:xfrm flipH="1">
              <a:off x="4667889" y="1879255"/>
              <a:ext cx="760413" cy="0"/>
            </a:xfrm>
            <a:prstGeom prst="line">
              <a:avLst/>
            </a:prstGeom>
            <a:noFill/>
            <a:ln w="19050" cap="flat">
              <a:solidFill>
                <a:srgbClr val="6E1E50"/>
              </a:solidFill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8"/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25" name="Line 32"/>
            <p:cNvSpPr>
              <a:spLocks noChangeShapeType="1"/>
            </p:cNvSpPr>
            <p:nvPr/>
          </p:nvSpPr>
          <p:spPr bwMode="auto">
            <a:xfrm flipH="1">
              <a:off x="3942401" y="1879255"/>
              <a:ext cx="725488" cy="0"/>
            </a:xfrm>
            <a:prstGeom prst="line">
              <a:avLst/>
            </a:prstGeom>
            <a:noFill/>
            <a:ln w="19050" cap="flat">
              <a:solidFill>
                <a:srgbClr val="6E1E50"/>
              </a:solidFill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8"/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26" name="Rectangle 33"/>
            <p:cNvSpPr>
              <a:spLocks noChangeArrowheads="1"/>
            </p:cNvSpPr>
            <p:nvPr/>
          </p:nvSpPr>
          <p:spPr bwMode="auto">
            <a:xfrm>
              <a:off x="4623439" y="1833217"/>
              <a:ext cx="90488" cy="92075"/>
            </a:xfrm>
            <a:prstGeom prst="rect">
              <a:avLst/>
            </a:prstGeom>
            <a:solidFill>
              <a:srgbClr val="6E1E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8"/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27" name="Rectangle 34"/>
            <p:cNvSpPr>
              <a:spLocks noChangeArrowheads="1"/>
            </p:cNvSpPr>
            <p:nvPr/>
          </p:nvSpPr>
          <p:spPr bwMode="auto">
            <a:xfrm>
              <a:off x="4623439" y="1833217"/>
              <a:ext cx="90488" cy="92075"/>
            </a:xfrm>
            <a:prstGeom prst="rect">
              <a:avLst/>
            </a:prstGeom>
            <a:noFill/>
            <a:ln w="1588" cap="flat">
              <a:solidFill>
                <a:srgbClr val="6E1E50"/>
              </a:solidFill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8"/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41" name="Line 35"/>
            <p:cNvSpPr>
              <a:spLocks noChangeShapeType="1"/>
            </p:cNvSpPr>
            <p:nvPr/>
          </p:nvSpPr>
          <p:spPr bwMode="auto">
            <a:xfrm flipH="1">
              <a:off x="4969514" y="2450755"/>
              <a:ext cx="282575" cy="0"/>
            </a:xfrm>
            <a:prstGeom prst="line">
              <a:avLst/>
            </a:prstGeom>
            <a:noFill/>
            <a:ln w="19050" cap="flat">
              <a:solidFill>
                <a:srgbClr val="6E1E50"/>
              </a:solidFill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8"/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42" name="Line 36"/>
            <p:cNvSpPr>
              <a:spLocks noChangeShapeType="1"/>
            </p:cNvSpPr>
            <p:nvPr/>
          </p:nvSpPr>
          <p:spPr bwMode="auto">
            <a:xfrm flipH="1">
              <a:off x="4667889" y="2450755"/>
              <a:ext cx="301625" cy="0"/>
            </a:xfrm>
            <a:prstGeom prst="line">
              <a:avLst/>
            </a:prstGeom>
            <a:noFill/>
            <a:ln w="19050" cap="flat">
              <a:solidFill>
                <a:srgbClr val="6E1E50"/>
              </a:solidFill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8"/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43" name="Rectangle 37"/>
            <p:cNvSpPr>
              <a:spLocks noChangeArrowheads="1"/>
            </p:cNvSpPr>
            <p:nvPr/>
          </p:nvSpPr>
          <p:spPr bwMode="auto">
            <a:xfrm>
              <a:off x="4923476" y="2404717"/>
              <a:ext cx="90488" cy="92075"/>
            </a:xfrm>
            <a:prstGeom prst="rect">
              <a:avLst/>
            </a:prstGeom>
            <a:solidFill>
              <a:srgbClr val="6E1E5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8"/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44" name="Rectangle 38"/>
            <p:cNvSpPr>
              <a:spLocks noChangeArrowheads="1"/>
            </p:cNvSpPr>
            <p:nvPr/>
          </p:nvSpPr>
          <p:spPr bwMode="auto">
            <a:xfrm>
              <a:off x="4923476" y="2404717"/>
              <a:ext cx="90488" cy="92075"/>
            </a:xfrm>
            <a:prstGeom prst="rect">
              <a:avLst/>
            </a:prstGeom>
            <a:noFill/>
            <a:ln w="1588" cap="flat">
              <a:solidFill>
                <a:srgbClr val="6E1E5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8"/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45" name="Line 39"/>
            <p:cNvSpPr>
              <a:spLocks noChangeShapeType="1"/>
            </p:cNvSpPr>
            <p:nvPr/>
          </p:nvSpPr>
          <p:spPr bwMode="auto">
            <a:xfrm flipH="1">
              <a:off x="4867914" y="2307880"/>
              <a:ext cx="427038" cy="0"/>
            </a:xfrm>
            <a:prstGeom prst="line">
              <a:avLst/>
            </a:prstGeom>
            <a:noFill/>
            <a:ln w="19050" cap="flat">
              <a:solidFill>
                <a:srgbClr val="6E1E50"/>
              </a:solidFill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8"/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46" name="Line 40"/>
            <p:cNvSpPr>
              <a:spLocks noChangeShapeType="1"/>
            </p:cNvSpPr>
            <p:nvPr/>
          </p:nvSpPr>
          <p:spPr bwMode="auto">
            <a:xfrm flipH="1">
              <a:off x="4432939" y="2307880"/>
              <a:ext cx="434975" cy="0"/>
            </a:xfrm>
            <a:prstGeom prst="line">
              <a:avLst/>
            </a:prstGeom>
            <a:noFill/>
            <a:ln w="19050" cap="flat">
              <a:solidFill>
                <a:srgbClr val="6E1E50"/>
              </a:solidFill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8"/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47" name="Rectangle 41"/>
            <p:cNvSpPr>
              <a:spLocks noChangeArrowheads="1"/>
            </p:cNvSpPr>
            <p:nvPr/>
          </p:nvSpPr>
          <p:spPr bwMode="auto">
            <a:xfrm>
              <a:off x="4821876" y="2261842"/>
              <a:ext cx="92075" cy="92075"/>
            </a:xfrm>
            <a:prstGeom prst="rect">
              <a:avLst/>
            </a:prstGeom>
            <a:solidFill>
              <a:srgbClr val="6E1E5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8"/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48" name="Rectangle 42"/>
            <p:cNvSpPr>
              <a:spLocks noChangeArrowheads="1"/>
            </p:cNvSpPr>
            <p:nvPr/>
          </p:nvSpPr>
          <p:spPr bwMode="auto">
            <a:xfrm>
              <a:off x="4821876" y="2261842"/>
              <a:ext cx="92075" cy="92075"/>
            </a:xfrm>
            <a:prstGeom prst="rect">
              <a:avLst/>
            </a:prstGeom>
            <a:noFill/>
            <a:ln w="1588" cap="flat">
              <a:solidFill>
                <a:srgbClr val="6E1E5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8"/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49" name="Line 43"/>
            <p:cNvSpPr>
              <a:spLocks noChangeShapeType="1"/>
            </p:cNvSpPr>
            <p:nvPr/>
          </p:nvSpPr>
          <p:spPr bwMode="auto">
            <a:xfrm flipH="1">
              <a:off x="5275902" y="1593505"/>
              <a:ext cx="379413" cy="0"/>
            </a:xfrm>
            <a:prstGeom prst="line">
              <a:avLst/>
            </a:prstGeom>
            <a:noFill/>
            <a:ln w="19050" cap="flat">
              <a:solidFill>
                <a:srgbClr val="6E1E50"/>
              </a:solidFill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8"/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50" name="Line 44"/>
            <p:cNvSpPr>
              <a:spLocks noChangeShapeType="1"/>
            </p:cNvSpPr>
            <p:nvPr/>
          </p:nvSpPr>
          <p:spPr bwMode="auto">
            <a:xfrm flipH="1">
              <a:off x="4886964" y="1593505"/>
              <a:ext cx="388938" cy="0"/>
            </a:xfrm>
            <a:prstGeom prst="line">
              <a:avLst/>
            </a:prstGeom>
            <a:noFill/>
            <a:ln w="19050" cap="flat">
              <a:solidFill>
                <a:srgbClr val="6E1E50"/>
              </a:solidFill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8"/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51" name="Rectangle 45"/>
            <p:cNvSpPr>
              <a:spLocks noChangeArrowheads="1"/>
            </p:cNvSpPr>
            <p:nvPr/>
          </p:nvSpPr>
          <p:spPr bwMode="auto">
            <a:xfrm>
              <a:off x="5229864" y="1547467"/>
              <a:ext cx="90488" cy="92075"/>
            </a:xfrm>
            <a:prstGeom prst="rect">
              <a:avLst/>
            </a:prstGeom>
            <a:solidFill>
              <a:srgbClr val="6E1E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8"/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83" name="Rectangle 46"/>
            <p:cNvSpPr>
              <a:spLocks noChangeArrowheads="1"/>
            </p:cNvSpPr>
            <p:nvPr/>
          </p:nvSpPr>
          <p:spPr bwMode="auto">
            <a:xfrm>
              <a:off x="5229864" y="1547467"/>
              <a:ext cx="90488" cy="92075"/>
            </a:xfrm>
            <a:prstGeom prst="rect">
              <a:avLst/>
            </a:prstGeom>
            <a:noFill/>
            <a:ln w="1588" cap="flat">
              <a:solidFill>
                <a:srgbClr val="6E1E50"/>
              </a:solidFill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8"/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52" name="Line 47"/>
            <p:cNvSpPr>
              <a:spLocks noChangeShapeType="1"/>
            </p:cNvSpPr>
            <p:nvPr/>
          </p:nvSpPr>
          <p:spPr bwMode="auto">
            <a:xfrm flipH="1">
              <a:off x="4755201" y="1450630"/>
              <a:ext cx="315913" cy="0"/>
            </a:xfrm>
            <a:prstGeom prst="line">
              <a:avLst/>
            </a:prstGeom>
            <a:noFill/>
            <a:ln w="19050" cap="flat">
              <a:solidFill>
                <a:srgbClr val="6E1E50"/>
              </a:solidFill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8"/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53" name="Line 48"/>
            <p:cNvSpPr>
              <a:spLocks noChangeShapeType="1"/>
            </p:cNvSpPr>
            <p:nvPr/>
          </p:nvSpPr>
          <p:spPr bwMode="auto">
            <a:xfrm flipH="1">
              <a:off x="4432939" y="1450630"/>
              <a:ext cx="322263" cy="0"/>
            </a:xfrm>
            <a:prstGeom prst="line">
              <a:avLst/>
            </a:prstGeom>
            <a:noFill/>
            <a:ln w="19050" cap="flat">
              <a:solidFill>
                <a:srgbClr val="6E1E50"/>
              </a:solidFill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8"/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54" name="Rectangle 49"/>
            <p:cNvSpPr>
              <a:spLocks noChangeArrowheads="1"/>
            </p:cNvSpPr>
            <p:nvPr/>
          </p:nvSpPr>
          <p:spPr bwMode="auto">
            <a:xfrm>
              <a:off x="4709164" y="1406180"/>
              <a:ext cx="92075" cy="90488"/>
            </a:xfrm>
            <a:prstGeom prst="rect">
              <a:avLst/>
            </a:prstGeom>
            <a:solidFill>
              <a:srgbClr val="6E1E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8"/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55" name="Rectangle 50"/>
            <p:cNvSpPr>
              <a:spLocks noChangeArrowheads="1"/>
            </p:cNvSpPr>
            <p:nvPr/>
          </p:nvSpPr>
          <p:spPr bwMode="auto">
            <a:xfrm>
              <a:off x="4709164" y="1406180"/>
              <a:ext cx="92075" cy="90488"/>
            </a:xfrm>
            <a:prstGeom prst="rect">
              <a:avLst/>
            </a:prstGeom>
            <a:noFill/>
            <a:ln w="1588" cap="flat">
              <a:solidFill>
                <a:srgbClr val="6E1E50"/>
              </a:solidFill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8"/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56" name="Line 51"/>
            <p:cNvSpPr>
              <a:spLocks noChangeShapeType="1"/>
            </p:cNvSpPr>
            <p:nvPr/>
          </p:nvSpPr>
          <p:spPr bwMode="auto">
            <a:xfrm flipH="1">
              <a:off x="4867914" y="1164880"/>
              <a:ext cx="352425" cy="0"/>
            </a:xfrm>
            <a:prstGeom prst="line">
              <a:avLst/>
            </a:prstGeom>
            <a:noFill/>
            <a:ln w="19050" cap="flat">
              <a:solidFill>
                <a:srgbClr val="6E1E50"/>
              </a:solidFill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8"/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57" name="Line 52"/>
            <p:cNvSpPr>
              <a:spLocks noChangeShapeType="1"/>
            </p:cNvSpPr>
            <p:nvPr/>
          </p:nvSpPr>
          <p:spPr bwMode="auto">
            <a:xfrm flipH="1">
              <a:off x="4518664" y="1164880"/>
              <a:ext cx="349250" cy="0"/>
            </a:xfrm>
            <a:prstGeom prst="line">
              <a:avLst/>
            </a:prstGeom>
            <a:noFill/>
            <a:ln w="19050" cap="flat">
              <a:solidFill>
                <a:srgbClr val="6E1E50"/>
              </a:solidFill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8"/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58" name="Rectangle 53"/>
            <p:cNvSpPr>
              <a:spLocks noChangeArrowheads="1"/>
            </p:cNvSpPr>
            <p:nvPr/>
          </p:nvSpPr>
          <p:spPr bwMode="auto">
            <a:xfrm>
              <a:off x="4821876" y="1118842"/>
              <a:ext cx="92075" cy="92075"/>
            </a:xfrm>
            <a:prstGeom prst="rect">
              <a:avLst/>
            </a:prstGeom>
            <a:solidFill>
              <a:srgbClr val="6E1E5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8"/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59" name="Rectangle 54"/>
            <p:cNvSpPr>
              <a:spLocks noChangeArrowheads="1"/>
            </p:cNvSpPr>
            <p:nvPr/>
          </p:nvSpPr>
          <p:spPr bwMode="auto">
            <a:xfrm>
              <a:off x="4821876" y="1118842"/>
              <a:ext cx="92075" cy="92075"/>
            </a:xfrm>
            <a:prstGeom prst="rect">
              <a:avLst/>
            </a:prstGeom>
            <a:noFill/>
            <a:ln w="1588" cap="flat">
              <a:solidFill>
                <a:srgbClr val="6E1E5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8"/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60" name="Line 55"/>
            <p:cNvSpPr>
              <a:spLocks noChangeShapeType="1"/>
            </p:cNvSpPr>
            <p:nvPr/>
          </p:nvSpPr>
          <p:spPr bwMode="auto">
            <a:xfrm flipH="1">
              <a:off x="5110801" y="1022005"/>
              <a:ext cx="325438" cy="0"/>
            </a:xfrm>
            <a:prstGeom prst="line">
              <a:avLst/>
            </a:prstGeom>
            <a:noFill/>
            <a:ln w="19050" cap="flat">
              <a:solidFill>
                <a:srgbClr val="6E1E50"/>
              </a:solidFill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8"/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61" name="Line 56"/>
            <p:cNvSpPr>
              <a:spLocks noChangeShapeType="1"/>
            </p:cNvSpPr>
            <p:nvPr/>
          </p:nvSpPr>
          <p:spPr bwMode="auto">
            <a:xfrm flipH="1">
              <a:off x="4775839" y="1022005"/>
              <a:ext cx="334963" cy="0"/>
            </a:xfrm>
            <a:prstGeom prst="line">
              <a:avLst/>
            </a:prstGeom>
            <a:noFill/>
            <a:ln w="19050" cap="flat">
              <a:solidFill>
                <a:srgbClr val="6E1E50"/>
              </a:solidFill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8"/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62" name="Rectangle 57"/>
            <p:cNvSpPr>
              <a:spLocks noChangeArrowheads="1"/>
            </p:cNvSpPr>
            <p:nvPr/>
          </p:nvSpPr>
          <p:spPr bwMode="auto">
            <a:xfrm>
              <a:off x="5064764" y="975967"/>
              <a:ext cx="92075" cy="92075"/>
            </a:xfrm>
            <a:prstGeom prst="rect">
              <a:avLst/>
            </a:prstGeom>
            <a:solidFill>
              <a:srgbClr val="6E1E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8"/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63" name="Rectangle 58"/>
            <p:cNvSpPr>
              <a:spLocks noChangeArrowheads="1"/>
            </p:cNvSpPr>
            <p:nvPr/>
          </p:nvSpPr>
          <p:spPr bwMode="auto">
            <a:xfrm>
              <a:off x="5064764" y="975967"/>
              <a:ext cx="92075" cy="92075"/>
            </a:xfrm>
            <a:prstGeom prst="rect">
              <a:avLst/>
            </a:prstGeom>
            <a:noFill/>
            <a:ln w="1588" cap="flat">
              <a:solidFill>
                <a:srgbClr val="6E1E50"/>
              </a:solidFill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8"/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64" name="Line 59"/>
            <p:cNvSpPr>
              <a:spLocks noChangeShapeType="1"/>
            </p:cNvSpPr>
            <p:nvPr/>
          </p:nvSpPr>
          <p:spPr bwMode="auto">
            <a:xfrm flipH="1">
              <a:off x="4920301" y="3755150"/>
              <a:ext cx="404813" cy="0"/>
            </a:xfrm>
            <a:prstGeom prst="line">
              <a:avLst/>
            </a:prstGeom>
            <a:noFill/>
            <a:ln w="19050" cap="flat">
              <a:solidFill>
                <a:srgbClr val="6E1E50"/>
              </a:solidFill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8"/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65" name="Line 60"/>
            <p:cNvSpPr>
              <a:spLocks noChangeShapeType="1"/>
            </p:cNvSpPr>
            <p:nvPr/>
          </p:nvSpPr>
          <p:spPr bwMode="auto">
            <a:xfrm flipH="1">
              <a:off x="4518664" y="3755150"/>
              <a:ext cx="401638" cy="0"/>
            </a:xfrm>
            <a:prstGeom prst="line">
              <a:avLst/>
            </a:prstGeom>
            <a:noFill/>
            <a:ln w="19050" cap="flat">
              <a:solidFill>
                <a:srgbClr val="6E1E50"/>
              </a:solidFill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8"/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66" name="Rectangle 61"/>
            <p:cNvSpPr>
              <a:spLocks noChangeArrowheads="1"/>
            </p:cNvSpPr>
            <p:nvPr/>
          </p:nvSpPr>
          <p:spPr bwMode="auto">
            <a:xfrm>
              <a:off x="4874264" y="3709112"/>
              <a:ext cx="92075" cy="92075"/>
            </a:xfrm>
            <a:prstGeom prst="rect">
              <a:avLst/>
            </a:prstGeom>
            <a:solidFill>
              <a:srgbClr val="6E1E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8"/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67" name="Rectangle 62"/>
            <p:cNvSpPr>
              <a:spLocks noChangeArrowheads="1"/>
            </p:cNvSpPr>
            <p:nvPr/>
          </p:nvSpPr>
          <p:spPr bwMode="auto">
            <a:xfrm>
              <a:off x="4874264" y="3709112"/>
              <a:ext cx="92075" cy="92075"/>
            </a:xfrm>
            <a:prstGeom prst="rect">
              <a:avLst/>
            </a:prstGeom>
            <a:noFill/>
            <a:ln w="1588" cap="flat">
              <a:solidFill>
                <a:srgbClr val="6E1E50"/>
              </a:solidFill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8"/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68" name="Line 63"/>
            <p:cNvSpPr>
              <a:spLocks noChangeShapeType="1"/>
            </p:cNvSpPr>
            <p:nvPr/>
          </p:nvSpPr>
          <p:spPr bwMode="auto">
            <a:xfrm flipH="1">
              <a:off x="4999676" y="3891832"/>
              <a:ext cx="306388" cy="0"/>
            </a:xfrm>
            <a:prstGeom prst="line">
              <a:avLst/>
            </a:prstGeom>
            <a:noFill/>
            <a:ln w="19050" cap="flat">
              <a:solidFill>
                <a:srgbClr val="6E1E50"/>
              </a:solidFill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8"/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69" name="Line 64"/>
            <p:cNvSpPr>
              <a:spLocks noChangeShapeType="1"/>
            </p:cNvSpPr>
            <p:nvPr/>
          </p:nvSpPr>
          <p:spPr bwMode="auto">
            <a:xfrm flipH="1">
              <a:off x="4691701" y="3891832"/>
              <a:ext cx="307975" cy="0"/>
            </a:xfrm>
            <a:prstGeom prst="line">
              <a:avLst/>
            </a:prstGeom>
            <a:noFill/>
            <a:ln w="19050" cap="flat">
              <a:solidFill>
                <a:srgbClr val="6E1E50"/>
              </a:solidFill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8"/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70" name="Rectangle 65"/>
            <p:cNvSpPr>
              <a:spLocks noChangeArrowheads="1"/>
            </p:cNvSpPr>
            <p:nvPr/>
          </p:nvSpPr>
          <p:spPr bwMode="auto">
            <a:xfrm>
              <a:off x="4953639" y="3845795"/>
              <a:ext cx="92075" cy="90488"/>
            </a:xfrm>
            <a:prstGeom prst="rect">
              <a:avLst/>
            </a:prstGeom>
            <a:solidFill>
              <a:srgbClr val="6E1E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8"/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71" name="Rectangle 66"/>
            <p:cNvSpPr>
              <a:spLocks noChangeArrowheads="1"/>
            </p:cNvSpPr>
            <p:nvPr/>
          </p:nvSpPr>
          <p:spPr bwMode="auto">
            <a:xfrm>
              <a:off x="4953639" y="3845795"/>
              <a:ext cx="92075" cy="90488"/>
            </a:xfrm>
            <a:prstGeom prst="rect">
              <a:avLst/>
            </a:prstGeom>
            <a:noFill/>
            <a:ln w="1588" cap="flat">
              <a:solidFill>
                <a:srgbClr val="6E1E50"/>
              </a:solidFill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8"/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72" name="Line 67"/>
            <p:cNvSpPr>
              <a:spLocks noChangeShapeType="1"/>
            </p:cNvSpPr>
            <p:nvPr/>
          </p:nvSpPr>
          <p:spPr bwMode="auto">
            <a:xfrm flipH="1">
              <a:off x="5420364" y="3450880"/>
              <a:ext cx="1692276" cy="0"/>
            </a:xfrm>
            <a:prstGeom prst="line">
              <a:avLst/>
            </a:prstGeom>
            <a:noFill/>
            <a:ln w="19050" cap="flat">
              <a:solidFill>
                <a:srgbClr val="6E1E50"/>
              </a:solidFill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8"/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73" name="Line 68"/>
            <p:cNvSpPr>
              <a:spLocks noChangeShapeType="1"/>
            </p:cNvSpPr>
            <p:nvPr/>
          </p:nvSpPr>
          <p:spPr bwMode="auto">
            <a:xfrm flipH="1">
              <a:off x="3750313" y="3450880"/>
              <a:ext cx="1670051" cy="0"/>
            </a:xfrm>
            <a:prstGeom prst="line">
              <a:avLst/>
            </a:prstGeom>
            <a:noFill/>
            <a:ln w="19050" cap="flat">
              <a:solidFill>
                <a:srgbClr val="6E1E50"/>
              </a:solidFill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8"/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74" name="Rectangle 69"/>
            <p:cNvSpPr>
              <a:spLocks noChangeArrowheads="1"/>
            </p:cNvSpPr>
            <p:nvPr/>
          </p:nvSpPr>
          <p:spPr bwMode="auto">
            <a:xfrm>
              <a:off x="5374327" y="3404842"/>
              <a:ext cx="92075" cy="92075"/>
            </a:xfrm>
            <a:prstGeom prst="rect">
              <a:avLst/>
            </a:prstGeom>
            <a:solidFill>
              <a:srgbClr val="6E1E5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8"/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75" name="Rectangle 70"/>
            <p:cNvSpPr>
              <a:spLocks noChangeArrowheads="1"/>
            </p:cNvSpPr>
            <p:nvPr/>
          </p:nvSpPr>
          <p:spPr bwMode="auto">
            <a:xfrm>
              <a:off x="5374327" y="3404842"/>
              <a:ext cx="92075" cy="92075"/>
            </a:xfrm>
            <a:prstGeom prst="rect">
              <a:avLst/>
            </a:prstGeom>
            <a:noFill/>
            <a:ln w="1588" cap="flat">
              <a:solidFill>
                <a:srgbClr val="6E1E5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8"/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76" name="Line 71"/>
            <p:cNvSpPr>
              <a:spLocks noChangeShapeType="1"/>
            </p:cNvSpPr>
            <p:nvPr/>
          </p:nvSpPr>
          <p:spPr bwMode="auto">
            <a:xfrm flipH="1">
              <a:off x="5198114" y="3166717"/>
              <a:ext cx="519113" cy="0"/>
            </a:xfrm>
            <a:prstGeom prst="line">
              <a:avLst/>
            </a:prstGeom>
            <a:noFill/>
            <a:ln w="19050" cap="flat">
              <a:solidFill>
                <a:srgbClr val="6E1E50"/>
              </a:solidFill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8"/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77" name="Line 72"/>
            <p:cNvSpPr>
              <a:spLocks noChangeShapeType="1"/>
            </p:cNvSpPr>
            <p:nvPr/>
          </p:nvSpPr>
          <p:spPr bwMode="auto">
            <a:xfrm flipH="1">
              <a:off x="4691701" y="3166717"/>
              <a:ext cx="506413" cy="0"/>
            </a:xfrm>
            <a:prstGeom prst="line">
              <a:avLst/>
            </a:prstGeom>
            <a:noFill/>
            <a:ln w="19050" cap="flat">
              <a:solidFill>
                <a:srgbClr val="6E1E50"/>
              </a:solidFill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8"/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78" name="Rectangle 73"/>
            <p:cNvSpPr>
              <a:spLocks noChangeArrowheads="1"/>
            </p:cNvSpPr>
            <p:nvPr/>
          </p:nvSpPr>
          <p:spPr bwMode="auto">
            <a:xfrm>
              <a:off x="5152077" y="3120680"/>
              <a:ext cx="90488" cy="90488"/>
            </a:xfrm>
            <a:prstGeom prst="rect">
              <a:avLst/>
            </a:prstGeom>
            <a:solidFill>
              <a:srgbClr val="6E1E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8"/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79" name="Rectangle 74"/>
            <p:cNvSpPr>
              <a:spLocks noChangeArrowheads="1"/>
            </p:cNvSpPr>
            <p:nvPr/>
          </p:nvSpPr>
          <p:spPr bwMode="auto">
            <a:xfrm>
              <a:off x="5152077" y="3120680"/>
              <a:ext cx="90488" cy="90488"/>
            </a:xfrm>
            <a:prstGeom prst="rect">
              <a:avLst/>
            </a:prstGeom>
            <a:noFill/>
            <a:ln w="1588" cap="flat">
              <a:solidFill>
                <a:srgbClr val="6E1E50"/>
              </a:solidFill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8"/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80" name="Line 75"/>
            <p:cNvSpPr>
              <a:spLocks noChangeShapeType="1"/>
            </p:cNvSpPr>
            <p:nvPr/>
          </p:nvSpPr>
          <p:spPr bwMode="auto">
            <a:xfrm flipH="1">
              <a:off x="4902839" y="3308005"/>
              <a:ext cx="282575" cy="0"/>
            </a:xfrm>
            <a:prstGeom prst="line">
              <a:avLst/>
            </a:prstGeom>
            <a:noFill/>
            <a:ln w="19050" cap="flat">
              <a:solidFill>
                <a:srgbClr val="6E1E50"/>
              </a:solidFill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8"/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81" name="Line 76"/>
            <p:cNvSpPr>
              <a:spLocks noChangeShapeType="1"/>
            </p:cNvSpPr>
            <p:nvPr/>
          </p:nvSpPr>
          <p:spPr bwMode="auto">
            <a:xfrm flipH="1">
              <a:off x="4623439" y="3308005"/>
              <a:ext cx="279400" cy="0"/>
            </a:xfrm>
            <a:prstGeom prst="line">
              <a:avLst/>
            </a:prstGeom>
            <a:noFill/>
            <a:ln w="19050" cap="flat">
              <a:solidFill>
                <a:srgbClr val="6E1E50"/>
              </a:solidFill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8"/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82" name="Rectangle 77"/>
            <p:cNvSpPr>
              <a:spLocks noChangeArrowheads="1"/>
            </p:cNvSpPr>
            <p:nvPr/>
          </p:nvSpPr>
          <p:spPr bwMode="auto">
            <a:xfrm>
              <a:off x="4858389" y="3261967"/>
              <a:ext cx="90488" cy="92075"/>
            </a:xfrm>
            <a:prstGeom prst="rect">
              <a:avLst/>
            </a:prstGeom>
            <a:solidFill>
              <a:srgbClr val="6E1E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8"/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83" name="Rectangle 78"/>
            <p:cNvSpPr>
              <a:spLocks noChangeArrowheads="1"/>
            </p:cNvSpPr>
            <p:nvPr/>
          </p:nvSpPr>
          <p:spPr bwMode="auto">
            <a:xfrm>
              <a:off x="4858389" y="3261967"/>
              <a:ext cx="90488" cy="92075"/>
            </a:xfrm>
            <a:prstGeom prst="rect">
              <a:avLst/>
            </a:prstGeom>
            <a:noFill/>
            <a:ln w="1588" cap="flat">
              <a:solidFill>
                <a:srgbClr val="6E1E50"/>
              </a:solidFill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8"/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47" name="Rectangle 83"/>
            <p:cNvSpPr>
              <a:spLocks noChangeArrowheads="1"/>
            </p:cNvSpPr>
            <p:nvPr/>
          </p:nvSpPr>
          <p:spPr bwMode="auto">
            <a:xfrm>
              <a:off x="7386340" y="703055"/>
              <a:ext cx="1000274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914378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100" b="1" kern="0" dirty="0">
                  <a:solidFill>
                    <a:srgbClr val="000000"/>
                  </a:solidFill>
                </a:rPr>
                <a:t>0.50 (0.37-0.68)</a:t>
              </a:r>
              <a:endParaRPr lang="en-US" altLang="en-US" kern="0" dirty="0"/>
            </a:p>
          </p:txBody>
        </p:sp>
        <p:sp>
          <p:nvSpPr>
            <p:cNvPr id="148" name="Line 27"/>
            <p:cNvSpPr>
              <a:spLocks noChangeShapeType="1"/>
            </p:cNvSpPr>
            <p:nvPr/>
          </p:nvSpPr>
          <p:spPr bwMode="auto">
            <a:xfrm flipH="1">
              <a:off x="4957298" y="794596"/>
              <a:ext cx="265176" cy="0"/>
            </a:xfrm>
            <a:prstGeom prst="line">
              <a:avLst/>
            </a:prstGeom>
            <a:noFill/>
            <a:ln w="19050" cap="flat">
              <a:solidFill>
                <a:srgbClr val="6E1E50"/>
              </a:solidFill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8"/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49" name="Line 28"/>
            <p:cNvSpPr>
              <a:spLocks noChangeShapeType="1"/>
            </p:cNvSpPr>
            <p:nvPr/>
          </p:nvSpPr>
          <p:spPr bwMode="auto">
            <a:xfrm flipH="1">
              <a:off x="4727940" y="794596"/>
              <a:ext cx="249238" cy="0"/>
            </a:xfrm>
            <a:prstGeom prst="line">
              <a:avLst/>
            </a:prstGeom>
            <a:noFill/>
            <a:ln w="19050" cap="flat">
              <a:solidFill>
                <a:srgbClr val="6E1E50"/>
              </a:solidFill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8"/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50" name="Rectangle 29"/>
            <p:cNvSpPr>
              <a:spLocks noChangeArrowheads="1"/>
            </p:cNvSpPr>
            <p:nvPr/>
          </p:nvSpPr>
          <p:spPr bwMode="auto">
            <a:xfrm>
              <a:off x="4911262" y="748559"/>
              <a:ext cx="92075" cy="90488"/>
            </a:xfrm>
            <a:prstGeom prst="rect">
              <a:avLst/>
            </a:prstGeom>
            <a:solidFill>
              <a:srgbClr val="6E1E5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8"/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51" name="Rectangle 30"/>
            <p:cNvSpPr>
              <a:spLocks noChangeArrowheads="1"/>
            </p:cNvSpPr>
            <p:nvPr/>
          </p:nvSpPr>
          <p:spPr bwMode="auto">
            <a:xfrm>
              <a:off x="4911262" y="748559"/>
              <a:ext cx="92075" cy="90488"/>
            </a:xfrm>
            <a:prstGeom prst="rect">
              <a:avLst/>
            </a:prstGeom>
            <a:noFill/>
            <a:ln w="1588" cap="flat">
              <a:solidFill>
                <a:srgbClr val="6E1E5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8"/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52" name="Rectangle 83"/>
            <p:cNvSpPr>
              <a:spLocks noChangeArrowheads="1"/>
            </p:cNvSpPr>
            <p:nvPr/>
          </p:nvSpPr>
          <p:spPr bwMode="auto">
            <a:xfrm>
              <a:off x="1618439" y="678657"/>
              <a:ext cx="1104470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914378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100" b="1" kern="0" dirty="0">
                  <a:solidFill>
                    <a:srgbClr val="000000"/>
                  </a:solidFill>
                </a:rPr>
                <a:t>Overall (N = 305)</a:t>
              </a:r>
              <a:endParaRPr lang="en-US" altLang="en-US" kern="0" dirty="0"/>
            </a:p>
          </p:txBody>
        </p:sp>
        <p:sp>
          <p:nvSpPr>
            <p:cNvPr id="153" name="Rectangle 101"/>
            <p:cNvSpPr>
              <a:spLocks noChangeArrowheads="1"/>
            </p:cNvSpPr>
            <p:nvPr/>
          </p:nvSpPr>
          <p:spPr bwMode="auto">
            <a:xfrm>
              <a:off x="369076" y="678657"/>
              <a:ext cx="476092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914378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100" b="1" kern="0" dirty="0">
                  <a:solidFill>
                    <a:srgbClr val="000000"/>
                  </a:solidFill>
                </a:rPr>
                <a:t>Overall</a:t>
              </a:r>
              <a:endParaRPr lang="en-US" altLang="en-US" kern="0" dirty="0"/>
            </a:p>
          </p:txBody>
        </p:sp>
      </p:grpSp>
      <p:sp>
        <p:nvSpPr>
          <p:cNvPr id="4" name="Oval 3"/>
          <p:cNvSpPr/>
          <p:nvPr/>
        </p:nvSpPr>
        <p:spPr>
          <a:xfrm>
            <a:off x="4333804" y="3470501"/>
            <a:ext cx="916699" cy="421972"/>
          </a:xfrm>
          <a:prstGeom prst="ellipse">
            <a:avLst/>
          </a:prstGeom>
          <a:ln w="38100">
            <a:solidFill>
              <a:srgbClr val="FF0000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endParaRPr lang="en-US" sz="1350" dirty="0"/>
          </a:p>
        </p:txBody>
      </p:sp>
    </p:spTree>
    <p:extLst>
      <p:ext uri="{BB962C8B-B14F-4D97-AF65-F5344CB8AC3E}">
        <p14:creationId xmlns:p14="http://schemas.microsoft.com/office/powerpoint/2010/main" val="911536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Title 1"/>
          <p:cNvSpPr>
            <a:spLocks noGrp="1"/>
          </p:cNvSpPr>
          <p:nvPr>
            <p:ph type="title"/>
          </p:nvPr>
        </p:nvSpPr>
        <p:spPr>
          <a:xfrm>
            <a:off x="1291830" y="445739"/>
            <a:ext cx="6541294" cy="516731"/>
          </a:xfrm>
        </p:spPr>
        <p:txBody>
          <a:bodyPr/>
          <a:lstStyle/>
          <a:p>
            <a:pPr algn="ctr" eaLnBrk="1" hangingPunct="1"/>
            <a:r>
              <a:rPr lang="en-US" altLang="en-US" sz="2100" dirty="0"/>
              <a:t>CheckMate-017: </a:t>
            </a:r>
            <a:r>
              <a:rPr lang="en-US" altLang="en-US" sz="2100" dirty="0" err="1"/>
              <a:t>Nivolumab</a:t>
            </a:r>
            <a:r>
              <a:rPr lang="en-US" altLang="en-US" sz="2100" dirty="0"/>
              <a:t> Vs Docetaxel – 2</a:t>
            </a:r>
            <a:r>
              <a:rPr lang="en-US" altLang="en-US" sz="2100" baseline="30000" dirty="0"/>
              <a:t>nd</a:t>
            </a:r>
            <a:r>
              <a:rPr lang="en-US" altLang="en-US" sz="2100" dirty="0"/>
              <a:t> Line Squamous Carcinoma: Overall Survival</a:t>
            </a:r>
          </a:p>
        </p:txBody>
      </p:sp>
      <p:graphicFrame>
        <p:nvGraphicFramePr>
          <p:cNvPr id="144" name="Table 14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89767198"/>
              </p:ext>
            </p:extLst>
          </p:nvPr>
        </p:nvGraphicFramePr>
        <p:xfrm>
          <a:off x="5757667" y="2260265"/>
          <a:ext cx="3315994" cy="211812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6943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2759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1896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297122">
                <a:tc>
                  <a:txBody>
                    <a:bodyPr/>
                    <a:lstStyle/>
                    <a:p>
                      <a:endParaRPr 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marL="68581" marR="68581" marT="34261" marB="34261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err="1">
                          <a:solidFill>
                            <a:schemeClr val="tx1"/>
                          </a:solidFill>
                        </a:rPr>
                        <a:t>Nivolumab</a:t>
                      </a:r>
                      <a:endParaRPr lang="en-US" sz="1100" b="1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en-US" sz="1100" b="1" baseline="0" dirty="0">
                          <a:solidFill>
                            <a:schemeClr val="tx1"/>
                          </a:solidFill>
                        </a:rPr>
                        <a:t> n = 135</a:t>
                      </a:r>
                    </a:p>
                  </a:txBody>
                  <a:tcPr marL="68581" marR="68581" marT="34261" marB="34261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</a:rPr>
                        <a:t>Docetaxel  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</a:rPr>
                        <a:t>n = 137</a:t>
                      </a:r>
                    </a:p>
                  </a:txBody>
                  <a:tcPr marL="68581" marR="68581" marT="34261" marB="34261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323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baseline="0" dirty="0" err="1">
                          <a:solidFill>
                            <a:schemeClr val="tx1"/>
                          </a:solidFill>
                        </a:rPr>
                        <a:t>mOS</a:t>
                      </a:r>
                      <a:r>
                        <a:rPr lang="en-US" sz="1100" b="1" baseline="0" dirty="0">
                          <a:solidFill>
                            <a:schemeClr val="tx1"/>
                          </a:solidFill>
                        </a:rPr>
                        <a:t> mo,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baseline="0" dirty="0">
                          <a:solidFill>
                            <a:schemeClr val="tx1"/>
                          </a:solidFill>
                        </a:rPr>
                        <a:t>(95% CI)</a:t>
                      </a:r>
                      <a:endParaRPr 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marL="68581" marR="68581" marT="34261" marB="34261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solidFill>
                            <a:schemeClr val="tx1"/>
                          </a:solidFill>
                        </a:rPr>
                        <a:t>9.2 </a:t>
                      </a:r>
                    </a:p>
                    <a:p>
                      <a:pPr algn="ctr"/>
                      <a:r>
                        <a:rPr lang="en-US" sz="1100" b="0" dirty="0">
                          <a:solidFill>
                            <a:schemeClr val="tx1"/>
                          </a:solidFill>
                        </a:rPr>
                        <a:t>(7.3, 13.3)</a:t>
                      </a:r>
                    </a:p>
                  </a:txBody>
                  <a:tcPr marL="68581" marR="68581" marT="34261" marB="34261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</a:rPr>
                        <a:t>6.0 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dirty="0">
                          <a:solidFill>
                            <a:schemeClr val="tx1"/>
                          </a:solidFill>
                        </a:rPr>
                        <a:t>(5.1, 7.3)</a:t>
                      </a:r>
                    </a:p>
                  </a:txBody>
                  <a:tcPr marL="68581" marR="68581" marT="34261" marB="34261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97122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err="1">
                          <a:solidFill>
                            <a:schemeClr val="tx1"/>
                          </a:solidFill>
                        </a:rPr>
                        <a:t>mPFS</a:t>
                      </a:r>
                      <a:r>
                        <a:rPr lang="en-US" sz="1100" b="1" dirty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en-US" sz="1100" b="1" dirty="0" err="1">
                          <a:solidFill>
                            <a:schemeClr val="tx1"/>
                          </a:solidFill>
                        </a:rPr>
                        <a:t>mo</a:t>
                      </a:r>
                      <a:endParaRPr lang="en-US" sz="1100" b="1" dirty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dirty="0">
                          <a:solidFill>
                            <a:schemeClr val="tx1"/>
                          </a:solidFill>
                        </a:rPr>
                        <a:t>(95% CI)</a:t>
                      </a:r>
                    </a:p>
                  </a:txBody>
                  <a:tcPr marL="68581" marR="68581" marT="34261" marB="34261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solidFill>
                            <a:schemeClr val="tx1"/>
                          </a:solidFill>
                        </a:rPr>
                        <a:t>3.5</a:t>
                      </a:r>
                    </a:p>
                    <a:p>
                      <a:pPr algn="ctr"/>
                      <a:r>
                        <a:rPr lang="en-US" sz="1100" b="0" dirty="0">
                          <a:solidFill>
                            <a:schemeClr val="tx1"/>
                          </a:solidFill>
                        </a:rPr>
                        <a:t>(2.1, 4.9)</a:t>
                      </a:r>
                    </a:p>
                  </a:txBody>
                  <a:tcPr marL="68581" marR="68581" marT="34261" marB="34261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</a:rPr>
                        <a:t>2.8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dirty="0">
                          <a:solidFill>
                            <a:schemeClr val="tx1"/>
                          </a:solidFill>
                        </a:rPr>
                        <a:t>(2.1, </a:t>
                      </a:r>
                      <a:r>
                        <a:rPr lang="en-US" sz="1100" b="0">
                          <a:solidFill>
                            <a:schemeClr val="tx1"/>
                          </a:solidFill>
                        </a:rPr>
                        <a:t>3.5)</a:t>
                      </a:r>
                    </a:p>
                  </a:txBody>
                  <a:tcPr marL="68581" marR="68581" marT="34261" marB="34261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68622">
                <a:tc gridSpan="3"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</a:rPr>
                        <a:t> OS HR =  </a:t>
                      </a:r>
                      <a:r>
                        <a:rPr kumimoji="0" lang="en-US" sz="11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0.59 </a:t>
                      </a:r>
                      <a:r>
                        <a:rPr kumimoji="0" 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(95% CI: 0.44, 0.79),</a:t>
                      </a:r>
                      <a:r>
                        <a:rPr kumimoji="0" lang="en-US" sz="11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11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 </a:t>
                      </a:r>
                      <a:r>
                        <a:rPr kumimoji="0" lang="en-US" sz="11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= 0.00025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PFS HR = 0.62 </a:t>
                      </a:r>
                      <a:r>
                        <a:rPr kumimoji="0" 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(95% CI: 0.47, 0.81) </a:t>
                      </a:r>
                      <a:r>
                        <a:rPr kumimoji="0" lang="en-US" sz="11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 </a:t>
                      </a:r>
                      <a:r>
                        <a:rPr kumimoji="0" lang="en-US" sz="11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= 0.0004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ORR – 20% versus 9%, </a:t>
                      </a:r>
                      <a:r>
                        <a:rPr kumimoji="0" lang="en-US" sz="11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</a:t>
                      </a:r>
                      <a:r>
                        <a:rPr kumimoji="0" lang="en-US" sz="11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= 0.0083</a:t>
                      </a:r>
                    </a:p>
                  </a:txBody>
                  <a:tcPr marL="68581" marR="68581" marT="34261" marB="34261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3" name="Group 2"/>
          <p:cNvGrpSpPr/>
          <p:nvPr/>
        </p:nvGrpSpPr>
        <p:grpSpPr>
          <a:xfrm>
            <a:off x="95308" y="2227385"/>
            <a:ext cx="7127402" cy="3468610"/>
            <a:chOff x="233078" y="2408534"/>
            <a:chExt cx="6382941" cy="3106312"/>
          </a:xfrm>
        </p:grpSpPr>
        <p:sp>
          <p:nvSpPr>
            <p:cNvPr id="8" name="TextBox 7"/>
            <p:cNvSpPr txBox="1">
              <a:spLocks noChangeAspect="1"/>
            </p:cNvSpPr>
            <p:nvPr/>
          </p:nvSpPr>
          <p:spPr>
            <a:xfrm>
              <a:off x="252128" y="5332930"/>
              <a:ext cx="6363891" cy="181916"/>
            </a:xfrm>
            <a:prstGeom prst="rect">
              <a:avLst/>
            </a:prstGeom>
            <a:noFill/>
          </p:spPr>
          <p:txBody>
            <a:bodyPr anchor="b">
              <a:spAutoFit/>
            </a:bodyPr>
            <a:lstStyle>
              <a:defPPr>
                <a:defRPr lang="en-US"/>
              </a:defPPr>
              <a:lvl1pPr>
                <a:lnSpc>
                  <a:spcPct val="90000"/>
                </a:lnSpc>
                <a:spcBef>
                  <a:spcPts val="400"/>
                </a:spcBef>
                <a:defRPr sz="800">
                  <a:cs typeface="Arial" pitchFamily="34" charset="0"/>
                </a:defRPr>
              </a:lvl1pPr>
            </a:lstStyle>
            <a:p>
              <a:pPr defTabSz="342892">
                <a:defRPr/>
              </a:pPr>
              <a:r>
                <a:rPr lang="en-US" dirty="0">
                  <a:solidFill>
                    <a:srgbClr val="000000"/>
                  </a:solidFill>
                  <a:ea typeface="ＭＳ Ｐゴシック" panose="020B0600070205080204" pitchFamily="34" charset="-128"/>
                </a:rPr>
                <a:t>Symbols represent censored observations</a:t>
              </a:r>
            </a:p>
          </p:txBody>
        </p:sp>
        <p:sp>
          <p:nvSpPr>
            <p:cNvPr id="9" name="TextBox 8"/>
            <p:cNvSpPr txBox="1">
              <a:spLocks noChangeAspect="1"/>
            </p:cNvSpPr>
            <p:nvPr/>
          </p:nvSpPr>
          <p:spPr>
            <a:xfrm>
              <a:off x="233079" y="4906465"/>
              <a:ext cx="1109662" cy="23428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defTabSz="342892">
                <a:defRPr/>
              </a:pPr>
              <a:r>
                <a:rPr lang="en-GB" sz="1100" b="1" dirty="0" err="1">
                  <a:solidFill>
                    <a:srgbClr val="0F3B66"/>
                  </a:solidFill>
                  <a:ea typeface="ＭＳ Ｐゴシック" panose="020B0600070205080204" pitchFamily="34" charset="-128"/>
                </a:rPr>
                <a:t>Nivolumab</a:t>
              </a:r>
              <a:endParaRPr lang="en-GB" sz="1100" b="1" dirty="0">
                <a:solidFill>
                  <a:srgbClr val="0F3B66"/>
                </a:solidFill>
                <a:ea typeface="ＭＳ Ｐゴシック" panose="020B0600070205080204" pitchFamily="34" charset="-128"/>
              </a:endParaRPr>
            </a:p>
          </p:txBody>
        </p:sp>
        <p:sp>
          <p:nvSpPr>
            <p:cNvPr id="10" name="TextBox 9"/>
            <p:cNvSpPr txBox="1">
              <a:spLocks noChangeAspect="1"/>
            </p:cNvSpPr>
            <p:nvPr/>
          </p:nvSpPr>
          <p:spPr>
            <a:xfrm>
              <a:off x="234269" y="5043387"/>
              <a:ext cx="933450" cy="23428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defTabSz="342892">
                <a:defRPr/>
              </a:pPr>
              <a:r>
                <a:rPr lang="en-GB" sz="1100" b="1" dirty="0" err="1">
                  <a:solidFill>
                    <a:srgbClr val="00823B"/>
                  </a:solidFill>
                  <a:ea typeface="ＭＳ Ｐゴシック" panose="020B0600070205080204" pitchFamily="34" charset="-128"/>
                </a:rPr>
                <a:t>Docetaxel</a:t>
              </a:r>
              <a:endParaRPr lang="en-GB" sz="1100" b="1" dirty="0">
                <a:solidFill>
                  <a:srgbClr val="00823B"/>
                </a:solidFill>
                <a:ea typeface="ＭＳ Ｐゴシック" panose="020B0600070205080204" pitchFamily="34" charset="-128"/>
              </a:endParaRPr>
            </a:p>
          </p:txBody>
        </p:sp>
        <p:sp>
          <p:nvSpPr>
            <p:cNvPr id="11" name="TextBox 10"/>
            <p:cNvSpPr txBox="1">
              <a:spLocks noChangeAspect="1"/>
            </p:cNvSpPr>
            <p:nvPr/>
          </p:nvSpPr>
          <p:spPr>
            <a:xfrm>
              <a:off x="1024844" y="4906465"/>
              <a:ext cx="379809" cy="23428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342892">
                <a:defRPr/>
              </a:pPr>
              <a:r>
                <a:rPr lang="en-GB" sz="1100" dirty="0">
                  <a:solidFill>
                    <a:srgbClr val="000000"/>
                  </a:solidFill>
                  <a:ea typeface="ＭＳ Ｐゴシック" panose="020B0600070205080204" pitchFamily="34" charset="-128"/>
                </a:rPr>
                <a:t>135</a:t>
              </a:r>
            </a:p>
          </p:txBody>
        </p:sp>
        <p:sp>
          <p:nvSpPr>
            <p:cNvPr id="12" name="TextBox 11"/>
            <p:cNvSpPr txBox="1">
              <a:spLocks noChangeAspect="1"/>
            </p:cNvSpPr>
            <p:nvPr/>
          </p:nvSpPr>
          <p:spPr>
            <a:xfrm>
              <a:off x="1515382" y="4906465"/>
              <a:ext cx="386951" cy="23428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342892">
                <a:defRPr/>
              </a:pPr>
              <a:r>
                <a:rPr lang="en-GB" sz="1100" dirty="0">
                  <a:solidFill>
                    <a:srgbClr val="000000"/>
                  </a:solidFill>
                  <a:ea typeface="ＭＳ Ｐゴシック" panose="020B0600070205080204" pitchFamily="34" charset="-128"/>
                </a:rPr>
                <a:t>113</a:t>
              </a:r>
            </a:p>
          </p:txBody>
        </p:sp>
        <p:sp>
          <p:nvSpPr>
            <p:cNvPr id="13" name="TextBox 12"/>
            <p:cNvSpPr txBox="1">
              <a:spLocks noChangeAspect="1"/>
            </p:cNvSpPr>
            <p:nvPr/>
          </p:nvSpPr>
          <p:spPr>
            <a:xfrm>
              <a:off x="2005920" y="4906465"/>
              <a:ext cx="335756" cy="23428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342892">
                <a:defRPr/>
              </a:pPr>
              <a:r>
                <a:rPr lang="en-GB" sz="1100" dirty="0">
                  <a:solidFill>
                    <a:srgbClr val="000000"/>
                  </a:solidFill>
                  <a:ea typeface="ＭＳ Ｐゴシック" panose="020B0600070205080204" pitchFamily="34" charset="-128"/>
                </a:rPr>
                <a:t>86</a:t>
              </a:r>
            </a:p>
          </p:txBody>
        </p:sp>
        <p:sp>
          <p:nvSpPr>
            <p:cNvPr id="14" name="TextBox 13"/>
            <p:cNvSpPr txBox="1">
              <a:spLocks noChangeAspect="1"/>
            </p:cNvSpPr>
            <p:nvPr/>
          </p:nvSpPr>
          <p:spPr>
            <a:xfrm>
              <a:off x="2496458" y="4906465"/>
              <a:ext cx="335756" cy="23428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342892">
                <a:defRPr/>
              </a:pPr>
              <a:r>
                <a:rPr lang="en-GB" sz="1100" dirty="0">
                  <a:solidFill>
                    <a:srgbClr val="000000"/>
                  </a:solidFill>
                  <a:ea typeface="ＭＳ Ｐゴシック" panose="020B0600070205080204" pitchFamily="34" charset="-128"/>
                </a:rPr>
                <a:t>69</a:t>
              </a:r>
            </a:p>
          </p:txBody>
        </p:sp>
        <p:sp>
          <p:nvSpPr>
            <p:cNvPr id="15" name="TextBox 14"/>
            <p:cNvSpPr txBox="1">
              <a:spLocks noChangeAspect="1"/>
            </p:cNvSpPr>
            <p:nvPr/>
          </p:nvSpPr>
          <p:spPr>
            <a:xfrm>
              <a:off x="2986995" y="4906465"/>
              <a:ext cx="334565" cy="23428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342892">
                <a:defRPr/>
              </a:pPr>
              <a:r>
                <a:rPr lang="en-GB" sz="1100" dirty="0">
                  <a:solidFill>
                    <a:srgbClr val="000000"/>
                  </a:solidFill>
                  <a:ea typeface="ＭＳ Ｐゴシック" panose="020B0600070205080204" pitchFamily="34" charset="-128"/>
                </a:rPr>
                <a:t>52</a:t>
              </a:r>
            </a:p>
          </p:txBody>
        </p:sp>
        <p:sp>
          <p:nvSpPr>
            <p:cNvPr id="16" name="TextBox 15"/>
            <p:cNvSpPr txBox="1">
              <a:spLocks noChangeAspect="1"/>
            </p:cNvSpPr>
            <p:nvPr/>
          </p:nvSpPr>
          <p:spPr>
            <a:xfrm>
              <a:off x="3477533" y="4906465"/>
              <a:ext cx="334565" cy="23428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342892">
                <a:defRPr/>
              </a:pPr>
              <a:r>
                <a:rPr lang="en-GB" sz="1100" dirty="0">
                  <a:solidFill>
                    <a:srgbClr val="000000"/>
                  </a:solidFill>
                  <a:ea typeface="ＭＳ Ｐゴシック" panose="020B0600070205080204" pitchFamily="34" charset="-128"/>
                </a:rPr>
                <a:t>31</a:t>
              </a:r>
            </a:p>
          </p:txBody>
        </p:sp>
        <p:sp>
          <p:nvSpPr>
            <p:cNvPr id="17" name="TextBox 16"/>
            <p:cNvSpPr txBox="1">
              <a:spLocks noChangeAspect="1"/>
            </p:cNvSpPr>
            <p:nvPr/>
          </p:nvSpPr>
          <p:spPr>
            <a:xfrm>
              <a:off x="3966879" y="4906465"/>
              <a:ext cx="335756" cy="23428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342892">
                <a:defRPr/>
              </a:pPr>
              <a:r>
                <a:rPr lang="en-GB" sz="1100" dirty="0">
                  <a:solidFill>
                    <a:srgbClr val="000000"/>
                  </a:solidFill>
                  <a:ea typeface="ＭＳ Ｐゴシック" panose="020B0600070205080204" pitchFamily="34" charset="-128"/>
                </a:rPr>
                <a:t>15</a:t>
              </a:r>
            </a:p>
          </p:txBody>
        </p:sp>
        <p:sp>
          <p:nvSpPr>
            <p:cNvPr id="18" name="TextBox 17"/>
            <p:cNvSpPr txBox="1">
              <a:spLocks noChangeAspect="1"/>
            </p:cNvSpPr>
            <p:nvPr/>
          </p:nvSpPr>
          <p:spPr>
            <a:xfrm>
              <a:off x="4457417" y="4906465"/>
              <a:ext cx="335756" cy="23428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342892">
                <a:defRPr/>
              </a:pPr>
              <a:r>
                <a:rPr lang="en-GB" sz="1100" dirty="0">
                  <a:solidFill>
                    <a:srgbClr val="000000"/>
                  </a:solidFill>
                  <a:ea typeface="ＭＳ Ｐゴシック" panose="020B0600070205080204" pitchFamily="34" charset="-128"/>
                </a:rPr>
                <a:t>7</a:t>
              </a:r>
            </a:p>
          </p:txBody>
        </p:sp>
        <p:sp>
          <p:nvSpPr>
            <p:cNvPr id="19" name="TextBox 18"/>
            <p:cNvSpPr txBox="1">
              <a:spLocks noChangeAspect="1"/>
            </p:cNvSpPr>
            <p:nvPr/>
          </p:nvSpPr>
          <p:spPr>
            <a:xfrm>
              <a:off x="4947954" y="4906465"/>
              <a:ext cx="335756" cy="23428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342892">
                <a:defRPr/>
              </a:pPr>
              <a:r>
                <a:rPr lang="en-GB" sz="1100" dirty="0">
                  <a:solidFill>
                    <a:srgbClr val="000000"/>
                  </a:solidFill>
                  <a:ea typeface="ＭＳ Ｐゴシック" panose="020B0600070205080204" pitchFamily="34" charset="-128"/>
                </a:rPr>
                <a:t>0</a:t>
              </a:r>
            </a:p>
          </p:txBody>
        </p:sp>
        <p:sp>
          <p:nvSpPr>
            <p:cNvPr id="20" name="TextBox 19"/>
            <p:cNvSpPr txBox="1">
              <a:spLocks noChangeAspect="1"/>
            </p:cNvSpPr>
            <p:nvPr/>
          </p:nvSpPr>
          <p:spPr>
            <a:xfrm>
              <a:off x="1024845" y="5039815"/>
              <a:ext cx="379808" cy="23428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342892">
                <a:defRPr/>
              </a:pPr>
              <a:r>
                <a:rPr lang="en-GB" sz="1100" dirty="0">
                  <a:solidFill>
                    <a:srgbClr val="000000"/>
                  </a:solidFill>
                  <a:ea typeface="ＭＳ Ｐゴシック" panose="020B0600070205080204" pitchFamily="34" charset="-128"/>
                </a:rPr>
                <a:t>137</a:t>
              </a:r>
            </a:p>
          </p:txBody>
        </p:sp>
        <p:sp>
          <p:nvSpPr>
            <p:cNvPr id="21" name="TextBox 20"/>
            <p:cNvSpPr txBox="1">
              <a:spLocks noChangeAspect="1"/>
            </p:cNvSpPr>
            <p:nvPr/>
          </p:nvSpPr>
          <p:spPr>
            <a:xfrm>
              <a:off x="1515383" y="5039815"/>
              <a:ext cx="386950" cy="23428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342892">
                <a:defRPr/>
              </a:pPr>
              <a:r>
                <a:rPr lang="en-GB" sz="1100" dirty="0">
                  <a:solidFill>
                    <a:srgbClr val="000000"/>
                  </a:solidFill>
                  <a:ea typeface="ＭＳ Ｐゴシック" panose="020B0600070205080204" pitchFamily="34" charset="-128"/>
                </a:rPr>
                <a:t>103</a:t>
              </a:r>
            </a:p>
          </p:txBody>
        </p:sp>
        <p:sp>
          <p:nvSpPr>
            <p:cNvPr id="22" name="TextBox 21"/>
            <p:cNvSpPr txBox="1">
              <a:spLocks noChangeAspect="1"/>
            </p:cNvSpPr>
            <p:nvPr/>
          </p:nvSpPr>
          <p:spPr>
            <a:xfrm>
              <a:off x="2005920" y="5039815"/>
              <a:ext cx="335756" cy="23428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342892">
                <a:defRPr/>
              </a:pPr>
              <a:r>
                <a:rPr lang="en-GB" sz="1100" dirty="0">
                  <a:solidFill>
                    <a:srgbClr val="000000"/>
                  </a:solidFill>
                  <a:ea typeface="ＭＳ Ｐゴシック" panose="020B0600070205080204" pitchFamily="34" charset="-128"/>
                </a:rPr>
                <a:t>68</a:t>
              </a:r>
            </a:p>
          </p:txBody>
        </p:sp>
        <p:sp>
          <p:nvSpPr>
            <p:cNvPr id="23" name="TextBox 22"/>
            <p:cNvSpPr txBox="1">
              <a:spLocks noChangeAspect="1"/>
            </p:cNvSpPr>
            <p:nvPr/>
          </p:nvSpPr>
          <p:spPr>
            <a:xfrm>
              <a:off x="2496458" y="5039815"/>
              <a:ext cx="335756" cy="23428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342892">
                <a:defRPr/>
              </a:pPr>
              <a:r>
                <a:rPr lang="en-GB" sz="1100" dirty="0">
                  <a:solidFill>
                    <a:srgbClr val="000000"/>
                  </a:solidFill>
                  <a:ea typeface="ＭＳ Ｐゴシック" panose="020B0600070205080204" pitchFamily="34" charset="-128"/>
                </a:rPr>
                <a:t>45</a:t>
              </a:r>
            </a:p>
          </p:txBody>
        </p:sp>
        <p:sp>
          <p:nvSpPr>
            <p:cNvPr id="24" name="TextBox 23"/>
            <p:cNvSpPr txBox="1">
              <a:spLocks noChangeAspect="1"/>
            </p:cNvSpPr>
            <p:nvPr/>
          </p:nvSpPr>
          <p:spPr>
            <a:xfrm>
              <a:off x="2986995" y="5039815"/>
              <a:ext cx="334565" cy="23428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342892">
                <a:defRPr/>
              </a:pPr>
              <a:r>
                <a:rPr lang="en-GB" sz="1100" dirty="0">
                  <a:solidFill>
                    <a:srgbClr val="000000"/>
                  </a:solidFill>
                  <a:ea typeface="ＭＳ Ｐゴシック" panose="020B0600070205080204" pitchFamily="34" charset="-128"/>
                </a:rPr>
                <a:t>30</a:t>
              </a:r>
            </a:p>
          </p:txBody>
        </p:sp>
        <p:sp>
          <p:nvSpPr>
            <p:cNvPr id="25" name="TextBox 24"/>
            <p:cNvSpPr txBox="1">
              <a:spLocks noChangeAspect="1"/>
            </p:cNvSpPr>
            <p:nvPr/>
          </p:nvSpPr>
          <p:spPr>
            <a:xfrm>
              <a:off x="3477533" y="5039815"/>
              <a:ext cx="334565" cy="23428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342892">
                <a:defRPr/>
              </a:pPr>
              <a:r>
                <a:rPr lang="en-GB" sz="1100" dirty="0">
                  <a:solidFill>
                    <a:srgbClr val="000000"/>
                  </a:solidFill>
                  <a:ea typeface="ＭＳ Ｐゴシック" panose="020B0600070205080204" pitchFamily="34" charset="-128"/>
                </a:rPr>
                <a:t>14</a:t>
              </a:r>
            </a:p>
          </p:txBody>
        </p:sp>
        <p:sp>
          <p:nvSpPr>
            <p:cNvPr id="26" name="TextBox 25"/>
            <p:cNvSpPr txBox="1">
              <a:spLocks noChangeAspect="1"/>
            </p:cNvSpPr>
            <p:nvPr/>
          </p:nvSpPr>
          <p:spPr>
            <a:xfrm>
              <a:off x="3966879" y="5039815"/>
              <a:ext cx="335756" cy="23428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342892">
                <a:defRPr/>
              </a:pPr>
              <a:r>
                <a:rPr lang="en-GB" sz="1100" dirty="0">
                  <a:solidFill>
                    <a:srgbClr val="000000"/>
                  </a:solidFill>
                  <a:ea typeface="ＭＳ Ｐゴシック" panose="020B0600070205080204" pitchFamily="34" charset="-128"/>
                </a:rPr>
                <a:t>7</a:t>
              </a:r>
            </a:p>
          </p:txBody>
        </p:sp>
        <p:sp>
          <p:nvSpPr>
            <p:cNvPr id="27" name="TextBox 26"/>
            <p:cNvSpPr txBox="1">
              <a:spLocks noChangeAspect="1"/>
            </p:cNvSpPr>
            <p:nvPr/>
          </p:nvSpPr>
          <p:spPr>
            <a:xfrm>
              <a:off x="4457417" y="5039815"/>
              <a:ext cx="335756" cy="23428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342892">
                <a:defRPr/>
              </a:pPr>
              <a:r>
                <a:rPr lang="en-GB" sz="1100" dirty="0">
                  <a:solidFill>
                    <a:srgbClr val="000000"/>
                  </a:solidFill>
                  <a:ea typeface="ＭＳ Ｐゴシック" panose="020B0600070205080204" pitchFamily="34" charset="-128"/>
                </a:rPr>
                <a:t>2</a:t>
              </a:r>
            </a:p>
          </p:txBody>
        </p:sp>
        <p:sp>
          <p:nvSpPr>
            <p:cNvPr id="28" name="TextBox 27"/>
            <p:cNvSpPr txBox="1">
              <a:spLocks noChangeAspect="1"/>
            </p:cNvSpPr>
            <p:nvPr/>
          </p:nvSpPr>
          <p:spPr>
            <a:xfrm>
              <a:off x="4947954" y="5039815"/>
              <a:ext cx="335756" cy="23428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342892">
                <a:defRPr/>
              </a:pPr>
              <a:r>
                <a:rPr lang="en-GB" sz="1100" dirty="0">
                  <a:solidFill>
                    <a:srgbClr val="000000"/>
                  </a:solidFill>
                  <a:ea typeface="ＭＳ Ｐゴシック" panose="020B0600070205080204" pitchFamily="34" charset="-128"/>
                </a:rPr>
                <a:t>0</a:t>
              </a:r>
            </a:p>
          </p:txBody>
        </p:sp>
        <p:sp>
          <p:nvSpPr>
            <p:cNvPr id="29" name="TextBox 28"/>
            <p:cNvSpPr txBox="1">
              <a:spLocks noChangeAspect="1"/>
            </p:cNvSpPr>
            <p:nvPr/>
          </p:nvSpPr>
          <p:spPr>
            <a:xfrm>
              <a:off x="233078" y="4752875"/>
              <a:ext cx="2105028" cy="23428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defTabSz="342892">
                <a:defRPr/>
              </a:pPr>
              <a:r>
                <a:rPr lang="en-GB" sz="1100" b="1" dirty="0">
                  <a:solidFill>
                    <a:srgbClr val="000000"/>
                  </a:solidFill>
                  <a:ea typeface="ＭＳ Ｐゴシック" panose="020B0600070205080204" pitchFamily="34" charset="-128"/>
                </a:rPr>
                <a:t>Number of Patients at Risk</a:t>
              </a:r>
            </a:p>
          </p:txBody>
        </p:sp>
        <p:sp>
          <p:nvSpPr>
            <p:cNvPr id="31" name="TextBox 30"/>
            <p:cNvSpPr txBox="1">
              <a:spLocks noChangeAspect="1"/>
            </p:cNvSpPr>
            <p:nvPr/>
          </p:nvSpPr>
          <p:spPr>
            <a:xfrm>
              <a:off x="1180817" y="4523085"/>
              <a:ext cx="3927872" cy="23428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342892">
                <a:defRPr/>
              </a:pPr>
              <a:r>
                <a:rPr lang="en-GB" sz="1100" b="1" dirty="0">
                  <a:solidFill>
                    <a:srgbClr val="000000"/>
                  </a:solidFill>
                  <a:ea typeface="ＭＳ Ｐゴシック" panose="020B0600070205080204" pitchFamily="34" charset="-128"/>
                </a:rPr>
                <a:t>Time (months)</a:t>
              </a:r>
            </a:p>
          </p:txBody>
        </p:sp>
        <p:sp>
          <p:nvSpPr>
            <p:cNvPr id="61" name="TextBox 60"/>
            <p:cNvSpPr txBox="1">
              <a:spLocks noChangeAspect="1"/>
            </p:cNvSpPr>
            <p:nvPr/>
          </p:nvSpPr>
          <p:spPr>
            <a:xfrm>
              <a:off x="4385119" y="3503908"/>
              <a:ext cx="811383" cy="234285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none">
              <a:spAutoFit/>
            </a:bodyPr>
            <a:lstStyle/>
            <a:p>
              <a:pPr defTabSz="342892">
                <a:defRPr/>
              </a:pPr>
              <a:r>
                <a:rPr lang="en-US" sz="1100" b="1" dirty="0" err="1">
                  <a:solidFill>
                    <a:srgbClr val="1E76CC">
                      <a:lumMod val="50000"/>
                    </a:srgbClr>
                  </a:solidFill>
                  <a:ea typeface="ＭＳ Ｐゴシック" panose="020B0600070205080204" pitchFamily="34" charset="-128"/>
                </a:rPr>
                <a:t>Nivolumab</a:t>
              </a:r>
              <a:endParaRPr lang="en-US" sz="1100" b="1" dirty="0">
                <a:solidFill>
                  <a:srgbClr val="1E76CC">
                    <a:lumMod val="50000"/>
                  </a:srgbClr>
                </a:solidFill>
                <a:ea typeface="ＭＳ Ｐゴシック" panose="020B0600070205080204" pitchFamily="34" charset="-128"/>
              </a:endParaRPr>
            </a:p>
          </p:txBody>
        </p:sp>
        <p:sp>
          <p:nvSpPr>
            <p:cNvPr id="62" name="TextBox 61"/>
            <p:cNvSpPr txBox="1">
              <a:spLocks noChangeAspect="1"/>
            </p:cNvSpPr>
            <p:nvPr/>
          </p:nvSpPr>
          <p:spPr>
            <a:xfrm>
              <a:off x="4440643" y="3870622"/>
              <a:ext cx="762574" cy="234285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none">
              <a:spAutoFit/>
            </a:bodyPr>
            <a:lstStyle/>
            <a:p>
              <a:pPr defTabSz="342892">
                <a:defRPr/>
              </a:pPr>
              <a:r>
                <a:rPr lang="en-US" sz="1100" b="1" dirty="0">
                  <a:solidFill>
                    <a:srgbClr val="00823B"/>
                  </a:solidFill>
                  <a:ea typeface="ＭＳ Ｐゴシック" panose="020B0600070205080204" pitchFamily="34" charset="-128"/>
                </a:rPr>
                <a:t>Docetaxel</a:t>
              </a:r>
            </a:p>
          </p:txBody>
        </p:sp>
        <p:sp>
          <p:nvSpPr>
            <p:cNvPr id="66" name="TextBox 65"/>
            <p:cNvSpPr txBox="1">
              <a:spLocks noChangeAspect="1"/>
            </p:cNvSpPr>
            <p:nvPr/>
          </p:nvSpPr>
          <p:spPr>
            <a:xfrm>
              <a:off x="3121534" y="3247924"/>
              <a:ext cx="1273636" cy="234285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none">
              <a:spAutoFit/>
            </a:bodyPr>
            <a:lstStyle/>
            <a:p>
              <a:pPr defTabSz="342892">
                <a:defRPr/>
              </a:pPr>
              <a:r>
                <a:rPr lang="en-US" sz="1100" b="1" dirty="0">
                  <a:solidFill>
                    <a:srgbClr val="1E76CC">
                      <a:lumMod val="50000"/>
                    </a:srgbClr>
                  </a:solidFill>
                  <a:ea typeface="ＭＳ Ｐゴシック" panose="020B0600070205080204" pitchFamily="34" charset="-128"/>
                </a:rPr>
                <a:t>1-yr OS rate = 42%</a:t>
              </a:r>
            </a:p>
          </p:txBody>
        </p:sp>
        <p:sp>
          <p:nvSpPr>
            <p:cNvPr id="67" name="TextBox 66"/>
            <p:cNvSpPr txBox="1">
              <a:spLocks noChangeAspect="1"/>
            </p:cNvSpPr>
            <p:nvPr/>
          </p:nvSpPr>
          <p:spPr>
            <a:xfrm>
              <a:off x="3131059" y="4059930"/>
              <a:ext cx="1273636" cy="234285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none">
              <a:spAutoFit/>
            </a:bodyPr>
            <a:lstStyle/>
            <a:p>
              <a:pPr defTabSz="342892">
                <a:defRPr/>
              </a:pPr>
              <a:r>
                <a:rPr lang="en-US" sz="1100" b="1" dirty="0">
                  <a:solidFill>
                    <a:srgbClr val="00823B"/>
                  </a:solidFill>
                  <a:ea typeface="ＭＳ Ｐゴシック" panose="020B0600070205080204" pitchFamily="34" charset="-128"/>
                </a:rPr>
                <a:t>1-yr OS rate = 24%</a:t>
              </a:r>
            </a:p>
          </p:txBody>
        </p:sp>
        <p:cxnSp>
          <p:nvCxnSpPr>
            <p:cNvPr id="152606" name="Straight Connector 67"/>
            <p:cNvCxnSpPr>
              <a:cxnSpLocks noChangeAspect="1" noChangeShapeType="1"/>
            </p:cNvCxnSpPr>
            <p:nvPr/>
          </p:nvCxnSpPr>
          <p:spPr bwMode="auto">
            <a:xfrm flipV="1">
              <a:off x="3140584" y="3876574"/>
              <a:ext cx="0" cy="420291"/>
            </a:xfrm>
            <a:prstGeom prst="line">
              <a:avLst/>
            </a:prstGeom>
            <a:noFill/>
            <a:ln w="12700" algn="ctr">
              <a:solidFill>
                <a:srgbClr val="00823B"/>
              </a:solidFill>
              <a:prstDash val="sysDash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9" name="Freeform 27"/>
            <p:cNvSpPr>
              <a:spLocks noChangeAspect="1"/>
            </p:cNvSpPr>
            <p:nvPr/>
          </p:nvSpPr>
          <p:spPr bwMode="auto">
            <a:xfrm>
              <a:off x="4881278" y="3743224"/>
              <a:ext cx="42863" cy="38100"/>
            </a:xfrm>
            <a:custGeom>
              <a:avLst/>
              <a:gdLst>
                <a:gd name="T0" fmla="*/ 0 w 48"/>
                <a:gd name="T1" fmla="*/ 42 h 42"/>
                <a:gd name="T2" fmla="*/ 24 w 48"/>
                <a:gd name="T3" fmla="*/ 0 h 42"/>
                <a:gd name="T4" fmla="*/ 48 w 48"/>
                <a:gd name="T5" fmla="*/ 42 h 42"/>
                <a:gd name="T6" fmla="*/ 0 w 48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42">
                  <a:moveTo>
                    <a:pt x="0" y="42"/>
                  </a:moveTo>
                  <a:lnTo>
                    <a:pt x="24" y="0"/>
                  </a:lnTo>
                  <a:lnTo>
                    <a:pt x="48" y="42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 w="28575" cap="flat">
              <a:solidFill>
                <a:schemeClr val="accent4">
                  <a:lumMod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defTabSz="342892">
                <a:defRPr/>
              </a:pPr>
              <a:endParaRPr lang="en-GB" sz="1100">
                <a:solidFill>
                  <a:srgbClr val="000000"/>
                </a:solidFill>
                <a:ea typeface="ＭＳ Ｐゴシック" panose="020B0600070205080204" pitchFamily="34" charset="-128"/>
              </a:endParaRPr>
            </a:p>
          </p:txBody>
        </p:sp>
        <p:sp>
          <p:nvSpPr>
            <p:cNvPr id="70" name="Freeform 28"/>
            <p:cNvSpPr>
              <a:spLocks noChangeAspect="1"/>
            </p:cNvSpPr>
            <p:nvPr/>
          </p:nvSpPr>
          <p:spPr bwMode="auto">
            <a:xfrm>
              <a:off x="4791981" y="3743224"/>
              <a:ext cx="41672" cy="38100"/>
            </a:xfrm>
            <a:custGeom>
              <a:avLst/>
              <a:gdLst>
                <a:gd name="T0" fmla="*/ 0 w 48"/>
                <a:gd name="T1" fmla="*/ 42 h 42"/>
                <a:gd name="T2" fmla="*/ 24 w 48"/>
                <a:gd name="T3" fmla="*/ 0 h 42"/>
                <a:gd name="T4" fmla="*/ 48 w 48"/>
                <a:gd name="T5" fmla="*/ 42 h 42"/>
                <a:gd name="T6" fmla="*/ 0 w 48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42">
                  <a:moveTo>
                    <a:pt x="0" y="42"/>
                  </a:moveTo>
                  <a:lnTo>
                    <a:pt x="24" y="0"/>
                  </a:lnTo>
                  <a:lnTo>
                    <a:pt x="48" y="42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 w="28575" cap="flat">
              <a:solidFill>
                <a:schemeClr val="accent4">
                  <a:lumMod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defTabSz="342892">
                <a:defRPr/>
              </a:pPr>
              <a:endParaRPr lang="en-GB" sz="1100">
                <a:solidFill>
                  <a:srgbClr val="000000"/>
                </a:solidFill>
                <a:ea typeface="ＭＳ Ｐゴシック" panose="020B0600070205080204" pitchFamily="34" charset="-128"/>
              </a:endParaRPr>
            </a:p>
          </p:txBody>
        </p:sp>
        <p:sp>
          <p:nvSpPr>
            <p:cNvPr id="71" name="Freeform 29"/>
            <p:cNvSpPr>
              <a:spLocks noChangeAspect="1"/>
            </p:cNvSpPr>
            <p:nvPr/>
          </p:nvSpPr>
          <p:spPr bwMode="auto">
            <a:xfrm>
              <a:off x="4751500" y="3743224"/>
              <a:ext cx="42863" cy="38100"/>
            </a:xfrm>
            <a:custGeom>
              <a:avLst/>
              <a:gdLst>
                <a:gd name="T0" fmla="*/ 0 w 50"/>
                <a:gd name="T1" fmla="*/ 42 h 42"/>
                <a:gd name="T2" fmla="*/ 24 w 50"/>
                <a:gd name="T3" fmla="*/ 0 h 42"/>
                <a:gd name="T4" fmla="*/ 50 w 50"/>
                <a:gd name="T5" fmla="*/ 42 h 42"/>
                <a:gd name="T6" fmla="*/ 0 w 50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42">
                  <a:moveTo>
                    <a:pt x="0" y="42"/>
                  </a:moveTo>
                  <a:lnTo>
                    <a:pt x="24" y="0"/>
                  </a:lnTo>
                  <a:lnTo>
                    <a:pt x="50" y="42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 w="28575" cap="flat">
              <a:solidFill>
                <a:schemeClr val="accent4">
                  <a:lumMod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defTabSz="342892">
                <a:defRPr/>
              </a:pPr>
              <a:endParaRPr lang="en-GB" sz="1100">
                <a:solidFill>
                  <a:srgbClr val="000000"/>
                </a:solidFill>
                <a:ea typeface="ＭＳ Ｐゴシック" panose="020B0600070205080204" pitchFamily="34" charset="-128"/>
              </a:endParaRPr>
            </a:p>
          </p:txBody>
        </p:sp>
        <p:sp>
          <p:nvSpPr>
            <p:cNvPr id="72" name="Freeform 30"/>
            <p:cNvSpPr>
              <a:spLocks noChangeAspect="1"/>
            </p:cNvSpPr>
            <p:nvPr/>
          </p:nvSpPr>
          <p:spPr bwMode="auto">
            <a:xfrm>
              <a:off x="4657442" y="3743224"/>
              <a:ext cx="41672" cy="38100"/>
            </a:xfrm>
            <a:custGeom>
              <a:avLst/>
              <a:gdLst>
                <a:gd name="T0" fmla="*/ 0 w 48"/>
                <a:gd name="T1" fmla="*/ 42 h 42"/>
                <a:gd name="T2" fmla="*/ 24 w 48"/>
                <a:gd name="T3" fmla="*/ 0 h 42"/>
                <a:gd name="T4" fmla="*/ 48 w 48"/>
                <a:gd name="T5" fmla="*/ 42 h 42"/>
                <a:gd name="T6" fmla="*/ 0 w 48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42">
                  <a:moveTo>
                    <a:pt x="0" y="42"/>
                  </a:moveTo>
                  <a:lnTo>
                    <a:pt x="24" y="0"/>
                  </a:lnTo>
                  <a:lnTo>
                    <a:pt x="48" y="42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 w="28575" cap="flat">
              <a:solidFill>
                <a:schemeClr val="accent4">
                  <a:lumMod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defTabSz="342892">
                <a:defRPr/>
              </a:pPr>
              <a:endParaRPr lang="en-GB" sz="1100">
                <a:solidFill>
                  <a:srgbClr val="000000"/>
                </a:solidFill>
                <a:ea typeface="ＭＳ Ｐゴシック" panose="020B0600070205080204" pitchFamily="34" charset="-128"/>
              </a:endParaRPr>
            </a:p>
          </p:txBody>
        </p:sp>
        <p:sp>
          <p:nvSpPr>
            <p:cNvPr id="73" name="Freeform 31"/>
            <p:cNvSpPr>
              <a:spLocks noChangeAspect="1"/>
            </p:cNvSpPr>
            <p:nvPr/>
          </p:nvSpPr>
          <p:spPr bwMode="auto">
            <a:xfrm>
              <a:off x="4620532" y="3743224"/>
              <a:ext cx="44053" cy="38100"/>
            </a:xfrm>
            <a:custGeom>
              <a:avLst/>
              <a:gdLst>
                <a:gd name="T0" fmla="*/ 0 w 50"/>
                <a:gd name="T1" fmla="*/ 42 h 42"/>
                <a:gd name="T2" fmla="*/ 26 w 50"/>
                <a:gd name="T3" fmla="*/ 0 h 42"/>
                <a:gd name="T4" fmla="*/ 50 w 50"/>
                <a:gd name="T5" fmla="*/ 42 h 42"/>
                <a:gd name="T6" fmla="*/ 0 w 50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42">
                  <a:moveTo>
                    <a:pt x="0" y="42"/>
                  </a:moveTo>
                  <a:lnTo>
                    <a:pt x="26" y="0"/>
                  </a:lnTo>
                  <a:lnTo>
                    <a:pt x="50" y="42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 w="28575" cap="flat">
              <a:solidFill>
                <a:schemeClr val="accent4">
                  <a:lumMod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defTabSz="342892">
                <a:defRPr/>
              </a:pPr>
              <a:endParaRPr lang="en-GB" sz="1100">
                <a:solidFill>
                  <a:srgbClr val="000000"/>
                </a:solidFill>
                <a:ea typeface="ＭＳ Ｐゴシック" panose="020B0600070205080204" pitchFamily="34" charset="-128"/>
              </a:endParaRPr>
            </a:p>
          </p:txBody>
        </p:sp>
        <p:sp>
          <p:nvSpPr>
            <p:cNvPr id="74" name="Freeform 32"/>
            <p:cNvSpPr>
              <a:spLocks noChangeAspect="1"/>
            </p:cNvSpPr>
            <p:nvPr/>
          </p:nvSpPr>
          <p:spPr bwMode="auto">
            <a:xfrm>
              <a:off x="4605054" y="3743224"/>
              <a:ext cx="41672" cy="38100"/>
            </a:xfrm>
            <a:custGeom>
              <a:avLst/>
              <a:gdLst>
                <a:gd name="T0" fmla="*/ 0 w 48"/>
                <a:gd name="T1" fmla="*/ 42 h 42"/>
                <a:gd name="T2" fmla="*/ 24 w 48"/>
                <a:gd name="T3" fmla="*/ 0 h 42"/>
                <a:gd name="T4" fmla="*/ 48 w 48"/>
                <a:gd name="T5" fmla="*/ 42 h 42"/>
                <a:gd name="T6" fmla="*/ 0 w 48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42">
                  <a:moveTo>
                    <a:pt x="0" y="42"/>
                  </a:moveTo>
                  <a:lnTo>
                    <a:pt x="24" y="0"/>
                  </a:lnTo>
                  <a:lnTo>
                    <a:pt x="48" y="42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 w="28575" cap="flat">
              <a:solidFill>
                <a:schemeClr val="accent4">
                  <a:lumMod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defTabSz="342892">
                <a:defRPr/>
              </a:pPr>
              <a:endParaRPr lang="en-GB" sz="1100">
                <a:solidFill>
                  <a:srgbClr val="000000"/>
                </a:solidFill>
                <a:ea typeface="ＭＳ Ｐゴシック" panose="020B0600070205080204" pitchFamily="34" charset="-128"/>
              </a:endParaRPr>
            </a:p>
          </p:txBody>
        </p:sp>
        <p:sp>
          <p:nvSpPr>
            <p:cNvPr id="75" name="Freeform 33"/>
            <p:cNvSpPr>
              <a:spLocks noChangeAspect="1"/>
            </p:cNvSpPr>
            <p:nvPr/>
          </p:nvSpPr>
          <p:spPr bwMode="auto">
            <a:xfrm>
              <a:off x="4403837" y="3743224"/>
              <a:ext cx="41672" cy="38100"/>
            </a:xfrm>
            <a:custGeom>
              <a:avLst/>
              <a:gdLst>
                <a:gd name="T0" fmla="*/ 0 w 48"/>
                <a:gd name="T1" fmla="*/ 42 h 42"/>
                <a:gd name="T2" fmla="*/ 24 w 48"/>
                <a:gd name="T3" fmla="*/ 0 h 42"/>
                <a:gd name="T4" fmla="*/ 48 w 48"/>
                <a:gd name="T5" fmla="*/ 42 h 42"/>
                <a:gd name="T6" fmla="*/ 0 w 48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42">
                  <a:moveTo>
                    <a:pt x="0" y="42"/>
                  </a:moveTo>
                  <a:lnTo>
                    <a:pt x="24" y="0"/>
                  </a:lnTo>
                  <a:lnTo>
                    <a:pt x="48" y="42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 w="28575" cap="flat">
              <a:solidFill>
                <a:schemeClr val="accent4">
                  <a:lumMod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defTabSz="342892">
                <a:defRPr/>
              </a:pPr>
              <a:endParaRPr lang="en-GB" sz="1100">
                <a:solidFill>
                  <a:srgbClr val="000000"/>
                </a:solidFill>
                <a:ea typeface="ＭＳ Ｐゴシック" panose="020B0600070205080204" pitchFamily="34" charset="-128"/>
              </a:endParaRPr>
            </a:p>
          </p:txBody>
        </p:sp>
        <p:sp>
          <p:nvSpPr>
            <p:cNvPr id="76" name="Freeform 34"/>
            <p:cNvSpPr>
              <a:spLocks noChangeAspect="1"/>
            </p:cNvSpPr>
            <p:nvPr/>
          </p:nvSpPr>
          <p:spPr bwMode="auto">
            <a:xfrm>
              <a:off x="4374073" y="3743224"/>
              <a:ext cx="41672" cy="38100"/>
            </a:xfrm>
            <a:custGeom>
              <a:avLst/>
              <a:gdLst>
                <a:gd name="T0" fmla="*/ 0 w 48"/>
                <a:gd name="T1" fmla="*/ 42 h 42"/>
                <a:gd name="T2" fmla="*/ 24 w 48"/>
                <a:gd name="T3" fmla="*/ 0 h 42"/>
                <a:gd name="T4" fmla="*/ 48 w 48"/>
                <a:gd name="T5" fmla="*/ 42 h 42"/>
                <a:gd name="T6" fmla="*/ 0 w 48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42">
                  <a:moveTo>
                    <a:pt x="0" y="42"/>
                  </a:moveTo>
                  <a:lnTo>
                    <a:pt x="24" y="0"/>
                  </a:lnTo>
                  <a:lnTo>
                    <a:pt x="48" y="42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 w="28575" cap="flat">
              <a:solidFill>
                <a:schemeClr val="accent4">
                  <a:lumMod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defTabSz="342892">
                <a:defRPr/>
              </a:pPr>
              <a:endParaRPr lang="en-GB" sz="1100">
                <a:solidFill>
                  <a:srgbClr val="000000"/>
                </a:solidFill>
                <a:ea typeface="ＭＳ Ｐゴシック" panose="020B0600070205080204" pitchFamily="34" charset="-128"/>
              </a:endParaRPr>
            </a:p>
          </p:txBody>
        </p:sp>
        <p:sp>
          <p:nvSpPr>
            <p:cNvPr id="77" name="Freeform 35"/>
            <p:cNvSpPr>
              <a:spLocks noChangeAspect="1"/>
            </p:cNvSpPr>
            <p:nvPr/>
          </p:nvSpPr>
          <p:spPr bwMode="auto">
            <a:xfrm>
              <a:off x="4349069" y="3743224"/>
              <a:ext cx="41672" cy="38100"/>
            </a:xfrm>
            <a:custGeom>
              <a:avLst/>
              <a:gdLst>
                <a:gd name="T0" fmla="*/ 0 w 48"/>
                <a:gd name="T1" fmla="*/ 42 h 42"/>
                <a:gd name="T2" fmla="*/ 24 w 48"/>
                <a:gd name="T3" fmla="*/ 0 h 42"/>
                <a:gd name="T4" fmla="*/ 48 w 48"/>
                <a:gd name="T5" fmla="*/ 42 h 42"/>
                <a:gd name="T6" fmla="*/ 0 w 48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42">
                  <a:moveTo>
                    <a:pt x="0" y="42"/>
                  </a:moveTo>
                  <a:lnTo>
                    <a:pt x="24" y="0"/>
                  </a:lnTo>
                  <a:lnTo>
                    <a:pt x="48" y="42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 w="28575" cap="flat">
              <a:solidFill>
                <a:schemeClr val="accent4">
                  <a:lumMod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defTabSz="342892">
                <a:defRPr/>
              </a:pPr>
              <a:endParaRPr lang="en-GB" sz="1100">
                <a:solidFill>
                  <a:srgbClr val="000000"/>
                </a:solidFill>
                <a:ea typeface="ＭＳ Ｐゴシック" panose="020B0600070205080204" pitchFamily="34" charset="-128"/>
              </a:endParaRPr>
            </a:p>
          </p:txBody>
        </p:sp>
        <p:sp>
          <p:nvSpPr>
            <p:cNvPr id="78" name="Freeform 36"/>
            <p:cNvSpPr>
              <a:spLocks noChangeAspect="1"/>
            </p:cNvSpPr>
            <p:nvPr/>
          </p:nvSpPr>
          <p:spPr bwMode="auto">
            <a:xfrm>
              <a:off x="4303825" y="3743224"/>
              <a:ext cx="41672" cy="38100"/>
            </a:xfrm>
            <a:custGeom>
              <a:avLst/>
              <a:gdLst>
                <a:gd name="T0" fmla="*/ 0 w 48"/>
                <a:gd name="T1" fmla="*/ 42 h 42"/>
                <a:gd name="T2" fmla="*/ 24 w 48"/>
                <a:gd name="T3" fmla="*/ 0 h 42"/>
                <a:gd name="T4" fmla="*/ 48 w 48"/>
                <a:gd name="T5" fmla="*/ 42 h 42"/>
                <a:gd name="T6" fmla="*/ 0 w 48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42">
                  <a:moveTo>
                    <a:pt x="0" y="42"/>
                  </a:moveTo>
                  <a:lnTo>
                    <a:pt x="24" y="0"/>
                  </a:lnTo>
                  <a:lnTo>
                    <a:pt x="48" y="42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 w="28575" cap="flat">
              <a:solidFill>
                <a:schemeClr val="accent4">
                  <a:lumMod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defTabSz="342892">
                <a:defRPr/>
              </a:pPr>
              <a:endParaRPr lang="en-GB" sz="1100">
                <a:solidFill>
                  <a:srgbClr val="000000"/>
                </a:solidFill>
                <a:ea typeface="ＭＳ Ｐゴシック" panose="020B0600070205080204" pitchFamily="34" charset="-128"/>
              </a:endParaRPr>
            </a:p>
          </p:txBody>
        </p:sp>
        <p:sp>
          <p:nvSpPr>
            <p:cNvPr id="79" name="Freeform 37"/>
            <p:cNvSpPr>
              <a:spLocks noChangeAspect="1"/>
            </p:cNvSpPr>
            <p:nvPr/>
          </p:nvSpPr>
          <p:spPr bwMode="auto">
            <a:xfrm>
              <a:off x="4287156" y="3743224"/>
              <a:ext cx="42863" cy="38100"/>
            </a:xfrm>
            <a:custGeom>
              <a:avLst/>
              <a:gdLst>
                <a:gd name="T0" fmla="*/ 0 w 50"/>
                <a:gd name="T1" fmla="*/ 42 h 42"/>
                <a:gd name="T2" fmla="*/ 26 w 50"/>
                <a:gd name="T3" fmla="*/ 0 h 42"/>
                <a:gd name="T4" fmla="*/ 50 w 50"/>
                <a:gd name="T5" fmla="*/ 42 h 42"/>
                <a:gd name="T6" fmla="*/ 0 w 50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42">
                  <a:moveTo>
                    <a:pt x="0" y="42"/>
                  </a:moveTo>
                  <a:lnTo>
                    <a:pt x="26" y="0"/>
                  </a:lnTo>
                  <a:lnTo>
                    <a:pt x="50" y="42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 w="28575" cap="flat">
              <a:solidFill>
                <a:schemeClr val="accent4">
                  <a:lumMod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defTabSz="342892">
                <a:defRPr/>
              </a:pPr>
              <a:endParaRPr lang="en-GB" sz="1100">
                <a:solidFill>
                  <a:srgbClr val="000000"/>
                </a:solidFill>
                <a:ea typeface="ＭＳ Ｐゴシック" panose="020B0600070205080204" pitchFamily="34" charset="-128"/>
              </a:endParaRPr>
            </a:p>
          </p:txBody>
        </p:sp>
        <p:sp>
          <p:nvSpPr>
            <p:cNvPr id="80" name="Freeform 38"/>
            <p:cNvSpPr>
              <a:spLocks noChangeAspect="1"/>
            </p:cNvSpPr>
            <p:nvPr/>
          </p:nvSpPr>
          <p:spPr bwMode="auto">
            <a:xfrm>
              <a:off x="4021648" y="3706315"/>
              <a:ext cx="41672" cy="36909"/>
            </a:xfrm>
            <a:custGeom>
              <a:avLst/>
              <a:gdLst>
                <a:gd name="T0" fmla="*/ 0 w 48"/>
                <a:gd name="T1" fmla="*/ 42 h 42"/>
                <a:gd name="T2" fmla="*/ 24 w 48"/>
                <a:gd name="T3" fmla="*/ 0 h 42"/>
                <a:gd name="T4" fmla="*/ 48 w 48"/>
                <a:gd name="T5" fmla="*/ 42 h 42"/>
                <a:gd name="T6" fmla="*/ 0 w 48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42">
                  <a:moveTo>
                    <a:pt x="0" y="42"/>
                  </a:moveTo>
                  <a:lnTo>
                    <a:pt x="24" y="0"/>
                  </a:lnTo>
                  <a:lnTo>
                    <a:pt x="48" y="42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 w="28575" cap="flat">
              <a:solidFill>
                <a:schemeClr val="accent4">
                  <a:lumMod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defTabSz="342892">
                <a:defRPr/>
              </a:pPr>
              <a:endParaRPr lang="en-GB" sz="1100">
                <a:solidFill>
                  <a:srgbClr val="000000"/>
                </a:solidFill>
                <a:ea typeface="ＭＳ Ｐゴシック" panose="020B0600070205080204" pitchFamily="34" charset="-128"/>
              </a:endParaRPr>
            </a:p>
          </p:txBody>
        </p:sp>
        <p:sp>
          <p:nvSpPr>
            <p:cNvPr id="81" name="Freeform 39"/>
            <p:cNvSpPr>
              <a:spLocks noChangeAspect="1"/>
            </p:cNvSpPr>
            <p:nvPr/>
          </p:nvSpPr>
          <p:spPr bwMode="auto">
            <a:xfrm>
              <a:off x="3990692" y="3671786"/>
              <a:ext cx="41672" cy="38100"/>
            </a:xfrm>
            <a:custGeom>
              <a:avLst/>
              <a:gdLst>
                <a:gd name="T0" fmla="*/ 0 w 48"/>
                <a:gd name="T1" fmla="*/ 42 h 42"/>
                <a:gd name="T2" fmla="*/ 24 w 48"/>
                <a:gd name="T3" fmla="*/ 0 h 42"/>
                <a:gd name="T4" fmla="*/ 48 w 48"/>
                <a:gd name="T5" fmla="*/ 42 h 42"/>
                <a:gd name="T6" fmla="*/ 0 w 48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42">
                  <a:moveTo>
                    <a:pt x="0" y="42"/>
                  </a:moveTo>
                  <a:lnTo>
                    <a:pt x="24" y="0"/>
                  </a:lnTo>
                  <a:lnTo>
                    <a:pt x="48" y="42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 w="28575" cap="flat">
              <a:solidFill>
                <a:schemeClr val="accent4">
                  <a:lumMod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defTabSz="342892">
                <a:defRPr/>
              </a:pPr>
              <a:endParaRPr lang="en-GB" sz="1100">
                <a:solidFill>
                  <a:srgbClr val="000000"/>
                </a:solidFill>
                <a:ea typeface="ＭＳ Ｐゴシック" panose="020B0600070205080204" pitchFamily="34" charset="-128"/>
              </a:endParaRPr>
            </a:p>
          </p:txBody>
        </p:sp>
        <p:sp>
          <p:nvSpPr>
            <p:cNvPr id="82" name="Freeform 40"/>
            <p:cNvSpPr>
              <a:spLocks noChangeAspect="1"/>
            </p:cNvSpPr>
            <p:nvPr/>
          </p:nvSpPr>
          <p:spPr bwMode="auto">
            <a:xfrm>
              <a:off x="3844244" y="3608685"/>
              <a:ext cx="42863" cy="39290"/>
            </a:xfrm>
            <a:custGeom>
              <a:avLst/>
              <a:gdLst>
                <a:gd name="T0" fmla="*/ 0 w 50"/>
                <a:gd name="T1" fmla="*/ 44 h 44"/>
                <a:gd name="T2" fmla="*/ 26 w 50"/>
                <a:gd name="T3" fmla="*/ 0 h 44"/>
                <a:gd name="T4" fmla="*/ 50 w 50"/>
                <a:gd name="T5" fmla="*/ 44 h 44"/>
                <a:gd name="T6" fmla="*/ 0 w 50"/>
                <a:gd name="T7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44">
                  <a:moveTo>
                    <a:pt x="0" y="44"/>
                  </a:moveTo>
                  <a:lnTo>
                    <a:pt x="26" y="0"/>
                  </a:lnTo>
                  <a:lnTo>
                    <a:pt x="50" y="44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 w="28575" cap="flat">
              <a:solidFill>
                <a:schemeClr val="accent4">
                  <a:lumMod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defTabSz="342892">
                <a:defRPr/>
              </a:pPr>
              <a:endParaRPr lang="en-GB" sz="1100">
                <a:solidFill>
                  <a:srgbClr val="000000"/>
                </a:solidFill>
                <a:ea typeface="ＭＳ Ｐゴシック" panose="020B0600070205080204" pitchFamily="34" charset="-128"/>
              </a:endParaRPr>
            </a:p>
          </p:txBody>
        </p:sp>
        <p:sp>
          <p:nvSpPr>
            <p:cNvPr id="83" name="Freeform 41"/>
            <p:cNvSpPr>
              <a:spLocks noChangeAspect="1"/>
            </p:cNvSpPr>
            <p:nvPr/>
          </p:nvSpPr>
          <p:spPr bwMode="auto">
            <a:xfrm>
              <a:off x="3819240" y="3608685"/>
              <a:ext cx="44054" cy="39290"/>
            </a:xfrm>
            <a:custGeom>
              <a:avLst/>
              <a:gdLst>
                <a:gd name="T0" fmla="*/ 0 w 50"/>
                <a:gd name="T1" fmla="*/ 44 h 44"/>
                <a:gd name="T2" fmla="*/ 24 w 50"/>
                <a:gd name="T3" fmla="*/ 0 h 44"/>
                <a:gd name="T4" fmla="*/ 50 w 50"/>
                <a:gd name="T5" fmla="*/ 44 h 44"/>
                <a:gd name="T6" fmla="*/ 0 w 50"/>
                <a:gd name="T7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44">
                  <a:moveTo>
                    <a:pt x="0" y="44"/>
                  </a:moveTo>
                  <a:lnTo>
                    <a:pt x="24" y="0"/>
                  </a:lnTo>
                  <a:lnTo>
                    <a:pt x="50" y="44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 w="28575" cap="flat">
              <a:solidFill>
                <a:schemeClr val="accent4">
                  <a:lumMod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defTabSz="342892">
                <a:defRPr/>
              </a:pPr>
              <a:endParaRPr lang="en-GB" sz="1100">
                <a:solidFill>
                  <a:srgbClr val="000000"/>
                </a:solidFill>
                <a:ea typeface="ＭＳ Ｐゴシック" panose="020B0600070205080204" pitchFamily="34" charset="-128"/>
              </a:endParaRPr>
            </a:p>
          </p:txBody>
        </p:sp>
        <p:sp>
          <p:nvSpPr>
            <p:cNvPr id="84" name="Freeform 42"/>
            <p:cNvSpPr>
              <a:spLocks noChangeAspect="1"/>
            </p:cNvSpPr>
            <p:nvPr/>
          </p:nvSpPr>
          <p:spPr bwMode="auto">
            <a:xfrm>
              <a:off x="3777569" y="3608685"/>
              <a:ext cx="41672" cy="39290"/>
            </a:xfrm>
            <a:custGeom>
              <a:avLst/>
              <a:gdLst>
                <a:gd name="T0" fmla="*/ 0 w 48"/>
                <a:gd name="T1" fmla="*/ 44 h 44"/>
                <a:gd name="T2" fmla="*/ 24 w 48"/>
                <a:gd name="T3" fmla="*/ 0 h 44"/>
                <a:gd name="T4" fmla="*/ 48 w 48"/>
                <a:gd name="T5" fmla="*/ 44 h 44"/>
                <a:gd name="T6" fmla="*/ 0 w 48"/>
                <a:gd name="T7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44">
                  <a:moveTo>
                    <a:pt x="0" y="44"/>
                  </a:moveTo>
                  <a:lnTo>
                    <a:pt x="24" y="0"/>
                  </a:lnTo>
                  <a:lnTo>
                    <a:pt x="48" y="44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 w="28575" cap="flat">
              <a:solidFill>
                <a:schemeClr val="accent4">
                  <a:lumMod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defTabSz="342892">
                <a:defRPr/>
              </a:pPr>
              <a:endParaRPr lang="en-GB" sz="1100">
                <a:solidFill>
                  <a:srgbClr val="000000"/>
                </a:solidFill>
                <a:ea typeface="ＭＳ Ｐゴシック" panose="020B0600070205080204" pitchFamily="34" charset="-128"/>
              </a:endParaRPr>
            </a:p>
          </p:txBody>
        </p:sp>
        <p:sp>
          <p:nvSpPr>
            <p:cNvPr id="85" name="Freeform 43"/>
            <p:cNvSpPr>
              <a:spLocks noChangeAspect="1"/>
            </p:cNvSpPr>
            <p:nvPr/>
          </p:nvSpPr>
          <p:spPr bwMode="auto">
            <a:xfrm>
              <a:off x="3760900" y="3580108"/>
              <a:ext cx="41672" cy="38100"/>
            </a:xfrm>
            <a:custGeom>
              <a:avLst/>
              <a:gdLst>
                <a:gd name="T0" fmla="*/ 0 w 48"/>
                <a:gd name="T1" fmla="*/ 42 h 42"/>
                <a:gd name="T2" fmla="*/ 24 w 48"/>
                <a:gd name="T3" fmla="*/ 0 h 42"/>
                <a:gd name="T4" fmla="*/ 48 w 48"/>
                <a:gd name="T5" fmla="*/ 42 h 42"/>
                <a:gd name="T6" fmla="*/ 0 w 48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42">
                  <a:moveTo>
                    <a:pt x="0" y="42"/>
                  </a:moveTo>
                  <a:lnTo>
                    <a:pt x="24" y="0"/>
                  </a:lnTo>
                  <a:lnTo>
                    <a:pt x="48" y="42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 w="28575" cap="flat">
              <a:solidFill>
                <a:schemeClr val="accent4">
                  <a:lumMod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defTabSz="342892">
                <a:defRPr/>
              </a:pPr>
              <a:endParaRPr lang="en-GB" sz="1100">
                <a:solidFill>
                  <a:srgbClr val="000000"/>
                </a:solidFill>
                <a:ea typeface="ＭＳ Ｐゴシック" panose="020B0600070205080204" pitchFamily="34" charset="-128"/>
              </a:endParaRPr>
            </a:p>
          </p:txBody>
        </p:sp>
        <p:sp>
          <p:nvSpPr>
            <p:cNvPr id="86" name="Freeform 44"/>
            <p:cNvSpPr>
              <a:spLocks noChangeAspect="1"/>
            </p:cNvSpPr>
            <p:nvPr/>
          </p:nvSpPr>
          <p:spPr bwMode="auto">
            <a:xfrm>
              <a:off x="3656126" y="3533674"/>
              <a:ext cx="44053" cy="38100"/>
            </a:xfrm>
            <a:custGeom>
              <a:avLst/>
              <a:gdLst>
                <a:gd name="T0" fmla="*/ 0 w 50"/>
                <a:gd name="T1" fmla="*/ 42 h 42"/>
                <a:gd name="T2" fmla="*/ 26 w 50"/>
                <a:gd name="T3" fmla="*/ 0 h 42"/>
                <a:gd name="T4" fmla="*/ 50 w 50"/>
                <a:gd name="T5" fmla="*/ 42 h 42"/>
                <a:gd name="T6" fmla="*/ 0 w 50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42">
                  <a:moveTo>
                    <a:pt x="0" y="42"/>
                  </a:moveTo>
                  <a:lnTo>
                    <a:pt x="26" y="0"/>
                  </a:lnTo>
                  <a:lnTo>
                    <a:pt x="50" y="42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 w="28575" cap="flat">
              <a:solidFill>
                <a:schemeClr val="accent4">
                  <a:lumMod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defTabSz="342892">
                <a:defRPr/>
              </a:pPr>
              <a:endParaRPr lang="en-GB" sz="1100">
                <a:solidFill>
                  <a:srgbClr val="000000"/>
                </a:solidFill>
                <a:ea typeface="ＭＳ Ｐゴシック" panose="020B0600070205080204" pitchFamily="34" charset="-128"/>
              </a:endParaRPr>
            </a:p>
          </p:txBody>
        </p:sp>
        <p:sp>
          <p:nvSpPr>
            <p:cNvPr id="87" name="Freeform 45"/>
            <p:cNvSpPr>
              <a:spLocks noChangeAspect="1"/>
            </p:cNvSpPr>
            <p:nvPr/>
          </p:nvSpPr>
          <p:spPr bwMode="auto">
            <a:xfrm>
              <a:off x="3607310" y="3533674"/>
              <a:ext cx="41672" cy="38100"/>
            </a:xfrm>
            <a:custGeom>
              <a:avLst/>
              <a:gdLst>
                <a:gd name="T0" fmla="*/ 0 w 48"/>
                <a:gd name="T1" fmla="*/ 42 h 42"/>
                <a:gd name="T2" fmla="*/ 24 w 48"/>
                <a:gd name="T3" fmla="*/ 0 h 42"/>
                <a:gd name="T4" fmla="*/ 48 w 48"/>
                <a:gd name="T5" fmla="*/ 42 h 42"/>
                <a:gd name="T6" fmla="*/ 0 w 48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42">
                  <a:moveTo>
                    <a:pt x="0" y="42"/>
                  </a:moveTo>
                  <a:lnTo>
                    <a:pt x="24" y="0"/>
                  </a:lnTo>
                  <a:lnTo>
                    <a:pt x="48" y="42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 w="28575" cap="flat">
              <a:solidFill>
                <a:schemeClr val="accent4">
                  <a:lumMod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defTabSz="342892">
                <a:defRPr/>
              </a:pPr>
              <a:endParaRPr lang="en-GB" sz="1100">
                <a:solidFill>
                  <a:srgbClr val="000000"/>
                </a:solidFill>
                <a:ea typeface="ＭＳ Ｐゴシック" panose="020B0600070205080204" pitchFamily="34" charset="-128"/>
              </a:endParaRPr>
            </a:p>
          </p:txBody>
        </p:sp>
        <p:sp>
          <p:nvSpPr>
            <p:cNvPr id="88" name="Freeform 46"/>
            <p:cNvSpPr>
              <a:spLocks noChangeAspect="1"/>
            </p:cNvSpPr>
            <p:nvPr/>
          </p:nvSpPr>
          <p:spPr bwMode="auto">
            <a:xfrm>
              <a:off x="3584687" y="3533674"/>
              <a:ext cx="41672" cy="38100"/>
            </a:xfrm>
            <a:custGeom>
              <a:avLst/>
              <a:gdLst>
                <a:gd name="T0" fmla="*/ 0 w 48"/>
                <a:gd name="T1" fmla="*/ 42 h 42"/>
                <a:gd name="T2" fmla="*/ 24 w 48"/>
                <a:gd name="T3" fmla="*/ 0 h 42"/>
                <a:gd name="T4" fmla="*/ 48 w 48"/>
                <a:gd name="T5" fmla="*/ 42 h 42"/>
                <a:gd name="T6" fmla="*/ 0 w 48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42">
                  <a:moveTo>
                    <a:pt x="0" y="42"/>
                  </a:moveTo>
                  <a:lnTo>
                    <a:pt x="24" y="0"/>
                  </a:lnTo>
                  <a:lnTo>
                    <a:pt x="48" y="42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 w="28575" cap="flat">
              <a:solidFill>
                <a:schemeClr val="accent4">
                  <a:lumMod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defTabSz="342892">
                <a:defRPr/>
              </a:pPr>
              <a:endParaRPr lang="en-GB" sz="1100">
                <a:solidFill>
                  <a:srgbClr val="000000"/>
                </a:solidFill>
                <a:ea typeface="ＭＳ Ｐゴシック" panose="020B0600070205080204" pitchFamily="34" charset="-128"/>
              </a:endParaRPr>
            </a:p>
          </p:txBody>
        </p:sp>
        <p:sp>
          <p:nvSpPr>
            <p:cNvPr id="89" name="Freeform 47"/>
            <p:cNvSpPr>
              <a:spLocks noChangeAspect="1"/>
            </p:cNvSpPr>
            <p:nvPr/>
          </p:nvSpPr>
          <p:spPr bwMode="auto">
            <a:xfrm>
              <a:off x="3479912" y="3533674"/>
              <a:ext cx="42863" cy="38100"/>
            </a:xfrm>
            <a:custGeom>
              <a:avLst/>
              <a:gdLst>
                <a:gd name="T0" fmla="*/ 0 w 48"/>
                <a:gd name="T1" fmla="*/ 42 h 42"/>
                <a:gd name="T2" fmla="*/ 24 w 48"/>
                <a:gd name="T3" fmla="*/ 0 h 42"/>
                <a:gd name="T4" fmla="*/ 48 w 48"/>
                <a:gd name="T5" fmla="*/ 42 h 42"/>
                <a:gd name="T6" fmla="*/ 0 w 48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42">
                  <a:moveTo>
                    <a:pt x="0" y="42"/>
                  </a:moveTo>
                  <a:lnTo>
                    <a:pt x="24" y="0"/>
                  </a:lnTo>
                  <a:lnTo>
                    <a:pt x="48" y="42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 w="28575" cap="flat">
              <a:solidFill>
                <a:schemeClr val="accent4">
                  <a:lumMod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defTabSz="342892">
                <a:defRPr/>
              </a:pPr>
              <a:endParaRPr lang="en-GB" sz="1100">
                <a:solidFill>
                  <a:srgbClr val="000000"/>
                </a:solidFill>
                <a:ea typeface="ＭＳ Ｐゴシック" panose="020B0600070205080204" pitchFamily="34" charset="-128"/>
              </a:endParaRPr>
            </a:p>
          </p:txBody>
        </p:sp>
        <p:sp>
          <p:nvSpPr>
            <p:cNvPr id="90" name="Freeform 48"/>
            <p:cNvSpPr>
              <a:spLocks noChangeAspect="1"/>
            </p:cNvSpPr>
            <p:nvPr/>
          </p:nvSpPr>
          <p:spPr bwMode="auto">
            <a:xfrm>
              <a:off x="3440623" y="3533674"/>
              <a:ext cx="41672" cy="38100"/>
            </a:xfrm>
            <a:custGeom>
              <a:avLst/>
              <a:gdLst>
                <a:gd name="T0" fmla="*/ 0 w 48"/>
                <a:gd name="T1" fmla="*/ 42 h 42"/>
                <a:gd name="T2" fmla="*/ 24 w 48"/>
                <a:gd name="T3" fmla="*/ 0 h 42"/>
                <a:gd name="T4" fmla="*/ 48 w 48"/>
                <a:gd name="T5" fmla="*/ 42 h 42"/>
                <a:gd name="T6" fmla="*/ 0 w 48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42">
                  <a:moveTo>
                    <a:pt x="0" y="42"/>
                  </a:moveTo>
                  <a:lnTo>
                    <a:pt x="24" y="0"/>
                  </a:lnTo>
                  <a:lnTo>
                    <a:pt x="48" y="42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 w="28575" cap="flat">
              <a:solidFill>
                <a:schemeClr val="accent4">
                  <a:lumMod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defTabSz="342892">
                <a:defRPr/>
              </a:pPr>
              <a:endParaRPr lang="en-GB" sz="1100">
                <a:solidFill>
                  <a:srgbClr val="000000"/>
                </a:solidFill>
                <a:ea typeface="ＭＳ Ｐゴシック" panose="020B0600070205080204" pitchFamily="34" charset="-128"/>
              </a:endParaRPr>
            </a:p>
          </p:txBody>
        </p:sp>
        <p:sp>
          <p:nvSpPr>
            <p:cNvPr id="91" name="Freeform 49"/>
            <p:cNvSpPr>
              <a:spLocks noChangeAspect="1"/>
            </p:cNvSpPr>
            <p:nvPr/>
          </p:nvSpPr>
          <p:spPr bwMode="auto">
            <a:xfrm>
              <a:off x="3419192" y="3533674"/>
              <a:ext cx="41672" cy="38100"/>
            </a:xfrm>
            <a:custGeom>
              <a:avLst/>
              <a:gdLst>
                <a:gd name="T0" fmla="*/ 0 w 48"/>
                <a:gd name="T1" fmla="*/ 42 h 42"/>
                <a:gd name="T2" fmla="*/ 24 w 48"/>
                <a:gd name="T3" fmla="*/ 0 h 42"/>
                <a:gd name="T4" fmla="*/ 48 w 48"/>
                <a:gd name="T5" fmla="*/ 42 h 42"/>
                <a:gd name="T6" fmla="*/ 0 w 48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42">
                  <a:moveTo>
                    <a:pt x="0" y="42"/>
                  </a:moveTo>
                  <a:lnTo>
                    <a:pt x="24" y="0"/>
                  </a:lnTo>
                  <a:lnTo>
                    <a:pt x="48" y="42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 w="28575" cap="flat">
              <a:solidFill>
                <a:schemeClr val="accent4">
                  <a:lumMod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defTabSz="342892">
                <a:defRPr/>
              </a:pPr>
              <a:endParaRPr lang="en-GB" sz="1100">
                <a:solidFill>
                  <a:srgbClr val="000000"/>
                </a:solidFill>
                <a:ea typeface="ＭＳ Ｐゴシック" panose="020B0600070205080204" pitchFamily="34" charset="-128"/>
              </a:endParaRPr>
            </a:p>
          </p:txBody>
        </p:sp>
        <p:sp>
          <p:nvSpPr>
            <p:cNvPr id="92" name="Freeform 50"/>
            <p:cNvSpPr>
              <a:spLocks noChangeAspect="1"/>
            </p:cNvSpPr>
            <p:nvPr/>
          </p:nvSpPr>
          <p:spPr bwMode="auto">
            <a:xfrm>
              <a:off x="3327512" y="3533674"/>
              <a:ext cx="42863" cy="38100"/>
            </a:xfrm>
            <a:custGeom>
              <a:avLst/>
              <a:gdLst>
                <a:gd name="T0" fmla="*/ 0 w 50"/>
                <a:gd name="T1" fmla="*/ 42 h 42"/>
                <a:gd name="T2" fmla="*/ 26 w 50"/>
                <a:gd name="T3" fmla="*/ 0 h 42"/>
                <a:gd name="T4" fmla="*/ 50 w 50"/>
                <a:gd name="T5" fmla="*/ 42 h 42"/>
                <a:gd name="T6" fmla="*/ 0 w 50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42">
                  <a:moveTo>
                    <a:pt x="0" y="42"/>
                  </a:moveTo>
                  <a:lnTo>
                    <a:pt x="26" y="0"/>
                  </a:lnTo>
                  <a:lnTo>
                    <a:pt x="50" y="42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 w="28575" cap="flat">
              <a:solidFill>
                <a:schemeClr val="accent4">
                  <a:lumMod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defTabSz="342892">
                <a:defRPr/>
              </a:pPr>
              <a:endParaRPr lang="en-GB" sz="1100">
                <a:solidFill>
                  <a:srgbClr val="000000"/>
                </a:solidFill>
                <a:ea typeface="ＭＳ Ｐゴシック" panose="020B0600070205080204" pitchFamily="34" charset="-128"/>
              </a:endParaRPr>
            </a:p>
          </p:txBody>
        </p:sp>
        <p:sp>
          <p:nvSpPr>
            <p:cNvPr id="93" name="Freeform 51"/>
            <p:cNvSpPr>
              <a:spLocks noChangeAspect="1"/>
            </p:cNvSpPr>
            <p:nvPr/>
          </p:nvSpPr>
          <p:spPr bwMode="auto">
            <a:xfrm>
              <a:off x="3313226" y="3512242"/>
              <a:ext cx="44053" cy="38100"/>
            </a:xfrm>
            <a:custGeom>
              <a:avLst/>
              <a:gdLst>
                <a:gd name="T0" fmla="*/ 0 w 50"/>
                <a:gd name="T1" fmla="*/ 42 h 42"/>
                <a:gd name="T2" fmla="*/ 26 w 50"/>
                <a:gd name="T3" fmla="*/ 0 h 42"/>
                <a:gd name="T4" fmla="*/ 50 w 50"/>
                <a:gd name="T5" fmla="*/ 42 h 42"/>
                <a:gd name="T6" fmla="*/ 0 w 50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42">
                  <a:moveTo>
                    <a:pt x="0" y="42"/>
                  </a:moveTo>
                  <a:lnTo>
                    <a:pt x="26" y="0"/>
                  </a:lnTo>
                  <a:lnTo>
                    <a:pt x="50" y="42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 w="28575" cap="flat">
              <a:solidFill>
                <a:schemeClr val="accent4">
                  <a:lumMod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defTabSz="342892">
                <a:defRPr/>
              </a:pPr>
              <a:endParaRPr lang="en-GB" sz="1100">
                <a:solidFill>
                  <a:srgbClr val="000000"/>
                </a:solidFill>
                <a:ea typeface="ＭＳ Ｐゴシック" panose="020B0600070205080204" pitchFamily="34" charset="-128"/>
              </a:endParaRPr>
            </a:p>
          </p:txBody>
        </p:sp>
        <p:sp>
          <p:nvSpPr>
            <p:cNvPr id="94" name="Freeform 52"/>
            <p:cNvSpPr>
              <a:spLocks noChangeAspect="1"/>
            </p:cNvSpPr>
            <p:nvPr/>
          </p:nvSpPr>
          <p:spPr bwMode="auto">
            <a:xfrm>
              <a:off x="3279887" y="3512242"/>
              <a:ext cx="42863" cy="38100"/>
            </a:xfrm>
            <a:custGeom>
              <a:avLst/>
              <a:gdLst>
                <a:gd name="T0" fmla="*/ 0 w 48"/>
                <a:gd name="T1" fmla="*/ 42 h 42"/>
                <a:gd name="T2" fmla="*/ 24 w 48"/>
                <a:gd name="T3" fmla="*/ 0 h 42"/>
                <a:gd name="T4" fmla="*/ 48 w 48"/>
                <a:gd name="T5" fmla="*/ 42 h 42"/>
                <a:gd name="T6" fmla="*/ 0 w 48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42">
                  <a:moveTo>
                    <a:pt x="0" y="42"/>
                  </a:moveTo>
                  <a:lnTo>
                    <a:pt x="24" y="0"/>
                  </a:lnTo>
                  <a:lnTo>
                    <a:pt x="48" y="42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 w="28575" cap="flat">
              <a:solidFill>
                <a:schemeClr val="accent4">
                  <a:lumMod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defTabSz="342892">
                <a:defRPr/>
              </a:pPr>
              <a:endParaRPr lang="en-GB" sz="1100">
                <a:solidFill>
                  <a:srgbClr val="000000"/>
                </a:solidFill>
                <a:ea typeface="ＭＳ Ｐゴシック" panose="020B0600070205080204" pitchFamily="34" charset="-128"/>
              </a:endParaRPr>
            </a:p>
          </p:txBody>
        </p:sp>
        <p:sp>
          <p:nvSpPr>
            <p:cNvPr id="95" name="Freeform 53"/>
            <p:cNvSpPr>
              <a:spLocks noChangeAspect="1"/>
            </p:cNvSpPr>
            <p:nvPr/>
          </p:nvSpPr>
          <p:spPr bwMode="auto">
            <a:xfrm>
              <a:off x="3256075" y="3512242"/>
              <a:ext cx="41672" cy="38100"/>
            </a:xfrm>
            <a:custGeom>
              <a:avLst/>
              <a:gdLst>
                <a:gd name="T0" fmla="*/ 0 w 48"/>
                <a:gd name="T1" fmla="*/ 42 h 42"/>
                <a:gd name="T2" fmla="*/ 24 w 48"/>
                <a:gd name="T3" fmla="*/ 0 h 42"/>
                <a:gd name="T4" fmla="*/ 48 w 48"/>
                <a:gd name="T5" fmla="*/ 42 h 42"/>
                <a:gd name="T6" fmla="*/ 0 w 48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42">
                  <a:moveTo>
                    <a:pt x="0" y="42"/>
                  </a:moveTo>
                  <a:lnTo>
                    <a:pt x="24" y="0"/>
                  </a:lnTo>
                  <a:lnTo>
                    <a:pt x="48" y="42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 w="28575" cap="flat">
              <a:solidFill>
                <a:schemeClr val="accent4">
                  <a:lumMod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defTabSz="342892">
                <a:defRPr/>
              </a:pPr>
              <a:endParaRPr lang="en-GB" sz="1100">
                <a:solidFill>
                  <a:srgbClr val="000000"/>
                </a:solidFill>
                <a:ea typeface="ＭＳ Ｐゴシック" panose="020B0600070205080204" pitchFamily="34" charset="-128"/>
              </a:endParaRPr>
            </a:p>
          </p:txBody>
        </p:sp>
        <p:sp>
          <p:nvSpPr>
            <p:cNvPr id="96" name="Freeform 54"/>
            <p:cNvSpPr>
              <a:spLocks noChangeAspect="1"/>
            </p:cNvSpPr>
            <p:nvPr/>
          </p:nvSpPr>
          <p:spPr bwMode="auto">
            <a:xfrm>
              <a:off x="3238217" y="3512242"/>
              <a:ext cx="41672" cy="38100"/>
            </a:xfrm>
            <a:custGeom>
              <a:avLst/>
              <a:gdLst>
                <a:gd name="T0" fmla="*/ 0 w 48"/>
                <a:gd name="T1" fmla="*/ 42 h 42"/>
                <a:gd name="T2" fmla="*/ 24 w 48"/>
                <a:gd name="T3" fmla="*/ 0 h 42"/>
                <a:gd name="T4" fmla="*/ 48 w 48"/>
                <a:gd name="T5" fmla="*/ 42 h 42"/>
                <a:gd name="T6" fmla="*/ 0 w 48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42">
                  <a:moveTo>
                    <a:pt x="0" y="42"/>
                  </a:moveTo>
                  <a:lnTo>
                    <a:pt x="24" y="0"/>
                  </a:lnTo>
                  <a:lnTo>
                    <a:pt x="48" y="42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 w="28575" cap="flat">
              <a:solidFill>
                <a:schemeClr val="accent4">
                  <a:lumMod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defTabSz="342892">
                <a:defRPr/>
              </a:pPr>
              <a:endParaRPr lang="en-GB" sz="1100">
                <a:solidFill>
                  <a:srgbClr val="000000"/>
                </a:solidFill>
                <a:ea typeface="ＭＳ Ｐゴシック" panose="020B0600070205080204" pitchFamily="34" charset="-128"/>
              </a:endParaRPr>
            </a:p>
          </p:txBody>
        </p:sp>
        <p:sp>
          <p:nvSpPr>
            <p:cNvPr id="97" name="Freeform 55"/>
            <p:cNvSpPr>
              <a:spLocks noChangeAspect="1"/>
            </p:cNvSpPr>
            <p:nvPr/>
          </p:nvSpPr>
          <p:spPr bwMode="auto">
            <a:xfrm>
              <a:off x="3228692" y="3512242"/>
              <a:ext cx="41672" cy="38100"/>
            </a:xfrm>
            <a:custGeom>
              <a:avLst/>
              <a:gdLst>
                <a:gd name="T0" fmla="*/ 0 w 48"/>
                <a:gd name="T1" fmla="*/ 42 h 42"/>
                <a:gd name="T2" fmla="*/ 24 w 48"/>
                <a:gd name="T3" fmla="*/ 0 h 42"/>
                <a:gd name="T4" fmla="*/ 48 w 48"/>
                <a:gd name="T5" fmla="*/ 42 h 42"/>
                <a:gd name="T6" fmla="*/ 0 w 48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42">
                  <a:moveTo>
                    <a:pt x="0" y="42"/>
                  </a:moveTo>
                  <a:lnTo>
                    <a:pt x="24" y="0"/>
                  </a:lnTo>
                  <a:lnTo>
                    <a:pt x="48" y="42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 w="28575" cap="flat">
              <a:solidFill>
                <a:schemeClr val="accent4">
                  <a:lumMod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defTabSz="342892">
                <a:defRPr/>
              </a:pPr>
              <a:endParaRPr lang="en-GB" sz="1100">
                <a:solidFill>
                  <a:srgbClr val="000000"/>
                </a:solidFill>
                <a:ea typeface="ＭＳ Ｐゴシック" panose="020B0600070205080204" pitchFamily="34" charset="-128"/>
              </a:endParaRPr>
            </a:p>
          </p:txBody>
        </p:sp>
        <p:sp>
          <p:nvSpPr>
            <p:cNvPr id="98" name="Freeform 56"/>
            <p:cNvSpPr>
              <a:spLocks noChangeAspect="1"/>
            </p:cNvSpPr>
            <p:nvPr/>
          </p:nvSpPr>
          <p:spPr bwMode="auto">
            <a:xfrm>
              <a:off x="3207260" y="3512242"/>
              <a:ext cx="41672" cy="38100"/>
            </a:xfrm>
            <a:custGeom>
              <a:avLst/>
              <a:gdLst>
                <a:gd name="T0" fmla="*/ 0 w 48"/>
                <a:gd name="T1" fmla="*/ 42 h 42"/>
                <a:gd name="T2" fmla="*/ 24 w 48"/>
                <a:gd name="T3" fmla="*/ 0 h 42"/>
                <a:gd name="T4" fmla="*/ 48 w 48"/>
                <a:gd name="T5" fmla="*/ 42 h 42"/>
                <a:gd name="T6" fmla="*/ 0 w 48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42">
                  <a:moveTo>
                    <a:pt x="0" y="42"/>
                  </a:moveTo>
                  <a:lnTo>
                    <a:pt x="24" y="0"/>
                  </a:lnTo>
                  <a:lnTo>
                    <a:pt x="48" y="42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 w="28575" cap="flat">
              <a:solidFill>
                <a:schemeClr val="accent4">
                  <a:lumMod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defTabSz="342892">
                <a:defRPr/>
              </a:pPr>
              <a:endParaRPr lang="en-GB" sz="1100">
                <a:solidFill>
                  <a:srgbClr val="000000"/>
                </a:solidFill>
                <a:ea typeface="ＭＳ Ｐゴシック" panose="020B0600070205080204" pitchFamily="34" charset="-128"/>
              </a:endParaRPr>
            </a:p>
          </p:txBody>
        </p:sp>
        <p:sp>
          <p:nvSpPr>
            <p:cNvPr id="99" name="Freeform 57"/>
            <p:cNvSpPr>
              <a:spLocks noChangeAspect="1"/>
            </p:cNvSpPr>
            <p:nvPr/>
          </p:nvSpPr>
          <p:spPr bwMode="auto">
            <a:xfrm>
              <a:off x="3195353" y="3512242"/>
              <a:ext cx="42863" cy="38100"/>
            </a:xfrm>
            <a:custGeom>
              <a:avLst/>
              <a:gdLst>
                <a:gd name="T0" fmla="*/ 0 w 50"/>
                <a:gd name="T1" fmla="*/ 42 h 42"/>
                <a:gd name="T2" fmla="*/ 26 w 50"/>
                <a:gd name="T3" fmla="*/ 0 h 42"/>
                <a:gd name="T4" fmla="*/ 50 w 50"/>
                <a:gd name="T5" fmla="*/ 42 h 42"/>
                <a:gd name="T6" fmla="*/ 0 w 50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42">
                  <a:moveTo>
                    <a:pt x="0" y="42"/>
                  </a:moveTo>
                  <a:lnTo>
                    <a:pt x="26" y="0"/>
                  </a:lnTo>
                  <a:lnTo>
                    <a:pt x="50" y="42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 w="28575" cap="flat">
              <a:solidFill>
                <a:schemeClr val="accent4">
                  <a:lumMod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defTabSz="342892">
                <a:defRPr/>
              </a:pPr>
              <a:endParaRPr lang="en-GB" sz="1100">
                <a:solidFill>
                  <a:srgbClr val="000000"/>
                </a:solidFill>
                <a:ea typeface="ＭＳ Ｐゴシック" panose="020B0600070205080204" pitchFamily="34" charset="-128"/>
              </a:endParaRPr>
            </a:p>
          </p:txBody>
        </p:sp>
        <p:sp>
          <p:nvSpPr>
            <p:cNvPr id="100" name="Freeform 58"/>
            <p:cNvSpPr>
              <a:spLocks noChangeAspect="1"/>
            </p:cNvSpPr>
            <p:nvPr/>
          </p:nvSpPr>
          <p:spPr bwMode="auto">
            <a:xfrm>
              <a:off x="3173921" y="3512242"/>
              <a:ext cx="44054" cy="38100"/>
            </a:xfrm>
            <a:custGeom>
              <a:avLst/>
              <a:gdLst>
                <a:gd name="T0" fmla="*/ 0 w 50"/>
                <a:gd name="T1" fmla="*/ 42 h 42"/>
                <a:gd name="T2" fmla="*/ 24 w 50"/>
                <a:gd name="T3" fmla="*/ 0 h 42"/>
                <a:gd name="T4" fmla="*/ 50 w 50"/>
                <a:gd name="T5" fmla="*/ 42 h 42"/>
                <a:gd name="T6" fmla="*/ 0 w 50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42">
                  <a:moveTo>
                    <a:pt x="0" y="42"/>
                  </a:moveTo>
                  <a:lnTo>
                    <a:pt x="24" y="0"/>
                  </a:lnTo>
                  <a:lnTo>
                    <a:pt x="50" y="42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 w="28575" cap="flat">
              <a:solidFill>
                <a:schemeClr val="accent4">
                  <a:lumMod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defTabSz="342892">
                <a:defRPr/>
              </a:pPr>
              <a:endParaRPr lang="en-GB" sz="1100">
                <a:solidFill>
                  <a:srgbClr val="000000"/>
                </a:solidFill>
                <a:ea typeface="ＭＳ Ｐゴシック" panose="020B0600070205080204" pitchFamily="34" charset="-128"/>
              </a:endParaRPr>
            </a:p>
          </p:txBody>
        </p:sp>
        <p:sp>
          <p:nvSpPr>
            <p:cNvPr id="101" name="Freeform 59"/>
            <p:cNvSpPr>
              <a:spLocks noChangeAspect="1"/>
            </p:cNvSpPr>
            <p:nvPr/>
          </p:nvSpPr>
          <p:spPr bwMode="auto">
            <a:xfrm>
              <a:off x="3144156" y="3512242"/>
              <a:ext cx="42863" cy="38100"/>
            </a:xfrm>
            <a:custGeom>
              <a:avLst/>
              <a:gdLst>
                <a:gd name="T0" fmla="*/ 0 w 48"/>
                <a:gd name="T1" fmla="*/ 42 h 42"/>
                <a:gd name="T2" fmla="*/ 24 w 48"/>
                <a:gd name="T3" fmla="*/ 0 h 42"/>
                <a:gd name="T4" fmla="*/ 48 w 48"/>
                <a:gd name="T5" fmla="*/ 42 h 42"/>
                <a:gd name="T6" fmla="*/ 0 w 48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42">
                  <a:moveTo>
                    <a:pt x="0" y="42"/>
                  </a:moveTo>
                  <a:lnTo>
                    <a:pt x="24" y="0"/>
                  </a:lnTo>
                  <a:lnTo>
                    <a:pt x="48" y="42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 w="28575" cap="flat">
              <a:solidFill>
                <a:schemeClr val="accent4">
                  <a:lumMod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defTabSz="342892">
                <a:defRPr/>
              </a:pPr>
              <a:endParaRPr lang="en-GB" sz="1100">
                <a:solidFill>
                  <a:srgbClr val="000000"/>
                </a:solidFill>
                <a:ea typeface="ＭＳ Ｐゴシック" panose="020B0600070205080204" pitchFamily="34" charset="-128"/>
              </a:endParaRPr>
            </a:p>
          </p:txBody>
        </p:sp>
        <p:sp>
          <p:nvSpPr>
            <p:cNvPr id="102" name="Freeform 60"/>
            <p:cNvSpPr>
              <a:spLocks noChangeAspect="1"/>
            </p:cNvSpPr>
            <p:nvPr/>
          </p:nvSpPr>
          <p:spPr bwMode="auto">
            <a:xfrm>
              <a:off x="3134631" y="3512242"/>
              <a:ext cx="41672" cy="38100"/>
            </a:xfrm>
            <a:custGeom>
              <a:avLst/>
              <a:gdLst>
                <a:gd name="T0" fmla="*/ 0 w 48"/>
                <a:gd name="T1" fmla="*/ 42 h 42"/>
                <a:gd name="T2" fmla="*/ 24 w 48"/>
                <a:gd name="T3" fmla="*/ 0 h 42"/>
                <a:gd name="T4" fmla="*/ 48 w 48"/>
                <a:gd name="T5" fmla="*/ 42 h 42"/>
                <a:gd name="T6" fmla="*/ 0 w 48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42">
                  <a:moveTo>
                    <a:pt x="0" y="42"/>
                  </a:moveTo>
                  <a:lnTo>
                    <a:pt x="24" y="0"/>
                  </a:lnTo>
                  <a:lnTo>
                    <a:pt x="48" y="42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 w="28575" cap="flat">
              <a:solidFill>
                <a:schemeClr val="accent4">
                  <a:lumMod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defTabSz="342892">
                <a:defRPr/>
              </a:pPr>
              <a:endParaRPr lang="en-GB" sz="1100">
                <a:solidFill>
                  <a:srgbClr val="000000"/>
                </a:solidFill>
                <a:ea typeface="ＭＳ Ｐゴシック" panose="020B0600070205080204" pitchFamily="34" charset="-128"/>
              </a:endParaRPr>
            </a:p>
          </p:txBody>
        </p:sp>
        <p:sp>
          <p:nvSpPr>
            <p:cNvPr id="103" name="Freeform 61"/>
            <p:cNvSpPr>
              <a:spLocks noChangeAspect="1"/>
            </p:cNvSpPr>
            <p:nvPr/>
          </p:nvSpPr>
          <p:spPr bwMode="auto">
            <a:xfrm>
              <a:off x="3101294" y="3512242"/>
              <a:ext cx="42863" cy="38100"/>
            </a:xfrm>
            <a:custGeom>
              <a:avLst/>
              <a:gdLst>
                <a:gd name="T0" fmla="*/ 0 w 50"/>
                <a:gd name="T1" fmla="*/ 42 h 42"/>
                <a:gd name="T2" fmla="*/ 24 w 50"/>
                <a:gd name="T3" fmla="*/ 0 h 42"/>
                <a:gd name="T4" fmla="*/ 50 w 50"/>
                <a:gd name="T5" fmla="*/ 42 h 42"/>
                <a:gd name="T6" fmla="*/ 0 w 50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42">
                  <a:moveTo>
                    <a:pt x="0" y="42"/>
                  </a:moveTo>
                  <a:lnTo>
                    <a:pt x="24" y="0"/>
                  </a:lnTo>
                  <a:lnTo>
                    <a:pt x="50" y="42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 w="28575" cap="flat">
              <a:solidFill>
                <a:schemeClr val="accent4">
                  <a:lumMod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defTabSz="342892">
                <a:defRPr/>
              </a:pPr>
              <a:endParaRPr lang="en-GB" sz="1100">
                <a:solidFill>
                  <a:srgbClr val="000000"/>
                </a:solidFill>
                <a:ea typeface="ＭＳ Ｐゴシック" panose="020B0600070205080204" pitchFamily="34" charset="-128"/>
              </a:endParaRPr>
            </a:p>
          </p:txBody>
        </p:sp>
        <p:sp>
          <p:nvSpPr>
            <p:cNvPr id="104" name="Freeform 62"/>
            <p:cNvSpPr>
              <a:spLocks noChangeAspect="1"/>
            </p:cNvSpPr>
            <p:nvPr/>
          </p:nvSpPr>
          <p:spPr bwMode="auto">
            <a:xfrm>
              <a:off x="3119154" y="3512242"/>
              <a:ext cx="41672" cy="38100"/>
            </a:xfrm>
            <a:custGeom>
              <a:avLst/>
              <a:gdLst>
                <a:gd name="T0" fmla="*/ 0 w 48"/>
                <a:gd name="T1" fmla="*/ 42 h 42"/>
                <a:gd name="T2" fmla="*/ 24 w 48"/>
                <a:gd name="T3" fmla="*/ 0 h 42"/>
                <a:gd name="T4" fmla="*/ 48 w 48"/>
                <a:gd name="T5" fmla="*/ 42 h 42"/>
                <a:gd name="T6" fmla="*/ 0 w 48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42">
                  <a:moveTo>
                    <a:pt x="0" y="42"/>
                  </a:moveTo>
                  <a:lnTo>
                    <a:pt x="24" y="0"/>
                  </a:lnTo>
                  <a:lnTo>
                    <a:pt x="48" y="42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 w="28575" cap="flat">
              <a:solidFill>
                <a:schemeClr val="accent4">
                  <a:lumMod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defTabSz="342892">
                <a:defRPr/>
              </a:pPr>
              <a:endParaRPr lang="en-GB" sz="1100">
                <a:solidFill>
                  <a:srgbClr val="000000"/>
                </a:solidFill>
                <a:ea typeface="ＭＳ Ｐゴシック" panose="020B0600070205080204" pitchFamily="34" charset="-128"/>
              </a:endParaRPr>
            </a:p>
          </p:txBody>
        </p:sp>
        <p:sp>
          <p:nvSpPr>
            <p:cNvPr id="105" name="Freeform 63"/>
            <p:cNvSpPr>
              <a:spLocks noChangeAspect="1"/>
            </p:cNvSpPr>
            <p:nvPr/>
          </p:nvSpPr>
          <p:spPr bwMode="auto">
            <a:xfrm>
              <a:off x="3063194" y="3483667"/>
              <a:ext cx="41672" cy="38100"/>
            </a:xfrm>
            <a:custGeom>
              <a:avLst/>
              <a:gdLst>
                <a:gd name="T0" fmla="*/ 0 w 48"/>
                <a:gd name="T1" fmla="*/ 42 h 42"/>
                <a:gd name="T2" fmla="*/ 24 w 48"/>
                <a:gd name="T3" fmla="*/ 0 h 42"/>
                <a:gd name="T4" fmla="*/ 48 w 48"/>
                <a:gd name="T5" fmla="*/ 42 h 42"/>
                <a:gd name="T6" fmla="*/ 0 w 48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42">
                  <a:moveTo>
                    <a:pt x="0" y="42"/>
                  </a:moveTo>
                  <a:lnTo>
                    <a:pt x="24" y="0"/>
                  </a:lnTo>
                  <a:lnTo>
                    <a:pt x="48" y="42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 w="28575" cap="flat">
              <a:solidFill>
                <a:schemeClr val="accent4">
                  <a:lumMod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defTabSz="342892">
                <a:defRPr/>
              </a:pPr>
              <a:endParaRPr lang="en-GB" sz="1100">
                <a:solidFill>
                  <a:srgbClr val="000000"/>
                </a:solidFill>
                <a:ea typeface="ＭＳ Ｐゴシック" panose="020B0600070205080204" pitchFamily="34" charset="-128"/>
              </a:endParaRPr>
            </a:p>
          </p:txBody>
        </p:sp>
        <p:sp>
          <p:nvSpPr>
            <p:cNvPr id="106" name="Freeform 64"/>
            <p:cNvSpPr>
              <a:spLocks noChangeAspect="1"/>
            </p:cNvSpPr>
            <p:nvPr/>
          </p:nvSpPr>
          <p:spPr bwMode="auto">
            <a:xfrm>
              <a:off x="2966753" y="3472952"/>
              <a:ext cx="42863" cy="38100"/>
            </a:xfrm>
            <a:custGeom>
              <a:avLst/>
              <a:gdLst>
                <a:gd name="T0" fmla="*/ 0 w 48"/>
                <a:gd name="T1" fmla="*/ 42 h 42"/>
                <a:gd name="T2" fmla="*/ 24 w 48"/>
                <a:gd name="T3" fmla="*/ 0 h 42"/>
                <a:gd name="T4" fmla="*/ 48 w 48"/>
                <a:gd name="T5" fmla="*/ 42 h 42"/>
                <a:gd name="T6" fmla="*/ 0 w 48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42">
                  <a:moveTo>
                    <a:pt x="0" y="42"/>
                  </a:moveTo>
                  <a:lnTo>
                    <a:pt x="24" y="0"/>
                  </a:lnTo>
                  <a:lnTo>
                    <a:pt x="48" y="42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 w="28575" cap="flat">
              <a:solidFill>
                <a:schemeClr val="accent4">
                  <a:lumMod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defTabSz="342892">
                <a:defRPr/>
              </a:pPr>
              <a:endParaRPr lang="en-GB" sz="1100">
                <a:solidFill>
                  <a:srgbClr val="000000"/>
                </a:solidFill>
                <a:ea typeface="ＭＳ Ｐゴシック" panose="020B0600070205080204" pitchFamily="34" charset="-128"/>
              </a:endParaRPr>
            </a:p>
          </p:txBody>
        </p:sp>
        <p:sp>
          <p:nvSpPr>
            <p:cNvPr id="107" name="Freeform 65"/>
            <p:cNvSpPr>
              <a:spLocks noChangeAspect="1"/>
            </p:cNvSpPr>
            <p:nvPr/>
          </p:nvSpPr>
          <p:spPr bwMode="auto">
            <a:xfrm>
              <a:off x="2927462" y="3455092"/>
              <a:ext cx="41672" cy="39291"/>
            </a:xfrm>
            <a:custGeom>
              <a:avLst/>
              <a:gdLst>
                <a:gd name="T0" fmla="*/ 0 w 48"/>
                <a:gd name="T1" fmla="*/ 44 h 44"/>
                <a:gd name="T2" fmla="*/ 24 w 48"/>
                <a:gd name="T3" fmla="*/ 0 h 44"/>
                <a:gd name="T4" fmla="*/ 48 w 48"/>
                <a:gd name="T5" fmla="*/ 44 h 44"/>
                <a:gd name="T6" fmla="*/ 0 w 48"/>
                <a:gd name="T7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44">
                  <a:moveTo>
                    <a:pt x="0" y="44"/>
                  </a:moveTo>
                  <a:lnTo>
                    <a:pt x="24" y="0"/>
                  </a:lnTo>
                  <a:lnTo>
                    <a:pt x="48" y="44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 w="28575" cap="flat">
              <a:solidFill>
                <a:schemeClr val="accent4">
                  <a:lumMod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defTabSz="342892">
                <a:defRPr/>
              </a:pPr>
              <a:endParaRPr lang="en-GB" sz="1100">
                <a:solidFill>
                  <a:srgbClr val="000000"/>
                </a:solidFill>
                <a:ea typeface="ＭＳ Ｐゴシック" panose="020B0600070205080204" pitchFamily="34" charset="-128"/>
              </a:endParaRPr>
            </a:p>
          </p:txBody>
        </p:sp>
        <p:sp>
          <p:nvSpPr>
            <p:cNvPr id="121" name="TextBox 120"/>
            <p:cNvSpPr txBox="1">
              <a:spLocks noChangeAspect="1"/>
            </p:cNvSpPr>
            <p:nvPr/>
          </p:nvSpPr>
          <p:spPr>
            <a:xfrm rot="16200000">
              <a:off x="120565" y="3283184"/>
              <a:ext cx="1264444" cy="234285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ctr" defTabSz="342892">
                <a:defRPr/>
              </a:pPr>
              <a:r>
                <a:rPr lang="en-US" sz="1100" b="1" dirty="0">
                  <a:solidFill>
                    <a:srgbClr val="000000"/>
                  </a:solidFill>
                  <a:ea typeface="ＭＳ Ｐゴシック" panose="020B0600070205080204" pitchFamily="34" charset="-128"/>
                </a:rPr>
                <a:t>OS (%)</a:t>
              </a:r>
            </a:p>
          </p:txBody>
        </p:sp>
        <p:sp>
          <p:nvSpPr>
            <p:cNvPr id="123" name="Freeform 85"/>
            <p:cNvSpPr>
              <a:spLocks noChangeAspect="1"/>
            </p:cNvSpPr>
            <p:nvPr/>
          </p:nvSpPr>
          <p:spPr bwMode="grayWhite">
            <a:xfrm>
              <a:off x="1186769" y="2462111"/>
              <a:ext cx="3870722" cy="1628775"/>
            </a:xfrm>
            <a:custGeom>
              <a:avLst/>
              <a:gdLst>
                <a:gd name="T0" fmla="*/ 3295 w 4450"/>
                <a:gd name="T1" fmla="*/ 1812 h 1820"/>
                <a:gd name="T2" fmla="*/ 3257 w 4450"/>
                <a:gd name="T3" fmla="*/ 1780 h 1820"/>
                <a:gd name="T4" fmla="*/ 2915 w 4450"/>
                <a:gd name="T5" fmla="*/ 1724 h 1820"/>
                <a:gd name="T6" fmla="*/ 2669 w 4450"/>
                <a:gd name="T7" fmla="*/ 1698 h 1820"/>
                <a:gd name="T8" fmla="*/ 2551 w 4450"/>
                <a:gd name="T9" fmla="*/ 1654 h 1820"/>
                <a:gd name="T10" fmla="*/ 2471 w 4450"/>
                <a:gd name="T11" fmla="*/ 1632 h 1820"/>
                <a:gd name="T12" fmla="*/ 2365 w 4450"/>
                <a:gd name="T13" fmla="*/ 1578 h 1820"/>
                <a:gd name="T14" fmla="*/ 2103 w 4450"/>
                <a:gd name="T15" fmla="*/ 1548 h 1820"/>
                <a:gd name="T16" fmla="*/ 2073 w 4450"/>
                <a:gd name="T17" fmla="*/ 1518 h 1820"/>
                <a:gd name="T18" fmla="*/ 1957 w 4450"/>
                <a:gd name="T19" fmla="*/ 1504 h 1820"/>
                <a:gd name="T20" fmla="*/ 1931 w 4450"/>
                <a:gd name="T21" fmla="*/ 1484 h 1820"/>
                <a:gd name="T22" fmla="*/ 1797 w 4450"/>
                <a:gd name="T23" fmla="*/ 1470 h 1820"/>
                <a:gd name="T24" fmla="*/ 1763 w 4450"/>
                <a:gd name="T25" fmla="*/ 1440 h 1820"/>
                <a:gd name="T26" fmla="*/ 1693 w 4450"/>
                <a:gd name="T27" fmla="*/ 1390 h 1820"/>
                <a:gd name="T28" fmla="*/ 1633 w 4450"/>
                <a:gd name="T29" fmla="*/ 1364 h 1820"/>
                <a:gd name="T30" fmla="*/ 1585 w 4450"/>
                <a:gd name="T31" fmla="*/ 1336 h 1820"/>
                <a:gd name="T32" fmla="*/ 1571 w 4450"/>
                <a:gd name="T33" fmla="*/ 1306 h 1820"/>
                <a:gd name="T34" fmla="*/ 1527 w 4450"/>
                <a:gd name="T35" fmla="*/ 1300 h 1820"/>
                <a:gd name="T36" fmla="*/ 1437 w 4450"/>
                <a:gd name="T37" fmla="*/ 1242 h 1820"/>
                <a:gd name="T38" fmla="*/ 1397 w 4450"/>
                <a:gd name="T39" fmla="*/ 1220 h 1820"/>
                <a:gd name="T40" fmla="*/ 1373 w 4450"/>
                <a:gd name="T41" fmla="*/ 1194 h 1820"/>
                <a:gd name="T42" fmla="*/ 1261 w 4450"/>
                <a:gd name="T43" fmla="*/ 1178 h 1820"/>
                <a:gd name="T44" fmla="*/ 1237 w 4450"/>
                <a:gd name="T45" fmla="*/ 1152 h 1820"/>
                <a:gd name="T46" fmla="*/ 1217 w 4450"/>
                <a:gd name="T47" fmla="*/ 1146 h 1820"/>
                <a:gd name="T48" fmla="*/ 1189 w 4450"/>
                <a:gd name="T49" fmla="*/ 1116 h 1820"/>
                <a:gd name="T50" fmla="*/ 1143 w 4450"/>
                <a:gd name="T51" fmla="*/ 1102 h 1820"/>
                <a:gd name="T52" fmla="*/ 1135 w 4450"/>
                <a:gd name="T53" fmla="*/ 1056 h 1820"/>
                <a:gd name="T54" fmla="*/ 1115 w 4450"/>
                <a:gd name="T55" fmla="*/ 1026 h 1820"/>
                <a:gd name="T56" fmla="*/ 1105 w 4450"/>
                <a:gd name="T57" fmla="*/ 980 h 1820"/>
                <a:gd name="T58" fmla="*/ 1051 w 4450"/>
                <a:gd name="T59" fmla="*/ 954 h 1820"/>
                <a:gd name="T60" fmla="*/ 1043 w 4450"/>
                <a:gd name="T61" fmla="*/ 920 h 1820"/>
                <a:gd name="T62" fmla="*/ 997 w 4450"/>
                <a:gd name="T63" fmla="*/ 896 h 1820"/>
                <a:gd name="T64" fmla="*/ 985 w 4450"/>
                <a:gd name="T65" fmla="*/ 856 h 1820"/>
                <a:gd name="T66" fmla="*/ 951 w 4450"/>
                <a:gd name="T67" fmla="*/ 844 h 1820"/>
                <a:gd name="T68" fmla="*/ 941 w 4450"/>
                <a:gd name="T69" fmla="*/ 794 h 1820"/>
                <a:gd name="T70" fmla="*/ 913 w 4450"/>
                <a:gd name="T71" fmla="*/ 782 h 1820"/>
                <a:gd name="T72" fmla="*/ 905 w 4450"/>
                <a:gd name="T73" fmla="*/ 722 h 1820"/>
                <a:gd name="T74" fmla="*/ 841 w 4450"/>
                <a:gd name="T75" fmla="*/ 704 h 1820"/>
                <a:gd name="T76" fmla="*/ 831 w 4450"/>
                <a:gd name="T77" fmla="*/ 672 h 1820"/>
                <a:gd name="T78" fmla="*/ 785 w 4450"/>
                <a:gd name="T79" fmla="*/ 664 h 1820"/>
                <a:gd name="T80" fmla="*/ 749 w 4450"/>
                <a:gd name="T81" fmla="*/ 628 h 1820"/>
                <a:gd name="T82" fmla="*/ 731 w 4450"/>
                <a:gd name="T83" fmla="*/ 618 h 1820"/>
                <a:gd name="T84" fmla="*/ 721 w 4450"/>
                <a:gd name="T85" fmla="*/ 580 h 1820"/>
                <a:gd name="T86" fmla="*/ 683 w 4450"/>
                <a:gd name="T87" fmla="*/ 554 h 1820"/>
                <a:gd name="T88" fmla="*/ 675 w 4450"/>
                <a:gd name="T89" fmla="*/ 524 h 1820"/>
                <a:gd name="T90" fmla="*/ 655 w 4450"/>
                <a:gd name="T91" fmla="*/ 518 h 1820"/>
                <a:gd name="T92" fmla="*/ 566 w 4450"/>
                <a:gd name="T93" fmla="*/ 488 h 1820"/>
                <a:gd name="T94" fmla="*/ 498 w 4450"/>
                <a:gd name="T95" fmla="*/ 460 h 1820"/>
                <a:gd name="T96" fmla="*/ 472 w 4450"/>
                <a:gd name="T97" fmla="*/ 398 h 1820"/>
                <a:gd name="T98" fmla="*/ 402 w 4450"/>
                <a:gd name="T99" fmla="*/ 380 h 1820"/>
                <a:gd name="T100" fmla="*/ 378 w 4450"/>
                <a:gd name="T101" fmla="*/ 306 h 1820"/>
                <a:gd name="T102" fmla="*/ 336 w 4450"/>
                <a:gd name="T103" fmla="*/ 288 h 1820"/>
                <a:gd name="T104" fmla="*/ 300 w 4450"/>
                <a:gd name="T105" fmla="*/ 228 h 1820"/>
                <a:gd name="T106" fmla="*/ 224 w 4450"/>
                <a:gd name="T107" fmla="*/ 216 h 1820"/>
                <a:gd name="T108" fmla="*/ 190 w 4450"/>
                <a:gd name="T109" fmla="*/ 154 h 1820"/>
                <a:gd name="T110" fmla="*/ 160 w 4450"/>
                <a:gd name="T111" fmla="*/ 120 h 1820"/>
                <a:gd name="T112" fmla="*/ 124 w 4450"/>
                <a:gd name="T113" fmla="*/ 76 h 1820"/>
                <a:gd name="T114" fmla="*/ 90 w 4450"/>
                <a:gd name="T115" fmla="*/ 18 h 1820"/>
                <a:gd name="T116" fmla="*/ 46 w 4450"/>
                <a:gd name="T117" fmla="*/ 0 h 18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450" h="1820">
                  <a:moveTo>
                    <a:pt x="4450" y="1820"/>
                  </a:moveTo>
                  <a:lnTo>
                    <a:pt x="3295" y="1820"/>
                  </a:lnTo>
                  <a:lnTo>
                    <a:pt x="3295" y="1812"/>
                  </a:lnTo>
                  <a:lnTo>
                    <a:pt x="3281" y="1812"/>
                  </a:lnTo>
                  <a:lnTo>
                    <a:pt x="3281" y="1780"/>
                  </a:lnTo>
                  <a:lnTo>
                    <a:pt x="3257" y="1780"/>
                  </a:lnTo>
                  <a:lnTo>
                    <a:pt x="3257" y="1746"/>
                  </a:lnTo>
                  <a:lnTo>
                    <a:pt x="2915" y="1746"/>
                  </a:lnTo>
                  <a:lnTo>
                    <a:pt x="2915" y="1724"/>
                  </a:lnTo>
                  <a:lnTo>
                    <a:pt x="2785" y="1724"/>
                  </a:lnTo>
                  <a:lnTo>
                    <a:pt x="2785" y="1698"/>
                  </a:lnTo>
                  <a:lnTo>
                    <a:pt x="2669" y="1698"/>
                  </a:lnTo>
                  <a:lnTo>
                    <a:pt x="2669" y="1674"/>
                  </a:lnTo>
                  <a:lnTo>
                    <a:pt x="2551" y="1674"/>
                  </a:lnTo>
                  <a:lnTo>
                    <a:pt x="2551" y="1654"/>
                  </a:lnTo>
                  <a:lnTo>
                    <a:pt x="2503" y="1654"/>
                  </a:lnTo>
                  <a:lnTo>
                    <a:pt x="2503" y="1632"/>
                  </a:lnTo>
                  <a:lnTo>
                    <a:pt x="2471" y="1632"/>
                  </a:lnTo>
                  <a:lnTo>
                    <a:pt x="2471" y="1596"/>
                  </a:lnTo>
                  <a:lnTo>
                    <a:pt x="2365" y="1596"/>
                  </a:lnTo>
                  <a:lnTo>
                    <a:pt x="2365" y="1578"/>
                  </a:lnTo>
                  <a:lnTo>
                    <a:pt x="2149" y="1578"/>
                  </a:lnTo>
                  <a:lnTo>
                    <a:pt x="2149" y="1548"/>
                  </a:lnTo>
                  <a:lnTo>
                    <a:pt x="2103" y="1548"/>
                  </a:lnTo>
                  <a:lnTo>
                    <a:pt x="2103" y="1536"/>
                  </a:lnTo>
                  <a:lnTo>
                    <a:pt x="2073" y="1536"/>
                  </a:lnTo>
                  <a:lnTo>
                    <a:pt x="2073" y="1518"/>
                  </a:lnTo>
                  <a:lnTo>
                    <a:pt x="2057" y="1518"/>
                  </a:lnTo>
                  <a:lnTo>
                    <a:pt x="2057" y="1504"/>
                  </a:lnTo>
                  <a:lnTo>
                    <a:pt x="1957" y="1504"/>
                  </a:lnTo>
                  <a:lnTo>
                    <a:pt x="1957" y="1494"/>
                  </a:lnTo>
                  <a:lnTo>
                    <a:pt x="1931" y="1494"/>
                  </a:lnTo>
                  <a:lnTo>
                    <a:pt x="1931" y="1484"/>
                  </a:lnTo>
                  <a:lnTo>
                    <a:pt x="1875" y="1484"/>
                  </a:lnTo>
                  <a:lnTo>
                    <a:pt x="1875" y="1470"/>
                  </a:lnTo>
                  <a:lnTo>
                    <a:pt x="1797" y="1470"/>
                  </a:lnTo>
                  <a:lnTo>
                    <a:pt x="1797" y="1452"/>
                  </a:lnTo>
                  <a:lnTo>
                    <a:pt x="1763" y="1452"/>
                  </a:lnTo>
                  <a:lnTo>
                    <a:pt x="1763" y="1440"/>
                  </a:lnTo>
                  <a:lnTo>
                    <a:pt x="1731" y="1440"/>
                  </a:lnTo>
                  <a:lnTo>
                    <a:pt x="1731" y="1390"/>
                  </a:lnTo>
                  <a:lnTo>
                    <a:pt x="1693" y="1390"/>
                  </a:lnTo>
                  <a:lnTo>
                    <a:pt x="1693" y="1378"/>
                  </a:lnTo>
                  <a:lnTo>
                    <a:pt x="1633" y="1378"/>
                  </a:lnTo>
                  <a:lnTo>
                    <a:pt x="1633" y="1364"/>
                  </a:lnTo>
                  <a:lnTo>
                    <a:pt x="1595" y="1364"/>
                  </a:lnTo>
                  <a:lnTo>
                    <a:pt x="1595" y="1336"/>
                  </a:lnTo>
                  <a:lnTo>
                    <a:pt x="1585" y="1336"/>
                  </a:lnTo>
                  <a:lnTo>
                    <a:pt x="1585" y="1322"/>
                  </a:lnTo>
                  <a:lnTo>
                    <a:pt x="1571" y="1322"/>
                  </a:lnTo>
                  <a:lnTo>
                    <a:pt x="1571" y="1306"/>
                  </a:lnTo>
                  <a:lnTo>
                    <a:pt x="1547" y="1306"/>
                  </a:lnTo>
                  <a:lnTo>
                    <a:pt x="1547" y="1300"/>
                  </a:lnTo>
                  <a:lnTo>
                    <a:pt x="1527" y="1300"/>
                  </a:lnTo>
                  <a:lnTo>
                    <a:pt x="1527" y="1272"/>
                  </a:lnTo>
                  <a:lnTo>
                    <a:pt x="1437" y="1272"/>
                  </a:lnTo>
                  <a:lnTo>
                    <a:pt x="1437" y="1242"/>
                  </a:lnTo>
                  <a:lnTo>
                    <a:pt x="1411" y="1242"/>
                  </a:lnTo>
                  <a:lnTo>
                    <a:pt x="1411" y="1220"/>
                  </a:lnTo>
                  <a:lnTo>
                    <a:pt x="1397" y="1220"/>
                  </a:lnTo>
                  <a:lnTo>
                    <a:pt x="1397" y="1210"/>
                  </a:lnTo>
                  <a:lnTo>
                    <a:pt x="1373" y="1210"/>
                  </a:lnTo>
                  <a:lnTo>
                    <a:pt x="1373" y="1194"/>
                  </a:lnTo>
                  <a:lnTo>
                    <a:pt x="1327" y="1194"/>
                  </a:lnTo>
                  <a:lnTo>
                    <a:pt x="1327" y="1178"/>
                  </a:lnTo>
                  <a:lnTo>
                    <a:pt x="1261" y="1178"/>
                  </a:lnTo>
                  <a:lnTo>
                    <a:pt x="1261" y="1160"/>
                  </a:lnTo>
                  <a:lnTo>
                    <a:pt x="1237" y="1160"/>
                  </a:lnTo>
                  <a:lnTo>
                    <a:pt x="1237" y="1152"/>
                  </a:lnTo>
                  <a:lnTo>
                    <a:pt x="1227" y="1152"/>
                  </a:lnTo>
                  <a:lnTo>
                    <a:pt x="1227" y="1146"/>
                  </a:lnTo>
                  <a:lnTo>
                    <a:pt x="1217" y="1146"/>
                  </a:lnTo>
                  <a:lnTo>
                    <a:pt x="1217" y="1124"/>
                  </a:lnTo>
                  <a:lnTo>
                    <a:pt x="1189" y="1124"/>
                  </a:lnTo>
                  <a:lnTo>
                    <a:pt x="1189" y="1116"/>
                  </a:lnTo>
                  <a:lnTo>
                    <a:pt x="1159" y="1116"/>
                  </a:lnTo>
                  <a:lnTo>
                    <a:pt x="1159" y="1102"/>
                  </a:lnTo>
                  <a:lnTo>
                    <a:pt x="1143" y="1102"/>
                  </a:lnTo>
                  <a:lnTo>
                    <a:pt x="1143" y="1060"/>
                  </a:lnTo>
                  <a:lnTo>
                    <a:pt x="1135" y="1060"/>
                  </a:lnTo>
                  <a:lnTo>
                    <a:pt x="1135" y="1056"/>
                  </a:lnTo>
                  <a:lnTo>
                    <a:pt x="1125" y="1056"/>
                  </a:lnTo>
                  <a:lnTo>
                    <a:pt x="1125" y="1026"/>
                  </a:lnTo>
                  <a:lnTo>
                    <a:pt x="1115" y="1026"/>
                  </a:lnTo>
                  <a:lnTo>
                    <a:pt x="1115" y="1014"/>
                  </a:lnTo>
                  <a:lnTo>
                    <a:pt x="1105" y="1014"/>
                  </a:lnTo>
                  <a:lnTo>
                    <a:pt x="1105" y="980"/>
                  </a:lnTo>
                  <a:lnTo>
                    <a:pt x="1089" y="980"/>
                  </a:lnTo>
                  <a:lnTo>
                    <a:pt x="1089" y="954"/>
                  </a:lnTo>
                  <a:lnTo>
                    <a:pt x="1051" y="954"/>
                  </a:lnTo>
                  <a:lnTo>
                    <a:pt x="1051" y="946"/>
                  </a:lnTo>
                  <a:lnTo>
                    <a:pt x="1043" y="946"/>
                  </a:lnTo>
                  <a:lnTo>
                    <a:pt x="1043" y="920"/>
                  </a:lnTo>
                  <a:lnTo>
                    <a:pt x="1005" y="920"/>
                  </a:lnTo>
                  <a:lnTo>
                    <a:pt x="1005" y="896"/>
                  </a:lnTo>
                  <a:lnTo>
                    <a:pt x="997" y="896"/>
                  </a:lnTo>
                  <a:lnTo>
                    <a:pt x="997" y="886"/>
                  </a:lnTo>
                  <a:lnTo>
                    <a:pt x="985" y="886"/>
                  </a:lnTo>
                  <a:lnTo>
                    <a:pt x="985" y="856"/>
                  </a:lnTo>
                  <a:lnTo>
                    <a:pt x="959" y="856"/>
                  </a:lnTo>
                  <a:lnTo>
                    <a:pt x="959" y="844"/>
                  </a:lnTo>
                  <a:lnTo>
                    <a:pt x="951" y="844"/>
                  </a:lnTo>
                  <a:lnTo>
                    <a:pt x="951" y="812"/>
                  </a:lnTo>
                  <a:lnTo>
                    <a:pt x="941" y="812"/>
                  </a:lnTo>
                  <a:lnTo>
                    <a:pt x="941" y="794"/>
                  </a:lnTo>
                  <a:lnTo>
                    <a:pt x="923" y="794"/>
                  </a:lnTo>
                  <a:lnTo>
                    <a:pt x="923" y="782"/>
                  </a:lnTo>
                  <a:lnTo>
                    <a:pt x="913" y="782"/>
                  </a:lnTo>
                  <a:lnTo>
                    <a:pt x="913" y="762"/>
                  </a:lnTo>
                  <a:lnTo>
                    <a:pt x="905" y="762"/>
                  </a:lnTo>
                  <a:lnTo>
                    <a:pt x="905" y="722"/>
                  </a:lnTo>
                  <a:lnTo>
                    <a:pt x="891" y="722"/>
                  </a:lnTo>
                  <a:lnTo>
                    <a:pt x="891" y="704"/>
                  </a:lnTo>
                  <a:lnTo>
                    <a:pt x="841" y="704"/>
                  </a:lnTo>
                  <a:lnTo>
                    <a:pt x="841" y="678"/>
                  </a:lnTo>
                  <a:lnTo>
                    <a:pt x="831" y="678"/>
                  </a:lnTo>
                  <a:lnTo>
                    <a:pt x="831" y="672"/>
                  </a:lnTo>
                  <a:lnTo>
                    <a:pt x="813" y="672"/>
                  </a:lnTo>
                  <a:lnTo>
                    <a:pt x="813" y="664"/>
                  </a:lnTo>
                  <a:lnTo>
                    <a:pt x="785" y="664"/>
                  </a:lnTo>
                  <a:lnTo>
                    <a:pt x="785" y="642"/>
                  </a:lnTo>
                  <a:lnTo>
                    <a:pt x="749" y="642"/>
                  </a:lnTo>
                  <a:lnTo>
                    <a:pt x="749" y="628"/>
                  </a:lnTo>
                  <a:lnTo>
                    <a:pt x="739" y="628"/>
                  </a:lnTo>
                  <a:lnTo>
                    <a:pt x="739" y="618"/>
                  </a:lnTo>
                  <a:lnTo>
                    <a:pt x="731" y="618"/>
                  </a:lnTo>
                  <a:lnTo>
                    <a:pt x="731" y="588"/>
                  </a:lnTo>
                  <a:lnTo>
                    <a:pt x="721" y="588"/>
                  </a:lnTo>
                  <a:lnTo>
                    <a:pt x="721" y="580"/>
                  </a:lnTo>
                  <a:lnTo>
                    <a:pt x="707" y="580"/>
                  </a:lnTo>
                  <a:lnTo>
                    <a:pt x="707" y="554"/>
                  </a:lnTo>
                  <a:lnTo>
                    <a:pt x="683" y="554"/>
                  </a:lnTo>
                  <a:lnTo>
                    <a:pt x="683" y="546"/>
                  </a:lnTo>
                  <a:lnTo>
                    <a:pt x="675" y="546"/>
                  </a:lnTo>
                  <a:lnTo>
                    <a:pt x="675" y="524"/>
                  </a:lnTo>
                  <a:lnTo>
                    <a:pt x="665" y="524"/>
                  </a:lnTo>
                  <a:lnTo>
                    <a:pt x="665" y="518"/>
                  </a:lnTo>
                  <a:lnTo>
                    <a:pt x="655" y="518"/>
                  </a:lnTo>
                  <a:lnTo>
                    <a:pt x="655" y="506"/>
                  </a:lnTo>
                  <a:lnTo>
                    <a:pt x="566" y="506"/>
                  </a:lnTo>
                  <a:lnTo>
                    <a:pt x="566" y="488"/>
                  </a:lnTo>
                  <a:lnTo>
                    <a:pt x="512" y="488"/>
                  </a:lnTo>
                  <a:lnTo>
                    <a:pt x="512" y="460"/>
                  </a:lnTo>
                  <a:lnTo>
                    <a:pt x="498" y="460"/>
                  </a:lnTo>
                  <a:lnTo>
                    <a:pt x="498" y="428"/>
                  </a:lnTo>
                  <a:lnTo>
                    <a:pt x="472" y="428"/>
                  </a:lnTo>
                  <a:lnTo>
                    <a:pt x="472" y="398"/>
                  </a:lnTo>
                  <a:lnTo>
                    <a:pt x="424" y="398"/>
                  </a:lnTo>
                  <a:lnTo>
                    <a:pt x="424" y="380"/>
                  </a:lnTo>
                  <a:lnTo>
                    <a:pt x="402" y="380"/>
                  </a:lnTo>
                  <a:lnTo>
                    <a:pt x="402" y="352"/>
                  </a:lnTo>
                  <a:lnTo>
                    <a:pt x="378" y="352"/>
                  </a:lnTo>
                  <a:lnTo>
                    <a:pt x="378" y="306"/>
                  </a:lnTo>
                  <a:lnTo>
                    <a:pt x="362" y="306"/>
                  </a:lnTo>
                  <a:lnTo>
                    <a:pt x="362" y="288"/>
                  </a:lnTo>
                  <a:lnTo>
                    <a:pt x="336" y="288"/>
                  </a:lnTo>
                  <a:lnTo>
                    <a:pt x="336" y="276"/>
                  </a:lnTo>
                  <a:lnTo>
                    <a:pt x="300" y="276"/>
                  </a:lnTo>
                  <a:lnTo>
                    <a:pt x="300" y="228"/>
                  </a:lnTo>
                  <a:lnTo>
                    <a:pt x="254" y="228"/>
                  </a:lnTo>
                  <a:lnTo>
                    <a:pt x="254" y="216"/>
                  </a:lnTo>
                  <a:lnTo>
                    <a:pt x="224" y="216"/>
                  </a:lnTo>
                  <a:lnTo>
                    <a:pt x="224" y="168"/>
                  </a:lnTo>
                  <a:lnTo>
                    <a:pt x="190" y="168"/>
                  </a:lnTo>
                  <a:lnTo>
                    <a:pt x="190" y="154"/>
                  </a:lnTo>
                  <a:lnTo>
                    <a:pt x="176" y="154"/>
                  </a:lnTo>
                  <a:lnTo>
                    <a:pt x="176" y="120"/>
                  </a:lnTo>
                  <a:lnTo>
                    <a:pt x="160" y="120"/>
                  </a:lnTo>
                  <a:lnTo>
                    <a:pt x="160" y="94"/>
                  </a:lnTo>
                  <a:lnTo>
                    <a:pt x="124" y="94"/>
                  </a:lnTo>
                  <a:lnTo>
                    <a:pt x="124" y="76"/>
                  </a:lnTo>
                  <a:lnTo>
                    <a:pt x="106" y="76"/>
                  </a:lnTo>
                  <a:lnTo>
                    <a:pt x="106" y="18"/>
                  </a:lnTo>
                  <a:lnTo>
                    <a:pt x="90" y="18"/>
                  </a:lnTo>
                  <a:lnTo>
                    <a:pt x="90" y="10"/>
                  </a:lnTo>
                  <a:lnTo>
                    <a:pt x="46" y="10"/>
                  </a:lnTo>
                  <a:lnTo>
                    <a:pt x="46" y="0"/>
                  </a:lnTo>
                  <a:lnTo>
                    <a:pt x="0" y="0"/>
                  </a:lnTo>
                </a:path>
              </a:pathLst>
            </a:custGeom>
            <a:ln w="19050">
              <a:solidFill>
                <a:srgbClr val="00823B"/>
              </a:solidFill>
              <a:headEnd/>
              <a:tailEnd/>
            </a:ln>
            <a:effectLst/>
            <a:ex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/>
            <a:lstStyle/>
            <a:p>
              <a:pPr defTabSz="342892">
                <a:defRPr/>
              </a:pPr>
              <a:endParaRPr lang="en-GB" sz="1100">
                <a:solidFill>
                  <a:srgbClr val="000000"/>
                </a:solidFill>
              </a:endParaRPr>
            </a:p>
          </p:txBody>
        </p:sp>
        <p:sp>
          <p:nvSpPr>
            <p:cNvPr id="125" name="Oval 84"/>
            <p:cNvSpPr>
              <a:spLocks noChangeAspect="1" noChangeArrowheads="1"/>
            </p:cNvSpPr>
            <p:nvPr/>
          </p:nvSpPr>
          <p:spPr bwMode="auto">
            <a:xfrm>
              <a:off x="1167720" y="2443061"/>
              <a:ext cx="39290" cy="39291"/>
            </a:xfrm>
            <a:prstGeom prst="ellipse">
              <a:avLst/>
            </a:prstGeom>
            <a:solidFill>
              <a:srgbClr val="00823B"/>
            </a:solidFill>
            <a:ln w="19050" cap="flat">
              <a:solidFill>
                <a:srgbClr val="00823B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defTabSz="342892">
                <a:defRPr/>
              </a:pPr>
              <a:endParaRPr lang="en-GB" sz="1100">
                <a:solidFill>
                  <a:srgbClr val="000000"/>
                </a:solidFill>
                <a:ea typeface="ＭＳ Ｐゴシック" panose="020B0600070205080204" pitchFamily="34" charset="-128"/>
              </a:endParaRPr>
            </a:p>
          </p:txBody>
        </p:sp>
        <p:sp>
          <p:nvSpPr>
            <p:cNvPr id="126" name="Oval 66"/>
            <p:cNvSpPr>
              <a:spLocks noChangeAspect="1" noChangeArrowheads="1"/>
            </p:cNvSpPr>
            <p:nvPr/>
          </p:nvSpPr>
          <p:spPr bwMode="auto">
            <a:xfrm>
              <a:off x="5034870" y="4070646"/>
              <a:ext cx="40481" cy="38100"/>
            </a:xfrm>
            <a:prstGeom prst="ellipse">
              <a:avLst/>
            </a:prstGeom>
            <a:solidFill>
              <a:srgbClr val="00823B"/>
            </a:solidFill>
            <a:ln w="28575" cap="flat">
              <a:solidFill>
                <a:srgbClr val="00823B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defTabSz="342892">
                <a:defRPr/>
              </a:pPr>
              <a:endParaRPr lang="en-GB" sz="1100">
                <a:solidFill>
                  <a:srgbClr val="000000"/>
                </a:solidFill>
                <a:ea typeface="ＭＳ Ｐゴシック" panose="020B0600070205080204" pitchFamily="34" charset="-128"/>
              </a:endParaRPr>
            </a:p>
          </p:txBody>
        </p:sp>
        <p:sp>
          <p:nvSpPr>
            <p:cNvPr id="127" name="Oval 67"/>
            <p:cNvSpPr>
              <a:spLocks noChangeAspect="1" noChangeArrowheads="1"/>
            </p:cNvSpPr>
            <p:nvPr/>
          </p:nvSpPr>
          <p:spPr bwMode="auto">
            <a:xfrm>
              <a:off x="4988434" y="4070646"/>
              <a:ext cx="39291" cy="38100"/>
            </a:xfrm>
            <a:prstGeom prst="ellipse">
              <a:avLst/>
            </a:prstGeom>
            <a:solidFill>
              <a:srgbClr val="00823B"/>
            </a:solidFill>
            <a:ln w="28575" cap="flat">
              <a:solidFill>
                <a:srgbClr val="00823B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defTabSz="342892">
                <a:defRPr/>
              </a:pPr>
              <a:endParaRPr lang="en-GB" sz="1100">
                <a:solidFill>
                  <a:srgbClr val="000000"/>
                </a:solidFill>
                <a:ea typeface="ＭＳ Ｐゴシック" panose="020B0600070205080204" pitchFamily="34" charset="-128"/>
              </a:endParaRPr>
            </a:p>
          </p:txBody>
        </p:sp>
        <p:sp>
          <p:nvSpPr>
            <p:cNvPr id="128" name="Oval 68"/>
            <p:cNvSpPr>
              <a:spLocks noChangeAspect="1" noChangeArrowheads="1"/>
            </p:cNvSpPr>
            <p:nvPr/>
          </p:nvSpPr>
          <p:spPr bwMode="auto">
            <a:xfrm>
              <a:off x="4483609" y="4070646"/>
              <a:ext cx="39291" cy="38100"/>
            </a:xfrm>
            <a:prstGeom prst="ellipse">
              <a:avLst/>
            </a:prstGeom>
            <a:solidFill>
              <a:srgbClr val="00823B"/>
            </a:solidFill>
            <a:ln w="28575" cap="flat">
              <a:solidFill>
                <a:srgbClr val="00823B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defTabSz="342892">
                <a:defRPr/>
              </a:pPr>
              <a:endParaRPr lang="en-GB" sz="1100">
                <a:solidFill>
                  <a:srgbClr val="000000"/>
                </a:solidFill>
                <a:ea typeface="ＭＳ Ｐゴシック" panose="020B0600070205080204" pitchFamily="34" charset="-128"/>
              </a:endParaRPr>
            </a:p>
          </p:txBody>
        </p:sp>
        <p:sp>
          <p:nvSpPr>
            <p:cNvPr id="129" name="Oval 69"/>
            <p:cNvSpPr>
              <a:spLocks noChangeAspect="1" noChangeArrowheads="1"/>
            </p:cNvSpPr>
            <p:nvPr/>
          </p:nvSpPr>
          <p:spPr bwMode="auto">
            <a:xfrm>
              <a:off x="4363358" y="4070646"/>
              <a:ext cx="40481" cy="38100"/>
            </a:xfrm>
            <a:prstGeom prst="ellipse">
              <a:avLst/>
            </a:prstGeom>
            <a:solidFill>
              <a:srgbClr val="00823B"/>
            </a:solidFill>
            <a:ln w="28575" cap="flat">
              <a:solidFill>
                <a:srgbClr val="00823B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defTabSz="342892">
                <a:defRPr/>
              </a:pPr>
              <a:endParaRPr lang="en-GB" sz="1100">
                <a:solidFill>
                  <a:srgbClr val="000000"/>
                </a:solidFill>
                <a:ea typeface="ＭＳ Ｐゴシック" panose="020B0600070205080204" pitchFamily="34" charset="-128"/>
              </a:endParaRPr>
            </a:p>
          </p:txBody>
        </p:sp>
        <p:sp>
          <p:nvSpPr>
            <p:cNvPr id="130" name="Oval 70"/>
            <p:cNvSpPr>
              <a:spLocks noChangeAspect="1" noChangeArrowheads="1"/>
            </p:cNvSpPr>
            <p:nvPr/>
          </p:nvSpPr>
          <p:spPr bwMode="auto">
            <a:xfrm>
              <a:off x="4322876" y="4070646"/>
              <a:ext cx="40481" cy="38100"/>
            </a:xfrm>
            <a:prstGeom prst="ellipse">
              <a:avLst/>
            </a:prstGeom>
            <a:solidFill>
              <a:srgbClr val="00823B"/>
            </a:solidFill>
            <a:ln w="28575" cap="flat">
              <a:solidFill>
                <a:srgbClr val="00823B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defTabSz="342892">
                <a:defRPr/>
              </a:pPr>
              <a:endParaRPr lang="en-GB" sz="1100">
                <a:solidFill>
                  <a:srgbClr val="000000"/>
                </a:solidFill>
                <a:ea typeface="ＭＳ Ｐゴシック" panose="020B0600070205080204" pitchFamily="34" charset="-128"/>
              </a:endParaRPr>
            </a:p>
          </p:txBody>
        </p:sp>
        <p:sp>
          <p:nvSpPr>
            <p:cNvPr id="131" name="Oval 71"/>
            <p:cNvSpPr>
              <a:spLocks noChangeAspect="1" noChangeArrowheads="1"/>
            </p:cNvSpPr>
            <p:nvPr/>
          </p:nvSpPr>
          <p:spPr bwMode="auto">
            <a:xfrm>
              <a:off x="4287158" y="4070646"/>
              <a:ext cx="39290" cy="38100"/>
            </a:xfrm>
            <a:prstGeom prst="ellipse">
              <a:avLst/>
            </a:prstGeom>
            <a:solidFill>
              <a:srgbClr val="00823B"/>
            </a:solidFill>
            <a:ln w="28575" cap="flat">
              <a:solidFill>
                <a:srgbClr val="00823B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defTabSz="342892">
                <a:defRPr/>
              </a:pPr>
              <a:endParaRPr lang="en-GB" sz="1100">
                <a:solidFill>
                  <a:srgbClr val="000000"/>
                </a:solidFill>
                <a:ea typeface="ＭＳ Ｐゴシック" panose="020B0600070205080204" pitchFamily="34" charset="-128"/>
              </a:endParaRPr>
            </a:p>
          </p:txBody>
        </p:sp>
        <p:sp>
          <p:nvSpPr>
            <p:cNvPr id="132" name="Oval 72"/>
            <p:cNvSpPr>
              <a:spLocks noChangeAspect="1" noChangeArrowheads="1"/>
            </p:cNvSpPr>
            <p:nvPr/>
          </p:nvSpPr>
          <p:spPr bwMode="auto">
            <a:xfrm>
              <a:off x="3987120" y="4006353"/>
              <a:ext cx="39290" cy="39290"/>
            </a:xfrm>
            <a:prstGeom prst="ellipse">
              <a:avLst/>
            </a:prstGeom>
            <a:solidFill>
              <a:srgbClr val="00823B"/>
            </a:solidFill>
            <a:ln w="28575" cap="flat">
              <a:solidFill>
                <a:srgbClr val="00823B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defTabSz="342892">
                <a:defRPr/>
              </a:pPr>
              <a:endParaRPr lang="en-GB" sz="1100">
                <a:solidFill>
                  <a:srgbClr val="000000"/>
                </a:solidFill>
                <a:ea typeface="ＭＳ Ｐゴシック" panose="020B0600070205080204" pitchFamily="34" charset="-128"/>
              </a:endParaRPr>
            </a:p>
          </p:txBody>
        </p:sp>
        <p:sp>
          <p:nvSpPr>
            <p:cNvPr id="133" name="Oval 73"/>
            <p:cNvSpPr>
              <a:spLocks noChangeAspect="1" noChangeArrowheads="1"/>
            </p:cNvSpPr>
            <p:nvPr/>
          </p:nvSpPr>
          <p:spPr bwMode="auto">
            <a:xfrm>
              <a:off x="3863295" y="4006353"/>
              <a:ext cx="40481" cy="39290"/>
            </a:xfrm>
            <a:prstGeom prst="ellipse">
              <a:avLst/>
            </a:prstGeom>
            <a:solidFill>
              <a:srgbClr val="00823B"/>
            </a:solidFill>
            <a:ln w="28575" cap="flat">
              <a:solidFill>
                <a:srgbClr val="00823B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defTabSz="342892">
                <a:defRPr/>
              </a:pPr>
              <a:endParaRPr lang="en-GB" sz="1100">
                <a:solidFill>
                  <a:srgbClr val="000000"/>
                </a:solidFill>
                <a:ea typeface="ＭＳ Ｐゴシック" panose="020B0600070205080204" pitchFamily="34" charset="-128"/>
              </a:endParaRPr>
            </a:p>
          </p:txBody>
        </p:sp>
        <p:sp>
          <p:nvSpPr>
            <p:cNvPr id="134" name="Oval 74"/>
            <p:cNvSpPr>
              <a:spLocks noChangeAspect="1" noChangeArrowheads="1"/>
            </p:cNvSpPr>
            <p:nvPr/>
          </p:nvSpPr>
          <p:spPr bwMode="auto">
            <a:xfrm>
              <a:off x="3764472" y="4006353"/>
              <a:ext cx="39291" cy="39290"/>
            </a:xfrm>
            <a:prstGeom prst="ellipse">
              <a:avLst/>
            </a:prstGeom>
            <a:solidFill>
              <a:srgbClr val="00823B"/>
            </a:solidFill>
            <a:ln w="28575" cap="flat">
              <a:solidFill>
                <a:srgbClr val="00823B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defTabSz="342892">
                <a:defRPr/>
              </a:pPr>
              <a:endParaRPr lang="en-GB" sz="1100">
                <a:solidFill>
                  <a:srgbClr val="000000"/>
                </a:solidFill>
                <a:ea typeface="ＭＳ Ｐゴシック" panose="020B0600070205080204" pitchFamily="34" charset="-128"/>
              </a:endParaRPr>
            </a:p>
          </p:txBody>
        </p:sp>
        <p:sp>
          <p:nvSpPr>
            <p:cNvPr id="135" name="Oval 75"/>
            <p:cNvSpPr>
              <a:spLocks noChangeAspect="1" noChangeArrowheads="1"/>
            </p:cNvSpPr>
            <p:nvPr/>
          </p:nvSpPr>
          <p:spPr bwMode="auto">
            <a:xfrm>
              <a:off x="3433478" y="3942060"/>
              <a:ext cx="38100" cy="39290"/>
            </a:xfrm>
            <a:prstGeom prst="ellipse">
              <a:avLst/>
            </a:prstGeom>
            <a:solidFill>
              <a:srgbClr val="00823B"/>
            </a:solidFill>
            <a:ln w="28575" cap="flat">
              <a:solidFill>
                <a:srgbClr val="00823B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defTabSz="342892">
                <a:defRPr/>
              </a:pPr>
              <a:endParaRPr lang="en-GB" sz="1100">
                <a:solidFill>
                  <a:srgbClr val="000000"/>
                </a:solidFill>
                <a:ea typeface="ＭＳ Ｐゴシック" panose="020B0600070205080204" pitchFamily="34" charset="-128"/>
              </a:endParaRPr>
            </a:p>
          </p:txBody>
        </p:sp>
        <p:sp>
          <p:nvSpPr>
            <p:cNvPr id="136" name="Oval 76"/>
            <p:cNvSpPr>
              <a:spLocks noChangeAspect="1" noChangeArrowheads="1"/>
            </p:cNvSpPr>
            <p:nvPr/>
          </p:nvSpPr>
          <p:spPr bwMode="auto">
            <a:xfrm>
              <a:off x="3406095" y="3942060"/>
              <a:ext cx="39290" cy="39290"/>
            </a:xfrm>
            <a:prstGeom prst="ellipse">
              <a:avLst/>
            </a:prstGeom>
            <a:solidFill>
              <a:srgbClr val="00823B"/>
            </a:solidFill>
            <a:ln w="28575" cap="flat">
              <a:solidFill>
                <a:srgbClr val="00823B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defTabSz="342892">
                <a:defRPr/>
              </a:pPr>
              <a:endParaRPr lang="en-GB" sz="1100">
                <a:solidFill>
                  <a:srgbClr val="000000"/>
                </a:solidFill>
                <a:ea typeface="ＭＳ Ｐゴシック" panose="020B0600070205080204" pitchFamily="34" charset="-128"/>
              </a:endParaRPr>
            </a:p>
          </p:txBody>
        </p:sp>
        <p:sp>
          <p:nvSpPr>
            <p:cNvPr id="137" name="Oval 77"/>
            <p:cNvSpPr>
              <a:spLocks noChangeAspect="1" noChangeArrowheads="1"/>
            </p:cNvSpPr>
            <p:nvPr/>
          </p:nvSpPr>
          <p:spPr bwMode="auto">
            <a:xfrm>
              <a:off x="3364422" y="3921817"/>
              <a:ext cx="38100" cy="39291"/>
            </a:xfrm>
            <a:prstGeom prst="ellipse">
              <a:avLst/>
            </a:prstGeom>
            <a:solidFill>
              <a:srgbClr val="00823B"/>
            </a:solidFill>
            <a:ln w="28575" cap="flat">
              <a:solidFill>
                <a:srgbClr val="00823B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defTabSz="342892">
                <a:defRPr/>
              </a:pPr>
              <a:endParaRPr lang="en-GB" sz="1100">
                <a:solidFill>
                  <a:srgbClr val="000000"/>
                </a:solidFill>
                <a:ea typeface="ＭＳ Ｐゴシック" panose="020B0600070205080204" pitchFamily="34" charset="-128"/>
              </a:endParaRPr>
            </a:p>
          </p:txBody>
        </p:sp>
        <p:sp>
          <p:nvSpPr>
            <p:cNvPr id="138" name="Oval 78"/>
            <p:cNvSpPr>
              <a:spLocks noChangeAspect="1" noChangeArrowheads="1"/>
            </p:cNvSpPr>
            <p:nvPr/>
          </p:nvSpPr>
          <p:spPr bwMode="auto">
            <a:xfrm>
              <a:off x="3332276" y="3902767"/>
              <a:ext cx="40481" cy="39291"/>
            </a:xfrm>
            <a:prstGeom prst="ellipse">
              <a:avLst/>
            </a:prstGeom>
            <a:solidFill>
              <a:srgbClr val="00823B"/>
            </a:solidFill>
            <a:ln w="28575" cap="flat">
              <a:solidFill>
                <a:srgbClr val="00823B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defTabSz="342892">
                <a:defRPr/>
              </a:pPr>
              <a:endParaRPr lang="en-GB" sz="1100">
                <a:solidFill>
                  <a:srgbClr val="000000"/>
                </a:solidFill>
                <a:ea typeface="ＭＳ Ｐゴシック" panose="020B0600070205080204" pitchFamily="34" charset="-128"/>
              </a:endParaRPr>
            </a:p>
          </p:txBody>
        </p:sp>
        <p:sp>
          <p:nvSpPr>
            <p:cNvPr id="139" name="Oval 79"/>
            <p:cNvSpPr>
              <a:spLocks noChangeAspect="1" noChangeArrowheads="1"/>
            </p:cNvSpPr>
            <p:nvPr/>
          </p:nvSpPr>
          <p:spPr bwMode="auto">
            <a:xfrm>
              <a:off x="3301320" y="3870622"/>
              <a:ext cx="40481" cy="39290"/>
            </a:xfrm>
            <a:prstGeom prst="ellipse">
              <a:avLst/>
            </a:prstGeom>
            <a:solidFill>
              <a:srgbClr val="00823B"/>
            </a:solidFill>
            <a:ln w="28575" cap="flat">
              <a:solidFill>
                <a:srgbClr val="00823B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defTabSz="342892">
                <a:defRPr/>
              </a:pPr>
              <a:endParaRPr lang="en-GB" sz="1100">
                <a:solidFill>
                  <a:srgbClr val="000000"/>
                </a:solidFill>
                <a:ea typeface="ＭＳ Ｐゴシック" panose="020B0600070205080204" pitchFamily="34" charset="-128"/>
              </a:endParaRPr>
            </a:p>
          </p:txBody>
        </p:sp>
        <p:sp>
          <p:nvSpPr>
            <p:cNvPr id="140" name="Oval 80"/>
            <p:cNvSpPr>
              <a:spLocks noChangeAspect="1" noChangeArrowheads="1"/>
            </p:cNvSpPr>
            <p:nvPr/>
          </p:nvSpPr>
          <p:spPr bwMode="auto">
            <a:xfrm>
              <a:off x="3203689" y="3853953"/>
              <a:ext cx="40481" cy="39290"/>
            </a:xfrm>
            <a:prstGeom prst="ellipse">
              <a:avLst/>
            </a:prstGeom>
            <a:solidFill>
              <a:srgbClr val="00823B"/>
            </a:solidFill>
            <a:ln w="28575" cap="flat">
              <a:solidFill>
                <a:srgbClr val="00823B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defTabSz="342892">
                <a:defRPr/>
              </a:pPr>
              <a:endParaRPr lang="en-GB" sz="1100">
                <a:solidFill>
                  <a:srgbClr val="000000"/>
                </a:solidFill>
                <a:ea typeface="ＭＳ Ｐゴシック" panose="020B0600070205080204" pitchFamily="34" charset="-128"/>
              </a:endParaRPr>
            </a:p>
          </p:txBody>
        </p:sp>
        <p:sp>
          <p:nvSpPr>
            <p:cNvPr id="141" name="Oval 81"/>
            <p:cNvSpPr>
              <a:spLocks noChangeAspect="1" noChangeArrowheads="1"/>
            </p:cNvSpPr>
            <p:nvPr/>
          </p:nvSpPr>
          <p:spPr bwMode="auto">
            <a:xfrm>
              <a:off x="3139395" y="3853953"/>
              <a:ext cx="40481" cy="39290"/>
            </a:xfrm>
            <a:prstGeom prst="ellipse">
              <a:avLst/>
            </a:prstGeom>
            <a:solidFill>
              <a:srgbClr val="00823B"/>
            </a:solidFill>
            <a:ln w="28575" cap="flat">
              <a:solidFill>
                <a:srgbClr val="00823B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defTabSz="342892">
                <a:defRPr/>
              </a:pPr>
              <a:endParaRPr lang="en-GB" sz="1100">
                <a:solidFill>
                  <a:srgbClr val="000000"/>
                </a:solidFill>
                <a:ea typeface="ＭＳ Ｐゴシック" panose="020B0600070205080204" pitchFamily="34" charset="-128"/>
              </a:endParaRPr>
            </a:p>
          </p:txBody>
        </p:sp>
        <p:sp>
          <p:nvSpPr>
            <p:cNvPr id="142" name="Oval 82"/>
            <p:cNvSpPr>
              <a:spLocks noChangeAspect="1" noChangeArrowheads="1"/>
            </p:cNvSpPr>
            <p:nvPr/>
          </p:nvSpPr>
          <p:spPr bwMode="auto">
            <a:xfrm>
              <a:off x="3094151" y="3853953"/>
              <a:ext cx="40481" cy="39290"/>
            </a:xfrm>
            <a:prstGeom prst="ellipse">
              <a:avLst/>
            </a:prstGeom>
            <a:solidFill>
              <a:srgbClr val="00823B"/>
            </a:solidFill>
            <a:ln w="28575" cap="flat">
              <a:solidFill>
                <a:srgbClr val="00823B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defTabSz="342892">
                <a:defRPr/>
              </a:pPr>
              <a:endParaRPr lang="en-GB" sz="1100">
                <a:solidFill>
                  <a:srgbClr val="000000"/>
                </a:solidFill>
                <a:ea typeface="ＭＳ Ｐゴシック" panose="020B0600070205080204" pitchFamily="34" charset="-128"/>
              </a:endParaRPr>
            </a:p>
          </p:txBody>
        </p:sp>
        <p:sp>
          <p:nvSpPr>
            <p:cNvPr id="143" name="Oval 83"/>
            <p:cNvSpPr>
              <a:spLocks noChangeAspect="1" noChangeArrowheads="1"/>
            </p:cNvSpPr>
            <p:nvPr/>
          </p:nvSpPr>
          <p:spPr bwMode="auto">
            <a:xfrm>
              <a:off x="1243920" y="2458541"/>
              <a:ext cx="40481" cy="39290"/>
            </a:xfrm>
            <a:prstGeom prst="ellipse">
              <a:avLst/>
            </a:prstGeom>
            <a:solidFill>
              <a:srgbClr val="00823B"/>
            </a:solidFill>
            <a:ln w="28575" cap="flat">
              <a:solidFill>
                <a:srgbClr val="00823B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defTabSz="342892">
                <a:defRPr/>
              </a:pPr>
              <a:endParaRPr lang="en-GB" sz="1100">
                <a:solidFill>
                  <a:srgbClr val="000000"/>
                </a:solidFill>
                <a:ea typeface="ＭＳ Ｐゴシック" panose="020B0600070205080204" pitchFamily="34" charset="-128"/>
              </a:endParaRPr>
            </a:p>
          </p:txBody>
        </p:sp>
        <p:sp>
          <p:nvSpPr>
            <p:cNvPr id="147" name="Freeform 86"/>
            <p:cNvSpPr>
              <a:spLocks noChangeAspect="1"/>
            </p:cNvSpPr>
            <p:nvPr/>
          </p:nvSpPr>
          <p:spPr bwMode="auto">
            <a:xfrm>
              <a:off x="1184387" y="2462112"/>
              <a:ext cx="3718322" cy="1298972"/>
            </a:xfrm>
            <a:custGeom>
              <a:avLst/>
              <a:gdLst>
                <a:gd name="T0" fmla="*/ 3341 w 4274"/>
                <a:gd name="T1" fmla="*/ 1410 h 1452"/>
                <a:gd name="T2" fmla="*/ 3221 w 4274"/>
                <a:gd name="T3" fmla="*/ 1372 h 1452"/>
                <a:gd name="T4" fmla="*/ 3131 w 4274"/>
                <a:gd name="T5" fmla="*/ 1304 h 1452"/>
                <a:gd name="T6" fmla="*/ 2921 w 4274"/>
                <a:gd name="T7" fmla="*/ 1276 h 1452"/>
                <a:gd name="T8" fmla="*/ 2883 w 4274"/>
                <a:gd name="T9" fmla="*/ 1220 h 1452"/>
                <a:gd name="T10" fmla="*/ 2227 w 4274"/>
                <a:gd name="T11" fmla="*/ 1196 h 1452"/>
                <a:gd name="T12" fmla="*/ 2211 w 4274"/>
                <a:gd name="T13" fmla="*/ 1164 h 1452"/>
                <a:gd name="T14" fmla="*/ 2027 w 4274"/>
                <a:gd name="T15" fmla="*/ 1148 h 1452"/>
                <a:gd name="T16" fmla="*/ 1953 w 4274"/>
                <a:gd name="T17" fmla="*/ 1118 h 1452"/>
                <a:gd name="T18" fmla="*/ 1789 w 4274"/>
                <a:gd name="T19" fmla="*/ 1104 h 1452"/>
                <a:gd name="T20" fmla="*/ 1779 w 4274"/>
                <a:gd name="T21" fmla="*/ 1072 h 1452"/>
                <a:gd name="T22" fmla="*/ 1733 w 4274"/>
                <a:gd name="T23" fmla="*/ 1040 h 1452"/>
                <a:gd name="T24" fmla="*/ 1721 w 4274"/>
                <a:gd name="T25" fmla="*/ 1010 h 1452"/>
                <a:gd name="T26" fmla="*/ 1665 w 4274"/>
                <a:gd name="T27" fmla="*/ 996 h 1452"/>
                <a:gd name="T28" fmla="*/ 1603 w 4274"/>
                <a:gd name="T29" fmla="*/ 966 h 1452"/>
                <a:gd name="T30" fmla="*/ 1577 w 4274"/>
                <a:gd name="T31" fmla="*/ 948 h 1452"/>
                <a:gd name="T32" fmla="*/ 1541 w 4274"/>
                <a:gd name="T33" fmla="*/ 920 h 1452"/>
                <a:gd name="T34" fmla="*/ 1421 w 4274"/>
                <a:gd name="T35" fmla="*/ 904 h 1452"/>
                <a:gd name="T36" fmla="*/ 1403 w 4274"/>
                <a:gd name="T37" fmla="*/ 856 h 1452"/>
                <a:gd name="T38" fmla="*/ 1365 w 4274"/>
                <a:gd name="T39" fmla="*/ 842 h 1452"/>
                <a:gd name="T40" fmla="*/ 1329 w 4274"/>
                <a:gd name="T41" fmla="*/ 794 h 1452"/>
                <a:gd name="T42" fmla="*/ 1255 w 4274"/>
                <a:gd name="T43" fmla="*/ 782 h 1452"/>
                <a:gd name="T44" fmla="*/ 1191 w 4274"/>
                <a:gd name="T45" fmla="*/ 752 h 1452"/>
                <a:gd name="T46" fmla="*/ 1063 w 4274"/>
                <a:gd name="T47" fmla="*/ 734 h 1452"/>
                <a:gd name="T48" fmla="*/ 1027 w 4274"/>
                <a:gd name="T49" fmla="*/ 694 h 1452"/>
                <a:gd name="T50" fmla="*/ 1009 w 4274"/>
                <a:gd name="T51" fmla="*/ 682 h 1452"/>
                <a:gd name="T52" fmla="*/ 985 w 4274"/>
                <a:gd name="T53" fmla="*/ 644 h 1452"/>
                <a:gd name="T54" fmla="*/ 933 w 4274"/>
                <a:gd name="T55" fmla="*/ 628 h 1452"/>
                <a:gd name="T56" fmla="*/ 917 w 4274"/>
                <a:gd name="T57" fmla="*/ 572 h 1452"/>
                <a:gd name="T58" fmla="*/ 897 w 4274"/>
                <a:gd name="T59" fmla="*/ 564 h 1452"/>
                <a:gd name="T60" fmla="*/ 871 w 4274"/>
                <a:gd name="T61" fmla="*/ 490 h 1452"/>
                <a:gd name="T62" fmla="*/ 805 w 4274"/>
                <a:gd name="T63" fmla="*/ 478 h 1452"/>
                <a:gd name="T64" fmla="*/ 787 w 4274"/>
                <a:gd name="T65" fmla="*/ 446 h 1452"/>
                <a:gd name="T66" fmla="*/ 685 w 4274"/>
                <a:gd name="T67" fmla="*/ 428 h 1452"/>
                <a:gd name="T68" fmla="*/ 659 w 4274"/>
                <a:gd name="T69" fmla="*/ 398 h 1452"/>
                <a:gd name="T70" fmla="*/ 603 w 4274"/>
                <a:gd name="T71" fmla="*/ 384 h 1452"/>
                <a:gd name="T72" fmla="*/ 593 w 4274"/>
                <a:gd name="T73" fmla="*/ 338 h 1452"/>
                <a:gd name="T74" fmla="*/ 504 w 4274"/>
                <a:gd name="T75" fmla="*/ 308 h 1452"/>
                <a:gd name="T76" fmla="*/ 492 w 4274"/>
                <a:gd name="T77" fmla="*/ 260 h 1452"/>
                <a:gd name="T78" fmla="*/ 462 w 4274"/>
                <a:gd name="T79" fmla="*/ 214 h 1452"/>
                <a:gd name="T80" fmla="*/ 448 w 4274"/>
                <a:gd name="T81" fmla="*/ 184 h 1452"/>
                <a:gd name="T82" fmla="*/ 328 w 4274"/>
                <a:gd name="T83" fmla="*/ 170 h 1452"/>
                <a:gd name="T84" fmla="*/ 308 w 4274"/>
                <a:gd name="T85" fmla="*/ 120 h 1452"/>
                <a:gd name="T86" fmla="*/ 236 w 4274"/>
                <a:gd name="T87" fmla="*/ 108 h 1452"/>
                <a:gd name="T88" fmla="*/ 178 w 4274"/>
                <a:gd name="T89" fmla="*/ 78 h 1452"/>
                <a:gd name="T90" fmla="*/ 100 w 4274"/>
                <a:gd name="T91" fmla="*/ 62 h 1452"/>
                <a:gd name="T92" fmla="*/ 82 w 4274"/>
                <a:gd name="T93" fmla="*/ 30 h 1452"/>
                <a:gd name="T94" fmla="*/ 44 w 4274"/>
                <a:gd name="T95" fmla="*/ 14 h 1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274" h="1452">
                  <a:moveTo>
                    <a:pt x="4274" y="1452"/>
                  </a:moveTo>
                  <a:lnTo>
                    <a:pt x="3341" y="1452"/>
                  </a:lnTo>
                  <a:lnTo>
                    <a:pt x="3341" y="1410"/>
                  </a:lnTo>
                  <a:lnTo>
                    <a:pt x="3269" y="1410"/>
                  </a:lnTo>
                  <a:lnTo>
                    <a:pt x="3269" y="1372"/>
                  </a:lnTo>
                  <a:lnTo>
                    <a:pt x="3221" y="1372"/>
                  </a:lnTo>
                  <a:lnTo>
                    <a:pt x="3221" y="1342"/>
                  </a:lnTo>
                  <a:lnTo>
                    <a:pt x="3131" y="1342"/>
                  </a:lnTo>
                  <a:lnTo>
                    <a:pt x="3131" y="1304"/>
                  </a:lnTo>
                  <a:lnTo>
                    <a:pt x="2991" y="1304"/>
                  </a:lnTo>
                  <a:lnTo>
                    <a:pt x="2991" y="1276"/>
                  </a:lnTo>
                  <a:lnTo>
                    <a:pt x="2921" y="1276"/>
                  </a:lnTo>
                  <a:lnTo>
                    <a:pt x="2921" y="1246"/>
                  </a:lnTo>
                  <a:lnTo>
                    <a:pt x="2883" y="1246"/>
                  </a:lnTo>
                  <a:lnTo>
                    <a:pt x="2883" y="1220"/>
                  </a:lnTo>
                  <a:lnTo>
                    <a:pt x="2489" y="1220"/>
                  </a:lnTo>
                  <a:lnTo>
                    <a:pt x="2489" y="1196"/>
                  </a:lnTo>
                  <a:lnTo>
                    <a:pt x="2227" y="1196"/>
                  </a:lnTo>
                  <a:lnTo>
                    <a:pt x="2227" y="1180"/>
                  </a:lnTo>
                  <a:lnTo>
                    <a:pt x="2211" y="1180"/>
                  </a:lnTo>
                  <a:lnTo>
                    <a:pt x="2211" y="1164"/>
                  </a:lnTo>
                  <a:lnTo>
                    <a:pt x="2169" y="1164"/>
                  </a:lnTo>
                  <a:lnTo>
                    <a:pt x="2169" y="1148"/>
                  </a:lnTo>
                  <a:lnTo>
                    <a:pt x="2027" y="1148"/>
                  </a:lnTo>
                  <a:lnTo>
                    <a:pt x="2027" y="1132"/>
                  </a:lnTo>
                  <a:lnTo>
                    <a:pt x="1953" y="1132"/>
                  </a:lnTo>
                  <a:lnTo>
                    <a:pt x="1953" y="1118"/>
                  </a:lnTo>
                  <a:lnTo>
                    <a:pt x="1795" y="1118"/>
                  </a:lnTo>
                  <a:lnTo>
                    <a:pt x="1795" y="1104"/>
                  </a:lnTo>
                  <a:lnTo>
                    <a:pt x="1789" y="1104"/>
                  </a:lnTo>
                  <a:lnTo>
                    <a:pt x="1789" y="1086"/>
                  </a:lnTo>
                  <a:lnTo>
                    <a:pt x="1779" y="1086"/>
                  </a:lnTo>
                  <a:lnTo>
                    <a:pt x="1779" y="1072"/>
                  </a:lnTo>
                  <a:lnTo>
                    <a:pt x="1743" y="1072"/>
                  </a:lnTo>
                  <a:lnTo>
                    <a:pt x="1743" y="1040"/>
                  </a:lnTo>
                  <a:lnTo>
                    <a:pt x="1733" y="1040"/>
                  </a:lnTo>
                  <a:lnTo>
                    <a:pt x="1733" y="1028"/>
                  </a:lnTo>
                  <a:lnTo>
                    <a:pt x="1721" y="1028"/>
                  </a:lnTo>
                  <a:lnTo>
                    <a:pt x="1721" y="1010"/>
                  </a:lnTo>
                  <a:lnTo>
                    <a:pt x="1679" y="1010"/>
                  </a:lnTo>
                  <a:lnTo>
                    <a:pt x="1679" y="996"/>
                  </a:lnTo>
                  <a:lnTo>
                    <a:pt x="1665" y="996"/>
                  </a:lnTo>
                  <a:lnTo>
                    <a:pt x="1665" y="980"/>
                  </a:lnTo>
                  <a:lnTo>
                    <a:pt x="1603" y="980"/>
                  </a:lnTo>
                  <a:lnTo>
                    <a:pt x="1603" y="966"/>
                  </a:lnTo>
                  <a:lnTo>
                    <a:pt x="1589" y="966"/>
                  </a:lnTo>
                  <a:lnTo>
                    <a:pt x="1589" y="948"/>
                  </a:lnTo>
                  <a:lnTo>
                    <a:pt x="1577" y="948"/>
                  </a:lnTo>
                  <a:lnTo>
                    <a:pt x="1577" y="934"/>
                  </a:lnTo>
                  <a:lnTo>
                    <a:pt x="1541" y="934"/>
                  </a:lnTo>
                  <a:lnTo>
                    <a:pt x="1541" y="920"/>
                  </a:lnTo>
                  <a:lnTo>
                    <a:pt x="1435" y="920"/>
                  </a:lnTo>
                  <a:lnTo>
                    <a:pt x="1435" y="904"/>
                  </a:lnTo>
                  <a:lnTo>
                    <a:pt x="1421" y="904"/>
                  </a:lnTo>
                  <a:lnTo>
                    <a:pt x="1421" y="886"/>
                  </a:lnTo>
                  <a:lnTo>
                    <a:pt x="1403" y="886"/>
                  </a:lnTo>
                  <a:lnTo>
                    <a:pt x="1403" y="856"/>
                  </a:lnTo>
                  <a:lnTo>
                    <a:pt x="1375" y="856"/>
                  </a:lnTo>
                  <a:lnTo>
                    <a:pt x="1375" y="842"/>
                  </a:lnTo>
                  <a:lnTo>
                    <a:pt x="1365" y="842"/>
                  </a:lnTo>
                  <a:lnTo>
                    <a:pt x="1365" y="814"/>
                  </a:lnTo>
                  <a:lnTo>
                    <a:pt x="1329" y="814"/>
                  </a:lnTo>
                  <a:lnTo>
                    <a:pt x="1329" y="794"/>
                  </a:lnTo>
                  <a:lnTo>
                    <a:pt x="1265" y="794"/>
                  </a:lnTo>
                  <a:lnTo>
                    <a:pt x="1265" y="782"/>
                  </a:lnTo>
                  <a:lnTo>
                    <a:pt x="1255" y="782"/>
                  </a:lnTo>
                  <a:lnTo>
                    <a:pt x="1255" y="764"/>
                  </a:lnTo>
                  <a:lnTo>
                    <a:pt x="1191" y="764"/>
                  </a:lnTo>
                  <a:lnTo>
                    <a:pt x="1191" y="752"/>
                  </a:lnTo>
                  <a:lnTo>
                    <a:pt x="1091" y="752"/>
                  </a:lnTo>
                  <a:lnTo>
                    <a:pt x="1091" y="734"/>
                  </a:lnTo>
                  <a:lnTo>
                    <a:pt x="1063" y="734"/>
                  </a:lnTo>
                  <a:lnTo>
                    <a:pt x="1063" y="720"/>
                  </a:lnTo>
                  <a:lnTo>
                    <a:pt x="1027" y="720"/>
                  </a:lnTo>
                  <a:lnTo>
                    <a:pt x="1027" y="694"/>
                  </a:lnTo>
                  <a:lnTo>
                    <a:pt x="1017" y="694"/>
                  </a:lnTo>
                  <a:lnTo>
                    <a:pt x="1017" y="682"/>
                  </a:lnTo>
                  <a:lnTo>
                    <a:pt x="1009" y="682"/>
                  </a:lnTo>
                  <a:lnTo>
                    <a:pt x="1009" y="658"/>
                  </a:lnTo>
                  <a:lnTo>
                    <a:pt x="985" y="658"/>
                  </a:lnTo>
                  <a:lnTo>
                    <a:pt x="985" y="644"/>
                  </a:lnTo>
                  <a:lnTo>
                    <a:pt x="961" y="644"/>
                  </a:lnTo>
                  <a:lnTo>
                    <a:pt x="961" y="628"/>
                  </a:lnTo>
                  <a:lnTo>
                    <a:pt x="933" y="628"/>
                  </a:lnTo>
                  <a:lnTo>
                    <a:pt x="933" y="582"/>
                  </a:lnTo>
                  <a:lnTo>
                    <a:pt x="917" y="582"/>
                  </a:lnTo>
                  <a:lnTo>
                    <a:pt x="917" y="572"/>
                  </a:lnTo>
                  <a:lnTo>
                    <a:pt x="905" y="572"/>
                  </a:lnTo>
                  <a:lnTo>
                    <a:pt x="905" y="564"/>
                  </a:lnTo>
                  <a:lnTo>
                    <a:pt x="897" y="564"/>
                  </a:lnTo>
                  <a:lnTo>
                    <a:pt x="897" y="536"/>
                  </a:lnTo>
                  <a:lnTo>
                    <a:pt x="871" y="536"/>
                  </a:lnTo>
                  <a:lnTo>
                    <a:pt x="871" y="490"/>
                  </a:lnTo>
                  <a:lnTo>
                    <a:pt x="815" y="490"/>
                  </a:lnTo>
                  <a:lnTo>
                    <a:pt x="815" y="478"/>
                  </a:lnTo>
                  <a:lnTo>
                    <a:pt x="805" y="478"/>
                  </a:lnTo>
                  <a:lnTo>
                    <a:pt x="805" y="472"/>
                  </a:lnTo>
                  <a:lnTo>
                    <a:pt x="787" y="472"/>
                  </a:lnTo>
                  <a:lnTo>
                    <a:pt x="787" y="446"/>
                  </a:lnTo>
                  <a:lnTo>
                    <a:pt x="695" y="446"/>
                  </a:lnTo>
                  <a:lnTo>
                    <a:pt x="695" y="428"/>
                  </a:lnTo>
                  <a:lnTo>
                    <a:pt x="685" y="428"/>
                  </a:lnTo>
                  <a:lnTo>
                    <a:pt x="685" y="414"/>
                  </a:lnTo>
                  <a:lnTo>
                    <a:pt x="659" y="414"/>
                  </a:lnTo>
                  <a:lnTo>
                    <a:pt x="659" y="398"/>
                  </a:lnTo>
                  <a:lnTo>
                    <a:pt x="613" y="398"/>
                  </a:lnTo>
                  <a:lnTo>
                    <a:pt x="613" y="384"/>
                  </a:lnTo>
                  <a:lnTo>
                    <a:pt x="603" y="384"/>
                  </a:lnTo>
                  <a:lnTo>
                    <a:pt x="603" y="360"/>
                  </a:lnTo>
                  <a:lnTo>
                    <a:pt x="593" y="360"/>
                  </a:lnTo>
                  <a:lnTo>
                    <a:pt x="593" y="338"/>
                  </a:lnTo>
                  <a:lnTo>
                    <a:pt x="518" y="338"/>
                  </a:lnTo>
                  <a:lnTo>
                    <a:pt x="518" y="308"/>
                  </a:lnTo>
                  <a:lnTo>
                    <a:pt x="504" y="308"/>
                  </a:lnTo>
                  <a:lnTo>
                    <a:pt x="504" y="276"/>
                  </a:lnTo>
                  <a:lnTo>
                    <a:pt x="492" y="276"/>
                  </a:lnTo>
                  <a:lnTo>
                    <a:pt x="492" y="260"/>
                  </a:lnTo>
                  <a:lnTo>
                    <a:pt x="484" y="260"/>
                  </a:lnTo>
                  <a:lnTo>
                    <a:pt x="484" y="214"/>
                  </a:lnTo>
                  <a:lnTo>
                    <a:pt x="462" y="214"/>
                  </a:lnTo>
                  <a:lnTo>
                    <a:pt x="462" y="198"/>
                  </a:lnTo>
                  <a:lnTo>
                    <a:pt x="448" y="198"/>
                  </a:lnTo>
                  <a:lnTo>
                    <a:pt x="448" y="184"/>
                  </a:lnTo>
                  <a:lnTo>
                    <a:pt x="374" y="184"/>
                  </a:lnTo>
                  <a:lnTo>
                    <a:pt x="374" y="170"/>
                  </a:lnTo>
                  <a:lnTo>
                    <a:pt x="328" y="170"/>
                  </a:lnTo>
                  <a:lnTo>
                    <a:pt x="328" y="138"/>
                  </a:lnTo>
                  <a:lnTo>
                    <a:pt x="308" y="138"/>
                  </a:lnTo>
                  <a:lnTo>
                    <a:pt x="308" y="120"/>
                  </a:lnTo>
                  <a:lnTo>
                    <a:pt x="250" y="120"/>
                  </a:lnTo>
                  <a:lnTo>
                    <a:pt x="250" y="108"/>
                  </a:lnTo>
                  <a:lnTo>
                    <a:pt x="236" y="108"/>
                  </a:lnTo>
                  <a:lnTo>
                    <a:pt x="236" y="92"/>
                  </a:lnTo>
                  <a:lnTo>
                    <a:pt x="178" y="92"/>
                  </a:lnTo>
                  <a:lnTo>
                    <a:pt x="178" y="78"/>
                  </a:lnTo>
                  <a:lnTo>
                    <a:pt x="136" y="78"/>
                  </a:lnTo>
                  <a:lnTo>
                    <a:pt x="136" y="62"/>
                  </a:lnTo>
                  <a:lnTo>
                    <a:pt x="100" y="62"/>
                  </a:lnTo>
                  <a:lnTo>
                    <a:pt x="100" y="46"/>
                  </a:lnTo>
                  <a:lnTo>
                    <a:pt x="82" y="46"/>
                  </a:lnTo>
                  <a:lnTo>
                    <a:pt x="82" y="30"/>
                  </a:lnTo>
                  <a:lnTo>
                    <a:pt x="62" y="30"/>
                  </a:lnTo>
                  <a:lnTo>
                    <a:pt x="62" y="14"/>
                  </a:lnTo>
                  <a:lnTo>
                    <a:pt x="44" y="14"/>
                  </a:lnTo>
                  <a:lnTo>
                    <a:pt x="44" y="0"/>
                  </a:lnTo>
                  <a:lnTo>
                    <a:pt x="0" y="0"/>
                  </a:lnTo>
                </a:path>
              </a:pathLst>
            </a:custGeom>
            <a:noFill/>
            <a:ln w="19050" cap="flat">
              <a:solidFill>
                <a:schemeClr val="accent4">
                  <a:lumMod val="50000"/>
                </a:schemeClr>
              </a:solidFill>
              <a:prstDash val="solid"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defTabSz="342892">
                <a:defRPr/>
              </a:pPr>
              <a:endParaRPr lang="en-GB" sz="1100">
                <a:solidFill>
                  <a:srgbClr val="000000"/>
                </a:solidFill>
                <a:ea typeface="ＭＳ Ｐゴシック" panose="020B0600070205080204" pitchFamily="34" charset="-128"/>
              </a:endParaRPr>
            </a:p>
          </p:txBody>
        </p:sp>
        <p:grpSp>
          <p:nvGrpSpPr>
            <p:cNvPr id="152681" name="Group 161"/>
            <p:cNvGrpSpPr>
              <a:grpSpLocks noChangeAspect="1"/>
            </p:cNvGrpSpPr>
            <p:nvPr/>
          </p:nvGrpSpPr>
          <p:grpSpPr bwMode="auto">
            <a:xfrm>
              <a:off x="872444" y="2408534"/>
              <a:ext cx="4394597" cy="2171433"/>
              <a:chOff x="1154589" y="913352"/>
              <a:chExt cx="5858199" cy="2894747"/>
            </a:xfrm>
          </p:grpSpPr>
          <p:sp>
            <p:nvSpPr>
              <p:cNvPr id="163" name="Freeform 26"/>
              <p:cNvSpPr>
                <a:spLocks/>
              </p:cNvSpPr>
              <p:nvPr/>
            </p:nvSpPr>
            <p:spPr bwMode="auto">
              <a:xfrm>
                <a:off x="1568837" y="972079"/>
                <a:ext cx="5237621" cy="2476076"/>
              </a:xfrm>
              <a:custGeom>
                <a:avLst/>
                <a:gdLst>
                  <a:gd name="T0" fmla="*/ 0 w 4516"/>
                  <a:gd name="T1" fmla="*/ 0 h 2076"/>
                  <a:gd name="T2" fmla="*/ 0 w 4516"/>
                  <a:gd name="T3" fmla="*/ 2076 h 2076"/>
                  <a:gd name="T4" fmla="*/ 4516 w 4516"/>
                  <a:gd name="T5" fmla="*/ 2076 h 20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516" h="2076">
                    <a:moveTo>
                      <a:pt x="0" y="0"/>
                    </a:moveTo>
                    <a:lnTo>
                      <a:pt x="0" y="2076"/>
                    </a:lnTo>
                    <a:lnTo>
                      <a:pt x="4516" y="2076"/>
                    </a:lnTo>
                  </a:path>
                </a:pathLst>
              </a:custGeom>
              <a:noFill/>
              <a:ln w="190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defTabSz="342892">
                  <a:defRPr/>
                </a:pPr>
                <a:endParaRPr lang="en-GB" sz="1100">
                  <a:solidFill>
                    <a:srgbClr val="000000"/>
                  </a:solidFill>
                  <a:ea typeface="ＭＳ Ｐゴシック" panose="020B0600070205080204" pitchFamily="34" charset="-128"/>
                </a:endParaRPr>
              </a:p>
            </p:txBody>
          </p:sp>
          <p:sp>
            <p:nvSpPr>
              <p:cNvPr id="164" name="TextBox 163"/>
              <p:cNvSpPr txBox="1"/>
              <p:nvPr/>
            </p:nvSpPr>
            <p:spPr>
              <a:xfrm>
                <a:off x="6590604" y="3495773"/>
                <a:ext cx="422184" cy="312326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defTabSz="342892">
                  <a:defRPr/>
                </a:pPr>
                <a:r>
                  <a:rPr lang="en-GB" sz="1100" dirty="0">
                    <a:solidFill>
                      <a:srgbClr val="000000"/>
                    </a:solidFill>
                    <a:ea typeface="ＭＳ Ｐゴシック" panose="020B0600070205080204" pitchFamily="34" charset="-128"/>
                  </a:rPr>
                  <a:t>24</a:t>
                </a:r>
              </a:p>
            </p:txBody>
          </p:sp>
          <p:sp>
            <p:nvSpPr>
              <p:cNvPr id="165" name="TextBox 164"/>
              <p:cNvSpPr txBox="1"/>
              <p:nvPr/>
            </p:nvSpPr>
            <p:spPr>
              <a:xfrm>
                <a:off x="5936695" y="3495773"/>
                <a:ext cx="422184" cy="312326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defTabSz="342892">
                  <a:defRPr/>
                </a:pPr>
                <a:r>
                  <a:rPr lang="en-GB" sz="1100" dirty="0">
                    <a:solidFill>
                      <a:srgbClr val="000000"/>
                    </a:solidFill>
                    <a:ea typeface="ＭＳ Ｐゴシック" panose="020B0600070205080204" pitchFamily="34" charset="-128"/>
                  </a:rPr>
                  <a:t>21</a:t>
                </a:r>
              </a:p>
            </p:txBody>
          </p:sp>
          <p:sp>
            <p:nvSpPr>
              <p:cNvPr id="166" name="TextBox 165"/>
              <p:cNvSpPr txBox="1"/>
              <p:nvPr/>
            </p:nvSpPr>
            <p:spPr>
              <a:xfrm>
                <a:off x="5282787" y="3495773"/>
                <a:ext cx="422184" cy="312326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defTabSz="342892">
                  <a:defRPr/>
                </a:pPr>
                <a:r>
                  <a:rPr lang="en-GB" sz="1100" dirty="0">
                    <a:solidFill>
                      <a:srgbClr val="000000"/>
                    </a:solidFill>
                    <a:ea typeface="ＭＳ Ｐゴシック" panose="020B0600070205080204" pitchFamily="34" charset="-128"/>
                  </a:rPr>
                  <a:t>18</a:t>
                </a:r>
              </a:p>
            </p:txBody>
          </p:sp>
          <p:sp>
            <p:nvSpPr>
              <p:cNvPr id="167" name="TextBox 166"/>
              <p:cNvSpPr txBox="1"/>
              <p:nvPr/>
            </p:nvSpPr>
            <p:spPr>
              <a:xfrm>
                <a:off x="4630465" y="3495773"/>
                <a:ext cx="420597" cy="312326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defTabSz="342892">
                  <a:defRPr/>
                </a:pPr>
                <a:r>
                  <a:rPr lang="en-GB" sz="1100" dirty="0">
                    <a:solidFill>
                      <a:srgbClr val="000000"/>
                    </a:solidFill>
                    <a:ea typeface="ＭＳ Ｐゴシック" panose="020B0600070205080204" pitchFamily="34" charset="-128"/>
                  </a:rPr>
                  <a:t>15</a:t>
                </a:r>
              </a:p>
            </p:txBody>
          </p:sp>
          <p:sp>
            <p:nvSpPr>
              <p:cNvPr id="168" name="TextBox 167"/>
              <p:cNvSpPr txBox="1"/>
              <p:nvPr/>
            </p:nvSpPr>
            <p:spPr>
              <a:xfrm>
                <a:off x="3976556" y="3495773"/>
                <a:ext cx="422184" cy="312326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defTabSz="342892">
                  <a:defRPr/>
                </a:pPr>
                <a:r>
                  <a:rPr lang="en-GB" sz="1100" dirty="0">
                    <a:solidFill>
                      <a:srgbClr val="000000"/>
                    </a:solidFill>
                    <a:ea typeface="ＭＳ Ｐゴシック" panose="020B0600070205080204" pitchFamily="34" charset="-128"/>
                  </a:rPr>
                  <a:t>12</a:t>
                </a:r>
              </a:p>
            </p:txBody>
          </p:sp>
          <p:sp>
            <p:nvSpPr>
              <p:cNvPr id="169" name="TextBox 168"/>
              <p:cNvSpPr txBox="1"/>
              <p:nvPr/>
            </p:nvSpPr>
            <p:spPr>
              <a:xfrm>
                <a:off x="3322646" y="3495773"/>
                <a:ext cx="422184" cy="312326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defTabSz="342892">
                  <a:defRPr/>
                </a:pPr>
                <a:r>
                  <a:rPr lang="en-GB" sz="1100" dirty="0">
                    <a:solidFill>
                      <a:srgbClr val="000000"/>
                    </a:solidFill>
                    <a:ea typeface="ＭＳ Ｐゴシック" panose="020B0600070205080204" pitchFamily="34" charset="-128"/>
                  </a:rPr>
                  <a:t>9</a:t>
                </a:r>
              </a:p>
            </p:txBody>
          </p:sp>
          <p:sp>
            <p:nvSpPr>
              <p:cNvPr id="170" name="TextBox 169"/>
              <p:cNvSpPr txBox="1"/>
              <p:nvPr/>
            </p:nvSpPr>
            <p:spPr>
              <a:xfrm>
                <a:off x="2668738" y="3495773"/>
                <a:ext cx="422184" cy="312326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defTabSz="342892">
                  <a:defRPr/>
                </a:pPr>
                <a:r>
                  <a:rPr lang="en-GB" sz="1100" dirty="0">
                    <a:solidFill>
                      <a:srgbClr val="000000"/>
                    </a:solidFill>
                    <a:ea typeface="ＭＳ Ｐゴシック" panose="020B0600070205080204" pitchFamily="34" charset="-128"/>
                  </a:rPr>
                  <a:t>6</a:t>
                </a:r>
              </a:p>
            </p:txBody>
          </p:sp>
          <p:sp>
            <p:nvSpPr>
              <p:cNvPr id="171" name="TextBox 170"/>
              <p:cNvSpPr txBox="1"/>
              <p:nvPr/>
            </p:nvSpPr>
            <p:spPr>
              <a:xfrm>
                <a:off x="2016415" y="3495773"/>
                <a:ext cx="422184" cy="312326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defTabSz="342892">
                  <a:defRPr/>
                </a:pPr>
                <a:r>
                  <a:rPr lang="en-GB" sz="1100" dirty="0">
                    <a:solidFill>
                      <a:srgbClr val="000000"/>
                    </a:solidFill>
                    <a:ea typeface="ＭＳ Ｐゴシック" panose="020B0600070205080204" pitchFamily="34" charset="-128"/>
                  </a:rPr>
                  <a:t>3</a:t>
                </a:r>
              </a:p>
            </p:txBody>
          </p:sp>
          <p:sp>
            <p:nvSpPr>
              <p:cNvPr id="172" name="TextBox 171"/>
              <p:cNvSpPr txBox="1"/>
              <p:nvPr/>
            </p:nvSpPr>
            <p:spPr>
              <a:xfrm>
                <a:off x="1359332" y="3495773"/>
                <a:ext cx="422184" cy="312326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defTabSz="342892">
                  <a:defRPr/>
                </a:pPr>
                <a:r>
                  <a:rPr lang="en-GB" sz="1100" dirty="0">
                    <a:solidFill>
                      <a:srgbClr val="000000"/>
                    </a:solidFill>
                    <a:ea typeface="ＭＳ Ｐゴシック" panose="020B0600070205080204" pitchFamily="34" charset="-128"/>
                  </a:rPr>
                  <a:t>0</a:t>
                </a:r>
              </a:p>
            </p:txBody>
          </p:sp>
          <p:sp>
            <p:nvSpPr>
              <p:cNvPr id="173" name="Line 6"/>
              <p:cNvSpPr>
                <a:spLocks noChangeShapeType="1"/>
              </p:cNvSpPr>
              <p:nvPr/>
            </p:nvSpPr>
            <p:spPr bwMode="auto">
              <a:xfrm>
                <a:off x="1500589" y="984777"/>
                <a:ext cx="68247" cy="0"/>
              </a:xfrm>
              <a:prstGeom prst="line">
                <a:avLst/>
              </a:prstGeom>
              <a:noFill/>
              <a:ln w="190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defTabSz="342892">
                  <a:defRPr/>
                </a:pPr>
                <a:endParaRPr lang="en-GB" sz="1100">
                  <a:solidFill>
                    <a:srgbClr val="000000"/>
                  </a:solidFill>
                  <a:ea typeface="ＭＳ Ｐゴシック" panose="020B0600070205080204" pitchFamily="34" charset="-128"/>
                </a:endParaRPr>
              </a:p>
            </p:txBody>
          </p:sp>
          <p:sp>
            <p:nvSpPr>
              <p:cNvPr id="174" name="Line 7"/>
              <p:cNvSpPr>
                <a:spLocks noChangeShapeType="1"/>
              </p:cNvSpPr>
              <p:nvPr/>
            </p:nvSpPr>
            <p:spPr bwMode="auto">
              <a:xfrm>
                <a:off x="1500589" y="1235559"/>
                <a:ext cx="68247" cy="0"/>
              </a:xfrm>
              <a:prstGeom prst="line">
                <a:avLst/>
              </a:prstGeom>
              <a:noFill/>
              <a:ln w="190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defTabSz="342892">
                  <a:defRPr/>
                </a:pPr>
                <a:endParaRPr lang="en-GB" sz="1100">
                  <a:solidFill>
                    <a:srgbClr val="000000"/>
                  </a:solidFill>
                  <a:ea typeface="ＭＳ Ｐゴシック" panose="020B0600070205080204" pitchFamily="34" charset="-128"/>
                </a:endParaRPr>
              </a:p>
            </p:txBody>
          </p:sp>
          <p:sp>
            <p:nvSpPr>
              <p:cNvPr id="175" name="Line 8"/>
              <p:cNvSpPr>
                <a:spLocks noChangeShapeType="1"/>
              </p:cNvSpPr>
              <p:nvPr/>
            </p:nvSpPr>
            <p:spPr bwMode="auto">
              <a:xfrm>
                <a:off x="1500589" y="1478405"/>
                <a:ext cx="68247" cy="0"/>
              </a:xfrm>
              <a:prstGeom prst="line">
                <a:avLst/>
              </a:prstGeom>
              <a:noFill/>
              <a:ln w="190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defTabSz="342892">
                  <a:defRPr/>
                </a:pPr>
                <a:endParaRPr lang="en-GB" sz="1100">
                  <a:solidFill>
                    <a:srgbClr val="000000"/>
                  </a:solidFill>
                  <a:ea typeface="ＭＳ Ｐゴシック" panose="020B0600070205080204" pitchFamily="34" charset="-128"/>
                </a:endParaRPr>
              </a:p>
            </p:txBody>
          </p:sp>
          <p:sp>
            <p:nvSpPr>
              <p:cNvPr id="176" name="Line 9"/>
              <p:cNvSpPr>
                <a:spLocks noChangeShapeType="1"/>
              </p:cNvSpPr>
              <p:nvPr/>
            </p:nvSpPr>
            <p:spPr bwMode="auto">
              <a:xfrm>
                <a:off x="1505350" y="1726013"/>
                <a:ext cx="68248" cy="0"/>
              </a:xfrm>
              <a:prstGeom prst="line">
                <a:avLst/>
              </a:prstGeom>
              <a:noFill/>
              <a:ln w="190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defTabSz="342892">
                  <a:defRPr/>
                </a:pPr>
                <a:endParaRPr lang="en-GB" sz="1100">
                  <a:solidFill>
                    <a:srgbClr val="000000"/>
                  </a:solidFill>
                  <a:ea typeface="ＭＳ Ｐゴシック" panose="020B0600070205080204" pitchFamily="34" charset="-128"/>
                </a:endParaRPr>
              </a:p>
            </p:txBody>
          </p:sp>
          <p:sp>
            <p:nvSpPr>
              <p:cNvPr id="177" name="Line 10"/>
              <p:cNvSpPr>
                <a:spLocks noChangeShapeType="1"/>
              </p:cNvSpPr>
              <p:nvPr/>
            </p:nvSpPr>
            <p:spPr bwMode="auto">
              <a:xfrm>
                <a:off x="1500589" y="1972033"/>
                <a:ext cx="68247" cy="0"/>
              </a:xfrm>
              <a:prstGeom prst="line">
                <a:avLst/>
              </a:prstGeom>
              <a:noFill/>
              <a:ln w="190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defTabSz="342892">
                  <a:defRPr/>
                </a:pPr>
                <a:endParaRPr lang="en-GB" sz="1100">
                  <a:solidFill>
                    <a:srgbClr val="000000"/>
                  </a:solidFill>
                  <a:ea typeface="ＭＳ Ｐゴシック" panose="020B0600070205080204" pitchFamily="34" charset="-128"/>
                </a:endParaRPr>
              </a:p>
            </p:txBody>
          </p:sp>
          <p:sp>
            <p:nvSpPr>
              <p:cNvPr id="178" name="Line 11"/>
              <p:cNvSpPr>
                <a:spLocks noChangeShapeType="1"/>
              </p:cNvSpPr>
              <p:nvPr/>
            </p:nvSpPr>
            <p:spPr bwMode="auto">
              <a:xfrm>
                <a:off x="1499002" y="2219640"/>
                <a:ext cx="66661" cy="0"/>
              </a:xfrm>
              <a:prstGeom prst="line">
                <a:avLst/>
              </a:prstGeom>
              <a:noFill/>
              <a:ln w="190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defTabSz="342892">
                  <a:defRPr/>
                </a:pPr>
                <a:endParaRPr lang="en-GB" sz="1100">
                  <a:solidFill>
                    <a:srgbClr val="000000"/>
                  </a:solidFill>
                  <a:ea typeface="ＭＳ Ｐゴシック" panose="020B0600070205080204" pitchFamily="34" charset="-128"/>
                </a:endParaRPr>
              </a:p>
            </p:txBody>
          </p:sp>
          <p:sp>
            <p:nvSpPr>
              <p:cNvPr id="179" name="Line 12"/>
              <p:cNvSpPr>
                <a:spLocks noChangeShapeType="1"/>
              </p:cNvSpPr>
              <p:nvPr/>
            </p:nvSpPr>
            <p:spPr bwMode="auto">
              <a:xfrm>
                <a:off x="1499002" y="2465661"/>
                <a:ext cx="66661" cy="0"/>
              </a:xfrm>
              <a:prstGeom prst="line">
                <a:avLst/>
              </a:prstGeom>
              <a:noFill/>
              <a:ln w="190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defTabSz="342892">
                  <a:defRPr/>
                </a:pPr>
                <a:endParaRPr lang="en-GB" sz="1100">
                  <a:solidFill>
                    <a:srgbClr val="000000"/>
                  </a:solidFill>
                  <a:ea typeface="ＭＳ Ｐゴシック" panose="020B0600070205080204" pitchFamily="34" charset="-128"/>
                </a:endParaRPr>
              </a:p>
            </p:txBody>
          </p:sp>
          <p:sp>
            <p:nvSpPr>
              <p:cNvPr id="180" name="Line 13"/>
              <p:cNvSpPr>
                <a:spLocks noChangeShapeType="1"/>
              </p:cNvSpPr>
              <p:nvPr/>
            </p:nvSpPr>
            <p:spPr bwMode="auto">
              <a:xfrm>
                <a:off x="1499002" y="2711681"/>
                <a:ext cx="66661" cy="0"/>
              </a:xfrm>
              <a:prstGeom prst="line">
                <a:avLst/>
              </a:prstGeom>
              <a:noFill/>
              <a:ln w="190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defTabSz="342892">
                  <a:defRPr/>
                </a:pPr>
                <a:endParaRPr lang="en-GB" sz="1100">
                  <a:solidFill>
                    <a:srgbClr val="000000"/>
                  </a:solidFill>
                  <a:ea typeface="ＭＳ Ｐゴシック" panose="020B0600070205080204" pitchFamily="34" charset="-128"/>
                </a:endParaRPr>
              </a:p>
            </p:txBody>
          </p:sp>
          <p:sp>
            <p:nvSpPr>
              <p:cNvPr id="181" name="Line 14"/>
              <p:cNvSpPr>
                <a:spLocks noChangeShapeType="1"/>
              </p:cNvSpPr>
              <p:nvPr/>
            </p:nvSpPr>
            <p:spPr bwMode="auto">
              <a:xfrm>
                <a:off x="1499002" y="2957702"/>
                <a:ext cx="66661" cy="0"/>
              </a:xfrm>
              <a:prstGeom prst="line">
                <a:avLst/>
              </a:prstGeom>
              <a:noFill/>
              <a:ln w="190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defTabSz="342892">
                  <a:defRPr/>
                </a:pPr>
                <a:endParaRPr lang="en-GB" sz="1100">
                  <a:solidFill>
                    <a:srgbClr val="000000"/>
                  </a:solidFill>
                  <a:ea typeface="ＭＳ Ｐゴシック" panose="020B0600070205080204" pitchFamily="34" charset="-128"/>
                </a:endParaRPr>
              </a:p>
            </p:txBody>
          </p:sp>
          <p:sp>
            <p:nvSpPr>
              <p:cNvPr id="182" name="Line 15"/>
              <p:cNvSpPr>
                <a:spLocks noChangeShapeType="1"/>
              </p:cNvSpPr>
              <p:nvPr/>
            </p:nvSpPr>
            <p:spPr bwMode="auto">
              <a:xfrm>
                <a:off x="1505350" y="3208484"/>
                <a:ext cx="65074" cy="0"/>
              </a:xfrm>
              <a:prstGeom prst="line">
                <a:avLst/>
              </a:prstGeom>
              <a:noFill/>
              <a:ln w="190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defTabSz="342892">
                  <a:defRPr/>
                </a:pPr>
                <a:endParaRPr lang="en-GB" sz="1100">
                  <a:solidFill>
                    <a:srgbClr val="000000"/>
                  </a:solidFill>
                  <a:ea typeface="ＭＳ Ｐゴシック" panose="020B0600070205080204" pitchFamily="34" charset="-128"/>
                </a:endParaRPr>
              </a:p>
            </p:txBody>
          </p:sp>
          <p:sp>
            <p:nvSpPr>
              <p:cNvPr id="183" name="Line 16"/>
              <p:cNvSpPr>
                <a:spLocks noChangeShapeType="1"/>
              </p:cNvSpPr>
              <p:nvPr/>
            </p:nvSpPr>
            <p:spPr bwMode="auto">
              <a:xfrm>
                <a:off x="1505350" y="3451329"/>
                <a:ext cx="65074" cy="0"/>
              </a:xfrm>
              <a:prstGeom prst="line">
                <a:avLst/>
              </a:prstGeom>
              <a:noFill/>
              <a:ln w="190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defTabSz="342892">
                  <a:defRPr/>
                </a:pPr>
                <a:endParaRPr lang="en-GB" sz="1100">
                  <a:solidFill>
                    <a:srgbClr val="000000"/>
                  </a:solidFill>
                  <a:ea typeface="ＭＳ Ｐゴシック" panose="020B0600070205080204" pitchFamily="34" charset="-128"/>
                </a:endParaRPr>
              </a:p>
            </p:txBody>
          </p:sp>
          <p:sp>
            <p:nvSpPr>
              <p:cNvPr id="184" name="Line 17"/>
              <p:cNvSpPr>
                <a:spLocks noChangeShapeType="1"/>
              </p:cNvSpPr>
              <p:nvPr/>
            </p:nvSpPr>
            <p:spPr bwMode="auto">
              <a:xfrm>
                <a:off x="1568837" y="3451329"/>
                <a:ext cx="0" cy="69838"/>
              </a:xfrm>
              <a:prstGeom prst="line">
                <a:avLst/>
              </a:prstGeom>
              <a:noFill/>
              <a:ln w="190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defTabSz="342892">
                  <a:defRPr/>
                </a:pPr>
                <a:endParaRPr lang="en-GB" sz="1100">
                  <a:solidFill>
                    <a:srgbClr val="000000"/>
                  </a:solidFill>
                  <a:ea typeface="ＭＳ Ｐゴシック" panose="020B0600070205080204" pitchFamily="34" charset="-128"/>
                </a:endParaRPr>
              </a:p>
            </p:txBody>
          </p:sp>
          <p:sp>
            <p:nvSpPr>
              <p:cNvPr id="185" name="TextBox 184"/>
              <p:cNvSpPr txBox="1"/>
              <p:nvPr/>
            </p:nvSpPr>
            <p:spPr>
              <a:xfrm>
                <a:off x="1154589" y="913352"/>
                <a:ext cx="290449" cy="202093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lstStyle/>
              <a:p>
                <a:pPr algn="r" defTabSz="342892">
                  <a:defRPr/>
                </a:pPr>
                <a:r>
                  <a:rPr lang="en-GB" sz="1100" dirty="0">
                    <a:solidFill>
                      <a:srgbClr val="000000"/>
                    </a:solidFill>
                    <a:ea typeface="ＭＳ Ｐゴシック" panose="020B0600070205080204" pitchFamily="34" charset="-128"/>
                  </a:rPr>
                  <a:t>100</a:t>
                </a:r>
              </a:p>
            </p:txBody>
          </p:sp>
          <p:sp>
            <p:nvSpPr>
              <p:cNvPr id="186" name="TextBox 185"/>
              <p:cNvSpPr txBox="1"/>
              <p:nvPr/>
            </p:nvSpPr>
            <p:spPr>
              <a:xfrm>
                <a:off x="1154589" y="1159372"/>
                <a:ext cx="290449" cy="202093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lstStyle/>
              <a:p>
                <a:pPr algn="r" defTabSz="342892">
                  <a:defRPr/>
                </a:pPr>
                <a:r>
                  <a:rPr lang="en-GB" sz="1100" dirty="0">
                    <a:solidFill>
                      <a:srgbClr val="000000"/>
                    </a:solidFill>
                    <a:ea typeface="ＭＳ Ｐゴシック" panose="020B0600070205080204" pitchFamily="34" charset="-128"/>
                  </a:rPr>
                  <a:t>90</a:t>
                </a:r>
              </a:p>
            </p:txBody>
          </p:sp>
          <p:sp>
            <p:nvSpPr>
              <p:cNvPr id="187" name="TextBox 186"/>
              <p:cNvSpPr txBox="1"/>
              <p:nvPr/>
            </p:nvSpPr>
            <p:spPr>
              <a:xfrm>
                <a:off x="1154589" y="1405394"/>
                <a:ext cx="290449" cy="202093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lstStyle/>
              <a:p>
                <a:pPr algn="r" defTabSz="342892">
                  <a:defRPr/>
                </a:pPr>
                <a:r>
                  <a:rPr lang="en-GB" sz="1100" dirty="0">
                    <a:solidFill>
                      <a:srgbClr val="000000"/>
                    </a:solidFill>
                    <a:ea typeface="ＭＳ Ｐゴシック" panose="020B0600070205080204" pitchFamily="34" charset="-128"/>
                  </a:rPr>
                  <a:t>80</a:t>
                </a:r>
              </a:p>
            </p:txBody>
          </p:sp>
          <p:sp>
            <p:nvSpPr>
              <p:cNvPr id="188" name="TextBox 187"/>
              <p:cNvSpPr txBox="1"/>
              <p:nvPr/>
            </p:nvSpPr>
            <p:spPr>
              <a:xfrm>
                <a:off x="1154589" y="1651414"/>
                <a:ext cx="290449" cy="202093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lstStyle/>
              <a:p>
                <a:pPr algn="r" defTabSz="342892">
                  <a:defRPr/>
                </a:pPr>
                <a:r>
                  <a:rPr lang="en-GB" sz="1100" dirty="0">
                    <a:solidFill>
                      <a:srgbClr val="000000"/>
                    </a:solidFill>
                    <a:ea typeface="ＭＳ Ｐゴシック" panose="020B0600070205080204" pitchFamily="34" charset="-128"/>
                  </a:rPr>
                  <a:t>70</a:t>
                </a:r>
              </a:p>
            </p:txBody>
          </p:sp>
          <p:sp>
            <p:nvSpPr>
              <p:cNvPr id="189" name="TextBox 188"/>
              <p:cNvSpPr txBox="1"/>
              <p:nvPr/>
            </p:nvSpPr>
            <p:spPr>
              <a:xfrm>
                <a:off x="1154589" y="1899021"/>
                <a:ext cx="290449" cy="202093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lstStyle/>
              <a:p>
                <a:pPr algn="r" defTabSz="342892">
                  <a:defRPr/>
                </a:pPr>
                <a:r>
                  <a:rPr lang="en-GB" sz="1100" dirty="0">
                    <a:solidFill>
                      <a:srgbClr val="000000"/>
                    </a:solidFill>
                    <a:ea typeface="ＭＳ Ｐゴシック" panose="020B0600070205080204" pitchFamily="34" charset="-128"/>
                  </a:rPr>
                  <a:t>60</a:t>
                </a:r>
              </a:p>
            </p:txBody>
          </p:sp>
          <p:sp>
            <p:nvSpPr>
              <p:cNvPr id="190" name="TextBox 189"/>
              <p:cNvSpPr txBox="1"/>
              <p:nvPr/>
            </p:nvSpPr>
            <p:spPr>
              <a:xfrm>
                <a:off x="1154589" y="2145042"/>
                <a:ext cx="290449" cy="202093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lstStyle/>
              <a:p>
                <a:pPr algn="r" defTabSz="342892">
                  <a:defRPr/>
                </a:pPr>
                <a:r>
                  <a:rPr lang="en-GB" sz="1100" dirty="0">
                    <a:solidFill>
                      <a:srgbClr val="000000"/>
                    </a:solidFill>
                    <a:ea typeface="ＭＳ Ｐゴシック" panose="020B0600070205080204" pitchFamily="34" charset="-128"/>
                  </a:rPr>
                  <a:t>50</a:t>
                </a:r>
              </a:p>
            </p:txBody>
          </p:sp>
          <p:sp>
            <p:nvSpPr>
              <p:cNvPr id="191" name="TextBox 190"/>
              <p:cNvSpPr txBox="1"/>
              <p:nvPr/>
            </p:nvSpPr>
            <p:spPr>
              <a:xfrm>
                <a:off x="1154589" y="2391060"/>
                <a:ext cx="290449" cy="202093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lstStyle/>
              <a:p>
                <a:pPr algn="r" defTabSz="342892">
                  <a:defRPr/>
                </a:pPr>
                <a:r>
                  <a:rPr lang="en-GB" sz="1100" dirty="0">
                    <a:solidFill>
                      <a:srgbClr val="000000"/>
                    </a:solidFill>
                    <a:ea typeface="ＭＳ Ｐゴシック" panose="020B0600070205080204" pitchFamily="34" charset="-128"/>
                  </a:rPr>
                  <a:t>40</a:t>
                </a:r>
              </a:p>
            </p:txBody>
          </p:sp>
          <p:sp>
            <p:nvSpPr>
              <p:cNvPr id="192" name="TextBox 191"/>
              <p:cNvSpPr txBox="1"/>
              <p:nvPr/>
            </p:nvSpPr>
            <p:spPr>
              <a:xfrm>
                <a:off x="1154589" y="2637082"/>
                <a:ext cx="290449" cy="202093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lstStyle/>
              <a:p>
                <a:pPr algn="r" defTabSz="342892">
                  <a:defRPr/>
                </a:pPr>
                <a:r>
                  <a:rPr lang="en-GB" sz="1100" dirty="0">
                    <a:solidFill>
                      <a:srgbClr val="000000"/>
                    </a:solidFill>
                    <a:ea typeface="ＭＳ Ｐゴシック" panose="020B0600070205080204" pitchFamily="34" charset="-128"/>
                  </a:rPr>
                  <a:t>30</a:t>
                </a:r>
              </a:p>
            </p:txBody>
          </p:sp>
          <p:sp>
            <p:nvSpPr>
              <p:cNvPr id="193" name="TextBox 192"/>
              <p:cNvSpPr txBox="1"/>
              <p:nvPr/>
            </p:nvSpPr>
            <p:spPr>
              <a:xfrm>
                <a:off x="1154589" y="3129121"/>
                <a:ext cx="290449" cy="202093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lstStyle/>
              <a:p>
                <a:pPr algn="r" defTabSz="342892">
                  <a:defRPr/>
                </a:pPr>
                <a:r>
                  <a:rPr lang="en-GB" sz="1100" dirty="0">
                    <a:solidFill>
                      <a:srgbClr val="000000"/>
                    </a:solidFill>
                    <a:ea typeface="ＭＳ Ｐゴシック" panose="020B0600070205080204" pitchFamily="34" charset="-128"/>
                  </a:rPr>
                  <a:t>10</a:t>
                </a:r>
              </a:p>
            </p:txBody>
          </p:sp>
          <p:sp>
            <p:nvSpPr>
              <p:cNvPr id="194" name="TextBox 193"/>
              <p:cNvSpPr txBox="1"/>
              <p:nvPr/>
            </p:nvSpPr>
            <p:spPr>
              <a:xfrm>
                <a:off x="1154589" y="3375142"/>
                <a:ext cx="290449" cy="202093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lstStyle/>
              <a:p>
                <a:pPr algn="r" defTabSz="342892">
                  <a:defRPr/>
                </a:pPr>
                <a:r>
                  <a:rPr lang="en-GB" sz="1100" dirty="0">
                    <a:solidFill>
                      <a:srgbClr val="000000"/>
                    </a:solidFill>
                    <a:ea typeface="ＭＳ Ｐゴシック" panose="020B0600070205080204" pitchFamily="34" charset="-128"/>
                  </a:rPr>
                  <a:t>0</a:t>
                </a:r>
              </a:p>
            </p:txBody>
          </p:sp>
          <p:sp>
            <p:nvSpPr>
              <p:cNvPr id="195" name="TextBox 194"/>
              <p:cNvSpPr txBox="1"/>
              <p:nvPr/>
            </p:nvSpPr>
            <p:spPr>
              <a:xfrm>
                <a:off x="1154589" y="2883102"/>
                <a:ext cx="290449" cy="202093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lstStyle/>
              <a:p>
                <a:pPr algn="r" defTabSz="342892">
                  <a:defRPr/>
                </a:pPr>
                <a:r>
                  <a:rPr lang="en-GB" sz="1100" dirty="0">
                    <a:solidFill>
                      <a:srgbClr val="000000"/>
                    </a:solidFill>
                    <a:ea typeface="ＭＳ Ｐゴシック" panose="020B0600070205080204" pitchFamily="34" charset="-128"/>
                  </a:rPr>
                  <a:t>20</a:t>
                </a:r>
              </a:p>
            </p:txBody>
          </p:sp>
          <p:sp>
            <p:nvSpPr>
              <p:cNvPr id="196" name="Line 18"/>
              <p:cNvSpPr>
                <a:spLocks noChangeShapeType="1"/>
              </p:cNvSpPr>
              <p:nvPr/>
            </p:nvSpPr>
            <p:spPr bwMode="auto">
              <a:xfrm>
                <a:off x="2224333" y="3451329"/>
                <a:ext cx="0" cy="69838"/>
              </a:xfrm>
              <a:prstGeom prst="line">
                <a:avLst/>
              </a:prstGeom>
              <a:noFill/>
              <a:ln w="190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defTabSz="342892">
                  <a:defRPr/>
                </a:pPr>
                <a:endParaRPr lang="en-GB" sz="1100">
                  <a:solidFill>
                    <a:srgbClr val="000000"/>
                  </a:solidFill>
                  <a:ea typeface="ＭＳ Ｐゴシック" panose="020B0600070205080204" pitchFamily="34" charset="-128"/>
                </a:endParaRPr>
              </a:p>
            </p:txBody>
          </p:sp>
          <p:sp>
            <p:nvSpPr>
              <p:cNvPr id="197" name="Line 19"/>
              <p:cNvSpPr>
                <a:spLocks noChangeShapeType="1"/>
              </p:cNvSpPr>
              <p:nvPr/>
            </p:nvSpPr>
            <p:spPr bwMode="auto">
              <a:xfrm>
                <a:off x="2879829" y="3451329"/>
                <a:ext cx="0" cy="69838"/>
              </a:xfrm>
              <a:prstGeom prst="line">
                <a:avLst/>
              </a:prstGeom>
              <a:noFill/>
              <a:ln w="190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defTabSz="342892">
                  <a:defRPr/>
                </a:pPr>
                <a:endParaRPr lang="en-GB" sz="1100">
                  <a:solidFill>
                    <a:srgbClr val="000000"/>
                  </a:solidFill>
                  <a:ea typeface="ＭＳ Ｐゴシック" panose="020B0600070205080204" pitchFamily="34" charset="-128"/>
                </a:endParaRPr>
              </a:p>
            </p:txBody>
          </p:sp>
          <p:sp>
            <p:nvSpPr>
              <p:cNvPr id="198" name="Line 20"/>
              <p:cNvSpPr>
                <a:spLocks noChangeShapeType="1"/>
              </p:cNvSpPr>
              <p:nvPr/>
            </p:nvSpPr>
            <p:spPr bwMode="auto">
              <a:xfrm>
                <a:off x="3532151" y="3451329"/>
                <a:ext cx="0" cy="69838"/>
              </a:xfrm>
              <a:prstGeom prst="line">
                <a:avLst/>
              </a:prstGeom>
              <a:noFill/>
              <a:ln w="190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defTabSz="342892">
                  <a:defRPr/>
                </a:pPr>
                <a:endParaRPr lang="en-GB" sz="1100">
                  <a:solidFill>
                    <a:srgbClr val="000000"/>
                  </a:solidFill>
                  <a:ea typeface="ＭＳ Ｐゴシック" panose="020B0600070205080204" pitchFamily="34" charset="-128"/>
                </a:endParaRPr>
              </a:p>
            </p:txBody>
          </p:sp>
          <p:sp>
            <p:nvSpPr>
              <p:cNvPr id="199" name="Line 21"/>
              <p:cNvSpPr>
                <a:spLocks noChangeShapeType="1"/>
              </p:cNvSpPr>
              <p:nvPr/>
            </p:nvSpPr>
            <p:spPr bwMode="auto">
              <a:xfrm>
                <a:off x="4176537" y="3451329"/>
                <a:ext cx="0" cy="69838"/>
              </a:xfrm>
              <a:prstGeom prst="line">
                <a:avLst/>
              </a:prstGeom>
              <a:noFill/>
              <a:ln w="190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defTabSz="342892">
                  <a:defRPr/>
                </a:pPr>
                <a:endParaRPr lang="en-GB" sz="1100">
                  <a:solidFill>
                    <a:srgbClr val="000000"/>
                  </a:solidFill>
                  <a:ea typeface="ＭＳ Ｐゴシック" panose="020B0600070205080204" pitchFamily="34" charset="-128"/>
                </a:endParaRPr>
              </a:p>
            </p:txBody>
          </p:sp>
          <p:sp>
            <p:nvSpPr>
              <p:cNvPr id="200" name="Line 22"/>
              <p:cNvSpPr>
                <a:spLocks noChangeShapeType="1"/>
              </p:cNvSpPr>
              <p:nvPr/>
            </p:nvSpPr>
            <p:spPr bwMode="auto">
              <a:xfrm>
                <a:off x="4839969" y="3451329"/>
                <a:ext cx="0" cy="69838"/>
              </a:xfrm>
              <a:prstGeom prst="line">
                <a:avLst/>
              </a:prstGeom>
              <a:noFill/>
              <a:ln w="190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defTabSz="342892">
                  <a:defRPr/>
                </a:pPr>
                <a:endParaRPr lang="en-GB" sz="1100">
                  <a:solidFill>
                    <a:srgbClr val="000000"/>
                  </a:solidFill>
                  <a:ea typeface="ＭＳ Ｐゴシック" panose="020B0600070205080204" pitchFamily="34" charset="-128"/>
                </a:endParaRPr>
              </a:p>
            </p:txBody>
          </p:sp>
          <p:sp>
            <p:nvSpPr>
              <p:cNvPr id="201" name="Line 23"/>
              <p:cNvSpPr>
                <a:spLocks noChangeShapeType="1"/>
              </p:cNvSpPr>
              <p:nvPr/>
            </p:nvSpPr>
            <p:spPr bwMode="auto">
              <a:xfrm>
                <a:off x="5497053" y="3451329"/>
                <a:ext cx="0" cy="69838"/>
              </a:xfrm>
              <a:prstGeom prst="line">
                <a:avLst/>
              </a:prstGeom>
              <a:noFill/>
              <a:ln w="190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defTabSz="342892">
                  <a:defRPr/>
                </a:pPr>
                <a:endParaRPr lang="en-GB" sz="1100">
                  <a:solidFill>
                    <a:srgbClr val="000000"/>
                  </a:solidFill>
                  <a:ea typeface="ＭＳ Ｐゴシック" panose="020B0600070205080204" pitchFamily="34" charset="-128"/>
                </a:endParaRPr>
              </a:p>
            </p:txBody>
          </p:sp>
          <p:sp>
            <p:nvSpPr>
              <p:cNvPr id="202" name="Line 24"/>
              <p:cNvSpPr>
                <a:spLocks noChangeShapeType="1"/>
              </p:cNvSpPr>
              <p:nvPr/>
            </p:nvSpPr>
            <p:spPr bwMode="auto">
              <a:xfrm>
                <a:off x="6149374" y="3451329"/>
                <a:ext cx="0" cy="69838"/>
              </a:xfrm>
              <a:prstGeom prst="line">
                <a:avLst/>
              </a:prstGeom>
              <a:noFill/>
              <a:ln w="190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defTabSz="342892">
                  <a:defRPr/>
                </a:pPr>
                <a:endParaRPr lang="en-GB" sz="1100">
                  <a:solidFill>
                    <a:srgbClr val="000000"/>
                  </a:solidFill>
                  <a:ea typeface="ＭＳ Ｐゴシック" panose="020B0600070205080204" pitchFamily="34" charset="-128"/>
                </a:endParaRPr>
              </a:p>
            </p:txBody>
          </p:sp>
          <p:sp>
            <p:nvSpPr>
              <p:cNvPr id="203" name="Line 25"/>
              <p:cNvSpPr>
                <a:spLocks noChangeShapeType="1"/>
              </p:cNvSpPr>
              <p:nvPr/>
            </p:nvSpPr>
            <p:spPr bwMode="auto">
              <a:xfrm>
                <a:off x="6796935" y="3451329"/>
                <a:ext cx="0" cy="69838"/>
              </a:xfrm>
              <a:prstGeom prst="line">
                <a:avLst/>
              </a:prstGeom>
              <a:noFill/>
              <a:ln w="190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defTabSz="342892">
                  <a:defRPr/>
                </a:pPr>
                <a:endParaRPr lang="en-GB" sz="1100">
                  <a:solidFill>
                    <a:srgbClr val="000000"/>
                  </a:solidFill>
                  <a:ea typeface="ＭＳ Ｐゴシック" panose="020B0600070205080204" pitchFamily="34" charset="-128"/>
                </a:endParaRPr>
              </a:p>
            </p:txBody>
          </p:sp>
        </p:grpSp>
        <p:grpSp>
          <p:nvGrpSpPr>
            <p:cNvPr id="152682" name="Group 145"/>
            <p:cNvGrpSpPr>
              <a:grpSpLocks noChangeAspect="1"/>
            </p:cNvGrpSpPr>
            <p:nvPr/>
          </p:nvGrpSpPr>
          <p:grpSpPr bwMode="auto">
            <a:xfrm>
              <a:off x="1184387" y="3527721"/>
              <a:ext cx="1956197" cy="775097"/>
              <a:chOff x="1570729" y="2404373"/>
              <a:chExt cx="2606994" cy="1034194"/>
            </a:xfrm>
          </p:grpSpPr>
          <p:cxnSp>
            <p:nvCxnSpPr>
              <p:cNvPr id="152684" name="Straight Connector 150"/>
              <p:cNvCxnSpPr>
                <a:cxnSpLocks noChangeShapeType="1"/>
              </p:cNvCxnSpPr>
              <p:nvPr/>
            </p:nvCxnSpPr>
            <p:spPr bwMode="auto">
              <a:xfrm flipV="1">
                <a:off x="4177723" y="2404411"/>
                <a:ext cx="0" cy="1034156"/>
              </a:xfrm>
              <a:prstGeom prst="line">
                <a:avLst/>
              </a:prstGeom>
              <a:noFill/>
              <a:ln w="12700" algn="ctr">
                <a:solidFill>
                  <a:srgbClr val="0F3B66"/>
                </a:solidFill>
                <a:prstDash val="sysDash"/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52" name="Straight Connector 151"/>
              <p:cNvCxnSpPr/>
              <p:nvPr/>
            </p:nvCxnSpPr>
            <p:spPr bwMode="auto">
              <a:xfrm>
                <a:off x="1570729" y="2404373"/>
                <a:ext cx="2602234" cy="0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4">
                    <a:lumMod val="50000"/>
                  </a:schemeClr>
                </a:solidFill>
                <a:prstDash val="sysDash"/>
                <a:round/>
                <a:headEnd type="none" w="sm" len="sm"/>
                <a:tailEnd type="none" w="sm" len="sm"/>
              </a:ln>
              <a:effectLst/>
            </p:spPr>
          </p:cxnSp>
        </p:grpSp>
        <p:cxnSp>
          <p:nvCxnSpPr>
            <p:cNvPr id="152683" name="Straight Connector 64"/>
            <p:cNvCxnSpPr>
              <a:cxnSpLocks noChangeAspect="1" noChangeShapeType="1"/>
            </p:cNvCxnSpPr>
            <p:nvPr/>
          </p:nvCxnSpPr>
          <p:spPr bwMode="auto">
            <a:xfrm>
              <a:off x="1184389" y="3869430"/>
              <a:ext cx="1949053" cy="0"/>
            </a:xfrm>
            <a:prstGeom prst="line">
              <a:avLst/>
            </a:prstGeom>
            <a:noFill/>
            <a:ln w="12700" algn="ctr">
              <a:solidFill>
                <a:srgbClr val="00823B"/>
              </a:solidFill>
              <a:prstDash val="sysDash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2" name="TextBox 1"/>
          <p:cNvSpPr txBox="1"/>
          <p:nvPr/>
        </p:nvSpPr>
        <p:spPr>
          <a:xfrm>
            <a:off x="128610" y="6069362"/>
            <a:ext cx="3945311" cy="30008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350" dirty="0" err="1"/>
              <a:t>Brahmer</a:t>
            </a:r>
            <a:r>
              <a:rPr lang="en-US" sz="1350" dirty="0"/>
              <a:t> J et al. </a:t>
            </a:r>
            <a:r>
              <a:rPr lang="en-US" sz="1350" i="1" dirty="0"/>
              <a:t>N </a:t>
            </a:r>
            <a:r>
              <a:rPr lang="en-US" sz="1350" i="1" dirty="0" err="1"/>
              <a:t>Engl</a:t>
            </a:r>
            <a:r>
              <a:rPr lang="en-US" sz="1350" i="1" dirty="0"/>
              <a:t> J Med </a:t>
            </a:r>
            <a:r>
              <a:rPr lang="en-US" sz="1350" dirty="0"/>
              <a:t>373:123-35, </a:t>
            </a:r>
            <a:r>
              <a:rPr lang="en-US" sz="1350" dirty="0" smtClean="0"/>
              <a:t>2015.</a:t>
            </a:r>
            <a:endParaRPr lang="en-US" sz="1350" dirty="0"/>
          </a:p>
        </p:txBody>
      </p:sp>
    </p:spTree>
    <p:extLst>
      <p:ext uri="{BB962C8B-B14F-4D97-AF65-F5344CB8AC3E}">
        <p14:creationId xmlns:p14="http://schemas.microsoft.com/office/powerpoint/2010/main" val="2792240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285225" y="487354"/>
            <a:ext cx="8670023" cy="804863"/>
          </a:xfrm>
        </p:spPr>
        <p:txBody>
          <a:bodyPr anchor="ctr"/>
          <a:lstStyle/>
          <a:p>
            <a:r>
              <a:rPr lang="en-US" altLang="en-US" sz="2400" dirty="0">
                <a:cs typeface="Arial" panose="020B0604020202020204" pitchFamily="34" charset="0"/>
              </a:rPr>
              <a:t>REVEL: Docetaxel </a:t>
            </a:r>
            <a:r>
              <a:rPr lang="en-US" altLang="en-US" sz="2400" u="sng" dirty="0">
                <a:cs typeface="Arial" panose="020B0604020202020204" pitchFamily="34" charset="0"/>
              </a:rPr>
              <a:t>+</a:t>
            </a:r>
            <a:r>
              <a:rPr lang="en-US" altLang="en-US" sz="2400" dirty="0">
                <a:cs typeface="Arial" panose="020B0604020202020204" pitchFamily="34" charset="0"/>
              </a:rPr>
              <a:t> Ramucirumab in the 2</a:t>
            </a:r>
            <a:r>
              <a:rPr lang="en-US" altLang="en-US" sz="2400" baseline="30000" dirty="0">
                <a:cs typeface="Arial" panose="020B0604020202020204" pitchFamily="34" charset="0"/>
              </a:rPr>
              <a:t>nd</a:t>
            </a:r>
            <a:r>
              <a:rPr lang="en-US" altLang="en-US" sz="2400" dirty="0">
                <a:cs typeface="Arial" panose="020B0604020202020204" pitchFamily="34" charset="0"/>
              </a:rPr>
              <a:t> Line Setting*           </a:t>
            </a:r>
            <a:br>
              <a:rPr lang="en-US" altLang="en-US" sz="2400" dirty="0">
                <a:cs typeface="Arial" panose="020B0604020202020204" pitchFamily="34" charset="0"/>
              </a:rPr>
            </a:br>
            <a:endParaRPr lang="en-US" altLang="en-US" sz="1350" dirty="0">
              <a:cs typeface="Arial" panose="020B0604020202020204" pitchFamily="34" charset="0"/>
            </a:endParaRPr>
          </a:p>
        </p:txBody>
      </p:sp>
      <p:grpSp>
        <p:nvGrpSpPr>
          <p:cNvPr id="6147" name="Group 399"/>
          <p:cNvGrpSpPr>
            <a:grpSpLocks/>
          </p:cNvGrpSpPr>
          <p:nvPr/>
        </p:nvGrpSpPr>
        <p:grpSpPr bwMode="auto">
          <a:xfrm>
            <a:off x="4768454" y="1771651"/>
            <a:ext cx="3189684" cy="1124336"/>
            <a:chOff x="2857000" y="1337614"/>
            <a:chExt cx="4840163" cy="1498200"/>
          </a:xfrm>
        </p:grpSpPr>
        <p:sp>
          <p:nvSpPr>
            <p:cNvPr id="401" name="Line 81"/>
            <p:cNvSpPr>
              <a:spLocks noChangeShapeType="1"/>
            </p:cNvSpPr>
            <p:nvPr/>
          </p:nvSpPr>
          <p:spPr bwMode="auto">
            <a:xfrm>
              <a:off x="2857000" y="1564488"/>
              <a:ext cx="4831130" cy="0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50000"/>
                </a:spcBef>
                <a:spcAft>
                  <a:spcPct val="0"/>
                </a:spcAft>
                <a:defRPr/>
              </a:pPr>
              <a:endParaRPr lang="en-US" sz="12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ＭＳ Ｐゴシック" pitchFamily="34" charset="-128"/>
              </a:endParaRPr>
            </a:p>
          </p:txBody>
        </p:sp>
        <p:sp>
          <p:nvSpPr>
            <p:cNvPr id="402" name="Line 82"/>
            <p:cNvSpPr>
              <a:spLocks noChangeShapeType="1"/>
            </p:cNvSpPr>
            <p:nvPr/>
          </p:nvSpPr>
          <p:spPr bwMode="auto">
            <a:xfrm>
              <a:off x="2857000" y="2111841"/>
              <a:ext cx="4831130" cy="0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50000"/>
                </a:spcBef>
                <a:spcAft>
                  <a:spcPct val="0"/>
                </a:spcAft>
                <a:defRPr/>
              </a:pPr>
              <a:endParaRPr lang="en-US" sz="12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ＭＳ Ｐゴシック" pitchFamily="34" charset="-128"/>
              </a:endParaRPr>
            </a:p>
          </p:txBody>
        </p:sp>
        <p:sp>
          <p:nvSpPr>
            <p:cNvPr id="403" name="Rectangle 83"/>
            <p:cNvSpPr>
              <a:spLocks noChangeArrowheads="1"/>
            </p:cNvSpPr>
            <p:nvPr/>
          </p:nvSpPr>
          <p:spPr bwMode="auto">
            <a:xfrm>
              <a:off x="4660824" y="1339201"/>
              <a:ext cx="1342723" cy="184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>
                <a:defRPr/>
              </a:pPr>
              <a:r>
                <a:rPr lang="en-US" altLang="en-US" sz="900" b="1" dirty="0">
                  <a:solidFill>
                    <a:srgbClr val="FFFFFF"/>
                  </a:solidFill>
                  <a:latin typeface="Arial"/>
                  <a:ea typeface="ＭＳ Ｐゴシック" pitchFamily="34" charset="-128"/>
                </a:rPr>
                <a:t>Median (95% CI)</a:t>
              </a:r>
            </a:p>
          </p:txBody>
        </p:sp>
        <p:sp>
          <p:nvSpPr>
            <p:cNvPr id="405" name="Rectangle 86"/>
            <p:cNvSpPr>
              <a:spLocks noChangeArrowheads="1"/>
            </p:cNvSpPr>
            <p:nvPr/>
          </p:nvSpPr>
          <p:spPr bwMode="auto">
            <a:xfrm>
              <a:off x="6177723" y="1337614"/>
              <a:ext cx="1519440" cy="184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>
                <a:defRPr/>
              </a:pPr>
              <a:r>
                <a:rPr lang="en-US" altLang="en-US" sz="900" b="1" dirty="0">
                  <a:solidFill>
                    <a:srgbClr val="FFFFFF"/>
                  </a:solidFill>
                  <a:latin typeface="Arial"/>
                  <a:ea typeface="ＭＳ Ｐゴシック" pitchFamily="34" charset="-128"/>
                </a:rPr>
                <a:t>Censoring Rate</a:t>
              </a:r>
            </a:p>
          </p:txBody>
        </p:sp>
        <p:sp>
          <p:nvSpPr>
            <p:cNvPr id="406" name="Rectangle 95"/>
            <p:cNvSpPr>
              <a:spLocks noChangeArrowheads="1"/>
            </p:cNvSpPr>
            <p:nvPr/>
          </p:nvSpPr>
          <p:spPr bwMode="auto">
            <a:xfrm>
              <a:off x="3037671" y="1604151"/>
              <a:ext cx="890282" cy="184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>
                <a:defRPr/>
              </a:pPr>
              <a:r>
                <a:rPr lang="en-US" altLang="en-US" sz="900" b="1" dirty="0">
                  <a:solidFill>
                    <a:srgbClr val="FFFFFF"/>
                  </a:solidFill>
                  <a:latin typeface="Arial"/>
                  <a:ea typeface="ＭＳ Ｐゴシック" pitchFamily="34" charset="-128"/>
                </a:rPr>
                <a:t>RAM+DOC</a:t>
              </a:r>
            </a:p>
          </p:txBody>
        </p:sp>
        <p:sp>
          <p:nvSpPr>
            <p:cNvPr id="407" name="Rectangle 98"/>
            <p:cNvSpPr>
              <a:spLocks noChangeArrowheads="1"/>
            </p:cNvSpPr>
            <p:nvPr/>
          </p:nvSpPr>
          <p:spPr bwMode="auto">
            <a:xfrm>
              <a:off x="2979857" y="2187995"/>
              <a:ext cx="2869047" cy="184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>
                <a:defRPr/>
              </a:pPr>
              <a:r>
                <a:rPr lang="en-US" altLang="en-US" sz="900" b="1" dirty="0">
                  <a:solidFill>
                    <a:srgbClr val="FFFFFF"/>
                  </a:solidFill>
                  <a:latin typeface="Arial"/>
                  <a:ea typeface="ＭＳ Ｐゴシック" pitchFamily="34" charset="-128"/>
                </a:rPr>
                <a:t>RAM+DOC </a:t>
              </a:r>
              <a:r>
                <a:rPr lang="en-US" altLang="en-US" sz="900" b="1" i="1" dirty="0" err="1">
                  <a:solidFill>
                    <a:srgbClr val="FFFFFF"/>
                  </a:solidFill>
                  <a:latin typeface="Arial"/>
                  <a:ea typeface="ＭＳ Ｐゴシック" pitchFamily="34" charset="-128"/>
                </a:rPr>
                <a:t>vs</a:t>
              </a:r>
              <a:r>
                <a:rPr lang="en-US" altLang="en-US" sz="900" b="1" dirty="0">
                  <a:solidFill>
                    <a:srgbClr val="FFFFFF"/>
                  </a:solidFill>
                  <a:latin typeface="Arial"/>
                  <a:ea typeface="ＭＳ Ｐゴシック" pitchFamily="34" charset="-128"/>
                </a:rPr>
                <a:t> </a:t>
              </a:r>
              <a:r>
                <a:rPr lang="en-US" altLang="en-US" sz="900" b="1" dirty="0">
                  <a:solidFill>
                    <a:srgbClr val="FF9900"/>
                  </a:solidFill>
                  <a:latin typeface="Arial"/>
                  <a:ea typeface="ＭＳ Ｐゴシック" pitchFamily="34" charset="-128"/>
                </a:rPr>
                <a:t>PL+DOC</a:t>
              </a:r>
              <a:r>
                <a:rPr lang="en-US" altLang="en-US" sz="900" b="1" dirty="0">
                  <a:solidFill>
                    <a:srgbClr val="FFFFFF"/>
                  </a:solidFill>
                  <a:latin typeface="Arial"/>
                  <a:ea typeface="ＭＳ Ｐゴシック" pitchFamily="34" charset="-128"/>
                </a:rPr>
                <a:t>:</a:t>
              </a:r>
            </a:p>
          </p:txBody>
        </p:sp>
        <p:sp>
          <p:nvSpPr>
            <p:cNvPr id="408" name="Rectangle 99"/>
            <p:cNvSpPr>
              <a:spLocks noChangeArrowheads="1"/>
            </p:cNvSpPr>
            <p:nvPr/>
          </p:nvSpPr>
          <p:spPr bwMode="auto">
            <a:xfrm>
              <a:off x="4758125" y="1604151"/>
              <a:ext cx="1148125" cy="184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0" hangingPunct="0">
                <a:defRPr/>
              </a:pPr>
              <a:r>
                <a:rPr lang="en-US" altLang="en-US" sz="9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/>
                  <a:ea typeface="ＭＳ Ｐゴシック" pitchFamily="34" charset="-128"/>
                </a:rPr>
                <a:t>10.5 </a:t>
              </a:r>
              <a:r>
                <a:rPr lang="en-US" altLang="en-US" sz="900" b="1" dirty="0">
                  <a:solidFill>
                    <a:srgbClr val="FFFFFF"/>
                  </a:solidFill>
                  <a:latin typeface="Arial"/>
                  <a:ea typeface="ＭＳ Ｐゴシック" pitchFamily="34" charset="-128"/>
                </a:rPr>
                <a:t>(</a:t>
              </a:r>
              <a:r>
                <a:rPr lang="en-US" altLang="en-US" sz="9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/>
                  <a:ea typeface="ＭＳ Ｐゴシック" pitchFamily="34" charset="-128"/>
                </a:rPr>
                <a:t>9.5-11.2</a:t>
              </a:r>
              <a:r>
                <a:rPr lang="en-US" altLang="en-US" sz="900" b="1" dirty="0">
                  <a:solidFill>
                    <a:srgbClr val="FFFFFF"/>
                  </a:solidFill>
                  <a:latin typeface="Arial"/>
                  <a:ea typeface="ＭＳ Ｐゴシック" pitchFamily="34" charset="-128"/>
                </a:rPr>
                <a:t>)</a:t>
              </a:r>
            </a:p>
          </p:txBody>
        </p:sp>
        <p:sp>
          <p:nvSpPr>
            <p:cNvPr id="410" name="Rectangle 101"/>
            <p:cNvSpPr>
              <a:spLocks noChangeArrowheads="1"/>
            </p:cNvSpPr>
            <p:nvPr/>
          </p:nvSpPr>
          <p:spPr bwMode="auto">
            <a:xfrm>
              <a:off x="6942270" y="1604151"/>
              <a:ext cx="496225" cy="184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>
                <a:defRPr/>
              </a:pPr>
              <a:r>
                <a:rPr lang="en-US" altLang="en-US" sz="900" b="1" dirty="0">
                  <a:solidFill>
                    <a:srgbClr val="FFFFFF"/>
                  </a:solidFill>
                  <a:latin typeface="Arial"/>
                  <a:ea typeface="ＭＳ Ｐゴシック" pitchFamily="34" charset="-128"/>
                </a:rPr>
                <a:t>31.8%</a:t>
              </a:r>
            </a:p>
          </p:txBody>
        </p:sp>
        <p:sp>
          <p:nvSpPr>
            <p:cNvPr id="411" name="Rectangle 108"/>
            <p:cNvSpPr>
              <a:spLocks noChangeArrowheads="1"/>
            </p:cNvSpPr>
            <p:nvPr/>
          </p:nvSpPr>
          <p:spPr bwMode="auto">
            <a:xfrm>
              <a:off x="3037671" y="1850064"/>
              <a:ext cx="715145" cy="184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>
                <a:defRPr/>
              </a:pPr>
              <a:r>
                <a:rPr lang="en-US" altLang="en-US" sz="900" b="1" dirty="0">
                  <a:solidFill>
                    <a:srgbClr val="FF9900"/>
                  </a:solidFill>
                  <a:latin typeface="Arial"/>
                  <a:ea typeface="ＭＳ Ｐゴシック" pitchFamily="34" charset="-128"/>
                </a:rPr>
                <a:t>PL+DOC</a:t>
              </a:r>
            </a:p>
          </p:txBody>
        </p:sp>
        <p:sp>
          <p:nvSpPr>
            <p:cNvPr id="412" name="Rectangle 109"/>
            <p:cNvSpPr>
              <a:spLocks noChangeArrowheads="1"/>
            </p:cNvSpPr>
            <p:nvPr/>
          </p:nvSpPr>
          <p:spPr bwMode="auto">
            <a:xfrm>
              <a:off x="4801940" y="1850064"/>
              <a:ext cx="1116503" cy="2460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0" hangingPunct="0">
                <a:defRPr/>
              </a:pPr>
              <a:r>
                <a:rPr lang="en-US" altLang="en-US" sz="12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/>
                  <a:ea typeface="ＭＳ Ｐゴシック" pitchFamily="34" charset="-128"/>
                </a:rPr>
                <a:t> </a:t>
              </a:r>
              <a:r>
                <a:rPr lang="en-US" altLang="en-US" sz="9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/>
                  <a:ea typeface="ＭＳ Ｐゴシック" pitchFamily="34" charset="-128"/>
                </a:rPr>
                <a:t>9.1 </a:t>
              </a:r>
              <a:r>
                <a:rPr lang="en-US" altLang="en-US" sz="900" b="1" dirty="0">
                  <a:solidFill>
                    <a:srgbClr val="FFFFFF"/>
                  </a:solidFill>
                  <a:latin typeface="Arial"/>
                  <a:ea typeface="ＭＳ Ｐゴシック" pitchFamily="34" charset="-128"/>
                </a:rPr>
                <a:t>(</a:t>
              </a:r>
              <a:r>
                <a:rPr lang="en-US" altLang="en-US" sz="9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/>
                  <a:ea typeface="ＭＳ Ｐゴシック" pitchFamily="34" charset="-128"/>
                </a:rPr>
                <a:t>8.4-10.0</a:t>
              </a:r>
              <a:r>
                <a:rPr lang="en-US" altLang="en-US" sz="900" b="1" dirty="0">
                  <a:solidFill>
                    <a:srgbClr val="FFFFFF"/>
                  </a:solidFill>
                  <a:latin typeface="Arial"/>
                  <a:ea typeface="ＭＳ Ｐゴシック" pitchFamily="34" charset="-128"/>
                </a:rPr>
                <a:t>)</a:t>
              </a:r>
            </a:p>
          </p:txBody>
        </p:sp>
        <p:sp>
          <p:nvSpPr>
            <p:cNvPr id="414" name="Rectangle 111"/>
            <p:cNvSpPr>
              <a:spLocks noChangeArrowheads="1"/>
            </p:cNvSpPr>
            <p:nvPr/>
          </p:nvSpPr>
          <p:spPr bwMode="auto">
            <a:xfrm>
              <a:off x="6942270" y="1850064"/>
              <a:ext cx="496225" cy="184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>
                <a:defRPr/>
              </a:pPr>
              <a:r>
                <a:rPr lang="en-US" altLang="en-US" sz="900" b="1" dirty="0">
                  <a:solidFill>
                    <a:srgbClr val="FFFFFF"/>
                  </a:solidFill>
                  <a:latin typeface="Arial"/>
                  <a:ea typeface="ＭＳ Ｐゴシック" pitchFamily="34" charset="-128"/>
                </a:rPr>
                <a:t>27.0%</a:t>
              </a:r>
            </a:p>
          </p:txBody>
        </p:sp>
        <p:sp>
          <p:nvSpPr>
            <p:cNvPr id="415" name="Rectangle 119"/>
            <p:cNvSpPr>
              <a:spLocks noChangeArrowheads="1"/>
            </p:cNvSpPr>
            <p:nvPr/>
          </p:nvSpPr>
          <p:spPr bwMode="auto">
            <a:xfrm>
              <a:off x="2979857" y="2405350"/>
              <a:ext cx="3536804" cy="184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0" hangingPunct="0">
                <a:defRPr/>
              </a:pPr>
              <a:r>
                <a:rPr lang="en-US" altLang="en-US" sz="900" b="1" dirty="0">
                  <a:solidFill>
                    <a:srgbClr val="FFFFFF"/>
                  </a:solidFill>
                  <a:latin typeface="Arial"/>
                  <a:ea typeface="ＭＳ Ｐゴシック" pitchFamily="34" charset="-128"/>
                </a:rPr>
                <a:t>Stratified HR (95% CI) </a:t>
              </a:r>
              <a:r>
                <a:rPr lang="en-US" altLang="en-US" sz="9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/>
                  <a:ea typeface="ＭＳ Ｐゴシック" pitchFamily="34" charset="-128"/>
                </a:rPr>
                <a:t>= 0.857 (0.751-0.979)</a:t>
              </a:r>
            </a:p>
          </p:txBody>
        </p:sp>
        <p:sp>
          <p:nvSpPr>
            <p:cNvPr id="416" name="Rectangle 128"/>
            <p:cNvSpPr>
              <a:spLocks noChangeArrowheads="1"/>
            </p:cNvSpPr>
            <p:nvPr/>
          </p:nvSpPr>
          <p:spPr bwMode="auto">
            <a:xfrm>
              <a:off x="2979857" y="2651261"/>
              <a:ext cx="2301112" cy="184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0" hangingPunct="0">
                <a:defRPr/>
              </a:pPr>
              <a:r>
                <a:rPr lang="en-US" altLang="en-US" sz="900" b="1" dirty="0">
                  <a:solidFill>
                    <a:srgbClr val="FFFFFF"/>
                  </a:solidFill>
                  <a:latin typeface="Arial"/>
                  <a:ea typeface="ＭＳ Ｐゴシック" pitchFamily="34" charset="-128"/>
                </a:rPr>
                <a:t>Stratified log-rank </a:t>
              </a:r>
              <a:r>
                <a:rPr lang="en-US" altLang="en-US" sz="900" b="1" i="1" dirty="0">
                  <a:solidFill>
                    <a:srgbClr val="FFFFFF"/>
                  </a:solidFill>
                  <a:latin typeface="Arial"/>
                  <a:ea typeface="ＭＳ Ｐゴシック" pitchFamily="34" charset="-128"/>
                </a:rPr>
                <a:t>P</a:t>
              </a:r>
              <a:r>
                <a:rPr lang="en-US" altLang="en-US" sz="900" b="1" dirty="0">
                  <a:solidFill>
                    <a:srgbClr val="FFFFFF"/>
                  </a:solidFill>
                  <a:latin typeface="Arial"/>
                  <a:ea typeface="ＭＳ Ｐゴシック" pitchFamily="34" charset="-128"/>
                </a:rPr>
                <a:t> = </a:t>
              </a:r>
              <a:r>
                <a:rPr lang="en-US" altLang="en-US" sz="9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/>
                  <a:ea typeface="ＭＳ Ｐゴシック" pitchFamily="34" charset="-128"/>
                </a:rPr>
                <a:t>.0235</a:t>
              </a:r>
              <a:endParaRPr lang="en-US" altLang="en-US" sz="900" b="1" dirty="0">
                <a:solidFill>
                  <a:srgbClr val="FFFFFF"/>
                </a:solidFill>
                <a:latin typeface="Arial"/>
                <a:ea typeface="ＭＳ Ｐゴシック" pitchFamily="34" charset="-128"/>
              </a:endParaRPr>
            </a:p>
          </p:txBody>
        </p:sp>
      </p:grpSp>
      <p:grpSp>
        <p:nvGrpSpPr>
          <p:cNvPr id="6148" name="Group 4"/>
          <p:cNvGrpSpPr>
            <a:grpSpLocks/>
          </p:cNvGrpSpPr>
          <p:nvPr/>
        </p:nvGrpSpPr>
        <p:grpSpPr bwMode="auto">
          <a:xfrm>
            <a:off x="3933279" y="2135981"/>
            <a:ext cx="3808464" cy="4171920"/>
            <a:chOff x="706707" y="1786219"/>
            <a:chExt cx="8090168" cy="5055957"/>
          </a:xfrm>
        </p:grpSpPr>
        <p:grpSp>
          <p:nvGrpSpPr>
            <p:cNvPr id="6150" name="Group 2"/>
            <p:cNvGrpSpPr>
              <a:grpSpLocks/>
            </p:cNvGrpSpPr>
            <p:nvPr/>
          </p:nvGrpSpPr>
          <p:grpSpPr bwMode="auto">
            <a:xfrm>
              <a:off x="706707" y="1786219"/>
              <a:ext cx="8090168" cy="5055957"/>
              <a:chOff x="1810690" y="1786219"/>
              <a:chExt cx="4965079" cy="4229169"/>
            </a:xfrm>
          </p:grpSpPr>
          <p:sp>
            <p:nvSpPr>
              <p:cNvPr id="384" name="Line 6"/>
              <p:cNvSpPr>
                <a:spLocks noChangeShapeType="1"/>
              </p:cNvSpPr>
              <p:nvPr/>
            </p:nvSpPr>
            <p:spPr bwMode="auto">
              <a:xfrm>
                <a:off x="2259991" y="4678103"/>
                <a:ext cx="46566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385" name="Line 7"/>
              <p:cNvSpPr>
                <a:spLocks noChangeShapeType="1"/>
              </p:cNvSpPr>
              <p:nvPr/>
            </p:nvSpPr>
            <p:spPr bwMode="auto">
              <a:xfrm>
                <a:off x="2259991" y="4118072"/>
                <a:ext cx="46566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386" name="Line 8"/>
              <p:cNvSpPr>
                <a:spLocks noChangeShapeType="1"/>
              </p:cNvSpPr>
              <p:nvPr/>
            </p:nvSpPr>
            <p:spPr bwMode="auto">
              <a:xfrm>
                <a:off x="2259991" y="3565283"/>
                <a:ext cx="46566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387" name="Line 9"/>
              <p:cNvSpPr>
                <a:spLocks noChangeShapeType="1"/>
              </p:cNvSpPr>
              <p:nvPr/>
            </p:nvSpPr>
            <p:spPr bwMode="auto">
              <a:xfrm>
                <a:off x="2259991" y="3006459"/>
                <a:ext cx="46566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388" name="Line 10"/>
              <p:cNvSpPr>
                <a:spLocks noChangeShapeType="1"/>
              </p:cNvSpPr>
              <p:nvPr/>
            </p:nvSpPr>
            <p:spPr bwMode="auto">
              <a:xfrm>
                <a:off x="2259991" y="2450049"/>
                <a:ext cx="46566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389" name="Line 11"/>
              <p:cNvSpPr>
                <a:spLocks noChangeShapeType="1"/>
              </p:cNvSpPr>
              <p:nvPr/>
            </p:nvSpPr>
            <p:spPr bwMode="auto">
              <a:xfrm>
                <a:off x="2259991" y="1893639"/>
                <a:ext cx="46566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6158" name="Rectangle 15"/>
              <p:cNvSpPr>
                <a:spLocks noChangeArrowheads="1"/>
              </p:cNvSpPr>
              <p:nvPr/>
            </p:nvSpPr>
            <p:spPr bwMode="auto">
              <a:xfrm>
                <a:off x="2112733" y="4570284"/>
                <a:ext cx="98223" cy="163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spcBef>
                    <a:spcPct val="35000"/>
                  </a:spcBef>
                  <a:buClr>
                    <a:schemeClr val="tx2"/>
                  </a:buClr>
                  <a:buChar char="•"/>
                  <a:defRPr sz="26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tx2"/>
                  </a:buClr>
                  <a:buChar char="–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tx2"/>
                  </a:buClr>
                  <a:buChar char="•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tx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tx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r" fontAlgn="base">
                  <a:spcBef>
                    <a:spcPct val="0"/>
                  </a:spcBef>
                  <a:spcAft>
                    <a:spcPct val="0"/>
                  </a:spcAft>
                  <a:buClrTx/>
                  <a:buFontTx/>
                  <a:buNone/>
                </a:pPr>
                <a:r>
                  <a:rPr lang="en-US" altLang="en-US" sz="1050" b="1">
                    <a:solidFill>
                      <a:srgbClr val="FFFFFF"/>
                    </a:solidFill>
                    <a:cs typeface="Arial" panose="020B0604020202020204" pitchFamily="34" charset="0"/>
                  </a:rPr>
                  <a:t>0</a:t>
                </a:r>
                <a:endParaRPr lang="en-US" altLang="en-US" sz="2400" b="1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6159" name="Rectangle 16"/>
              <p:cNvSpPr>
                <a:spLocks noChangeArrowheads="1"/>
              </p:cNvSpPr>
              <p:nvPr/>
            </p:nvSpPr>
            <p:spPr bwMode="auto">
              <a:xfrm>
                <a:off x="2014514" y="4010339"/>
                <a:ext cx="196445" cy="163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spcBef>
                    <a:spcPct val="35000"/>
                  </a:spcBef>
                  <a:buClr>
                    <a:schemeClr val="tx2"/>
                  </a:buClr>
                  <a:buChar char="•"/>
                  <a:defRPr sz="26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tx2"/>
                  </a:buClr>
                  <a:buChar char="–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tx2"/>
                  </a:buClr>
                  <a:buChar char="•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tx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tx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r" fontAlgn="base">
                  <a:spcBef>
                    <a:spcPct val="0"/>
                  </a:spcBef>
                  <a:spcAft>
                    <a:spcPct val="0"/>
                  </a:spcAft>
                  <a:buClrTx/>
                  <a:buFontTx/>
                  <a:buNone/>
                </a:pPr>
                <a:r>
                  <a:rPr lang="en-US" altLang="en-US" sz="1050" b="1">
                    <a:solidFill>
                      <a:srgbClr val="FFFFFF"/>
                    </a:solidFill>
                    <a:cs typeface="Arial" panose="020B0604020202020204" pitchFamily="34" charset="0"/>
                  </a:rPr>
                  <a:t>20</a:t>
                </a:r>
                <a:endParaRPr lang="en-US" altLang="en-US" sz="2400" b="1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6160" name="Rectangle 17"/>
              <p:cNvSpPr>
                <a:spLocks noChangeArrowheads="1"/>
              </p:cNvSpPr>
              <p:nvPr/>
            </p:nvSpPr>
            <p:spPr bwMode="auto">
              <a:xfrm>
                <a:off x="2014514" y="3454309"/>
                <a:ext cx="196445" cy="163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spcBef>
                    <a:spcPct val="35000"/>
                  </a:spcBef>
                  <a:buClr>
                    <a:schemeClr val="tx2"/>
                  </a:buClr>
                  <a:buChar char="•"/>
                  <a:defRPr sz="26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tx2"/>
                  </a:buClr>
                  <a:buChar char="–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tx2"/>
                  </a:buClr>
                  <a:buChar char="•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tx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tx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r" fontAlgn="base">
                  <a:spcBef>
                    <a:spcPct val="0"/>
                  </a:spcBef>
                  <a:spcAft>
                    <a:spcPct val="0"/>
                  </a:spcAft>
                  <a:buClrTx/>
                  <a:buFontTx/>
                  <a:buNone/>
                </a:pPr>
                <a:r>
                  <a:rPr lang="en-US" altLang="en-US" sz="1050" b="1">
                    <a:solidFill>
                      <a:srgbClr val="FFFFFF"/>
                    </a:solidFill>
                    <a:cs typeface="Arial" panose="020B0604020202020204" pitchFamily="34" charset="0"/>
                  </a:rPr>
                  <a:t>40</a:t>
                </a:r>
                <a:endParaRPr lang="en-US" altLang="en-US" sz="2400" b="1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6161" name="Rectangle 18"/>
              <p:cNvSpPr>
                <a:spLocks noChangeArrowheads="1"/>
              </p:cNvSpPr>
              <p:nvPr/>
            </p:nvSpPr>
            <p:spPr bwMode="auto">
              <a:xfrm>
                <a:off x="2014514" y="2898279"/>
                <a:ext cx="196445" cy="163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spcBef>
                    <a:spcPct val="35000"/>
                  </a:spcBef>
                  <a:buClr>
                    <a:schemeClr val="tx2"/>
                  </a:buClr>
                  <a:buChar char="•"/>
                  <a:defRPr sz="26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tx2"/>
                  </a:buClr>
                  <a:buChar char="–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tx2"/>
                  </a:buClr>
                  <a:buChar char="•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tx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tx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r" fontAlgn="base">
                  <a:spcBef>
                    <a:spcPct val="0"/>
                  </a:spcBef>
                  <a:spcAft>
                    <a:spcPct val="0"/>
                  </a:spcAft>
                  <a:buClrTx/>
                  <a:buFontTx/>
                  <a:buNone/>
                </a:pPr>
                <a:r>
                  <a:rPr lang="en-US" altLang="en-US" sz="1050" b="1">
                    <a:solidFill>
                      <a:srgbClr val="FFFFFF"/>
                    </a:solidFill>
                    <a:cs typeface="Arial" panose="020B0604020202020204" pitchFamily="34" charset="0"/>
                  </a:rPr>
                  <a:t>60</a:t>
                </a:r>
                <a:endParaRPr lang="en-US" altLang="en-US" sz="2400" b="1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6162" name="Rectangle 19"/>
              <p:cNvSpPr>
                <a:spLocks noChangeArrowheads="1"/>
              </p:cNvSpPr>
              <p:nvPr/>
            </p:nvSpPr>
            <p:spPr bwMode="auto">
              <a:xfrm>
                <a:off x="2014514" y="2338334"/>
                <a:ext cx="196445" cy="163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spcBef>
                    <a:spcPct val="35000"/>
                  </a:spcBef>
                  <a:buClr>
                    <a:schemeClr val="tx2"/>
                  </a:buClr>
                  <a:buChar char="•"/>
                  <a:defRPr sz="26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tx2"/>
                  </a:buClr>
                  <a:buChar char="–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tx2"/>
                  </a:buClr>
                  <a:buChar char="•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tx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tx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r" fontAlgn="base">
                  <a:spcBef>
                    <a:spcPct val="0"/>
                  </a:spcBef>
                  <a:spcAft>
                    <a:spcPct val="0"/>
                  </a:spcAft>
                  <a:buClrTx/>
                  <a:buFontTx/>
                  <a:buNone/>
                </a:pPr>
                <a:r>
                  <a:rPr lang="en-US" altLang="en-US" sz="1050" b="1">
                    <a:solidFill>
                      <a:srgbClr val="FFFFFF"/>
                    </a:solidFill>
                    <a:cs typeface="Arial" panose="020B0604020202020204" pitchFamily="34" charset="0"/>
                  </a:rPr>
                  <a:t>80</a:t>
                </a:r>
                <a:endParaRPr lang="en-US" altLang="en-US" sz="2400" b="1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6163" name="Rectangle 20"/>
              <p:cNvSpPr>
                <a:spLocks noChangeArrowheads="1"/>
              </p:cNvSpPr>
              <p:nvPr/>
            </p:nvSpPr>
            <p:spPr bwMode="auto">
              <a:xfrm>
                <a:off x="1912376" y="1786219"/>
                <a:ext cx="294667" cy="163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spcBef>
                    <a:spcPct val="35000"/>
                  </a:spcBef>
                  <a:buClr>
                    <a:schemeClr val="tx2"/>
                  </a:buClr>
                  <a:buChar char="•"/>
                  <a:defRPr sz="26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tx2"/>
                  </a:buClr>
                  <a:buChar char="–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tx2"/>
                  </a:buClr>
                  <a:buChar char="•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tx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tx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r" fontAlgn="base">
                  <a:spcBef>
                    <a:spcPct val="0"/>
                  </a:spcBef>
                  <a:spcAft>
                    <a:spcPct val="0"/>
                  </a:spcAft>
                  <a:buClrTx/>
                  <a:buFontTx/>
                  <a:buNone/>
                </a:pPr>
                <a:r>
                  <a:rPr lang="en-US" altLang="en-US" sz="1050" b="1">
                    <a:solidFill>
                      <a:srgbClr val="FFFFFF"/>
                    </a:solidFill>
                    <a:cs typeface="Arial" panose="020B0604020202020204" pitchFamily="34" charset="0"/>
                  </a:rPr>
                  <a:t>100</a:t>
                </a:r>
                <a:endParaRPr lang="en-US" altLang="en-US" sz="2400" b="1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6164" name="Rectangle 67"/>
              <p:cNvSpPr>
                <a:spLocks noChangeArrowheads="1"/>
              </p:cNvSpPr>
              <p:nvPr/>
            </p:nvSpPr>
            <p:spPr bwMode="auto">
              <a:xfrm rot="16200000">
                <a:off x="1274955" y="3255411"/>
                <a:ext cx="1282126" cy="2106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spcBef>
                    <a:spcPct val="35000"/>
                  </a:spcBef>
                  <a:buClr>
                    <a:schemeClr val="tx2"/>
                  </a:buClr>
                  <a:buChar char="•"/>
                  <a:defRPr sz="26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tx2"/>
                  </a:buClr>
                  <a:buChar char="–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tx2"/>
                  </a:buClr>
                  <a:buChar char="•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tx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tx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ClrTx/>
                  <a:buFontTx/>
                  <a:buNone/>
                </a:pPr>
                <a:r>
                  <a:rPr lang="en-US" altLang="en-US" sz="1050" b="1">
                    <a:solidFill>
                      <a:srgbClr val="FFFFFF"/>
                    </a:solidFill>
                    <a:cs typeface="Arial" panose="020B0604020202020204" pitchFamily="34" charset="0"/>
                  </a:rPr>
                  <a:t>Overall Survival (%)</a:t>
                </a:r>
                <a:endParaRPr lang="en-US" altLang="en-US" sz="2400" b="1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19" name="Line 5"/>
              <p:cNvSpPr>
                <a:spLocks noChangeShapeType="1"/>
              </p:cNvSpPr>
              <p:nvPr/>
            </p:nvSpPr>
            <p:spPr bwMode="auto">
              <a:xfrm flipV="1">
                <a:off x="2311214" y="1886397"/>
                <a:ext cx="0" cy="288947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420" name="Line 12"/>
              <p:cNvSpPr>
                <a:spLocks noChangeShapeType="1"/>
              </p:cNvSpPr>
              <p:nvPr/>
            </p:nvSpPr>
            <p:spPr bwMode="auto">
              <a:xfrm>
                <a:off x="2311214" y="4775867"/>
                <a:ext cx="4367927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421" name="Line 13"/>
              <p:cNvSpPr>
                <a:spLocks noChangeShapeType="1"/>
              </p:cNvSpPr>
              <p:nvPr/>
            </p:nvSpPr>
            <p:spPr bwMode="auto">
              <a:xfrm>
                <a:off x="2311214" y="4775867"/>
                <a:ext cx="0" cy="66383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422" name="Line 14"/>
              <p:cNvSpPr>
                <a:spLocks noChangeShapeType="1"/>
              </p:cNvSpPr>
              <p:nvPr/>
            </p:nvSpPr>
            <p:spPr bwMode="auto">
              <a:xfrm>
                <a:off x="6679141" y="4775867"/>
                <a:ext cx="0" cy="66383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6169" name="Rectangle 21"/>
              <p:cNvSpPr>
                <a:spLocks noChangeArrowheads="1"/>
              </p:cNvSpPr>
              <p:nvPr/>
            </p:nvSpPr>
            <p:spPr bwMode="auto">
              <a:xfrm>
                <a:off x="2245873" y="4873715"/>
                <a:ext cx="98223" cy="163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spcBef>
                    <a:spcPct val="35000"/>
                  </a:spcBef>
                  <a:buClr>
                    <a:schemeClr val="tx2"/>
                  </a:buClr>
                  <a:buChar char="•"/>
                  <a:defRPr sz="26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tx2"/>
                  </a:buClr>
                  <a:buChar char="–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tx2"/>
                  </a:buClr>
                  <a:buChar char="•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tx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tx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ClrTx/>
                  <a:buFontTx/>
                  <a:buNone/>
                </a:pPr>
                <a:r>
                  <a:rPr lang="en-US" altLang="en-US" sz="1050" b="1">
                    <a:solidFill>
                      <a:srgbClr val="FFFFFF"/>
                    </a:solidFill>
                    <a:cs typeface="Arial" panose="020B0604020202020204" pitchFamily="34" charset="0"/>
                  </a:rPr>
                  <a:t>0</a:t>
                </a:r>
                <a:endParaRPr lang="en-US" altLang="en-US" sz="2400" b="1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24" name="Line 22"/>
              <p:cNvSpPr>
                <a:spLocks noChangeShapeType="1"/>
              </p:cNvSpPr>
              <p:nvPr/>
            </p:nvSpPr>
            <p:spPr bwMode="auto">
              <a:xfrm>
                <a:off x="2685298" y="4775867"/>
                <a:ext cx="0" cy="66383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6171" name="Rectangle 23"/>
              <p:cNvSpPr>
                <a:spLocks noChangeArrowheads="1"/>
              </p:cNvSpPr>
              <p:nvPr/>
            </p:nvSpPr>
            <p:spPr bwMode="auto">
              <a:xfrm>
                <a:off x="2633051" y="4873715"/>
                <a:ext cx="98223" cy="163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spcBef>
                    <a:spcPct val="35000"/>
                  </a:spcBef>
                  <a:buClr>
                    <a:schemeClr val="tx2"/>
                  </a:buClr>
                  <a:buChar char="•"/>
                  <a:defRPr sz="26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tx2"/>
                  </a:buClr>
                  <a:buChar char="–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tx2"/>
                  </a:buClr>
                  <a:buChar char="•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tx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tx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ClrTx/>
                  <a:buFontTx/>
                  <a:buNone/>
                </a:pPr>
                <a:r>
                  <a:rPr lang="en-US" altLang="en-US" sz="1050" b="1">
                    <a:solidFill>
                      <a:srgbClr val="FFFFFF"/>
                    </a:solidFill>
                    <a:cs typeface="Arial" panose="020B0604020202020204" pitchFamily="34" charset="0"/>
                  </a:rPr>
                  <a:t>3</a:t>
                </a:r>
                <a:endParaRPr lang="en-US" altLang="en-US" sz="2400" b="1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26" name="Line 24"/>
              <p:cNvSpPr>
                <a:spLocks noChangeShapeType="1"/>
              </p:cNvSpPr>
              <p:nvPr/>
            </p:nvSpPr>
            <p:spPr bwMode="auto">
              <a:xfrm>
                <a:off x="3039202" y="4775867"/>
                <a:ext cx="0" cy="66383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6173" name="Rectangle 25"/>
              <p:cNvSpPr>
                <a:spLocks noChangeArrowheads="1"/>
              </p:cNvSpPr>
              <p:nvPr/>
            </p:nvSpPr>
            <p:spPr bwMode="auto">
              <a:xfrm>
                <a:off x="2986539" y="4873715"/>
                <a:ext cx="98223" cy="163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spcBef>
                    <a:spcPct val="35000"/>
                  </a:spcBef>
                  <a:buClr>
                    <a:schemeClr val="tx2"/>
                  </a:buClr>
                  <a:buChar char="•"/>
                  <a:defRPr sz="26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tx2"/>
                  </a:buClr>
                  <a:buChar char="–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tx2"/>
                  </a:buClr>
                  <a:buChar char="•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tx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tx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ClrTx/>
                  <a:buFontTx/>
                  <a:buNone/>
                </a:pPr>
                <a:r>
                  <a:rPr lang="en-US" altLang="en-US" sz="1050" b="1">
                    <a:solidFill>
                      <a:srgbClr val="FFFFFF"/>
                    </a:solidFill>
                    <a:cs typeface="Arial" panose="020B0604020202020204" pitchFamily="34" charset="0"/>
                  </a:rPr>
                  <a:t>6</a:t>
                </a:r>
                <a:endParaRPr lang="en-US" altLang="en-US" sz="2400" b="1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28" name="Line 26"/>
              <p:cNvSpPr>
                <a:spLocks noChangeShapeType="1"/>
              </p:cNvSpPr>
              <p:nvPr/>
            </p:nvSpPr>
            <p:spPr bwMode="auto">
              <a:xfrm>
                <a:off x="3410181" y="4775867"/>
                <a:ext cx="0" cy="66383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6175" name="Rectangle 27"/>
              <p:cNvSpPr>
                <a:spLocks noChangeArrowheads="1"/>
              </p:cNvSpPr>
              <p:nvPr/>
            </p:nvSpPr>
            <p:spPr bwMode="auto">
              <a:xfrm>
                <a:off x="3358357" y="4873715"/>
                <a:ext cx="98223" cy="163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spcBef>
                    <a:spcPct val="35000"/>
                  </a:spcBef>
                  <a:buClr>
                    <a:schemeClr val="tx2"/>
                  </a:buClr>
                  <a:buChar char="•"/>
                  <a:defRPr sz="26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tx2"/>
                  </a:buClr>
                  <a:buChar char="–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tx2"/>
                  </a:buClr>
                  <a:buChar char="•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tx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tx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ClrTx/>
                  <a:buFontTx/>
                  <a:buNone/>
                </a:pPr>
                <a:r>
                  <a:rPr lang="en-US" altLang="en-US" sz="1050" b="1">
                    <a:solidFill>
                      <a:srgbClr val="FFFFFF"/>
                    </a:solidFill>
                    <a:cs typeface="Arial" panose="020B0604020202020204" pitchFamily="34" charset="0"/>
                  </a:rPr>
                  <a:t>9</a:t>
                </a:r>
                <a:endParaRPr lang="en-US" altLang="en-US" sz="2400" b="1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30" name="Line 28"/>
              <p:cNvSpPr>
                <a:spLocks noChangeShapeType="1"/>
              </p:cNvSpPr>
              <p:nvPr/>
            </p:nvSpPr>
            <p:spPr bwMode="auto">
              <a:xfrm>
                <a:off x="3776503" y="4775867"/>
                <a:ext cx="0" cy="66383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6177" name="Rectangle 29"/>
              <p:cNvSpPr>
                <a:spLocks noChangeArrowheads="1"/>
              </p:cNvSpPr>
              <p:nvPr/>
            </p:nvSpPr>
            <p:spPr bwMode="auto">
              <a:xfrm>
                <a:off x="3673210" y="4873715"/>
                <a:ext cx="196445" cy="163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spcBef>
                    <a:spcPct val="35000"/>
                  </a:spcBef>
                  <a:buClr>
                    <a:schemeClr val="tx2"/>
                  </a:buClr>
                  <a:buChar char="•"/>
                  <a:defRPr sz="26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tx2"/>
                  </a:buClr>
                  <a:buChar char="–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tx2"/>
                  </a:buClr>
                  <a:buChar char="•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tx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tx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ClrTx/>
                  <a:buFontTx/>
                  <a:buNone/>
                </a:pPr>
                <a:r>
                  <a:rPr lang="en-US" altLang="en-US" sz="1050" b="1">
                    <a:solidFill>
                      <a:srgbClr val="FFFFFF"/>
                    </a:solidFill>
                    <a:cs typeface="Arial" panose="020B0604020202020204" pitchFamily="34" charset="0"/>
                  </a:rPr>
                  <a:t>12</a:t>
                </a:r>
                <a:endParaRPr lang="en-US" altLang="en-US" sz="2400" b="1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32" name="Line 30"/>
              <p:cNvSpPr>
                <a:spLocks noChangeShapeType="1"/>
              </p:cNvSpPr>
              <p:nvPr/>
            </p:nvSpPr>
            <p:spPr bwMode="auto">
              <a:xfrm>
                <a:off x="4136616" y="4775867"/>
                <a:ext cx="0" cy="66383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6179" name="Rectangle 31"/>
              <p:cNvSpPr>
                <a:spLocks noChangeArrowheads="1"/>
              </p:cNvSpPr>
              <p:nvPr/>
            </p:nvSpPr>
            <p:spPr bwMode="auto">
              <a:xfrm>
                <a:off x="4034554" y="4873715"/>
                <a:ext cx="196445" cy="163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spcBef>
                    <a:spcPct val="35000"/>
                  </a:spcBef>
                  <a:buClr>
                    <a:schemeClr val="tx2"/>
                  </a:buClr>
                  <a:buChar char="•"/>
                  <a:defRPr sz="26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tx2"/>
                  </a:buClr>
                  <a:buChar char="–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tx2"/>
                  </a:buClr>
                  <a:buChar char="•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tx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tx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ClrTx/>
                  <a:buFontTx/>
                  <a:buNone/>
                </a:pPr>
                <a:r>
                  <a:rPr lang="en-US" altLang="en-US" sz="1050" b="1">
                    <a:solidFill>
                      <a:srgbClr val="FFFFFF"/>
                    </a:solidFill>
                    <a:cs typeface="Arial" panose="020B0604020202020204" pitchFamily="34" charset="0"/>
                  </a:rPr>
                  <a:t>15</a:t>
                </a:r>
                <a:endParaRPr lang="en-US" altLang="en-US" sz="2400" b="1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34" name="Line 32"/>
              <p:cNvSpPr>
                <a:spLocks noChangeShapeType="1"/>
              </p:cNvSpPr>
              <p:nvPr/>
            </p:nvSpPr>
            <p:spPr bwMode="auto">
              <a:xfrm>
                <a:off x="4499834" y="4775867"/>
                <a:ext cx="0" cy="66383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6181" name="Rectangle 33"/>
              <p:cNvSpPr>
                <a:spLocks noChangeArrowheads="1"/>
              </p:cNvSpPr>
              <p:nvPr/>
            </p:nvSpPr>
            <p:spPr bwMode="auto">
              <a:xfrm>
                <a:off x="4398518" y="4873715"/>
                <a:ext cx="196445" cy="163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spcBef>
                    <a:spcPct val="35000"/>
                  </a:spcBef>
                  <a:buClr>
                    <a:schemeClr val="tx2"/>
                  </a:buClr>
                  <a:buChar char="•"/>
                  <a:defRPr sz="26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tx2"/>
                  </a:buClr>
                  <a:buChar char="–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tx2"/>
                  </a:buClr>
                  <a:buChar char="•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tx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tx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ClrTx/>
                  <a:buFontTx/>
                  <a:buNone/>
                </a:pPr>
                <a:r>
                  <a:rPr lang="en-US" altLang="en-US" sz="1050" b="1">
                    <a:solidFill>
                      <a:srgbClr val="FFFFFF"/>
                    </a:solidFill>
                    <a:cs typeface="Arial" panose="020B0604020202020204" pitchFamily="34" charset="0"/>
                  </a:rPr>
                  <a:t>18</a:t>
                </a:r>
                <a:endParaRPr lang="en-US" altLang="en-US" sz="2400" b="1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36" name="Line 34"/>
              <p:cNvSpPr>
                <a:spLocks noChangeShapeType="1"/>
              </p:cNvSpPr>
              <p:nvPr/>
            </p:nvSpPr>
            <p:spPr bwMode="auto">
              <a:xfrm>
                <a:off x="4864605" y="4775867"/>
                <a:ext cx="0" cy="66383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6183" name="Rectangle 35"/>
              <p:cNvSpPr>
                <a:spLocks noChangeArrowheads="1"/>
              </p:cNvSpPr>
              <p:nvPr/>
            </p:nvSpPr>
            <p:spPr bwMode="auto">
              <a:xfrm>
                <a:off x="4762478" y="4873715"/>
                <a:ext cx="196445" cy="163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spcBef>
                    <a:spcPct val="35000"/>
                  </a:spcBef>
                  <a:buClr>
                    <a:schemeClr val="tx2"/>
                  </a:buClr>
                  <a:buChar char="•"/>
                  <a:defRPr sz="26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tx2"/>
                  </a:buClr>
                  <a:buChar char="–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tx2"/>
                  </a:buClr>
                  <a:buChar char="•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tx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tx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ClrTx/>
                  <a:buFontTx/>
                  <a:buNone/>
                </a:pPr>
                <a:r>
                  <a:rPr lang="en-US" altLang="en-US" sz="1050" b="1">
                    <a:solidFill>
                      <a:srgbClr val="FFFFFF"/>
                    </a:solidFill>
                    <a:cs typeface="Arial" panose="020B0604020202020204" pitchFamily="34" charset="0"/>
                  </a:rPr>
                  <a:t>21</a:t>
                </a:r>
                <a:endParaRPr lang="en-US" altLang="en-US" sz="2400" b="1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38" name="Line 36"/>
              <p:cNvSpPr>
                <a:spLocks noChangeShapeType="1"/>
              </p:cNvSpPr>
              <p:nvPr/>
            </p:nvSpPr>
            <p:spPr bwMode="auto">
              <a:xfrm>
                <a:off x="5224718" y="4775867"/>
                <a:ext cx="0" cy="66383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6185" name="Rectangle 37"/>
              <p:cNvSpPr>
                <a:spLocks noChangeArrowheads="1"/>
              </p:cNvSpPr>
              <p:nvPr/>
            </p:nvSpPr>
            <p:spPr bwMode="auto">
              <a:xfrm>
                <a:off x="5121205" y="4873715"/>
                <a:ext cx="196445" cy="163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spcBef>
                    <a:spcPct val="35000"/>
                  </a:spcBef>
                  <a:buClr>
                    <a:schemeClr val="tx2"/>
                  </a:buClr>
                  <a:buChar char="•"/>
                  <a:defRPr sz="26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tx2"/>
                  </a:buClr>
                  <a:buChar char="–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tx2"/>
                  </a:buClr>
                  <a:buChar char="•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tx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tx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ClrTx/>
                  <a:buFontTx/>
                  <a:buNone/>
                </a:pPr>
                <a:r>
                  <a:rPr lang="en-US" altLang="en-US" sz="1050" b="1">
                    <a:solidFill>
                      <a:srgbClr val="FFFFFF"/>
                    </a:solidFill>
                    <a:cs typeface="Arial" panose="020B0604020202020204" pitchFamily="34" charset="0"/>
                  </a:rPr>
                  <a:t>24</a:t>
                </a:r>
                <a:endParaRPr lang="en-US" altLang="en-US" sz="2400" b="1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40" name="Line 38"/>
              <p:cNvSpPr>
                <a:spLocks noChangeShapeType="1"/>
              </p:cNvSpPr>
              <p:nvPr/>
            </p:nvSpPr>
            <p:spPr bwMode="auto">
              <a:xfrm>
                <a:off x="5591040" y="4775867"/>
                <a:ext cx="0" cy="66383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6187" name="Rectangle 39"/>
              <p:cNvSpPr>
                <a:spLocks noChangeArrowheads="1"/>
              </p:cNvSpPr>
              <p:nvPr/>
            </p:nvSpPr>
            <p:spPr bwMode="auto">
              <a:xfrm>
                <a:off x="5490405" y="4873715"/>
                <a:ext cx="196445" cy="163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spcBef>
                    <a:spcPct val="35000"/>
                  </a:spcBef>
                  <a:buClr>
                    <a:schemeClr val="tx2"/>
                  </a:buClr>
                  <a:buChar char="•"/>
                  <a:defRPr sz="26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tx2"/>
                  </a:buClr>
                  <a:buChar char="–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tx2"/>
                  </a:buClr>
                  <a:buChar char="•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tx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tx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ClrTx/>
                  <a:buFontTx/>
                  <a:buNone/>
                </a:pPr>
                <a:r>
                  <a:rPr lang="en-US" altLang="en-US" sz="1050" b="1">
                    <a:solidFill>
                      <a:srgbClr val="FFFFFF"/>
                    </a:solidFill>
                    <a:cs typeface="Arial" panose="020B0604020202020204" pitchFamily="34" charset="0"/>
                  </a:rPr>
                  <a:t>27</a:t>
                </a:r>
                <a:endParaRPr lang="en-US" altLang="en-US" sz="2400" b="1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42" name="Line 40"/>
              <p:cNvSpPr>
                <a:spLocks noChangeShapeType="1"/>
              </p:cNvSpPr>
              <p:nvPr/>
            </p:nvSpPr>
            <p:spPr bwMode="auto">
              <a:xfrm>
                <a:off x="5952705" y="4775867"/>
                <a:ext cx="0" cy="66383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6189" name="Rectangle 41"/>
              <p:cNvSpPr>
                <a:spLocks noChangeArrowheads="1"/>
              </p:cNvSpPr>
              <p:nvPr/>
            </p:nvSpPr>
            <p:spPr bwMode="auto">
              <a:xfrm>
                <a:off x="5864489" y="4873715"/>
                <a:ext cx="196445" cy="163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spcBef>
                    <a:spcPct val="35000"/>
                  </a:spcBef>
                  <a:buClr>
                    <a:schemeClr val="tx2"/>
                  </a:buClr>
                  <a:buChar char="•"/>
                  <a:defRPr sz="26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tx2"/>
                  </a:buClr>
                  <a:buChar char="–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tx2"/>
                  </a:buClr>
                  <a:buChar char="•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tx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tx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ClrTx/>
                  <a:buFontTx/>
                  <a:buNone/>
                </a:pPr>
                <a:r>
                  <a:rPr lang="en-US" altLang="en-US" sz="1050" b="1">
                    <a:solidFill>
                      <a:srgbClr val="FFFFFF"/>
                    </a:solidFill>
                    <a:cs typeface="Arial" panose="020B0604020202020204" pitchFamily="34" charset="0"/>
                  </a:rPr>
                  <a:t>30</a:t>
                </a:r>
                <a:endParaRPr lang="en-US" altLang="en-US" sz="2400" b="1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44" name="Line 42"/>
              <p:cNvSpPr>
                <a:spLocks noChangeShapeType="1"/>
              </p:cNvSpPr>
              <p:nvPr/>
            </p:nvSpPr>
            <p:spPr bwMode="auto">
              <a:xfrm>
                <a:off x="6309714" y="4775867"/>
                <a:ext cx="0" cy="66383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6191" name="Rectangle 43"/>
              <p:cNvSpPr>
                <a:spLocks noChangeArrowheads="1"/>
              </p:cNvSpPr>
              <p:nvPr/>
            </p:nvSpPr>
            <p:spPr bwMode="auto">
              <a:xfrm>
                <a:off x="6220597" y="4873715"/>
                <a:ext cx="196445" cy="163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spcBef>
                    <a:spcPct val="35000"/>
                  </a:spcBef>
                  <a:buClr>
                    <a:schemeClr val="tx2"/>
                  </a:buClr>
                  <a:buChar char="•"/>
                  <a:defRPr sz="26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tx2"/>
                  </a:buClr>
                  <a:buChar char="–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tx2"/>
                  </a:buClr>
                  <a:buChar char="•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tx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tx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ClrTx/>
                  <a:buFontTx/>
                  <a:buNone/>
                </a:pPr>
                <a:r>
                  <a:rPr lang="en-US" altLang="en-US" sz="1050" b="1">
                    <a:solidFill>
                      <a:srgbClr val="FFFFFF"/>
                    </a:solidFill>
                    <a:cs typeface="Arial" panose="020B0604020202020204" pitchFamily="34" charset="0"/>
                  </a:rPr>
                  <a:t>33</a:t>
                </a:r>
                <a:endParaRPr lang="en-US" altLang="en-US" sz="2400" b="1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65" name="Rectangle 63"/>
              <p:cNvSpPr>
                <a:spLocks noChangeArrowheads="1"/>
              </p:cNvSpPr>
              <p:nvPr/>
            </p:nvSpPr>
            <p:spPr bwMode="auto">
              <a:xfrm>
                <a:off x="5969739" y="5594188"/>
                <a:ext cx="85" cy="421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algn="ctr">
                  <a:defRPr/>
                </a:pPr>
                <a:endParaRPr lang="en-US" altLang="en-US" sz="2700" b="1" dirty="0">
                  <a:solidFill>
                    <a:srgbClr val="FFFFFF"/>
                  </a:solidFill>
                  <a:latin typeface="Arial"/>
                  <a:ea typeface="ＭＳ Ｐゴシック" pitchFamily="34" charset="-128"/>
                </a:endParaRPr>
              </a:p>
            </p:txBody>
          </p:sp>
          <p:sp>
            <p:nvSpPr>
              <p:cNvPr id="6193" name="Rectangle 66"/>
              <p:cNvSpPr>
                <a:spLocks noChangeArrowheads="1"/>
              </p:cNvSpPr>
              <p:nvPr/>
            </p:nvSpPr>
            <p:spPr bwMode="auto">
              <a:xfrm>
                <a:off x="6579324" y="4873715"/>
                <a:ext cx="196445" cy="163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spcBef>
                    <a:spcPct val="35000"/>
                  </a:spcBef>
                  <a:buClr>
                    <a:schemeClr val="tx2"/>
                  </a:buClr>
                  <a:buChar char="•"/>
                  <a:defRPr sz="26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tx2"/>
                  </a:buClr>
                  <a:buChar char="–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tx2"/>
                  </a:buClr>
                  <a:buChar char="•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tx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tx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ClrTx/>
                  <a:buFontTx/>
                  <a:buNone/>
                </a:pPr>
                <a:r>
                  <a:rPr lang="en-US" altLang="en-US" sz="1050" b="1">
                    <a:solidFill>
                      <a:srgbClr val="FFFFFF"/>
                    </a:solidFill>
                    <a:cs typeface="Arial" panose="020B0604020202020204" pitchFamily="34" charset="0"/>
                  </a:rPr>
                  <a:t>36</a:t>
                </a:r>
                <a:endParaRPr lang="en-US" altLang="en-US" sz="2400" b="1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69" name="Rectangle 68"/>
              <p:cNvSpPr>
                <a:spLocks noChangeArrowheads="1"/>
              </p:cNvSpPr>
              <p:nvPr/>
            </p:nvSpPr>
            <p:spPr bwMode="auto">
              <a:xfrm>
                <a:off x="3520064" y="5089678"/>
                <a:ext cx="1939362" cy="163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algn="ctr">
                  <a:defRPr/>
                </a:pPr>
                <a:r>
                  <a:rPr lang="en-US" altLang="en-US" sz="1050" b="1" dirty="0">
                    <a:solidFill>
                      <a:srgbClr val="FFFFFF"/>
                    </a:solidFill>
                    <a:latin typeface="Arial"/>
                    <a:ea typeface="ＭＳ Ｐゴシック" pitchFamily="34" charset="-128"/>
                  </a:rPr>
                  <a:t>Survival Time (months)</a:t>
                </a:r>
                <a:endParaRPr lang="en-US" altLang="en-US" sz="2400" b="1" dirty="0">
                  <a:solidFill>
                    <a:srgbClr val="FFFFFF"/>
                  </a:solidFill>
                  <a:latin typeface="Arial"/>
                  <a:ea typeface="ＭＳ Ｐゴシック" pitchFamily="34" charset="-128"/>
                </a:endParaRPr>
              </a:p>
            </p:txBody>
          </p:sp>
          <p:grpSp>
            <p:nvGrpSpPr>
              <p:cNvPr id="6195" name="Group 473"/>
              <p:cNvGrpSpPr>
                <a:grpSpLocks/>
              </p:cNvGrpSpPr>
              <p:nvPr/>
            </p:nvGrpSpPr>
            <p:grpSpPr bwMode="auto">
              <a:xfrm>
                <a:off x="2368646" y="4106454"/>
                <a:ext cx="1080131" cy="520129"/>
                <a:chOff x="2166079" y="4106454"/>
                <a:chExt cx="1615263" cy="520129"/>
              </a:xfrm>
            </p:grpSpPr>
            <p:sp>
              <p:nvSpPr>
                <p:cNvPr id="6473" name="Rectangle 73"/>
                <p:cNvSpPr>
                  <a:spLocks noChangeArrowheads="1"/>
                </p:cNvSpPr>
                <p:nvPr/>
              </p:nvSpPr>
              <p:spPr bwMode="auto">
                <a:xfrm>
                  <a:off x="2443759" y="4106454"/>
                  <a:ext cx="1337583" cy="1638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>
                  <a:lvl1pPr>
                    <a:spcBef>
                      <a:spcPct val="35000"/>
                    </a:spcBef>
                    <a:buClr>
                      <a:schemeClr val="tx2"/>
                    </a:buClr>
                    <a:buChar char="•"/>
                    <a:defRPr sz="2600">
                      <a:solidFill>
                        <a:schemeClr val="tx1"/>
                      </a:solidFill>
                      <a:latin typeface="Arial" panose="020B0604020202020204" pitchFamily="34" charset="0"/>
                      <a:ea typeface="MS PGothic" panose="020B0600070205080204" pitchFamily="34" charset="-128"/>
                    </a:defRPr>
                  </a:lvl1pPr>
                  <a:lvl2pPr marL="742950" indent="-285750">
                    <a:spcBef>
                      <a:spcPct val="20000"/>
                    </a:spcBef>
                    <a:buClr>
                      <a:schemeClr val="tx2"/>
                    </a:buClr>
                    <a:buChar char="–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MS PGothic" panose="020B0600070205080204" pitchFamily="34" charset="-128"/>
                    </a:defRPr>
                  </a:lvl2pPr>
                  <a:lvl3pPr marL="1143000" indent="-228600">
                    <a:spcBef>
                      <a:spcPct val="20000"/>
                    </a:spcBef>
                    <a:buClr>
                      <a:schemeClr val="tx2"/>
                    </a:buClr>
                    <a:buChar char="•"/>
                    <a:defRPr sz="2200">
                      <a:solidFill>
                        <a:schemeClr val="tx1"/>
                      </a:solidFill>
                      <a:latin typeface="Arial" panose="020B0604020202020204" pitchFamily="34" charset="0"/>
                      <a:ea typeface="MS PGothic" panose="020B0600070205080204" pitchFamily="34" charset="-128"/>
                    </a:defRPr>
                  </a:lvl3pPr>
                  <a:lvl4pPr marL="1600200" indent="-228600">
                    <a:spcBef>
                      <a:spcPct val="20000"/>
                    </a:spcBef>
                    <a:buClr>
                      <a:schemeClr val="tx2"/>
                    </a:buClr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MS PGothic" panose="020B0600070205080204" pitchFamily="34" charset="-128"/>
                    </a:defRPr>
                  </a:lvl4pPr>
                  <a:lvl5pPr marL="2057400" indent="-228600">
                    <a:spcBef>
                      <a:spcPct val="20000"/>
                    </a:spcBef>
                    <a:buClr>
                      <a:schemeClr val="tx2"/>
                    </a:buClr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tx2"/>
                    </a:buClr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tx2"/>
                    </a:buClr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tx2"/>
                    </a:buClr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tx2"/>
                    </a:buClr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ClrTx/>
                    <a:buFontTx/>
                    <a:buNone/>
                  </a:pPr>
                  <a:r>
                    <a:rPr lang="en-US" altLang="en-US" sz="1050" b="1">
                      <a:solidFill>
                        <a:srgbClr val="FFFFFF"/>
                      </a:solidFill>
                      <a:cs typeface="Arial" panose="020B0604020202020204" pitchFamily="34" charset="0"/>
                    </a:rPr>
                    <a:t>RAM+DOC</a:t>
                  </a:r>
                  <a:endParaRPr lang="en-US" altLang="en-US" sz="2400" b="1">
                    <a:solidFill>
                      <a:srgbClr val="FFFFFF"/>
                    </a:solidFill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474" name="Rectangle 74"/>
                <p:cNvSpPr>
                  <a:spLocks noChangeArrowheads="1"/>
                </p:cNvSpPr>
                <p:nvPr/>
              </p:nvSpPr>
              <p:spPr bwMode="auto">
                <a:xfrm>
                  <a:off x="2443757" y="4286576"/>
                  <a:ext cx="1071944" cy="1638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>
                  <a:lvl1pPr>
                    <a:spcBef>
                      <a:spcPct val="35000"/>
                    </a:spcBef>
                    <a:buClr>
                      <a:schemeClr val="tx2"/>
                    </a:buClr>
                    <a:buChar char="•"/>
                    <a:defRPr sz="2600">
                      <a:solidFill>
                        <a:schemeClr val="tx1"/>
                      </a:solidFill>
                      <a:latin typeface="Arial" panose="020B0604020202020204" pitchFamily="34" charset="0"/>
                      <a:ea typeface="MS PGothic" panose="020B0600070205080204" pitchFamily="34" charset="-128"/>
                    </a:defRPr>
                  </a:lvl1pPr>
                  <a:lvl2pPr marL="742950" indent="-285750">
                    <a:spcBef>
                      <a:spcPct val="20000"/>
                    </a:spcBef>
                    <a:buClr>
                      <a:schemeClr val="tx2"/>
                    </a:buClr>
                    <a:buChar char="–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MS PGothic" panose="020B0600070205080204" pitchFamily="34" charset="-128"/>
                    </a:defRPr>
                  </a:lvl2pPr>
                  <a:lvl3pPr marL="1143000" indent="-228600">
                    <a:spcBef>
                      <a:spcPct val="20000"/>
                    </a:spcBef>
                    <a:buClr>
                      <a:schemeClr val="tx2"/>
                    </a:buClr>
                    <a:buChar char="•"/>
                    <a:defRPr sz="2200">
                      <a:solidFill>
                        <a:schemeClr val="tx1"/>
                      </a:solidFill>
                      <a:latin typeface="Arial" panose="020B0604020202020204" pitchFamily="34" charset="0"/>
                      <a:ea typeface="MS PGothic" panose="020B0600070205080204" pitchFamily="34" charset="-128"/>
                    </a:defRPr>
                  </a:lvl3pPr>
                  <a:lvl4pPr marL="1600200" indent="-228600">
                    <a:spcBef>
                      <a:spcPct val="20000"/>
                    </a:spcBef>
                    <a:buClr>
                      <a:schemeClr val="tx2"/>
                    </a:buClr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MS PGothic" panose="020B0600070205080204" pitchFamily="34" charset="-128"/>
                    </a:defRPr>
                  </a:lvl4pPr>
                  <a:lvl5pPr marL="2057400" indent="-228600">
                    <a:spcBef>
                      <a:spcPct val="20000"/>
                    </a:spcBef>
                    <a:buClr>
                      <a:schemeClr val="tx2"/>
                    </a:buClr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tx2"/>
                    </a:buClr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tx2"/>
                    </a:buClr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tx2"/>
                    </a:buClr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tx2"/>
                    </a:buClr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ClrTx/>
                    <a:buFontTx/>
                    <a:buNone/>
                  </a:pPr>
                  <a:r>
                    <a:rPr lang="en-US" altLang="en-US" sz="1050" b="1">
                      <a:solidFill>
                        <a:srgbClr val="FF9900"/>
                      </a:solidFill>
                      <a:cs typeface="Arial" panose="020B0604020202020204" pitchFamily="34" charset="0"/>
                    </a:rPr>
                    <a:t>PL+DOC</a:t>
                  </a:r>
                  <a:endParaRPr lang="en-US" altLang="en-US" sz="2400" b="1">
                    <a:solidFill>
                      <a:srgbClr val="FF9900"/>
                    </a:solidFill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475" name="Rectangle 142"/>
                <p:cNvSpPr>
                  <a:spLocks noChangeArrowheads="1"/>
                </p:cNvSpPr>
                <p:nvPr/>
              </p:nvSpPr>
              <p:spPr bwMode="auto">
                <a:xfrm>
                  <a:off x="2443757" y="4462783"/>
                  <a:ext cx="1212576" cy="1638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>
                  <a:lvl1pPr>
                    <a:spcBef>
                      <a:spcPct val="35000"/>
                    </a:spcBef>
                    <a:buClr>
                      <a:schemeClr val="tx2"/>
                    </a:buClr>
                    <a:buChar char="•"/>
                    <a:defRPr sz="2600">
                      <a:solidFill>
                        <a:schemeClr val="tx1"/>
                      </a:solidFill>
                      <a:latin typeface="Arial" panose="020B0604020202020204" pitchFamily="34" charset="0"/>
                      <a:ea typeface="MS PGothic" panose="020B0600070205080204" pitchFamily="34" charset="-128"/>
                    </a:defRPr>
                  </a:lvl1pPr>
                  <a:lvl2pPr marL="742950" indent="-285750">
                    <a:spcBef>
                      <a:spcPct val="20000"/>
                    </a:spcBef>
                    <a:buClr>
                      <a:schemeClr val="tx2"/>
                    </a:buClr>
                    <a:buChar char="–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MS PGothic" panose="020B0600070205080204" pitchFamily="34" charset="-128"/>
                    </a:defRPr>
                  </a:lvl2pPr>
                  <a:lvl3pPr marL="1143000" indent="-228600">
                    <a:spcBef>
                      <a:spcPct val="20000"/>
                    </a:spcBef>
                    <a:buClr>
                      <a:schemeClr val="tx2"/>
                    </a:buClr>
                    <a:buChar char="•"/>
                    <a:defRPr sz="2200">
                      <a:solidFill>
                        <a:schemeClr val="tx1"/>
                      </a:solidFill>
                      <a:latin typeface="Arial" panose="020B0604020202020204" pitchFamily="34" charset="0"/>
                      <a:ea typeface="MS PGothic" panose="020B0600070205080204" pitchFamily="34" charset="-128"/>
                    </a:defRPr>
                  </a:lvl3pPr>
                  <a:lvl4pPr marL="1600200" indent="-228600">
                    <a:spcBef>
                      <a:spcPct val="20000"/>
                    </a:spcBef>
                    <a:buClr>
                      <a:schemeClr val="tx2"/>
                    </a:buClr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MS PGothic" panose="020B0600070205080204" pitchFamily="34" charset="-128"/>
                    </a:defRPr>
                  </a:lvl4pPr>
                  <a:lvl5pPr marL="2057400" indent="-228600">
                    <a:spcBef>
                      <a:spcPct val="20000"/>
                    </a:spcBef>
                    <a:buClr>
                      <a:schemeClr val="tx2"/>
                    </a:buClr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tx2"/>
                    </a:buClr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tx2"/>
                    </a:buClr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tx2"/>
                    </a:buClr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tx2"/>
                    </a:buClr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ClrTx/>
                    <a:buFontTx/>
                    <a:buNone/>
                  </a:pPr>
                  <a:r>
                    <a:rPr lang="en-US" altLang="en-US" sz="1050" b="1">
                      <a:solidFill>
                        <a:srgbClr val="FFFFFF"/>
                      </a:solidFill>
                      <a:cs typeface="Arial" panose="020B0604020202020204" pitchFamily="34" charset="0"/>
                    </a:rPr>
                    <a:t>Censored</a:t>
                  </a:r>
                  <a:endParaRPr lang="en-US" altLang="en-US" sz="2400" b="1">
                    <a:solidFill>
                      <a:srgbClr val="FFFFFF"/>
                    </a:solidFill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56" name="Line 146"/>
                <p:cNvSpPr>
                  <a:spLocks noChangeShapeType="1"/>
                </p:cNvSpPr>
                <p:nvPr/>
              </p:nvSpPr>
              <p:spPr bwMode="auto">
                <a:xfrm>
                  <a:off x="2275176" y="4529647"/>
                  <a:ext cx="0" cy="91729"/>
                </a:xfrm>
                <a:prstGeom prst="line">
                  <a:avLst/>
                </a:prstGeom>
                <a:noFill/>
                <a:ln w="19050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50000"/>
                    </a:spcBef>
                    <a:spcAft>
                      <a:spcPct val="0"/>
                    </a:spcAft>
                    <a:defRPr/>
                  </a:pPr>
                  <a:endParaRPr lang="en-US" sz="2400" b="1" dirty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ea typeface="ＭＳ Ｐゴシック" pitchFamily="34" charset="-128"/>
                  </a:endParaRPr>
                </a:p>
              </p:txBody>
            </p:sp>
            <p:sp>
              <p:nvSpPr>
                <p:cNvPr id="757" name="Line 147"/>
                <p:cNvSpPr>
                  <a:spLocks noChangeShapeType="1"/>
                </p:cNvSpPr>
                <p:nvPr/>
              </p:nvSpPr>
              <p:spPr bwMode="auto">
                <a:xfrm>
                  <a:off x="2166079" y="4196525"/>
                  <a:ext cx="222838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50000"/>
                    </a:spcBef>
                    <a:spcAft>
                      <a:spcPct val="0"/>
                    </a:spcAft>
                    <a:defRPr/>
                  </a:pPr>
                  <a:endParaRPr lang="en-US" sz="2400" b="1" dirty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ea typeface="ＭＳ Ｐゴシック" pitchFamily="34" charset="-128"/>
                  </a:endParaRPr>
                </a:p>
              </p:txBody>
            </p:sp>
            <p:sp>
              <p:nvSpPr>
                <p:cNvPr id="758" name="Line 148"/>
                <p:cNvSpPr>
                  <a:spLocks noChangeShapeType="1"/>
                </p:cNvSpPr>
                <p:nvPr/>
              </p:nvSpPr>
              <p:spPr bwMode="auto">
                <a:xfrm>
                  <a:off x="2166079" y="4379983"/>
                  <a:ext cx="222838" cy="0"/>
                </a:xfrm>
                <a:prstGeom prst="line">
                  <a:avLst/>
                </a:prstGeom>
                <a:noFill/>
                <a:ln w="19050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50000"/>
                    </a:spcBef>
                    <a:spcAft>
                      <a:spcPct val="0"/>
                    </a:spcAft>
                    <a:defRPr/>
                  </a:pPr>
                  <a:endParaRPr lang="en-US" sz="2400" b="1" dirty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ea typeface="ＭＳ Ｐゴシック" pitchFamily="34" charset="-128"/>
                  </a:endParaRPr>
                </a:p>
              </p:txBody>
            </p:sp>
          </p:grpSp>
          <p:sp>
            <p:nvSpPr>
              <p:cNvPr id="475" name="Line 149"/>
              <p:cNvSpPr>
                <a:spLocks noChangeShapeType="1"/>
              </p:cNvSpPr>
              <p:nvPr/>
            </p:nvSpPr>
            <p:spPr bwMode="auto">
              <a:xfrm flipV="1">
                <a:off x="2329841" y="1856223"/>
                <a:ext cx="0" cy="27761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476" name="Line 150"/>
              <p:cNvSpPr>
                <a:spLocks noChangeShapeType="1"/>
              </p:cNvSpPr>
              <p:nvPr/>
            </p:nvSpPr>
            <p:spPr bwMode="auto">
              <a:xfrm flipV="1">
                <a:off x="2396586" y="1906915"/>
                <a:ext cx="0" cy="27761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477" name="Line 151"/>
              <p:cNvSpPr>
                <a:spLocks noChangeShapeType="1"/>
              </p:cNvSpPr>
              <p:nvPr/>
            </p:nvSpPr>
            <p:spPr bwMode="auto">
              <a:xfrm flipV="1">
                <a:off x="2410556" y="1922606"/>
                <a:ext cx="0" cy="2776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478" name="Line 152"/>
              <p:cNvSpPr>
                <a:spLocks noChangeShapeType="1"/>
              </p:cNvSpPr>
              <p:nvPr/>
            </p:nvSpPr>
            <p:spPr bwMode="auto">
              <a:xfrm flipV="1">
                <a:off x="2422973" y="1931055"/>
                <a:ext cx="0" cy="26553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479" name="Line 153"/>
              <p:cNvSpPr>
                <a:spLocks noChangeShapeType="1"/>
              </p:cNvSpPr>
              <p:nvPr/>
            </p:nvSpPr>
            <p:spPr bwMode="auto">
              <a:xfrm flipV="1">
                <a:off x="2441600" y="1946745"/>
                <a:ext cx="0" cy="26553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480" name="Line 154"/>
              <p:cNvSpPr>
                <a:spLocks noChangeShapeType="1"/>
              </p:cNvSpPr>
              <p:nvPr/>
            </p:nvSpPr>
            <p:spPr bwMode="auto">
              <a:xfrm flipV="1">
                <a:off x="2455570" y="1973299"/>
                <a:ext cx="0" cy="2776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481" name="Line 155"/>
              <p:cNvSpPr>
                <a:spLocks noChangeShapeType="1"/>
              </p:cNvSpPr>
              <p:nvPr/>
            </p:nvSpPr>
            <p:spPr bwMode="auto">
              <a:xfrm flipV="1">
                <a:off x="2467988" y="1985368"/>
                <a:ext cx="0" cy="2776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482" name="Line 156"/>
              <p:cNvSpPr>
                <a:spLocks noChangeShapeType="1"/>
              </p:cNvSpPr>
              <p:nvPr/>
            </p:nvSpPr>
            <p:spPr bwMode="auto">
              <a:xfrm flipV="1">
                <a:off x="2472644" y="1993817"/>
                <a:ext cx="0" cy="26553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483" name="Line 157"/>
              <p:cNvSpPr>
                <a:spLocks noChangeShapeType="1"/>
              </p:cNvSpPr>
              <p:nvPr/>
            </p:nvSpPr>
            <p:spPr bwMode="auto">
              <a:xfrm flipV="1">
                <a:off x="2480406" y="1997438"/>
                <a:ext cx="0" cy="2776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484" name="Line 158"/>
              <p:cNvSpPr>
                <a:spLocks noChangeShapeType="1"/>
              </p:cNvSpPr>
              <p:nvPr/>
            </p:nvSpPr>
            <p:spPr bwMode="auto">
              <a:xfrm flipV="1">
                <a:off x="2491271" y="2004680"/>
                <a:ext cx="0" cy="2776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485" name="Line 159"/>
              <p:cNvSpPr>
                <a:spLocks noChangeShapeType="1"/>
              </p:cNvSpPr>
              <p:nvPr/>
            </p:nvSpPr>
            <p:spPr bwMode="auto">
              <a:xfrm flipV="1">
                <a:off x="2502137" y="2013128"/>
                <a:ext cx="0" cy="27761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486" name="Line 160"/>
              <p:cNvSpPr>
                <a:spLocks noChangeShapeType="1"/>
              </p:cNvSpPr>
              <p:nvPr/>
            </p:nvSpPr>
            <p:spPr bwMode="auto">
              <a:xfrm flipV="1">
                <a:off x="2509897" y="2028819"/>
                <a:ext cx="0" cy="26553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487" name="Line 161"/>
              <p:cNvSpPr>
                <a:spLocks noChangeShapeType="1"/>
              </p:cNvSpPr>
              <p:nvPr/>
            </p:nvSpPr>
            <p:spPr bwMode="auto">
              <a:xfrm flipV="1">
                <a:off x="2520763" y="2036061"/>
                <a:ext cx="0" cy="2776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488" name="Line 162"/>
              <p:cNvSpPr>
                <a:spLocks noChangeShapeType="1"/>
              </p:cNvSpPr>
              <p:nvPr/>
            </p:nvSpPr>
            <p:spPr bwMode="auto">
              <a:xfrm flipV="1">
                <a:off x="2533181" y="2051751"/>
                <a:ext cx="0" cy="27761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489" name="Line 163"/>
              <p:cNvSpPr>
                <a:spLocks noChangeShapeType="1"/>
              </p:cNvSpPr>
              <p:nvPr/>
            </p:nvSpPr>
            <p:spPr bwMode="auto">
              <a:xfrm flipV="1">
                <a:off x="2581299" y="2083132"/>
                <a:ext cx="0" cy="27761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490" name="Line 164"/>
              <p:cNvSpPr>
                <a:spLocks noChangeShapeType="1"/>
              </p:cNvSpPr>
              <p:nvPr/>
            </p:nvSpPr>
            <p:spPr bwMode="auto">
              <a:xfrm flipV="1">
                <a:off x="2632523" y="2133824"/>
                <a:ext cx="0" cy="27761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491" name="Line 165"/>
              <p:cNvSpPr>
                <a:spLocks noChangeShapeType="1"/>
              </p:cNvSpPr>
              <p:nvPr/>
            </p:nvSpPr>
            <p:spPr bwMode="auto">
              <a:xfrm flipV="1">
                <a:off x="2638731" y="2142274"/>
                <a:ext cx="0" cy="2776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492" name="Line 166"/>
              <p:cNvSpPr>
                <a:spLocks noChangeShapeType="1"/>
              </p:cNvSpPr>
              <p:nvPr/>
            </p:nvSpPr>
            <p:spPr bwMode="auto">
              <a:xfrm flipV="1">
                <a:off x="2680641" y="2192966"/>
                <a:ext cx="0" cy="2776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493" name="Line 167"/>
              <p:cNvSpPr>
                <a:spLocks noChangeShapeType="1"/>
              </p:cNvSpPr>
              <p:nvPr/>
            </p:nvSpPr>
            <p:spPr bwMode="auto">
              <a:xfrm flipV="1">
                <a:off x="2685298" y="2205036"/>
                <a:ext cx="0" cy="26553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494" name="Line 168"/>
              <p:cNvSpPr>
                <a:spLocks noChangeShapeType="1"/>
              </p:cNvSpPr>
              <p:nvPr/>
            </p:nvSpPr>
            <p:spPr bwMode="auto">
              <a:xfrm flipV="1">
                <a:off x="2711685" y="2224347"/>
                <a:ext cx="0" cy="2776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495" name="Line 169"/>
              <p:cNvSpPr>
                <a:spLocks noChangeShapeType="1"/>
              </p:cNvSpPr>
              <p:nvPr/>
            </p:nvSpPr>
            <p:spPr bwMode="auto">
              <a:xfrm flipV="1">
                <a:off x="2716342" y="2227968"/>
                <a:ext cx="0" cy="27761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496" name="Line 170"/>
              <p:cNvSpPr>
                <a:spLocks noChangeShapeType="1"/>
              </p:cNvSpPr>
              <p:nvPr/>
            </p:nvSpPr>
            <p:spPr bwMode="auto">
              <a:xfrm flipV="1">
                <a:off x="2742729" y="2259349"/>
                <a:ext cx="0" cy="27761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497" name="Line 171"/>
              <p:cNvSpPr>
                <a:spLocks noChangeShapeType="1"/>
              </p:cNvSpPr>
              <p:nvPr/>
            </p:nvSpPr>
            <p:spPr bwMode="auto">
              <a:xfrm flipV="1">
                <a:off x="2905712" y="2499535"/>
                <a:ext cx="0" cy="2776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498" name="Line 172"/>
              <p:cNvSpPr>
                <a:spLocks noChangeShapeType="1"/>
              </p:cNvSpPr>
              <p:nvPr/>
            </p:nvSpPr>
            <p:spPr bwMode="auto">
              <a:xfrm flipV="1">
                <a:off x="2941412" y="2562297"/>
                <a:ext cx="0" cy="26553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499" name="Line 173"/>
              <p:cNvSpPr>
                <a:spLocks noChangeShapeType="1"/>
              </p:cNvSpPr>
              <p:nvPr/>
            </p:nvSpPr>
            <p:spPr bwMode="auto">
              <a:xfrm flipV="1">
                <a:off x="2983323" y="2620231"/>
                <a:ext cx="0" cy="2776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500" name="Line 174"/>
              <p:cNvSpPr>
                <a:spLocks noChangeShapeType="1"/>
              </p:cNvSpPr>
              <p:nvPr/>
            </p:nvSpPr>
            <p:spPr bwMode="auto">
              <a:xfrm flipV="1">
                <a:off x="3057829" y="2695063"/>
                <a:ext cx="0" cy="2776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501" name="Line 175"/>
              <p:cNvSpPr>
                <a:spLocks noChangeShapeType="1"/>
              </p:cNvSpPr>
              <p:nvPr/>
            </p:nvSpPr>
            <p:spPr bwMode="auto">
              <a:xfrm flipV="1">
                <a:off x="3096634" y="2730064"/>
                <a:ext cx="0" cy="27761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502" name="Line 176"/>
              <p:cNvSpPr>
                <a:spLocks noChangeShapeType="1"/>
              </p:cNvSpPr>
              <p:nvPr/>
            </p:nvSpPr>
            <p:spPr bwMode="auto">
              <a:xfrm flipV="1">
                <a:off x="3264273" y="2918350"/>
                <a:ext cx="0" cy="27761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503" name="Line 177"/>
              <p:cNvSpPr>
                <a:spLocks noChangeShapeType="1"/>
              </p:cNvSpPr>
              <p:nvPr/>
            </p:nvSpPr>
            <p:spPr bwMode="auto">
              <a:xfrm flipV="1">
                <a:off x="3272034" y="2918350"/>
                <a:ext cx="0" cy="27761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504" name="Line 178"/>
              <p:cNvSpPr>
                <a:spLocks noChangeShapeType="1"/>
              </p:cNvSpPr>
              <p:nvPr/>
            </p:nvSpPr>
            <p:spPr bwMode="auto">
              <a:xfrm flipV="1">
                <a:off x="3313944" y="2965422"/>
                <a:ext cx="0" cy="2776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505" name="Line 179"/>
              <p:cNvSpPr>
                <a:spLocks noChangeShapeType="1"/>
              </p:cNvSpPr>
              <p:nvPr/>
            </p:nvSpPr>
            <p:spPr bwMode="auto">
              <a:xfrm flipV="1">
                <a:off x="3368271" y="3028184"/>
                <a:ext cx="0" cy="26553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506" name="Line 180"/>
              <p:cNvSpPr>
                <a:spLocks noChangeShapeType="1"/>
              </p:cNvSpPr>
              <p:nvPr/>
            </p:nvSpPr>
            <p:spPr bwMode="auto">
              <a:xfrm flipV="1">
                <a:off x="3452091" y="3098188"/>
                <a:ext cx="0" cy="2776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507" name="Line 181"/>
              <p:cNvSpPr>
                <a:spLocks noChangeShapeType="1"/>
              </p:cNvSpPr>
              <p:nvPr/>
            </p:nvSpPr>
            <p:spPr bwMode="auto">
              <a:xfrm flipV="1">
                <a:off x="3525044" y="3188710"/>
                <a:ext cx="0" cy="26553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508" name="Line 182"/>
              <p:cNvSpPr>
                <a:spLocks noChangeShapeType="1"/>
              </p:cNvSpPr>
              <p:nvPr/>
            </p:nvSpPr>
            <p:spPr bwMode="auto">
              <a:xfrm flipV="1">
                <a:off x="3551433" y="3204401"/>
                <a:ext cx="0" cy="26553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509" name="Line 183"/>
              <p:cNvSpPr>
                <a:spLocks noChangeShapeType="1"/>
              </p:cNvSpPr>
              <p:nvPr/>
            </p:nvSpPr>
            <p:spPr bwMode="auto">
              <a:xfrm flipV="1">
                <a:off x="3580924" y="3235782"/>
                <a:ext cx="0" cy="26553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510" name="Line 184"/>
              <p:cNvSpPr>
                <a:spLocks noChangeShapeType="1"/>
              </p:cNvSpPr>
              <p:nvPr/>
            </p:nvSpPr>
            <p:spPr bwMode="auto">
              <a:xfrm flipV="1">
                <a:off x="3608864" y="3270784"/>
                <a:ext cx="0" cy="27761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511" name="Line 185"/>
              <p:cNvSpPr>
                <a:spLocks noChangeShapeType="1"/>
              </p:cNvSpPr>
              <p:nvPr/>
            </p:nvSpPr>
            <p:spPr bwMode="auto">
              <a:xfrm flipV="1">
                <a:off x="3633699" y="3302165"/>
                <a:ext cx="0" cy="27761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512" name="Line 186"/>
              <p:cNvSpPr>
                <a:spLocks noChangeShapeType="1"/>
              </p:cNvSpPr>
              <p:nvPr/>
            </p:nvSpPr>
            <p:spPr bwMode="auto">
              <a:xfrm flipV="1">
                <a:off x="3641461" y="3309407"/>
                <a:ext cx="0" cy="27761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513" name="Line 187"/>
              <p:cNvSpPr>
                <a:spLocks noChangeShapeType="1"/>
              </p:cNvSpPr>
              <p:nvPr/>
            </p:nvSpPr>
            <p:spPr bwMode="auto">
              <a:xfrm flipV="1">
                <a:off x="3653879" y="3321476"/>
                <a:ext cx="0" cy="27761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514" name="Line 188"/>
              <p:cNvSpPr>
                <a:spLocks noChangeShapeType="1"/>
              </p:cNvSpPr>
              <p:nvPr/>
            </p:nvSpPr>
            <p:spPr bwMode="auto">
              <a:xfrm flipV="1">
                <a:off x="3660087" y="3333546"/>
                <a:ext cx="0" cy="27761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515" name="Line 189"/>
              <p:cNvSpPr>
                <a:spLocks noChangeShapeType="1"/>
              </p:cNvSpPr>
              <p:nvPr/>
            </p:nvSpPr>
            <p:spPr bwMode="auto">
              <a:xfrm flipV="1">
                <a:off x="3691132" y="3380618"/>
                <a:ext cx="0" cy="26553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516" name="Line 190"/>
              <p:cNvSpPr>
                <a:spLocks noChangeShapeType="1"/>
              </p:cNvSpPr>
              <p:nvPr/>
            </p:nvSpPr>
            <p:spPr bwMode="auto">
              <a:xfrm flipV="1">
                <a:off x="3733041" y="3407171"/>
                <a:ext cx="0" cy="2776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517" name="Line 191"/>
              <p:cNvSpPr>
                <a:spLocks noChangeShapeType="1"/>
              </p:cNvSpPr>
              <p:nvPr/>
            </p:nvSpPr>
            <p:spPr bwMode="auto">
              <a:xfrm flipV="1">
                <a:off x="3745459" y="3422861"/>
                <a:ext cx="0" cy="27761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518" name="Line 192"/>
              <p:cNvSpPr>
                <a:spLocks noChangeShapeType="1"/>
              </p:cNvSpPr>
              <p:nvPr/>
            </p:nvSpPr>
            <p:spPr bwMode="auto">
              <a:xfrm flipV="1">
                <a:off x="3771847" y="3447000"/>
                <a:ext cx="0" cy="27761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519" name="Line 193"/>
              <p:cNvSpPr>
                <a:spLocks noChangeShapeType="1"/>
              </p:cNvSpPr>
              <p:nvPr/>
            </p:nvSpPr>
            <p:spPr bwMode="auto">
              <a:xfrm flipV="1">
                <a:off x="3776503" y="3454242"/>
                <a:ext cx="0" cy="27761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520" name="Line 194"/>
              <p:cNvSpPr>
                <a:spLocks noChangeShapeType="1"/>
              </p:cNvSpPr>
              <p:nvPr/>
            </p:nvSpPr>
            <p:spPr bwMode="auto">
              <a:xfrm flipV="1">
                <a:off x="3793578" y="3466312"/>
                <a:ext cx="0" cy="27761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521" name="Line 195"/>
              <p:cNvSpPr>
                <a:spLocks noChangeShapeType="1"/>
              </p:cNvSpPr>
              <p:nvPr/>
            </p:nvSpPr>
            <p:spPr bwMode="auto">
              <a:xfrm flipV="1">
                <a:off x="3801338" y="3466312"/>
                <a:ext cx="0" cy="27761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522" name="Line 196"/>
              <p:cNvSpPr>
                <a:spLocks noChangeShapeType="1"/>
              </p:cNvSpPr>
              <p:nvPr/>
            </p:nvSpPr>
            <p:spPr bwMode="auto">
              <a:xfrm flipV="1">
                <a:off x="3802891" y="3469933"/>
                <a:ext cx="0" cy="2776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523" name="Line 197"/>
              <p:cNvSpPr>
                <a:spLocks noChangeShapeType="1"/>
              </p:cNvSpPr>
              <p:nvPr/>
            </p:nvSpPr>
            <p:spPr bwMode="auto">
              <a:xfrm flipV="1">
                <a:off x="3810652" y="3478381"/>
                <a:ext cx="0" cy="27761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524" name="Line 198"/>
              <p:cNvSpPr>
                <a:spLocks noChangeShapeType="1"/>
              </p:cNvSpPr>
              <p:nvPr/>
            </p:nvSpPr>
            <p:spPr bwMode="auto">
              <a:xfrm flipV="1">
                <a:off x="3832383" y="3501314"/>
                <a:ext cx="0" cy="2776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525" name="Line 199"/>
              <p:cNvSpPr>
                <a:spLocks noChangeShapeType="1"/>
              </p:cNvSpPr>
              <p:nvPr/>
            </p:nvSpPr>
            <p:spPr bwMode="auto">
              <a:xfrm flipV="1">
                <a:off x="3855666" y="3513384"/>
                <a:ext cx="0" cy="2776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526" name="Line 200"/>
              <p:cNvSpPr>
                <a:spLocks noChangeShapeType="1"/>
              </p:cNvSpPr>
              <p:nvPr/>
            </p:nvSpPr>
            <p:spPr bwMode="auto">
              <a:xfrm flipV="1">
                <a:off x="3863427" y="3517004"/>
                <a:ext cx="0" cy="27761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527" name="Line 201"/>
              <p:cNvSpPr>
                <a:spLocks noChangeShapeType="1"/>
              </p:cNvSpPr>
              <p:nvPr/>
            </p:nvSpPr>
            <p:spPr bwMode="auto">
              <a:xfrm flipV="1">
                <a:off x="3866531" y="3521832"/>
                <a:ext cx="0" cy="26553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528" name="Line 202"/>
              <p:cNvSpPr>
                <a:spLocks noChangeShapeType="1"/>
              </p:cNvSpPr>
              <p:nvPr/>
            </p:nvSpPr>
            <p:spPr bwMode="auto">
              <a:xfrm flipV="1">
                <a:off x="3878949" y="3521832"/>
                <a:ext cx="0" cy="26553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529" name="Line 203"/>
              <p:cNvSpPr>
                <a:spLocks noChangeShapeType="1"/>
              </p:cNvSpPr>
              <p:nvPr/>
            </p:nvSpPr>
            <p:spPr bwMode="auto">
              <a:xfrm flipV="1">
                <a:off x="3885158" y="3521832"/>
                <a:ext cx="0" cy="26553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530" name="Line 204"/>
              <p:cNvSpPr>
                <a:spLocks noChangeShapeType="1"/>
              </p:cNvSpPr>
              <p:nvPr/>
            </p:nvSpPr>
            <p:spPr bwMode="auto">
              <a:xfrm flipV="1">
                <a:off x="3902233" y="3532695"/>
                <a:ext cx="0" cy="2776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531" name="Line 206"/>
              <p:cNvSpPr>
                <a:spLocks noChangeShapeType="1"/>
              </p:cNvSpPr>
              <p:nvPr/>
            </p:nvSpPr>
            <p:spPr bwMode="auto">
              <a:xfrm flipV="1">
                <a:off x="3909993" y="3532695"/>
                <a:ext cx="0" cy="2776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532" name="Line 207"/>
              <p:cNvSpPr>
                <a:spLocks noChangeShapeType="1"/>
              </p:cNvSpPr>
              <p:nvPr/>
            </p:nvSpPr>
            <p:spPr bwMode="auto">
              <a:xfrm flipV="1">
                <a:off x="3916202" y="3532695"/>
                <a:ext cx="0" cy="2776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533" name="Line 208"/>
              <p:cNvSpPr>
                <a:spLocks noChangeShapeType="1"/>
              </p:cNvSpPr>
              <p:nvPr/>
            </p:nvSpPr>
            <p:spPr bwMode="auto">
              <a:xfrm flipV="1">
                <a:off x="3920859" y="3532695"/>
                <a:ext cx="0" cy="2776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534" name="Line 209"/>
              <p:cNvSpPr>
                <a:spLocks noChangeShapeType="1"/>
              </p:cNvSpPr>
              <p:nvPr/>
            </p:nvSpPr>
            <p:spPr bwMode="auto">
              <a:xfrm flipV="1">
                <a:off x="3939486" y="3552007"/>
                <a:ext cx="0" cy="2776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535" name="Line 210"/>
              <p:cNvSpPr>
                <a:spLocks noChangeShapeType="1"/>
              </p:cNvSpPr>
              <p:nvPr/>
            </p:nvSpPr>
            <p:spPr bwMode="auto">
              <a:xfrm flipV="1">
                <a:off x="3962769" y="3572525"/>
                <a:ext cx="0" cy="26553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536" name="Line 211"/>
              <p:cNvSpPr>
                <a:spLocks noChangeShapeType="1"/>
              </p:cNvSpPr>
              <p:nvPr/>
            </p:nvSpPr>
            <p:spPr bwMode="auto">
              <a:xfrm flipV="1">
                <a:off x="4020201" y="3603906"/>
                <a:ext cx="0" cy="26553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537" name="Line 212"/>
              <p:cNvSpPr>
                <a:spLocks noChangeShapeType="1"/>
              </p:cNvSpPr>
              <p:nvPr/>
            </p:nvSpPr>
            <p:spPr bwMode="auto">
              <a:xfrm flipV="1">
                <a:off x="4054350" y="3626838"/>
                <a:ext cx="0" cy="2776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538" name="Line 213"/>
              <p:cNvSpPr>
                <a:spLocks noChangeShapeType="1"/>
              </p:cNvSpPr>
              <p:nvPr/>
            </p:nvSpPr>
            <p:spPr bwMode="auto">
              <a:xfrm flipV="1">
                <a:off x="4068319" y="3638908"/>
                <a:ext cx="0" cy="2776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539" name="Line 214"/>
              <p:cNvSpPr>
                <a:spLocks noChangeShapeType="1"/>
              </p:cNvSpPr>
              <p:nvPr/>
            </p:nvSpPr>
            <p:spPr bwMode="auto">
              <a:xfrm flipV="1">
                <a:off x="4094707" y="3654598"/>
                <a:ext cx="0" cy="27761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540" name="Line 215"/>
              <p:cNvSpPr>
                <a:spLocks noChangeShapeType="1"/>
              </p:cNvSpPr>
              <p:nvPr/>
            </p:nvSpPr>
            <p:spPr bwMode="auto">
              <a:xfrm flipV="1">
                <a:off x="4110229" y="3654598"/>
                <a:ext cx="0" cy="27761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541" name="Line 216"/>
              <p:cNvSpPr>
                <a:spLocks noChangeShapeType="1"/>
              </p:cNvSpPr>
              <p:nvPr/>
            </p:nvSpPr>
            <p:spPr bwMode="auto">
              <a:xfrm flipV="1">
                <a:off x="4153691" y="3673909"/>
                <a:ext cx="0" cy="27761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542" name="Line 217"/>
              <p:cNvSpPr>
                <a:spLocks noChangeShapeType="1"/>
              </p:cNvSpPr>
              <p:nvPr/>
            </p:nvSpPr>
            <p:spPr bwMode="auto">
              <a:xfrm flipV="1">
                <a:off x="4172318" y="3689600"/>
                <a:ext cx="0" cy="2776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543" name="Line 218"/>
              <p:cNvSpPr>
                <a:spLocks noChangeShapeType="1"/>
              </p:cNvSpPr>
              <p:nvPr/>
            </p:nvSpPr>
            <p:spPr bwMode="auto">
              <a:xfrm flipV="1">
                <a:off x="4183183" y="3698049"/>
                <a:ext cx="0" cy="26553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544" name="Line 219"/>
              <p:cNvSpPr>
                <a:spLocks noChangeShapeType="1"/>
              </p:cNvSpPr>
              <p:nvPr/>
            </p:nvSpPr>
            <p:spPr bwMode="auto">
              <a:xfrm flipV="1">
                <a:off x="4195600" y="3708912"/>
                <a:ext cx="0" cy="2776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545" name="Line 220"/>
              <p:cNvSpPr>
                <a:spLocks noChangeShapeType="1"/>
              </p:cNvSpPr>
              <p:nvPr/>
            </p:nvSpPr>
            <p:spPr bwMode="auto">
              <a:xfrm flipV="1">
                <a:off x="4201809" y="3708912"/>
                <a:ext cx="0" cy="2776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546" name="Line 221"/>
              <p:cNvSpPr>
                <a:spLocks noChangeShapeType="1"/>
              </p:cNvSpPr>
              <p:nvPr/>
            </p:nvSpPr>
            <p:spPr bwMode="auto">
              <a:xfrm flipV="1">
                <a:off x="4251480" y="3717360"/>
                <a:ext cx="0" cy="26553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547" name="Line 222"/>
              <p:cNvSpPr>
                <a:spLocks noChangeShapeType="1"/>
              </p:cNvSpPr>
              <p:nvPr/>
            </p:nvSpPr>
            <p:spPr bwMode="auto">
              <a:xfrm flipV="1">
                <a:off x="4256137" y="3717360"/>
                <a:ext cx="0" cy="26553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548" name="Line 223"/>
              <p:cNvSpPr>
                <a:spLocks noChangeShapeType="1"/>
              </p:cNvSpPr>
              <p:nvPr/>
            </p:nvSpPr>
            <p:spPr bwMode="auto">
              <a:xfrm flipV="1">
                <a:off x="4262346" y="3717360"/>
                <a:ext cx="0" cy="26553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549" name="Line 224"/>
              <p:cNvSpPr>
                <a:spLocks noChangeShapeType="1"/>
              </p:cNvSpPr>
              <p:nvPr/>
            </p:nvSpPr>
            <p:spPr bwMode="auto">
              <a:xfrm flipV="1">
                <a:off x="4305808" y="3759604"/>
                <a:ext cx="0" cy="2776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550" name="Line 225"/>
              <p:cNvSpPr>
                <a:spLocks noChangeShapeType="1"/>
              </p:cNvSpPr>
              <p:nvPr/>
            </p:nvSpPr>
            <p:spPr bwMode="auto">
              <a:xfrm flipV="1">
                <a:off x="4313569" y="3759604"/>
                <a:ext cx="0" cy="2776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551" name="Line 226"/>
              <p:cNvSpPr>
                <a:spLocks noChangeShapeType="1"/>
              </p:cNvSpPr>
              <p:nvPr/>
            </p:nvSpPr>
            <p:spPr bwMode="auto">
              <a:xfrm flipV="1">
                <a:off x="4332195" y="3759604"/>
                <a:ext cx="0" cy="2776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552" name="Line 227"/>
              <p:cNvSpPr>
                <a:spLocks noChangeShapeType="1"/>
              </p:cNvSpPr>
              <p:nvPr/>
            </p:nvSpPr>
            <p:spPr bwMode="auto">
              <a:xfrm flipV="1">
                <a:off x="4355479" y="3768053"/>
                <a:ext cx="0" cy="27761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553" name="Line 228"/>
              <p:cNvSpPr>
                <a:spLocks noChangeShapeType="1"/>
              </p:cNvSpPr>
              <p:nvPr/>
            </p:nvSpPr>
            <p:spPr bwMode="auto">
              <a:xfrm flipV="1">
                <a:off x="4453268" y="3806675"/>
                <a:ext cx="0" cy="27761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554" name="Line 229"/>
              <p:cNvSpPr>
                <a:spLocks noChangeShapeType="1"/>
              </p:cNvSpPr>
              <p:nvPr/>
            </p:nvSpPr>
            <p:spPr bwMode="auto">
              <a:xfrm flipV="1">
                <a:off x="4457925" y="3815124"/>
                <a:ext cx="0" cy="2776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555" name="Line 230"/>
              <p:cNvSpPr>
                <a:spLocks noChangeShapeType="1"/>
              </p:cNvSpPr>
              <p:nvPr/>
            </p:nvSpPr>
            <p:spPr bwMode="auto">
              <a:xfrm flipV="1">
                <a:off x="4468790" y="3830815"/>
                <a:ext cx="0" cy="27761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556" name="Line 231"/>
              <p:cNvSpPr>
                <a:spLocks noChangeShapeType="1"/>
              </p:cNvSpPr>
              <p:nvPr/>
            </p:nvSpPr>
            <p:spPr bwMode="auto">
              <a:xfrm flipV="1">
                <a:off x="4473447" y="3830815"/>
                <a:ext cx="0" cy="27761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557" name="Line 232"/>
              <p:cNvSpPr>
                <a:spLocks noChangeShapeType="1"/>
              </p:cNvSpPr>
              <p:nvPr/>
            </p:nvSpPr>
            <p:spPr bwMode="auto">
              <a:xfrm flipV="1">
                <a:off x="4481208" y="3846506"/>
                <a:ext cx="0" cy="2776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558" name="Line 233"/>
              <p:cNvSpPr>
                <a:spLocks noChangeShapeType="1"/>
              </p:cNvSpPr>
              <p:nvPr/>
            </p:nvSpPr>
            <p:spPr bwMode="auto">
              <a:xfrm flipV="1">
                <a:off x="4488969" y="3846506"/>
                <a:ext cx="0" cy="2776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559" name="Line 234"/>
              <p:cNvSpPr>
                <a:spLocks noChangeShapeType="1"/>
              </p:cNvSpPr>
              <p:nvPr/>
            </p:nvSpPr>
            <p:spPr bwMode="auto">
              <a:xfrm flipV="1">
                <a:off x="4512252" y="3853747"/>
                <a:ext cx="0" cy="2776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560" name="Line 235"/>
              <p:cNvSpPr>
                <a:spLocks noChangeShapeType="1"/>
              </p:cNvSpPr>
              <p:nvPr/>
            </p:nvSpPr>
            <p:spPr bwMode="auto">
              <a:xfrm flipV="1">
                <a:off x="4549505" y="3865817"/>
                <a:ext cx="0" cy="2776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561" name="Line 236"/>
              <p:cNvSpPr>
                <a:spLocks noChangeShapeType="1"/>
              </p:cNvSpPr>
              <p:nvPr/>
            </p:nvSpPr>
            <p:spPr bwMode="auto">
              <a:xfrm flipV="1">
                <a:off x="4554162" y="3865817"/>
                <a:ext cx="0" cy="2776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562" name="Line 237"/>
              <p:cNvSpPr>
                <a:spLocks noChangeShapeType="1"/>
              </p:cNvSpPr>
              <p:nvPr/>
            </p:nvSpPr>
            <p:spPr bwMode="auto">
              <a:xfrm flipV="1">
                <a:off x="4572789" y="3877887"/>
                <a:ext cx="0" cy="26553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563" name="Line 238"/>
              <p:cNvSpPr>
                <a:spLocks noChangeShapeType="1"/>
              </p:cNvSpPr>
              <p:nvPr/>
            </p:nvSpPr>
            <p:spPr bwMode="auto">
              <a:xfrm flipV="1">
                <a:off x="4580549" y="3877887"/>
                <a:ext cx="0" cy="26553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564" name="Line 239"/>
              <p:cNvSpPr>
                <a:spLocks noChangeShapeType="1"/>
              </p:cNvSpPr>
              <p:nvPr/>
            </p:nvSpPr>
            <p:spPr bwMode="auto">
              <a:xfrm flipV="1">
                <a:off x="4599176" y="3877887"/>
                <a:ext cx="0" cy="26553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565" name="Line 240"/>
              <p:cNvSpPr>
                <a:spLocks noChangeShapeType="1"/>
              </p:cNvSpPr>
              <p:nvPr/>
            </p:nvSpPr>
            <p:spPr bwMode="auto">
              <a:xfrm flipV="1">
                <a:off x="4622459" y="3877887"/>
                <a:ext cx="0" cy="26553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566" name="Line 241"/>
              <p:cNvSpPr>
                <a:spLocks noChangeShapeType="1"/>
              </p:cNvSpPr>
              <p:nvPr/>
            </p:nvSpPr>
            <p:spPr bwMode="auto">
              <a:xfrm flipV="1">
                <a:off x="4641086" y="3881507"/>
                <a:ext cx="0" cy="27761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567" name="Line 242"/>
              <p:cNvSpPr>
                <a:spLocks noChangeShapeType="1"/>
              </p:cNvSpPr>
              <p:nvPr/>
            </p:nvSpPr>
            <p:spPr bwMode="auto">
              <a:xfrm flipV="1">
                <a:off x="4712488" y="3881507"/>
                <a:ext cx="0" cy="27761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568" name="Line 243"/>
              <p:cNvSpPr>
                <a:spLocks noChangeShapeType="1"/>
              </p:cNvSpPr>
              <p:nvPr/>
            </p:nvSpPr>
            <p:spPr bwMode="auto">
              <a:xfrm flipV="1">
                <a:off x="4704726" y="3881507"/>
                <a:ext cx="0" cy="27761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569" name="Line 244"/>
              <p:cNvSpPr>
                <a:spLocks noChangeShapeType="1"/>
              </p:cNvSpPr>
              <p:nvPr/>
            </p:nvSpPr>
            <p:spPr bwMode="auto">
              <a:xfrm flipV="1">
                <a:off x="4720248" y="3881507"/>
                <a:ext cx="0" cy="27761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570" name="Line 245"/>
              <p:cNvSpPr>
                <a:spLocks noChangeShapeType="1"/>
              </p:cNvSpPr>
              <p:nvPr/>
            </p:nvSpPr>
            <p:spPr bwMode="auto">
              <a:xfrm flipV="1">
                <a:off x="4729562" y="3881507"/>
                <a:ext cx="0" cy="27761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571" name="Line 246"/>
              <p:cNvSpPr>
                <a:spLocks noChangeShapeType="1"/>
              </p:cNvSpPr>
              <p:nvPr/>
            </p:nvSpPr>
            <p:spPr bwMode="auto">
              <a:xfrm flipV="1">
                <a:off x="4743532" y="3893577"/>
                <a:ext cx="0" cy="26553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572" name="Line 247"/>
              <p:cNvSpPr>
                <a:spLocks noChangeShapeType="1"/>
              </p:cNvSpPr>
              <p:nvPr/>
            </p:nvSpPr>
            <p:spPr bwMode="auto">
              <a:xfrm flipV="1">
                <a:off x="4755950" y="3912888"/>
                <a:ext cx="0" cy="27761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573" name="Line 248"/>
              <p:cNvSpPr>
                <a:spLocks noChangeShapeType="1"/>
              </p:cNvSpPr>
              <p:nvPr/>
            </p:nvSpPr>
            <p:spPr bwMode="auto">
              <a:xfrm flipV="1">
                <a:off x="4769919" y="3912888"/>
                <a:ext cx="0" cy="27761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574" name="Line 249"/>
              <p:cNvSpPr>
                <a:spLocks noChangeShapeType="1"/>
              </p:cNvSpPr>
              <p:nvPr/>
            </p:nvSpPr>
            <p:spPr bwMode="auto">
              <a:xfrm flipV="1">
                <a:off x="4777681" y="3912888"/>
                <a:ext cx="0" cy="27761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575" name="Line 250"/>
              <p:cNvSpPr>
                <a:spLocks noChangeShapeType="1"/>
              </p:cNvSpPr>
              <p:nvPr/>
            </p:nvSpPr>
            <p:spPr bwMode="auto">
              <a:xfrm flipV="1">
                <a:off x="4782337" y="3924958"/>
                <a:ext cx="0" cy="26553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576" name="Line 251"/>
              <p:cNvSpPr>
                <a:spLocks noChangeShapeType="1"/>
              </p:cNvSpPr>
              <p:nvPr/>
            </p:nvSpPr>
            <p:spPr bwMode="auto">
              <a:xfrm flipV="1">
                <a:off x="4835112" y="3940649"/>
                <a:ext cx="0" cy="26553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577" name="Line 252"/>
              <p:cNvSpPr>
                <a:spLocks noChangeShapeType="1"/>
              </p:cNvSpPr>
              <p:nvPr/>
            </p:nvSpPr>
            <p:spPr bwMode="auto">
              <a:xfrm flipV="1">
                <a:off x="4968602" y="3994962"/>
                <a:ext cx="0" cy="27761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578" name="Line 253"/>
              <p:cNvSpPr>
                <a:spLocks noChangeShapeType="1"/>
              </p:cNvSpPr>
              <p:nvPr/>
            </p:nvSpPr>
            <p:spPr bwMode="auto">
              <a:xfrm flipV="1">
                <a:off x="4976364" y="3994962"/>
                <a:ext cx="0" cy="27761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579" name="Line 254"/>
              <p:cNvSpPr>
                <a:spLocks noChangeShapeType="1"/>
              </p:cNvSpPr>
              <p:nvPr/>
            </p:nvSpPr>
            <p:spPr bwMode="auto">
              <a:xfrm flipV="1">
                <a:off x="4988782" y="4003411"/>
                <a:ext cx="0" cy="26553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580" name="Line 255"/>
              <p:cNvSpPr>
                <a:spLocks noChangeShapeType="1"/>
              </p:cNvSpPr>
              <p:nvPr/>
            </p:nvSpPr>
            <p:spPr bwMode="auto">
              <a:xfrm flipV="1">
                <a:off x="4994991" y="4003411"/>
                <a:ext cx="0" cy="26553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581" name="Line 256"/>
              <p:cNvSpPr>
                <a:spLocks noChangeShapeType="1"/>
              </p:cNvSpPr>
              <p:nvPr/>
            </p:nvSpPr>
            <p:spPr bwMode="auto">
              <a:xfrm flipV="1">
                <a:off x="5026035" y="4010653"/>
                <a:ext cx="0" cy="2776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582" name="Line 257"/>
              <p:cNvSpPr>
                <a:spLocks noChangeShapeType="1"/>
              </p:cNvSpPr>
              <p:nvPr/>
            </p:nvSpPr>
            <p:spPr bwMode="auto">
              <a:xfrm flipV="1">
                <a:off x="5030691" y="4019101"/>
                <a:ext cx="0" cy="26553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583" name="Line 258"/>
              <p:cNvSpPr>
                <a:spLocks noChangeShapeType="1"/>
              </p:cNvSpPr>
              <p:nvPr/>
            </p:nvSpPr>
            <p:spPr bwMode="auto">
              <a:xfrm flipV="1">
                <a:off x="5105197" y="4042034"/>
                <a:ext cx="0" cy="2776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584" name="Line 259"/>
              <p:cNvSpPr>
                <a:spLocks noChangeShapeType="1"/>
              </p:cNvSpPr>
              <p:nvPr/>
            </p:nvSpPr>
            <p:spPr bwMode="auto">
              <a:xfrm flipV="1">
                <a:off x="5109854" y="4042034"/>
                <a:ext cx="0" cy="2776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585" name="Line 260"/>
              <p:cNvSpPr>
                <a:spLocks noChangeShapeType="1"/>
              </p:cNvSpPr>
              <p:nvPr/>
            </p:nvSpPr>
            <p:spPr bwMode="auto">
              <a:xfrm flipV="1">
                <a:off x="5114510" y="4042034"/>
                <a:ext cx="0" cy="2776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586" name="Line 261"/>
              <p:cNvSpPr>
                <a:spLocks noChangeShapeType="1"/>
              </p:cNvSpPr>
              <p:nvPr/>
            </p:nvSpPr>
            <p:spPr bwMode="auto">
              <a:xfrm flipV="1">
                <a:off x="5162630" y="4042034"/>
                <a:ext cx="0" cy="2776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587" name="Line 262"/>
              <p:cNvSpPr>
                <a:spLocks noChangeShapeType="1"/>
              </p:cNvSpPr>
              <p:nvPr/>
            </p:nvSpPr>
            <p:spPr bwMode="auto">
              <a:xfrm flipV="1">
                <a:off x="5201434" y="4054103"/>
                <a:ext cx="0" cy="26553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588" name="Line 263"/>
              <p:cNvSpPr>
                <a:spLocks noChangeShapeType="1"/>
              </p:cNvSpPr>
              <p:nvPr/>
            </p:nvSpPr>
            <p:spPr bwMode="auto">
              <a:xfrm flipV="1">
                <a:off x="5224718" y="4061345"/>
                <a:ext cx="0" cy="2776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589" name="Line 264"/>
              <p:cNvSpPr>
                <a:spLocks noChangeShapeType="1"/>
              </p:cNvSpPr>
              <p:nvPr/>
            </p:nvSpPr>
            <p:spPr bwMode="auto">
              <a:xfrm flipV="1">
                <a:off x="5232479" y="4061345"/>
                <a:ext cx="0" cy="2776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590" name="Line 265"/>
              <p:cNvSpPr>
                <a:spLocks noChangeShapeType="1"/>
              </p:cNvSpPr>
              <p:nvPr/>
            </p:nvSpPr>
            <p:spPr bwMode="auto">
              <a:xfrm flipV="1">
                <a:off x="5261971" y="4077035"/>
                <a:ext cx="0" cy="27761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591" name="Line 266"/>
              <p:cNvSpPr>
                <a:spLocks noChangeShapeType="1"/>
              </p:cNvSpPr>
              <p:nvPr/>
            </p:nvSpPr>
            <p:spPr bwMode="auto">
              <a:xfrm flipV="1">
                <a:off x="5272836" y="4077035"/>
                <a:ext cx="0" cy="27761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592" name="Line 267"/>
              <p:cNvSpPr>
                <a:spLocks noChangeShapeType="1"/>
              </p:cNvSpPr>
              <p:nvPr/>
            </p:nvSpPr>
            <p:spPr bwMode="auto">
              <a:xfrm flipV="1">
                <a:off x="5282149" y="4077035"/>
                <a:ext cx="0" cy="27761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593" name="Line 268"/>
              <p:cNvSpPr>
                <a:spLocks noChangeShapeType="1"/>
              </p:cNvSpPr>
              <p:nvPr/>
            </p:nvSpPr>
            <p:spPr bwMode="auto">
              <a:xfrm flipV="1">
                <a:off x="5293015" y="4080656"/>
                <a:ext cx="0" cy="2776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594" name="Line 269"/>
              <p:cNvSpPr>
                <a:spLocks noChangeShapeType="1"/>
              </p:cNvSpPr>
              <p:nvPr/>
            </p:nvSpPr>
            <p:spPr bwMode="auto">
              <a:xfrm flipV="1">
                <a:off x="5316298" y="4092726"/>
                <a:ext cx="0" cy="2776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595" name="Line 270"/>
              <p:cNvSpPr>
                <a:spLocks noChangeShapeType="1"/>
              </p:cNvSpPr>
              <p:nvPr/>
            </p:nvSpPr>
            <p:spPr bwMode="auto">
              <a:xfrm flipV="1">
                <a:off x="5379939" y="4092726"/>
                <a:ext cx="0" cy="2776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596" name="Line 271"/>
              <p:cNvSpPr>
                <a:spLocks noChangeShapeType="1"/>
              </p:cNvSpPr>
              <p:nvPr/>
            </p:nvSpPr>
            <p:spPr bwMode="auto">
              <a:xfrm flipV="1">
                <a:off x="5390804" y="4092726"/>
                <a:ext cx="0" cy="2776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597" name="Line 272"/>
              <p:cNvSpPr>
                <a:spLocks noChangeShapeType="1"/>
              </p:cNvSpPr>
              <p:nvPr/>
            </p:nvSpPr>
            <p:spPr bwMode="auto">
              <a:xfrm flipV="1">
                <a:off x="5403222" y="4092726"/>
                <a:ext cx="0" cy="2776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598" name="Line 273"/>
              <p:cNvSpPr>
                <a:spLocks noChangeShapeType="1"/>
              </p:cNvSpPr>
              <p:nvPr/>
            </p:nvSpPr>
            <p:spPr bwMode="auto">
              <a:xfrm flipV="1">
                <a:off x="5457550" y="4092726"/>
                <a:ext cx="0" cy="2776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599" name="Line 274"/>
              <p:cNvSpPr>
                <a:spLocks noChangeShapeType="1"/>
              </p:cNvSpPr>
              <p:nvPr/>
            </p:nvSpPr>
            <p:spPr bwMode="auto">
              <a:xfrm flipV="1">
                <a:off x="5463759" y="4092726"/>
                <a:ext cx="0" cy="2776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600" name="Line 275"/>
              <p:cNvSpPr>
                <a:spLocks noChangeShapeType="1"/>
              </p:cNvSpPr>
              <p:nvPr/>
            </p:nvSpPr>
            <p:spPr bwMode="auto">
              <a:xfrm flipV="1">
                <a:off x="5465311" y="4092726"/>
                <a:ext cx="0" cy="2776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601" name="Line 276"/>
              <p:cNvSpPr>
                <a:spLocks noChangeShapeType="1"/>
              </p:cNvSpPr>
              <p:nvPr/>
            </p:nvSpPr>
            <p:spPr bwMode="auto">
              <a:xfrm flipV="1">
                <a:off x="5524295" y="4092726"/>
                <a:ext cx="0" cy="2776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602" name="Line 277"/>
              <p:cNvSpPr>
                <a:spLocks noChangeShapeType="1"/>
              </p:cNvSpPr>
              <p:nvPr/>
            </p:nvSpPr>
            <p:spPr bwMode="auto">
              <a:xfrm flipV="1">
                <a:off x="5532056" y="4092726"/>
                <a:ext cx="0" cy="2776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603" name="Line 278"/>
              <p:cNvSpPr>
                <a:spLocks noChangeShapeType="1"/>
              </p:cNvSpPr>
              <p:nvPr/>
            </p:nvSpPr>
            <p:spPr bwMode="auto">
              <a:xfrm flipV="1">
                <a:off x="5573966" y="4092726"/>
                <a:ext cx="0" cy="2776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604" name="Line 279"/>
              <p:cNvSpPr>
                <a:spLocks noChangeShapeType="1"/>
              </p:cNvSpPr>
              <p:nvPr/>
            </p:nvSpPr>
            <p:spPr bwMode="auto">
              <a:xfrm flipV="1">
                <a:off x="5578623" y="4092726"/>
                <a:ext cx="0" cy="2776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605" name="Line 280"/>
              <p:cNvSpPr>
                <a:spLocks noChangeShapeType="1"/>
              </p:cNvSpPr>
              <p:nvPr/>
            </p:nvSpPr>
            <p:spPr bwMode="auto">
              <a:xfrm flipV="1">
                <a:off x="5597249" y="4092726"/>
                <a:ext cx="0" cy="2776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606" name="Line 281"/>
              <p:cNvSpPr>
                <a:spLocks noChangeShapeType="1"/>
              </p:cNvSpPr>
              <p:nvPr/>
            </p:nvSpPr>
            <p:spPr bwMode="auto">
              <a:xfrm flipV="1">
                <a:off x="5608114" y="4092726"/>
                <a:ext cx="0" cy="2776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607" name="Line 282"/>
              <p:cNvSpPr>
                <a:spLocks noChangeShapeType="1"/>
              </p:cNvSpPr>
              <p:nvPr/>
            </p:nvSpPr>
            <p:spPr bwMode="auto">
              <a:xfrm flipV="1">
                <a:off x="5662442" y="4092726"/>
                <a:ext cx="0" cy="2776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608" name="Line 283"/>
              <p:cNvSpPr>
                <a:spLocks noChangeShapeType="1"/>
              </p:cNvSpPr>
              <p:nvPr/>
            </p:nvSpPr>
            <p:spPr bwMode="auto">
              <a:xfrm flipV="1">
                <a:off x="5667098" y="4092726"/>
                <a:ext cx="0" cy="2776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609" name="Line 284"/>
              <p:cNvSpPr>
                <a:spLocks noChangeShapeType="1"/>
              </p:cNvSpPr>
              <p:nvPr/>
            </p:nvSpPr>
            <p:spPr bwMode="auto">
              <a:xfrm flipV="1">
                <a:off x="5685725" y="4092726"/>
                <a:ext cx="0" cy="2776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610" name="Line 285"/>
              <p:cNvSpPr>
                <a:spLocks noChangeShapeType="1"/>
              </p:cNvSpPr>
              <p:nvPr/>
            </p:nvSpPr>
            <p:spPr bwMode="auto">
              <a:xfrm flipV="1">
                <a:off x="5691934" y="4092726"/>
                <a:ext cx="0" cy="2776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611" name="Line 286"/>
              <p:cNvSpPr>
                <a:spLocks noChangeShapeType="1"/>
              </p:cNvSpPr>
              <p:nvPr/>
            </p:nvSpPr>
            <p:spPr bwMode="auto">
              <a:xfrm flipV="1">
                <a:off x="5738500" y="4092726"/>
                <a:ext cx="0" cy="2776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612" name="Line 287"/>
              <p:cNvSpPr>
                <a:spLocks noChangeShapeType="1"/>
              </p:cNvSpPr>
              <p:nvPr/>
            </p:nvSpPr>
            <p:spPr bwMode="auto">
              <a:xfrm flipV="1">
                <a:off x="5746262" y="4092726"/>
                <a:ext cx="0" cy="2776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613" name="Line 288"/>
              <p:cNvSpPr>
                <a:spLocks noChangeShapeType="1"/>
              </p:cNvSpPr>
              <p:nvPr/>
            </p:nvSpPr>
            <p:spPr bwMode="auto">
              <a:xfrm flipV="1">
                <a:off x="5845603" y="4092726"/>
                <a:ext cx="0" cy="2776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614" name="Line 289"/>
              <p:cNvSpPr>
                <a:spLocks noChangeShapeType="1"/>
              </p:cNvSpPr>
              <p:nvPr/>
            </p:nvSpPr>
            <p:spPr bwMode="auto">
              <a:xfrm flipV="1">
                <a:off x="5951154" y="4092726"/>
                <a:ext cx="0" cy="2776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615" name="Line 290"/>
              <p:cNvSpPr>
                <a:spLocks noChangeShapeType="1"/>
              </p:cNvSpPr>
              <p:nvPr/>
            </p:nvSpPr>
            <p:spPr bwMode="auto">
              <a:xfrm flipV="1">
                <a:off x="5958914" y="4092726"/>
                <a:ext cx="0" cy="2776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616" name="Line 291"/>
              <p:cNvSpPr>
                <a:spLocks noChangeShapeType="1"/>
              </p:cNvSpPr>
              <p:nvPr/>
            </p:nvSpPr>
            <p:spPr bwMode="auto">
              <a:xfrm flipV="1">
                <a:off x="5966676" y="4092726"/>
                <a:ext cx="0" cy="2776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617" name="Line 292"/>
              <p:cNvSpPr>
                <a:spLocks noChangeShapeType="1"/>
              </p:cNvSpPr>
              <p:nvPr/>
            </p:nvSpPr>
            <p:spPr bwMode="auto">
              <a:xfrm flipV="1">
                <a:off x="5994616" y="4092726"/>
                <a:ext cx="0" cy="2776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618" name="Line 293"/>
              <p:cNvSpPr>
                <a:spLocks noChangeShapeType="1"/>
              </p:cNvSpPr>
              <p:nvPr/>
            </p:nvSpPr>
            <p:spPr bwMode="auto">
              <a:xfrm flipV="1">
                <a:off x="6002376" y="4092726"/>
                <a:ext cx="0" cy="2776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619" name="Line 294"/>
              <p:cNvSpPr>
                <a:spLocks noChangeShapeType="1"/>
              </p:cNvSpPr>
              <p:nvPr/>
            </p:nvSpPr>
            <p:spPr bwMode="auto">
              <a:xfrm flipV="1">
                <a:off x="6013242" y="4092726"/>
                <a:ext cx="0" cy="2776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620" name="Line 295"/>
              <p:cNvSpPr>
                <a:spLocks noChangeShapeType="1"/>
              </p:cNvSpPr>
              <p:nvPr/>
            </p:nvSpPr>
            <p:spPr bwMode="auto">
              <a:xfrm flipV="1">
                <a:off x="6021003" y="4092726"/>
                <a:ext cx="0" cy="2776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621" name="Line 296"/>
              <p:cNvSpPr>
                <a:spLocks noChangeShapeType="1"/>
              </p:cNvSpPr>
              <p:nvPr/>
            </p:nvSpPr>
            <p:spPr bwMode="auto">
              <a:xfrm flipV="1">
                <a:off x="6196403" y="4230320"/>
                <a:ext cx="0" cy="26553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622" name="Line 297"/>
              <p:cNvSpPr>
                <a:spLocks noChangeShapeType="1"/>
              </p:cNvSpPr>
              <p:nvPr/>
            </p:nvSpPr>
            <p:spPr bwMode="auto">
              <a:xfrm flipV="1">
                <a:off x="6385773" y="4433090"/>
                <a:ext cx="0" cy="2776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623" name="Line 298"/>
              <p:cNvSpPr>
                <a:spLocks noChangeShapeType="1"/>
              </p:cNvSpPr>
              <p:nvPr/>
            </p:nvSpPr>
            <p:spPr bwMode="auto">
              <a:xfrm flipV="1">
                <a:off x="2460226" y="1985368"/>
                <a:ext cx="0" cy="2776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625" name="Line 300"/>
              <p:cNvSpPr>
                <a:spLocks noChangeShapeType="1"/>
              </p:cNvSpPr>
              <p:nvPr/>
            </p:nvSpPr>
            <p:spPr bwMode="auto">
              <a:xfrm flipV="1">
                <a:off x="6252283" y="4303944"/>
                <a:ext cx="0" cy="27761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626" name="Line 301"/>
              <p:cNvSpPr>
                <a:spLocks noChangeShapeType="1"/>
              </p:cNvSpPr>
              <p:nvPr/>
            </p:nvSpPr>
            <p:spPr bwMode="auto">
              <a:xfrm flipV="1">
                <a:off x="6244521" y="4303944"/>
                <a:ext cx="0" cy="27761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627" name="Line 302"/>
              <p:cNvSpPr>
                <a:spLocks noChangeShapeType="1"/>
              </p:cNvSpPr>
              <p:nvPr/>
            </p:nvSpPr>
            <p:spPr bwMode="auto">
              <a:xfrm flipV="1">
                <a:off x="6235208" y="4303944"/>
                <a:ext cx="0" cy="27761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628" name="Line 303"/>
              <p:cNvSpPr>
                <a:spLocks noChangeShapeType="1"/>
              </p:cNvSpPr>
              <p:nvPr/>
            </p:nvSpPr>
            <p:spPr bwMode="auto">
              <a:xfrm flipV="1">
                <a:off x="6218134" y="4303944"/>
                <a:ext cx="0" cy="27761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629" name="Line 304"/>
              <p:cNvSpPr>
                <a:spLocks noChangeShapeType="1"/>
              </p:cNvSpPr>
              <p:nvPr/>
            </p:nvSpPr>
            <p:spPr bwMode="auto">
              <a:xfrm flipV="1">
                <a:off x="6160702" y="4303944"/>
                <a:ext cx="0" cy="27761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630" name="Line 305"/>
              <p:cNvSpPr>
                <a:spLocks noChangeShapeType="1"/>
              </p:cNvSpPr>
              <p:nvPr/>
            </p:nvSpPr>
            <p:spPr bwMode="auto">
              <a:xfrm flipV="1">
                <a:off x="6086196" y="4303944"/>
                <a:ext cx="0" cy="27761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631" name="Line 306"/>
              <p:cNvSpPr>
                <a:spLocks noChangeShapeType="1"/>
              </p:cNvSpPr>
              <p:nvPr/>
            </p:nvSpPr>
            <p:spPr bwMode="auto">
              <a:xfrm flipV="1">
                <a:off x="5986854" y="4303944"/>
                <a:ext cx="0" cy="27761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632" name="Line 307"/>
              <p:cNvSpPr>
                <a:spLocks noChangeShapeType="1"/>
              </p:cNvSpPr>
              <p:nvPr/>
            </p:nvSpPr>
            <p:spPr bwMode="auto">
              <a:xfrm flipV="1">
                <a:off x="5963571" y="4303944"/>
                <a:ext cx="0" cy="27761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633" name="Line 308"/>
              <p:cNvSpPr>
                <a:spLocks noChangeShapeType="1"/>
              </p:cNvSpPr>
              <p:nvPr/>
            </p:nvSpPr>
            <p:spPr bwMode="auto">
              <a:xfrm flipV="1">
                <a:off x="5918557" y="4303944"/>
                <a:ext cx="0" cy="27761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634" name="Line 309"/>
              <p:cNvSpPr>
                <a:spLocks noChangeShapeType="1"/>
              </p:cNvSpPr>
              <p:nvPr/>
            </p:nvSpPr>
            <p:spPr bwMode="auto">
              <a:xfrm flipV="1">
                <a:off x="5853364" y="4268943"/>
                <a:ext cx="0" cy="2776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635" name="Line 310"/>
              <p:cNvSpPr>
                <a:spLocks noChangeShapeType="1"/>
              </p:cNvSpPr>
              <p:nvPr/>
            </p:nvSpPr>
            <p:spPr bwMode="auto">
              <a:xfrm flipV="1">
                <a:off x="5848708" y="4268943"/>
                <a:ext cx="0" cy="2776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636" name="Line 311"/>
              <p:cNvSpPr>
                <a:spLocks noChangeShapeType="1"/>
              </p:cNvSpPr>
              <p:nvPr/>
            </p:nvSpPr>
            <p:spPr bwMode="auto">
              <a:xfrm flipV="1">
                <a:off x="5761784" y="4268943"/>
                <a:ext cx="0" cy="2776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637" name="Line 312"/>
              <p:cNvSpPr>
                <a:spLocks noChangeShapeType="1"/>
              </p:cNvSpPr>
              <p:nvPr/>
            </p:nvSpPr>
            <p:spPr bwMode="auto">
              <a:xfrm flipV="1">
                <a:off x="5749366" y="4268943"/>
                <a:ext cx="0" cy="2776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638" name="Line 313"/>
              <p:cNvSpPr>
                <a:spLocks noChangeShapeType="1"/>
              </p:cNvSpPr>
              <p:nvPr/>
            </p:nvSpPr>
            <p:spPr bwMode="auto">
              <a:xfrm flipV="1">
                <a:off x="5733844" y="4268943"/>
                <a:ext cx="0" cy="2776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639" name="Line 314"/>
              <p:cNvSpPr>
                <a:spLocks noChangeShapeType="1"/>
              </p:cNvSpPr>
              <p:nvPr/>
            </p:nvSpPr>
            <p:spPr bwMode="auto">
              <a:xfrm flipV="1">
                <a:off x="5691934" y="4249631"/>
                <a:ext cx="0" cy="2776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640" name="Line 315"/>
              <p:cNvSpPr>
                <a:spLocks noChangeShapeType="1"/>
              </p:cNvSpPr>
              <p:nvPr/>
            </p:nvSpPr>
            <p:spPr bwMode="auto">
              <a:xfrm flipV="1">
                <a:off x="5667098" y="4241182"/>
                <a:ext cx="0" cy="27761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641" name="Line 316"/>
              <p:cNvSpPr>
                <a:spLocks noChangeShapeType="1"/>
              </p:cNvSpPr>
              <p:nvPr/>
            </p:nvSpPr>
            <p:spPr bwMode="auto">
              <a:xfrm flipV="1">
                <a:off x="5643816" y="4206181"/>
                <a:ext cx="0" cy="2776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642" name="Line 317"/>
              <p:cNvSpPr>
                <a:spLocks noChangeShapeType="1"/>
              </p:cNvSpPr>
              <p:nvPr/>
            </p:nvSpPr>
            <p:spPr bwMode="auto">
              <a:xfrm flipV="1">
                <a:off x="5518086" y="4186869"/>
                <a:ext cx="0" cy="2776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643" name="Line 318"/>
              <p:cNvSpPr>
                <a:spLocks noChangeShapeType="1"/>
              </p:cNvSpPr>
              <p:nvPr/>
            </p:nvSpPr>
            <p:spPr bwMode="auto">
              <a:xfrm flipV="1">
                <a:off x="5452893" y="4186869"/>
                <a:ext cx="0" cy="2776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644" name="Line 319"/>
              <p:cNvSpPr>
                <a:spLocks noChangeShapeType="1"/>
              </p:cNvSpPr>
              <p:nvPr/>
            </p:nvSpPr>
            <p:spPr bwMode="auto">
              <a:xfrm flipV="1">
                <a:off x="5434266" y="4186869"/>
                <a:ext cx="0" cy="2776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645" name="Line 320"/>
              <p:cNvSpPr>
                <a:spLocks noChangeShapeType="1"/>
              </p:cNvSpPr>
              <p:nvPr/>
            </p:nvSpPr>
            <p:spPr bwMode="auto">
              <a:xfrm flipV="1">
                <a:off x="5395462" y="4186869"/>
                <a:ext cx="0" cy="2776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646" name="Line 321"/>
              <p:cNvSpPr>
                <a:spLocks noChangeShapeType="1"/>
              </p:cNvSpPr>
              <p:nvPr/>
            </p:nvSpPr>
            <p:spPr bwMode="auto">
              <a:xfrm flipV="1">
                <a:off x="5358208" y="4186869"/>
                <a:ext cx="0" cy="2776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647" name="Line 322"/>
              <p:cNvSpPr>
                <a:spLocks noChangeShapeType="1"/>
              </p:cNvSpPr>
              <p:nvPr/>
            </p:nvSpPr>
            <p:spPr bwMode="auto">
              <a:xfrm flipV="1">
                <a:off x="5299224" y="4186869"/>
                <a:ext cx="0" cy="2776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648" name="Line 323"/>
              <p:cNvSpPr>
                <a:spLocks noChangeShapeType="1"/>
              </p:cNvSpPr>
              <p:nvPr/>
            </p:nvSpPr>
            <p:spPr bwMode="auto">
              <a:xfrm flipV="1">
                <a:off x="5274389" y="4186869"/>
                <a:ext cx="0" cy="2776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649" name="Line 324"/>
              <p:cNvSpPr>
                <a:spLocks noChangeShapeType="1"/>
              </p:cNvSpPr>
              <p:nvPr/>
            </p:nvSpPr>
            <p:spPr bwMode="auto">
              <a:xfrm flipV="1">
                <a:off x="5243345" y="4163936"/>
                <a:ext cx="0" cy="26553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650" name="Line 325"/>
              <p:cNvSpPr>
                <a:spLocks noChangeShapeType="1"/>
              </p:cNvSpPr>
              <p:nvPr/>
            </p:nvSpPr>
            <p:spPr bwMode="auto">
              <a:xfrm flipV="1">
                <a:off x="5220061" y="4163936"/>
                <a:ext cx="0" cy="26553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651" name="Line 326"/>
              <p:cNvSpPr>
                <a:spLocks noChangeShapeType="1"/>
              </p:cNvSpPr>
              <p:nvPr/>
            </p:nvSpPr>
            <p:spPr bwMode="auto">
              <a:xfrm flipV="1">
                <a:off x="5178152" y="4124107"/>
                <a:ext cx="0" cy="2776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652" name="Line 327"/>
              <p:cNvSpPr>
                <a:spLocks noChangeShapeType="1"/>
              </p:cNvSpPr>
              <p:nvPr/>
            </p:nvSpPr>
            <p:spPr bwMode="auto">
              <a:xfrm flipV="1">
                <a:off x="5072601" y="4108416"/>
                <a:ext cx="0" cy="27761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653" name="Line 328"/>
              <p:cNvSpPr>
                <a:spLocks noChangeShapeType="1"/>
              </p:cNvSpPr>
              <p:nvPr/>
            </p:nvSpPr>
            <p:spPr bwMode="auto">
              <a:xfrm flipV="1">
                <a:off x="5067944" y="4108416"/>
                <a:ext cx="0" cy="27761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654" name="Line 329"/>
              <p:cNvSpPr>
                <a:spLocks noChangeShapeType="1"/>
              </p:cNvSpPr>
              <p:nvPr/>
            </p:nvSpPr>
            <p:spPr bwMode="auto">
              <a:xfrm flipV="1">
                <a:off x="5040004" y="4108416"/>
                <a:ext cx="0" cy="27761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655" name="Line 330"/>
              <p:cNvSpPr>
                <a:spLocks noChangeShapeType="1"/>
              </p:cNvSpPr>
              <p:nvPr/>
            </p:nvSpPr>
            <p:spPr bwMode="auto">
              <a:xfrm flipV="1">
                <a:off x="5013617" y="4085484"/>
                <a:ext cx="0" cy="26553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656" name="Line 331"/>
              <p:cNvSpPr>
                <a:spLocks noChangeShapeType="1"/>
              </p:cNvSpPr>
              <p:nvPr/>
            </p:nvSpPr>
            <p:spPr bwMode="auto">
              <a:xfrm flipV="1">
                <a:off x="5007408" y="4085484"/>
                <a:ext cx="0" cy="26553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657" name="Line 332"/>
              <p:cNvSpPr>
                <a:spLocks noChangeShapeType="1"/>
              </p:cNvSpPr>
              <p:nvPr/>
            </p:nvSpPr>
            <p:spPr bwMode="auto">
              <a:xfrm flipV="1">
                <a:off x="4968602" y="4077035"/>
                <a:ext cx="0" cy="27761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658" name="Line 333"/>
              <p:cNvSpPr>
                <a:spLocks noChangeShapeType="1"/>
              </p:cNvSpPr>
              <p:nvPr/>
            </p:nvSpPr>
            <p:spPr bwMode="auto">
              <a:xfrm flipV="1">
                <a:off x="4946871" y="4077035"/>
                <a:ext cx="0" cy="27761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659" name="Line 334"/>
              <p:cNvSpPr>
                <a:spLocks noChangeShapeType="1"/>
              </p:cNvSpPr>
              <p:nvPr/>
            </p:nvSpPr>
            <p:spPr bwMode="auto">
              <a:xfrm flipV="1">
                <a:off x="4926693" y="4061345"/>
                <a:ext cx="0" cy="2776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660" name="Line 335"/>
              <p:cNvSpPr>
                <a:spLocks noChangeShapeType="1"/>
              </p:cNvSpPr>
              <p:nvPr/>
            </p:nvSpPr>
            <p:spPr bwMode="auto">
              <a:xfrm flipV="1">
                <a:off x="4914276" y="4061345"/>
                <a:ext cx="0" cy="2776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661" name="Line 336"/>
              <p:cNvSpPr>
                <a:spLocks noChangeShapeType="1"/>
              </p:cNvSpPr>
              <p:nvPr/>
            </p:nvSpPr>
            <p:spPr bwMode="auto">
              <a:xfrm flipV="1">
                <a:off x="4877022" y="4061345"/>
                <a:ext cx="0" cy="2776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662" name="Line 337"/>
              <p:cNvSpPr>
                <a:spLocks noChangeShapeType="1"/>
              </p:cNvSpPr>
              <p:nvPr/>
            </p:nvSpPr>
            <p:spPr bwMode="auto">
              <a:xfrm flipV="1">
                <a:off x="4853739" y="4054103"/>
                <a:ext cx="0" cy="26553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663" name="Line 338"/>
              <p:cNvSpPr>
                <a:spLocks noChangeShapeType="1"/>
              </p:cNvSpPr>
              <p:nvPr/>
            </p:nvSpPr>
            <p:spPr bwMode="auto">
              <a:xfrm flipV="1">
                <a:off x="4830456" y="4054103"/>
                <a:ext cx="0" cy="26553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664" name="Line 339"/>
              <p:cNvSpPr>
                <a:spLocks noChangeShapeType="1"/>
              </p:cNvSpPr>
              <p:nvPr/>
            </p:nvSpPr>
            <p:spPr bwMode="auto">
              <a:xfrm flipV="1">
                <a:off x="4824247" y="4054103"/>
                <a:ext cx="0" cy="26553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665" name="Line 340"/>
              <p:cNvSpPr>
                <a:spLocks noChangeShapeType="1"/>
              </p:cNvSpPr>
              <p:nvPr/>
            </p:nvSpPr>
            <p:spPr bwMode="auto">
              <a:xfrm flipV="1">
                <a:off x="4788546" y="4034792"/>
                <a:ext cx="0" cy="26553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666" name="Line 341"/>
              <p:cNvSpPr>
                <a:spLocks noChangeShapeType="1"/>
              </p:cNvSpPr>
              <p:nvPr/>
            </p:nvSpPr>
            <p:spPr bwMode="auto">
              <a:xfrm flipV="1">
                <a:off x="4696966" y="4003411"/>
                <a:ext cx="0" cy="26553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667" name="Line 342"/>
              <p:cNvSpPr>
                <a:spLocks noChangeShapeType="1"/>
              </p:cNvSpPr>
              <p:nvPr/>
            </p:nvSpPr>
            <p:spPr bwMode="auto">
              <a:xfrm flipV="1">
                <a:off x="4633324" y="4003411"/>
                <a:ext cx="0" cy="26553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668" name="Line 343"/>
              <p:cNvSpPr>
                <a:spLocks noChangeShapeType="1"/>
              </p:cNvSpPr>
              <p:nvPr/>
            </p:nvSpPr>
            <p:spPr bwMode="auto">
              <a:xfrm flipV="1">
                <a:off x="4617802" y="4003411"/>
                <a:ext cx="0" cy="26553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669" name="Line 344"/>
              <p:cNvSpPr>
                <a:spLocks noChangeShapeType="1"/>
              </p:cNvSpPr>
              <p:nvPr/>
            </p:nvSpPr>
            <p:spPr bwMode="auto">
              <a:xfrm flipV="1">
                <a:off x="4605385" y="4003411"/>
                <a:ext cx="0" cy="26553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670" name="Line 345"/>
              <p:cNvSpPr>
                <a:spLocks noChangeShapeType="1"/>
              </p:cNvSpPr>
              <p:nvPr/>
            </p:nvSpPr>
            <p:spPr bwMode="auto">
              <a:xfrm flipV="1">
                <a:off x="4599176" y="4003411"/>
                <a:ext cx="0" cy="26553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671" name="Line 346"/>
              <p:cNvSpPr>
                <a:spLocks noChangeShapeType="1"/>
              </p:cNvSpPr>
              <p:nvPr/>
            </p:nvSpPr>
            <p:spPr bwMode="auto">
              <a:xfrm flipV="1">
                <a:off x="4591415" y="3994962"/>
                <a:ext cx="0" cy="27761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672" name="Line 347"/>
              <p:cNvSpPr>
                <a:spLocks noChangeShapeType="1"/>
              </p:cNvSpPr>
              <p:nvPr/>
            </p:nvSpPr>
            <p:spPr bwMode="auto">
              <a:xfrm flipV="1">
                <a:off x="4580549" y="3994962"/>
                <a:ext cx="0" cy="27761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673" name="Line 348"/>
              <p:cNvSpPr>
                <a:spLocks noChangeShapeType="1"/>
              </p:cNvSpPr>
              <p:nvPr/>
            </p:nvSpPr>
            <p:spPr bwMode="auto">
              <a:xfrm flipV="1">
                <a:off x="4575893" y="3994962"/>
                <a:ext cx="0" cy="27761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674" name="Line 349"/>
              <p:cNvSpPr>
                <a:spLocks noChangeShapeType="1"/>
              </p:cNvSpPr>
              <p:nvPr/>
            </p:nvSpPr>
            <p:spPr bwMode="auto">
              <a:xfrm flipV="1">
                <a:off x="4557267" y="3987720"/>
                <a:ext cx="0" cy="26553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675" name="Line 350"/>
              <p:cNvSpPr>
                <a:spLocks noChangeShapeType="1"/>
              </p:cNvSpPr>
              <p:nvPr/>
            </p:nvSpPr>
            <p:spPr bwMode="auto">
              <a:xfrm flipV="1">
                <a:off x="4526222" y="3956339"/>
                <a:ext cx="0" cy="26553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676" name="Line 351"/>
              <p:cNvSpPr>
                <a:spLocks noChangeShapeType="1"/>
              </p:cNvSpPr>
              <p:nvPr/>
            </p:nvSpPr>
            <p:spPr bwMode="auto">
              <a:xfrm flipV="1">
                <a:off x="4488969" y="3932200"/>
                <a:ext cx="0" cy="27761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677" name="Line 352"/>
              <p:cNvSpPr>
                <a:spLocks noChangeShapeType="1"/>
              </p:cNvSpPr>
              <p:nvPr/>
            </p:nvSpPr>
            <p:spPr bwMode="auto">
              <a:xfrm flipV="1">
                <a:off x="4468790" y="3932200"/>
                <a:ext cx="0" cy="27761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678" name="Line 353"/>
              <p:cNvSpPr>
                <a:spLocks noChangeShapeType="1"/>
              </p:cNvSpPr>
              <p:nvPr/>
            </p:nvSpPr>
            <p:spPr bwMode="auto">
              <a:xfrm flipV="1">
                <a:off x="4428432" y="3900818"/>
                <a:ext cx="0" cy="27761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679" name="Line 354"/>
              <p:cNvSpPr>
                <a:spLocks noChangeShapeType="1"/>
              </p:cNvSpPr>
              <p:nvPr/>
            </p:nvSpPr>
            <p:spPr bwMode="auto">
              <a:xfrm flipV="1">
                <a:off x="4366344" y="3869437"/>
                <a:ext cx="0" cy="27761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680" name="Line 355"/>
              <p:cNvSpPr>
                <a:spLocks noChangeShapeType="1"/>
              </p:cNvSpPr>
              <p:nvPr/>
            </p:nvSpPr>
            <p:spPr bwMode="auto">
              <a:xfrm flipV="1">
                <a:off x="4350822" y="3869437"/>
                <a:ext cx="0" cy="27761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681" name="Line 356"/>
              <p:cNvSpPr>
                <a:spLocks noChangeShapeType="1"/>
              </p:cNvSpPr>
              <p:nvPr/>
            </p:nvSpPr>
            <p:spPr bwMode="auto">
              <a:xfrm flipV="1">
                <a:off x="4335300" y="3869437"/>
                <a:ext cx="0" cy="27761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682" name="Line 357"/>
              <p:cNvSpPr>
                <a:spLocks noChangeShapeType="1"/>
              </p:cNvSpPr>
              <p:nvPr/>
            </p:nvSpPr>
            <p:spPr bwMode="auto">
              <a:xfrm flipV="1">
                <a:off x="4327539" y="3869437"/>
                <a:ext cx="0" cy="27761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683" name="Line 358"/>
              <p:cNvSpPr>
                <a:spLocks noChangeShapeType="1"/>
              </p:cNvSpPr>
              <p:nvPr/>
            </p:nvSpPr>
            <p:spPr bwMode="auto">
              <a:xfrm flipV="1">
                <a:off x="4277868" y="3834436"/>
                <a:ext cx="0" cy="2776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684" name="Line 359"/>
              <p:cNvSpPr>
                <a:spLocks noChangeShapeType="1"/>
              </p:cNvSpPr>
              <p:nvPr/>
            </p:nvSpPr>
            <p:spPr bwMode="auto">
              <a:xfrm flipV="1">
                <a:off x="4217331" y="3822366"/>
                <a:ext cx="0" cy="2776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685" name="Line 360"/>
              <p:cNvSpPr>
                <a:spLocks noChangeShapeType="1"/>
              </p:cNvSpPr>
              <p:nvPr/>
            </p:nvSpPr>
            <p:spPr bwMode="auto">
              <a:xfrm flipV="1">
                <a:off x="4214227" y="3815124"/>
                <a:ext cx="0" cy="2776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686" name="Line 361"/>
              <p:cNvSpPr>
                <a:spLocks noChangeShapeType="1"/>
              </p:cNvSpPr>
              <p:nvPr/>
            </p:nvSpPr>
            <p:spPr bwMode="auto">
              <a:xfrm flipV="1">
                <a:off x="4201809" y="3811503"/>
                <a:ext cx="0" cy="26553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687" name="Line 362"/>
              <p:cNvSpPr>
                <a:spLocks noChangeShapeType="1"/>
              </p:cNvSpPr>
              <p:nvPr/>
            </p:nvSpPr>
            <p:spPr bwMode="auto">
              <a:xfrm flipV="1">
                <a:off x="4195600" y="3811503"/>
                <a:ext cx="0" cy="26553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688" name="Line 363"/>
              <p:cNvSpPr>
                <a:spLocks noChangeShapeType="1"/>
              </p:cNvSpPr>
              <p:nvPr/>
            </p:nvSpPr>
            <p:spPr bwMode="auto">
              <a:xfrm flipV="1">
                <a:off x="4186287" y="3811503"/>
                <a:ext cx="0" cy="26553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689" name="Line 364"/>
              <p:cNvSpPr>
                <a:spLocks noChangeShapeType="1"/>
              </p:cNvSpPr>
              <p:nvPr/>
            </p:nvSpPr>
            <p:spPr bwMode="auto">
              <a:xfrm flipV="1">
                <a:off x="4172318" y="3811503"/>
                <a:ext cx="0" cy="26553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690" name="Line 365"/>
              <p:cNvSpPr>
                <a:spLocks noChangeShapeType="1"/>
              </p:cNvSpPr>
              <p:nvPr/>
            </p:nvSpPr>
            <p:spPr bwMode="auto">
              <a:xfrm flipV="1">
                <a:off x="4161452" y="3799434"/>
                <a:ext cx="0" cy="27761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691" name="Line 366"/>
              <p:cNvSpPr>
                <a:spLocks noChangeShapeType="1"/>
              </p:cNvSpPr>
              <p:nvPr/>
            </p:nvSpPr>
            <p:spPr bwMode="auto">
              <a:xfrm flipV="1">
                <a:off x="4125751" y="3783743"/>
                <a:ext cx="0" cy="2776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692" name="Line 367"/>
              <p:cNvSpPr>
                <a:spLocks noChangeShapeType="1"/>
              </p:cNvSpPr>
              <p:nvPr/>
            </p:nvSpPr>
            <p:spPr bwMode="auto">
              <a:xfrm flipV="1">
                <a:off x="4110229" y="3775294"/>
                <a:ext cx="0" cy="27761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693" name="Line 368"/>
              <p:cNvSpPr>
                <a:spLocks noChangeShapeType="1"/>
              </p:cNvSpPr>
              <p:nvPr/>
            </p:nvSpPr>
            <p:spPr bwMode="auto">
              <a:xfrm flipV="1">
                <a:off x="4104020" y="3768053"/>
                <a:ext cx="0" cy="27761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694" name="Line 369"/>
              <p:cNvSpPr>
                <a:spLocks noChangeShapeType="1"/>
              </p:cNvSpPr>
              <p:nvPr/>
            </p:nvSpPr>
            <p:spPr bwMode="auto">
              <a:xfrm flipV="1">
                <a:off x="4091603" y="3764432"/>
                <a:ext cx="0" cy="26553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695" name="Line 370"/>
              <p:cNvSpPr>
                <a:spLocks noChangeShapeType="1"/>
              </p:cNvSpPr>
              <p:nvPr/>
            </p:nvSpPr>
            <p:spPr bwMode="auto">
              <a:xfrm flipV="1">
                <a:off x="4062110" y="3764432"/>
                <a:ext cx="0" cy="26553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696" name="Line 371"/>
              <p:cNvSpPr>
                <a:spLocks noChangeShapeType="1"/>
              </p:cNvSpPr>
              <p:nvPr/>
            </p:nvSpPr>
            <p:spPr bwMode="auto">
              <a:xfrm flipV="1">
                <a:off x="4049692" y="3752362"/>
                <a:ext cx="0" cy="2776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697" name="Line 372"/>
              <p:cNvSpPr>
                <a:spLocks noChangeShapeType="1"/>
              </p:cNvSpPr>
              <p:nvPr/>
            </p:nvSpPr>
            <p:spPr bwMode="auto">
              <a:xfrm flipV="1">
                <a:off x="4031066" y="3728223"/>
                <a:ext cx="0" cy="2776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698" name="Line 373"/>
              <p:cNvSpPr>
                <a:spLocks noChangeShapeType="1"/>
              </p:cNvSpPr>
              <p:nvPr/>
            </p:nvSpPr>
            <p:spPr bwMode="auto">
              <a:xfrm flipV="1">
                <a:off x="3984499" y="3701670"/>
                <a:ext cx="0" cy="26553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699" name="Line 374"/>
              <p:cNvSpPr>
                <a:spLocks noChangeShapeType="1"/>
              </p:cNvSpPr>
              <p:nvPr/>
            </p:nvSpPr>
            <p:spPr bwMode="auto">
              <a:xfrm flipV="1">
                <a:off x="3976739" y="3701670"/>
                <a:ext cx="0" cy="26553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700" name="Line 375"/>
              <p:cNvSpPr>
                <a:spLocks noChangeShapeType="1"/>
              </p:cNvSpPr>
              <p:nvPr/>
            </p:nvSpPr>
            <p:spPr bwMode="auto">
              <a:xfrm flipV="1">
                <a:off x="3968977" y="3701670"/>
                <a:ext cx="0" cy="26553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701" name="Line 376"/>
              <p:cNvSpPr>
                <a:spLocks noChangeShapeType="1"/>
              </p:cNvSpPr>
              <p:nvPr/>
            </p:nvSpPr>
            <p:spPr bwMode="auto">
              <a:xfrm flipV="1">
                <a:off x="3961217" y="3701670"/>
                <a:ext cx="0" cy="26553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702" name="Line 377"/>
              <p:cNvSpPr>
                <a:spLocks noChangeShapeType="1"/>
              </p:cNvSpPr>
              <p:nvPr/>
            </p:nvSpPr>
            <p:spPr bwMode="auto">
              <a:xfrm flipV="1">
                <a:off x="3951904" y="3698049"/>
                <a:ext cx="0" cy="26553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703" name="Line 378"/>
              <p:cNvSpPr>
                <a:spLocks noChangeShapeType="1"/>
              </p:cNvSpPr>
              <p:nvPr/>
            </p:nvSpPr>
            <p:spPr bwMode="auto">
              <a:xfrm flipV="1">
                <a:off x="3939486" y="3698049"/>
                <a:ext cx="0" cy="26553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704" name="Line 379"/>
              <p:cNvSpPr>
                <a:spLocks noChangeShapeType="1"/>
              </p:cNvSpPr>
              <p:nvPr/>
            </p:nvSpPr>
            <p:spPr bwMode="auto">
              <a:xfrm flipV="1">
                <a:off x="3920859" y="3673909"/>
                <a:ext cx="0" cy="27761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705" name="Line 380"/>
              <p:cNvSpPr>
                <a:spLocks noChangeShapeType="1"/>
              </p:cNvSpPr>
              <p:nvPr/>
            </p:nvSpPr>
            <p:spPr bwMode="auto">
              <a:xfrm flipV="1">
                <a:off x="3902233" y="3673909"/>
                <a:ext cx="0" cy="27761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706" name="Line 381"/>
              <p:cNvSpPr>
                <a:spLocks noChangeShapeType="1"/>
              </p:cNvSpPr>
              <p:nvPr/>
            </p:nvSpPr>
            <p:spPr bwMode="auto">
              <a:xfrm flipV="1">
                <a:off x="3885158" y="3661840"/>
                <a:ext cx="0" cy="27761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707" name="Line 382"/>
              <p:cNvSpPr>
                <a:spLocks noChangeShapeType="1"/>
              </p:cNvSpPr>
              <p:nvPr/>
            </p:nvSpPr>
            <p:spPr bwMode="auto">
              <a:xfrm flipV="1">
                <a:off x="3871188" y="3661840"/>
                <a:ext cx="0" cy="27761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708" name="Line 383"/>
              <p:cNvSpPr>
                <a:spLocks noChangeShapeType="1"/>
              </p:cNvSpPr>
              <p:nvPr/>
            </p:nvSpPr>
            <p:spPr bwMode="auto">
              <a:xfrm flipV="1">
                <a:off x="3855666" y="3658219"/>
                <a:ext cx="0" cy="2776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709" name="Line 384"/>
              <p:cNvSpPr>
                <a:spLocks noChangeShapeType="1"/>
              </p:cNvSpPr>
              <p:nvPr/>
            </p:nvSpPr>
            <p:spPr bwMode="auto">
              <a:xfrm flipV="1">
                <a:off x="3851009" y="3642528"/>
                <a:ext cx="0" cy="27761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710" name="Line 385"/>
              <p:cNvSpPr>
                <a:spLocks noChangeShapeType="1"/>
              </p:cNvSpPr>
              <p:nvPr/>
            </p:nvSpPr>
            <p:spPr bwMode="auto">
              <a:xfrm flipV="1">
                <a:off x="3813756" y="3611147"/>
                <a:ext cx="0" cy="27761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711" name="Line 386"/>
              <p:cNvSpPr>
                <a:spLocks noChangeShapeType="1"/>
              </p:cNvSpPr>
              <p:nvPr/>
            </p:nvSpPr>
            <p:spPr bwMode="auto">
              <a:xfrm flipV="1">
                <a:off x="3809100" y="3611147"/>
                <a:ext cx="0" cy="27761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712" name="Line 387"/>
              <p:cNvSpPr>
                <a:spLocks noChangeShapeType="1"/>
              </p:cNvSpPr>
              <p:nvPr/>
            </p:nvSpPr>
            <p:spPr bwMode="auto">
              <a:xfrm flipV="1">
                <a:off x="3795130" y="3611147"/>
                <a:ext cx="0" cy="27761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713" name="Line 388"/>
              <p:cNvSpPr>
                <a:spLocks noChangeShapeType="1"/>
              </p:cNvSpPr>
              <p:nvPr/>
            </p:nvSpPr>
            <p:spPr bwMode="auto">
              <a:xfrm flipV="1">
                <a:off x="3790473" y="3603906"/>
                <a:ext cx="0" cy="26553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714" name="Line 389"/>
              <p:cNvSpPr>
                <a:spLocks noChangeShapeType="1"/>
              </p:cNvSpPr>
              <p:nvPr/>
            </p:nvSpPr>
            <p:spPr bwMode="auto">
              <a:xfrm flipV="1">
                <a:off x="3782712" y="3595457"/>
                <a:ext cx="0" cy="2776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715" name="Line 390"/>
              <p:cNvSpPr>
                <a:spLocks noChangeShapeType="1"/>
              </p:cNvSpPr>
              <p:nvPr/>
            </p:nvSpPr>
            <p:spPr bwMode="auto">
              <a:xfrm flipV="1">
                <a:off x="3764085" y="3595457"/>
                <a:ext cx="0" cy="2776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716" name="Line 391"/>
              <p:cNvSpPr>
                <a:spLocks noChangeShapeType="1"/>
              </p:cNvSpPr>
              <p:nvPr/>
            </p:nvSpPr>
            <p:spPr bwMode="auto">
              <a:xfrm flipV="1">
                <a:off x="3759429" y="3595457"/>
                <a:ext cx="0" cy="2776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717" name="Line 392"/>
              <p:cNvSpPr>
                <a:spLocks noChangeShapeType="1"/>
              </p:cNvSpPr>
              <p:nvPr/>
            </p:nvSpPr>
            <p:spPr bwMode="auto">
              <a:xfrm flipV="1">
                <a:off x="3748563" y="3588215"/>
                <a:ext cx="0" cy="26553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718" name="Line 393"/>
              <p:cNvSpPr>
                <a:spLocks noChangeShapeType="1"/>
              </p:cNvSpPr>
              <p:nvPr/>
            </p:nvSpPr>
            <p:spPr bwMode="auto">
              <a:xfrm flipV="1">
                <a:off x="3740803" y="3583388"/>
                <a:ext cx="0" cy="2776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719" name="Line 394"/>
              <p:cNvSpPr>
                <a:spLocks noChangeShapeType="1"/>
              </p:cNvSpPr>
              <p:nvPr/>
            </p:nvSpPr>
            <p:spPr bwMode="auto">
              <a:xfrm flipV="1">
                <a:off x="3733041" y="3579766"/>
                <a:ext cx="0" cy="27761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720" name="Line 395"/>
              <p:cNvSpPr>
                <a:spLocks noChangeShapeType="1"/>
              </p:cNvSpPr>
              <p:nvPr/>
            </p:nvSpPr>
            <p:spPr bwMode="auto">
              <a:xfrm flipV="1">
                <a:off x="3722176" y="3572525"/>
                <a:ext cx="0" cy="26553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721" name="Line 396"/>
              <p:cNvSpPr>
                <a:spLocks noChangeShapeType="1"/>
              </p:cNvSpPr>
              <p:nvPr/>
            </p:nvSpPr>
            <p:spPr bwMode="auto">
              <a:xfrm flipV="1">
                <a:off x="3714414" y="3556834"/>
                <a:ext cx="0" cy="26553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722" name="Line 397"/>
              <p:cNvSpPr>
                <a:spLocks noChangeShapeType="1"/>
              </p:cNvSpPr>
              <p:nvPr/>
            </p:nvSpPr>
            <p:spPr bwMode="auto">
              <a:xfrm flipV="1">
                <a:off x="3701997" y="3548385"/>
                <a:ext cx="0" cy="27761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723" name="Line 398"/>
              <p:cNvSpPr>
                <a:spLocks noChangeShapeType="1"/>
              </p:cNvSpPr>
              <p:nvPr/>
            </p:nvSpPr>
            <p:spPr bwMode="auto">
              <a:xfrm flipV="1">
                <a:off x="3692683" y="3541143"/>
                <a:ext cx="0" cy="26553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724" name="Line 399"/>
              <p:cNvSpPr>
                <a:spLocks noChangeShapeType="1"/>
              </p:cNvSpPr>
              <p:nvPr/>
            </p:nvSpPr>
            <p:spPr bwMode="auto">
              <a:xfrm flipV="1">
                <a:off x="3672505" y="3525453"/>
                <a:ext cx="0" cy="26553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725" name="Line 400"/>
              <p:cNvSpPr>
                <a:spLocks noChangeShapeType="1"/>
              </p:cNvSpPr>
              <p:nvPr/>
            </p:nvSpPr>
            <p:spPr bwMode="auto">
              <a:xfrm flipV="1">
                <a:off x="3664744" y="3517004"/>
                <a:ext cx="0" cy="27761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726" name="Line 401"/>
              <p:cNvSpPr>
                <a:spLocks noChangeShapeType="1"/>
              </p:cNvSpPr>
              <p:nvPr/>
            </p:nvSpPr>
            <p:spPr bwMode="auto">
              <a:xfrm flipV="1">
                <a:off x="3649222" y="3501314"/>
                <a:ext cx="0" cy="2776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727" name="Line 402"/>
              <p:cNvSpPr>
                <a:spLocks noChangeShapeType="1"/>
              </p:cNvSpPr>
              <p:nvPr/>
            </p:nvSpPr>
            <p:spPr bwMode="auto">
              <a:xfrm flipV="1">
                <a:off x="3641461" y="3469933"/>
                <a:ext cx="0" cy="2776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728" name="Line 403"/>
              <p:cNvSpPr>
                <a:spLocks noChangeShapeType="1"/>
              </p:cNvSpPr>
              <p:nvPr/>
            </p:nvSpPr>
            <p:spPr bwMode="auto">
              <a:xfrm flipV="1">
                <a:off x="3611968" y="3447000"/>
                <a:ext cx="0" cy="27761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729" name="Line 404"/>
              <p:cNvSpPr>
                <a:spLocks noChangeShapeType="1"/>
              </p:cNvSpPr>
              <p:nvPr/>
            </p:nvSpPr>
            <p:spPr bwMode="auto">
              <a:xfrm flipV="1">
                <a:off x="3604208" y="3443380"/>
                <a:ext cx="0" cy="26553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730" name="Line 405"/>
              <p:cNvSpPr>
                <a:spLocks noChangeShapeType="1"/>
              </p:cNvSpPr>
              <p:nvPr/>
            </p:nvSpPr>
            <p:spPr bwMode="auto">
              <a:xfrm flipV="1">
                <a:off x="3588686" y="3415619"/>
                <a:ext cx="0" cy="27761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731" name="Line 407"/>
              <p:cNvSpPr>
                <a:spLocks noChangeShapeType="1"/>
              </p:cNvSpPr>
              <p:nvPr/>
            </p:nvSpPr>
            <p:spPr bwMode="auto">
              <a:xfrm flipV="1">
                <a:off x="3577820" y="3411999"/>
                <a:ext cx="0" cy="26553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732" name="Line 408"/>
              <p:cNvSpPr>
                <a:spLocks noChangeShapeType="1"/>
              </p:cNvSpPr>
              <p:nvPr/>
            </p:nvSpPr>
            <p:spPr bwMode="auto">
              <a:xfrm flipV="1">
                <a:off x="3531253" y="3364927"/>
                <a:ext cx="0" cy="26553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733" name="Line 409"/>
              <p:cNvSpPr>
                <a:spLocks noChangeShapeType="1"/>
              </p:cNvSpPr>
              <p:nvPr/>
            </p:nvSpPr>
            <p:spPr bwMode="auto">
              <a:xfrm flipV="1">
                <a:off x="3523493" y="3364927"/>
                <a:ext cx="0" cy="26553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734" name="Line 410"/>
              <p:cNvSpPr>
                <a:spLocks noChangeShapeType="1"/>
              </p:cNvSpPr>
              <p:nvPr/>
            </p:nvSpPr>
            <p:spPr bwMode="auto">
              <a:xfrm flipV="1">
                <a:off x="3489344" y="3317856"/>
                <a:ext cx="0" cy="2776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735" name="Line 411"/>
              <p:cNvSpPr>
                <a:spLocks noChangeShapeType="1"/>
              </p:cNvSpPr>
              <p:nvPr/>
            </p:nvSpPr>
            <p:spPr bwMode="auto">
              <a:xfrm flipV="1">
                <a:off x="3466060" y="3293716"/>
                <a:ext cx="0" cy="2776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736" name="Line 412"/>
              <p:cNvSpPr>
                <a:spLocks noChangeShapeType="1"/>
              </p:cNvSpPr>
              <p:nvPr/>
            </p:nvSpPr>
            <p:spPr bwMode="auto">
              <a:xfrm flipV="1">
                <a:off x="3135440" y="2965422"/>
                <a:ext cx="0" cy="2776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737" name="Line 413"/>
              <p:cNvSpPr>
                <a:spLocks noChangeShapeType="1"/>
              </p:cNvSpPr>
              <p:nvPr/>
            </p:nvSpPr>
            <p:spPr bwMode="auto">
              <a:xfrm flipV="1">
                <a:off x="3107500" y="2934041"/>
                <a:ext cx="0" cy="2776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738" name="Line 414"/>
              <p:cNvSpPr>
                <a:spLocks noChangeShapeType="1"/>
              </p:cNvSpPr>
              <p:nvPr/>
            </p:nvSpPr>
            <p:spPr bwMode="auto">
              <a:xfrm flipV="1">
                <a:off x="2924339" y="2667302"/>
                <a:ext cx="0" cy="27761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739" name="Line 415"/>
              <p:cNvSpPr>
                <a:spLocks noChangeShapeType="1"/>
              </p:cNvSpPr>
              <p:nvPr/>
            </p:nvSpPr>
            <p:spPr bwMode="auto">
              <a:xfrm flipV="1">
                <a:off x="2849832" y="2588850"/>
                <a:ext cx="0" cy="26553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740" name="Line 416"/>
              <p:cNvSpPr>
                <a:spLocks noChangeShapeType="1"/>
              </p:cNvSpPr>
              <p:nvPr/>
            </p:nvSpPr>
            <p:spPr bwMode="auto">
              <a:xfrm flipV="1">
                <a:off x="2811027" y="2538157"/>
                <a:ext cx="0" cy="26553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741" name="Line 417"/>
              <p:cNvSpPr>
                <a:spLocks noChangeShapeType="1"/>
              </p:cNvSpPr>
              <p:nvPr/>
            </p:nvSpPr>
            <p:spPr bwMode="auto">
              <a:xfrm flipV="1">
                <a:off x="2655805" y="2278660"/>
                <a:ext cx="0" cy="27761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742" name="Line 418"/>
              <p:cNvSpPr>
                <a:spLocks noChangeShapeType="1"/>
              </p:cNvSpPr>
              <p:nvPr/>
            </p:nvSpPr>
            <p:spPr bwMode="auto">
              <a:xfrm flipV="1">
                <a:off x="2575090" y="2142274"/>
                <a:ext cx="0" cy="2776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743" name="Line 419"/>
              <p:cNvSpPr>
                <a:spLocks noChangeShapeType="1"/>
              </p:cNvSpPr>
              <p:nvPr/>
            </p:nvSpPr>
            <p:spPr bwMode="auto">
              <a:xfrm flipV="1">
                <a:off x="2539390" y="2095202"/>
                <a:ext cx="0" cy="27761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744" name="Line 420"/>
              <p:cNvSpPr>
                <a:spLocks noChangeShapeType="1"/>
              </p:cNvSpPr>
              <p:nvPr/>
            </p:nvSpPr>
            <p:spPr bwMode="auto">
              <a:xfrm flipV="1">
                <a:off x="2528524" y="2067442"/>
                <a:ext cx="0" cy="2776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745" name="Line 421"/>
              <p:cNvSpPr>
                <a:spLocks noChangeShapeType="1"/>
              </p:cNvSpPr>
              <p:nvPr/>
            </p:nvSpPr>
            <p:spPr bwMode="auto">
              <a:xfrm flipV="1">
                <a:off x="2520763" y="2048130"/>
                <a:ext cx="0" cy="2776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746" name="Line 422"/>
              <p:cNvSpPr>
                <a:spLocks noChangeShapeType="1"/>
              </p:cNvSpPr>
              <p:nvPr/>
            </p:nvSpPr>
            <p:spPr bwMode="auto">
              <a:xfrm flipV="1">
                <a:off x="2480406" y="1993817"/>
                <a:ext cx="0" cy="26553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747" name="Line 423"/>
              <p:cNvSpPr>
                <a:spLocks noChangeShapeType="1"/>
              </p:cNvSpPr>
              <p:nvPr/>
            </p:nvSpPr>
            <p:spPr bwMode="auto">
              <a:xfrm flipV="1">
                <a:off x="2491271" y="2009508"/>
                <a:ext cx="0" cy="26553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748" name="Line 424"/>
              <p:cNvSpPr>
                <a:spLocks noChangeShapeType="1"/>
              </p:cNvSpPr>
              <p:nvPr/>
            </p:nvSpPr>
            <p:spPr bwMode="auto">
              <a:xfrm flipV="1">
                <a:off x="2405899" y="1926227"/>
                <a:ext cx="0" cy="27761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749" name="Line 425"/>
              <p:cNvSpPr>
                <a:spLocks noChangeShapeType="1"/>
              </p:cNvSpPr>
              <p:nvPr/>
            </p:nvSpPr>
            <p:spPr bwMode="auto">
              <a:xfrm flipV="1">
                <a:off x="2329841" y="1859844"/>
                <a:ext cx="0" cy="2776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750" name="Line 426"/>
              <p:cNvSpPr>
                <a:spLocks noChangeShapeType="1"/>
              </p:cNvSpPr>
              <p:nvPr/>
            </p:nvSpPr>
            <p:spPr bwMode="auto">
              <a:xfrm flipV="1">
                <a:off x="4156796" y="3799434"/>
                <a:ext cx="0" cy="27761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751" name="Line 427"/>
              <p:cNvSpPr>
                <a:spLocks noChangeShapeType="1"/>
              </p:cNvSpPr>
              <p:nvPr/>
            </p:nvSpPr>
            <p:spPr bwMode="auto">
              <a:xfrm flipV="1">
                <a:off x="4355479" y="3869437"/>
                <a:ext cx="0" cy="27761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  <p:sp>
            <p:nvSpPr>
              <p:cNvPr id="752" name="Freeform 428"/>
              <p:cNvSpPr>
                <a:spLocks/>
              </p:cNvSpPr>
              <p:nvPr/>
            </p:nvSpPr>
            <p:spPr bwMode="auto">
              <a:xfrm>
                <a:off x="2318976" y="1893639"/>
                <a:ext cx="3933308" cy="2439272"/>
              </a:xfrm>
              <a:custGeom>
                <a:avLst/>
                <a:gdLst>
                  <a:gd name="T0" fmla="*/ 2552 w 3004"/>
                  <a:gd name="T1" fmla="*/ 1196 h 1246"/>
                  <a:gd name="T2" fmla="*/ 2192 w 3004"/>
                  <a:gd name="T3" fmla="*/ 1172 h 1246"/>
                  <a:gd name="T4" fmla="*/ 2044 w 3004"/>
                  <a:gd name="T5" fmla="*/ 1130 h 1246"/>
                  <a:gd name="T6" fmla="*/ 1866 w 3004"/>
                  <a:gd name="T7" fmla="*/ 1108 h 1246"/>
                  <a:gd name="T8" fmla="*/ 1736 w 3004"/>
                  <a:gd name="T9" fmla="*/ 1088 h 1246"/>
                  <a:gd name="T10" fmla="*/ 1662 w 3004"/>
                  <a:gd name="T11" fmla="*/ 1066 h 1246"/>
                  <a:gd name="T12" fmla="*/ 1620 w 3004"/>
                  <a:gd name="T13" fmla="*/ 1040 h 1246"/>
                  <a:gd name="T14" fmla="*/ 1500 w 3004"/>
                  <a:gd name="T15" fmla="*/ 1012 h 1246"/>
                  <a:gd name="T16" fmla="*/ 1448 w 3004"/>
                  <a:gd name="T17" fmla="*/ 998 h 1246"/>
                  <a:gd name="T18" fmla="*/ 1398 w 3004"/>
                  <a:gd name="T19" fmla="*/ 988 h 1246"/>
                  <a:gd name="T20" fmla="*/ 1348 w 3004"/>
                  <a:gd name="T21" fmla="*/ 968 h 1246"/>
                  <a:gd name="T22" fmla="*/ 1286 w 3004"/>
                  <a:gd name="T23" fmla="*/ 952 h 1246"/>
                  <a:gd name="T24" fmla="*/ 1230 w 3004"/>
                  <a:gd name="T25" fmla="*/ 924 h 1246"/>
                  <a:gd name="T26" fmla="*/ 1164 w 3004"/>
                  <a:gd name="T27" fmla="*/ 908 h 1246"/>
                  <a:gd name="T28" fmla="*/ 1122 w 3004"/>
                  <a:gd name="T29" fmla="*/ 888 h 1246"/>
                  <a:gd name="T30" fmla="*/ 1086 w 3004"/>
                  <a:gd name="T31" fmla="*/ 880 h 1246"/>
                  <a:gd name="T32" fmla="*/ 1062 w 3004"/>
                  <a:gd name="T33" fmla="*/ 862 h 1246"/>
                  <a:gd name="T34" fmla="*/ 1032 w 3004"/>
                  <a:gd name="T35" fmla="*/ 856 h 1246"/>
                  <a:gd name="T36" fmla="*/ 1006 w 3004"/>
                  <a:gd name="T37" fmla="*/ 818 h 1246"/>
                  <a:gd name="T38" fmla="*/ 968 w 3004"/>
                  <a:gd name="T39" fmla="*/ 794 h 1246"/>
                  <a:gd name="T40" fmla="*/ 948 w 3004"/>
                  <a:gd name="T41" fmla="*/ 772 h 1246"/>
                  <a:gd name="T42" fmla="*/ 908 w 3004"/>
                  <a:gd name="T43" fmla="*/ 766 h 1246"/>
                  <a:gd name="T44" fmla="*/ 898 w 3004"/>
                  <a:gd name="T45" fmla="*/ 740 h 1246"/>
                  <a:gd name="T46" fmla="*/ 868 w 3004"/>
                  <a:gd name="T47" fmla="*/ 728 h 1246"/>
                  <a:gd name="T48" fmla="*/ 840 w 3004"/>
                  <a:gd name="T49" fmla="*/ 700 h 1246"/>
                  <a:gd name="T50" fmla="*/ 812 w 3004"/>
                  <a:gd name="T51" fmla="*/ 676 h 1246"/>
                  <a:gd name="T52" fmla="*/ 758 w 3004"/>
                  <a:gd name="T53" fmla="*/ 650 h 1246"/>
                  <a:gd name="T54" fmla="*/ 738 w 3004"/>
                  <a:gd name="T55" fmla="*/ 624 h 1246"/>
                  <a:gd name="T56" fmla="*/ 682 w 3004"/>
                  <a:gd name="T57" fmla="*/ 610 h 1246"/>
                  <a:gd name="T58" fmla="*/ 646 w 3004"/>
                  <a:gd name="T59" fmla="*/ 580 h 1246"/>
                  <a:gd name="T60" fmla="*/ 620 w 3004"/>
                  <a:gd name="T61" fmla="*/ 562 h 1246"/>
                  <a:gd name="T62" fmla="*/ 594 w 3004"/>
                  <a:gd name="T63" fmla="*/ 540 h 1246"/>
                  <a:gd name="T64" fmla="*/ 568 w 3004"/>
                  <a:gd name="T65" fmla="*/ 522 h 1246"/>
                  <a:gd name="T66" fmla="*/ 542 w 3004"/>
                  <a:gd name="T67" fmla="*/ 496 h 1246"/>
                  <a:gd name="T68" fmla="*/ 520 w 3004"/>
                  <a:gd name="T69" fmla="*/ 486 h 1246"/>
                  <a:gd name="T70" fmla="*/ 504 w 3004"/>
                  <a:gd name="T71" fmla="*/ 466 h 1246"/>
                  <a:gd name="T72" fmla="*/ 484 w 3004"/>
                  <a:gd name="T73" fmla="*/ 438 h 1246"/>
                  <a:gd name="T74" fmla="*/ 464 w 3004"/>
                  <a:gd name="T75" fmla="*/ 414 h 1246"/>
                  <a:gd name="T76" fmla="*/ 438 w 3004"/>
                  <a:gd name="T77" fmla="*/ 398 h 1246"/>
                  <a:gd name="T78" fmla="*/ 400 w 3004"/>
                  <a:gd name="T79" fmla="*/ 366 h 1246"/>
                  <a:gd name="T80" fmla="*/ 370 w 3004"/>
                  <a:gd name="T81" fmla="*/ 346 h 1246"/>
                  <a:gd name="T82" fmla="*/ 346 w 3004"/>
                  <a:gd name="T83" fmla="*/ 320 h 1246"/>
                  <a:gd name="T84" fmla="*/ 318 w 3004"/>
                  <a:gd name="T85" fmla="*/ 296 h 1246"/>
                  <a:gd name="T86" fmla="*/ 290 w 3004"/>
                  <a:gd name="T87" fmla="*/ 270 h 1246"/>
                  <a:gd name="T88" fmla="*/ 262 w 3004"/>
                  <a:gd name="T89" fmla="*/ 224 h 1246"/>
                  <a:gd name="T90" fmla="*/ 250 w 3004"/>
                  <a:gd name="T91" fmla="*/ 198 h 1246"/>
                  <a:gd name="T92" fmla="*/ 218 w 3004"/>
                  <a:gd name="T93" fmla="*/ 166 h 1246"/>
                  <a:gd name="T94" fmla="*/ 202 w 3004"/>
                  <a:gd name="T95" fmla="*/ 144 h 1246"/>
                  <a:gd name="T96" fmla="*/ 172 w 3004"/>
                  <a:gd name="T97" fmla="*/ 132 h 1246"/>
                  <a:gd name="T98" fmla="*/ 156 w 3004"/>
                  <a:gd name="T99" fmla="*/ 100 h 1246"/>
                  <a:gd name="T100" fmla="*/ 140 w 3004"/>
                  <a:gd name="T101" fmla="*/ 90 h 1246"/>
                  <a:gd name="T102" fmla="*/ 124 w 3004"/>
                  <a:gd name="T103" fmla="*/ 70 h 1246"/>
                  <a:gd name="T104" fmla="*/ 100 w 3004"/>
                  <a:gd name="T105" fmla="*/ 64 h 1246"/>
                  <a:gd name="T106" fmla="*/ 82 w 3004"/>
                  <a:gd name="T107" fmla="*/ 46 h 1246"/>
                  <a:gd name="T108" fmla="*/ 64 w 3004"/>
                  <a:gd name="T109" fmla="*/ 36 h 1246"/>
                  <a:gd name="T110" fmla="*/ 42 w 3004"/>
                  <a:gd name="T111" fmla="*/ 20 h 1246"/>
                  <a:gd name="T112" fmla="*/ 14 w 3004"/>
                  <a:gd name="T113" fmla="*/ 2 h 1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004" h="1246">
                    <a:moveTo>
                      <a:pt x="3004" y="1246"/>
                    </a:moveTo>
                    <a:lnTo>
                      <a:pt x="2718" y="1246"/>
                    </a:lnTo>
                    <a:lnTo>
                      <a:pt x="2718" y="1228"/>
                    </a:lnTo>
                    <a:lnTo>
                      <a:pt x="2582" y="1228"/>
                    </a:lnTo>
                    <a:lnTo>
                      <a:pt x="2582" y="1216"/>
                    </a:lnTo>
                    <a:lnTo>
                      <a:pt x="2552" y="1216"/>
                    </a:lnTo>
                    <a:lnTo>
                      <a:pt x="2552" y="1196"/>
                    </a:lnTo>
                    <a:lnTo>
                      <a:pt x="2446" y="1196"/>
                    </a:lnTo>
                    <a:lnTo>
                      <a:pt x="2446" y="1186"/>
                    </a:lnTo>
                    <a:lnTo>
                      <a:pt x="2252" y="1186"/>
                    </a:lnTo>
                    <a:lnTo>
                      <a:pt x="2252" y="1180"/>
                    </a:lnTo>
                    <a:lnTo>
                      <a:pt x="2248" y="1180"/>
                    </a:lnTo>
                    <a:lnTo>
                      <a:pt x="2248" y="1172"/>
                    </a:lnTo>
                    <a:lnTo>
                      <a:pt x="2192" y="1172"/>
                    </a:lnTo>
                    <a:lnTo>
                      <a:pt x="2192" y="1152"/>
                    </a:lnTo>
                    <a:lnTo>
                      <a:pt x="2146" y="1152"/>
                    </a:lnTo>
                    <a:lnTo>
                      <a:pt x="2146" y="1144"/>
                    </a:lnTo>
                    <a:lnTo>
                      <a:pt x="2068" y="1144"/>
                    </a:lnTo>
                    <a:lnTo>
                      <a:pt x="2068" y="1134"/>
                    </a:lnTo>
                    <a:lnTo>
                      <a:pt x="2044" y="1134"/>
                    </a:lnTo>
                    <a:lnTo>
                      <a:pt x="2044" y="1130"/>
                    </a:lnTo>
                    <a:lnTo>
                      <a:pt x="1992" y="1130"/>
                    </a:lnTo>
                    <a:lnTo>
                      <a:pt x="1992" y="1124"/>
                    </a:lnTo>
                    <a:lnTo>
                      <a:pt x="1938" y="1124"/>
                    </a:lnTo>
                    <a:lnTo>
                      <a:pt x="1938" y="1118"/>
                    </a:lnTo>
                    <a:lnTo>
                      <a:pt x="1884" y="1118"/>
                    </a:lnTo>
                    <a:lnTo>
                      <a:pt x="1884" y="1108"/>
                    </a:lnTo>
                    <a:lnTo>
                      <a:pt x="1866" y="1108"/>
                    </a:lnTo>
                    <a:lnTo>
                      <a:pt x="1866" y="1104"/>
                    </a:lnTo>
                    <a:lnTo>
                      <a:pt x="1844" y="1104"/>
                    </a:lnTo>
                    <a:lnTo>
                      <a:pt x="1844" y="1098"/>
                    </a:lnTo>
                    <a:lnTo>
                      <a:pt x="1816" y="1098"/>
                    </a:lnTo>
                    <a:lnTo>
                      <a:pt x="1816" y="1092"/>
                    </a:lnTo>
                    <a:lnTo>
                      <a:pt x="1736" y="1092"/>
                    </a:lnTo>
                    <a:lnTo>
                      <a:pt x="1736" y="1088"/>
                    </a:lnTo>
                    <a:lnTo>
                      <a:pt x="1704" y="1088"/>
                    </a:lnTo>
                    <a:lnTo>
                      <a:pt x="1704" y="1084"/>
                    </a:lnTo>
                    <a:lnTo>
                      <a:pt x="1704" y="1084"/>
                    </a:lnTo>
                    <a:lnTo>
                      <a:pt x="1704" y="1080"/>
                    </a:lnTo>
                    <a:lnTo>
                      <a:pt x="1696" y="1080"/>
                    </a:lnTo>
                    <a:lnTo>
                      <a:pt x="1696" y="1066"/>
                    </a:lnTo>
                    <a:lnTo>
                      <a:pt x="1662" y="1066"/>
                    </a:lnTo>
                    <a:lnTo>
                      <a:pt x="1662" y="1056"/>
                    </a:lnTo>
                    <a:lnTo>
                      <a:pt x="1636" y="1056"/>
                    </a:lnTo>
                    <a:lnTo>
                      <a:pt x="1636" y="1050"/>
                    </a:lnTo>
                    <a:lnTo>
                      <a:pt x="1626" y="1050"/>
                    </a:lnTo>
                    <a:lnTo>
                      <a:pt x="1626" y="1046"/>
                    </a:lnTo>
                    <a:lnTo>
                      <a:pt x="1620" y="1046"/>
                    </a:lnTo>
                    <a:lnTo>
                      <a:pt x="1620" y="1040"/>
                    </a:lnTo>
                    <a:lnTo>
                      <a:pt x="1592" y="1040"/>
                    </a:lnTo>
                    <a:lnTo>
                      <a:pt x="1592" y="1036"/>
                    </a:lnTo>
                    <a:lnTo>
                      <a:pt x="1584" y="1036"/>
                    </a:lnTo>
                    <a:lnTo>
                      <a:pt x="1584" y="1024"/>
                    </a:lnTo>
                    <a:lnTo>
                      <a:pt x="1530" y="1024"/>
                    </a:lnTo>
                    <a:lnTo>
                      <a:pt x="1530" y="1012"/>
                    </a:lnTo>
                    <a:lnTo>
                      <a:pt x="1500" y="1012"/>
                    </a:lnTo>
                    <a:lnTo>
                      <a:pt x="1500" y="1008"/>
                    </a:lnTo>
                    <a:lnTo>
                      <a:pt x="1494" y="1008"/>
                    </a:lnTo>
                    <a:lnTo>
                      <a:pt x="1494" y="1006"/>
                    </a:lnTo>
                    <a:lnTo>
                      <a:pt x="1466" y="1006"/>
                    </a:lnTo>
                    <a:lnTo>
                      <a:pt x="1466" y="1000"/>
                    </a:lnTo>
                    <a:lnTo>
                      <a:pt x="1448" y="1000"/>
                    </a:lnTo>
                    <a:lnTo>
                      <a:pt x="1448" y="998"/>
                    </a:lnTo>
                    <a:lnTo>
                      <a:pt x="1444" y="998"/>
                    </a:lnTo>
                    <a:lnTo>
                      <a:pt x="1444" y="994"/>
                    </a:lnTo>
                    <a:lnTo>
                      <a:pt x="1412" y="994"/>
                    </a:lnTo>
                    <a:lnTo>
                      <a:pt x="1412" y="990"/>
                    </a:lnTo>
                    <a:lnTo>
                      <a:pt x="1406" y="990"/>
                    </a:lnTo>
                    <a:lnTo>
                      <a:pt x="1406" y="988"/>
                    </a:lnTo>
                    <a:lnTo>
                      <a:pt x="1398" y="988"/>
                    </a:lnTo>
                    <a:lnTo>
                      <a:pt x="1398" y="982"/>
                    </a:lnTo>
                    <a:lnTo>
                      <a:pt x="1370" y="982"/>
                    </a:lnTo>
                    <a:lnTo>
                      <a:pt x="1370" y="974"/>
                    </a:lnTo>
                    <a:lnTo>
                      <a:pt x="1364" y="974"/>
                    </a:lnTo>
                    <a:lnTo>
                      <a:pt x="1364" y="970"/>
                    </a:lnTo>
                    <a:lnTo>
                      <a:pt x="1348" y="970"/>
                    </a:lnTo>
                    <a:lnTo>
                      <a:pt x="1348" y="968"/>
                    </a:lnTo>
                    <a:lnTo>
                      <a:pt x="1326" y="968"/>
                    </a:lnTo>
                    <a:lnTo>
                      <a:pt x="1326" y="964"/>
                    </a:lnTo>
                    <a:lnTo>
                      <a:pt x="1322" y="964"/>
                    </a:lnTo>
                    <a:lnTo>
                      <a:pt x="1322" y="960"/>
                    </a:lnTo>
                    <a:lnTo>
                      <a:pt x="1314" y="960"/>
                    </a:lnTo>
                    <a:lnTo>
                      <a:pt x="1314" y="952"/>
                    </a:lnTo>
                    <a:lnTo>
                      <a:pt x="1286" y="952"/>
                    </a:lnTo>
                    <a:lnTo>
                      <a:pt x="1286" y="948"/>
                    </a:lnTo>
                    <a:lnTo>
                      <a:pt x="1274" y="948"/>
                    </a:lnTo>
                    <a:lnTo>
                      <a:pt x="1274" y="940"/>
                    </a:lnTo>
                    <a:lnTo>
                      <a:pt x="1244" y="940"/>
                    </a:lnTo>
                    <a:lnTo>
                      <a:pt x="1244" y="938"/>
                    </a:lnTo>
                    <a:lnTo>
                      <a:pt x="1230" y="938"/>
                    </a:lnTo>
                    <a:lnTo>
                      <a:pt x="1230" y="924"/>
                    </a:lnTo>
                    <a:lnTo>
                      <a:pt x="1202" y="924"/>
                    </a:lnTo>
                    <a:lnTo>
                      <a:pt x="1202" y="922"/>
                    </a:lnTo>
                    <a:lnTo>
                      <a:pt x="1196" y="922"/>
                    </a:lnTo>
                    <a:lnTo>
                      <a:pt x="1196" y="918"/>
                    </a:lnTo>
                    <a:lnTo>
                      <a:pt x="1168" y="918"/>
                    </a:lnTo>
                    <a:lnTo>
                      <a:pt x="1168" y="908"/>
                    </a:lnTo>
                    <a:lnTo>
                      <a:pt x="1164" y="908"/>
                    </a:lnTo>
                    <a:lnTo>
                      <a:pt x="1164" y="904"/>
                    </a:lnTo>
                    <a:lnTo>
                      <a:pt x="1154" y="904"/>
                    </a:lnTo>
                    <a:lnTo>
                      <a:pt x="1154" y="894"/>
                    </a:lnTo>
                    <a:lnTo>
                      <a:pt x="1136" y="894"/>
                    </a:lnTo>
                    <a:lnTo>
                      <a:pt x="1136" y="892"/>
                    </a:lnTo>
                    <a:lnTo>
                      <a:pt x="1122" y="892"/>
                    </a:lnTo>
                    <a:lnTo>
                      <a:pt x="1122" y="888"/>
                    </a:lnTo>
                    <a:lnTo>
                      <a:pt x="1116" y="888"/>
                    </a:lnTo>
                    <a:lnTo>
                      <a:pt x="1116" y="886"/>
                    </a:lnTo>
                    <a:lnTo>
                      <a:pt x="1106" y="886"/>
                    </a:lnTo>
                    <a:lnTo>
                      <a:pt x="1106" y="882"/>
                    </a:lnTo>
                    <a:lnTo>
                      <a:pt x="1090" y="882"/>
                    </a:lnTo>
                    <a:lnTo>
                      <a:pt x="1090" y="880"/>
                    </a:lnTo>
                    <a:lnTo>
                      <a:pt x="1086" y="880"/>
                    </a:lnTo>
                    <a:lnTo>
                      <a:pt x="1086" y="878"/>
                    </a:lnTo>
                    <a:lnTo>
                      <a:pt x="1076" y="878"/>
                    </a:lnTo>
                    <a:lnTo>
                      <a:pt x="1076" y="876"/>
                    </a:lnTo>
                    <a:lnTo>
                      <a:pt x="1074" y="876"/>
                    </a:lnTo>
                    <a:lnTo>
                      <a:pt x="1074" y="874"/>
                    </a:lnTo>
                    <a:lnTo>
                      <a:pt x="1062" y="874"/>
                    </a:lnTo>
                    <a:lnTo>
                      <a:pt x="1062" y="862"/>
                    </a:lnTo>
                    <a:lnTo>
                      <a:pt x="1052" y="862"/>
                    </a:lnTo>
                    <a:lnTo>
                      <a:pt x="1052" y="860"/>
                    </a:lnTo>
                    <a:lnTo>
                      <a:pt x="1050" y="860"/>
                    </a:lnTo>
                    <a:lnTo>
                      <a:pt x="1050" y="858"/>
                    </a:lnTo>
                    <a:lnTo>
                      <a:pt x="1044" y="858"/>
                    </a:lnTo>
                    <a:lnTo>
                      <a:pt x="1044" y="856"/>
                    </a:lnTo>
                    <a:lnTo>
                      <a:pt x="1032" y="856"/>
                    </a:lnTo>
                    <a:lnTo>
                      <a:pt x="1032" y="846"/>
                    </a:lnTo>
                    <a:lnTo>
                      <a:pt x="1020" y="846"/>
                    </a:lnTo>
                    <a:lnTo>
                      <a:pt x="1020" y="840"/>
                    </a:lnTo>
                    <a:lnTo>
                      <a:pt x="1016" y="840"/>
                    </a:lnTo>
                    <a:lnTo>
                      <a:pt x="1016" y="834"/>
                    </a:lnTo>
                    <a:lnTo>
                      <a:pt x="1006" y="834"/>
                    </a:lnTo>
                    <a:lnTo>
                      <a:pt x="1006" y="818"/>
                    </a:lnTo>
                    <a:lnTo>
                      <a:pt x="996" y="818"/>
                    </a:lnTo>
                    <a:lnTo>
                      <a:pt x="996" y="814"/>
                    </a:lnTo>
                    <a:lnTo>
                      <a:pt x="986" y="814"/>
                    </a:lnTo>
                    <a:lnTo>
                      <a:pt x="986" y="808"/>
                    </a:lnTo>
                    <a:lnTo>
                      <a:pt x="976" y="808"/>
                    </a:lnTo>
                    <a:lnTo>
                      <a:pt x="976" y="794"/>
                    </a:lnTo>
                    <a:lnTo>
                      <a:pt x="968" y="794"/>
                    </a:lnTo>
                    <a:lnTo>
                      <a:pt x="968" y="792"/>
                    </a:lnTo>
                    <a:lnTo>
                      <a:pt x="958" y="792"/>
                    </a:lnTo>
                    <a:lnTo>
                      <a:pt x="958" y="790"/>
                    </a:lnTo>
                    <a:lnTo>
                      <a:pt x="956" y="790"/>
                    </a:lnTo>
                    <a:lnTo>
                      <a:pt x="956" y="786"/>
                    </a:lnTo>
                    <a:lnTo>
                      <a:pt x="948" y="786"/>
                    </a:lnTo>
                    <a:lnTo>
                      <a:pt x="948" y="772"/>
                    </a:lnTo>
                    <a:lnTo>
                      <a:pt x="948" y="772"/>
                    </a:lnTo>
                    <a:lnTo>
                      <a:pt x="940" y="772"/>
                    </a:lnTo>
                    <a:lnTo>
                      <a:pt x="940" y="772"/>
                    </a:lnTo>
                    <a:lnTo>
                      <a:pt x="940" y="770"/>
                    </a:lnTo>
                    <a:lnTo>
                      <a:pt x="928" y="770"/>
                    </a:lnTo>
                    <a:lnTo>
                      <a:pt x="928" y="766"/>
                    </a:lnTo>
                    <a:lnTo>
                      <a:pt x="908" y="766"/>
                    </a:lnTo>
                    <a:lnTo>
                      <a:pt x="908" y="752"/>
                    </a:lnTo>
                    <a:lnTo>
                      <a:pt x="904" y="752"/>
                    </a:lnTo>
                    <a:lnTo>
                      <a:pt x="904" y="746"/>
                    </a:lnTo>
                    <a:lnTo>
                      <a:pt x="900" y="746"/>
                    </a:lnTo>
                    <a:lnTo>
                      <a:pt x="900" y="744"/>
                    </a:lnTo>
                    <a:lnTo>
                      <a:pt x="898" y="744"/>
                    </a:lnTo>
                    <a:lnTo>
                      <a:pt x="898" y="740"/>
                    </a:lnTo>
                    <a:lnTo>
                      <a:pt x="886" y="740"/>
                    </a:lnTo>
                    <a:lnTo>
                      <a:pt x="886" y="730"/>
                    </a:lnTo>
                    <a:lnTo>
                      <a:pt x="876" y="730"/>
                    </a:lnTo>
                    <a:lnTo>
                      <a:pt x="872" y="730"/>
                    </a:lnTo>
                    <a:lnTo>
                      <a:pt x="872" y="728"/>
                    </a:lnTo>
                    <a:lnTo>
                      <a:pt x="868" y="728"/>
                    </a:lnTo>
                    <a:lnTo>
                      <a:pt x="868" y="728"/>
                    </a:lnTo>
                    <a:lnTo>
                      <a:pt x="862" y="728"/>
                    </a:lnTo>
                    <a:lnTo>
                      <a:pt x="862" y="724"/>
                    </a:lnTo>
                    <a:lnTo>
                      <a:pt x="848" y="724"/>
                    </a:lnTo>
                    <a:lnTo>
                      <a:pt x="848" y="706"/>
                    </a:lnTo>
                    <a:lnTo>
                      <a:pt x="844" y="706"/>
                    </a:lnTo>
                    <a:lnTo>
                      <a:pt x="844" y="700"/>
                    </a:lnTo>
                    <a:lnTo>
                      <a:pt x="840" y="700"/>
                    </a:lnTo>
                    <a:lnTo>
                      <a:pt x="840" y="698"/>
                    </a:lnTo>
                    <a:lnTo>
                      <a:pt x="838" y="698"/>
                    </a:lnTo>
                    <a:lnTo>
                      <a:pt x="838" y="686"/>
                    </a:lnTo>
                    <a:lnTo>
                      <a:pt x="820" y="686"/>
                    </a:lnTo>
                    <a:lnTo>
                      <a:pt x="820" y="682"/>
                    </a:lnTo>
                    <a:lnTo>
                      <a:pt x="812" y="682"/>
                    </a:lnTo>
                    <a:lnTo>
                      <a:pt x="812" y="676"/>
                    </a:lnTo>
                    <a:lnTo>
                      <a:pt x="792" y="676"/>
                    </a:lnTo>
                    <a:lnTo>
                      <a:pt x="792" y="662"/>
                    </a:lnTo>
                    <a:lnTo>
                      <a:pt x="786" y="662"/>
                    </a:lnTo>
                    <a:lnTo>
                      <a:pt x="786" y="652"/>
                    </a:lnTo>
                    <a:lnTo>
                      <a:pt x="782" y="652"/>
                    </a:lnTo>
                    <a:lnTo>
                      <a:pt x="782" y="650"/>
                    </a:lnTo>
                    <a:lnTo>
                      <a:pt x="758" y="650"/>
                    </a:lnTo>
                    <a:lnTo>
                      <a:pt x="758" y="644"/>
                    </a:lnTo>
                    <a:lnTo>
                      <a:pt x="750" y="644"/>
                    </a:lnTo>
                    <a:lnTo>
                      <a:pt x="750" y="642"/>
                    </a:lnTo>
                    <a:lnTo>
                      <a:pt x="746" y="642"/>
                    </a:lnTo>
                    <a:lnTo>
                      <a:pt x="746" y="634"/>
                    </a:lnTo>
                    <a:lnTo>
                      <a:pt x="738" y="634"/>
                    </a:lnTo>
                    <a:lnTo>
                      <a:pt x="738" y="624"/>
                    </a:lnTo>
                    <a:lnTo>
                      <a:pt x="722" y="624"/>
                    </a:lnTo>
                    <a:lnTo>
                      <a:pt x="722" y="622"/>
                    </a:lnTo>
                    <a:lnTo>
                      <a:pt x="708" y="622"/>
                    </a:lnTo>
                    <a:lnTo>
                      <a:pt x="708" y="620"/>
                    </a:lnTo>
                    <a:lnTo>
                      <a:pt x="696" y="620"/>
                    </a:lnTo>
                    <a:lnTo>
                      <a:pt x="696" y="610"/>
                    </a:lnTo>
                    <a:lnTo>
                      <a:pt x="682" y="610"/>
                    </a:lnTo>
                    <a:lnTo>
                      <a:pt x="682" y="604"/>
                    </a:lnTo>
                    <a:lnTo>
                      <a:pt x="680" y="604"/>
                    </a:lnTo>
                    <a:lnTo>
                      <a:pt x="680" y="602"/>
                    </a:lnTo>
                    <a:lnTo>
                      <a:pt x="676" y="602"/>
                    </a:lnTo>
                    <a:lnTo>
                      <a:pt x="676" y="586"/>
                    </a:lnTo>
                    <a:lnTo>
                      <a:pt x="646" y="586"/>
                    </a:lnTo>
                    <a:lnTo>
                      <a:pt x="646" y="580"/>
                    </a:lnTo>
                    <a:lnTo>
                      <a:pt x="644" y="580"/>
                    </a:lnTo>
                    <a:lnTo>
                      <a:pt x="644" y="580"/>
                    </a:lnTo>
                    <a:lnTo>
                      <a:pt x="636" y="580"/>
                    </a:lnTo>
                    <a:lnTo>
                      <a:pt x="636" y="566"/>
                    </a:lnTo>
                    <a:lnTo>
                      <a:pt x="624" y="566"/>
                    </a:lnTo>
                    <a:lnTo>
                      <a:pt x="624" y="562"/>
                    </a:lnTo>
                    <a:lnTo>
                      <a:pt x="620" y="562"/>
                    </a:lnTo>
                    <a:lnTo>
                      <a:pt x="620" y="558"/>
                    </a:lnTo>
                    <a:lnTo>
                      <a:pt x="616" y="558"/>
                    </a:lnTo>
                    <a:lnTo>
                      <a:pt x="616" y="556"/>
                    </a:lnTo>
                    <a:lnTo>
                      <a:pt x="598" y="556"/>
                    </a:lnTo>
                    <a:lnTo>
                      <a:pt x="598" y="542"/>
                    </a:lnTo>
                    <a:lnTo>
                      <a:pt x="594" y="542"/>
                    </a:lnTo>
                    <a:lnTo>
                      <a:pt x="594" y="540"/>
                    </a:lnTo>
                    <a:lnTo>
                      <a:pt x="588" y="540"/>
                    </a:lnTo>
                    <a:lnTo>
                      <a:pt x="588" y="538"/>
                    </a:lnTo>
                    <a:lnTo>
                      <a:pt x="586" y="538"/>
                    </a:lnTo>
                    <a:lnTo>
                      <a:pt x="586" y="536"/>
                    </a:lnTo>
                    <a:lnTo>
                      <a:pt x="574" y="536"/>
                    </a:lnTo>
                    <a:lnTo>
                      <a:pt x="574" y="522"/>
                    </a:lnTo>
                    <a:lnTo>
                      <a:pt x="568" y="522"/>
                    </a:lnTo>
                    <a:lnTo>
                      <a:pt x="568" y="516"/>
                    </a:lnTo>
                    <a:lnTo>
                      <a:pt x="564" y="516"/>
                    </a:lnTo>
                    <a:lnTo>
                      <a:pt x="564" y="514"/>
                    </a:lnTo>
                    <a:lnTo>
                      <a:pt x="560" y="514"/>
                    </a:lnTo>
                    <a:lnTo>
                      <a:pt x="560" y="508"/>
                    </a:lnTo>
                    <a:lnTo>
                      <a:pt x="542" y="508"/>
                    </a:lnTo>
                    <a:lnTo>
                      <a:pt x="542" y="496"/>
                    </a:lnTo>
                    <a:lnTo>
                      <a:pt x="536" y="496"/>
                    </a:lnTo>
                    <a:lnTo>
                      <a:pt x="536" y="492"/>
                    </a:lnTo>
                    <a:lnTo>
                      <a:pt x="532" y="492"/>
                    </a:lnTo>
                    <a:lnTo>
                      <a:pt x="532" y="490"/>
                    </a:lnTo>
                    <a:lnTo>
                      <a:pt x="532" y="490"/>
                    </a:lnTo>
                    <a:lnTo>
                      <a:pt x="532" y="486"/>
                    </a:lnTo>
                    <a:lnTo>
                      <a:pt x="520" y="486"/>
                    </a:lnTo>
                    <a:lnTo>
                      <a:pt x="520" y="478"/>
                    </a:lnTo>
                    <a:lnTo>
                      <a:pt x="510" y="478"/>
                    </a:lnTo>
                    <a:lnTo>
                      <a:pt x="510" y="476"/>
                    </a:lnTo>
                    <a:lnTo>
                      <a:pt x="506" y="476"/>
                    </a:lnTo>
                    <a:lnTo>
                      <a:pt x="506" y="470"/>
                    </a:lnTo>
                    <a:lnTo>
                      <a:pt x="504" y="470"/>
                    </a:lnTo>
                    <a:lnTo>
                      <a:pt x="504" y="466"/>
                    </a:lnTo>
                    <a:lnTo>
                      <a:pt x="498" y="466"/>
                    </a:lnTo>
                    <a:lnTo>
                      <a:pt x="498" y="458"/>
                    </a:lnTo>
                    <a:lnTo>
                      <a:pt x="492" y="458"/>
                    </a:lnTo>
                    <a:lnTo>
                      <a:pt x="492" y="446"/>
                    </a:lnTo>
                    <a:lnTo>
                      <a:pt x="488" y="446"/>
                    </a:lnTo>
                    <a:lnTo>
                      <a:pt x="488" y="438"/>
                    </a:lnTo>
                    <a:lnTo>
                      <a:pt x="484" y="438"/>
                    </a:lnTo>
                    <a:lnTo>
                      <a:pt x="484" y="438"/>
                    </a:lnTo>
                    <a:lnTo>
                      <a:pt x="482" y="438"/>
                    </a:lnTo>
                    <a:lnTo>
                      <a:pt x="482" y="436"/>
                    </a:lnTo>
                    <a:lnTo>
                      <a:pt x="478" y="436"/>
                    </a:lnTo>
                    <a:lnTo>
                      <a:pt x="478" y="422"/>
                    </a:lnTo>
                    <a:lnTo>
                      <a:pt x="464" y="422"/>
                    </a:lnTo>
                    <a:lnTo>
                      <a:pt x="464" y="414"/>
                    </a:lnTo>
                    <a:lnTo>
                      <a:pt x="462" y="414"/>
                    </a:lnTo>
                    <a:lnTo>
                      <a:pt x="462" y="414"/>
                    </a:lnTo>
                    <a:lnTo>
                      <a:pt x="458" y="414"/>
                    </a:lnTo>
                    <a:lnTo>
                      <a:pt x="458" y="410"/>
                    </a:lnTo>
                    <a:lnTo>
                      <a:pt x="454" y="410"/>
                    </a:lnTo>
                    <a:lnTo>
                      <a:pt x="454" y="398"/>
                    </a:lnTo>
                    <a:lnTo>
                      <a:pt x="438" y="398"/>
                    </a:lnTo>
                    <a:lnTo>
                      <a:pt x="438" y="390"/>
                    </a:lnTo>
                    <a:lnTo>
                      <a:pt x="424" y="390"/>
                    </a:lnTo>
                    <a:lnTo>
                      <a:pt x="424" y="374"/>
                    </a:lnTo>
                    <a:lnTo>
                      <a:pt x="402" y="374"/>
                    </a:lnTo>
                    <a:lnTo>
                      <a:pt x="402" y="372"/>
                    </a:lnTo>
                    <a:lnTo>
                      <a:pt x="400" y="372"/>
                    </a:lnTo>
                    <a:lnTo>
                      <a:pt x="400" y="366"/>
                    </a:lnTo>
                    <a:lnTo>
                      <a:pt x="384" y="366"/>
                    </a:lnTo>
                    <a:lnTo>
                      <a:pt x="384" y="350"/>
                    </a:lnTo>
                    <a:lnTo>
                      <a:pt x="382" y="350"/>
                    </a:lnTo>
                    <a:lnTo>
                      <a:pt x="382" y="348"/>
                    </a:lnTo>
                    <a:lnTo>
                      <a:pt x="374" y="348"/>
                    </a:lnTo>
                    <a:lnTo>
                      <a:pt x="374" y="346"/>
                    </a:lnTo>
                    <a:lnTo>
                      <a:pt x="370" y="346"/>
                    </a:lnTo>
                    <a:lnTo>
                      <a:pt x="370" y="342"/>
                    </a:lnTo>
                    <a:lnTo>
                      <a:pt x="350" y="342"/>
                    </a:lnTo>
                    <a:lnTo>
                      <a:pt x="350" y="328"/>
                    </a:lnTo>
                    <a:lnTo>
                      <a:pt x="348" y="328"/>
                    </a:lnTo>
                    <a:lnTo>
                      <a:pt x="348" y="324"/>
                    </a:lnTo>
                    <a:lnTo>
                      <a:pt x="346" y="324"/>
                    </a:lnTo>
                    <a:lnTo>
                      <a:pt x="346" y="320"/>
                    </a:lnTo>
                    <a:lnTo>
                      <a:pt x="338" y="320"/>
                    </a:lnTo>
                    <a:lnTo>
                      <a:pt x="338" y="304"/>
                    </a:lnTo>
                    <a:lnTo>
                      <a:pt x="330" y="304"/>
                    </a:lnTo>
                    <a:lnTo>
                      <a:pt x="330" y="298"/>
                    </a:lnTo>
                    <a:lnTo>
                      <a:pt x="322" y="298"/>
                    </a:lnTo>
                    <a:lnTo>
                      <a:pt x="322" y="296"/>
                    </a:lnTo>
                    <a:lnTo>
                      <a:pt x="318" y="296"/>
                    </a:lnTo>
                    <a:lnTo>
                      <a:pt x="318" y="292"/>
                    </a:lnTo>
                    <a:lnTo>
                      <a:pt x="300" y="292"/>
                    </a:lnTo>
                    <a:lnTo>
                      <a:pt x="300" y="276"/>
                    </a:lnTo>
                    <a:lnTo>
                      <a:pt x="298" y="276"/>
                    </a:lnTo>
                    <a:lnTo>
                      <a:pt x="298" y="274"/>
                    </a:lnTo>
                    <a:lnTo>
                      <a:pt x="290" y="274"/>
                    </a:lnTo>
                    <a:lnTo>
                      <a:pt x="290" y="270"/>
                    </a:lnTo>
                    <a:lnTo>
                      <a:pt x="284" y="270"/>
                    </a:lnTo>
                    <a:lnTo>
                      <a:pt x="284" y="244"/>
                    </a:lnTo>
                    <a:lnTo>
                      <a:pt x="280" y="244"/>
                    </a:lnTo>
                    <a:lnTo>
                      <a:pt x="280" y="240"/>
                    </a:lnTo>
                    <a:lnTo>
                      <a:pt x="276" y="240"/>
                    </a:lnTo>
                    <a:lnTo>
                      <a:pt x="276" y="224"/>
                    </a:lnTo>
                    <a:lnTo>
                      <a:pt x="262" y="224"/>
                    </a:lnTo>
                    <a:lnTo>
                      <a:pt x="262" y="216"/>
                    </a:lnTo>
                    <a:lnTo>
                      <a:pt x="258" y="216"/>
                    </a:lnTo>
                    <a:lnTo>
                      <a:pt x="258" y="214"/>
                    </a:lnTo>
                    <a:lnTo>
                      <a:pt x="254" y="214"/>
                    </a:lnTo>
                    <a:lnTo>
                      <a:pt x="254" y="210"/>
                    </a:lnTo>
                    <a:lnTo>
                      <a:pt x="250" y="210"/>
                    </a:lnTo>
                    <a:lnTo>
                      <a:pt x="250" y="198"/>
                    </a:lnTo>
                    <a:lnTo>
                      <a:pt x="236" y="198"/>
                    </a:lnTo>
                    <a:lnTo>
                      <a:pt x="236" y="190"/>
                    </a:lnTo>
                    <a:lnTo>
                      <a:pt x="234" y="190"/>
                    </a:lnTo>
                    <a:lnTo>
                      <a:pt x="234" y="184"/>
                    </a:lnTo>
                    <a:lnTo>
                      <a:pt x="230" y="184"/>
                    </a:lnTo>
                    <a:lnTo>
                      <a:pt x="230" y="166"/>
                    </a:lnTo>
                    <a:lnTo>
                      <a:pt x="218" y="166"/>
                    </a:lnTo>
                    <a:lnTo>
                      <a:pt x="218" y="164"/>
                    </a:lnTo>
                    <a:lnTo>
                      <a:pt x="212" y="164"/>
                    </a:lnTo>
                    <a:lnTo>
                      <a:pt x="212" y="160"/>
                    </a:lnTo>
                    <a:lnTo>
                      <a:pt x="210" y="160"/>
                    </a:lnTo>
                    <a:lnTo>
                      <a:pt x="210" y="158"/>
                    </a:lnTo>
                    <a:lnTo>
                      <a:pt x="202" y="158"/>
                    </a:lnTo>
                    <a:lnTo>
                      <a:pt x="202" y="144"/>
                    </a:lnTo>
                    <a:lnTo>
                      <a:pt x="188" y="144"/>
                    </a:lnTo>
                    <a:lnTo>
                      <a:pt x="188" y="136"/>
                    </a:lnTo>
                    <a:lnTo>
                      <a:pt x="184" y="136"/>
                    </a:lnTo>
                    <a:lnTo>
                      <a:pt x="184" y="134"/>
                    </a:lnTo>
                    <a:lnTo>
                      <a:pt x="182" y="134"/>
                    </a:lnTo>
                    <a:lnTo>
                      <a:pt x="182" y="132"/>
                    </a:lnTo>
                    <a:lnTo>
                      <a:pt x="172" y="132"/>
                    </a:lnTo>
                    <a:lnTo>
                      <a:pt x="172" y="120"/>
                    </a:lnTo>
                    <a:lnTo>
                      <a:pt x="160" y="120"/>
                    </a:lnTo>
                    <a:lnTo>
                      <a:pt x="160" y="114"/>
                    </a:lnTo>
                    <a:lnTo>
                      <a:pt x="158" y="114"/>
                    </a:lnTo>
                    <a:lnTo>
                      <a:pt x="158" y="106"/>
                    </a:lnTo>
                    <a:lnTo>
                      <a:pt x="156" y="106"/>
                    </a:lnTo>
                    <a:lnTo>
                      <a:pt x="156" y="100"/>
                    </a:lnTo>
                    <a:lnTo>
                      <a:pt x="152" y="100"/>
                    </a:lnTo>
                    <a:lnTo>
                      <a:pt x="152" y="96"/>
                    </a:lnTo>
                    <a:lnTo>
                      <a:pt x="150" y="96"/>
                    </a:lnTo>
                    <a:lnTo>
                      <a:pt x="150" y="94"/>
                    </a:lnTo>
                    <a:lnTo>
                      <a:pt x="142" y="94"/>
                    </a:lnTo>
                    <a:lnTo>
                      <a:pt x="142" y="90"/>
                    </a:lnTo>
                    <a:lnTo>
                      <a:pt x="140" y="90"/>
                    </a:lnTo>
                    <a:lnTo>
                      <a:pt x="140" y="88"/>
                    </a:lnTo>
                    <a:lnTo>
                      <a:pt x="136" y="88"/>
                    </a:lnTo>
                    <a:lnTo>
                      <a:pt x="136" y="82"/>
                    </a:lnTo>
                    <a:lnTo>
                      <a:pt x="130" y="82"/>
                    </a:lnTo>
                    <a:lnTo>
                      <a:pt x="130" y="74"/>
                    </a:lnTo>
                    <a:lnTo>
                      <a:pt x="124" y="74"/>
                    </a:lnTo>
                    <a:lnTo>
                      <a:pt x="124" y="70"/>
                    </a:lnTo>
                    <a:lnTo>
                      <a:pt x="120" y="70"/>
                    </a:lnTo>
                    <a:lnTo>
                      <a:pt x="120" y="68"/>
                    </a:lnTo>
                    <a:lnTo>
                      <a:pt x="108" y="68"/>
                    </a:lnTo>
                    <a:lnTo>
                      <a:pt x="108" y="66"/>
                    </a:lnTo>
                    <a:lnTo>
                      <a:pt x="102" y="66"/>
                    </a:lnTo>
                    <a:lnTo>
                      <a:pt x="102" y="64"/>
                    </a:lnTo>
                    <a:lnTo>
                      <a:pt x="100" y="64"/>
                    </a:lnTo>
                    <a:lnTo>
                      <a:pt x="100" y="62"/>
                    </a:lnTo>
                    <a:lnTo>
                      <a:pt x="98" y="62"/>
                    </a:lnTo>
                    <a:lnTo>
                      <a:pt x="98" y="54"/>
                    </a:lnTo>
                    <a:lnTo>
                      <a:pt x="96" y="54"/>
                    </a:lnTo>
                    <a:lnTo>
                      <a:pt x="96" y="50"/>
                    </a:lnTo>
                    <a:lnTo>
                      <a:pt x="82" y="50"/>
                    </a:lnTo>
                    <a:lnTo>
                      <a:pt x="82" y="46"/>
                    </a:lnTo>
                    <a:lnTo>
                      <a:pt x="80" y="46"/>
                    </a:lnTo>
                    <a:lnTo>
                      <a:pt x="80" y="44"/>
                    </a:lnTo>
                    <a:lnTo>
                      <a:pt x="76" y="44"/>
                    </a:lnTo>
                    <a:lnTo>
                      <a:pt x="76" y="40"/>
                    </a:lnTo>
                    <a:lnTo>
                      <a:pt x="72" y="40"/>
                    </a:lnTo>
                    <a:lnTo>
                      <a:pt x="72" y="36"/>
                    </a:lnTo>
                    <a:lnTo>
                      <a:pt x="64" y="36"/>
                    </a:lnTo>
                    <a:lnTo>
                      <a:pt x="64" y="32"/>
                    </a:lnTo>
                    <a:lnTo>
                      <a:pt x="48" y="32"/>
                    </a:lnTo>
                    <a:lnTo>
                      <a:pt x="48" y="30"/>
                    </a:lnTo>
                    <a:lnTo>
                      <a:pt x="44" y="30"/>
                    </a:lnTo>
                    <a:lnTo>
                      <a:pt x="44" y="26"/>
                    </a:lnTo>
                    <a:lnTo>
                      <a:pt x="42" y="26"/>
                    </a:lnTo>
                    <a:lnTo>
                      <a:pt x="42" y="20"/>
                    </a:lnTo>
                    <a:lnTo>
                      <a:pt x="38" y="20"/>
                    </a:lnTo>
                    <a:lnTo>
                      <a:pt x="38" y="18"/>
                    </a:lnTo>
                    <a:lnTo>
                      <a:pt x="36" y="18"/>
                    </a:lnTo>
                    <a:lnTo>
                      <a:pt x="36" y="8"/>
                    </a:lnTo>
                    <a:lnTo>
                      <a:pt x="18" y="8"/>
                    </a:lnTo>
                    <a:lnTo>
                      <a:pt x="18" y="2"/>
                    </a:lnTo>
                    <a:lnTo>
                      <a:pt x="14" y="2"/>
                    </a:lnTo>
                    <a:lnTo>
                      <a:pt x="14" y="0"/>
                    </a:lnTo>
                    <a:lnTo>
                      <a:pt x="0" y="0"/>
                    </a:lnTo>
                  </a:path>
                </a:pathLst>
              </a:custGeom>
              <a:noFill/>
              <a:ln w="19050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ＭＳ Ｐゴシック" pitchFamily="34" charset="-128"/>
                </a:endParaRPr>
              </a:p>
            </p:txBody>
          </p:sp>
        </p:grpSp>
        <p:sp>
          <p:nvSpPr>
            <p:cNvPr id="380" name="Freeform 299"/>
            <p:cNvSpPr>
              <a:spLocks/>
            </p:cNvSpPr>
            <p:nvPr/>
          </p:nvSpPr>
          <p:spPr bwMode="auto">
            <a:xfrm>
              <a:off x="1534915" y="1910310"/>
              <a:ext cx="6629024" cy="3084964"/>
            </a:xfrm>
            <a:custGeom>
              <a:avLst/>
              <a:gdLst>
                <a:gd name="T0" fmla="*/ 52 w 3108"/>
                <a:gd name="T1" fmla="*/ 16 h 1318"/>
                <a:gd name="T2" fmla="*/ 88 w 3108"/>
                <a:gd name="T3" fmla="*/ 44 h 1318"/>
                <a:gd name="T4" fmla="*/ 114 w 3108"/>
                <a:gd name="T5" fmla="*/ 68 h 1318"/>
                <a:gd name="T6" fmla="*/ 140 w 3108"/>
                <a:gd name="T7" fmla="*/ 88 h 1318"/>
                <a:gd name="T8" fmla="*/ 180 w 3108"/>
                <a:gd name="T9" fmla="*/ 106 h 1318"/>
                <a:gd name="T10" fmla="*/ 206 w 3108"/>
                <a:gd name="T11" fmla="*/ 122 h 1318"/>
                <a:gd name="T12" fmla="*/ 234 w 3108"/>
                <a:gd name="T13" fmla="*/ 146 h 1318"/>
                <a:gd name="T14" fmla="*/ 266 w 3108"/>
                <a:gd name="T15" fmla="*/ 170 h 1318"/>
                <a:gd name="T16" fmla="*/ 292 w 3108"/>
                <a:gd name="T17" fmla="*/ 184 h 1318"/>
                <a:gd name="T18" fmla="*/ 310 w 3108"/>
                <a:gd name="T19" fmla="*/ 200 h 1318"/>
                <a:gd name="T20" fmla="*/ 334 w 3108"/>
                <a:gd name="T21" fmla="*/ 214 h 1318"/>
                <a:gd name="T22" fmla="*/ 350 w 3108"/>
                <a:gd name="T23" fmla="*/ 240 h 1318"/>
                <a:gd name="T24" fmla="*/ 368 w 3108"/>
                <a:gd name="T25" fmla="*/ 258 h 1318"/>
                <a:gd name="T26" fmla="*/ 384 w 3108"/>
                <a:gd name="T27" fmla="*/ 282 h 1318"/>
                <a:gd name="T28" fmla="*/ 412 w 3108"/>
                <a:gd name="T29" fmla="*/ 304 h 1318"/>
                <a:gd name="T30" fmla="*/ 432 w 3108"/>
                <a:gd name="T31" fmla="*/ 330 h 1318"/>
                <a:gd name="T32" fmla="*/ 462 w 3108"/>
                <a:gd name="T33" fmla="*/ 344 h 1318"/>
                <a:gd name="T34" fmla="*/ 482 w 3108"/>
                <a:gd name="T35" fmla="*/ 366 h 1318"/>
                <a:gd name="T36" fmla="*/ 508 w 3108"/>
                <a:gd name="T37" fmla="*/ 386 h 1318"/>
                <a:gd name="T38" fmla="*/ 532 w 3108"/>
                <a:gd name="T39" fmla="*/ 404 h 1318"/>
                <a:gd name="T40" fmla="*/ 550 w 3108"/>
                <a:gd name="T41" fmla="*/ 422 h 1318"/>
                <a:gd name="T42" fmla="*/ 582 w 3108"/>
                <a:gd name="T43" fmla="*/ 438 h 1318"/>
                <a:gd name="T44" fmla="*/ 616 w 3108"/>
                <a:gd name="T45" fmla="*/ 460 h 1318"/>
                <a:gd name="T46" fmla="*/ 646 w 3108"/>
                <a:gd name="T47" fmla="*/ 474 h 1318"/>
                <a:gd name="T48" fmla="*/ 662 w 3108"/>
                <a:gd name="T49" fmla="*/ 498 h 1318"/>
                <a:gd name="T50" fmla="*/ 680 w 3108"/>
                <a:gd name="T51" fmla="*/ 512 h 1318"/>
                <a:gd name="T52" fmla="*/ 708 w 3108"/>
                <a:gd name="T53" fmla="*/ 534 h 1318"/>
                <a:gd name="T54" fmla="*/ 736 w 3108"/>
                <a:gd name="T55" fmla="*/ 550 h 1318"/>
                <a:gd name="T56" fmla="*/ 772 w 3108"/>
                <a:gd name="T57" fmla="*/ 570 h 1318"/>
                <a:gd name="T58" fmla="*/ 788 w 3108"/>
                <a:gd name="T59" fmla="*/ 588 h 1318"/>
                <a:gd name="T60" fmla="*/ 810 w 3108"/>
                <a:gd name="T61" fmla="*/ 602 h 1318"/>
                <a:gd name="T62" fmla="*/ 826 w 3108"/>
                <a:gd name="T63" fmla="*/ 622 h 1318"/>
                <a:gd name="T64" fmla="*/ 858 w 3108"/>
                <a:gd name="T65" fmla="*/ 632 h 1318"/>
                <a:gd name="T66" fmla="*/ 884 w 3108"/>
                <a:gd name="T67" fmla="*/ 656 h 1318"/>
                <a:gd name="T68" fmla="*/ 910 w 3108"/>
                <a:gd name="T69" fmla="*/ 674 h 1318"/>
                <a:gd name="T70" fmla="*/ 936 w 3108"/>
                <a:gd name="T71" fmla="*/ 686 h 1318"/>
                <a:gd name="T72" fmla="*/ 956 w 3108"/>
                <a:gd name="T73" fmla="*/ 702 h 1318"/>
                <a:gd name="T74" fmla="*/ 976 w 3108"/>
                <a:gd name="T75" fmla="*/ 716 h 1318"/>
                <a:gd name="T76" fmla="*/ 998 w 3108"/>
                <a:gd name="T77" fmla="*/ 732 h 1318"/>
                <a:gd name="T78" fmla="*/ 1018 w 3108"/>
                <a:gd name="T79" fmla="*/ 746 h 1318"/>
                <a:gd name="T80" fmla="*/ 1040 w 3108"/>
                <a:gd name="T81" fmla="*/ 770 h 1318"/>
                <a:gd name="T82" fmla="*/ 1060 w 3108"/>
                <a:gd name="T83" fmla="*/ 784 h 1318"/>
                <a:gd name="T84" fmla="*/ 1084 w 3108"/>
                <a:gd name="T85" fmla="*/ 798 h 1318"/>
                <a:gd name="T86" fmla="*/ 1108 w 3108"/>
                <a:gd name="T87" fmla="*/ 812 h 1318"/>
                <a:gd name="T88" fmla="*/ 1134 w 3108"/>
                <a:gd name="T89" fmla="*/ 824 h 1318"/>
                <a:gd name="T90" fmla="*/ 1150 w 3108"/>
                <a:gd name="T91" fmla="*/ 842 h 1318"/>
                <a:gd name="T92" fmla="*/ 1212 w 3108"/>
                <a:gd name="T93" fmla="*/ 856 h 1318"/>
                <a:gd name="T94" fmla="*/ 1242 w 3108"/>
                <a:gd name="T95" fmla="*/ 868 h 1318"/>
                <a:gd name="T96" fmla="*/ 1266 w 3108"/>
                <a:gd name="T97" fmla="*/ 884 h 1318"/>
                <a:gd name="T98" fmla="*/ 1314 w 3108"/>
                <a:gd name="T99" fmla="*/ 900 h 1318"/>
                <a:gd name="T100" fmla="*/ 1352 w 3108"/>
                <a:gd name="T101" fmla="*/ 918 h 1318"/>
                <a:gd name="T102" fmla="*/ 1406 w 3108"/>
                <a:gd name="T103" fmla="*/ 934 h 1318"/>
                <a:gd name="T104" fmla="*/ 1476 w 3108"/>
                <a:gd name="T105" fmla="*/ 950 h 1318"/>
                <a:gd name="T106" fmla="*/ 1508 w 3108"/>
                <a:gd name="T107" fmla="*/ 968 h 1318"/>
                <a:gd name="T108" fmla="*/ 1572 w 3108"/>
                <a:gd name="T109" fmla="*/ 984 h 1318"/>
                <a:gd name="T110" fmla="*/ 1632 w 3108"/>
                <a:gd name="T111" fmla="*/ 994 h 1318"/>
                <a:gd name="T112" fmla="*/ 1670 w 3108"/>
                <a:gd name="T113" fmla="*/ 1016 h 1318"/>
                <a:gd name="T114" fmla="*/ 1840 w 3108"/>
                <a:gd name="T115" fmla="*/ 1034 h 1318"/>
                <a:gd name="T116" fmla="*/ 1894 w 3108"/>
                <a:gd name="T117" fmla="*/ 1056 h 1318"/>
                <a:gd name="T118" fmla="*/ 1986 w 3108"/>
                <a:gd name="T119" fmla="*/ 1074 h 1318"/>
                <a:gd name="T120" fmla="*/ 2066 w 3108"/>
                <a:gd name="T121" fmla="*/ 1096 h 1318"/>
                <a:gd name="T122" fmla="*/ 2202 w 3108"/>
                <a:gd name="T123" fmla="*/ 1118 h 1318"/>
                <a:gd name="T124" fmla="*/ 3098 w 3108"/>
                <a:gd name="T125" fmla="*/ 1210 h 1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108" h="1318">
                  <a:moveTo>
                    <a:pt x="0" y="0"/>
                  </a:moveTo>
                  <a:lnTo>
                    <a:pt x="24" y="0"/>
                  </a:lnTo>
                  <a:lnTo>
                    <a:pt x="24" y="6"/>
                  </a:lnTo>
                  <a:lnTo>
                    <a:pt x="34" y="6"/>
                  </a:lnTo>
                  <a:lnTo>
                    <a:pt x="34" y="14"/>
                  </a:lnTo>
                  <a:lnTo>
                    <a:pt x="42" y="14"/>
                  </a:lnTo>
                  <a:lnTo>
                    <a:pt x="42" y="16"/>
                  </a:lnTo>
                  <a:lnTo>
                    <a:pt x="52" y="16"/>
                  </a:lnTo>
                  <a:lnTo>
                    <a:pt x="52" y="26"/>
                  </a:lnTo>
                  <a:lnTo>
                    <a:pt x="58" y="26"/>
                  </a:lnTo>
                  <a:lnTo>
                    <a:pt x="58" y="32"/>
                  </a:lnTo>
                  <a:lnTo>
                    <a:pt x="66" y="32"/>
                  </a:lnTo>
                  <a:lnTo>
                    <a:pt x="66" y="36"/>
                  </a:lnTo>
                  <a:lnTo>
                    <a:pt x="78" y="36"/>
                  </a:lnTo>
                  <a:lnTo>
                    <a:pt x="78" y="44"/>
                  </a:lnTo>
                  <a:lnTo>
                    <a:pt x="88" y="44"/>
                  </a:lnTo>
                  <a:lnTo>
                    <a:pt x="88" y="50"/>
                  </a:lnTo>
                  <a:lnTo>
                    <a:pt x="96" y="50"/>
                  </a:lnTo>
                  <a:lnTo>
                    <a:pt x="96" y="56"/>
                  </a:lnTo>
                  <a:lnTo>
                    <a:pt x="102" y="56"/>
                  </a:lnTo>
                  <a:lnTo>
                    <a:pt x="102" y="64"/>
                  </a:lnTo>
                  <a:lnTo>
                    <a:pt x="110" y="64"/>
                  </a:lnTo>
                  <a:lnTo>
                    <a:pt x="114" y="64"/>
                  </a:lnTo>
                  <a:lnTo>
                    <a:pt x="114" y="68"/>
                  </a:lnTo>
                  <a:lnTo>
                    <a:pt x="120" y="68"/>
                  </a:lnTo>
                  <a:lnTo>
                    <a:pt x="120" y="72"/>
                  </a:lnTo>
                  <a:lnTo>
                    <a:pt x="128" y="72"/>
                  </a:lnTo>
                  <a:lnTo>
                    <a:pt x="128" y="78"/>
                  </a:lnTo>
                  <a:lnTo>
                    <a:pt x="134" y="78"/>
                  </a:lnTo>
                  <a:lnTo>
                    <a:pt x="134" y="82"/>
                  </a:lnTo>
                  <a:lnTo>
                    <a:pt x="140" y="82"/>
                  </a:lnTo>
                  <a:lnTo>
                    <a:pt x="140" y="88"/>
                  </a:lnTo>
                  <a:lnTo>
                    <a:pt x="152" y="88"/>
                  </a:lnTo>
                  <a:lnTo>
                    <a:pt x="152" y="94"/>
                  </a:lnTo>
                  <a:lnTo>
                    <a:pt x="156" y="94"/>
                  </a:lnTo>
                  <a:lnTo>
                    <a:pt x="156" y="100"/>
                  </a:lnTo>
                  <a:lnTo>
                    <a:pt x="172" y="100"/>
                  </a:lnTo>
                  <a:lnTo>
                    <a:pt x="174" y="102"/>
                  </a:lnTo>
                  <a:lnTo>
                    <a:pt x="180" y="102"/>
                  </a:lnTo>
                  <a:lnTo>
                    <a:pt x="180" y="106"/>
                  </a:lnTo>
                  <a:lnTo>
                    <a:pt x="186" y="106"/>
                  </a:lnTo>
                  <a:lnTo>
                    <a:pt x="186" y="110"/>
                  </a:lnTo>
                  <a:lnTo>
                    <a:pt x="194" y="110"/>
                  </a:lnTo>
                  <a:lnTo>
                    <a:pt x="194" y="114"/>
                  </a:lnTo>
                  <a:lnTo>
                    <a:pt x="200" y="114"/>
                  </a:lnTo>
                  <a:lnTo>
                    <a:pt x="200" y="118"/>
                  </a:lnTo>
                  <a:lnTo>
                    <a:pt x="206" y="118"/>
                  </a:lnTo>
                  <a:lnTo>
                    <a:pt x="206" y="122"/>
                  </a:lnTo>
                  <a:lnTo>
                    <a:pt x="212" y="122"/>
                  </a:lnTo>
                  <a:lnTo>
                    <a:pt x="212" y="128"/>
                  </a:lnTo>
                  <a:lnTo>
                    <a:pt x="218" y="128"/>
                  </a:lnTo>
                  <a:lnTo>
                    <a:pt x="218" y="140"/>
                  </a:lnTo>
                  <a:lnTo>
                    <a:pt x="226" y="140"/>
                  </a:lnTo>
                  <a:lnTo>
                    <a:pt x="226" y="144"/>
                  </a:lnTo>
                  <a:lnTo>
                    <a:pt x="232" y="144"/>
                  </a:lnTo>
                  <a:lnTo>
                    <a:pt x="234" y="146"/>
                  </a:lnTo>
                  <a:lnTo>
                    <a:pt x="242" y="146"/>
                  </a:lnTo>
                  <a:lnTo>
                    <a:pt x="242" y="150"/>
                  </a:lnTo>
                  <a:lnTo>
                    <a:pt x="248" y="150"/>
                  </a:lnTo>
                  <a:lnTo>
                    <a:pt x="248" y="156"/>
                  </a:lnTo>
                  <a:lnTo>
                    <a:pt x="254" y="156"/>
                  </a:lnTo>
                  <a:lnTo>
                    <a:pt x="254" y="162"/>
                  </a:lnTo>
                  <a:lnTo>
                    <a:pt x="266" y="162"/>
                  </a:lnTo>
                  <a:lnTo>
                    <a:pt x="266" y="170"/>
                  </a:lnTo>
                  <a:lnTo>
                    <a:pt x="276" y="170"/>
                  </a:lnTo>
                  <a:lnTo>
                    <a:pt x="276" y="176"/>
                  </a:lnTo>
                  <a:lnTo>
                    <a:pt x="280" y="176"/>
                  </a:lnTo>
                  <a:lnTo>
                    <a:pt x="280" y="180"/>
                  </a:lnTo>
                  <a:lnTo>
                    <a:pt x="286" y="180"/>
                  </a:lnTo>
                  <a:lnTo>
                    <a:pt x="286" y="184"/>
                  </a:lnTo>
                  <a:lnTo>
                    <a:pt x="290" y="184"/>
                  </a:lnTo>
                  <a:lnTo>
                    <a:pt x="292" y="184"/>
                  </a:lnTo>
                  <a:lnTo>
                    <a:pt x="292" y="186"/>
                  </a:lnTo>
                  <a:lnTo>
                    <a:pt x="300" y="186"/>
                  </a:lnTo>
                  <a:lnTo>
                    <a:pt x="300" y="192"/>
                  </a:lnTo>
                  <a:lnTo>
                    <a:pt x="304" y="192"/>
                  </a:lnTo>
                  <a:lnTo>
                    <a:pt x="304" y="196"/>
                  </a:lnTo>
                  <a:lnTo>
                    <a:pt x="306" y="196"/>
                  </a:lnTo>
                  <a:lnTo>
                    <a:pt x="306" y="200"/>
                  </a:lnTo>
                  <a:lnTo>
                    <a:pt x="310" y="200"/>
                  </a:lnTo>
                  <a:lnTo>
                    <a:pt x="310" y="204"/>
                  </a:lnTo>
                  <a:lnTo>
                    <a:pt x="314" y="204"/>
                  </a:lnTo>
                  <a:lnTo>
                    <a:pt x="314" y="206"/>
                  </a:lnTo>
                  <a:lnTo>
                    <a:pt x="322" y="206"/>
                  </a:lnTo>
                  <a:lnTo>
                    <a:pt x="322" y="210"/>
                  </a:lnTo>
                  <a:lnTo>
                    <a:pt x="326" y="210"/>
                  </a:lnTo>
                  <a:lnTo>
                    <a:pt x="326" y="214"/>
                  </a:lnTo>
                  <a:lnTo>
                    <a:pt x="334" y="214"/>
                  </a:lnTo>
                  <a:lnTo>
                    <a:pt x="334" y="218"/>
                  </a:lnTo>
                  <a:lnTo>
                    <a:pt x="338" y="218"/>
                  </a:lnTo>
                  <a:lnTo>
                    <a:pt x="338" y="228"/>
                  </a:lnTo>
                  <a:lnTo>
                    <a:pt x="340" y="228"/>
                  </a:lnTo>
                  <a:lnTo>
                    <a:pt x="340" y="234"/>
                  </a:lnTo>
                  <a:lnTo>
                    <a:pt x="342" y="234"/>
                  </a:lnTo>
                  <a:lnTo>
                    <a:pt x="342" y="240"/>
                  </a:lnTo>
                  <a:lnTo>
                    <a:pt x="350" y="240"/>
                  </a:lnTo>
                  <a:lnTo>
                    <a:pt x="350" y="246"/>
                  </a:lnTo>
                  <a:lnTo>
                    <a:pt x="352" y="246"/>
                  </a:lnTo>
                  <a:lnTo>
                    <a:pt x="352" y="248"/>
                  </a:lnTo>
                  <a:lnTo>
                    <a:pt x="356" y="248"/>
                  </a:lnTo>
                  <a:lnTo>
                    <a:pt x="356" y="254"/>
                  </a:lnTo>
                  <a:lnTo>
                    <a:pt x="360" y="254"/>
                  </a:lnTo>
                  <a:lnTo>
                    <a:pt x="360" y="258"/>
                  </a:lnTo>
                  <a:lnTo>
                    <a:pt x="368" y="258"/>
                  </a:lnTo>
                  <a:lnTo>
                    <a:pt x="368" y="262"/>
                  </a:lnTo>
                  <a:lnTo>
                    <a:pt x="372" y="262"/>
                  </a:lnTo>
                  <a:lnTo>
                    <a:pt x="372" y="266"/>
                  </a:lnTo>
                  <a:lnTo>
                    <a:pt x="378" y="266"/>
                  </a:lnTo>
                  <a:lnTo>
                    <a:pt x="378" y="274"/>
                  </a:lnTo>
                  <a:lnTo>
                    <a:pt x="378" y="274"/>
                  </a:lnTo>
                  <a:lnTo>
                    <a:pt x="378" y="282"/>
                  </a:lnTo>
                  <a:lnTo>
                    <a:pt x="384" y="282"/>
                  </a:lnTo>
                  <a:lnTo>
                    <a:pt x="384" y="286"/>
                  </a:lnTo>
                  <a:lnTo>
                    <a:pt x="388" y="286"/>
                  </a:lnTo>
                  <a:lnTo>
                    <a:pt x="388" y="292"/>
                  </a:lnTo>
                  <a:lnTo>
                    <a:pt x="394" y="292"/>
                  </a:lnTo>
                  <a:lnTo>
                    <a:pt x="394" y="302"/>
                  </a:lnTo>
                  <a:lnTo>
                    <a:pt x="406" y="302"/>
                  </a:lnTo>
                  <a:lnTo>
                    <a:pt x="406" y="304"/>
                  </a:lnTo>
                  <a:lnTo>
                    <a:pt x="412" y="304"/>
                  </a:lnTo>
                  <a:lnTo>
                    <a:pt x="412" y="312"/>
                  </a:lnTo>
                  <a:lnTo>
                    <a:pt x="420" y="312"/>
                  </a:lnTo>
                  <a:lnTo>
                    <a:pt x="420" y="320"/>
                  </a:lnTo>
                  <a:lnTo>
                    <a:pt x="422" y="320"/>
                  </a:lnTo>
                  <a:lnTo>
                    <a:pt x="422" y="326"/>
                  </a:lnTo>
                  <a:lnTo>
                    <a:pt x="428" y="326"/>
                  </a:lnTo>
                  <a:lnTo>
                    <a:pt x="428" y="330"/>
                  </a:lnTo>
                  <a:lnTo>
                    <a:pt x="432" y="330"/>
                  </a:lnTo>
                  <a:lnTo>
                    <a:pt x="432" y="332"/>
                  </a:lnTo>
                  <a:lnTo>
                    <a:pt x="436" y="332"/>
                  </a:lnTo>
                  <a:lnTo>
                    <a:pt x="436" y="334"/>
                  </a:lnTo>
                  <a:lnTo>
                    <a:pt x="446" y="334"/>
                  </a:lnTo>
                  <a:lnTo>
                    <a:pt x="446" y="338"/>
                  </a:lnTo>
                  <a:lnTo>
                    <a:pt x="452" y="338"/>
                  </a:lnTo>
                  <a:lnTo>
                    <a:pt x="452" y="344"/>
                  </a:lnTo>
                  <a:lnTo>
                    <a:pt x="462" y="344"/>
                  </a:lnTo>
                  <a:lnTo>
                    <a:pt x="462" y="348"/>
                  </a:lnTo>
                  <a:lnTo>
                    <a:pt x="468" y="348"/>
                  </a:lnTo>
                  <a:lnTo>
                    <a:pt x="468" y="356"/>
                  </a:lnTo>
                  <a:lnTo>
                    <a:pt x="472" y="356"/>
                  </a:lnTo>
                  <a:lnTo>
                    <a:pt x="472" y="360"/>
                  </a:lnTo>
                  <a:lnTo>
                    <a:pt x="476" y="360"/>
                  </a:lnTo>
                  <a:lnTo>
                    <a:pt x="476" y="366"/>
                  </a:lnTo>
                  <a:lnTo>
                    <a:pt x="482" y="366"/>
                  </a:lnTo>
                  <a:lnTo>
                    <a:pt x="482" y="368"/>
                  </a:lnTo>
                  <a:lnTo>
                    <a:pt x="488" y="368"/>
                  </a:lnTo>
                  <a:lnTo>
                    <a:pt x="488" y="372"/>
                  </a:lnTo>
                  <a:lnTo>
                    <a:pt x="494" y="372"/>
                  </a:lnTo>
                  <a:lnTo>
                    <a:pt x="494" y="382"/>
                  </a:lnTo>
                  <a:lnTo>
                    <a:pt x="502" y="382"/>
                  </a:lnTo>
                  <a:lnTo>
                    <a:pt x="502" y="386"/>
                  </a:lnTo>
                  <a:lnTo>
                    <a:pt x="508" y="386"/>
                  </a:lnTo>
                  <a:lnTo>
                    <a:pt x="508" y="392"/>
                  </a:lnTo>
                  <a:lnTo>
                    <a:pt x="518" y="392"/>
                  </a:lnTo>
                  <a:lnTo>
                    <a:pt x="518" y="396"/>
                  </a:lnTo>
                  <a:lnTo>
                    <a:pt x="524" y="396"/>
                  </a:lnTo>
                  <a:lnTo>
                    <a:pt x="524" y="402"/>
                  </a:lnTo>
                  <a:lnTo>
                    <a:pt x="526" y="402"/>
                  </a:lnTo>
                  <a:lnTo>
                    <a:pt x="526" y="404"/>
                  </a:lnTo>
                  <a:lnTo>
                    <a:pt x="532" y="404"/>
                  </a:lnTo>
                  <a:lnTo>
                    <a:pt x="532" y="410"/>
                  </a:lnTo>
                  <a:lnTo>
                    <a:pt x="534" y="410"/>
                  </a:lnTo>
                  <a:lnTo>
                    <a:pt x="534" y="414"/>
                  </a:lnTo>
                  <a:lnTo>
                    <a:pt x="540" y="414"/>
                  </a:lnTo>
                  <a:lnTo>
                    <a:pt x="540" y="420"/>
                  </a:lnTo>
                  <a:lnTo>
                    <a:pt x="546" y="420"/>
                  </a:lnTo>
                  <a:lnTo>
                    <a:pt x="546" y="422"/>
                  </a:lnTo>
                  <a:lnTo>
                    <a:pt x="550" y="422"/>
                  </a:lnTo>
                  <a:lnTo>
                    <a:pt x="550" y="428"/>
                  </a:lnTo>
                  <a:lnTo>
                    <a:pt x="564" y="428"/>
                  </a:lnTo>
                  <a:lnTo>
                    <a:pt x="564" y="430"/>
                  </a:lnTo>
                  <a:lnTo>
                    <a:pt x="574" y="430"/>
                  </a:lnTo>
                  <a:lnTo>
                    <a:pt x="574" y="432"/>
                  </a:lnTo>
                  <a:lnTo>
                    <a:pt x="580" y="432"/>
                  </a:lnTo>
                  <a:lnTo>
                    <a:pt x="580" y="438"/>
                  </a:lnTo>
                  <a:lnTo>
                    <a:pt x="582" y="438"/>
                  </a:lnTo>
                  <a:lnTo>
                    <a:pt x="582" y="444"/>
                  </a:lnTo>
                  <a:lnTo>
                    <a:pt x="592" y="444"/>
                  </a:lnTo>
                  <a:lnTo>
                    <a:pt x="592" y="446"/>
                  </a:lnTo>
                  <a:lnTo>
                    <a:pt x="596" y="446"/>
                  </a:lnTo>
                  <a:lnTo>
                    <a:pt x="596" y="452"/>
                  </a:lnTo>
                  <a:lnTo>
                    <a:pt x="602" y="452"/>
                  </a:lnTo>
                  <a:lnTo>
                    <a:pt x="602" y="460"/>
                  </a:lnTo>
                  <a:lnTo>
                    <a:pt x="616" y="460"/>
                  </a:lnTo>
                  <a:lnTo>
                    <a:pt x="616" y="464"/>
                  </a:lnTo>
                  <a:lnTo>
                    <a:pt x="622" y="464"/>
                  </a:lnTo>
                  <a:lnTo>
                    <a:pt x="622" y="468"/>
                  </a:lnTo>
                  <a:lnTo>
                    <a:pt x="634" y="468"/>
                  </a:lnTo>
                  <a:lnTo>
                    <a:pt x="634" y="470"/>
                  </a:lnTo>
                  <a:lnTo>
                    <a:pt x="638" y="470"/>
                  </a:lnTo>
                  <a:lnTo>
                    <a:pt x="638" y="474"/>
                  </a:lnTo>
                  <a:lnTo>
                    <a:pt x="646" y="474"/>
                  </a:lnTo>
                  <a:lnTo>
                    <a:pt x="646" y="480"/>
                  </a:lnTo>
                  <a:lnTo>
                    <a:pt x="650" y="480"/>
                  </a:lnTo>
                  <a:lnTo>
                    <a:pt x="650" y="488"/>
                  </a:lnTo>
                  <a:lnTo>
                    <a:pt x="656" y="488"/>
                  </a:lnTo>
                  <a:lnTo>
                    <a:pt x="656" y="492"/>
                  </a:lnTo>
                  <a:lnTo>
                    <a:pt x="658" y="492"/>
                  </a:lnTo>
                  <a:lnTo>
                    <a:pt x="658" y="498"/>
                  </a:lnTo>
                  <a:lnTo>
                    <a:pt x="662" y="498"/>
                  </a:lnTo>
                  <a:lnTo>
                    <a:pt x="662" y="502"/>
                  </a:lnTo>
                  <a:lnTo>
                    <a:pt x="668" y="502"/>
                  </a:lnTo>
                  <a:lnTo>
                    <a:pt x="668" y="506"/>
                  </a:lnTo>
                  <a:lnTo>
                    <a:pt x="672" y="506"/>
                  </a:lnTo>
                  <a:lnTo>
                    <a:pt x="672" y="510"/>
                  </a:lnTo>
                  <a:lnTo>
                    <a:pt x="676" y="510"/>
                  </a:lnTo>
                  <a:lnTo>
                    <a:pt x="676" y="512"/>
                  </a:lnTo>
                  <a:lnTo>
                    <a:pt x="680" y="512"/>
                  </a:lnTo>
                  <a:lnTo>
                    <a:pt x="680" y="514"/>
                  </a:lnTo>
                  <a:lnTo>
                    <a:pt x="688" y="514"/>
                  </a:lnTo>
                  <a:lnTo>
                    <a:pt x="688" y="518"/>
                  </a:lnTo>
                  <a:lnTo>
                    <a:pt x="696" y="518"/>
                  </a:lnTo>
                  <a:lnTo>
                    <a:pt x="696" y="524"/>
                  </a:lnTo>
                  <a:lnTo>
                    <a:pt x="698" y="524"/>
                  </a:lnTo>
                  <a:lnTo>
                    <a:pt x="698" y="534"/>
                  </a:lnTo>
                  <a:lnTo>
                    <a:pt x="708" y="534"/>
                  </a:lnTo>
                  <a:lnTo>
                    <a:pt x="708" y="534"/>
                  </a:lnTo>
                  <a:lnTo>
                    <a:pt x="716" y="534"/>
                  </a:lnTo>
                  <a:lnTo>
                    <a:pt x="716" y="538"/>
                  </a:lnTo>
                  <a:lnTo>
                    <a:pt x="720" y="538"/>
                  </a:lnTo>
                  <a:lnTo>
                    <a:pt x="720" y="542"/>
                  </a:lnTo>
                  <a:lnTo>
                    <a:pt x="734" y="542"/>
                  </a:lnTo>
                  <a:lnTo>
                    <a:pt x="734" y="550"/>
                  </a:lnTo>
                  <a:lnTo>
                    <a:pt x="736" y="550"/>
                  </a:lnTo>
                  <a:lnTo>
                    <a:pt x="736" y="558"/>
                  </a:lnTo>
                  <a:lnTo>
                    <a:pt x="748" y="558"/>
                  </a:lnTo>
                  <a:lnTo>
                    <a:pt x="748" y="560"/>
                  </a:lnTo>
                  <a:lnTo>
                    <a:pt x="754" y="560"/>
                  </a:lnTo>
                  <a:lnTo>
                    <a:pt x="754" y="564"/>
                  </a:lnTo>
                  <a:lnTo>
                    <a:pt x="770" y="564"/>
                  </a:lnTo>
                  <a:lnTo>
                    <a:pt x="770" y="570"/>
                  </a:lnTo>
                  <a:lnTo>
                    <a:pt x="772" y="570"/>
                  </a:lnTo>
                  <a:lnTo>
                    <a:pt x="772" y="572"/>
                  </a:lnTo>
                  <a:lnTo>
                    <a:pt x="778" y="572"/>
                  </a:lnTo>
                  <a:lnTo>
                    <a:pt x="778" y="580"/>
                  </a:lnTo>
                  <a:lnTo>
                    <a:pt x="780" y="580"/>
                  </a:lnTo>
                  <a:lnTo>
                    <a:pt x="786" y="580"/>
                  </a:lnTo>
                  <a:lnTo>
                    <a:pt x="786" y="584"/>
                  </a:lnTo>
                  <a:lnTo>
                    <a:pt x="788" y="584"/>
                  </a:lnTo>
                  <a:lnTo>
                    <a:pt x="788" y="588"/>
                  </a:lnTo>
                  <a:lnTo>
                    <a:pt x="792" y="588"/>
                  </a:lnTo>
                  <a:lnTo>
                    <a:pt x="792" y="594"/>
                  </a:lnTo>
                  <a:lnTo>
                    <a:pt x="796" y="594"/>
                  </a:lnTo>
                  <a:lnTo>
                    <a:pt x="796" y="596"/>
                  </a:lnTo>
                  <a:lnTo>
                    <a:pt x="804" y="596"/>
                  </a:lnTo>
                  <a:lnTo>
                    <a:pt x="804" y="600"/>
                  </a:lnTo>
                  <a:lnTo>
                    <a:pt x="810" y="600"/>
                  </a:lnTo>
                  <a:lnTo>
                    <a:pt x="810" y="602"/>
                  </a:lnTo>
                  <a:lnTo>
                    <a:pt x="816" y="602"/>
                  </a:lnTo>
                  <a:lnTo>
                    <a:pt x="816" y="604"/>
                  </a:lnTo>
                  <a:lnTo>
                    <a:pt x="820" y="604"/>
                  </a:lnTo>
                  <a:lnTo>
                    <a:pt x="820" y="606"/>
                  </a:lnTo>
                  <a:lnTo>
                    <a:pt x="822" y="606"/>
                  </a:lnTo>
                  <a:lnTo>
                    <a:pt x="822" y="614"/>
                  </a:lnTo>
                  <a:lnTo>
                    <a:pt x="826" y="614"/>
                  </a:lnTo>
                  <a:lnTo>
                    <a:pt x="826" y="622"/>
                  </a:lnTo>
                  <a:lnTo>
                    <a:pt x="844" y="622"/>
                  </a:lnTo>
                  <a:lnTo>
                    <a:pt x="844" y="624"/>
                  </a:lnTo>
                  <a:lnTo>
                    <a:pt x="848" y="624"/>
                  </a:lnTo>
                  <a:lnTo>
                    <a:pt x="848" y="626"/>
                  </a:lnTo>
                  <a:lnTo>
                    <a:pt x="852" y="626"/>
                  </a:lnTo>
                  <a:lnTo>
                    <a:pt x="852" y="628"/>
                  </a:lnTo>
                  <a:lnTo>
                    <a:pt x="858" y="628"/>
                  </a:lnTo>
                  <a:lnTo>
                    <a:pt x="858" y="632"/>
                  </a:lnTo>
                  <a:lnTo>
                    <a:pt x="862" y="632"/>
                  </a:lnTo>
                  <a:lnTo>
                    <a:pt x="862" y="640"/>
                  </a:lnTo>
                  <a:lnTo>
                    <a:pt x="872" y="640"/>
                  </a:lnTo>
                  <a:lnTo>
                    <a:pt x="872" y="646"/>
                  </a:lnTo>
                  <a:lnTo>
                    <a:pt x="882" y="646"/>
                  </a:lnTo>
                  <a:lnTo>
                    <a:pt x="882" y="650"/>
                  </a:lnTo>
                  <a:lnTo>
                    <a:pt x="884" y="650"/>
                  </a:lnTo>
                  <a:lnTo>
                    <a:pt x="884" y="656"/>
                  </a:lnTo>
                  <a:lnTo>
                    <a:pt x="888" y="656"/>
                  </a:lnTo>
                  <a:lnTo>
                    <a:pt x="888" y="660"/>
                  </a:lnTo>
                  <a:lnTo>
                    <a:pt x="898" y="660"/>
                  </a:lnTo>
                  <a:lnTo>
                    <a:pt x="898" y="664"/>
                  </a:lnTo>
                  <a:lnTo>
                    <a:pt x="904" y="664"/>
                  </a:lnTo>
                  <a:lnTo>
                    <a:pt x="904" y="670"/>
                  </a:lnTo>
                  <a:lnTo>
                    <a:pt x="910" y="670"/>
                  </a:lnTo>
                  <a:lnTo>
                    <a:pt x="910" y="674"/>
                  </a:lnTo>
                  <a:lnTo>
                    <a:pt x="916" y="674"/>
                  </a:lnTo>
                  <a:lnTo>
                    <a:pt x="916" y="676"/>
                  </a:lnTo>
                  <a:lnTo>
                    <a:pt x="922" y="676"/>
                  </a:lnTo>
                  <a:lnTo>
                    <a:pt x="922" y="680"/>
                  </a:lnTo>
                  <a:lnTo>
                    <a:pt x="930" y="680"/>
                  </a:lnTo>
                  <a:lnTo>
                    <a:pt x="930" y="682"/>
                  </a:lnTo>
                  <a:lnTo>
                    <a:pt x="936" y="682"/>
                  </a:lnTo>
                  <a:lnTo>
                    <a:pt x="936" y="686"/>
                  </a:lnTo>
                  <a:lnTo>
                    <a:pt x="938" y="686"/>
                  </a:lnTo>
                  <a:lnTo>
                    <a:pt x="938" y="690"/>
                  </a:lnTo>
                  <a:lnTo>
                    <a:pt x="946" y="690"/>
                  </a:lnTo>
                  <a:lnTo>
                    <a:pt x="946" y="696"/>
                  </a:lnTo>
                  <a:lnTo>
                    <a:pt x="954" y="696"/>
                  </a:lnTo>
                  <a:lnTo>
                    <a:pt x="954" y="700"/>
                  </a:lnTo>
                  <a:lnTo>
                    <a:pt x="956" y="700"/>
                  </a:lnTo>
                  <a:lnTo>
                    <a:pt x="956" y="702"/>
                  </a:lnTo>
                  <a:lnTo>
                    <a:pt x="960" y="702"/>
                  </a:lnTo>
                  <a:lnTo>
                    <a:pt x="960" y="704"/>
                  </a:lnTo>
                  <a:lnTo>
                    <a:pt x="966" y="704"/>
                  </a:lnTo>
                  <a:lnTo>
                    <a:pt x="966" y="708"/>
                  </a:lnTo>
                  <a:lnTo>
                    <a:pt x="970" y="708"/>
                  </a:lnTo>
                  <a:lnTo>
                    <a:pt x="970" y="712"/>
                  </a:lnTo>
                  <a:lnTo>
                    <a:pt x="976" y="712"/>
                  </a:lnTo>
                  <a:lnTo>
                    <a:pt x="976" y="716"/>
                  </a:lnTo>
                  <a:lnTo>
                    <a:pt x="978" y="716"/>
                  </a:lnTo>
                  <a:lnTo>
                    <a:pt x="978" y="718"/>
                  </a:lnTo>
                  <a:lnTo>
                    <a:pt x="990" y="718"/>
                  </a:lnTo>
                  <a:lnTo>
                    <a:pt x="990" y="722"/>
                  </a:lnTo>
                  <a:lnTo>
                    <a:pt x="994" y="722"/>
                  </a:lnTo>
                  <a:lnTo>
                    <a:pt x="994" y="728"/>
                  </a:lnTo>
                  <a:lnTo>
                    <a:pt x="998" y="728"/>
                  </a:lnTo>
                  <a:lnTo>
                    <a:pt x="998" y="732"/>
                  </a:lnTo>
                  <a:lnTo>
                    <a:pt x="1002" y="732"/>
                  </a:lnTo>
                  <a:lnTo>
                    <a:pt x="1002" y="736"/>
                  </a:lnTo>
                  <a:lnTo>
                    <a:pt x="1006" y="736"/>
                  </a:lnTo>
                  <a:lnTo>
                    <a:pt x="1006" y="742"/>
                  </a:lnTo>
                  <a:lnTo>
                    <a:pt x="1014" y="742"/>
                  </a:lnTo>
                  <a:lnTo>
                    <a:pt x="1014" y="744"/>
                  </a:lnTo>
                  <a:lnTo>
                    <a:pt x="1018" y="744"/>
                  </a:lnTo>
                  <a:lnTo>
                    <a:pt x="1018" y="746"/>
                  </a:lnTo>
                  <a:lnTo>
                    <a:pt x="1024" y="746"/>
                  </a:lnTo>
                  <a:lnTo>
                    <a:pt x="1024" y="752"/>
                  </a:lnTo>
                  <a:lnTo>
                    <a:pt x="1030" y="752"/>
                  </a:lnTo>
                  <a:lnTo>
                    <a:pt x="1030" y="762"/>
                  </a:lnTo>
                  <a:lnTo>
                    <a:pt x="1038" y="762"/>
                  </a:lnTo>
                  <a:lnTo>
                    <a:pt x="1038" y="764"/>
                  </a:lnTo>
                  <a:lnTo>
                    <a:pt x="1040" y="764"/>
                  </a:lnTo>
                  <a:lnTo>
                    <a:pt x="1040" y="770"/>
                  </a:lnTo>
                  <a:lnTo>
                    <a:pt x="1044" y="770"/>
                  </a:lnTo>
                  <a:lnTo>
                    <a:pt x="1044" y="776"/>
                  </a:lnTo>
                  <a:lnTo>
                    <a:pt x="1048" y="776"/>
                  </a:lnTo>
                  <a:lnTo>
                    <a:pt x="1048" y="780"/>
                  </a:lnTo>
                  <a:lnTo>
                    <a:pt x="1052" y="780"/>
                  </a:lnTo>
                  <a:lnTo>
                    <a:pt x="1052" y="782"/>
                  </a:lnTo>
                  <a:lnTo>
                    <a:pt x="1060" y="782"/>
                  </a:lnTo>
                  <a:lnTo>
                    <a:pt x="1060" y="784"/>
                  </a:lnTo>
                  <a:lnTo>
                    <a:pt x="1072" y="784"/>
                  </a:lnTo>
                  <a:lnTo>
                    <a:pt x="1072" y="786"/>
                  </a:lnTo>
                  <a:lnTo>
                    <a:pt x="1074" y="786"/>
                  </a:lnTo>
                  <a:lnTo>
                    <a:pt x="1074" y="790"/>
                  </a:lnTo>
                  <a:lnTo>
                    <a:pt x="1080" y="790"/>
                  </a:lnTo>
                  <a:lnTo>
                    <a:pt x="1080" y="792"/>
                  </a:lnTo>
                  <a:lnTo>
                    <a:pt x="1084" y="792"/>
                  </a:lnTo>
                  <a:lnTo>
                    <a:pt x="1084" y="798"/>
                  </a:lnTo>
                  <a:lnTo>
                    <a:pt x="1090" y="798"/>
                  </a:lnTo>
                  <a:lnTo>
                    <a:pt x="1090" y="800"/>
                  </a:lnTo>
                  <a:lnTo>
                    <a:pt x="1098" y="800"/>
                  </a:lnTo>
                  <a:lnTo>
                    <a:pt x="1098" y="804"/>
                  </a:lnTo>
                  <a:lnTo>
                    <a:pt x="1104" y="804"/>
                  </a:lnTo>
                  <a:lnTo>
                    <a:pt x="1104" y="810"/>
                  </a:lnTo>
                  <a:lnTo>
                    <a:pt x="1108" y="810"/>
                  </a:lnTo>
                  <a:lnTo>
                    <a:pt x="1108" y="812"/>
                  </a:lnTo>
                  <a:lnTo>
                    <a:pt x="1116" y="812"/>
                  </a:lnTo>
                  <a:lnTo>
                    <a:pt x="1116" y="816"/>
                  </a:lnTo>
                  <a:lnTo>
                    <a:pt x="1122" y="816"/>
                  </a:lnTo>
                  <a:lnTo>
                    <a:pt x="1122" y="820"/>
                  </a:lnTo>
                  <a:lnTo>
                    <a:pt x="1126" y="820"/>
                  </a:lnTo>
                  <a:lnTo>
                    <a:pt x="1126" y="822"/>
                  </a:lnTo>
                  <a:lnTo>
                    <a:pt x="1134" y="822"/>
                  </a:lnTo>
                  <a:lnTo>
                    <a:pt x="1134" y="824"/>
                  </a:lnTo>
                  <a:lnTo>
                    <a:pt x="1138" y="824"/>
                  </a:lnTo>
                  <a:lnTo>
                    <a:pt x="1138" y="828"/>
                  </a:lnTo>
                  <a:lnTo>
                    <a:pt x="1142" y="828"/>
                  </a:lnTo>
                  <a:lnTo>
                    <a:pt x="1142" y="832"/>
                  </a:lnTo>
                  <a:lnTo>
                    <a:pt x="1146" y="832"/>
                  </a:lnTo>
                  <a:lnTo>
                    <a:pt x="1146" y="836"/>
                  </a:lnTo>
                  <a:lnTo>
                    <a:pt x="1150" y="836"/>
                  </a:lnTo>
                  <a:lnTo>
                    <a:pt x="1150" y="842"/>
                  </a:lnTo>
                  <a:lnTo>
                    <a:pt x="1162" y="842"/>
                  </a:lnTo>
                  <a:lnTo>
                    <a:pt x="1162" y="846"/>
                  </a:lnTo>
                  <a:lnTo>
                    <a:pt x="1184" y="846"/>
                  </a:lnTo>
                  <a:lnTo>
                    <a:pt x="1184" y="852"/>
                  </a:lnTo>
                  <a:lnTo>
                    <a:pt x="1198" y="852"/>
                  </a:lnTo>
                  <a:lnTo>
                    <a:pt x="1198" y="854"/>
                  </a:lnTo>
                  <a:lnTo>
                    <a:pt x="1212" y="854"/>
                  </a:lnTo>
                  <a:lnTo>
                    <a:pt x="1212" y="856"/>
                  </a:lnTo>
                  <a:lnTo>
                    <a:pt x="1222" y="856"/>
                  </a:lnTo>
                  <a:lnTo>
                    <a:pt x="1222" y="860"/>
                  </a:lnTo>
                  <a:lnTo>
                    <a:pt x="1232" y="860"/>
                  </a:lnTo>
                  <a:lnTo>
                    <a:pt x="1232" y="864"/>
                  </a:lnTo>
                  <a:lnTo>
                    <a:pt x="1236" y="864"/>
                  </a:lnTo>
                  <a:lnTo>
                    <a:pt x="1236" y="866"/>
                  </a:lnTo>
                  <a:lnTo>
                    <a:pt x="1242" y="866"/>
                  </a:lnTo>
                  <a:lnTo>
                    <a:pt x="1242" y="868"/>
                  </a:lnTo>
                  <a:lnTo>
                    <a:pt x="1246" y="868"/>
                  </a:lnTo>
                  <a:lnTo>
                    <a:pt x="1246" y="872"/>
                  </a:lnTo>
                  <a:lnTo>
                    <a:pt x="1254" y="872"/>
                  </a:lnTo>
                  <a:lnTo>
                    <a:pt x="1254" y="876"/>
                  </a:lnTo>
                  <a:lnTo>
                    <a:pt x="1262" y="876"/>
                  </a:lnTo>
                  <a:lnTo>
                    <a:pt x="1262" y="880"/>
                  </a:lnTo>
                  <a:lnTo>
                    <a:pt x="1266" y="880"/>
                  </a:lnTo>
                  <a:lnTo>
                    <a:pt x="1266" y="884"/>
                  </a:lnTo>
                  <a:lnTo>
                    <a:pt x="1274" y="884"/>
                  </a:lnTo>
                  <a:lnTo>
                    <a:pt x="1274" y="886"/>
                  </a:lnTo>
                  <a:lnTo>
                    <a:pt x="1294" y="886"/>
                  </a:lnTo>
                  <a:lnTo>
                    <a:pt x="1294" y="892"/>
                  </a:lnTo>
                  <a:lnTo>
                    <a:pt x="1308" y="892"/>
                  </a:lnTo>
                  <a:lnTo>
                    <a:pt x="1308" y="896"/>
                  </a:lnTo>
                  <a:lnTo>
                    <a:pt x="1314" y="896"/>
                  </a:lnTo>
                  <a:lnTo>
                    <a:pt x="1314" y="900"/>
                  </a:lnTo>
                  <a:lnTo>
                    <a:pt x="1322" y="900"/>
                  </a:lnTo>
                  <a:lnTo>
                    <a:pt x="1322" y="904"/>
                  </a:lnTo>
                  <a:lnTo>
                    <a:pt x="1332" y="904"/>
                  </a:lnTo>
                  <a:lnTo>
                    <a:pt x="1332" y="908"/>
                  </a:lnTo>
                  <a:lnTo>
                    <a:pt x="1336" y="908"/>
                  </a:lnTo>
                  <a:lnTo>
                    <a:pt x="1336" y="912"/>
                  </a:lnTo>
                  <a:lnTo>
                    <a:pt x="1352" y="912"/>
                  </a:lnTo>
                  <a:lnTo>
                    <a:pt x="1352" y="918"/>
                  </a:lnTo>
                  <a:lnTo>
                    <a:pt x="1372" y="918"/>
                  </a:lnTo>
                  <a:lnTo>
                    <a:pt x="1372" y="922"/>
                  </a:lnTo>
                  <a:lnTo>
                    <a:pt x="1380" y="922"/>
                  </a:lnTo>
                  <a:lnTo>
                    <a:pt x="1380" y="926"/>
                  </a:lnTo>
                  <a:lnTo>
                    <a:pt x="1396" y="926"/>
                  </a:lnTo>
                  <a:lnTo>
                    <a:pt x="1396" y="930"/>
                  </a:lnTo>
                  <a:lnTo>
                    <a:pt x="1406" y="930"/>
                  </a:lnTo>
                  <a:lnTo>
                    <a:pt x="1406" y="934"/>
                  </a:lnTo>
                  <a:lnTo>
                    <a:pt x="1418" y="934"/>
                  </a:lnTo>
                  <a:lnTo>
                    <a:pt x="1418" y="938"/>
                  </a:lnTo>
                  <a:lnTo>
                    <a:pt x="1430" y="938"/>
                  </a:lnTo>
                  <a:lnTo>
                    <a:pt x="1430" y="944"/>
                  </a:lnTo>
                  <a:lnTo>
                    <a:pt x="1470" y="944"/>
                  </a:lnTo>
                  <a:lnTo>
                    <a:pt x="1470" y="946"/>
                  </a:lnTo>
                  <a:lnTo>
                    <a:pt x="1476" y="946"/>
                  </a:lnTo>
                  <a:lnTo>
                    <a:pt x="1476" y="950"/>
                  </a:lnTo>
                  <a:lnTo>
                    <a:pt x="1486" y="950"/>
                  </a:lnTo>
                  <a:lnTo>
                    <a:pt x="1486" y="956"/>
                  </a:lnTo>
                  <a:lnTo>
                    <a:pt x="1492" y="956"/>
                  </a:lnTo>
                  <a:lnTo>
                    <a:pt x="1492" y="960"/>
                  </a:lnTo>
                  <a:lnTo>
                    <a:pt x="1504" y="960"/>
                  </a:lnTo>
                  <a:lnTo>
                    <a:pt x="1504" y="964"/>
                  </a:lnTo>
                  <a:lnTo>
                    <a:pt x="1508" y="964"/>
                  </a:lnTo>
                  <a:lnTo>
                    <a:pt x="1508" y="968"/>
                  </a:lnTo>
                  <a:lnTo>
                    <a:pt x="1550" y="968"/>
                  </a:lnTo>
                  <a:lnTo>
                    <a:pt x="1550" y="972"/>
                  </a:lnTo>
                  <a:lnTo>
                    <a:pt x="1554" y="972"/>
                  </a:lnTo>
                  <a:lnTo>
                    <a:pt x="1554" y="976"/>
                  </a:lnTo>
                  <a:lnTo>
                    <a:pt x="1560" y="976"/>
                  </a:lnTo>
                  <a:lnTo>
                    <a:pt x="1560" y="980"/>
                  </a:lnTo>
                  <a:lnTo>
                    <a:pt x="1572" y="980"/>
                  </a:lnTo>
                  <a:lnTo>
                    <a:pt x="1572" y="984"/>
                  </a:lnTo>
                  <a:lnTo>
                    <a:pt x="1582" y="984"/>
                  </a:lnTo>
                  <a:lnTo>
                    <a:pt x="1582" y="986"/>
                  </a:lnTo>
                  <a:lnTo>
                    <a:pt x="1596" y="986"/>
                  </a:lnTo>
                  <a:lnTo>
                    <a:pt x="1596" y="990"/>
                  </a:lnTo>
                  <a:lnTo>
                    <a:pt x="1602" y="990"/>
                  </a:lnTo>
                  <a:lnTo>
                    <a:pt x="1602" y="994"/>
                  </a:lnTo>
                  <a:lnTo>
                    <a:pt x="1624" y="994"/>
                  </a:lnTo>
                  <a:lnTo>
                    <a:pt x="1632" y="994"/>
                  </a:lnTo>
                  <a:lnTo>
                    <a:pt x="1632" y="1002"/>
                  </a:lnTo>
                  <a:lnTo>
                    <a:pt x="1636" y="1002"/>
                  </a:lnTo>
                  <a:lnTo>
                    <a:pt x="1636" y="1008"/>
                  </a:lnTo>
                  <a:lnTo>
                    <a:pt x="1642" y="1008"/>
                  </a:lnTo>
                  <a:lnTo>
                    <a:pt x="1642" y="1012"/>
                  </a:lnTo>
                  <a:lnTo>
                    <a:pt x="1650" y="1012"/>
                  </a:lnTo>
                  <a:lnTo>
                    <a:pt x="1650" y="1016"/>
                  </a:lnTo>
                  <a:lnTo>
                    <a:pt x="1670" y="1016"/>
                  </a:lnTo>
                  <a:lnTo>
                    <a:pt x="1670" y="1020"/>
                  </a:lnTo>
                  <a:lnTo>
                    <a:pt x="1676" y="1020"/>
                  </a:lnTo>
                  <a:lnTo>
                    <a:pt x="1676" y="1026"/>
                  </a:lnTo>
                  <a:lnTo>
                    <a:pt x="1712" y="1026"/>
                  </a:lnTo>
                  <a:lnTo>
                    <a:pt x="1712" y="1028"/>
                  </a:lnTo>
                  <a:lnTo>
                    <a:pt x="1760" y="1028"/>
                  </a:lnTo>
                  <a:lnTo>
                    <a:pt x="1760" y="1034"/>
                  </a:lnTo>
                  <a:lnTo>
                    <a:pt x="1840" y="1034"/>
                  </a:lnTo>
                  <a:lnTo>
                    <a:pt x="1840" y="1038"/>
                  </a:lnTo>
                  <a:lnTo>
                    <a:pt x="1852" y="1038"/>
                  </a:lnTo>
                  <a:lnTo>
                    <a:pt x="1852" y="1046"/>
                  </a:lnTo>
                  <a:lnTo>
                    <a:pt x="1858" y="1046"/>
                  </a:lnTo>
                  <a:lnTo>
                    <a:pt x="1858" y="1052"/>
                  </a:lnTo>
                  <a:lnTo>
                    <a:pt x="1882" y="1052"/>
                  </a:lnTo>
                  <a:lnTo>
                    <a:pt x="1882" y="1056"/>
                  </a:lnTo>
                  <a:lnTo>
                    <a:pt x="1894" y="1056"/>
                  </a:lnTo>
                  <a:lnTo>
                    <a:pt x="1894" y="1060"/>
                  </a:lnTo>
                  <a:lnTo>
                    <a:pt x="1934" y="1060"/>
                  </a:lnTo>
                  <a:lnTo>
                    <a:pt x="1934" y="1066"/>
                  </a:lnTo>
                  <a:lnTo>
                    <a:pt x="1962" y="1066"/>
                  </a:lnTo>
                  <a:lnTo>
                    <a:pt x="1962" y="1070"/>
                  </a:lnTo>
                  <a:lnTo>
                    <a:pt x="1982" y="1070"/>
                  </a:lnTo>
                  <a:lnTo>
                    <a:pt x="1982" y="1074"/>
                  </a:lnTo>
                  <a:lnTo>
                    <a:pt x="1986" y="1074"/>
                  </a:lnTo>
                  <a:lnTo>
                    <a:pt x="1986" y="1080"/>
                  </a:lnTo>
                  <a:lnTo>
                    <a:pt x="1992" y="1080"/>
                  </a:lnTo>
                  <a:lnTo>
                    <a:pt x="1992" y="1084"/>
                  </a:lnTo>
                  <a:lnTo>
                    <a:pt x="1994" y="1084"/>
                  </a:lnTo>
                  <a:lnTo>
                    <a:pt x="1994" y="1090"/>
                  </a:lnTo>
                  <a:lnTo>
                    <a:pt x="2034" y="1090"/>
                  </a:lnTo>
                  <a:lnTo>
                    <a:pt x="2034" y="1096"/>
                  </a:lnTo>
                  <a:lnTo>
                    <a:pt x="2066" y="1096"/>
                  </a:lnTo>
                  <a:lnTo>
                    <a:pt x="2066" y="1102"/>
                  </a:lnTo>
                  <a:lnTo>
                    <a:pt x="2084" y="1102"/>
                  </a:lnTo>
                  <a:lnTo>
                    <a:pt x="2084" y="1108"/>
                  </a:lnTo>
                  <a:lnTo>
                    <a:pt x="2098" y="1108"/>
                  </a:lnTo>
                  <a:lnTo>
                    <a:pt x="2098" y="1114"/>
                  </a:lnTo>
                  <a:lnTo>
                    <a:pt x="2170" y="1114"/>
                  </a:lnTo>
                  <a:lnTo>
                    <a:pt x="2170" y="1118"/>
                  </a:lnTo>
                  <a:lnTo>
                    <a:pt x="2202" y="1118"/>
                  </a:lnTo>
                  <a:lnTo>
                    <a:pt x="2202" y="1126"/>
                  </a:lnTo>
                  <a:lnTo>
                    <a:pt x="2244" y="1126"/>
                  </a:lnTo>
                  <a:lnTo>
                    <a:pt x="2244" y="1132"/>
                  </a:lnTo>
                  <a:lnTo>
                    <a:pt x="2270" y="1132"/>
                  </a:lnTo>
                  <a:lnTo>
                    <a:pt x="2270" y="1140"/>
                  </a:lnTo>
                  <a:lnTo>
                    <a:pt x="2904" y="1140"/>
                  </a:lnTo>
                  <a:lnTo>
                    <a:pt x="2904" y="1210"/>
                  </a:lnTo>
                  <a:lnTo>
                    <a:pt x="3098" y="1210"/>
                  </a:lnTo>
                  <a:lnTo>
                    <a:pt x="3098" y="1318"/>
                  </a:lnTo>
                  <a:lnTo>
                    <a:pt x="3108" y="1318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50000"/>
                </a:spcBef>
                <a:spcAft>
                  <a:spcPct val="0"/>
                </a:spcAft>
                <a:defRPr/>
              </a:pPr>
              <a:endParaRPr lang="en-US" sz="2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ＭＳ Ｐゴシック" pitchFamily="34" charset="-128"/>
              </a:endParaRPr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246642" y="1904826"/>
            <a:ext cx="3728906" cy="372794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en-US" sz="135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ORR</a:t>
            </a:r>
            <a:r>
              <a:rPr lang="en-US" altLang="en-US" sz="135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– 22.9 vs 13.6%, </a:t>
            </a:r>
            <a:r>
              <a:rPr lang="en-US" altLang="en-US" sz="1350" i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</a:t>
            </a:r>
            <a:r>
              <a:rPr lang="en-US" altLang="en-US" sz="135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&lt;0.001</a:t>
            </a:r>
          </a:p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en-US" sz="135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DCR</a:t>
            </a:r>
            <a:r>
              <a:rPr lang="en-US" altLang="en-US" sz="135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– 64.0 vs 52.6%, </a:t>
            </a:r>
            <a:r>
              <a:rPr lang="en-US" altLang="en-US" sz="1350" i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</a:t>
            </a:r>
            <a:r>
              <a:rPr lang="en-US" altLang="en-US" sz="135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&lt;0.001</a:t>
            </a:r>
          </a:p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en-US" sz="135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PFS</a:t>
            </a:r>
            <a:r>
              <a:rPr lang="en-US" altLang="en-US" sz="135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– HR = 0.76, </a:t>
            </a:r>
            <a:r>
              <a:rPr lang="en-US" altLang="en-US" sz="1350" i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</a:t>
            </a:r>
            <a:r>
              <a:rPr lang="en-US" altLang="en-US" sz="135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&lt;0.0001</a:t>
            </a:r>
          </a:p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endParaRPr lang="en-US" altLang="en-US" sz="135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en-US" sz="135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Toxicities (Gr 3-4) </a:t>
            </a:r>
            <a:r>
              <a:rPr lang="en-US" altLang="en-US" sz="135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– F/N 15.9 vs </a:t>
            </a:r>
          </a:p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en-US" sz="135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10.0%, stomatitis 4.9 vs 1.6%</a:t>
            </a:r>
          </a:p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endParaRPr lang="en-US" altLang="en-US" sz="135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en-US" sz="135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No ↑ in gr 3-4 hemorrhage but</a:t>
            </a:r>
          </a:p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en-US" sz="135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gr 1-2 hemorrhage was 26.5 vs</a:t>
            </a:r>
          </a:p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en-US" sz="135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12.9% (largely epistaxis)</a:t>
            </a:r>
          </a:p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endParaRPr lang="en-US" altLang="en-US" sz="135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en-US" sz="135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OS HR for squamous subset was 0.88 (</a:t>
            </a:r>
            <a:r>
              <a:rPr lang="en-US" altLang="en-US" sz="1350" i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</a:t>
            </a:r>
            <a:r>
              <a:rPr lang="en-US" altLang="en-US" sz="135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=NS)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86543" y="6507493"/>
            <a:ext cx="882485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rgbClr val="FFFF00"/>
                </a:solidFill>
              </a:rPr>
              <a:t>*328 of 1240 (26%) patients had squamous histology </a:t>
            </a:r>
            <a:r>
              <a:rPr lang="en-US" sz="1200" b="1" dirty="0" smtClean="0">
                <a:solidFill>
                  <a:srgbClr val="FFFF00"/>
                </a:solidFill>
              </a:rPr>
              <a:t>                                  </a:t>
            </a:r>
            <a:r>
              <a:rPr lang="en-US" sz="1200" b="1" dirty="0" err="1" smtClean="0">
                <a:solidFill>
                  <a:srgbClr val="FFFF00"/>
                </a:solidFill>
              </a:rPr>
              <a:t>Garon</a:t>
            </a:r>
            <a:r>
              <a:rPr lang="en-US" sz="1200" b="1" dirty="0" smtClean="0">
                <a:solidFill>
                  <a:srgbClr val="FFFF00"/>
                </a:solidFill>
              </a:rPr>
              <a:t> </a:t>
            </a:r>
            <a:r>
              <a:rPr lang="en-US" sz="1200" b="1" dirty="0">
                <a:solidFill>
                  <a:srgbClr val="FFFF00"/>
                </a:solidFill>
              </a:rPr>
              <a:t>EB et </a:t>
            </a:r>
            <a:r>
              <a:rPr lang="en-US" sz="1200" b="1" dirty="0" smtClean="0">
                <a:solidFill>
                  <a:srgbClr val="FFFF00"/>
                </a:solidFill>
              </a:rPr>
              <a:t>al. </a:t>
            </a:r>
            <a:r>
              <a:rPr lang="en-US" sz="1200" b="1" i="1" dirty="0">
                <a:solidFill>
                  <a:srgbClr val="FFFF00"/>
                </a:solidFill>
              </a:rPr>
              <a:t>Lancet</a:t>
            </a:r>
            <a:r>
              <a:rPr lang="en-US" sz="1200" b="1" dirty="0">
                <a:solidFill>
                  <a:srgbClr val="FFFF00"/>
                </a:solidFill>
              </a:rPr>
              <a:t> </a:t>
            </a:r>
            <a:r>
              <a:rPr lang="mr-IN" sz="1200" b="1" dirty="0">
                <a:solidFill>
                  <a:srgbClr val="FFFF00"/>
                </a:solidFill>
              </a:rPr>
              <a:t>384(9944):</a:t>
            </a:r>
            <a:r>
              <a:rPr lang="mr-IN" sz="1200" b="1" dirty="0" smtClean="0">
                <a:solidFill>
                  <a:srgbClr val="FFFF00"/>
                </a:solidFill>
              </a:rPr>
              <a:t>665-73</a:t>
            </a:r>
            <a:r>
              <a:rPr lang="en-US" sz="1200" b="1" dirty="0" smtClean="0">
                <a:solidFill>
                  <a:srgbClr val="FFFF00"/>
                </a:solidFill>
              </a:rPr>
              <a:t>, </a:t>
            </a:r>
            <a:r>
              <a:rPr lang="en-US" sz="1200" b="1" dirty="0">
                <a:solidFill>
                  <a:srgbClr val="FFFF00"/>
                </a:solidFill>
              </a:rPr>
              <a:t>2014</a:t>
            </a:r>
          </a:p>
        </p:txBody>
      </p:sp>
    </p:spTree>
    <p:extLst>
      <p:ext uri="{BB962C8B-B14F-4D97-AF65-F5344CB8AC3E}">
        <p14:creationId xmlns:p14="http://schemas.microsoft.com/office/powerpoint/2010/main" val="3588647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LUX-Lung 8: </a:t>
            </a:r>
            <a:r>
              <a:rPr lang="en-US" dirty="0" err="1"/>
              <a:t>Afatinib</a:t>
            </a:r>
            <a:r>
              <a:rPr lang="en-US" dirty="0"/>
              <a:t> Vs Erlotinib in 2</a:t>
            </a:r>
            <a:r>
              <a:rPr lang="en-US" baseline="30000" dirty="0"/>
              <a:t>nd</a:t>
            </a:r>
            <a:r>
              <a:rPr lang="en-US" dirty="0"/>
              <a:t> Line Squamous Carcinoma: PFS, independent review (1</a:t>
            </a:r>
            <a:r>
              <a:rPr lang="en-US" baseline="30000" dirty="0"/>
              <a:t>0</a:t>
            </a:r>
            <a:r>
              <a:rPr lang="en-US" dirty="0"/>
              <a:t> Endpoint)</a:t>
            </a:r>
          </a:p>
        </p:txBody>
      </p:sp>
      <p:sp>
        <p:nvSpPr>
          <p:cNvPr id="147" name="Freeform 35"/>
          <p:cNvSpPr>
            <a:spLocks/>
          </p:cNvSpPr>
          <p:nvPr/>
        </p:nvSpPr>
        <p:spPr bwMode="auto">
          <a:xfrm>
            <a:off x="1910477" y="2162035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4 h 36"/>
              <a:gd name="T6" fmla="*/ 44 w 44"/>
              <a:gd name="T7" fmla="*/ 24 h 36"/>
              <a:gd name="T8" fmla="*/ 44 w 44"/>
              <a:gd name="T9" fmla="*/ 16 h 36"/>
              <a:gd name="T10" fmla="*/ 24 w 44"/>
              <a:gd name="T11" fmla="*/ 16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6 h 36"/>
              <a:gd name="T18" fmla="*/ 0 w 44"/>
              <a:gd name="T19" fmla="*/ 16 h 36"/>
              <a:gd name="T20" fmla="*/ 0 w 44"/>
              <a:gd name="T21" fmla="*/ 24 h 36"/>
              <a:gd name="T22" fmla="*/ 16 w 44"/>
              <a:gd name="T23" fmla="*/ 24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4"/>
                </a:lnTo>
                <a:lnTo>
                  <a:pt x="44" y="24"/>
                </a:lnTo>
                <a:lnTo>
                  <a:pt x="44" y="16"/>
                </a:lnTo>
                <a:lnTo>
                  <a:pt x="24" y="16"/>
                </a:lnTo>
                <a:lnTo>
                  <a:pt x="24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4"/>
                </a:lnTo>
                <a:lnTo>
                  <a:pt x="16" y="24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rgbClr val="00BD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148" name="Freeform 36"/>
          <p:cNvSpPr>
            <a:spLocks/>
          </p:cNvSpPr>
          <p:nvPr/>
        </p:nvSpPr>
        <p:spPr bwMode="auto">
          <a:xfrm>
            <a:off x="1910477" y="2162035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4 h 36"/>
              <a:gd name="T6" fmla="*/ 44 w 44"/>
              <a:gd name="T7" fmla="*/ 24 h 36"/>
              <a:gd name="T8" fmla="*/ 44 w 44"/>
              <a:gd name="T9" fmla="*/ 16 h 36"/>
              <a:gd name="T10" fmla="*/ 24 w 44"/>
              <a:gd name="T11" fmla="*/ 16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6 h 36"/>
              <a:gd name="T18" fmla="*/ 0 w 44"/>
              <a:gd name="T19" fmla="*/ 16 h 36"/>
              <a:gd name="T20" fmla="*/ 0 w 44"/>
              <a:gd name="T21" fmla="*/ 24 h 36"/>
              <a:gd name="T22" fmla="*/ 16 w 44"/>
              <a:gd name="T23" fmla="*/ 24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4"/>
                </a:lnTo>
                <a:lnTo>
                  <a:pt x="44" y="24"/>
                </a:lnTo>
                <a:lnTo>
                  <a:pt x="44" y="16"/>
                </a:lnTo>
                <a:lnTo>
                  <a:pt x="24" y="16"/>
                </a:lnTo>
                <a:lnTo>
                  <a:pt x="24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4"/>
                </a:lnTo>
                <a:lnTo>
                  <a:pt x="16" y="24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rgbClr val="00BD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149" name="Freeform 37"/>
          <p:cNvSpPr>
            <a:spLocks/>
          </p:cNvSpPr>
          <p:nvPr/>
        </p:nvSpPr>
        <p:spPr bwMode="auto">
          <a:xfrm>
            <a:off x="1910477" y="2162035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4 h 36"/>
              <a:gd name="T6" fmla="*/ 44 w 44"/>
              <a:gd name="T7" fmla="*/ 24 h 36"/>
              <a:gd name="T8" fmla="*/ 44 w 44"/>
              <a:gd name="T9" fmla="*/ 16 h 36"/>
              <a:gd name="T10" fmla="*/ 24 w 44"/>
              <a:gd name="T11" fmla="*/ 16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6 h 36"/>
              <a:gd name="T18" fmla="*/ 0 w 44"/>
              <a:gd name="T19" fmla="*/ 16 h 36"/>
              <a:gd name="T20" fmla="*/ 0 w 44"/>
              <a:gd name="T21" fmla="*/ 24 h 36"/>
              <a:gd name="T22" fmla="*/ 16 w 44"/>
              <a:gd name="T23" fmla="*/ 24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4"/>
                </a:lnTo>
                <a:lnTo>
                  <a:pt x="44" y="24"/>
                </a:lnTo>
                <a:lnTo>
                  <a:pt x="44" y="16"/>
                </a:lnTo>
                <a:lnTo>
                  <a:pt x="24" y="16"/>
                </a:lnTo>
                <a:lnTo>
                  <a:pt x="24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4"/>
                </a:lnTo>
                <a:lnTo>
                  <a:pt x="16" y="24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rgbClr val="00BD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150" name="Freeform 38"/>
          <p:cNvSpPr>
            <a:spLocks/>
          </p:cNvSpPr>
          <p:nvPr/>
        </p:nvSpPr>
        <p:spPr bwMode="auto">
          <a:xfrm>
            <a:off x="1910477" y="2162035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4 h 36"/>
              <a:gd name="T6" fmla="*/ 44 w 44"/>
              <a:gd name="T7" fmla="*/ 24 h 36"/>
              <a:gd name="T8" fmla="*/ 44 w 44"/>
              <a:gd name="T9" fmla="*/ 16 h 36"/>
              <a:gd name="T10" fmla="*/ 24 w 44"/>
              <a:gd name="T11" fmla="*/ 16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6 h 36"/>
              <a:gd name="T18" fmla="*/ 0 w 44"/>
              <a:gd name="T19" fmla="*/ 16 h 36"/>
              <a:gd name="T20" fmla="*/ 0 w 44"/>
              <a:gd name="T21" fmla="*/ 24 h 36"/>
              <a:gd name="T22" fmla="*/ 16 w 44"/>
              <a:gd name="T23" fmla="*/ 24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4"/>
                </a:lnTo>
                <a:lnTo>
                  <a:pt x="44" y="24"/>
                </a:lnTo>
                <a:lnTo>
                  <a:pt x="44" y="16"/>
                </a:lnTo>
                <a:lnTo>
                  <a:pt x="24" y="16"/>
                </a:lnTo>
                <a:lnTo>
                  <a:pt x="24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4"/>
                </a:lnTo>
                <a:lnTo>
                  <a:pt x="16" y="24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rgbClr val="00BD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151" name="Freeform 39"/>
          <p:cNvSpPr>
            <a:spLocks/>
          </p:cNvSpPr>
          <p:nvPr/>
        </p:nvSpPr>
        <p:spPr bwMode="auto">
          <a:xfrm>
            <a:off x="1910477" y="2162035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4 h 36"/>
              <a:gd name="T6" fmla="*/ 44 w 44"/>
              <a:gd name="T7" fmla="*/ 24 h 36"/>
              <a:gd name="T8" fmla="*/ 44 w 44"/>
              <a:gd name="T9" fmla="*/ 16 h 36"/>
              <a:gd name="T10" fmla="*/ 24 w 44"/>
              <a:gd name="T11" fmla="*/ 16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6 h 36"/>
              <a:gd name="T18" fmla="*/ 0 w 44"/>
              <a:gd name="T19" fmla="*/ 16 h 36"/>
              <a:gd name="T20" fmla="*/ 0 w 44"/>
              <a:gd name="T21" fmla="*/ 24 h 36"/>
              <a:gd name="T22" fmla="*/ 16 w 44"/>
              <a:gd name="T23" fmla="*/ 24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4"/>
                </a:lnTo>
                <a:lnTo>
                  <a:pt x="44" y="24"/>
                </a:lnTo>
                <a:lnTo>
                  <a:pt x="44" y="16"/>
                </a:lnTo>
                <a:lnTo>
                  <a:pt x="24" y="16"/>
                </a:lnTo>
                <a:lnTo>
                  <a:pt x="24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4"/>
                </a:lnTo>
                <a:lnTo>
                  <a:pt x="16" y="24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rgbClr val="00BD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152" name="Freeform 40"/>
          <p:cNvSpPr>
            <a:spLocks/>
          </p:cNvSpPr>
          <p:nvPr/>
        </p:nvSpPr>
        <p:spPr bwMode="auto">
          <a:xfrm>
            <a:off x="1910477" y="2162035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4 h 36"/>
              <a:gd name="T6" fmla="*/ 44 w 44"/>
              <a:gd name="T7" fmla="*/ 24 h 36"/>
              <a:gd name="T8" fmla="*/ 44 w 44"/>
              <a:gd name="T9" fmla="*/ 16 h 36"/>
              <a:gd name="T10" fmla="*/ 24 w 44"/>
              <a:gd name="T11" fmla="*/ 16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6 h 36"/>
              <a:gd name="T18" fmla="*/ 0 w 44"/>
              <a:gd name="T19" fmla="*/ 16 h 36"/>
              <a:gd name="T20" fmla="*/ 0 w 44"/>
              <a:gd name="T21" fmla="*/ 24 h 36"/>
              <a:gd name="T22" fmla="*/ 16 w 44"/>
              <a:gd name="T23" fmla="*/ 24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4"/>
                </a:lnTo>
                <a:lnTo>
                  <a:pt x="44" y="24"/>
                </a:lnTo>
                <a:lnTo>
                  <a:pt x="44" y="16"/>
                </a:lnTo>
                <a:lnTo>
                  <a:pt x="24" y="16"/>
                </a:lnTo>
                <a:lnTo>
                  <a:pt x="24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4"/>
                </a:lnTo>
                <a:lnTo>
                  <a:pt x="16" y="24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rgbClr val="00BD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153" name="Freeform 41"/>
          <p:cNvSpPr>
            <a:spLocks/>
          </p:cNvSpPr>
          <p:nvPr/>
        </p:nvSpPr>
        <p:spPr bwMode="auto">
          <a:xfrm>
            <a:off x="1910477" y="2162035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4 h 36"/>
              <a:gd name="T6" fmla="*/ 44 w 44"/>
              <a:gd name="T7" fmla="*/ 24 h 36"/>
              <a:gd name="T8" fmla="*/ 44 w 44"/>
              <a:gd name="T9" fmla="*/ 16 h 36"/>
              <a:gd name="T10" fmla="*/ 24 w 44"/>
              <a:gd name="T11" fmla="*/ 16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6 h 36"/>
              <a:gd name="T18" fmla="*/ 0 w 44"/>
              <a:gd name="T19" fmla="*/ 16 h 36"/>
              <a:gd name="T20" fmla="*/ 0 w 44"/>
              <a:gd name="T21" fmla="*/ 24 h 36"/>
              <a:gd name="T22" fmla="*/ 16 w 44"/>
              <a:gd name="T23" fmla="*/ 24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4"/>
                </a:lnTo>
                <a:lnTo>
                  <a:pt x="44" y="24"/>
                </a:lnTo>
                <a:lnTo>
                  <a:pt x="44" y="16"/>
                </a:lnTo>
                <a:lnTo>
                  <a:pt x="24" y="16"/>
                </a:lnTo>
                <a:lnTo>
                  <a:pt x="24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4"/>
                </a:lnTo>
                <a:lnTo>
                  <a:pt x="16" y="24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rgbClr val="00BD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154" name="Freeform 42"/>
          <p:cNvSpPr>
            <a:spLocks/>
          </p:cNvSpPr>
          <p:nvPr/>
        </p:nvSpPr>
        <p:spPr bwMode="auto">
          <a:xfrm>
            <a:off x="1910477" y="2162035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4 h 36"/>
              <a:gd name="T6" fmla="*/ 44 w 44"/>
              <a:gd name="T7" fmla="*/ 24 h 36"/>
              <a:gd name="T8" fmla="*/ 44 w 44"/>
              <a:gd name="T9" fmla="*/ 16 h 36"/>
              <a:gd name="T10" fmla="*/ 24 w 44"/>
              <a:gd name="T11" fmla="*/ 16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6 h 36"/>
              <a:gd name="T18" fmla="*/ 0 w 44"/>
              <a:gd name="T19" fmla="*/ 16 h 36"/>
              <a:gd name="T20" fmla="*/ 0 w 44"/>
              <a:gd name="T21" fmla="*/ 24 h 36"/>
              <a:gd name="T22" fmla="*/ 16 w 44"/>
              <a:gd name="T23" fmla="*/ 24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4"/>
                </a:lnTo>
                <a:lnTo>
                  <a:pt x="44" y="24"/>
                </a:lnTo>
                <a:lnTo>
                  <a:pt x="44" y="16"/>
                </a:lnTo>
                <a:lnTo>
                  <a:pt x="24" y="16"/>
                </a:lnTo>
                <a:lnTo>
                  <a:pt x="24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4"/>
                </a:lnTo>
                <a:lnTo>
                  <a:pt x="16" y="24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rgbClr val="00BD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155" name="Freeform 43"/>
          <p:cNvSpPr>
            <a:spLocks/>
          </p:cNvSpPr>
          <p:nvPr/>
        </p:nvSpPr>
        <p:spPr bwMode="auto">
          <a:xfrm>
            <a:off x="1910477" y="2162035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4 h 36"/>
              <a:gd name="T6" fmla="*/ 44 w 44"/>
              <a:gd name="T7" fmla="*/ 24 h 36"/>
              <a:gd name="T8" fmla="*/ 44 w 44"/>
              <a:gd name="T9" fmla="*/ 16 h 36"/>
              <a:gd name="T10" fmla="*/ 24 w 44"/>
              <a:gd name="T11" fmla="*/ 16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6 h 36"/>
              <a:gd name="T18" fmla="*/ 0 w 44"/>
              <a:gd name="T19" fmla="*/ 16 h 36"/>
              <a:gd name="T20" fmla="*/ 0 w 44"/>
              <a:gd name="T21" fmla="*/ 24 h 36"/>
              <a:gd name="T22" fmla="*/ 16 w 44"/>
              <a:gd name="T23" fmla="*/ 24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4"/>
                </a:lnTo>
                <a:lnTo>
                  <a:pt x="44" y="24"/>
                </a:lnTo>
                <a:lnTo>
                  <a:pt x="44" y="16"/>
                </a:lnTo>
                <a:lnTo>
                  <a:pt x="24" y="16"/>
                </a:lnTo>
                <a:lnTo>
                  <a:pt x="24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4"/>
                </a:lnTo>
                <a:lnTo>
                  <a:pt x="16" y="24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rgbClr val="00BD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156" name="Freeform 44"/>
          <p:cNvSpPr>
            <a:spLocks/>
          </p:cNvSpPr>
          <p:nvPr/>
        </p:nvSpPr>
        <p:spPr bwMode="auto">
          <a:xfrm>
            <a:off x="1910477" y="2162035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4 h 36"/>
              <a:gd name="T6" fmla="*/ 44 w 44"/>
              <a:gd name="T7" fmla="*/ 24 h 36"/>
              <a:gd name="T8" fmla="*/ 44 w 44"/>
              <a:gd name="T9" fmla="*/ 16 h 36"/>
              <a:gd name="T10" fmla="*/ 24 w 44"/>
              <a:gd name="T11" fmla="*/ 16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6 h 36"/>
              <a:gd name="T18" fmla="*/ 0 w 44"/>
              <a:gd name="T19" fmla="*/ 16 h 36"/>
              <a:gd name="T20" fmla="*/ 0 w 44"/>
              <a:gd name="T21" fmla="*/ 24 h 36"/>
              <a:gd name="T22" fmla="*/ 16 w 44"/>
              <a:gd name="T23" fmla="*/ 24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4"/>
                </a:lnTo>
                <a:lnTo>
                  <a:pt x="44" y="24"/>
                </a:lnTo>
                <a:lnTo>
                  <a:pt x="44" y="16"/>
                </a:lnTo>
                <a:lnTo>
                  <a:pt x="24" y="16"/>
                </a:lnTo>
                <a:lnTo>
                  <a:pt x="24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4"/>
                </a:lnTo>
                <a:lnTo>
                  <a:pt x="16" y="24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rgbClr val="00BD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157" name="Freeform 45"/>
          <p:cNvSpPr>
            <a:spLocks/>
          </p:cNvSpPr>
          <p:nvPr/>
        </p:nvSpPr>
        <p:spPr bwMode="auto">
          <a:xfrm>
            <a:off x="1910477" y="2162035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4 h 36"/>
              <a:gd name="T6" fmla="*/ 44 w 44"/>
              <a:gd name="T7" fmla="*/ 24 h 36"/>
              <a:gd name="T8" fmla="*/ 44 w 44"/>
              <a:gd name="T9" fmla="*/ 16 h 36"/>
              <a:gd name="T10" fmla="*/ 24 w 44"/>
              <a:gd name="T11" fmla="*/ 16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6 h 36"/>
              <a:gd name="T18" fmla="*/ 0 w 44"/>
              <a:gd name="T19" fmla="*/ 16 h 36"/>
              <a:gd name="T20" fmla="*/ 0 w 44"/>
              <a:gd name="T21" fmla="*/ 24 h 36"/>
              <a:gd name="T22" fmla="*/ 16 w 44"/>
              <a:gd name="T23" fmla="*/ 24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4"/>
                </a:lnTo>
                <a:lnTo>
                  <a:pt x="44" y="24"/>
                </a:lnTo>
                <a:lnTo>
                  <a:pt x="44" y="16"/>
                </a:lnTo>
                <a:lnTo>
                  <a:pt x="24" y="16"/>
                </a:lnTo>
                <a:lnTo>
                  <a:pt x="24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4"/>
                </a:lnTo>
                <a:lnTo>
                  <a:pt x="16" y="24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rgbClr val="00BD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158" name="Freeform 46"/>
          <p:cNvSpPr>
            <a:spLocks/>
          </p:cNvSpPr>
          <p:nvPr/>
        </p:nvSpPr>
        <p:spPr bwMode="auto">
          <a:xfrm>
            <a:off x="1910477" y="2162035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4 h 36"/>
              <a:gd name="T6" fmla="*/ 44 w 44"/>
              <a:gd name="T7" fmla="*/ 24 h 36"/>
              <a:gd name="T8" fmla="*/ 44 w 44"/>
              <a:gd name="T9" fmla="*/ 16 h 36"/>
              <a:gd name="T10" fmla="*/ 24 w 44"/>
              <a:gd name="T11" fmla="*/ 16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6 h 36"/>
              <a:gd name="T18" fmla="*/ 0 w 44"/>
              <a:gd name="T19" fmla="*/ 16 h 36"/>
              <a:gd name="T20" fmla="*/ 0 w 44"/>
              <a:gd name="T21" fmla="*/ 24 h 36"/>
              <a:gd name="T22" fmla="*/ 16 w 44"/>
              <a:gd name="T23" fmla="*/ 24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4"/>
                </a:lnTo>
                <a:lnTo>
                  <a:pt x="44" y="24"/>
                </a:lnTo>
                <a:lnTo>
                  <a:pt x="44" y="16"/>
                </a:lnTo>
                <a:lnTo>
                  <a:pt x="24" y="16"/>
                </a:lnTo>
                <a:lnTo>
                  <a:pt x="24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4"/>
                </a:lnTo>
                <a:lnTo>
                  <a:pt x="16" y="24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rgbClr val="00BD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159" name="Freeform 47"/>
          <p:cNvSpPr>
            <a:spLocks/>
          </p:cNvSpPr>
          <p:nvPr/>
        </p:nvSpPr>
        <p:spPr bwMode="auto">
          <a:xfrm>
            <a:off x="1910477" y="2162035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4 h 36"/>
              <a:gd name="T6" fmla="*/ 44 w 44"/>
              <a:gd name="T7" fmla="*/ 24 h 36"/>
              <a:gd name="T8" fmla="*/ 44 w 44"/>
              <a:gd name="T9" fmla="*/ 16 h 36"/>
              <a:gd name="T10" fmla="*/ 24 w 44"/>
              <a:gd name="T11" fmla="*/ 16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6 h 36"/>
              <a:gd name="T18" fmla="*/ 0 w 44"/>
              <a:gd name="T19" fmla="*/ 16 h 36"/>
              <a:gd name="T20" fmla="*/ 0 w 44"/>
              <a:gd name="T21" fmla="*/ 24 h 36"/>
              <a:gd name="T22" fmla="*/ 16 w 44"/>
              <a:gd name="T23" fmla="*/ 24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4"/>
                </a:lnTo>
                <a:lnTo>
                  <a:pt x="44" y="24"/>
                </a:lnTo>
                <a:lnTo>
                  <a:pt x="44" y="16"/>
                </a:lnTo>
                <a:lnTo>
                  <a:pt x="24" y="16"/>
                </a:lnTo>
                <a:lnTo>
                  <a:pt x="24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4"/>
                </a:lnTo>
                <a:lnTo>
                  <a:pt x="16" y="24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rgbClr val="00BD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160" name="Freeform 48"/>
          <p:cNvSpPr>
            <a:spLocks/>
          </p:cNvSpPr>
          <p:nvPr/>
        </p:nvSpPr>
        <p:spPr bwMode="auto">
          <a:xfrm>
            <a:off x="1910477" y="2162035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4 h 36"/>
              <a:gd name="T6" fmla="*/ 44 w 44"/>
              <a:gd name="T7" fmla="*/ 24 h 36"/>
              <a:gd name="T8" fmla="*/ 44 w 44"/>
              <a:gd name="T9" fmla="*/ 16 h 36"/>
              <a:gd name="T10" fmla="*/ 24 w 44"/>
              <a:gd name="T11" fmla="*/ 16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6 h 36"/>
              <a:gd name="T18" fmla="*/ 0 w 44"/>
              <a:gd name="T19" fmla="*/ 16 h 36"/>
              <a:gd name="T20" fmla="*/ 0 w 44"/>
              <a:gd name="T21" fmla="*/ 24 h 36"/>
              <a:gd name="T22" fmla="*/ 16 w 44"/>
              <a:gd name="T23" fmla="*/ 24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4"/>
                </a:lnTo>
                <a:lnTo>
                  <a:pt x="44" y="24"/>
                </a:lnTo>
                <a:lnTo>
                  <a:pt x="44" y="16"/>
                </a:lnTo>
                <a:lnTo>
                  <a:pt x="24" y="16"/>
                </a:lnTo>
                <a:lnTo>
                  <a:pt x="24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4"/>
                </a:lnTo>
                <a:lnTo>
                  <a:pt x="16" y="24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rgbClr val="00BD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161" name="Freeform 49"/>
          <p:cNvSpPr>
            <a:spLocks/>
          </p:cNvSpPr>
          <p:nvPr/>
        </p:nvSpPr>
        <p:spPr bwMode="auto">
          <a:xfrm>
            <a:off x="1910477" y="2162035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4 h 36"/>
              <a:gd name="T6" fmla="*/ 44 w 44"/>
              <a:gd name="T7" fmla="*/ 24 h 36"/>
              <a:gd name="T8" fmla="*/ 44 w 44"/>
              <a:gd name="T9" fmla="*/ 16 h 36"/>
              <a:gd name="T10" fmla="*/ 24 w 44"/>
              <a:gd name="T11" fmla="*/ 16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6 h 36"/>
              <a:gd name="T18" fmla="*/ 0 w 44"/>
              <a:gd name="T19" fmla="*/ 16 h 36"/>
              <a:gd name="T20" fmla="*/ 0 w 44"/>
              <a:gd name="T21" fmla="*/ 24 h 36"/>
              <a:gd name="T22" fmla="*/ 16 w 44"/>
              <a:gd name="T23" fmla="*/ 24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4"/>
                </a:lnTo>
                <a:lnTo>
                  <a:pt x="44" y="24"/>
                </a:lnTo>
                <a:lnTo>
                  <a:pt x="44" y="16"/>
                </a:lnTo>
                <a:lnTo>
                  <a:pt x="24" y="16"/>
                </a:lnTo>
                <a:lnTo>
                  <a:pt x="24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4"/>
                </a:lnTo>
                <a:lnTo>
                  <a:pt x="16" y="24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rgbClr val="00BD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162" name="Freeform 50"/>
          <p:cNvSpPr>
            <a:spLocks/>
          </p:cNvSpPr>
          <p:nvPr/>
        </p:nvSpPr>
        <p:spPr bwMode="auto">
          <a:xfrm>
            <a:off x="1910477" y="2162035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4 h 36"/>
              <a:gd name="T6" fmla="*/ 44 w 44"/>
              <a:gd name="T7" fmla="*/ 24 h 36"/>
              <a:gd name="T8" fmla="*/ 44 w 44"/>
              <a:gd name="T9" fmla="*/ 16 h 36"/>
              <a:gd name="T10" fmla="*/ 24 w 44"/>
              <a:gd name="T11" fmla="*/ 16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6 h 36"/>
              <a:gd name="T18" fmla="*/ 0 w 44"/>
              <a:gd name="T19" fmla="*/ 16 h 36"/>
              <a:gd name="T20" fmla="*/ 0 w 44"/>
              <a:gd name="T21" fmla="*/ 24 h 36"/>
              <a:gd name="T22" fmla="*/ 16 w 44"/>
              <a:gd name="T23" fmla="*/ 24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4"/>
                </a:lnTo>
                <a:lnTo>
                  <a:pt x="44" y="24"/>
                </a:lnTo>
                <a:lnTo>
                  <a:pt x="44" y="16"/>
                </a:lnTo>
                <a:lnTo>
                  <a:pt x="24" y="16"/>
                </a:lnTo>
                <a:lnTo>
                  <a:pt x="24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4"/>
                </a:lnTo>
                <a:lnTo>
                  <a:pt x="16" y="24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rgbClr val="00BD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163" name="Freeform 51"/>
          <p:cNvSpPr>
            <a:spLocks/>
          </p:cNvSpPr>
          <p:nvPr/>
        </p:nvSpPr>
        <p:spPr bwMode="auto">
          <a:xfrm>
            <a:off x="1910477" y="2162035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4 h 36"/>
              <a:gd name="T6" fmla="*/ 44 w 44"/>
              <a:gd name="T7" fmla="*/ 24 h 36"/>
              <a:gd name="T8" fmla="*/ 44 w 44"/>
              <a:gd name="T9" fmla="*/ 16 h 36"/>
              <a:gd name="T10" fmla="*/ 24 w 44"/>
              <a:gd name="T11" fmla="*/ 16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6 h 36"/>
              <a:gd name="T18" fmla="*/ 0 w 44"/>
              <a:gd name="T19" fmla="*/ 16 h 36"/>
              <a:gd name="T20" fmla="*/ 0 w 44"/>
              <a:gd name="T21" fmla="*/ 24 h 36"/>
              <a:gd name="T22" fmla="*/ 16 w 44"/>
              <a:gd name="T23" fmla="*/ 24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4"/>
                </a:lnTo>
                <a:lnTo>
                  <a:pt x="44" y="24"/>
                </a:lnTo>
                <a:lnTo>
                  <a:pt x="44" y="16"/>
                </a:lnTo>
                <a:lnTo>
                  <a:pt x="24" y="16"/>
                </a:lnTo>
                <a:lnTo>
                  <a:pt x="24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4"/>
                </a:lnTo>
                <a:lnTo>
                  <a:pt x="16" y="24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rgbClr val="00BD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164" name="Freeform 52"/>
          <p:cNvSpPr>
            <a:spLocks/>
          </p:cNvSpPr>
          <p:nvPr/>
        </p:nvSpPr>
        <p:spPr bwMode="auto">
          <a:xfrm>
            <a:off x="1910477" y="2162035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4 h 36"/>
              <a:gd name="T6" fmla="*/ 44 w 44"/>
              <a:gd name="T7" fmla="*/ 24 h 36"/>
              <a:gd name="T8" fmla="*/ 44 w 44"/>
              <a:gd name="T9" fmla="*/ 16 h 36"/>
              <a:gd name="T10" fmla="*/ 24 w 44"/>
              <a:gd name="T11" fmla="*/ 16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6 h 36"/>
              <a:gd name="T18" fmla="*/ 0 w 44"/>
              <a:gd name="T19" fmla="*/ 16 h 36"/>
              <a:gd name="T20" fmla="*/ 0 w 44"/>
              <a:gd name="T21" fmla="*/ 24 h 36"/>
              <a:gd name="T22" fmla="*/ 16 w 44"/>
              <a:gd name="T23" fmla="*/ 24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4"/>
                </a:lnTo>
                <a:lnTo>
                  <a:pt x="44" y="24"/>
                </a:lnTo>
                <a:lnTo>
                  <a:pt x="44" y="16"/>
                </a:lnTo>
                <a:lnTo>
                  <a:pt x="24" y="16"/>
                </a:lnTo>
                <a:lnTo>
                  <a:pt x="24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4"/>
                </a:lnTo>
                <a:lnTo>
                  <a:pt x="16" y="24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rgbClr val="00BD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165" name="Freeform 53"/>
          <p:cNvSpPr>
            <a:spLocks/>
          </p:cNvSpPr>
          <p:nvPr/>
        </p:nvSpPr>
        <p:spPr bwMode="auto">
          <a:xfrm>
            <a:off x="1910477" y="2162035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4 h 36"/>
              <a:gd name="T6" fmla="*/ 44 w 44"/>
              <a:gd name="T7" fmla="*/ 24 h 36"/>
              <a:gd name="T8" fmla="*/ 44 w 44"/>
              <a:gd name="T9" fmla="*/ 16 h 36"/>
              <a:gd name="T10" fmla="*/ 24 w 44"/>
              <a:gd name="T11" fmla="*/ 16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6 h 36"/>
              <a:gd name="T18" fmla="*/ 0 w 44"/>
              <a:gd name="T19" fmla="*/ 16 h 36"/>
              <a:gd name="T20" fmla="*/ 0 w 44"/>
              <a:gd name="T21" fmla="*/ 24 h 36"/>
              <a:gd name="T22" fmla="*/ 16 w 44"/>
              <a:gd name="T23" fmla="*/ 24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4"/>
                </a:lnTo>
                <a:lnTo>
                  <a:pt x="44" y="24"/>
                </a:lnTo>
                <a:lnTo>
                  <a:pt x="44" y="16"/>
                </a:lnTo>
                <a:lnTo>
                  <a:pt x="24" y="16"/>
                </a:lnTo>
                <a:lnTo>
                  <a:pt x="24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4"/>
                </a:lnTo>
                <a:lnTo>
                  <a:pt x="16" y="24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rgbClr val="00BD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166" name="Freeform 54"/>
          <p:cNvSpPr>
            <a:spLocks/>
          </p:cNvSpPr>
          <p:nvPr/>
        </p:nvSpPr>
        <p:spPr bwMode="auto">
          <a:xfrm>
            <a:off x="1910477" y="2162035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4 h 36"/>
              <a:gd name="T6" fmla="*/ 44 w 44"/>
              <a:gd name="T7" fmla="*/ 24 h 36"/>
              <a:gd name="T8" fmla="*/ 44 w 44"/>
              <a:gd name="T9" fmla="*/ 16 h 36"/>
              <a:gd name="T10" fmla="*/ 24 w 44"/>
              <a:gd name="T11" fmla="*/ 16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6 h 36"/>
              <a:gd name="T18" fmla="*/ 0 w 44"/>
              <a:gd name="T19" fmla="*/ 16 h 36"/>
              <a:gd name="T20" fmla="*/ 0 w 44"/>
              <a:gd name="T21" fmla="*/ 24 h 36"/>
              <a:gd name="T22" fmla="*/ 16 w 44"/>
              <a:gd name="T23" fmla="*/ 24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4"/>
                </a:lnTo>
                <a:lnTo>
                  <a:pt x="44" y="24"/>
                </a:lnTo>
                <a:lnTo>
                  <a:pt x="44" y="16"/>
                </a:lnTo>
                <a:lnTo>
                  <a:pt x="24" y="16"/>
                </a:lnTo>
                <a:lnTo>
                  <a:pt x="24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4"/>
                </a:lnTo>
                <a:lnTo>
                  <a:pt x="16" y="24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rgbClr val="00BD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167" name="Freeform 55"/>
          <p:cNvSpPr>
            <a:spLocks/>
          </p:cNvSpPr>
          <p:nvPr/>
        </p:nvSpPr>
        <p:spPr bwMode="auto">
          <a:xfrm>
            <a:off x="1910477" y="2162035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4 h 36"/>
              <a:gd name="T6" fmla="*/ 44 w 44"/>
              <a:gd name="T7" fmla="*/ 24 h 36"/>
              <a:gd name="T8" fmla="*/ 44 w 44"/>
              <a:gd name="T9" fmla="*/ 16 h 36"/>
              <a:gd name="T10" fmla="*/ 24 w 44"/>
              <a:gd name="T11" fmla="*/ 16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6 h 36"/>
              <a:gd name="T18" fmla="*/ 0 w 44"/>
              <a:gd name="T19" fmla="*/ 16 h 36"/>
              <a:gd name="T20" fmla="*/ 0 w 44"/>
              <a:gd name="T21" fmla="*/ 24 h 36"/>
              <a:gd name="T22" fmla="*/ 16 w 44"/>
              <a:gd name="T23" fmla="*/ 24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4"/>
                </a:lnTo>
                <a:lnTo>
                  <a:pt x="44" y="24"/>
                </a:lnTo>
                <a:lnTo>
                  <a:pt x="44" y="16"/>
                </a:lnTo>
                <a:lnTo>
                  <a:pt x="24" y="16"/>
                </a:lnTo>
                <a:lnTo>
                  <a:pt x="24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4"/>
                </a:lnTo>
                <a:lnTo>
                  <a:pt x="16" y="24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rgbClr val="00BD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168" name="Freeform 56"/>
          <p:cNvSpPr>
            <a:spLocks/>
          </p:cNvSpPr>
          <p:nvPr/>
        </p:nvSpPr>
        <p:spPr bwMode="auto">
          <a:xfrm>
            <a:off x="1910477" y="2162035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4 h 36"/>
              <a:gd name="T6" fmla="*/ 44 w 44"/>
              <a:gd name="T7" fmla="*/ 24 h 36"/>
              <a:gd name="T8" fmla="*/ 44 w 44"/>
              <a:gd name="T9" fmla="*/ 16 h 36"/>
              <a:gd name="T10" fmla="*/ 24 w 44"/>
              <a:gd name="T11" fmla="*/ 16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6 h 36"/>
              <a:gd name="T18" fmla="*/ 0 w 44"/>
              <a:gd name="T19" fmla="*/ 16 h 36"/>
              <a:gd name="T20" fmla="*/ 0 w 44"/>
              <a:gd name="T21" fmla="*/ 24 h 36"/>
              <a:gd name="T22" fmla="*/ 16 w 44"/>
              <a:gd name="T23" fmla="*/ 24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4"/>
                </a:lnTo>
                <a:lnTo>
                  <a:pt x="44" y="24"/>
                </a:lnTo>
                <a:lnTo>
                  <a:pt x="44" y="16"/>
                </a:lnTo>
                <a:lnTo>
                  <a:pt x="24" y="16"/>
                </a:lnTo>
                <a:lnTo>
                  <a:pt x="24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4"/>
                </a:lnTo>
                <a:lnTo>
                  <a:pt x="16" y="24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rgbClr val="00BD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169" name="Freeform 57"/>
          <p:cNvSpPr>
            <a:spLocks/>
          </p:cNvSpPr>
          <p:nvPr/>
        </p:nvSpPr>
        <p:spPr bwMode="auto">
          <a:xfrm>
            <a:off x="1910477" y="2162035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4 h 36"/>
              <a:gd name="T6" fmla="*/ 44 w 44"/>
              <a:gd name="T7" fmla="*/ 24 h 36"/>
              <a:gd name="T8" fmla="*/ 44 w 44"/>
              <a:gd name="T9" fmla="*/ 16 h 36"/>
              <a:gd name="T10" fmla="*/ 24 w 44"/>
              <a:gd name="T11" fmla="*/ 16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6 h 36"/>
              <a:gd name="T18" fmla="*/ 0 w 44"/>
              <a:gd name="T19" fmla="*/ 16 h 36"/>
              <a:gd name="T20" fmla="*/ 0 w 44"/>
              <a:gd name="T21" fmla="*/ 24 h 36"/>
              <a:gd name="T22" fmla="*/ 16 w 44"/>
              <a:gd name="T23" fmla="*/ 24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4"/>
                </a:lnTo>
                <a:lnTo>
                  <a:pt x="44" y="24"/>
                </a:lnTo>
                <a:lnTo>
                  <a:pt x="44" y="16"/>
                </a:lnTo>
                <a:lnTo>
                  <a:pt x="24" y="16"/>
                </a:lnTo>
                <a:lnTo>
                  <a:pt x="24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4"/>
                </a:lnTo>
                <a:lnTo>
                  <a:pt x="16" y="24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rgbClr val="00BD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170" name="Freeform 58"/>
          <p:cNvSpPr>
            <a:spLocks/>
          </p:cNvSpPr>
          <p:nvPr/>
        </p:nvSpPr>
        <p:spPr bwMode="auto">
          <a:xfrm>
            <a:off x="1910477" y="2162035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4 h 36"/>
              <a:gd name="T6" fmla="*/ 44 w 44"/>
              <a:gd name="T7" fmla="*/ 24 h 36"/>
              <a:gd name="T8" fmla="*/ 44 w 44"/>
              <a:gd name="T9" fmla="*/ 16 h 36"/>
              <a:gd name="T10" fmla="*/ 24 w 44"/>
              <a:gd name="T11" fmla="*/ 16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6 h 36"/>
              <a:gd name="T18" fmla="*/ 0 w 44"/>
              <a:gd name="T19" fmla="*/ 16 h 36"/>
              <a:gd name="T20" fmla="*/ 0 w 44"/>
              <a:gd name="T21" fmla="*/ 24 h 36"/>
              <a:gd name="T22" fmla="*/ 16 w 44"/>
              <a:gd name="T23" fmla="*/ 24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4"/>
                </a:lnTo>
                <a:lnTo>
                  <a:pt x="44" y="24"/>
                </a:lnTo>
                <a:lnTo>
                  <a:pt x="44" y="16"/>
                </a:lnTo>
                <a:lnTo>
                  <a:pt x="24" y="16"/>
                </a:lnTo>
                <a:lnTo>
                  <a:pt x="24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4"/>
                </a:lnTo>
                <a:lnTo>
                  <a:pt x="16" y="24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rgbClr val="00BD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171" name="Freeform 59"/>
          <p:cNvSpPr>
            <a:spLocks/>
          </p:cNvSpPr>
          <p:nvPr/>
        </p:nvSpPr>
        <p:spPr bwMode="auto">
          <a:xfrm>
            <a:off x="1910477" y="2162035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4 h 36"/>
              <a:gd name="T6" fmla="*/ 44 w 44"/>
              <a:gd name="T7" fmla="*/ 24 h 36"/>
              <a:gd name="T8" fmla="*/ 44 w 44"/>
              <a:gd name="T9" fmla="*/ 16 h 36"/>
              <a:gd name="T10" fmla="*/ 24 w 44"/>
              <a:gd name="T11" fmla="*/ 16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6 h 36"/>
              <a:gd name="T18" fmla="*/ 0 w 44"/>
              <a:gd name="T19" fmla="*/ 16 h 36"/>
              <a:gd name="T20" fmla="*/ 0 w 44"/>
              <a:gd name="T21" fmla="*/ 24 h 36"/>
              <a:gd name="T22" fmla="*/ 16 w 44"/>
              <a:gd name="T23" fmla="*/ 24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4"/>
                </a:lnTo>
                <a:lnTo>
                  <a:pt x="44" y="24"/>
                </a:lnTo>
                <a:lnTo>
                  <a:pt x="44" y="16"/>
                </a:lnTo>
                <a:lnTo>
                  <a:pt x="24" y="16"/>
                </a:lnTo>
                <a:lnTo>
                  <a:pt x="24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4"/>
                </a:lnTo>
                <a:lnTo>
                  <a:pt x="16" y="24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rgbClr val="00BD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172" name="Freeform 60"/>
          <p:cNvSpPr>
            <a:spLocks/>
          </p:cNvSpPr>
          <p:nvPr/>
        </p:nvSpPr>
        <p:spPr bwMode="auto">
          <a:xfrm>
            <a:off x="1910477" y="2162035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4 h 36"/>
              <a:gd name="T6" fmla="*/ 44 w 44"/>
              <a:gd name="T7" fmla="*/ 24 h 36"/>
              <a:gd name="T8" fmla="*/ 44 w 44"/>
              <a:gd name="T9" fmla="*/ 16 h 36"/>
              <a:gd name="T10" fmla="*/ 24 w 44"/>
              <a:gd name="T11" fmla="*/ 16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6 h 36"/>
              <a:gd name="T18" fmla="*/ 0 w 44"/>
              <a:gd name="T19" fmla="*/ 16 h 36"/>
              <a:gd name="T20" fmla="*/ 0 w 44"/>
              <a:gd name="T21" fmla="*/ 24 h 36"/>
              <a:gd name="T22" fmla="*/ 16 w 44"/>
              <a:gd name="T23" fmla="*/ 24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4"/>
                </a:lnTo>
                <a:lnTo>
                  <a:pt x="44" y="24"/>
                </a:lnTo>
                <a:lnTo>
                  <a:pt x="44" y="16"/>
                </a:lnTo>
                <a:lnTo>
                  <a:pt x="24" y="16"/>
                </a:lnTo>
                <a:lnTo>
                  <a:pt x="24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4"/>
                </a:lnTo>
                <a:lnTo>
                  <a:pt x="16" y="24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rgbClr val="00BD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173" name="Freeform 61"/>
          <p:cNvSpPr>
            <a:spLocks/>
          </p:cNvSpPr>
          <p:nvPr/>
        </p:nvSpPr>
        <p:spPr bwMode="auto">
          <a:xfrm>
            <a:off x="1910477" y="2162035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4 h 36"/>
              <a:gd name="T6" fmla="*/ 44 w 44"/>
              <a:gd name="T7" fmla="*/ 24 h 36"/>
              <a:gd name="T8" fmla="*/ 44 w 44"/>
              <a:gd name="T9" fmla="*/ 16 h 36"/>
              <a:gd name="T10" fmla="*/ 24 w 44"/>
              <a:gd name="T11" fmla="*/ 16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6 h 36"/>
              <a:gd name="T18" fmla="*/ 0 w 44"/>
              <a:gd name="T19" fmla="*/ 16 h 36"/>
              <a:gd name="T20" fmla="*/ 0 w 44"/>
              <a:gd name="T21" fmla="*/ 24 h 36"/>
              <a:gd name="T22" fmla="*/ 16 w 44"/>
              <a:gd name="T23" fmla="*/ 24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4"/>
                </a:lnTo>
                <a:lnTo>
                  <a:pt x="44" y="24"/>
                </a:lnTo>
                <a:lnTo>
                  <a:pt x="44" y="16"/>
                </a:lnTo>
                <a:lnTo>
                  <a:pt x="24" y="16"/>
                </a:lnTo>
                <a:lnTo>
                  <a:pt x="24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4"/>
                </a:lnTo>
                <a:lnTo>
                  <a:pt x="16" y="24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rgbClr val="00BD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174" name="Freeform 62"/>
          <p:cNvSpPr>
            <a:spLocks/>
          </p:cNvSpPr>
          <p:nvPr/>
        </p:nvSpPr>
        <p:spPr bwMode="auto">
          <a:xfrm>
            <a:off x="1910477" y="2162035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4 h 36"/>
              <a:gd name="T6" fmla="*/ 44 w 44"/>
              <a:gd name="T7" fmla="*/ 24 h 36"/>
              <a:gd name="T8" fmla="*/ 44 w 44"/>
              <a:gd name="T9" fmla="*/ 16 h 36"/>
              <a:gd name="T10" fmla="*/ 24 w 44"/>
              <a:gd name="T11" fmla="*/ 16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6 h 36"/>
              <a:gd name="T18" fmla="*/ 0 w 44"/>
              <a:gd name="T19" fmla="*/ 16 h 36"/>
              <a:gd name="T20" fmla="*/ 0 w 44"/>
              <a:gd name="T21" fmla="*/ 24 h 36"/>
              <a:gd name="T22" fmla="*/ 16 w 44"/>
              <a:gd name="T23" fmla="*/ 24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4"/>
                </a:lnTo>
                <a:lnTo>
                  <a:pt x="44" y="24"/>
                </a:lnTo>
                <a:lnTo>
                  <a:pt x="44" y="16"/>
                </a:lnTo>
                <a:lnTo>
                  <a:pt x="24" y="16"/>
                </a:lnTo>
                <a:lnTo>
                  <a:pt x="24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4"/>
                </a:lnTo>
                <a:lnTo>
                  <a:pt x="16" y="24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rgbClr val="00BD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175" name="Freeform 63"/>
          <p:cNvSpPr>
            <a:spLocks/>
          </p:cNvSpPr>
          <p:nvPr/>
        </p:nvSpPr>
        <p:spPr bwMode="auto">
          <a:xfrm>
            <a:off x="1910477" y="2162035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4 h 36"/>
              <a:gd name="T6" fmla="*/ 44 w 44"/>
              <a:gd name="T7" fmla="*/ 24 h 36"/>
              <a:gd name="T8" fmla="*/ 44 w 44"/>
              <a:gd name="T9" fmla="*/ 16 h 36"/>
              <a:gd name="T10" fmla="*/ 24 w 44"/>
              <a:gd name="T11" fmla="*/ 16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6 h 36"/>
              <a:gd name="T18" fmla="*/ 0 w 44"/>
              <a:gd name="T19" fmla="*/ 16 h 36"/>
              <a:gd name="T20" fmla="*/ 0 w 44"/>
              <a:gd name="T21" fmla="*/ 24 h 36"/>
              <a:gd name="T22" fmla="*/ 16 w 44"/>
              <a:gd name="T23" fmla="*/ 24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4"/>
                </a:lnTo>
                <a:lnTo>
                  <a:pt x="44" y="24"/>
                </a:lnTo>
                <a:lnTo>
                  <a:pt x="44" y="16"/>
                </a:lnTo>
                <a:lnTo>
                  <a:pt x="24" y="16"/>
                </a:lnTo>
                <a:lnTo>
                  <a:pt x="24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4"/>
                </a:lnTo>
                <a:lnTo>
                  <a:pt x="16" y="24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rgbClr val="00BD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176" name="Freeform 64"/>
          <p:cNvSpPr>
            <a:spLocks/>
          </p:cNvSpPr>
          <p:nvPr/>
        </p:nvSpPr>
        <p:spPr bwMode="auto">
          <a:xfrm>
            <a:off x="1910477" y="2162035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4 h 36"/>
              <a:gd name="T6" fmla="*/ 44 w 44"/>
              <a:gd name="T7" fmla="*/ 24 h 36"/>
              <a:gd name="T8" fmla="*/ 44 w 44"/>
              <a:gd name="T9" fmla="*/ 16 h 36"/>
              <a:gd name="T10" fmla="*/ 24 w 44"/>
              <a:gd name="T11" fmla="*/ 16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6 h 36"/>
              <a:gd name="T18" fmla="*/ 0 w 44"/>
              <a:gd name="T19" fmla="*/ 16 h 36"/>
              <a:gd name="T20" fmla="*/ 0 w 44"/>
              <a:gd name="T21" fmla="*/ 24 h 36"/>
              <a:gd name="T22" fmla="*/ 16 w 44"/>
              <a:gd name="T23" fmla="*/ 24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4"/>
                </a:lnTo>
                <a:lnTo>
                  <a:pt x="44" y="24"/>
                </a:lnTo>
                <a:lnTo>
                  <a:pt x="44" y="16"/>
                </a:lnTo>
                <a:lnTo>
                  <a:pt x="24" y="16"/>
                </a:lnTo>
                <a:lnTo>
                  <a:pt x="24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4"/>
                </a:lnTo>
                <a:lnTo>
                  <a:pt x="16" y="24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rgbClr val="00BD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177" name="Freeform 65"/>
          <p:cNvSpPr>
            <a:spLocks/>
          </p:cNvSpPr>
          <p:nvPr/>
        </p:nvSpPr>
        <p:spPr bwMode="auto">
          <a:xfrm>
            <a:off x="1910477" y="2162035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4 h 36"/>
              <a:gd name="T6" fmla="*/ 44 w 44"/>
              <a:gd name="T7" fmla="*/ 24 h 36"/>
              <a:gd name="T8" fmla="*/ 44 w 44"/>
              <a:gd name="T9" fmla="*/ 16 h 36"/>
              <a:gd name="T10" fmla="*/ 24 w 44"/>
              <a:gd name="T11" fmla="*/ 16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6 h 36"/>
              <a:gd name="T18" fmla="*/ 0 w 44"/>
              <a:gd name="T19" fmla="*/ 16 h 36"/>
              <a:gd name="T20" fmla="*/ 0 w 44"/>
              <a:gd name="T21" fmla="*/ 24 h 36"/>
              <a:gd name="T22" fmla="*/ 16 w 44"/>
              <a:gd name="T23" fmla="*/ 24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4"/>
                </a:lnTo>
                <a:lnTo>
                  <a:pt x="44" y="24"/>
                </a:lnTo>
                <a:lnTo>
                  <a:pt x="44" y="16"/>
                </a:lnTo>
                <a:lnTo>
                  <a:pt x="24" y="16"/>
                </a:lnTo>
                <a:lnTo>
                  <a:pt x="24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4"/>
                </a:lnTo>
                <a:lnTo>
                  <a:pt x="16" y="24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rgbClr val="00BD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178" name="Freeform 66"/>
          <p:cNvSpPr>
            <a:spLocks/>
          </p:cNvSpPr>
          <p:nvPr/>
        </p:nvSpPr>
        <p:spPr bwMode="auto">
          <a:xfrm>
            <a:off x="1910477" y="2162035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4 h 36"/>
              <a:gd name="T6" fmla="*/ 44 w 44"/>
              <a:gd name="T7" fmla="*/ 24 h 36"/>
              <a:gd name="T8" fmla="*/ 44 w 44"/>
              <a:gd name="T9" fmla="*/ 16 h 36"/>
              <a:gd name="T10" fmla="*/ 24 w 44"/>
              <a:gd name="T11" fmla="*/ 16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6 h 36"/>
              <a:gd name="T18" fmla="*/ 0 w 44"/>
              <a:gd name="T19" fmla="*/ 16 h 36"/>
              <a:gd name="T20" fmla="*/ 0 w 44"/>
              <a:gd name="T21" fmla="*/ 24 h 36"/>
              <a:gd name="T22" fmla="*/ 16 w 44"/>
              <a:gd name="T23" fmla="*/ 24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4"/>
                </a:lnTo>
                <a:lnTo>
                  <a:pt x="44" y="24"/>
                </a:lnTo>
                <a:lnTo>
                  <a:pt x="44" y="16"/>
                </a:lnTo>
                <a:lnTo>
                  <a:pt x="24" y="16"/>
                </a:lnTo>
                <a:lnTo>
                  <a:pt x="24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4"/>
                </a:lnTo>
                <a:lnTo>
                  <a:pt x="16" y="24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rgbClr val="00BD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179" name="Freeform 67"/>
          <p:cNvSpPr>
            <a:spLocks/>
          </p:cNvSpPr>
          <p:nvPr/>
        </p:nvSpPr>
        <p:spPr bwMode="auto">
          <a:xfrm>
            <a:off x="1910477" y="2162035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4 h 36"/>
              <a:gd name="T6" fmla="*/ 44 w 44"/>
              <a:gd name="T7" fmla="*/ 24 h 36"/>
              <a:gd name="T8" fmla="*/ 44 w 44"/>
              <a:gd name="T9" fmla="*/ 16 h 36"/>
              <a:gd name="T10" fmla="*/ 24 w 44"/>
              <a:gd name="T11" fmla="*/ 16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6 h 36"/>
              <a:gd name="T18" fmla="*/ 0 w 44"/>
              <a:gd name="T19" fmla="*/ 16 h 36"/>
              <a:gd name="T20" fmla="*/ 0 w 44"/>
              <a:gd name="T21" fmla="*/ 24 h 36"/>
              <a:gd name="T22" fmla="*/ 16 w 44"/>
              <a:gd name="T23" fmla="*/ 24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4"/>
                </a:lnTo>
                <a:lnTo>
                  <a:pt x="44" y="24"/>
                </a:lnTo>
                <a:lnTo>
                  <a:pt x="44" y="16"/>
                </a:lnTo>
                <a:lnTo>
                  <a:pt x="24" y="16"/>
                </a:lnTo>
                <a:lnTo>
                  <a:pt x="24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4"/>
                </a:lnTo>
                <a:lnTo>
                  <a:pt x="16" y="24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rgbClr val="00BD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180" name="Freeform 68"/>
          <p:cNvSpPr>
            <a:spLocks/>
          </p:cNvSpPr>
          <p:nvPr/>
        </p:nvSpPr>
        <p:spPr bwMode="auto">
          <a:xfrm>
            <a:off x="1910477" y="2162035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4 h 36"/>
              <a:gd name="T6" fmla="*/ 44 w 44"/>
              <a:gd name="T7" fmla="*/ 24 h 36"/>
              <a:gd name="T8" fmla="*/ 44 w 44"/>
              <a:gd name="T9" fmla="*/ 16 h 36"/>
              <a:gd name="T10" fmla="*/ 24 w 44"/>
              <a:gd name="T11" fmla="*/ 16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6 h 36"/>
              <a:gd name="T18" fmla="*/ 0 w 44"/>
              <a:gd name="T19" fmla="*/ 16 h 36"/>
              <a:gd name="T20" fmla="*/ 0 w 44"/>
              <a:gd name="T21" fmla="*/ 24 h 36"/>
              <a:gd name="T22" fmla="*/ 16 w 44"/>
              <a:gd name="T23" fmla="*/ 24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4"/>
                </a:lnTo>
                <a:lnTo>
                  <a:pt x="44" y="24"/>
                </a:lnTo>
                <a:lnTo>
                  <a:pt x="44" y="16"/>
                </a:lnTo>
                <a:lnTo>
                  <a:pt x="24" y="16"/>
                </a:lnTo>
                <a:lnTo>
                  <a:pt x="24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4"/>
                </a:lnTo>
                <a:lnTo>
                  <a:pt x="16" y="24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rgbClr val="00BD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181" name="Freeform 69"/>
          <p:cNvSpPr>
            <a:spLocks/>
          </p:cNvSpPr>
          <p:nvPr/>
        </p:nvSpPr>
        <p:spPr bwMode="auto">
          <a:xfrm>
            <a:off x="1910477" y="2162035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4 h 36"/>
              <a:gd name="T6" fmla="*/ 44 w 44"/>
              <a:gd name="T7" fmla="*/ 24 h 36"/>
              <a:gd name="T8" fmla="*/ 44 w 44"/>
              <a:gd name="T9" fmla="*/ 16 h 36"/>
              <a:gd name="T10" fmla="*/ 24 w 44"/>
              <a:gd name="T11" fmla="*/ 16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6 h 36"/>
              <a:gd name="T18" fmla="*/ 0 w 44"/>
              <a:gd name="T19" fmla="*/ 16 h 36"/>
              <a:gd name="T20" fmla="*/ 0 w 44"/>
              <a:gd name="T21" fmla="*/ 24 h 36"/>
              <a:gd name="T22" fmla="*/ 16 w 44"/>
              <a:gd name="T23" fmla="*/ 24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4"/>
                </a:lnTo>
                <a:lnTo>
                  <a:pt x="44" y="24"/>
                </a:lnTo>
                <a:lnTo>
                  <a:pt x="44" y="16"/>
                </a:lnTo>
                <a:lnTo>
                  <a:pt x="24" y="16"/>
                </a:lnTo>
                <a:lnTo>
                  <a:pt x="24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4"/>
                </a:lnTo>
                <a:lnTo>
                  <a:pt x="16" y="24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rgbClr val="00BD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182" name="Freeform 70"/>
          <p:cNvSpPr>
            <a:spLocks/>
          </p:cNvSpPr>
          <p:nvPr/>
        </p:nvSpPr>
        <p:spPr bwMode="auto">
          <a:xfrm>
            <a:off x="1910477" y="2162035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4 h 36"/>
              <a:gd name="T6" fmla="*/ 44 w 44"/>
              <a:gd name="T7" fmla="*/ 24 h 36"/>
              <a:gd name="T8" fmla="*/ 44 w 44"/>
              <a:gd name="T9" fmla="*/ 16 h 36"/>
              <a:gd name="T10" fmla="*/ 24 w 44"/>
              <a:gd name="T11" fmla="*/ 16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6 h 36"/>
              <a:gd name="T18" fmla="*/ 0 w 44"/>
              <a:gd name="T19" fmla="*/ 16 h 36"/>
              <a:gd name="T20" fmla="*/ 0 w 44"/>
              <a:gd name="T21" fmla="*/ 24 h 36"/>
              <a:gd name="T22" fmla="*/ 16 w 44"/>
              <a:gd name="T23" fmla="*/ 24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4"/>
                </a:lnTo>
                <a:lnTo>
                  <a:pt x="44" y="24"/>
                </a:lnTo>
                <a:lnTo>
                  <a:pt x="44" y="16"/>
                </a:lnTo>
                <a:lnTo>
                  <a:pt x="24" y="16"/>
                </a:lnTo>
                <a:lnTo>
                  <a:pt x="24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4"/>
                </a:lnTo>
                <a:lnTo>
                  <a:pt x="16" y="24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rgbClr val="00BD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183" name="Freeform 71"/>
          <p:cNvSpPr>
            <a:spLocks/>
          </p:cNvSpPr>
          <p:nvPr/>
        </p:nvSpPr>
        <p:spPr bwMode="auto">
          <a:xfrm>
            <a:off x="1910477" y="2162035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4 h 36"/>
              <a:gd name="T6" fmla="*/ 44 w 44"/>
              <a:gd name="T7" fmla="*/ 24 h 36"/>
              <a:gd name="T8" fmla="*/ 44 w 44"/>
              <a:gd name="T9" fmla="*/ 16 h 36"/>
              <a:gd name="T10" fmla="*/ 24 w 44"/>
              <a:gd name="T11" fmla="*/ 16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6 h 36"/>
              <a:gd name="T18" fmla="*/ 0 w 44"/>
              <a:gd name="T19" fmla="*/ 16 h 36"/>
              <a:gd name="T20" fmla="*/ 0 w 44"/>
              <a:gd name="T21" fmla="*/ 24 h 36"/>
              <a:gd name="T22" fmla="*/ 16 w 44"/>
              <a:gd name="T23" fmla="*/ 24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4"/>
                </a:lnTo>
                <a:lnTo>
                  <a:pt x="44" y="24"/>
                </a:lnTo>
                <a:lnTo>
                  <a:pt x="44" y="16"/>
                </a:lnTo>
                <a:lnTo>
                  <a:pt x="24" y="16"/>
                </a:lnTo>
                <a:lnTo>
                  <a:pt x="24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4"/>
                </a:lnTo>
                <a:lnTo>
                  <a:pt x="16" y="24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rgbClr val="00BD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184" name="Freeform 72"/>
          <p:cNvSpPr>
            <a:spLocks/>
          </p:cNvSpPr>
          <p:nvPr/>
        </p:nvSpPr>
        <p:spPr bwMode="auto">
          <a:xfrm>
            <a:off x="1910477" y="2162035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4 h 36"/>
              <a:gd name="T6" fmla="*/ 44 w 44"/>
              <a:gd name="T7" fmla="*/ 24 h 36"/>
              <a:gd name="T8" fmla="*/ 44 w 44"/>
              <a:gd name="T9" fmla="*/ 16 h 36"/>
              <a:gd name="T10" fmla="*/ 24 w 44"/>
              <a:gd name="T11" fmla="*/ 16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6 h 36"/>
              <a:gd name="T18" fmla="*/ 0 w 44"/>
              <a:gd name="T19" fmla="*/ 16 h 36"/>
              <a:gd name="T20" fmla="*/ 0 w 44"/>
              <a:gd name="T21" fmla="*/ 24 h 36"/>
              <a:gd name="T22" fmla="*/ 16 w 44"/>
              <a:gd name="T23" fmla="*/ 24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4"/>
                </a:lnTo>
                <a:lnTo>
                  <a:pt x="44" y="24"/>
                </a:lnTo>
                <a:lnTo>
                  <a:pt x="44" y="16"/>
                </a:lnTo>
                <a:lnTo>
                  <a:pt x="24" y="16"/>
                </a:lnTo>
                <a:lnTo>
                  <a:pt x="24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4"/>
                </a:lnTo>
                <a:lnTo>
                  <a:pt x="16" y="24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rgbClr val="00BD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185" name="Freeform 73"/>
          <p:cNvSpPr>
            <a:spLocks/>
          </p:cNvSpPr>
          <p:nvPr/>
        </p:nvSpPr>
        <p:spPr bwMode="auto">
          <a:xfrm>
            <a:off x="1910477" y="2162035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4 h 36"/>
              <a:gd name="T6" fmla="*/ 44 w 44"/>
              <a:gd name="T7" fmla="*/ 24 h 36"/>
              <a:gd name="T8" fmla="*/ 44 w 44"/>
              <a:gd name="T9" fmla="*/ 16 h 36"/>
              <a:gd name="T10" fmla="*/ 24 w 44"/>
              <a:gd name="T11" fmla="*/ 16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6 h 36"/>
              <a:gd name="T18" fmla="*/ 0 w 44"/>
              <a:gd name="T19" fmla="*/ 16 h 36"/>
              <a:gd name="T20" fmla="*/ 0 w 44"/>
              <a:gd name="T21" fmla="*/ 24 h 36"/>
              <a:gd name="T22" fmla="*/ 16 w 44"/>
              <a:gd name="T23" fmla="*/ 24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4"/>
                </a:lnTo>
                <a:lnTo>
                  <a:pt x="44" y="24"/>
                </a:lnTo>
                <a:lnTo>
                  <a:pt x="44" y="16"/>
                </a:lnTo>
                <a:lnTo>
                  <a:pt x="24" y="16"/>
                </a:lnTo>
                <a:lnTo>
                  <a:pt x="24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4"/>
                </a:lnTo>
                <a:lnTo>
                  <a:pt x="16" y="24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rgbClr val="00BD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186" name="Freeform 74"/>
          <p:cNvSpPr>
            <a:spLocks/>
          </p:cNvSpPr>
          <p:nvPr/>
        </p:nvSpPr>
        <p:spPr bwMode="auto">
          <a:xfrm>
            <a:off x="1910477" y="2162035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4 h 36"/>
              <a:gd name="T6" fmla="*/ 44 w 44"/>
              <a:gd name="T7" fmla="*/ 24 h 36"/>
              <a:gd name="T8" fmla="*/ 44 w 44"/>
              <a:gd name="T9" fmla="*/ 16 h 36"/>
              <a:gd name="T10" fmla="*/ 24 w 44"/>
              <a:gd name="T11" fmla="*/ 16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6 h 36"/>
              <a:gd name="T18" fmla="*/ 0 w 44"/>
              <a:gd name="T19" fmla="*/ 16 h 36"/>
              <a:gd name="T20" fmla="*/ 0 w 44"/>
              <a:gd name="T21" fmla="*/ 24 h 36"/>
              <a:gd name="T22" fmla="*/ 16 w 44"/>
              <a:gd name="T23" fmla="*/ 24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4"/>
                </a:lnTo>
                <a:lnTo>
                  <a:pt x="44" y="24"/>
                </a:lnTo>
                <a:lnTo>
                  <a:pt x="44" y="16"/>
                </a:lnTo>
                <a:lnTo>
                  <a:pt x="24" y="16"/>
                </a:lnTo>
                <a:lnTo>
                  <a:pt x="24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4"/>
                </a:lnTo>
                <a:lnTo>
                  <a:pt x="16" y="24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rgbClr val="00BD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187" name="Freeform 75"/>
          <p:cNvSpPr>
            <a:spLocks/>
          </p:cNvSpPr>
          <p:nvPr/>
        </p:nvSpPr>
        <p:spPr bwMode="auto">
          <a:xfrm>
            <a:off x="1910477" y="2162035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4 h 36"/>
              <a:gd name="T6" fmla="*/ 44 w 44"/>
              <a:gd name="T7" fmla="*/ 24 h 36"/>
              <a:gd name="T8" fmla="*/ 44 w 44"/>
              <a:gd name="T9" fmla="*/ 16 h 36"/>
              <a:gd name="T10" fmla="*/ 24 w 44"/>
              <a:gd name="T11" fmla="*/ 16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6 h 36"/>
              <a:gd name="T18" fmla="*/ 0 w 44"/>
              <a:gd name="T19" fmla="*/ 16 h 36"/>
              <a:gd name="T20" fmla="*/ 0 w 44"/>
              <a:gd name="T21" fmla="*/ 24 h 36"/>
              <a:gd name="T22" fmla="*/ 16 w 44"/>
              <a:gd name="T23" fmla="*/ 24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4"/>
                </a:lnTo>
                <a:lnTo>
                  <a:pt x="44" y="24"/>
                </a:lnTo>
                <a:lnTo>
                  <a:pt x="44" y="16"/>
                </a:lnTo>
                <a:lnTo>
                  <a:pt x="24" y="16"/>
                </a:lnTo>
                <a:lnTo>
                  <a:pt x="24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4"/>
                </a:lnTo>
                <a:lnTo>
                  <a:pt x="16" y="24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rgbClr val="00BD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188" name="Freeform 76"/>
          <p:cNvSpPr>
            <a:spLocks/>
          </p:cNvSpPr>
          <p:nvPr/>
        </p:nvSpPr>
        <p:spPr bwMode="auto">
          <a:xfrm>
            <a:off x="1910477" y="2162035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4 h 36"/>
              <a:gd name="T6" fmla="*/ 44 w 44"/>
              <a:gd name="T7" fmla="*/ 24 h 36"/>
              <a:gd name="T8" fmla="*/ 44 w 44"/>
              <a:gd name="T9" fmla="*/ 16 h 36"/>
              <a:gd name="T10" fmla="*/ 24 w 44"/>
              <a:gd name="T11" fmla="*/ 16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6 h 36"/>
              <a:gd name="T18" fmla="*/ 0 w 44"/>
              <a:gd name="T19" fmla="*/ 16 h 36"/>
              <a:gd name="T20" fmla="*/ 0 w 44"/>
              <a:gd name="T21" fmla="*/ 24 h 36"/>
              <a:gd name="T22" fmla="*/ 16 w 44"/>
              <a:gd name="T23" fmla="*/ 24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4"/>
                </a:lnTo>
                <a:lnTo>
                  <a:pt x="44" y="24"/>
                </a:lnTo>
                <a:lnTo>
                  <a:pt x="44" y="16"/>
                </a:lnTo>
                <a:lnTo>
                  <a:pt x="24" y="16"/>
                </a:lnTo>
                <a:lnTo>
                  <a:pt x="24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4"/>
                </a:lnTo>
                <a:lnTo>
                  <a:pt x="16" y="24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rgbClr val="00BD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189" name="Freeform 77"/>
          <p:cNvSpPr>
            <a:spLocks/>
          </p:cNvSpPr>
          <p:nvPr/>
        </p:nvSpPr>
        <p:spPr bwMode="auto">
          <a:xfrm>
            <a:off x="1910477" y="2162035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4 h 36"/>
              <a:gd name="T6" fmla="*/ 44 w 44"/>
              <a:gd name="T7" fmla="*/ 24 h 36"/>
              <a:gd name="T8" fmla="*/ 44 w 44"/>
              <a:gd name="T9" fmla="*/ 16 h 36"/>
              <a:gd name="T10" fmla="*/ 24 w 44"/>
              <a:gd name="T11" fmla="*/ 16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6 h 36"/>
              <a:gd name="T18" fmla="*/ 0 w 44"/>
              <a:gd name="T19" fmla="*/ 16 h 36"/>
              <a:gd name="T20" fmla="*/ 0 w 44"/>
              <a:gd name="T21" fmla="*/ 24 h 36"/>
              <a:gd name="T22" fmla="*/ 16 w 44"/>
              <a:gd name="T23" fmla="*/ 24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4"/>
                </a:lnTo>
                <a:lnTo>
                  <a:pt x="44" y="24"/>
                </a:lnTo>
                <a:lnTo>
                  <a:pt x="44" y="16"/>
                </a:lnTo>
                <a:lnTo>
                  <a:pt x="24" y="16"/>
                </a:lnTo>
                <a:lnTo>
                  <a:pt x="24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4"/>
                </a:lnTo>
                <a:lnTo>
                  <a:pt x="16" y="24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rgbClr val="00BD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190" name="Freeform 78"/>
          <p:cNvSpPr>
            <a:spLocks/>
          </p:cNvSpPr>
          <p:nvPr/>
        </p:nvSpPr>
        <p:spPr bwMode="auto">
          <a:xfrm>
            <a:off x="1910477" y="2162035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4 h 36"/>
              <a:gd name="T6" fmla="*/ 44 w 44"/>
              <a:gd name="T7" fmla="*/ 24 h 36"/>
              <a:gd name="T8" fmla="*/ 44 w 44"/>
              <a:gd name="T9" fmla="*/ 16 h 36"/>
              <a:gd name="T10" fmla="*/ 24 w 44"/>
              <a:gd name="T11" fmla="*/ 16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6 h 36"/>
              <a:gd name="T18" fmla="*/ 0 w 44"/>
              <a:gd name="T19" fmla="*/ 16 h 36"/>
              <a:gd name="T20" fmla="*/ 0 w 44"/>
              <a:gd name="T21" fmla="*/ 24 h 36"/>
              <a:gd name="T22" fmla="*/ 16 w 44"/>
              <a:gd name="T23" fmla="*/ 24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4"/>
                </a:lnTo>
                <a:lnTo>
                  <a:pt x="44" y="24"/>
                </a:lnTo>
                <a:lnTo>
                  <a:pt x="44" y="16"/>
                </a:lnTo>
                <a:lnTo>
                  <a:pt x="24" y="16"/>
                </a:lnTo>
                <a:lnTo>
                  <a:pt x="24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4"/>
                </a:lnTo>
                <a:lnTo>
                  <a:pt x="16" y="24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rgbClr val="00BD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191" name="Freeform 79"/>
          <p:cNvSpPr>
            <a:spLocks/>
          </p:cNvSpPr>
          <p:nvPr/>
        </p:nvSpPr>
        <p:spPr bwMode="auto">
          <a:xfrm>
            <a:off x="1910477" y="2162035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4 h 36"/>
              <a:gd name="T6" fmla="*/ 44 w 44"/>
              <a:gd name="T7" fmla="*/ 24 h 36"/>
              <a:gd name="T8" fmla="*/ 44 w 44"/>
              <a:gd name="T9" fmla="*/ 16 h 36"/>
              <a:gd name="T10" fmla="*/ 24 w 44"/>
              <a:gd name="T11" fmla="*/ 16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6 h 36"/>
              <a:gd name="T18" fmla="*/ 0 w 44"/>
              <a:gd name="T19" fmla="*/ 16 h 36"/>
              <a:gd name="T20" fmla="*/ 0 w 44"/>
              <a:gd name="T21" fmla="*/ 24 h 36"/>
              <a:gd name="T22" fmla="*/ 16 w 44"/>
              <a:gd name="T23" fmla="*/ 24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4"/>
                </a:lnTo>
                <a:lnTo>
                  <a:pt x="44" y="24"/>
                </a:lnTo>
                <a:lnTo>
                  <a:pt x="44" y="16"/>
                </a:lnTo>
                <a:lnTo>
                  <a:pt x="24" y="16"/>
                </a:lnTo>
                <a:lnTo>
                  <a:pt x="24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4"/>
                </a:lnTo>
                <a:lnTo>
                  <a:pt x="16" y="24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rgbClr val="00BD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192" name="Freeform 80"/>
          <p:cNvSpPr>
            <a:spLocks/>
          </p:cNvSpPr>
          <p:nvPr/>
        </p:nvSpPr>
        <p:spPr bwMode="auto">
          <a:xfrm>
            <a:off x="1910477" y="2162035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4 h 36"/>
              <a:gd name="T6" fmla="*/ 44 w 44"/>
              <a:gd name="T7" fmla="*/ 24 h 36"/>
              <a:gd name="T8" fmla="*/ 44 w 44"/>
              <a:gd name="T9" fmla="*/ 16 h 36"/>
              <a:gd name="T10" fmla="*/ 24 w 44"/>
              <a:gd name="T11" fmla="*/ 16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6 h 36"/>
              <a:gd name="T18" fmla="*/ 0 w 44"/>
              <a:gd name="T19" fmla="*/ 16 h 36"/>
              <a:gd name="T20" fmla="*/ 0 w 44"/>
              <a:gd name="T21" fmla="*/ 24 h 36"/>
              <a:gd name="T22" fmla="*/ 16 w 44"/>
              <a:gd name="T23" fmla="*/ 24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4"/>
                </a:lnTo>
                <a:lnTo>
                  <a:pt x="44" y="24"/>
                </a:lnTo>
                <a:lnTo>
                  <a:pt x="44" y="16"/>
                </a:lnTo>
                <a:lnTo>
                  <a:pt x="24" y="16"/>
                </a:lnTo>
                <a:lnTo>
                  <a:pt x="24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4"/>
                </a:lnTo>
                <a:lnTo>
                  <a:pt x="16" y="24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rgbClr val="00BD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193" name="Freeform 81"/>
          <p:cNvSpPr>
            <a:spLocks/>
          </p:cNvSpPr>
          <p:nvPr/>
        </p:nvSpPr>
        <p:spPr bwMode="auto">
          <a:xfrm>
            <a:off x="1910477" y="2162035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4 h 36"/>
              <a:gd name="T6" fmla="*/ 44 w 44"/>
              <a:gd name="T7" fmla="*/ 24 h 36"/>
              <a:gd name="T8" fmla="*/ 44 w 44"/>
              <a:gd name="T9" fmla="*/ 16 h 36"/>
              <a:gd name="T10" fmla="*/ 24 w 44"/>
              <a:gd name="T11" fmla="*/ 16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6 h 36"/>
              <a:gd name="T18" fmla="*/ 0 w 44"/>
              <a:gd name="T19" fmla="*/ 16 h 36"/>
              <a:gd name="T20" fmla="*/ 0 w 44"/>
              <a:gd name="T21" fmla="*/ 24 h 36"/>
              <a:gd name="T22" fmla="*/ 16 w 44"/>
              <a:gd name="T23" fmla="*/ 24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4"/>
                </a:lnTo>
                <a:lnTo>
                  <a:pt x="44" y="24"/>
                </a:lnTo>
                <a:lnTo>
                  <a:pt x="44" y="16"/>
                </a:lnTo>
                <a:lnTo>
                  <a:pt x="24" y="16"/>
                </a:lnTo>
                <a:lnTo>
                  <a:pt x="24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4"/>
                </a:lnTo>
                <a:lnTo>
                  <a:pt x="16" y="24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rgbClr val="00BD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194" name="Freeform 82"/>
          <p:cNvSpPr>
            <a:spLocks/>
          </p:cNvSpPr>
          <p:nvPr/>
        </p:nvSpPr>
        <p:spPr bwMode="auto">
          <a:xfrm>
            <a:off x="2203372" y="2276335"/>
            <a:ext cx="50006" cy="42863"/>
          </a:xfrm>
          <a:custGeom>
            <a:avLst/>
            <a:gdLst>
              <a:gd name="T0" fmla="*/ 14 w 42"/>
              <a:gd name="T1" fmla="*/ 36 h 36"/>
              <a:gd name="T2" fmla="*/ 24 w 42"/>
              <a:gd name="T3" fmla="*/ 36 h 36"/>
              <a:gd name="T4" fmla="*/ 24 w 42"/>
              <a:gd name="T5" fmla="*/ 24 h 36"/>
              <a:gd name="T6" fmla="*/ 42 w 42"/>
              <a:gd name="T7" fmla="*/ 24 h 36"/>
              <a:gd name="T8" fmla="*/ 42 w 42"/>
              <a:gd name="T9" fmla="*/ 16 h 36"/>
              <a:gd name="T10" fmla="*/ 24 w 42"/>
              <a:gd name="T11" fmla="*/ 16 h 36"/>
              <a:gd name="T12" fmla="*/ 24 w 42"/>
              <a:gd name="T13" fmla="*/ 0 h 36"/>
              <a:gd name="T14" fmla="*/ 14 w 42"/>
              <a:gd name="T15" fmla="*/ 0 h 36"/>
              <a:gd name="T16" fmla="*/ 14 w 42"/>
              <a:gd name="T17" fmla="*/ 16 h 36"/>
              <a:gd name="T18" fmla="*/ 0 w 42"/>
              <a:gd name="T19" fmla="*/ 16 h 36"/>
              <a:gd name="T20" fmla="*/ 0 w 42"/>
              <a:gd name="T21" fmla="*/ 24 h 36"/>
              <a:gd name="T22" fmla="*/ 14 w 42"/>
              <a:gd name="T23" fmla="*/ 24 h 36"/>
              <a:gd name="T24" fmla="*/ 14 w 42"/>
              <a:gd name="T25" fmla="*/ 36 h 36"/>
              <a:gd name="T26" fmla="*/ 14 w 42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" h="36">
                <a:moveTo>
                  <a:pt x="14" y="36"/>
                </a:moveTo>
                <a:lnTo>
                  <a:pt x="24" y="36"/>
                </a:lnTo>
                <a:lnTo>
                  <a:pt x="24" y="24"/>
                </a:lnTo>
                <a:lnTo>
                  <a:pt x="42" y="24"/>
                </a:lnTo>
                <a:lnTo>
                  <a:pt x="42" y="16"/>
                </a:lnTo>
                <a:lnTo>
                  <a:pt x="24" y="16"/>
                </a:lnTo>
                <a:lnTo>
                  <a:pt x="24" y="0"/>
                </a:lnTo>
                <a:lnTo>
                  <a:pt x="14" y="0"/>
                </a:lnTo>
                <a:lnTo>
                  <a:pt x="14" y="16"/>
                </a:lnTo>
                <a:lnTo>
                  <a:pt x="0" y="16"/>
                </a:lnTo>
                <a:lnTo>
                  <a:pt x="0" y="24"/>
                </a:lnTo>
                <a:lnTo>
                  <a:pt x="14" y="24"/>
                </a:lnTo>
                <a:lnTo>
                  <a:pt x="14" y="36"/>
                </a:lnTo>
                <a:lnTo>
                  <a:pt x="14" y="36"/>
                </a:lnTo>
                <a:close/>
              </a:path>
            </a:pathLst>
          </a:custGeom>
          <a:solidFill>
            <a:srgbClr val="00BD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195" name="Freeform 83"/>
          <p:cNvSpPr>
            <a:spLocks/>
          </p:cNvSpPr>
          <p:nvPr/>
        </p:nvSpPr>
        <p:spPr bwMode="auto">
          <a:xfrm>
            <a:off x="2265283" y="2369204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4 h 36"/>
              <a:gd name="T6" fmla="*/ 44 w 44"/>
              <a:gd name="T7" fmla="*/ 24 h 36"/>
              <a:gd name="T8" fmla="*/ 44 w 44"/>
              <a:gd name="T9" fmla="*/ 16 h 36"/>
              <a:gd name="T10" fmla="*/ 24 w 44"/>
              <a:gd name="T11" fmla="*/ 16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6 h 36"/>
              <a:gd name="T18" fmla="*/ 0 w 44"/>
              <a:gd name="T19" fmla="*/ 16 h 36"/>
              <a:gd name="T20" fmla="*/ 0 w 44"/>
              <a:gd name="T21" fmla="*/ 24 h 36"/>
              <a:gd name="T22" fmla="*/ 16 w 44"/>
              <a:gd name="T23" fmla="*/ 24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4"/>
                </a:lnTo>
                <a:lnTo>
                  <a:pt x="44" y="24"/>
                </a:lnTo>
                <a:lnTo>
                  <a:pt x="44" y="16"/>
                </a:lnTo>
                <a:lnTo>
                  <a:pt x="24" y="16"/>
                </a:lnTo>
                <a:lnTo>
                  <a:pt x="24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4"/>
                </a:lnTo>
                <a:lnTo>
                  <a:pt x="16" y="24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rgbClr val="00BD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196" name="Freeform 84"/>
          <p:cNvSpPr>
            <a:spLocks/>
          </p:cNvSpPr>
          <p:nvPr/>
        </p:nvSpPr>
        <p:spPr bwMode="auto">
          <a:xfrm>
            <a:off x="2265283" y="2369204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4 h 36"/>
              <a:gd name="T6" fmla="*/ 44 w 44"/>
              <a:gd name="T7" fmla="*/ 24 h 36"/>
              <a:gd name="T8" fmla="*/ 44 w 44"/>
              <a:gd name="T9" fmla="*/ 16 h 36"/>
              <a:gd name="T10" fmla="*/ 24 w 44"/>
              <a:gd name="T11" fmla="*/ 16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6 h 36"/>
              <a:gd name="T18" fmla="*/ 0 w 44"/>
              <a:gd name="T19" fmla="*/ 16 h 36"/>
              <a:gd name="T20" fmla="*/ 0 w 44"/>
              <a:gd name="T21" fmla="*/ 24 h 36"/>
              <a:gd name="T22" fmla="*/ 16 w 44"/>
              <a:gd name="T23" fmla="*/ 24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4"/>
                </a:lnTo>
                <a:lnTo>
                  <a:pt x="44" y="24"/>
                </a:lnTo>
                <a:lnTo>
                  <a:pt x="44" y="16"/>
                </a:lnTo>
                <a:lnTo>
                  <a:pt x="24" y="16"/>
                </a:lnTo>
                <a:lnTo>
                  <a:pt x="24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4"/>
                </a:lnTo>
                <a:lnTo>
                  <a:pt x="16" y="24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rgbClr val="00BD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197" name="Freeform 85"/>
          <p:cNvSpPr>
            <a:spLocks/>
          </p:cNvSpPr>
          <p:nvPr/>
        </p:nvSpPr>
        <p:spPr bwMode="auto">
          <a:xfrm>
            <a:off x="2265283" y="2369204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4 h 36"/>
              <a:gd name="T6" fmla="*/ 44 w 44"/>
              <a:gd name="T7" fmla="*/ 24 h 36"/>
              <a:gd name="T8" fmla="*/ 44 w 44"/>
              <a:gd name="T9" fmla="*/ 16 h 36"/>
              <a:gd name="T10" fmla="*/ 24 w 44"/>
              <a:gd name="T11" fmla="*/ 16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6 h 36"/>
              <a:gd name="T18" fmla="*/ 0 w 44"/>
              <a:gd name="T19" fmla="*/ 16 h 36"/>
              <a:gd name="T20" fmla="*/ 0 w 44"/>
              <a:gd name="T21" fmla="*/ 24 h 36"/>
              <a:gd name="T22" fmla="*/ 16 w 44"/>
              <a:gd name="T23" fmla="*/ 24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4"/>
                </a:lnTo>
                <a:lnTo>
                  <a:pt x="44" y="24"/>
                </a:lnTo>
                <a:lnTo>
                  <a:pt x="44" y="16"/>
                </a:lnTo>
                <a:lnTo>
                  <a:pt x="24" y="16"/>
                </a:lnTo>
                <a:lnTo>
                  <a:pt x="24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4"/>
                </a:lnTo>
                <a:lnTo>
                  <a:pt x="16" y="24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rgbClr val="00BD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198" name="Freeform 86"/>
          <p:cNvSpPr>
            <a:spLocks/>
          </p:cNvSpPr>
          <p:nvPr/>
        </p:nvSpPr>
        <p:spPr bwMode="auto">
          <a:xfrm>
            <a:off x="2291479" y="2388254"/>
            <a:ext cx="50006" cy="42863"/>
          </a:xfrm>
          <a:custGeom>
            <a:avLst/>
            <a:gdLst>
              <a:gd name="T0" fmla="*/ 16 w 42"/>
              <a:gd name="T1" fmla="*/ 36 h 36"/>
              <a:gd name="T2" fmla="*/ 24 w 42"/>
              <a:gd name="T3" fmla="*/ 36 h 36"/>
              <a:gd name="T4" fmla="*/ 24 w 42"/>
              <a:gd name="T5" fmla="*/ 22 h 36"/>
              <a:gd name="T6" fmla="*/ 42 w 42"/>
              <a:gd name="T7" fmla="*/ 22 h 36"/>
              <a:gd name="T8" fmla="*/ 42 w 42"/>
              <a:gd name="T9" fmla="*/ 14 h 36"/>
              <a:gd name="T10" fmla="*/ 24 w 42"/>
              <a:gd name="T11" fmla="*/ 14 h 36"/>
              <a:gd name="T12" fmla="*/ 24 w 42"/>
              <a:gd name="T13" fmla="*/ 0 h 36"/>
              <a:gd name="T14" fmla="*/ 16 w 42"/>
              <a:gd name="T15" fmla="*/ 0 h 36"/>
              <a:gd name="T16" fmla="*/ 16 w 42"/>
              <a:gd name="T17" fmla="*/ 14 h 36"/>
              <a:gd name="T18" fmla="*/ 0 w 42"/>
              <a:gd name="T19" fmla="*/ 14 h 36"/>
              <a:gd name="T20" fmla="*/ 0 w 42"/>
              <a:gd name="T21" fmla="*/ 22 h 36"/>
              <a:gd name="T22" fmla="*/ 16 w 42"/>
              <a:gd name="T23" fmla="*/ 22 h 36"/>
              <a:gd name="T24" fmla="*/ 16 w 42"/>
              <a:gd name="T25" fmla="*/ 36 h 36"/>
              <a:gd name="T26" fmla="*/ 16 w 42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" h="36">
                <a:moveTo>
                  <a:pt x="16" y="36"/>
                </a:moveTo>
                <a:lnTo>
                  <a:pt x="24" y="36"/>
                </a:lnTo>
                <a:lnTo>
                  <a:pt x="24" y="22"/>
                </a:lnTo>
                <a:lnTo>
                  <a:pt x="42" y="22"/>
                </a:lnTo>
                <a:lnTo>
                  <a:pt x="42" y="14"/>
                </a:lnTo>
                <a:lnTo>
                  <a:pt x="24" y="14"/>
                </a:lnTo>
                <a:lnTo>
                  <a:pt x="24" y="0"/>
                </a:lnTo>
                <a:lnTo>
                  <a:pt x="16" y="0"/>
                </a:lnTo>
                <a:lnTo>
                  <a:pt x="16" y="14"/>
                </a:lnTo>
                <a:lnTo>
                  <a:pt x="0" y="14"/>
                </a:lnTo>
                <a:lnTo>
                  <a:pt x="0" y="22"/>
                </a:lnTo>
                <a:lnTo>
                  <a:pt x="16" y="22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rgbClr val="00BD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199" name="Freeform 87"/>
          <p:cNvSpPr>
            <a:spLocks/>
          </p:cNvSpPr>
          <p:nvPr/>
        </p:nvSpPr>
        <p:spPr bwMode="auto">
          <a:xfrm>
            <a:off x="2301002" y="2402542"/>
            <a:ext cx="52388" cy="42863"/>
          </a:xfrm>
          <a:custGeom>
            <a:avLst/>
            <a:gdLst>
              <a:gd name="T0" fmla="*/ 16 w 44"/>
              <a:gd name="T1" fmla="*/ 36 h 36"/>
              <a:gd name="T2" fmla="*/ 26 w 44"/>
              <a:gd name="T3" fmla="*/ 36 h 36"/>
              <a:gd name="T4" fmla="*/ 26 w 44"/>
              <a:gd name="T5" fmla="*/ 24 h 36"/>
              <a:gd name="T6" fmla="*/ 44 w 44"/>
              <a:gd name="T7" fmla="*/ 24 h 36"/>
              <a:gd name="T8" fmla="*/ 44 w 44"/>
              <a:gd name="T9" fmla="*/ 16 h 36"/>
              <a:gd name="T10" fmla="*/ 26 w 44"/>
              <a:gd name="T11" fmla="*/ 16 h 36"/>
              <a:gd name="T12" fmla="*/ 26 w 44"/>
              <a:gd name="T13" fmla="*/ 0 h 36"/>
              <a:gd name="T14" fmla="*/ 16 w 44"/>
              <a:gd name="T15" fmla="*/ 0 h 36"/>
              <a:gd name="T16" fmla="*/ 16 w 44"/>
              <a:gd name="T17" fmla="*/ 16 h 36"/>
              <a:gd name="T18" fmla="*/ 0 w 44"/>
              <a:gd name="T19" fmla="*/ 16 h 36"/>
              <a:gd name="T20" fmla="*/ 0 w 44"/>
              <a:gd name="T21" fmla="*/ 24 h 36"/>
              <a:gd name="T22" fmla="*/ 16 w 44"/>
              <a:gd name="T23" fmla="*/ 24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6" y="36"/>
                </a:lnTo>
                <a:lnTo>
                  <a:pt x="26" y="24"/>
                </a:lnTo>
                <a:lnTo>
                  <a:pt x="44" y="24"/>
                </a:lnTo>
                <a:lnTo>
                  <a:pt x="44" y="16"/>
                </a:lnTo>
                <a:lnTo>
                  <a:pt x="26" y="16"/>
                </a:lnTo>
                <a:lnTo>
                  <a:pt x="26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4"/>
                </a:lnTo>
                <a:lnTo>
                  <a:pt x="16" y="24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rgbClr val="00BD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200" name="Freeform 88"/>
          <p:cNvSpPr>
            <a:spLocks/>
          </p:cNvSpPr>
          <p:nvPr/>
        </p:nvSpPr>
        <p:spPr bwMode="auto">
          <a:xfrm>
            <a:off x="2453402" y="2514460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2 h 36"/>
              <a:gd name="T6" fmla="*/ 44 w 44"/>
              <a:gd name="T7" fmla="*/ 22 h 36"/>
              <a:gd name="T8" fmla="*/ 44 w 44"/>
              <a:gd name="T9" fmla="*/ 16 h 36"/>
              <a:gd name="T10" fmla="*/ 24 w 44"/>
              <a:gd name="T11" fmla="*/ 16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6 h 36"/>
              <a:gd name="T18" fmla="*/ 0 w 44"/>
              <a:gd name="T19" fmla="*/ 16 h 36"/>
              <a:gd name="T20" fmla="*/ 0 w 44"/>
              <a:gd name="T21" fmla="*/ 22 h 36"/>
              <a:gd name="T22" fmla="*/ 16 w 44"/>
              <a:gd name="T23" fmla="*/ 22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2"/>
                </a:lnTo>
                <a:lnTo>
                  <a:pt x="44" y="22"/>
                </a:lnTo>
                <a:lnTo>
                  <a:pt x="44" y="16"/>
                </a:lnTo>
                <a:lnTo>
                  <a:pt x="24" y="16"/>
                </a:lnTo>
                <a:lnTo>
                  <a:pt x="24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2"/>
                </a:lnTo>
                <a:lnTo>
                  <a:pt x="16" y="22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rgbClr val="00BD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201" name="Freeform 89"/>
          <p:cNvSpPr>
            <a:spLocks/>
          </p:cNvSpPr>
          <p:nvPr/>
        </p:nvSpPr>
        <p:spPr bwMode="auto">
          <a:xfrm>
            <a:off x="2505790" y="2557323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4 h 36"/>
              <a:gd name="T6" fmla="*/ 44 w 44"/>
              <a:gd name="T7" fmla="*/ 24 h 36"/>
              <a:gd name="T8" fmla="*/ 44 w 44"/>
              <a:gd name="T9" fmla="*/ 16 h 36"/>
              <a:gd name="T10" fmla="*/ 24 w 44"/>
              <a:gd name="T11" fmla="*/ 16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6 h 36"/>
              <a:gd name="T18" fmla="*/ 0 w 44"/>
              <a:gd name="T19" fmla="*/ 16 h 36"/>
              <a:gd name="T20" fmla="*/ 0 w 44"/>
              <a:gd name="T21" fmla="*/ 24 h 36"/>
              <a:gd name="T22" fmla="*/ 16 w 44"/>
              <a:gd name="T23" fmla="*/ 24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4"/>
                </a:lnTo>
                <a:lnTo>
                  <a:pt x="44" y="24"/>
                </a:lnTo>
                <a:lnTo>
                  <a:pt x="44" y="16"/>
                </a:lnTo>
                <a:lnTo>
                  <a:pt x="24" y="16"/>
                </a:lnTo>
                <a:lnTo>
                  <a:pt x="24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4"/>
                </a:lnTo>
                <a:lnTo>
                  <a:pt x="16" y="24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rgbClr val="00BD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202" name="Freeform 90"/>
          <p:cNvSpPr>
            <a:spLocks/>
          </p:cNvSpPr>
          <p:nvPr/>
        </p:nvSpPr>
        <p:spPr bwMode="auto">
          <a:xfrm>
            <a:off x="2531985" y="2600185"/>
            <a:ext cx="50006" cy="42863"/>
          </a:xfrm>
          <a:custGeom>
            <a:avLst/>
            <a:gdLst>
              <a:gd name="T0" fmla="*/ 14 w 42"/>
              <a:gd name="T1" fmla="*/ 36 h 36"/>
              <a:gd name="T2" fmla="*/ 24 w 42"/>
              <a:gd name="T3" fmla="*/ 36 h 36"/>
              <a:gd name="T4" fmla="*/ 24 w 42"/>
              <a:gd name="T5" fmla="*/ 24 h 36"/>
              <a:gd name="T6" fmla="*/ 42 w 42"/>
              <a:gd name="T7" fmla="*/ 24 h 36"/>
              <a:gd name="T8" fmla="*/ 42 w 42"/>
              <a:gd name="T9" fmla="*/ 16 h 36"/>
              <a:gd name="T10" fmla="*/ 24 w 42"/>
              <a:gd name="T11" fmla="*/ 16 h 36"/>
              <a:gd name="T12" fmla="*/ 24 w 42"/>
              <a:gd name="T13" fmla="*/ 0 h 36"/>
              <a:gd name="T14" fmla="*/ 14 w 42"/>
              <a:gd name="T15" fmla="*/ 0 h 36"/>
              <a:gd name="T16" fmla="*/ 14 w 42"/>
              <a:gd name="T17" fmla="*/ 16 h 36"/>
              <a:gd name="T18" fmla="*/ 0 w 42"/>
              <a:gd name="T19" fmla="*/ 16 h 36"/>
              <a:gd name="T20" fmla="*/ 0 w 42"/>
              <a:gd name="T21" fmla="*/ 24 h 36"/>
              <a:gd name="T22" fmla="*/ 14 w 42"/>
              <a:gd name="T23" fmla="*/ 24 h 36"/>
              <a:gd name="T24" fmla="*/ 14 w 42"/>
              <a:gd name="T25" fmla="*/ 36 h 36"/>
              <a:gd name="T26" fmla="*/ 14 w 42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" h="36">
                <a:moveTo>
                  <a:pt x="14" y="36"/>
                </a:moveTo>
                <a:lnTo>
                  <a:pt x="24" y="36"/>
                </a:lnTo>
                <a:lnTo>
                  <a:pt x="24" y="24"/>
                </a:lnTo>
                <a:lnTo>
                  <a:pt x="42" y="24"/>
                </a:lnTo>
                <a:lnTo>
                  <a:pt x="42" y="16"/>
                </a:lnTo>
                <a:lnTo>
                  <a:pt x="24" y="16"/>
                </a:lnTo>
                <a:lnTo>
                  <a:pt x="24" y="0"/>
                </a:lnTo>
                <a:lnTo>
                  <a:pt x="14" y="0"/>
                </a:lnTo>
                <a:lnTo>
                  <a:pt x="14" y="16"/>
                </a:lnTo>
                <a:lnTo>
                  <a:pt x="0" y="16"/>
                </a:lnTo>
                <a:lnTo>
                  <a:pt x="0" y="24"/>
                </a:lnTo>
                <a:lnTo>
                  <a:pt x="14" y="24"/>
                </a:lnTo>
                <a:lnTo>
                  <a:pt x="14" y="36"/>
                </a:lnTo>
                <a:lnTo>
                  <a:pt x="14" y="36"/>
                </a:lnTo>
                <a:close/>
              </a:path>
            </a:pathLst>
          </a:custGeom>
          <a:solidFill>
            <a:srgbClr val="00BD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203" name="Freeform 91"/>
          <p:cNvSpPr>
            <a:spLocks/>
          </p:cNvSpPr>
          <p:nvPr/>
        </p:nvSpPr>
        <p:spPr bwMode="auto">
          <a:xfrm>
            <a:off x="2541508" y="2616854"/>
            <a:ext cx="52388" cy="42863"/>
          </a:xfrm>
          <a:custGeom>
            <a:avLst/>
            <a:gdLst>
              <a:gd name="T0" fmla="*/ 16 w 44"/>
              <a:gd name="T1" fmla="*/ 36 h 36"/>
              <a:gd name="T2" fmla="*/ 26 w 44"/>
              <a:gd name="T3" fmla="*/ 36 h 36"/>
              <a:gd name="T4" fmla="*/ 26 w 44"/>
              <a:gd name="T5" fmla="*/ 22 h 36"/>
              <a:gd name="T6" fmla="*/ 44 w 44"/>
              <a:gd name="T7" fmla="*/ 22 h 36"/>
              <a:gd name="T8" fmla="*/ 44 w 44"/>
              <a:gd name="T9" fmla="*/ 14 h 36"/>
              <a:gd name="T10" fmla="*/ 26 w 44"/>
              <a:gd name="T11" fmla="*/ 14 h 36"/>
              <a:gd name="T12" fmla="*/ 26 w 44"/>
              <a:gd name="T13" fmla="*/ 0 h 36"/>
              <a:gd name="T14" fmla="*/ 16 w 44"/>
              <a:gd name="T15" fmla="*/ 0 h 36"/>
              <a:gd name="T16" fmla="*/ 16 w 44"/>
              <a:gd name="T17" fmla="*/ 14 h 36"/>
              <a:gd name="T18" fmla="*/ 0 w 44"/>
              <a:gd name="T19" fmla="*/ 14 h 36"/>
              <a:gd name="T20" fmla="*/ 0 w 44"/>
              <a:gd name="T21" fmla="*/ 22 h 36"/>
              <a:gd name="T22" fmla="*/ 16 w 44"/>
              <a:gd name="T23" fmla="*/ 22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6" y="36"/>
                </a:lnTo>
                <a:lnTo>
                  <a:pt x="26" y="22"/>
                </a:lnTo>
                <a:lnTo>
                  <a:pt x="44" y="22"/>
                </a:lnTo>
                <a:lnTo>
                  <a:pt x="44" y="14"/>
                </a:lnTo>
                <a:lnTo>
                  <a:pt x="26" y="14"/>
                </a:lnTo>
                <a:lnTo>
                  <a:pt x="26" y="0"/>
                </a:lnTo>
                <a:lnTo>
                  <a:pt x="16" y="0"/>
                </a:lnTo>
                <a:lnTo>
                  <a:pt x="16" y="14"/>
                </a:lnTo>
                <a:lnTo>
                  <a:pt x="0" y="14"/>
                </a:lnTo>
                <a:lnTo>
                  <a:pt x="0" y="22"/>
                </a:lnTo>
                <a:lnTo>
                  <a:pt x="16" y="22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rgbClr val="00BD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204" name="Freeform 92"/>
          <p:cNvSpPr>
            <a:spLocks/>
          </p:cNvSpPr>
          <p:nvPr/>
        </p:nvSpPr>
        <p:spPr bwMode="auto">
          <a:xfrm>
            <a:off x="2558179" y="2652573"/>
            <a:ext cx="50006" cy="42863"/>
          </a:xfrm>
          <a:custGeom>
            <a:avLst/>
            <a:gdLst>
              <a:gd name="T0" fmla="*/ 14 w 42"/>
              <a:gd name="T1" fmla="*/ 36 h 36"/>
              <a:gd name="T2" fmla="*/ 24 w 42"/>
              <a:gd name="T3" fmla="*/ 36 h 36"/>
              <a:gd name="T4" fmla="*/ 24 w 42"/>
              <a:gd name="T5" fmla="*/ 24 h 36"/>
              <a:gd name="T6" fmla="*/ 42 w 42"/>
              <a:gd name="T7" fmla="*/ 24 h 36"/>
              <a:gd name="T8" fmla="*/ 42 w 42"/>
              <a:gd name="T9" fmla="*/ 16 h 36"/>
              <a:gd name="T10" fmla="*/ 24 w 42"/>
              <a:gd name="T11" fmla="*/ 16 h 36"/>
              <a:gd name="T12" fmla="*/ 24 w 42"/>
              <a:gd name="T13" fmla="*/ 0 h 36"/>
              <a:gd name="T14" fmla="*/ 14 w 42"/>
              <a:gd name="T15" fmla="*/ 0 h 36"/>
              <a:gd name="T16" fmla="*/ 14 w 42"/>
              <a:gd name="T17" fmla="*/ 16 h 36"/>
              <a:gd name="T18" fmla="*/ 0 w 42"/>
              <a:gd name="T19" fmla="*/ 16 h 36"/>
              <a:gd name="T20" fmla="*/ 0 w 42"/>
              <a:gd name="T21" fmla="*/ 24 h 36"/>
              <a:gd name="T22" fmla="*/ 14 w 42"/>
              <a:gd name="T23" fmla="*/ 24 h 36"/>
              <a:gd name="T24" fmla="*/ 14 w 42"/>
              <a:gd name="T25" fmla="*/ 36 h 36"/>
              <a:gd name="T26" fmla="*/ 14 w 42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" h="36">
                <a:moveTo>
                  <a:pt x="14" y="36"/>
                </a:moveTo>
                <a:lnTo>
                  <a:pt x="24" y="36"/>
                </a:lnTo>
                <a:lnTo>
                  <a:pt x="24" y="24"/>
                </a:lnTo>
                <a:lnTo>
                  <a:pt x="42" y="24"/>
                </a:lnTo>
                <a:lnTo>
                  <a:pt x="42" y="16"/>
                </a:lnTo>
                <a:lnTo>
                  <a:pt x="24" y="16"/>
                </a:lnTo>
                <a:lnTo>
                  <a:pt x="24" y="0"/>
                </a:lnTo>
                <a:lnTo>
                  <a:pt x="14" y="0"/>
                </a:lnTo>
                <a:lnTo>
                  <a:pt x="14" y="16"/>
                </a:lnTo>
                <a:lnTo>
                  <a:pt x="0" y="16"/>
                </a:lnTo>
                <a:lnTo>
                  <a:pt x="0" y="24"/>
                </a:lnTo>
                <a:lnTo>
                  <a:pt x="14" y="24"/>
                </a:lnTo>
                <a:lnTo>
                  <a:pt x="14" y="36"/>
                </a:lnTo>
                <a:lnTo>
                  <a:pt x="14" y="36"/>
                </a:lnTo>
                <a:close/>
              </a:path>
            </a:pathLst>
          </a:custGeom>
          <a:solidFill>
            <a:srgbClr val="00BD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205" name="Freeform 93"/>
          <p:cNvSpPr>
            <a:spLocks/>
          </p:cNvSpPr>
          <p:nvPr/>
        </p:nvSpPr>
        <p:spPr bwMode="auto">
          <a:xfrm>
            <a:off x="2558179" y="2652573"/>
            <a:ext cx="50006" cy="42863"/>
          </a:xfrm>
          <a:custGeom>
            <a:avLst/>
            <a:gdLst>
              <a:gd name="T0" fmla="*/ 14 w 42"/>
              <a:gd name="T1" fmla="*/ 36 h 36"/>
              <a:gd name="T2" fmla="*/ 24 w 42"/>
              <a:gd name="T3" fmla="*/ 36 h 36"/>
              <a:gd name="T4" fmla="*/ 24 w 42"/>
              <a:gd name="T5" fmla="*/ 24 h 36"/>
              <a:gd name="T6" fmla="*/ 42 w 42"/>
              <a:gd name="T7" fmla="*/ 24 h 36"/>
              <a:gd name="T8" fmla="*/ 42 w 42"/>
              <a:gd name="T9" fmla="*/ 16 h 36"/>
              <a:gd name="T10" fmla="*/ 24 w 42"/>
              <a:gd name="T11" fmla="*/ 16 h 36"/>
              <a:gd name="T12" fmla="*/ 24 w 42"/>
              <a:gd name="T13" fmla="*/ 0 h 36"/>
              <a:gd name="T14" fmla="*/ 14 w 42"/>
              <a:gd name="T15" fmla="*/ 0 h 36"/>
              <a:gd name="T16" fmla="*/ 14 w 42"/>
              <a:gd name="T17" fmla="*/ 16 h 36"/>
              <a:gd name="T18" fmla="*/ 0 w 42"/>
              <a:gd name="T19" fmla="*/ 16 h 36"/>
              <a:gd name="T20" fmla="*/ 0 w 42"/>
              <a:gd name="T21" fmla="*/ 24 h 36"/>
              <a:gd name="T22" fmla="*/ 14 w 42"/>
              <a:gd name="T23" fmla="*/ 24 h 36"/>
              <a:gd name="T24" fmla="*/ 14 w 42"/>
              <a:gd name="T25" fmla="*/ 36 h 36"/>
              <a:gd name="T26" fmla="*/ 14 w 42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" h="36">
                <a:moveTo>
                  <a:pt x="14" y="36"/>
                </a:moveTo>
                <a:lnTo>
                  <a:pt x="24" y="36"/>
                </a:lnTo>
                <a:lnTo>
                  <a:pt x="24" y="24"/>
                </a:lnTo>
                <a:lnTo>
                  <a:pt x="42" y="24"/>
                </a:lnTo>
                <a:lnTo>
                  <a:pt x="42" y="16"/>
                </a:lnTo>
                <a:lnTo>
                  <a:pt x="24" y="16"/>
                </a:lnTo>
                <a:lnTo>
                  <a:pt x="24" y="0"/>
                </a:lnTo>
                <a:lnTo>
                  <a:pt x="14" y="0"/>
                </a:lnTo>
                <a:lnTo>
                  <a:pt x="14" y="16"/>
                </a:lnTo>
                <a:lnTo>
                  <a:pt x="0" y="16"/>
                </a:lnTo>
                <a:lnTo>
                  <a:pt x="0" y="24"/>
                </a:lnTo>
                <a:lnTo>
                  <a:pt x="14" y="24"/>
                </a:lnTo>
                <a:lnTo>
                  <a:pt x="14" y="36"/>
                </a:lnTo>
                <a:lnTo>
                  <a:pt x="14" y="36"/>
                </a:lnTo>
                <a:close/>
              </a:path>
            </a:pathLst>
          </a:custGeom>
          <a:solidFill>
            <a:srgbClr val="00BD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206" name="Freeform 94"/>
          <p:cNvSpPr>
            <a:spLocks/>
          </p:cNvSpPr>
          <p:nvPr/>
        </p:nvSpPr>
        <p:spPr bwMode="auto">
          <a:xfrm>
            <a:off x="2558179" y="2652573"/>
            <a:ext cx="50006" cy="42863"/>
          </a:xfrm>
          <a:custGeom>
            <a:avLst/>
            <a:gdLst>
              <a:gd name="T0" fmla="*/ 14 w 42"/>
              <a:gd name="T1" fmla="*/ 36 h 36"/>
              <a:gd name="T2" fmla="*/ 24 w 42"/>
              <a:gd name="T3" fmla="*/ 36 h 36"/>
              <a:gd name="T4" fmla="*/ 24 w 42"/>
              <a:gd name="T5" fmla="*/ 24 h 36"/>
              <a:gd name="T6" fmla="*/ 42 w 42"/>
              <a:gd name="T7" fmla="*/ 24 h 36"/>
              <a:gd name="T8" fmla="*/ 42 w 42"/>
              <a:gd name="T9" fmla="*/ 16 h 36"/>
              <a:gd name="T10" fmla="*/ 24 w 42"/>
              <a:gd name="T11" fmla="*/ 16 h 36"/>
              <a:gd name="T12" fmla="*/ 24 w 42"/>
              <a:gd name="T13" fmla="*/ 0 h 36"/>
              <a:gd name="T14" fmla="*/ 14 w 42"/>
              <a:gd name="T15" fmla="*/ 0 h 36"/>
              <a:gd name="T16" fmla="*/ 14 w 42"/>
              <a:gd name="T17" fmla="*/ 16 h 36"/>
              <a:gd name="T18" fmla="*/ 0 w 42"/>
              <a:gd name="T19" fmla="*/ 16 h 36"/>
              <a:gd name="T20" fmla="*/ 0 w 42"/>
              <a:gd name="T21" fmla="*/ 24 h 36"/>
              <a:gd name="T22" fmla="*/ 14 w 42"/>
              <a:gd name="T23" fmla="*/ 24 h 36"/>
              <a:gd name="T24" fmla="*/ 14 w 42"/>
              <a:gd name="T25" fmla="*/ 36 h 36"/>
              <a:gd name="T26" fmla="*/ 14 w 42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" h="36">
                <a:moveTo>
                  <a:pt x="14" y="36"/>
                </a:moveTo>
                <a:lnTo>
                  <a:pt x="24" y="36"/>
                </a:lnTo>
                <a:lnTo>
                  <a:pt x="24" y="24"/>
                </a:lnTo>
                <a:lnTo>
                  <a:pt x="42" y="24"/>
                </a:lnTo>
                <a:lnTo>
                  <a:pt x="42" y="16"/>
                </a:lnTo>
                <a:lnTo>
                  <a:pt x="24" y="16"/>
                </a:lnTo>
                <a:lnTo>
                  <a:pt x="24" y="0"/>
                </a:lnTo>
                <a:lnTo>
                  <a:pt x="14" y="0"/>
                </a:lnTo>
                <a:lnTo>
                  <a:pt x="14" y="16"/>
                </a:lnTo>
                <a:lnTo>
                  <a:pt x="0" y="16"/>
                </a:lnTo>
                <a:lnTo>
                  <a:pt x="0" y="24"/>
                </a:lnTo>
                <a:lnTo>
                  <a:pt x="14" y="24"/>
                </a:lnTo>
                <a:lnTo>
                  <a:pt x="14" y="36"/>
                </a:lnTo>
                <a:lnTo>
                  <a:pt x="14" y="36"/>
                </a:lnTo>
                <a:close/>
              </a:path>
            </a:pathLst>
          </a:custGeom>
          <a:solidFill>
            <a:srgbClr val="00BD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207" name="Freeform 95"/>
          <p:cNvSpPr>
            <a:spLocks/>
          </p:cNvSpPr>
          <p:nvPr/>
        </p:nvSpPr>
        <p:spPr bwMode="auto">
          <a:xfrm>
            <a:off x="2581990" y="2731154"/>
            <a:ext cx="52388" cy="42863"/>
          </a:xfrm>
          <a:custGeom>
            <a:avLst/>
            <a:gdLst>
              <a:gd name="T0" fmla="*/ 16 w 44"/>
              <a:gd name="T1" fmla="*/ 36 h 36"/>
              <a:gd name="T2" fmla="*/ 26 w 44"/>
              <a:gd name="T3" fmla="*/ 36 h 36"/>
              <a:gd name="T4" fmla="*/ 26 w 44"/>
              <a:gd name="T5" fmla="*/ 22 h 36"/>
              <a:gd name="T6" fmla="*/ 44 w 44"/>
              <a:gd name="T7" fmla="*/ 22 h 36"/>
              <a:gd name="T8" fmla="*/ 44 w 44"/>
              <a:gd name="T9" fmla="*/ 14 h 36"/>
              <a:gd name="T10" fmla="*/ 26 w 44"/>
              <a:gd name="T11" fmla="*/ 14 h 36"/>
              <a:gd name="T12" fmla="*/ 26 w 44"/>
              <a:gd name="T13" fmla="*/ 0 h 36"/>
              <a:gd name="T14" fmla="*/ 16 w 44"/>
              <a:gd name="T15" fmla="*/ 0 h 36"/>
              <a:gd name="T16" fmla="*/ 16 w 44"/>
              <a:gd name="T17" fmla="*/ 14 h 36"/>
              <a:gd name="T18" fmla="*/ 0 w 44"/>
              <a:gd name="T19" fmla="*/ 14 h 36"/>
              <a:gd name="T20" fmla="*/ 0 w 44"/>
              <a:gd name="T21" fmla="*/ 22 h 36"/>
              <a:gd name="T22" fmla="*/ 16 w 44"/>
              <a:gd name="T23" fmla="*/ 22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6" y="36"/>
                </a:lnTo>
                <a:lnTo>
                  <a:pt x="26" y="22"/>
                </a:lnTo>
                <a:lnTo>
                  <a:pt x="44" y="22"/>
                </a:lnTo>
                <a:lnTo>
                  <a:pt x="44" y="14"/>
                </a:lnTo>
                <a:lnTo>
                  <a:pt x="26" y="14"/>
                </a:lnTo>
                <a:lnTo>
                  <a:pt x="26" y="0"/>
                </a:lnTo>
                <a:lnTo>
                  <a:pt x="16" y="0"/>
                </a:lnTo>
                <a:lnTo>
                  <a:pt x="16" y="14"/>
                </a:lnTo>
                <a:lnTo>
                  <a:pt x="0" y="14"/>
                </a:lnTo>
                <a:lnTo>
                  <a:pt x="0" y="22"/>
                </a:lnTo>
                <a:lnTo>
                  <a:pt x="16" y="22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rgbClr val="00BD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208" name="Freeform 96"/>
          <p:cNvSpPr>
            <a:spLocks/>
          </p:cNvSpPr>
          <p:nvPr/>
        </p:nvSpPr>
        <p:spPr bwMode="auto">
          <a:xfrm>
            <a:off x="2581990" y="2731154"/>
            <a:ext cx="52388" cy="42863"/>
          </a:xfrm>
          <a:custGeom>
            <a:avLst/>
            <a:gdLst>
              <a:gd name="T0" fmla="*/ 16 w 44"/>
              <a:gd name="T1" fmla="*/ 36 h 36"/>
              <a:gd name="T2" fmla="*/ 26 w 44"/>
              <a:gd name="T3" fmla="*/ 36 h 36"/>
              <a:gd name="T4" fmla="*/ 26 w 44"/>
              <a:gd name="T5" fmla="*/ 22 h 36"/>
              <a:gd name="T6" fmla="*/ 44 w 44"/>
              <a:gd name="T7" fmla="*/ 22 h 36"/>
              <a:gd name="T8" fmla="*/ 44 w 44"/>
              <a:gd name="T9" fmla="*/ 14 h 36"/>
              <a:gd name="T10" fmla="*/ 26 w 44"/>
              <a:gd name="T11" fmla="*/ 14 h 36"/>
              <a:gd name="T12" fmla="*/ 26 w 44"/>
              <a:gd name="T13" fmla="*/ 0 h 36"/>
              <a:gd name="T14" fmla="*/ 16 w 44"/>
              <a:gd name="T15" fmla="*/ 0 h 36"/>
              <a:gd name="T16" fmla="*/ 16 w 44"/>
              <a:gd name="T17" fmla="*/ 14 h 36"/>
              <a:gd name="T18" fmla="*/ 0 w 44"/>
              <a:gd name="T19" fmla="*/ 14 h 36"/>
              <a:gd name="T20" fmla="*/ 0 w 44"/>
              <a:gd name="T21" fmla="*/ 22 h 36"/>
              <a:gd name="T22" fmla="*/ 16 w 44"/>
              <a:gd name="T23" fmla="*/ 22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6" y="36"/>
                </a:lnTo>
                <a:lnTo>
                  <a:pt x="26" y="22"/>
                </a:lnTo>
                <a:lnTo>
                  <a:pt x="44" y="22"/>
                </a:lnTo>
                <a:lnTo>
                  <a:pt x="44" y="14"/>
                </a:lnTo>
                <a:lnTo>
                  <a:pt x="26" y="14"/>
                </a:lnTo>
                <a:lnTo>
                  <a:pt x="26" y="0"/>
                </a:lnTo>
                <a:lnTo>
                  <a:pt x="16" y="0"/>
                </a:lnTo>
                <a:lnTo>
                  <a:pt x="16" y="14"/>
                </a:lnTo>
                <a:lnTo>
                  <a:pt x="0" y="14"/>
                </a:lnTo>
                <a:lnTo>
                  <a:pt x="0" y="22"/>
                </a:lnTo>
                <a:lnTo>
                  <a:pt x="16" y="22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rgbClr val="00BD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209" name="Freeform 97"/>
          <p:cNvSpPr>
            <a:spLocks/>
          </p:cNvSpPr>
          <p:nvPr/>
        </p:nvSpPr>
        <p:spPr bwMode="auto">
          <a:xfrm>
            <a:off x="2581990" y="2731154"/>
            <a:ext cx="52388" cy="42863"/>
          </a:xfrm>
          <a:custGeom>
            <a:avLst/>
            <a:gdLst>
              <a:gd name="T0" fmla="*/ 16 w 44"/>
              <a:gd name="T1" fmla="*/ 36 h 36"/>
              <a:gd name="T2" fmla="*/ 26 w 44"/>
              <a:gd name="T3" fmla="*/ 36 h 36"/>
              <a:gd name="T4" fmla="*/ 26 w 44"/>
              <a:gd name="T5" fmla="*/ 22 h 36"/>
              <a:gd name="T6" fmla="*/ 44 w 44"/>
              <a:gd name="T7" fmla="*/ 22 h 36"/>
              <a:gd name="T8" fmla="*/ 44 w 44"/>
              <a:gd name="T9" fmla="*/ 14 h 36"/>
              <a:gd name="T10" fmla="*/ 26 w 44"/>
              <a:gd name="T11" fmla="*/ 14 h 36"/>
              <a:gd name="T12" fmla="*/ 26 w 44"/>
              <a:gd name="T13" fmla="*/ 0 h 36"/>
              <a:gd name="T14" fmla="*/ 16 w 44"/>
              <a:gd name="T15" fmla="*/ 0 h 36"/>
              <a:gd name="T16" fmla="*/ 16 w 44"/>
              <a:gd name="T17" fmla="*/ 14 h 36"/>
              <a:gd name="T18" fmla="*/ 0 w 44"/>
              <a:gd name="T19" fmla="*/ 14 h 36"/>
              <a:gd name="T20" fmla="*/ 0 w 44"/>
              <a:gd name="T21" fmla="*/ 22 h 36"/>
              <a:gd name="T22" fmla="*/ 16 w 44"/>
              <a:gd name="T23" fmla="*/ 22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6" y="36"/>
                </a:lnTo>
                <a:lnTo>
                  <a:pt x="26" y="22"/>
                </a:lnTo>
                <a:lnTo>
                  <a:pt x="44" y="22"/>
                </a:lnTo>
                <a:lnTo>
                  <a:pt x="44" y="14"/>
                </a:lnTo>
                <a:lnTo>
                  <a:pt x="26" y="14"/>
                </a:lnTo>
                <a:lnTo>
                  <a:pt x="26" y="0"/>
                </a:lnTo>
                <a:lnTo>
                  <a:pt x="16" y="0"/>
                </a:lnTo>
                <a:lnTo>
                  <a:pt x="16" y="14"/>
                </a:lnTo>
                <a:lnTo>
                  <a:pt x="0" y="14"/>
                </a:lnTo>
                <a:lnTo>
                  <a:pt x="0" y="22"/>
                </a:lnTo>
                <a:lnTo>
                  <a:pt x="16" y="22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rgbClr val="00BD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210" name="Freeform 98"/>
          <p:cNvSpPr>
            <a:spLocks/>
          </p:cNvSpPr>
          <p:nvPr/>
        </p:nvSpPr>
        <p:spPr bwMode="auto">
          <a:xfrm>
            <a:off x="2581990" y="2731154"/>
            <a:ext cx="52388" cy="42863"/>
          </a:xfrm>
          <a:custGeom>
            <a:avLst/>
            <a:gdLst>
              <a:gd name="T0" fmla="*/ 16 w 44"/>
              <a:gd name="T1" fmla="*/ 36 h 36"/>
              <a:gd name="T2" fmla="*/ 26 w 44"/>
              <a:gd name="T3" fmla="*/ 36 h 36"/>
              <a:gd name="T4" fmla="*/ 26 w 44"/>
              <a:gd name="T5" fmla="*/ 22 h 36"/>
              <a:gd name="T6" fmla="*/ 44 w 44"/>
              <a:gd name="T7" fmla="*/ 22 h 36"/>
              <a:gd name="T8" fmla="*/ 44 w 44"/>
              <a:gd name="T9" fmla="*/ 14 h 36"/>
              <a:gd name="T10" fmla="*/ 26 w 44"/>
              <a:gd name="T11" fmla="*/ 14 h 36"/>
              <a:gd name="T12" fmla="*/ 26 w 44"/>
              <a:gd name="T13" fmla="*/ 0 h 36"/>
              <a:gd name="T14" fmla="*/ 16 w 44"/>
              <a:gd name="T15" fmla="*/ 0 h 36"/>
              <a:gd name="T16" fmla="*/ 16 w 44"/>
              <a:gd name="T17" fmla="*/ 14 h 36"/>
              <a:gd name="T18" fmla="*/ 0 w 44"/>
              <a:gd name="T19" fmla="*/ 14 h 36"/>
              <a:gd name="T20" fmla="*/ 0 w 44"/>
              <a:gd name="T21" fmla="*/ 22 h 36"/>
              <a:gd name="T22" fmla="*/ 16 w 44"/>
              <a:gd name="T23" fmla="*/ 22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6" y="36"/>
                </a:lnTo>
                <a:lnTo>
                  <a:pt x="26" y="22"/>
                </a:lnTo>
                <a:lnTo>
                  <a:pt x="44" y="22"/>
                </a:lnTo>
                <a:lnTo>
                  <a:pt x="44" y="14"/>
                </a:lnTo>
                <a:lnTo>
                  <a:pt x="26" y="14"/>
                </a:lnTo>
                <a:lnTo>
                  <a:pt x="26" y="0"/>
                </a:lnTo>
                <a:lnTo>
                  <a:pt x="16" y="0"/>
                </a:lnTo>
                <a:lnTo>
                  <a:pt x="16" y="14"/>
                </a:lnTo>
                <a:lnTo>
                  <a:pt x="0" y="14"/>
                </a:lnTo>
                <a:lnTo>
                  <a:pt x="0" y="22"/>
                </a:lnTo>
                <a:lnTo>
                  <a:pt x="16" y="22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rgbClr val="00BD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211" name="Freeform 99"/>
          <p:cNvSpPr>
            <a:spLocks/>
          </p:cNvSpPr>
          <p:nvPr/>
        </p:nvSpPr>
        <p:spPr bwMode="auto">
          <a:xfrm>
            <a:off x="2593896" y="2819260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4 h 36"/>
              <a:gd name="T6" fmla="*/ 44 w 44"/>
              <a:gd name="T7" fmla="*/ 24 h 36"/>
              <a:gd name="T8" fmla="*/ 44 w 44"/>
              <a:gd name="T9" fmla="*/ 16 h 36"/>
              <a:gd name="T10" fmla="*/ 24 w 44"/>
              <a:gd name="T11" fmla="*/ 16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6 h 36"/>
              <a:gd name="T18" fmla="*/ 0 w 44"/>
              <a:gd name="T19" fmla="*/ 16 h 36"/>
              <a:gd name="T20" fmla="*/ 0 w 44"/>
              <a:gd name="T21" fmla="*/ 24 h 36"/>
              <a:gd name="T22" fmla="*/ 16 w 44"/>
              <a:gd name="T23" fmla="*/ 24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4"/>
                </a:lnTo>
                <a:lnTo>
                  <a:pt x="44" y="24"/>
                </a:lnTo>
                <a:lnTo>
                  <a:pt x="44" y="16"/>
                </a:lnTo>
                <a:lnTo>
                  <a:pt x="24" y="16"/>
                </a:lnTo>
                <a:lnTo>
                  <a:pt x="24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4"/>
                </a:lnTo>
                <a:lnTo>
                  <a:pt x="16" y="24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rgbClr val="00BD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212" name="Freeform 100"/>
          <p:cNvSpPr>
            <a:spLocks/>
          </p:cNvSpPr>
          <p:nvPr/>
        </p:nvSpPr>
        <p:spPr bwMode="auto">
          <a:xfrm>
            <a:off x="2605804" y="2993092"/>
            <a:ext cx="50006" cy="42863"/>
          </a:xfrm>
          <a:custGeom>
            <a:avLst/>
            <a:gdLst>
              <a:gd name="T0" fmla="*/ 14 w 42"/>
              <a:gd name="T1" fmla="*/ 36 h 36"/>
              <a:gd name="T2" fmla="*/ 24 w 42"/>
              <a:gd name="T3" fmla="*/ 36 h 36"/>
              <a:gd name="T4" fmla="*/ 24 w 42"/>
              <a:gd name="T5" fmla="*/ 24 h 36"/>
              <a:gd name="T6" fmla="*/ 42 w 42"/>
              <a:gd name="T7" fmla="*/ 24 h 36"/>
              <a:gd name="T8" fmla="*/ 42 w 42"/>
              <a:gd name="T9" fmla="*/ 16 h 36"/>
              <a:gd name="T10" fmla="*/ 24 w 42"/>
              <a:gd name="T11" fmla="*/ 16 h 36"/>
              <a:gd name="T12" fmla="*/ 24 w 42"/>
              <a:gd name="T13" fmla="*/ 0 h 36"/>
              <a:gd name="T14" fmla="*/ 14 w 42"/>
              <a:gd name="T15" fmla="*/ 0 h 36"/>
              <a:gd name="T16" fmla="*/ 14 w 42"/>
              <a:gd name="T17" fmla="*/ 16 h 36"/>
              <a:gd name="T18" fmla="*/ 0 w 42"/>
              <a:gd name="T19" fmla="*/ 16 h 36"/>
              <a:gd name="T20" fmla="*/ 0 w 42"/>
              <a:gd name="T21" fmla="*/ 24 h 36"/>
              <a:gd name="T22" fmla="*/ 14 w 42"/>
              <a:gd name="T23" fmla="*/ 24 h 36"/>
              <a:gd name="T24" fmla="*/ 14 w 42"/>
              <a:gd name="T25" fmla="*/ 36 h 36"/>
              <a:gd name="T26" fmla="*/ 14 w 42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" h="36">
                <a:moveTo>
                  <a:pt x="14" y="36"/>
                </a:moveTo>
                <a:lnTo>
                  <a:pt x="24" y="36"/>
                </a:lnTo>
                <a:lnTo>
                  <a:pt x="24" y="24"/>
                </a:lnTo>
                <a:lnTo>
                  <a:pt x="42" y="24"/>
                </a:lnTo>
                <a:lnTo>
                  <a:pt x="42" y="16"/>
                </a:lnTo>
                <a:lnTo>
                  <a:pt x="24" y="16"/>
                </a:lnTo>
                <a:lnTo>
                  <a:pt x="24" y="0"/>
                </a:lnTo>
                <a:lnTo>
                  <a:pt x="14" y="0"/>
                </a:lnTo>
                <a:lnTo>
                  <a:pt x="14" y="16"/>
                </a:lnTo>
                <a:lnTo>
                  <a:pt x="0" y="16"/>
                </a:lnTo>
                <a:lnTo>
                  <a:pt x="0" y="24"/>
                </a:lnTo>
                <a:lnTo>
                  <a:pt x="14" y="24"/>
                </a:lnTo>
                <a:lnTo>
                  <a:pt x="14" y="36"/>
                </a:lnTo>
                <a:lnTo>
                  <a:pt x="14" y="36"/>
                </a:lnTo>
                <a:close/>
              </a:path>
            </a:pathLst>
          </a:custGeom>
          <a:solidFill>
            <a:srgbClr val="00BD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213" name="Freeform 101"/>
          <p:cNvSpPr>
            <a:spLocks/>
          </p:cNvSpPr>
          <p:nvPr/>
        </p:nvSpPr>
        <p:spPr bwMode="auto">
          <a:xfrm>
            <a:off x="2605804" y="2993092"/>
            <a:ext cx="50006" cy="42863"/>
          </a:xfrm>
          <a:custGeom>
            <a:avLst/>
            <a:gdLst>
              <a:gd name="T0" fmla="*/ 14 w 42"/>
              <a:gd name="T1" fmla="*/ 36 h 36"/>
              <a:gd name="T2" fmla="*/ 24 w 42"/>
              <a:gd name="T3" fmla="*/ 36 h 36"/>
              <a:gd name="T4" fmla="*/ 24 w 42"/>
              <a:gd name="T5" fmla="*/ 24 h 36"/>
              <a:gd name="T6" fmla="*/ 42 w 42"/>
              <a:gd name="T7" fmla="*/ 24 h 36"/>
              <a:gd name="T8" fmla="*/ 42 w 42"/>
              <a:gd name="T9" fmla="*/ 16 h 36"/>
              <a:gd name="T10" fmla="*/ 24 w 42"/>
              <a:gd name="T11" fmla="*/ 16 h 36"/>
              <a:gd name="T12" fmla="*/ 24 w 42"/>
              <a:gd name="T13" fmla="*/ 0 h 36"/>
              <a:gd name="T14" fmla="*/ 14 w 42"/>
              <a:gd name="T15" fmla="*/ 0 h 36"/>
              <a:gd name="T16" fmla="*/ 14 w 42"/>
              <a:gd name="T17" fmla="*/ 16 h 36"/>
              <a:gd name="T18" fmla="*/ 0 w 42"/>
              <a:gd name="T19" fmla="*/ 16 h 36"/>
              <a:gd name="T20" fmla="*/ 0 w 42"/>
              <a:gd name="T21" fmla="*/ 24 h 36"/>
              <a:gd name="T22" fmla="*/ 14 w 42"/>
              <a:gd name="T23" fmla="*/ 24 h 36"/>
              <a:gd name="T24" fmla="*/ 14 w 42"/>
              <a:gd name="T25" fmla="*/ 36 h 36"/>
              <a:gd name="T26" fmla="*/ 14 w 42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" h="36">
                <a:moveTo>
                  <a:pt x="14" y="36"/>
                </a:moveTo>
                <a:lnTo>
                  <a:pt x="24" y="36"/>
                </a:lnTo>
                <a:lnTo>
                  <a:pt x="24" y="24"/>
                </a:lnTo>
                <a:lnTo>
                  <a:pt x="42" y="24"/>
                </a:lnTo>
                <a:lnTo>
                  <a:pt x="42" y="16"/>
                </a:lnTo>
                <a:lnTo>
                  <a:pt x="24" y="16"/>
                </a:lnTo>
                <a:lnTo>
                  <a:pt x="24" y="0"/>
                </a:lnTo>
                <a:lnTo>
                  <a:pt x="14" y="0"/>
                </a:lnTo>
                <a:lnTo>
                  <a:pt x="14" y="16"/>
                </a:lnTo>
                <a:lnTo>
                  <a:pt x="0" y="16"/>
                </a:lnTo>
                <a:lnTo>
                  <a:pt x="0" y="24"/>
                </a:lnTo>
                <a:lnTo>
                  <a:pt x="14" y="24"/>
                </a:lnTo>
                <a:lnTo>
                  <a:pt x="14" y="36"/>
                </a:lnTo>
                <a:lnTo>
                  <a:pt x="14" y="36"/>
                </a:lnTo>
                <a:close/>
              </a:path>
            </a:pathLst>
          </a:custGeom>
          <a:solidFill>
            <a:srgbClr val="00BD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214" name="Freeform 102"/>
          <p:cNvSpPr>
            <a:spLocks/>
          </p:cNvSpPr>
          <p:nvPr/>
        </p:nvSpPr>
        <p:spPr bwMode="auto">
          <a:xfrm>
            <a:off x="2605804" y="2993092"/>
            <a:ext cx="50006" cy="42863"/>
          </a:xfrm>
          <a:custGeom>
            <a:avLst/>
            <a:gdLst>
              <a:gd name="T0" fmla="*/ 14 w 42"/>
              <a:gd name="T1" fmla="*/ 36 h 36"/>
              <a:gd name="T2" fmla="*/ 24 w 42"/>
              <a:gd name="T3" fmla="*/ 36 h 36"/>
              <a:gd name="T4" fmla="*/ 24 w 42"/>
              <a:gd name="T5" fmla="*/ 24 h 36"/>
              <a:gd name="T6" fmla="*/ 42 w 42"/>
              <a:gd name="T7" fmla="*/ 24 h 36"/>
              <a:gd name="T8" fmla="*/ 42 w 42"/>
              <a:gd name="T9" fmla="*/ 16 h 36"/>
              <a:gd name="T10" fmla="*/ 24 w 42"/>
              <a:gd name="T11" fmla="*/ 16 h 36"/>
              <a:gd name="T12" fmla="*/ 24 w 42"/>
              <a:gd name="T13" fmla="*/ 0 h 36"/>
              <a:gd name="T14" fmla="*/ 14 w 42"/>
              <a:gd name="T15" fmla="*/ 0 h 36"/>
              <a:gd name="T16" fmla="*/ 14 w 42"/>
              <a:gd name="T17" fmla="*/ 16 h 36"/>
              <a:gd name="T18" fmla="*/ 0 w 42"/>
              <a:gd name="T19" fmla="*/ 16 h 36"/>
              <a:gd name="T20" fmla="*/ 0 w 42"/>
              <a:gd name="T21" fmla="*/ 24 h 36"/>
              <a:gd name="T22" fmla="*/ 14 w 42"/>
              <a:gd name="T23" fmla="*/ 24 h 36"/>
              <a:gd name="T24" fmla="*/ 14 w 42"/>
              <a:gd name="T25" fmla="*/ 36 h 36"/>
              <a:gd name="T26" fmla="*/ 14 w 42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" h="36">
                <a:moveTo>
                  <a:pt x="14" y="36"/>
                </a:moveTo>
                <a:lnTo>
                  <a:pt x="24" y="36"/>
                </a:lnTo>
                <a:lnTo>
                  <a:pt x="24" y="24"/>
                </a:lnTo>
                <a:lnTo>
                  <a:pt x="42" y="24"/>
                </a:lnTo>
                <a:lnTo>
                  <a:pt x="42" y="16"/>
                </a:lnTo>
                <a:lnTo>
                  <a:pt x="24" y="16"/>
                </a:lnTo>
                <a:lnTo>
                  <a:pt x="24" y="0"/>
                </a:lnTo>
                <a:lnTo>
                  <a:pt x="14" y="0"/>
                </a:lnTo>
                <a:lnTo>
                  <a:pt x="14" y="16"/>
                </a:lnTo>
                <a:lnTo>
                  <a:pt x="0" y="16"/>
                </a:lnTo>
                <a:lnTo>
                  <a:pt x="0" y="24"/>
                </a:lnTo>
                <a:lnTo>
                  <a:pt x="14" y="24"/>
                </a:lnTo>
                <a:lnTo>
                  <a:pt x="14" y="36"/>
                </a:lnTo>
                <a:lnTo>
                  <a:pt x="14" y="36"/>
                </a:lnTo>
                <a:close/>
              </a:path>
            </a:pathLst>
          </a:custGeom>
          <a:solidFill>
            <a:srgbClr val="00BD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215" name="Freeform 103"/>
          <p:cNvSpPr>
            <a:spLocks/>
          </p:cNvSpPr>
          <p:nvPr/>
        </p:nvSpPr>
        <p:spPr bwMode="auto">
          <a:xfrm>
            <a:off x="2620090" y="3285985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4 h 36"/>
              <a:gd name="T6" fmla="*/ 44 w 44"/>
              <a:gd name="T7" fmla="*/ 24 h 36"/>
              <a:gd name="T8" fmla="*/ 44 w 44"/>
              <a:gd name="T9" fmla="*/ 16 h 36"/>
              <a:gd name="T10" fmla="*/ 24 w 44"/>
              <a:gd name="T11" fmla="*/ 16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6 h 36"/>
              <a:gd name="T18" fmla="*/ 0 w 44"/>
              <a:gd name="T19" fmla="*/ 16 h 36"/>
              <a:gd name="T20" fmla="*/ 0 w 44"/>
              <a:gd name="T21" fmla="*/ 24 h 36"/>
              <a:gd name="T22" fmla="*/ 16 w 44"/>
              <a:gd name="T23" fmla="*/ 24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4"/>
                </a:lnTo>
                <a:lnTo>
                  <a:pt x="44" y="24"/>
                </a:lnTo>
                <a:lnTo>
                  <a:pt x="44" y="16"/>
                </a:lnTo>
                <a:lnTo>
                  <a:pt x="24" y="16"/>
                </a:lnTo>
                <a:lnTo>
                  <a:pt x="24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4"/>
                </a:lnTo>
                <a:lnTo>
                  <a:pt x="16" y="24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rgbClr val="00BD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216" name="Freeform 104"/>
          <p:cNvSpPr>
            <a:spLocks/>
          </p:cNvSpPr>
          <p:nvPr/>
        </p:nvSpPr>
        <p:spPr bwMode="auto">
          <a:xfrm>
            <a:off x="2620090" y="3285985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4 h 36"/>
              <a:gd name="T6" fmla="*/ 44 w 44"/>
              <a:gd name="T7" fmla="*/ 24 h 36"/>
              <a:gd name="T8" fmla="*/ 44 w 44"/>
              <a:gd name="T9" fmla="*/ 16 h 36"/>
              <a:gd name="T10" fmla="*/ 24 w 44"/>
              <a:gd name="T11" fmla="*/ 16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6 h 36"/>
              <a:gd name="T18" fmla="*/ 0 w 44"/>
              <a:gd name="T19" fmla="*/ 16 h 36"/>
              <a:gd name="T20" fmla="*/ 0 w 44"/>
              <a:gd name="T21" fmla="*/ 24 h 36"/>
              <a:gd name="T22" fmla="*/ 16 w 44"/>
              <a:gd name="T23" fmla="*/ 24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4"/>
                </a:lnTo>
                <a:lnTo>
                  <a:pt x="44" y="24"/>
                </a:lnTo>
                <a:lnTo>
                  <a:pt x="44" y="16"/>
                </a:lnTo>
                <a:lnTo>
                  <a:pt x="24" y="16"/>
                </a:lnTo>
                <a:lnTo>
                  <a:pt x="24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4"/>
                </a:lnTo>
                <a:lnTo>
                  <a:pt x="16" y="24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rgbClr val="00BD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217" name="Freeform 105"/>
          <p:cNvSpPr>
            <a:spLocks/>
          </p:cNvSpPr>
          <p:nvPr/>
        </p:nvSpPr>
        <p:spPr bwMode="auto">
          <a:xfrm>
            <a:off x="2620090" y="3285985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4 h 36"/>
              <a:gd name="T6" fmla="*/ 44 w 44"/>
              <a:gd name="T7" fmla="*/ 24 h 36"/>
              <a:gd name="T8" fmla="*/ 44 w 44"/>
              <a:gd name="T9" fmla="*/ 16 h 36"/>
              <a:gd name="T10" fmla="*/ 24 w 44"/>
              <a:gd name="T11" fmla="*/ 16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6 h 36"/>
              <a:gd name="T18" fmla="*/ 0 w 44"/>
              <a:gd name="T19" fmla="*/ 16 h 36"/>
              <a:gd name="T20" fmla="*/ 0 w 44"/>
              <a:gd name="T21" fmla="*/ 24 h 36"/>
              <a:gd name="T22" fmla="*/ 16 w 44"/>
              <a:gd name="T23" fmla="*/ 24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4"/>
                </a:lnTo>
                <a:lnTo>
                  <a:pt x="44" y="24"/>
                </a:lnTo>
                <a:lnTo>
                  <a:pt x="44" y="16"/>
                </a:lnTo>
                <a:lnTo>
                  <a:pt x="24" y="16"/>
                </a:lnTo>
                <a:lnTo>
                  <a:pt x="24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4"/>
                </a:lnTo>
                <a:lnTo>
                  <a:pt x="16" y="24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rgbClr val="00BD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218" name="Freeform 106"/>
          <p:cNvSpPr>
            <a:spLocks/>
          </p:cNvSpPr>
          <p:nvPr/>
        </p:nvSpPr>
        <p:spPr bwMode="auto">
          <a:xfrm>
            <a:off x="2620090" y="3285985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4 h 36"/>
              <a:gd name="T6" fmla="*/ 44 w 44"/>
              <a:gd name="T7" fmla="*/ 24 h 36"/>
              <a:gd name="T8" fmla="*/ 44 w 44"/>
              <a:gd name="T9" fmla="*/ 16 h 36"/>
              <a:gd name="T10" fmla="*/ 24 w 44"/>
              <a:gd name="T11" fmla="*/ 16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6 h 36"/>
              <a:gd name="T18" fmla="*/ 0 w 44"/>
              <a:gd name="T19" fmla="*/ 16 h 36"/>
              <a:gd name="T20" fmla="*/ 0 w 44"/>
              <a:gd name="T21" fmla="*/ 24 h 36"/>
              <a:gd name="T22" fmla="*/ 16 w 44"/>
              <a:gd name="T23" fmla="*/ 24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4"/>
                </a:lnTo>
                <a:lnTo>
                  <a:pt x="44" y="24"/>
                </a:lnTo>
                <a:lnTo>
                  <a:pt x="44" y="16"/>
                </a:lnTo>
                <a:lnTo>
                  <a:pt x="24" y="16"/>
                </a:lnTo>
                <a:lnTo>
                  <a:pt x="24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4"/>
                </a:lnTo>
                <a:lnTo>
                  <a:pt x="16" y="24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rgbClr val="00BD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219" name="Freeform 107"/>
          <p:cNvSpPr>
            <a:spLocks/>
          </p:cNvSpPr>
          <p:nvPr/>
        </p:nvSpPr>
        <p:spPr bwMode="auto">
          <a:xfrm>
            <a:off x="2620090" y="3285985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4 h 36"/>
              <a:gd name="T6" fmla="*/ 44 w 44"/>
              <a:gd name="T7" fmla="*/ 24 h 36"/>
              <a:gd name="T8" fmla="*/ 44 w 44"/>
              <a:gd name="T9" fmla="*/ 16 h 36"/>
              <a:gd name="T10" fmla="*/ 24 w 44"/>
              <a:gd name="T11" fmla="*/ 16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6 h 36"/>
              <a:gd name="T18" fmla="*/ 0 w 44"/>
              <a:gd name="T19" fmla="*/ 16 h 36"/>
              <a:gd name="T20" fmla="*/ 0 w 44"/>
              <a:gd name="T21" fmla="*/ 24 h 36"/>
              <a:gd name="T22" fmla="*/ 16 w 44"/>
              <a:gd name="T23" fmla="*/ 24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4"/>
                </a:lnTo>
                <a:lnTo>
                  <a:pt x="44" y="24"/>
                </a:lnTo>
                <a:lnTo>
                  <a:pt x="44" y="16"/>
                </a:lnTo>
                <a:lnTo>
                  <a:pt x="24" y="16"/>
                </a:lnTo>
                <a:lnTo>
                  <a:pt x="24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4"/>
                </a:lnTo>
                <a:lnTo>
                  <a:pt x="16" y="24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rgbClr val="00BD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220" name="Freeform 108"/>
          <p:cNvSpPr>
            <a:spLocks/>
          </p:cNvSpPr>
          <p:nvPr/>
        </p:nvSpPr>
        <p:spPr bwMode="auto">
          <a:xfrm>
            <a:off x="2620090" y="3285985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4 h 36"/>
              <a:gd name="T6" fmla="*/ 44 w 44"/>
              <a:gd name="T7" fmla="*/ 24 h 36"/>
              <a:gd name="T8" fmla="*/ 44 w 44"/>
              <a:gd name="T9" fmla="*/ 16 h 36"/>
              <a:gd name="T10" fmla="*/ 24 w 44"/>
              <a:gd name="T11" fmla="*/ 16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6 h 36"/>
              <a:gd name="T18" fmla="*/ 0 w 44"/>
              <a:gd name="T19" fmla="*/ 16 h 36"/>
              <a:gd name="T20" fmla="*/ 0 w 44"/>
              <a:gd name="T21" fmla="*/ 24 h 36"/>
              <a:gd name="T22" fmla="*/ 16 w 44"/>
              <a:gd name="T23" fmla="*/ 24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4"/>
                </a:lnTo>
                <a:lnTo>
                  <a:pt x="44" y="24"/>
                </a:lnTo>
                <a:lnTo>
                  <a:pt x="44" y="16"/>
                </a:lnTo>
                <a:lnTo>
                  <a:pt x="24" y="16"/>
                </a:lnTo>
                <a:lnTo>
                  <a:pt x="24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4"/>
                </a:lnTo>
                <a:lnTo>
                  <a:pt x="16" y="24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rgbClr val="00BD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221" name="Freeform 109"/>
          <p:cNvSpPr>
            <a:spLocks/>
          </p:cNvSpPr>
          <p:nvPr/>
        </p:nvSpPr>
        <p:spPr bwMode="auto">
          <a:xfrm>
            <a:off x="2620090" y="3285985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4 h 36"/>
              <a:gd name="T6" fmla="*/ 44 w 44"/>
              <a:gd name="T7" fmla="*/ 24 h 36"/>
              <a:gd name="T8" fmla="*/ 44 w 44"/>
              <a:gd name="T9" fmla="*/ 16 h 36"/>
              <a:gd name="T10" fmla="*/ 24 w 44"/>
              <a:gd name="T11" fmla="*/ 16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6 h 36"/>
              <a:gd name="T18" fmla="*/ 0 w 44"/>
              <a:gd name="T19" fmla="*/ 16 h 36"/>
              <a:gd name="T20" fmla="*/ 0 w 44"/>
              <a:gd name="T21" fmla="*/ 24 h 36"/>
              <a:gd name="T22" fmla="*/ 16 w 44"/>
              <a:gd name="T23" fmla="*/ 24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4"/>
                </a:lnTo>
                <a:lnTo>
                  <a:pt x="44" y="24"/>
                </a:lnTo>
                <a:lnTo>
                  <a:pt x="44" y="16"/>
                </a:lnTo>
                <a:lnTo>
                  <a:pt x="24" y="16"/>
                </a:lnTo>
                <a:lnTo>
                  <a:pt x="24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4"/>
                </a:lnTo>
                <a:lnTo>
                  <a:pt x="16" y="24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rgbClr val="00BD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222" name="Freeform 110"/>
          <p:cNvSpPr>
            <a:spLocks/>
          </p:cNvSpPr>
          <p:nvPr/>
        </p:nvSpPr>
        <p:spPr bwMode="auto">
          <a:xfrm>
            <a:off x="2631997" y="3355042"/>
            <a:ext cx="50006" cy="42863"/>
          </a:xfrm>
          <a:custGeom>
            <a:avLst/>
            <a:gdLst>
              <a:gd name="T0" fmla="*/ 14 w 42"/>
              <a:gd name="T1" fmla="*/ 36 h 36"/>
              <a:gd name="T2" fmla="*/ 24 w 42"/>
              <a:gd name="T3" fmla="*/ 36 h 36"/>
              <a:gd name="T4" fmla="*/ 24 w 42"/>
              <a:gd name="T5" fmla="*/ 22 h 36"/>
              <a:gd name="T6" fmla="*/ 42 w 42"/>
              <a:gd name="T7" fmla="*/ 22 h 36"/>
              <a:gd name="T8" fmla="*/ 42 w 42"/>
              <a:gd name="T9" fmla="*/ 14 h 36"/>
              <a:gd name="T10" fmla="*/ 24 w 42"/>
              <a:gd name="T11" fmla="*/ 14 h 36"/>
              <a:gd name="T12" fmla="*/ 24 w 42"/>
              <a:gd name="T13" fmla="*/ 0 h 36"/>
              <a:gd name="T14" fmla="*/ 14 w 42"/>
              <a:gd name="T15" fmla="*/ 0 h 36"/>
              <a:gd name="T16" fmla="*/ 14 w 42"/>
              <a:gd name="T17" fmla="*/ 14 h 36"/>
              <a:gd name="T18" fmla="*/ 0 w 42"/>
              <a:gd name="T19" fmla="*/ 14 h 36"/>
              <a:gd name="T20" fmla="*/ 0 w 42"/>
              <a:gd name="T21" fmla="*/ 22 h 36"/>
              <a:gd name="T22" fmla="*/ 14 w 42"/>
              <a:gd name="T23" fmla="*/ 22 h 36"/>
              <a:gd name="T24" fmla="*/ 14 w 42"/>
              <a:gd name="T25" fmla="*/ 36 h 36"/>
              <a:gd name="T26" fmla="*/ 14 w 42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" h="36">
                <a:moveTo>
                  <a:pt x="14" y="36"/>
                </a:moveTo>
                <a:lnTo>
                  <a:pt x="24" y="36"/>
                </a:lnTo>
                <a:lnTo>
                  <a:pt x="24" y="22"/>
                </a:lnTo>
                <a:lnTo>
                  <a:pt x="42" y="22"/>
                </a:lnTo>
                <a:lnTo>
                  <a:pt x="42" y="14"/>
                </a:lnTo>
                <a:lnTo>
                  <a:pt x="24" y="14"/>
                </a:lnTo>
                <a:lnTo>
                  <a:pt x="24" y="0"/>
                </a:lnTo>
                <a:lnTo>
                  <a:pt x="14" y="0"/>
                </a:lnTo>
                <a:lnTo>
                  <a:pt x="14" y="14"/>
                </a:lnTo>
                <a:lnTo>
                  <a:pt x="0" y="14"/>
                </a:lnTo>
                <a:lnTo>
                  <a:pt x="0" y="22"/>
                </a:lnTo>
                <a:lnTo>
                  <a:pt x="14" y="22"/>
                </a:lnTo>
                <a:lnTo>
                  <a:pt x="14" y="36"/>
                </a:lnTo>
                <a:lnTo>
                  <a:pt x="14" y="36"/>
                </a:lnTo>
                <a:close/>
              </a:path>
            </a:pathLst>
          </a:custGeom>
          <a:solidFill>
            <a:srgbClr val="00BD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223" name="Freeform 111"/>
          <p:cNvSpPr>
            <a:spLocks/>
          </p:cNvSpPr>
          <p:nvPr/>
        </p:nvSpPr>
        <p:spPr bwMode="auto">
          <a:xfrm>
            <a:off x="2631997" y="3355042"/>
            <a:ext cx="50006" cy="42863"/>
          </a:xfrm>
          <a:custGeom>
            <a:avLst/>
            <a:gdLst>
              <a:gd name="T0" fmla="*/ 14 w 42"/>
              <a:gd name="T1" fmla="*/ 36 h 36"/>
              <a:gd name="T2" fmla="*/ 24 w 42"/>
              <a:gd name="T3" fmla="*/ 36 h 36"/>
              <a:gd name="T4" fmla="*/ 24 w 42"/>
              <a:gd name="T5" fmla="*/ 22 h 36"/>
              <a:gd name="T6" fmla="*/ 42 w 42"/>
              <a:gd name="T7" fmla="*/ 22 h 36"/>
              <a:gd name="T8" fmla="*/ 42 w 42"/>
              <a:gd name="T9" fmla="*/ 14 h 36"/>
              <a:gd name="T10" fmla="*/ 24 w 42"/>
              <a:gd name="T11" fmla="*/ 14 h 36"/>
              <a:gd name="T12" fmla="*/ 24 w 42"/>
              <a:gd name="T13" fmla="*/ 0 h 36"/>
              <a:gd name="T14" fmla="*/ 14 w 42"/>
              <a:gd name="T15" fmla="*/ 0 h 36"/>
              <a:gd name="T16" fmla="*/ 14 w 42"/>
              <a:gd name="T17" fmla="*/ 14 h 36"/>
              <a:gd name="T18" fmla="*/ 0 w 42"/>
              <a:gd name="T19" fmla="*/ 14 h 36"/>
              <a:gd name="T20" fmla="*/ 0 w 42"/>
              <a:gd name="T21" fmla="*/ 22 h 36"/>
              <a:gd name="T22" fmla="*/ 14 w 42"/>
              <a:gd name="T23" fmla="*/ 22 h 36"/>
              <a:gd name="T24" fmla="*/ 14 w 42"/>
              <a:gd name="T25" fmla="*/ 36 h 36"/>
              <a:gd name="T26" fmla="*/ 14 w 42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" h="36">
                <a:moveTo>
                  <a:pt x="14" y="36"/>
                </a:moveTo>
                <a:lnTo>
                  <a:pt x="24" y="36"/>
                </a:lnTo>
                <a:lnTo>
                  <a:pt x="24" y="22"/>
                </a:lnTo>
                <a:lnTo>
                  <a:pt x="42" y="22"/>
                </a:lnTo>
                <a:lnTo>
                  <a:pt x="42" y="14"/>
                </a:lnTo>
                <a:lnTo>
                  <a:pt x="24" y="14"/>
                </a:lnTo>
                <a:lnTo>
                  <a:pt x="24" y="0"/>
                </a:lnTo>
                <a:lnTo>
                  <a:pt x="14" y="0"/>
                </a:lnTo>
                <a:lnTo>
                  <a:pt x="14" y="14"/>
                </a:lnTo>
                <a:lnTo>
                  <a:pt x="0" y="14"/>
                </a:lnTo>
                <a:lnTo>
                  <a:pt x="0" y="22"/>
                </a:lnTo>
                <a:lnTo>
                  <a:pt x="14" y="22"/>
                </a:lnTo>
                <a:lnTo>
                  <a:pt x="14" y="36"/>
                </a:lnTo>
                <a:lnTo>
                  <a:pt x="14" y="36"/>
                </a:lnTo>
                <a:close/>
              </a:path>
            </a:pathLst>
          </a:custGeom>
          <a:solidFill>
            <a:srgbClr val="00BD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224" name="Freeform 112"/>
          <p:cNvSpPr>
            <a:spLocks/>
          </p:cNvSpPr>
          <p:nvPr/>
        </p:nvSpPr>
        <p:spPr bwMode="auto">
          <a:xfrm>
            <a:off x="2631997" y="3355042"/>
            <a:ext cx="50006" cy="42863"/>
          </a:xfrm>
          <a:custGeom>
            <a:avLst/>
            <a:gdLst>
              <a:gd name="T0" fmla="*/ 14 w 42"/>
              <a:gd name="T1" fmla="*/ 36 h 36"/>
              <a:gd name="T2" fmla="*/ 24 w 42"/>
              <a:gd name="T3" fmla="*/ 36 h 36"/>
              <a:gd name="T4" fmla="*/ 24 w 42"/>
              <a:gd name="T5" fmla="*/ 22 h 36"/>
              <a:gd name="T6" fmla="*/ 42 w 42"/>
              <a:gd name="T7" fmla="*/ 22 h 36"/>
              <a:gd name="T8" fmla="*/ 42 w 42"/>
              <a:gd name="T9" fmla="*/ 14 h 36"/>
              <a:gd name="T10" fmla="*/ 24 w 42"/>
              <a:gd name="T11" fmla="*/ 14 h 36"/>
              <a:gd name="T12" fmla="*/ 24 w 42"/>
              <a:gd name="T13" fmla="*/ 0 h 36"/>
              <a:gd name="T14" fmla="*/ 14 w 42"/>
              <a:gd name="T15" fmla="*/ 0 h 36"/>
              <a:gd name="T16" fmla="*/ 14 w 42"/>
              <a:gd name="T17" fmla="*/ 14 h 36"/>
              <a:gd name="T18" fmla="*/ 0 w 42"/>
              <a:gd name="T19" fmla="*/ 14 h 36"/>
              <a:gd name="T20" fmla="*/ 0 w 42"/>
              <a:gd name="T21" fmla="*/ 22 h 36"/>
              <a:gd name="T22" fmla="*/ 14 w 42"/>
              <a:gd name="T23" fmla="*/ 22 h 36"/>
              <a:gd name="T24" fmla="*/ 14 w 42"/>
              <a:gd name="T25" fmla="*/ 36 h 36"/>
              <a:gd name="T26" fmla="*/ 14 w 42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" h="36">
                <a:moveTo>
                  <a:pt x="14" y="36"/>
                </a:moveTo>
                <a:lnTo>
                  <a:pt x="24" y="36"/>
                </a:lnTo>
                <a:lnTo>
                  <a:pt x="24" y="22"/>
                </a:lnTo>
                <a:lnTo>
                  <a:pt x="42" y="22"/>
                </a:lnTo>
                <a:lnTo>
                  <a:pt x="42" y="14"/>
                </a:lnTo>
                <a:lnTo>
                  <a:pt x="24" y="14"/>
                </a:lnTo>
                <a:lnTo>
                  <a:pt x="24" y="0"/>
                </a:lnTo>
                <a:lnTo>
                  <a:pt x="14" y="0"/>
                </a:lnTo>
                <a:lnTo>
                  <a:pt x="14" y="14"/>
                </a:lnTo>
                <a:lnTo>
                  <a:pt x="0" y="14"/>
                </a:lnTo>
                <a:lnTo>
                  <a:pt x="0" y="22"/>
                </a:lnTo>
                <a:lnTo>
                  <a:pt x="14" y="22"/>
                </a:lnTo>
                <a:lnTo>
                  <a:pt x="14" y="36"/>
                </a:lnTo>
                <a:lnTo>
                  <a:pt x="14" y="36"/>
                </a:lnTo>
                <a:close/>
              </a:path>
            </a:pathLst>
          </a:custGeom>
          <a:solidFill>
            <a:srgbClr val="00BD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225" name="Freeform 113"/>
          <p:cNvSpPr>
            <a:spLocks/>
          </p:cNvSpPr>
          <p:nvPr/>
        </p:nvSpPr>
        <p:spPr bwMode="auto">
          <a:xfrm>
            <a:off x="2631997" y="3355042"/>
            <a:ext cx="50006" cy="42863"/>
          </a:xfrm>
          <a:custGeom>
            <a:avLst/>
            <a:gdLst>
              <a:gd name="T0" fmla="*/ 14 w 42"/>
              <a:gd name="T1" fmla="*/ 36 h 36"/>
              <a:gd name="T2" fmla="*/ 24 w 42"/>
              <a:gd name="T3" fmla="*/ 36 h 36"/>
              <a:gd name="T4" fmla="*/ 24 w 42"/>
              <a:gd name="T5" fmla="*/ 22 h 36"/>
              <a:gd name="T6" fmla="*/ 42 w 42"/>
              <a:gd name="T7" fmla="*/ 22 h 36"/>
              <a:gd name="T8" fmla="*/ 42 w 42"/>
              <a:gd name="T9" fmla="*/ 14 h 36"/>
              <a:gd name="T10" fmla="*/ 24 w 42"/>
              <a:gd name="T11" fmla="*/ 14 h 36"/>
              <a:gd name="T12" fmla="*/ 24 w 42"/>
              <a:gd name="T13" fmla="*/ 0 h 36"/>
              <a:gd name="T14" fmla="*/ 14 w 42"/>
              <a:gd name="T15" fmla="*/ 0 h 36"/>
              <a:gd name="T16" fmla="*/ 14 w 42"/>
              <a:gd name="T17" fmla="*/ 14 h 36"/>
              <a:gd name="T18" fmla="*/ 0 w 42"/>
              <a:gd name="T19" fmla="*/ 14 h 36"/>
              <a:gd name="T20" fmla="*/ 0 w 42"/>
              <a:gd name="T21" fmla="*/ 22 h 36"/>
              <a:gd name="T22" fmla="*/ 14 w 42"/>
              <a:gd name="T23" fmla="*/ 22 h 36"/>
              <a:gd name="T24" fmla="*/ 14 w 42"/>
              <a:gd name="T25" fmla="*/ 36 h 36"/>
              <a:gd name="T26" fmla="*/ 14 w 42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" h="36">
                <a:moveTo>
                  <a:pt x="14" y="36"/>
                </a:moveTo>
                <a:lnTo>
                  <a:pt x="24" y="36"/>
                </a:lnTo>
                <a:lnTo>
                  <a:pt x="24" y="22"/>
                </a:lnTo>
                <a:lnTo>
                  <a:pt x="42" y="22"/>
                </a:lnTo>
                <a:lnTo>
                  <a:pt x="42" y="14"/>
                </a:lnTo>
                <a:lnTo>
                  <a:pt x="24" y="14"/>
                </a:lnTo>
                <a:lnTo>
                  <a:pt x="24" y="0"/>
                </a:lnTo>
                <a:lnTo>
                  <a:pt x="14" y="0"/>
                </a:lnTo>
                <a:lnTo>
                  <a:pt x="14" y="14"/>
                </a:lnTo>
                <a:lnTo>
                  <a:pt x="0" y="14"/>
                </a:lnTo>
                <a:lnTo>
                  <a:pt x="0" y="22"/>
                </a:lnTo>
                <a:lnTo>
                  <a:pt x="14" y="22"/>
                </a:lnTo>
                <a:lnTo>
                  <a:pt x="14" y="36"/>
                </a:lnTo>
                <a:lnTo>
                  <a:pt x="14" y="36"/>
                </a:lnTo>
                <a:close/>
              </a:path>
            </a:pathLst>
          </a:custGeom>
          <a:solidFill>
            <a:srgbClr val="00BD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226" name="Freeform 114"/>
          <p:cNvSpPr>
            <a:spLocks/>
          </p:cNvSpPr>
          <p:nvPr/>
        </p:nvSpPr>
        <p:spPr bwMode="auto">
          <a:xfrm>
            <a:off x="2646285" y="3385998"/>
            <a:ext cx="50006" cy="42863"/>
          </a:xfrm>
          <a:custGeom>
            <a:avLst/>
            <a:gdLst>
              <a:gd name="T0" fmla="*/ 16 w 42"/>
              <a:gd name="T1" fmla="*/ 36 h 36"/>
              <a:gd name="T2" fmla="*/ 24 w 42"/>
              <a:gd name="T3" fmla="*/ 36 h 36"/>
              <a:gd name="T4" fmla="*/ 24 w 42"/>
              <a:gd name="T5" fmla="*/ 22 h 36"/>
              <a:gd name="T6" fmla="*/ 42 w 42"/>
              <a:gd name="T7" fmla="*/ 22 h 36"/>
              <a:gd name="T8" fmla="*/ 42 w 42"/>
              <a:gd name="T9" fmla="*/ 14 h 36"/>
              <a:gd name="T10" fmla="*/ 24 w 42"/>
              <a:gd name="T11" fmla="*/ 14 h 36"/>
              <a:gd name="T12" fmla="*/ 24 w 42"/>
              <a:gd name="T13" fmla="*/ 0 h 36"/>
              <a:gd name="T14" fmla="*/ 16 w 42"/>
              <a:gd name="T15" fmla="*/ 0 h 36"/>
              <a:gd name="T16" fmla="*/ 16 w 42"/>
              <a:gd name="T17" fmla="*/ 14 h 36"/>
              <a:gd name="T18" fmla="*/ 0 w 42"/>
              <a:gd name="T19" fmla="*/ 14 h 36"/>
              <a:gd name="T20" fmla="*/ 0 w 42"/>
              <a:gd name="T21" fmla="*/ 22 h 36"/>
              <a:gd name="T22" fmla="*/ 16 w 42"/>
              <a:gd name="T23" fmla="*/ 22 h 36"/>
              <a:gd name="T24" fmla="*/ 16 w 42"/>
              <a:gd name="T25" fmla="*/ 36 h 36"/>
              <a:gd name="T26" fmla="*/ 16 w 42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" h="36">
                <a:moveTo>
                  <a:pt x="16" y="36"/>
                </a:moveTo>
                <a:lnTo>
                  <a:pt x="24" y="36"/>
                </a:lnTo>
                <a:lnTo>
                  <a:pt x="24" y="22"/>
                </a:lnTo>
                <a:lnTo>
                  <a:pt x="42" y="22"/>
                </a:lnTo>
                <a:lnTo>
                  <a:pt x="42" y="14"/>
                </a:lnTo>
                <a:lnTo>
                  <a:pt x="24" y="14"/>
                </a:lnTo>
                <a:lnTo>
                  <a:pt x="24" y="0"/>
                </a:lnTo>
                <a:lnTo>
                  <a:pt x="16" y="0"/>
                </a:lnTo>
                <a:lnTo>
                  <a:pt x="16" y="14"/>
                </a:lnTo>
                <a:lnTo>
                  <a:pt x="0" y="14"/>
                </a:lnTo>
                <a:lnTo>
                  <a:pt x="0" y="22"/>
                </a:lnTo>
                <a:lnTo>
                  <a:pt x="16" y="22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rgbClr val="00BD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227" name="Freeform 115"/>
          <p:cNvSpPr>
            <a:spLocks/>
          </p:cNvSpPr>
          <p:nvPr/>
        </p:nvSpPr>
        <p:spPr bwMode="auto">
          <a:xfrm>
            <a:off x="2693908" y="3464579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4 h 36"/>
              <a:gd name="T6" fmla="*/ 44 w 44"/>
              <a:gd name="T7" fmla="*/ 24 h 36"/>
              <a:gd name="T8" fmla="*/ 44 w 44"/>
              <a:gd name="T9" fmla="*/ 16 h 36"/>
              <a:gd name="T10" fmla="*/ 24 w 44"/>
              <a:gd name="T11" fmla="*/ 16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6 h 36"/>
              <a:gd name="T18" fmla="*/ 0 w 44"/>
              <a:gd name="T19" fmla="*/ 16 h 36"/>
              <a:gd name="T20" fmla="*/ 0 w 44"/>
              <a:gd name="T21" fmla="*/ 24 h 36"/>
              <a:gd name="T22" fmla="*/ 16 w 44"/>
              <a:gd name="T23" fmla="*/ 24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4"/>
                </a:lnTo>
                <a:lnTo>
                  <a:pt x="44" y="24"/>
                </a:lnTo>
                <a:lnTo>
                  <a:pt x="44" y="16"/>
                </a:lnTo>
                <a:lnTo>
                  <a:pt x="24" y="16"/>
                </a:lnTo>
                <a:lnTo>
                  <a:pt x="24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4"/>
                </a:lnTo>
                <a:lnTo>
                  <a:pt x="16" y="24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rgbClr val="00BD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228" name="Freeform 116"/>
          <p:cNvSpPr>
            <a:spLocks/>
          </p:cNvSpPr>
          <p:nvPr/>
        </p:nvSpPr>
        <p:spPr bwMode="auto">
          <a:xfrm>
            <a:off x="2808208" y="3566973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4 h 36"/>
              <a:gd name="T6" fmla="*/ 44 w 44"/>
              <a:gd name="T7" fmla="*/ 24 h 36"/>
              <a:gd name="T8" fmla="*/ 44 w 44"/>
              <a:gd name="T9" fmla="*/ 16 h 36"/>
              <a:gd name="T10" fmla="*/ 24 w 44"/>
              <a:gd name="T11" fmla="*/ 16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6 h 36"/>
              <a:gd name="T18" fmla="*/ 0 w 44"/>
              <a:gd name="T19" fmla="*/ 16 h 36"/>
              <a:gd name="T20" fmla="*/ 0 w 44"/>
              <a:gd name="T21" fmla="*/ 24 h 36"/>
              <a:gd name="T22" fmla="*/ 16 w 44"/>
              <a:gd name="T23" fmla="*/ 24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4"/>
                </a:lnTo>
                <a:lnTo>
                  <a:pt x="44" y="24"/>
                </a:lnTo>
                <a:lnTo>
                  <a:pt x="44" y="16"/>
                </a:lnTo>
                <a:lnTo>
                  <a:pt x="24" y="16"/>
                </a:lnTo>
                <a:lnTo>
                  <a:pt x="24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4"/>
                </a:lnTo>
                <a:lnTo>
                  <a:pt x="16" y="24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rgbClr val="00BD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229" name="Freeform 117"/>
          <p:cNvSpPr>
            <a:spLocks/>
          </p:cNvSpPr>
          <p:nvPr/>
        </p:nvSpPr>
        <p:spPr bwMode="auto">
          <a:xfrm>
            <a:off x="2896315" y="3586023"/>
            <a:ext cx="52388" cy="42863"/>
          </a:xfrm>
          <a:custGeom>
            <a:avLst/>
            <a:gdLst>
              <a:gd name="T0" fmla="*/ 16 w 44"/>
              <a:gd name="T1" fmla="*/ 36 h 36"/>
              <a:gd name="T2" fmla="*/ 26 w 44"/>
              <a:gd name="T3" fmla="*/ 36 h 36"/>
              <a:gd name="T4" fmla="*/ 26 w 44"/>
              <a:gd name="T5" fmla="*/ 24 h 36"/>
              <a:gd name="T6" fmla="*/ 44 w 44"/>
              <a:gd name="T7" fmla="*/ 24 h 36"/>
              <a:gd name="T8" fmla="*/ 44 w 44"/>
              <a:gd name="T9" fmla="*/ 16 h 36"/>
              <a:gd name="T10" fmla="*/ 26 w 44"/>
              <a:gd name="T11" fmla="*/ 16 h 36"/>
              <a:gd name="T12" fmla="*/ 26 w 44"/>
              <a:gd name="T13" fmla="*/ 0 h 36"/>
              <a:gd name="T14" fmla="*/ 16 w 44"/>
              <a:gd name="T15" fmla="*/ 0 h 36"/>
              <a:gd name="T16" fmla="*/ 16 w 44"/>
              <a:gd name="T17" fmla="*/ 16 h 36"/>
              <a:gd name="T18" fmla="*/ 0 w 44"/>
              <a:gd name="T19" fmla="*/ 16 h 36"/>
              <a:gd name="T20" fmla="*/ 0 w 44"/>
              <a:gd name="T21" fmla="*/ 24 h 36"/>
              <a:gd name="T22" fmla="*/ 16 w 44"/>
              <a:gd name="T23" fmla="*/ 24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6" y="36"/>
                </a:lnTo>
                <a:lnTo>
                  <a:pt x="26" y="24"/>
                </a:lnTo>
                <a:lnTo>
                  <a:pt x="44" y="24"/>
                </a:lnTo>
                <a:lnTo>
                  <a:pt x="44" y="16"/>
                </a:lnTo>
                <a:lnTo>
                  <a:pt x="26" y="16"/>
                </a:lnTo>
                <a:lnTo>
                  <a:pt x="26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4"/>
                </a:lnTo>
                <a:lnTo>
                  <a:pt x="16" y="24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rgbClr val="00BD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230" name="Freeform 118"/>
          <p:cNvSpPr>
            <a:spLocks/>
          </p:cNvSpPr>
          <p:nvPr/>
        </p:nvSpPr>
        <p:spPr bwMode="auto">
          <a:xfrm>
            <a:off x="2896315" y="3586023"/>
            <a:ext cx="52388" cy="42863"/>
          </a:xfrm>
          <a:custGeom>
            <a:avLst/>
            <a:gdLst>
              <a:gd name="T0" fmla="*/ 16 w 44"/>
              <a:gd name="T1" fmla="*/ 36 h 36"/>
              <a:gd name="T2" fmla="*/ 26 w 44"/>
              <a:gd name="T3" fmla="*/ 36 h 36"/>
              <a:gd name="T4" fmla="*/ 26 w 44"/>
              <a:gd name="T5" fmla="*/ 24 h 36"/>
              <a:gd name="T6" fmla="*/ 44 w 44"/>
              <a:gd name="T7" fmla="*/ 24 h 36"/>
              <a:gd name="T8" fmla="*/ 44 w 44"/>
              <a:gd name="T9" fmla="*/ 16 h 36"/>
              <a:gd name="T10" fmla="*/ 26 w 44"/>
              <a:gd name="T11" fmla="*/ 16 h 36"/>
              <a:gd name="T12" fmla="*/ 26 w 44"/>
              <a:gd name="T13" fmla="*/ 0 h 36"/>
              <a:gd name="T14" fmla="*/ 16 w 44"/>
              <a:gd name="T15" fmla="*/ 0 h 36"/>
              <a:gd name="T16" fmla="*/ 16 w 44"/>
              <a:gd name="T17" fmla="*/ 16 h 36"/>
              <a:gd name="T18" fmla="*/ 0 w 44"/>
              <a:gd name="T19" fmla="*/ 16 h 36"/>
              <a:gd name="T20" fmla="*/ 0 w 44"/>
              <a:gd name="T21" fmla="*/ 24 h 36"/>
              <a:gd name="T22" fmla="*/ 16 w 44"/>
              <a:gd name="T23" fmla="*/ 24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6" y="36"/>
                </a:lnTo>
                <a:lnTo>
                  <a:pt x="26" y="24"/>
                </a:lnTo>
                <a:lnTo>
                  <a:pt x="44" y="24"/>
                </a:lnTo>
                <a:lnTo>
                  <a:pt x="44" y="16"/>
                </a:lnTo>
                <a:lnTo>
                  <a:pt x="26" y="16"/>
                </a:lnTo>
                <a:lnTo>
                  <a:pt x="26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4"/>
                </a:lnTo>
                <a:lnTo>
                  <a:pt x="16" y="24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rgbClr val="00BD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231" name="Freeform 119"/>
          <p:cNvSpPr>
            <a:spLocks/>
          </p:cNvSpPr>
          <p:nvPr/>
        </p:nvSpPr>
        <p:spPr bwMode="auto">
          <a:xfrm>
            <a:off x="2948702" y="3628885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4 h 36"/>
              <a:gd name="T6" fmla="*/ 44 w 44"/>
              <a:gd name="T7" fmla="*/ 24 h 36"/>
              <a:gd name="T8" fmla="*/ 44 w 44"/>
              <a:gd name="T9" fmla="*/ 16 h 36"/>
              <a:gd name="T10" fmla="*/ 24 w 44"/>
              <a:gd name="T11" fmla="*/ 16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6 h 36"/>
              <a:gd name="T18" fmla="*/ 0 w 44"/>
              <a:gd name="T19" fmla="*/ 16 h 36"/>
              <a:gd name="T20" fmla="*/ 0 w 44"/>
              <a:gd name="T21" fmla="*/ 24 h 36"/>
              <a:gd name="T22" fmla="*/ 16 w 44"/>
              <a:gd name="T23" fmla="*/ 24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4"/>
                </a:lnTo>
                <a:lnTo>
                  <a:pt x="44" y="24"/>
                </a:lnTo>
                <a:lnTo>
                  <a:pt x="44" y="16"/>
                </a:lnTo>
                <a:lnTo>
                  <a:pt x="24" y="16"/>
                </a:lnTo>
                <a:lnTo>
                  <a:pt x="24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4"/>
                </a:lnTo>
                <a:lnTo>
                  <a:pt x="16" y="24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rgbClr val="00BD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232" name="Freeform 120"/>
          <p:cNvSpPr>
            <a:spLocks/>
          </p:cNvSpPr>
          <p:nvPr/>
        </p:nvSpPr>
        <p:spPr bwMode="auto">
          <a:xfrm>
            <a:off x="2948702" y="3628885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4 h 36"/>
              <a:gd name="T6" fmla="*/ 44 w 44"/>
              <a:gd name="T7" fmla="*/ 24 h 36"/>
              <a:gd name="T8" fmla="*/ 44 w 44"/>
              <a:gd name="T9" fmla="*/ 16 h 36"/>
              <a:gd name="T10" fmla="*/ 24 w 44"/>
              <a:gd name="T11" fmla="*/ 16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6 h 36"/>
              <a:gd name="T18" fmla="*/ 0 w 44"/>
              <a:gd name="T19" fmla="*/ 16 h 36"/>
              <a:gd name="T20" fmla="*/ 0 w 44"/>
              <a:gd name="T21" fmla="*/ 24 h 36"/>
              <a:gd name="T22" fmla="*/ 16 w 44"/>
              <a:gd name="T23" fmla="*/ 24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4"/>
                </a:lnTo>
                <a:lnTo>
                  <a:pt x="44" y="24"/>
                </a:lnTo>
                <a:lnTo>
                  <a:pt x="44" y="16"/>
                </a:lnTo>
                <a:lnTo>
                  <a:pt x="24" y="16"/>
                </a:lnTo>
                <a:lnTo>
                  <a:pt x="24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4"/>
                </a:lnTo>
                <a:lnTo>
                  <a:pt x="16" y="24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rgbClr val="00BD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233" name="Freeform 121"/>
          <p:cNvSpPr>
            <a:spLocks/>
          </p:cNvSpPr>
          <p:nvPr/>
        </p:nvSpPr>
        <p:spPr bwMode="auto">
          <a:xfrm>
            <a:off x="2960610" y="3659842"/>
            <a:ext cx="50006" cy="42863"/>
          </a:xfrm>
          <a:custGeom>
            <a:avLst/>
            <a:gdLst>
              <a:gd name="T0" fmla="*/ 14 w 42"/>
              <a:gd name="T1" fmla="*/ 36 h 36"/>
              <a:gd name="T2" fmla="*/ 24 w 42"/>
              <a:gd name="T3" fmla="*/ 36 h 36"/>
              <a:gd name="T4" fmla="*/ 24 w 42"/>
              <a:gd name="T5" fmla="*/ 24 h 36"/>
              <a:gd name="T6" fmla="*/ 42 w 42"/>
              <a:gd name="T7" fmla="*/ 24 h 36"/>
              <a:gd name="T8" fmla="*/ 42 w 42"/>
              <a:gd name="T9" fmla="*/ 16 h 36"/>
              <a:gd name="T10" fmla="*/ 24 w 42"/>
              <a:gd name="T11" fmla="*/ 16 h 36"/>
              <a:gd name="T12" fmla="*/ 24 w 42"/>
              <a:gd name="T13" fmla="*/ 0 h 36"/>
              <a:gd name="T14" fmla="*/ 14 w 42"/>
              <a:gd name="T15" fmla="*/ 0 h 36"/>
              <a:gd name="T16" fmla="*/ 14 w 42"/>
              <a:gd name="T17" fmla="*/ 16 h 36"/>
              <a:gd name="T18" fmla="*/ 0 w 42"/>
              <a:gd name="T19" fmla="*/ 16 h 36"/>
              <a:gd name="T20" fmla="*/ 0 w 42"/>
              <a:gd name="T21" fmla="*/ 24 h 36"/>
              <a:gd name="T22" fmla="*/ 14 w 42"/>
              <a:gd name="T23" fmla="*/ 24 h 36"/>
              <a:gd name="T24" fmla="*/ 14 w 42"/>
              <a:gd name="T25" fmla="*/ 36 h 36"/>
              <a:gd name="T26" fmla="*/ 14 w 42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" h="36">
                <a:moveTo>
                  <a:pt x="14" y="36"/>
                </a:moveTo>
                <a:lnTo>
                  <a:pt x="24" y="36"/>
                </a:lnTo>
                <a:lnTo>
                  <a:pt x="24" y="24"/>
                </a:lnTo>
                <a:lnTo>
                  <a:pt x="42" y="24"/>
                </a:lnTo>
                <a:lnTo>
                  <a:pt x="42" y="16"/>
                </a:lnTo>
                <a:lnTo>
                  <a:pt x="24" y="16"/>
                </a:lnTo>
                <a:lnTo>
                  <a:pt x="24" y="0"/>
                </a:lnTo>
                <a:lnTo>
                  <a:pt x="14" y="0"/>
                </a:lnTo>
                <a:lnTo>
                  <a:pt x="14" y="16"/>
                </a:lnTo>
                <a:lnTo>
                  <a:pt x="0" y="16"/>
                </a:lnTo>
                <a:lnTo>
                  <a:pt x="0" y="24"/>
                </a:lnTo>
                <a:lnTo>
                  <a:pt x="14" y="24"/>
                </a:lnTo>
                <a:lnTo>
                  <a:pt x="14" y="36"/>
                </a:lnTo>
                <a:lnTo>
                  <a:pt x="14" y="36"/>
                </a:lnTo>
                <a:close/>
              </a:path>
            </a:pathLst>
          </a:custGeom>
          <a:solidFill>
            <a:srgbClr val="00BD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234" name="Freeform 122"/>
          <p:cNvSpPr>
            <a:spLocks/>
          </p:cNvSpPr>
          <p:nvPr/>
        </p:nvSpPr>
        <p:spPr bwMode="auto">
          <a:xfrm>
            <a:off x="2960610" y="3659842"/>
            <a:ext cx="50006" cy="42863"/>
          </a:xfrm>
          <a:custGeom>
            <a:avLst/>
            <a:gdLst>
              <a:gd name="T0" fmla="*/ 14 w 42"/>
              <a:gd name="T1" fmla="*/ 36 h 36"/>
              <a:gd name="T2" fmla="*/ 24 w 42"/>
              <a:gd name="T3" fmla="*/ 36 h 36"/>
              <a:gd name="T4" fmla="*/ 24 w 42"/>
              <a:gd name="T5" fmla="*/ 24 h 36"/>
              <a:gd name="T6" fmla="*/ 42 w 42"/>
              <a:gd name="T7" fmla="*/ 24 h 36"/>
              <a:gd name="T8" fmla="*/ 42 w 42"/>
              <a:gd name="T9" fmla="*/ 16 h 36"/>
              <a:gd name="T10" fmla="*/ 24 w 42"/>
              <a:gd name="T11" fmla="*/ 16 h 36"/>
              <a:gd name="T12" fmla="*/ 24 w 42"/>
              <a:gd name="T13" fmla="*/ 0 h 36"/>
              <a:gd name="T14" fmla="*/ 14 w 42"/>
              <a:gd name="T15" fmla="*/ 0 h 36"/>
              <a:gd name="T16" fmla="*/ 14 w 42"/>
              <a:gd name="T17" fmla="*/ 16 h 36"/>
              <a:gd name="T18" fmla="*/ 0 w 42"/>
              <a:gd name="T19" fmla="*/ 16 h 36"/>
              <a:gd name="T20" fmla="*/ 0 w 42"/>
              <a:gd name="T21" fmla="*/ 24 h 36"/>
              <a:gd name="T22" fmla="*/ 14 w 42"/>
              <a:gd name="T23" fmla="*/ 24 h 36"/>
              <a:gd name="T24" fmla="*/ 14 w 42"/>
              <a:gd name="T25" fmla="*/ 36 h 36"/>
              <a:gd name="T26" fmla="*/ 14 w 42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" h="36">
                <a:moveTo>
                  <a:pt x="14" y="36"/>
                </a:moveTo>
                <a:lnTo>
                  <a:pt x="24" y="36"/>
                </a:lnTo>
                <a:lnTo>
                  <a:pt x="24" y="24"/>
                </a:lnTo>
                <a:lnTo>
                  <a:pt x="42" y="24"/>
                </a:lnTo>
                <a:lnTo>
                  <a:pt x="42" y="16"/>
                </a:lnTo>
                <a:lnTo>
                  <a:pt x="24" y="16"/>
                </a:lnTo>
                <a:lnTo>
                  <a:pt x="24" y="0"/>
                </a:lnTo>
                <a:lnTo>
                  <a:pt x="14" y="0"/>
                </a:lnTo>
                <a:lnTo>
                  <a:pt x="14" y="16"/>
                </a:lnTo>
                <a:lnTo>
                  <a:pt x="0" y="16"/>
                </a:lnTo>
                <a:lnTo>
                  <a:pt x="0" y="24"/>
                </a:lnTo>
                <a:lnTo>
                  <a:pt x="14" y="24"/>
                </a:lnTo>
                <a:lnTo>
                  <a:pt x="14" y="36"/>
                </a:lnTo>
                <a:lnTo>
                  <a:pt x="14" y="36"/>
                </a:lnTo>
                <a:close/>
              </a:path>
            </a:pathLst>
          </a:custGeom>
          <a:solidFill>
            <a:srgbClr val="00BD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235" name="Freeform 123"/>
          <p:cNvSpPr>
            <a:spLocks/>
          </p:cNvSpPr>
          <p:nvPr/>
        </p:nvSpPr>
        <p:spPr bwMode="auto">
          <a:xfrm>
            <a:off x="2986804" y="3728898"/>
            <a:ext cx="50006" cy="42863"/>
          </a:xfrm>
          <a:custGeom>
            <a:avLst/>
            <a:gdLst>
              <a:gd name="T0" fmla="*/ 14 w 42"/>
              <a:gd name="T1" fmla="*/ 36 h 36"/>
              <a:gd name="T2" fmla="*/ 24 w 42"/>
              <a:gd name="T3" fmla="*/ 36 h 36"/>
              <a:gd name="T4" fmla="*/ 24 w 42"/>
              <a:gd name="T5" fmla="*/ 22 h 36"/>
              <a:gd name="T6" fmla="*/ 42 w 42"/>
              <a:gd name="T7" fmla="*/ 22 h 36"/>
              <a:gd name="T8" fmla="*/ 42 w 42"/>
              <a:gd name="T9" fmla="*/ 14 h 36"/>
              <a:gd name="T10" fmla="*/ 24 w 42"/>
              <a:gd name="T11" fmla="*/ 14 h 36"/>
              <a:gd name="T12" fmla="*/ 24 w 42"/>
              <a:gd name="T13" fmla="*/ 0 h 36"/>
              <a:gd name="T14" fmla="*/ 14 w 42"/>
              <a:gd name="T15" fmla="*/ 0 h 36"/>
              <a:gd name="T16" fmla="*/ 14 w 42"/>
              <a:gd name="T17" fmla="*/ 14 h 36"/>
              <a:gd name="T18" fmla="*/ 0 w 42"/>
              <a:gd name="T19" fmla="*/ 14 h 36"/>
              <a:gd name="T20" fmla="*/ 0 w 42"/>
              <a:gd name="T21" fmla="*/ 22 h 36"/>
              <a:gd name="T22" fmla="*/ 14 w 42"/>
              <a:gd name="T23" fmla="*/ 22 h 36"/>
              <a:gd name="T24" fmla="*/ 14 w 42"/>
              <a:gd name="T25" fmla="*/ 36 h 36"/>
              <a:gd name="T26" fmla="*/ 14 w 42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" h="36">
                <a:moveTo>
                  <a:pt x="14" y="36"/>
                </a:moveTo>
                <a:lnTo>
                  <a:pt x="24" y="36"/>
                </a:lnTo>
                <a:lnTo>
                  <a:pt x="24" y="22"/>
                </a:lnTo>
                <a:lnTo>
                  <a:pt x="42" y="22"/>
                </a:lnTo>
                <a:lnTo>
                  <a:pt x="42" y="14"/>
                </a:lnTo>
                <a:lnTo>
                  <a:pt x="24" y="14"/>
                </a:lnTo>
                <a:lnTo>
                  <a:pt x="24" y="0"/>
                </a:lnTo>
                <a:lnTo>
                  <a:pt x="14" y="0"/>
                </a:lnTo>
                <a:lnTo>
                  <a:pt x="14" y="14"/>
                </a:lnTo>
                <a:lnTo>
                  <a:pt x="0" y="14"/>
                </a:lnTo>
                <a:lnTo>
                  <a:pt x="0" y="22"/>
                </a:lnTo>
                <a:lnTo>
                  <a:pt x="14" y="22"/>
                </a:lnTo>
                <a:lnTo>
                  <a:pt x="14" y="36"/>
                </a:lnTo>
                <a:lnTo>
                  <a:pt x="14" y="36"/>
                </a:lnTo>
                <a:close/>
              </a:path>
            </a:pathLst>
          </a:custGeom>
          <a:solidFill>
            <a:srgbClr val="00BD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236" name="Freeform 124"/>
          <p:cNvSpPr>
            <a:spLocks/>
          </p:cNvSpPr>
          <p:nvPr/>
        </p:nvSpPr>
        <p:spPr bwMode="auto">
          <a:xfrm>
            <a:off x="3101102" y="3750329"/>
            <a:ext cx="48816" cy="42863"/>
          </a:xfrm>
          <a:custGeom>
            <a:avLst/>
            <a:gdLst>
              <a:gd name="T0" fmla="*/ 14 w 41"/>
              <a:gd name="T1" fmla="*/ 36 h 36"/>
              <a:gd name="T2" fmla="*/ 23 w 41"/>
              <a:gd name="T3" fmla="*/ 36 h 36"/>
              <a:gd name="T4" fmla="*/ 23 w 41"/>
              <a:gd name="T5" fmla="*/ 22 h 36"/>
              <a:gd name="T6" fmla="*/ 41 w 41"/>
              <a:gd name="T7" fmla="*/ 22 h 36"/>
              <a:gd name="T8" fmla="*/ 41 w 41"/>
              <a:gd name="T9" fmla="*/ 14 h 36"/>
              <a:gd name="T10" fmla="*/ 23 w 41"/>
              <a:gd name="T11" fmla="*/ 14 h 36"/>
              <a:gd name="T12" fmla="*/ 23 w 41"/>
              <a:gd name="T13" fmla="*/ 0 h 36"/>
              <a:gd name="T14" fmla="*/ 14 w 41"/>
              <a:gd name="T15" fmla="*/ 0 h 36"/>
              <a:gd name="T16" fmla="*/ 14 w 41"/>
              <a:gd name="T17" fmla="*/ 14 h 36"/>
              <a:gd name="T18" fmla="*/ 0 w 41"/>
              <a:gd name="T19" fmla="*/ 14 h 36"/>
              <a:gd name="T20" fmla="*/ 0 w 41"/>
              <a:gd name="T21" fmla="*/ 22 h 36"/>
              <a:gd name="T22" fmla="*/ 14 w 41"/>
              <a:gd name="T23" fmla="*/ 22 h 36"/>
              <a:gd name="T24" fmla="*/ 14 w 41"/>
              <a:gd name="T25" fmla="*/ 36 h 36"/>
              <a:gd name="T26" fmla="*/ 14 w 41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1" h="36">
                <a:moveTo>
                  <a:pt x="14" y="36"/>
                </a:moveTo>
                <a:lnTo>
                  <a:pt x="23" y="36"/>
                </a:lnTo>
                <a:lnTo>
                  <a:pt x="23" y="22"/>
                </a:lnTo>
                <a:lnTo>
                  <a:pt x="41" y="22"/>
                </a:lnTo>
                <a:lnTo>
                  <a:pt x="41" y="14"/>
                </a:lnTo>
                <a:lnTo>
                  <a:pt x="23" y="14"/>
                </a:lnTo>
                <a:lnTo>
                  <a:pt x="23" y="0"/>
                </a:lnTo>
                <a:lnTo>
                  <a:pt x="14" y="0"/>
                </a:lnTo>
                <a:lnTo>
                  <a:pt x="14" y="14"/>
                </a:lnTo>
                <a:lnTo>
                  <a:pt x="0" y="14"/>
                </a:lnTo>
                <a:lnTo>
                  <a:pt x="0" y="22"/>
                </a:lnTo>
                <a:lnTo>
                  <a:pt x="14" y="22"/>
                </a:lnTo>
                <a:lnTo>
                  <a:pt x="14" y="36"/>
                </a:lnTo>
                <a:lnTo>
                  <a:pt x="14" y="36"/>
                </a:lnTo>
                <a:close/>
              </a:path>
            </a:pathLst>
          </a:custGeom>
          <a:solidFill>
            <a:srgbClr val="00BD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237" name="Freeform 125"/>
          <p:cNvSpPr>
            <a:spLocks/>
          </p:cNvSpPr>
          <p:nvPr/>
        </p:nvSpPr>
        <p:spPr bwMode="auto">
          <a:xfrm>
            <a:off x="3135631" y="3762235"/>
            <a:ext cx="52388" cy="42863"/>
          </a:xfrm>
          <a:custGeom>
            <a:avLst/>
            <a:gdLst>
              <a:gd name="T0" fmla="*/ 16 w 44"/>
              <a:gd name="T1" fmla="*/ 36 h 36"/>
              <a:gd name="T2" fmla="*/ 26 w 44"/>
              <a:gd name="T3" fmla="*/ 36 h 36"/>
              <a:gd name="T4" fmla="*/ 26 w 44"/>
              <a:gd name="T5" fmla="*/ 22 h 36"/>
              <a:gd name="T6" fmla="*/ 44 w 44"/>
              <a:gd name="T7" fmla="*/ 22 h 36"/>
              <a:gd name="T8" fmla="*/ 44 w 44"/>
              <a:gd name="T9" fmla="*/ 16 h 36"/>
              <a:gd name="T10" fmla="*/ 26 w 44"/>
              <a:gd name="T11" fmla="*/ 16 h 36"/>
              <a:gd name="T12" fmla="*/ 26 w 44"/>
              <a:gd name="T13" fmla="*/ 0 h 36"/>
              <a:gd name="T14" fmla="*/ 16 w 44"/>
              <a:gd name="T15" fmla="*/ 0 h 36"/>
              <a:gd name="T16" fmla="*/ 16 w 44"/>
              <a:gd name="T17" fmla="*/ 16 h 36"/>
              <a:gd name="T18" fmla="*/ 0 w 44"/>
              <a:gd name="T19" fmla="*/ 16 h 36"/>
              <a:gd name="T20" fmla="*/ 0 w 44"/>
              <a:gd name="T21" fmla="*/ 22 h 36"/>
              <a:gd name="T22" fmla="*/ 16 w 44"/>
              <a:gd name="T23" fmla="*/ 22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6" y="36"/>
                </a:lnTo>
                <a:lnTo>
                  <a:pt x="26" y="22"/>
                </a:lnTo>
                <a:lnTo>
                  <a:pt x="44" y="22"/>
                </a:lnTo>
                <a:lnTo>
                  <a:pt x="44" y="16"/>
                </a:lnTo>
                <a:lnTo>
                  <a:pt x="26" y="16"/>
                </a:lnTo>
                <a:lnTo>
                  <a:pt x="26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2"/>
                </a:lnTo>
                <a:lnTo>
                  <a:pt x="16" y="22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rgbClr val="00BD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238" name="Freeform 126"/>
          <p:cNvSpPr>
            <a:spLocks/>
          </p:cNvSpPr>
          <p:nvPr/>
        </p:nvSpPr>
        <p:spPr bwMode="auto">
          <a:xfrm>
            <a:off x="3173732" y="3762235"/>
            <a:ext cx="50006" cy="42863"/>
          </a:xfrm>
          <a:custGeom>
            <a:avLst/>
            <a:gdLst>
              <a:gd name="T0" fmla="*/ 14 w 42"/>
              <a:gd name="T1" fmla="*/ 36 h 36"/>
              <a:gd name="T2" fmla="*/ 24 w 42"/>
              <a:gd name="T3" fmla="*/ 36 h 36"/>
              <a:gd name="T4" fmla="*/ 24 w 42"/>
              <a:gd name="T5" fmla="*/ 22 h 36"/>
              <a:gd name="T6" fmla="*/ 42 w 42"/>
              <a:gd name="T7" fmla="*/ 22 h 36"/>
              <a:gd name="T8" fmla="*/ 42 w 42"/>
              <a:gd name="T9" fmla="*/ 16 h 36"/>
              <a:gd name="T10" fmla="*/ 24 w 42"/>
              <a:gd name="T11" fmla="*/ 16 h 36"/>
              <a:gd name="T12" fmla="*/ 24 w 42"/>
              <a:gd name="T13" fmla="*/ 0 h 36"/>
              <a:gd name="T14" fmla="*/ 14 w 42"/>
              <a:gd name="T15" fmla="*/ 0 h 36"/>
              <a:gd name="T16" fmla="*/ 14 w 42"/>
              <a:gd name="T17" fmla="*/ 16 h 36"/>
              <a:gd name="T18" fmla="*/ 0 w 42"/>
              <a:gd name="T19" fmla="*/ 16 h 36"/>
              <a:gd name="T20" fmla="*/ 0 w 42"/>
              <a:gd name="T21" fmla="*/ 22 h 36"/>
              <a:gd name="T22" fmla="*/ 14 w 42"/>
              <a:gd name="T23" fmla="*/ 22 h 36"/>
              <a:gd name="T24" fmla="*/ 14 w 42"/>
              <a:gd name="T25" fmla="*/ 36 h 36"/>
              <a:gd name="T26" fmla="*/ 14 w 42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" h="36">
                <a:moveTo>
                  <a:pt x="14" y="36"/>
                </a:moveTo>
                <a:lnTo>
                  <a:pt x="24" y="36"/>
                </a:lnTo>
                <a:lnTo>
                  <a:pt x="24" y="22"/>
                </a:lnTo>
                <a:lnTo>
                  <a:pt x="42" y="22"/>
                </a:lnTo>
                <a:lnTo>
                  <a:pt x="42" y="16"/>
                </a:lnTo>
                <a:lnTo>
                  <a:pt x="24" y="16"/>
                </a:lnTo>
                <a:lnTo>
                  <a:pt x="24" y="0"/>
                </a:lnTo>
                <a:lnTo>
                  <a:pt x="14" y="0"/>
                </a:lnTo>
                <a:lnTo>
                  <a:pt x="14" y="16"/>
                </a:lnTo>
                <a:lnTo>
                  <a:pt x="0" y="16"/>
                </a:lnTo>
                <a:lnTo>
                  <a:pt x="0" y="22"/>
                </a:lnTo>
                <a:lnTo>
                  <a:pt x="14" y="22"/>
                </a:lnTo>
                <a:lnTo>
                  <a:pt x="14" y="36"/>
                </a:lnTo>
                <a:lnTo>
                  <a:pt x="14" y="36"/>
                </a:lnTo>
                <a:close/>
              </a:path>
            </a:pathLst>
          </a:custGeom>
          <a:solidFill>
            <a:srgbClr val="00BD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239" name="Freeform 127"/>
          <p:cNvSpPr>
            <a:spLocks/>
          </p:cNvSpPr>
          <p:nvPr/>
        </p:nvSpPr>
        <p:spPr bwMode="auto">
          <a:xfrm>
            <a:off x="3235643" y="3783667"/>
            <a:ext cx="52388" cy="42863"/>
          </a:xfrm>
          <a:custGeom>
            <a:avLst/>
            <a:gdLst>
              <a:gd name="T0" fmla="*/ 16 w 44"/>
              <a:gd name="T1" fmla="*/ 36 h 36"/>
              <a:gd name="T2" fmla="*/ 26 w 44"/>
              <a:gd name="T3" fmla="*/ 36 h 36"/>
              <a:gd name="T4" fmla="*/ 26 w 44"/>
              <a:gd name="T5" fmla="*/ 24 h 36"/>
              <a:gd name="T6" fmla="*/ 44 w 44"/>
              <a:gd name="T7" fmla="*/ 24 h 36"/>
              <a:gd name="T8" fmla="*/ 44 w 44"/>
              <a:gd name="T9" fmla="*/ 16 h 36"/>
              <a:gd name="T10" fmla="*/ 26 w 44"/>
              <a:gd name="T11" fmla="*/ 16 h 36"/>
              <a:gd name="T12" fmla="*/ 26 w 44"/>
              <a:gd name="T13" fmla="*/ 0 h 36"/>
              <a:gd name="T14" fmla="*/ 16 w 44"/>
              <a:gd name="T15" fmla="*/ 0 h 36"/>
              <a:gd name="T16" fmla="*/ 16 w 44"/>
              <a:gd name="T17" fmla="*/ 16 h 36"/>
              <a:gd name="T18" fmla="*/ 0 w 44"/>
              <a:gd name="T19" fmla="*/ 16 h 36"/>
              <a:gd name="T20" fmla="*/ 0 w 44"/>
              <a:gd name="T21" fmla="*/ 24 h 36"/>
              <a:gd name="T22" fmla="*/ 16 w 44"/>
              <a:gd name="T23" fmla="*/ 24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6" y="36"/>
                </a:lnTo>
                <a:lnTo>
                  <a:pt x="26" y="24"/>
                </a:lnTo>
                <a:lnTo>
                  <a:pt x="44" y="24"/>
                </a:lnTo>
                <a:lnTo>
                  <a:pt x="44" y="16"/>
                </a:lnTo>
                <a:lnTo>
                  <a:pt x="26" y="16"/>
                </a:lnTo>
                <a:lnTo>
                  <a:pt x="26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4"/>
                </a:lnTo>
                <a:lnTo>
                  <a:pt x="16" y="24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rgbClr val="00BD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240" name="Freeform 128"/>
          <p:cNvSpPr>
            <a:spLocks/>
          </p:cNvSpPr>
          <p:nvPr/>
        </p:nvSpPr>
        <p:spPr bwMode="auto">
          <a:xfrm>
            <a:off x="3314226" y="3843198"/>
            <a:ext cx="50006" cy="42863"/>
          </a:xfrm>
          <a:custGeom>
            <a:avLst/>
            <a:gdLst>
              <a:gd name="T0" fmla="*/ 14 w 42"/>
              <a:gd name="T1" fmla="*/ 36 h 36"/>
              <a:gd name="T2" fmla="*/ 24 w 42"/>
              <a:gd name="T3" fmla="*/ 36 h 36"/>
              <a:gd name="T4" fmla="*/ 24 w 42"/>
              <a:gd name="T5" fmla="*/ 22 h 36"/>
              <a:gd name="T6" fmla="*/ 42 w 42"/>
              <a:gd name="T7" fmla="*/ 22 h 36"/>
              <a:gd name="T8" fmla="*/ 42 w 42"/>
              <a:gd name="T9" fmla="*/ 14 h 36"/>
              <a:gd name="T10" fmla="*/ 24 w 42"/>
              <a:gd name="T11" fmla="*/ 14 h 36"/>
              <a:gd name="T12" fmla="*/ 24 w 42"/>
              <a:gd name="T13" fmla="*/ 0 h 36"/>
              <a:gd name="T14" fmla="*/ 14 w 42"/>
              <a:gd name="T15" fmla="*/ 0 h 36"/>
              <a:gd name="T16" fmla="*/ 14 w 42"/>
              <a:gd name="T17" fmla="*/ 14 h 36"/>
              <a:gd name="T18" fmla="*/ 0 w 42"/>
              <a:gd name="T19" fmla="*/ 14 h 36"/>
              <a:gd name="T20" fmla="*/ 0 w 42"/>
              <a:gd name="T21" fmla="*/ 22 h 36"/>
              <a:gd name="T22" fmla="*/ 14 w 42"/>
              <a:gd name="T23" fmla="*/ 22 h 36"/>
              <a:gd name="T24" fmla="*/ 14 w 42"/>
              <a:gd name="T25" fmla="*/ 36 h 36"/>
              <a:gd name="T26" fmla="*/ 14 w 42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" h="36">
                <a:moveTo>
                  <a:pt x="14" y="36"/>
                </a:moveTo>
                <a:lnTo>
                  <a:pt x="24" y="36"/>
                </a:lnTo>
                <a:lnTo>
                  <a:pt x="24" y="22"/>
                </a:lnTo>
                <a:lnTo>
                  <a:pt x="42" y="22"/>
                </a:lnTo>
                <a:lnTo>
                  <a:pt x="42" y="14"/>
                </a:lnTo>
                <a:lnTo>
                  <a:pt x="24" y="14"/>
                </a:lnTo>
                <a:lnTo>
                  <a:pt x="24" y="0"/>
                </a:lnTo>
                <a:lnTo>
                  <a:pt x="14" y="0"/>
                </a:lnTo>
                <a:lnTo>
                  <a:pt x="14" y="14"/>
                </a:lnTo>
                <a:lnTo>
                  <a:pt x="0" y="14"/>
                </a:lnTo>
                <a:lnTo>
                  <a:pt x="0" y="22"/>
                </a:lnTo>
                <a:lnTo>
                  <a:pt x="14" y="22"/>
                </a:lnTo>
                <a:lnTo>
                  <a:pt x="14" y="36"/>
                </a:lnTo>
                <a:lnTo>
                  <a:pt x="14" y="36"/>
                </a:lnTo>
                <a:close/>
              </a:path>
            </a:pathLst>
          </a:custGeom>
          <a:solidFill>
            <a:srgbClr val="00BD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241" name="Freeform 129"/>
          <p:cNvSpPr>
            <a:spLocks/>
          </p:cNvSpPr>
          <p:nvPr/>
        </p:nvSpPr>
        <p:spPr bwMode="auto">
          <a:xfrm>
            <a:off x="3314226" y="3843198"/>
            <a:ext cx="50006" cy="42863"/>
          </a:xfrm>
          <a:custGeom>
            <a:avLst/>
            <a:gdLst>
              <a:gd name="T0" fmla="*/ 14 w 42"/>
              <a:gd name="T1" fmla="*/ 36 h 36"/>
              <a:gd name="T2" fmla="*/ 24 w 42"/>
              <a:gd name="T3" fmla="*/ 36 h 36"/>
              <a:gd name="T4" fmla="*/ 24 w 42"/>
              <a:gd name="T5" fmla="*/ 22 h 36"/>
              <a:gd name="T6" fmla="*/ 42 w 42"/>
              <a:gd name="T7" fmla="*/ 22 h 36"/>
              <a:gd name="T8" fmla="*/ 42 w 42"/>
              <a:gd name="T9" fmla="*/ 14 h 36"/>
              <a:gd name="T10" fmla="*/ 24 w 42"/>
              <a:gd name="T11" fmla="*/ 14 h 36"/>
              <a:gd name="T12" fmla="*/ 24 w 42"/>
              <a:gd name="T13" fmla="*/ 0 h 36"/>
              <a:gd name="T14" fmla="*/ 14 w 42"/>
              <a:gd name="T15" fmla="*/ 0 h 36"/>
              <a:gd name="T16" fmla="*/ 14 w 42"/>
              <a:gd name="T17" fmla="*/ 14 h 36"/>
              <a:gd name="T18" fmla="*/ 0 w 42"/>
              <a:gd name="T19" fmla="*/ 14 h 36"/>
              <a:gd name="T20" fmla="*/ 0 w 42"/>
              <a:gd name="T21" fmla="*/ 22 h 36"/>
              <a:gd name="T22" fmla="*/ 14 w 42"/>
              <a:gd name="T23" fmla="*/ 22 h 36"/>
              <a:gd name="T24" fmla="*/ 14 w 42"/>
              <a:gd name="T25" fmla="*/ 36 h 36"/>
              <a:gd name="T26" fmla="*/ 14 w 42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" h="36">
                <a:moveTo>
                  <a:pt x="14" y="36"/>
                </a:moveTo>
                <a:lnTo>
                  <a:pt x="24" y="36"/>
                </a:lnTo>
                <a:lnTo>
                  <a:pt x="24" y="22"/>
                </a:lnTo>
                <a:lnTo>
                  <a:pt x="42" y="22"/>
                </a:lnTo>
                <a:lnTo>
                  <a:pt x="42" y="14"/>
                </a:lnTo>
                <a:lnTo>
                  <a:pt x="24" y="14"/>
                </a:lnTo>
                <a:lnTo>
                  <a:pt x="24" y="0"/>
                </a:lnTo>
                <a:lnTo>
                  <a:pt x="14" y="0"/>
                </a:lnTo>
                <a:lnTo>
                  <a:pt x="14" y="14"/>
                </a:lnTo>
                <a:lnTo>
                  <a:pt x="0" y="14"/>
                </a:lnTo>
                <a:lnTo>
                  <a:pt x="0" y="22"/>
                </a:lnTo>
                <a:lnTo>
                  <a:pt x="14" y="22"/>
                </a:lnTo>
                <a:lnTo>
                  <a:pt x="14" y="36"/>
                </a:lnTo>
                <a:lnTo>
                  <a:pt x="14" y="36"/>
                </a:lnTo>
                <a:close/>
              </a:path>
            </a:pathLst>
          </a:custGeom>
          <a:solidFill>
            <a:srgbClr val="00BD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242" name="Freeform 130"/>
          <p:cNvSpPr>
            <a:spLocks/>
          </p:cNvSpPr>
          <p:nvPr/>
        </p:nvSpPr>
        <p:spPr bwMode="auto">
          <a:xfrm>
            <a:off x="3323749" y="3878917"/>
            <a:ext cx="52388" cy="42863"/>
          </a:xfrm>
          <a:custGeom>
            <a:avLst/>
            <a:gdLst>
              <a:gd name="T0" fmla="*/ 16 w 44"/>
              <a:gd name="T1" fmla="*/ 36 h 36"/>
              <a:gd name="T2" fmla="*/ 26 w 44"/>
              <a:gd name="T3" fmla="*/ 36 h 36"/>
              <a:gd name="T4" fmla="*/ 26 w 44"/>
              <a:gd name="T5" fmla="*/ 24 h 36"/>
              <a:gd name="T6" fmla="*/ 44 w 44"/>
              <a:gd name="T7" fmla="*/ 24 h 36"/>
              <a:gd name="T8" fmla="*/ 44 w 44"/>
              <a:gd name="T9" fmla="*/ 16 h 36"/>
              <a:gd name="T10" fmla="*/ 26 w 44"/>
              <a:gd name="T11" fmla="*/ 16 h 36"/>
              <a:gd name="T12" fmla="*/ 26 w 44"/>
              <a:gd name="T13" fmla="*/ 0 h 36"/>
              <a:gd name="T14" fmla="*/ 16 w 44"/>
              <a:gd name="T15" fmla="*/ 0 h 36"/>
              <a:gd name="T16" fmla="*/ 16 w 44"/>
              <a:gd name="T17" fmla="*/ 16 h 36"/>
              <a:gd name="T18" fmla="*/ 0 w 44"/>
              <a:gd name="T19" fmla="*/ 16 h 36"/>
              <a:gd name="T20" fmla="*/ 0 w 44"/>
              <a:gd name="T21" fmla="*/ 24 h 36"/>
              <a:gd name="T22" fmla="*/ 16 w 44"/>
              <a:gd name="T23" fmla="*/ 24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6" y="36"/>
                </a:lnTo>
                <a:lnTo>
                  <a:pt x="26" y="24"/>
                </a:lnTo>
                <a:lnTo>
                  <a:pt x="44" y="24"/>
                </a:lnTo>
                <a:lnTo>
                  <a:pt x="44" y="16"/>
                </a:lnTo>
                <a:lnTo>
                  <a:pt x="26" y="16"/>
                </a:lnTo>
                <a:lnTo>
                  <a:pt x="26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4"/>
                </a:lnTo>
                <a:lnTo>
                  <a:pt x="16" y="24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rgbClr val="00BD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243" name="Freeform 131"/>
          <p:cNvSpPr>
            <a:spLocks/>
          </p:cNvSpPr>
          <p:nvPr/>
        </p:nvSpPr>
        <p:spPr bwMode="auto">
          <a:xfrm>
            <a:off x="3323749" y="3878917"/>
            <a:ext cx="52388" cy="42863"/>
          </a:xfrm>
          <a:custGeom>
            <a:avLst/>
            <a:gdLst>
              <a:gd name="T0" fmla="*/ 16 w 44"/>
              <a:gd name="T1" fmla="*/ 36 h 36"/>
              <a:gd name="T2" fmla="*/ 26 w 44"/>
              <a:gd name="T3" fmla="*/ 36 h 36"/>
              <a:gd name="T4" fmla="*/ 26 w 44"/>
              <a:gd name="T5" fmla="*/ 24 h 36"/>
              <a:gd name="T6" fmla="*/ 44 w 44"/>
              <a:gd name="T7" fmla="*/ 24 h 36"/>
              <a:gd name="T8" fmla="*/ 44 w 44"/>
              <a:gd name="T9" fmla="*/ 16 h 36"/>
              <a:gd name="T10" fmla="*/ 26 w 44"/>
              <a:gd name="T11" fmla="*/ 16 h 36"/>
              <a:gd name="T12" fmla="*/ 26 w 44"/>
              <a:gd name="T13" fmla="*/ 0 h 36"/>
              <a:gd name="T14" fmla="*/ 16 w 44"/>
              <a:gd name="T15" fmla="*/ 0 h 36"/>
              <a:gd name="T16" fmla="*/ 16 w 44"/>
              <a:gd name="T17" fmla="*/ 16 h 36"/>
              <a:gd name="T18" fmla="*/ 0 w 44"/>
              <a:gd name="T19" fmla="*/ 16 h 36"/>
              <a:gd name="T20" fmla="*/ 0 w 44"/>
              <a:gd name="T21" fmla="*/ 24 h 36"/>
              <a:gd name="T22" fmla="*/ 16 w 44"/>
              <a:gd name="T23" fmla="*/ 24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6" y="36"/>
                </a:lnTo>
                <a:lnTo>
                  <a:pt x="26" y="24"/>
                </a:lnTo>
                <a:lnTo>
                  <a:pt x="44" y="24"/>
                </a:lnTo>
                <a:lnTo>
                  <a:pt x="44" y="16"/>
                </a:lnTo>
                <a:lnTo>
                  <a:pt x="26" y="16"/>
                </a:lnTo>
                <a:lnTo>
                  <a:pt x="26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4"/>
                </a:lnTo>
                <a:lnTo>
                  <a:pt x="16" y="24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rgbClr val="00BD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244" name="Freeform 132"/>
          <p:cNvSpPr>
            <a:spLocks/>
          </p:cNvSpPr>
          <p:nvPr/>
        </p:nvSpPr>
        <p:spPr bwMode="auto">
          <a:xfrm>
            <a:off x="3323749" y="3878917"/>
            <a:ext cx="52388" cy="42863"/>
          </a:xfrm>
          <a:custGeom>
            <a:avLst/>
            <a:gdLst>
              <a:gd name="T0" fmla="*/ 16 w 44"/>
              <a:gd name="T1" fmla="*/ 36 h 36"/>
              <a:gd name="T2" fmla="*/ 26 w 44"/>
              <a:gd name="T3" fmla="*/ 36 h 36"/>
              <a:gd name="T4" fmla="*/ 26 w 44"/>
              <a:gd name="T5" fmla="*/ 24 h 36"/>
              <a:gd name="T6" fmla="*/ 44 w 44"/>
              <a:gd name="T7" fmla="*/ 24 h 36"/>
              <a:gd name="T8" fmla="*/ 44 w 44"/>
              <a:gd name="T9" fmla="*/ 16 h 36"/>
              <a:gd name="T10" fmla="*/ 26 w 44"/>
              <a:gd name="T11" fmla="*/ 16 h 36"/>
              <a:gd name="T12" fmla="*/ 26 w 44"/>
              <a:gd name="T13" fmla="*/ 0 h 36"/>
              <a:gd name="T14" fmla="*/ 16 w 44"/>
              <a:gd name="T15" fmla="*/ 0 h 36"/>
              <a:gd name="T16" fmla="*/ 16 w 44"/>
              <a:gd name="T17" fmla="*/ 16 h 36"/>
              <a:gd name="T18" fmla="*/ 0 w 44"/>
              <a:gd name="T19" fmla="*/ 16 h 36"/>
              <a:gd name="T20" fmla="*/ 0 w 44"/>
              <a:gd name="T21" fmla="*/ 24 h 36"/>
              <a:gd name="T22" fmla="*/ 16 w 44"/>
              <a:gd name="T23" fmla="*/ 24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6" y="36"/>
                </a:lnTo>
                <a:lnTo>
                  <a:pt x="26" y="24"/>
                </a:lnTo>
                <a:lnTo>
                  <a:pt x="44" y="24"/>
                </a:lnTo>
                <a:lnTo>
                  <a:pt x="44" y="16"/>
                </a:lnTo>
                <a:lnTo>
                  <a:pt x="26" y="16"/>
                </a:lnTo>
                <a:lnTo>
                  <a:pt x="26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4"/>
                </a:lnTo>
                <a:lnTo>
                  <a:pt x="16" y="24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rgbClr val="00BD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245" name="Freeform 133"/>
          <p:cNvSpPr>
            <a:spLocks/>
          </p:cNvSpPr>
          <p:nvPr/>
        </p:nvSpPr>
        <p:spPr bwMode="auto">
          <a:xfrm>
            <a:off x="3323749" y="3878917"/>
            <a:ext cx="52388" cy="42863"/>
          </a:xfrm>
          <a:custGeom>
            <a:avLst/>
            <a:gdLst>
              <a:gd name="T0" fmla="*/ 16 w 44"/>
              <a:gd name="T1" fmla="*/ 36 h 36"/>
              <a:gd name="T2" fmla="*/ 26 w 44"/>
              <a:gd name="T3" fmla="*/ 36 h 36"/>
              <a:gd name="T4" fmla="*/ 26 w 44"/>
              <a:gd name="T5" fmla="*/ 24 h 36"/>
              <a:gd name="T6" fmla="*/ 44 w 44"/>
              <a:gd name="T7" fmla="*/ 24 h 36"/>
              <a:gd name="T8" fmla="*/ 44 w 44"/>
              <a:gd name="T9" fmla="*/ 16 h 36"/>
              <a:gd name="T10" fmla="*/ 26 w 44"/>
              <a:gd name="T11" fmla="*/ 16 h 36"/>
              <a:gd name="T12" fmla="*/ 26 w 44"/>
              <a:gd name="T13" fmla="*/ 0 h 36"/>
              <a:gd name="T14" fmla="*/ 16 w 44"/>
              <a:gd name="T15" fmla="*/ 0 h 36"/>
              <a:gd name="T16" fmla="*/ 16 w 44"/>
              <a:gd name="T17" fmla="*/ 16 h 36"/>
              <a:gd name="T18" fmla="*/ 0 w 44"/>
              <a:gd name="T19" fmla="*/ 16 h 36"/>
              <a:gd name="T20" fmla="*/ 0 w 44"/>
              <a:gd name="T21" fmla="*/ 24 h 36"/>
              <a:gd name="T22" fmla="*/ 16 w 44"/>
              <a:gd name="T23" fmla="*/ 24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6" y="36"/>
                </a:lnTo>
                <a:lnTo>
                  <a:pt x="26" y="24"/>
                </a:lnTo>
                <a:lnTo>
                  <a:pt x="44" y="24"/>
                </a:lnTo>
                <a:lnTo>
                  <a:pt x="44" y="16"/>
                </a:lnTo>
                <a:lnTo>
                  <a:pt x="26" y="16"/>
                </a:lnTo>
                <a:lnTo>
                  <a:pt x="26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4"/>
                </a:lnTo>
                <a:lnTo>
                  <a:pt x="16" y="24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rgbClr val="00BD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246" name="Freeform 134"/>
          <p:cNvSpPr>
            <a:spLocks/>
          </p:cNvSpPr>
          <p:nvPr/>
        </p:nvSpPr>
        <p:spPr bwMode="auto">
          <a:xfrm>
            <a:off x="3323749" y="3878917"/>
            <a:ext cx="52388" cy="42863"/>
          </a:xfrm>
          <a:custGeom>
            <a:avLst/>
            <a:gdLst>
              <a:gd name="T0" fmla="*/ 16 w 44"/>
              <a:gd name="T1" fmla="*/ 36 h 36"/>
              <a:gd name="T2" fmla="*/ 26 w 44"/>
              <a:gd name="T3" fmla="*/ 36 h 36"/>
              <a:gd name="T4" fmla="*/ 26 w 44"/>
              <a:gd name="T5" fmla="*/ 24 h 36"/>
              <a:gd name="T6" fmla="*/ 44 w 44"/>
              <a:gd name="T7" fmla="*/ 24 h 36"/>
              <a:gd name="T8" fmla="*/ 44 w 44"/>
              <a:gd name="T9" fmla="*/ 16 h 36"/>
              <a:gd name="T10" fmla="*/ 26 w 44"/>
              <a:gd name="T11" fmla="*/ 16 h 36"/>
              <a:gd name="T12" fmla="*/ 26 w 44"/>
              <a:gd name="T13" fmla="*/ 0 h 36"/>
              <a:gd name="T14" fmla="*/ 16 w 44"/>
              <a:gd name="T15" fmla="*/ 0 h 36"/>
              <a:gd name="T16" fmla="*/ 16 w 44"/>
              <a:gd name="T17" fmla="*/ 16 h 36"/>
              <a:gd name="T18" fmla="*/ 0 w 44"/>
              <a:gd name="T19" fmla="*/ 16 h 36"/>
              <a:gd name="T20" fmla="*/ 0 w 44"/>
              <a:gd name="T21" fmla="*/ 24 h 36"/>
              <a:gd name="T22" fmla="*/ 16 w 44"/>
              <a:gd name="T23" fmla="*/ 24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6" y="36"/>
                </a:lnTo>
                <a:lnTo>
                  <a:pt x="26" y="24"/>
                </a:lnTo>
                <a:lnTo>
                  <a:pt x="44" y="24"/>
                </a:lnTo>
                <a:lnTo>
                  <a:pt x="44" y="16"/>
                </a:lnTo>
                <a:lnTo>
                  <a:pt x="26" y="16"/>
                </a:lnTo>
                <a:lnTo>
                  <a:pt x="26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4"/>
                </a:lnTo>
                <a:lnTo>
                  <a:pt x="16" y="24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rgbClr val="00BD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247" name="Freeform 135"/>
          <p:cNvSpPr>
            <a:spLocks/>
          </p:cNvSpPr>
          <p:nvPr/>
        </p:nvSpPr>
        <p:spPr bwMode="auto">
          <a:xfrm>
            <a:off x="3340420" y="3895585"/>
            <a:ext cx="50006" cy="42863"/>
          </a:xfrm>
          <a:custGeom>
            <a:avLst/>
            <a:gdLst>
              <a:gd name="T0" fmla="*/ 14 w 42"/>
              <a:gd name="T1" fmla="*/ 36 h 36"/>
              <a:gd name="T2" fmla="*/ 24 w 42"/>
              <a:gd name="T3" fmla="*/ 36 h 36"/>
              <a:gd name="T4" fmla="*/ 24 w 42"/>
              <a:gd name="T5" fmla="*/ 22 h 36"/>
              <a:gd name="T6" fmla="*/ 42 w 42"/>
              <a:gd name="T7" fmla="*/ 22 h 36"/>
              <a:gd name="T8" fmla="*/ 42 w 42"/>
              <a:gd name="T9" fmla="*/ 14 h 36"/>
              <a:gd name="T10" fmla="*/ 24 w 42"/>
              <a:gd name="T11" fmla="*/ 14 h 36"/>
              <a:gd name="T12" fmla="*/ 24 w 42"/>
              <a:gd name="T13" fmla="*/ 0 h 36"/>
              <a:gd name="T14" fmla="*/ 14 w 42"/>
              <a:gd name="T15" fmla="*/ 0 h 36"/>
              <a:gd name="T16" fmla="*/ 14 w 42"/>
              <a:gd name="T17" fmla="*/ 14 h 36"/>
              <a:gd name="T18" fmla="*/ 0 w 42"/>
              <a:gd name="T19" fmla="*/ 14 h 36"/>
              <a:gd name="T20" fmla="*/ 0 w 42"/>
              <a:gd name="T21" fmla="*/ 22 h 36"/>
              <a:gd name="T22" fmla="*/ 14 w 42"/>
              <a:gd name="T23" fmla="*/ 22 h 36"/>
              <a:gd name="T24" fmla="*/ 14 w 42"/>
              <a:gd name="T25" fmla="*/ 36 h 36"/>
              <a:gd name="T26" fmla="*/ 14 w 42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" h="36">
                <a:moveTo>
                  <a:pt x="14" y="36"/>
                </a:moveTo>
                <a:lnTo>
                  <a:pt x="24" y="36"/>
                </a:lnTo>
                <a:lnTo>
                  <a:pt x="24" y="22"/>
                </a:lnTo>
                <a:lnTo>
                  <a:pt x="42" y="22"/>
                </a:lnTo>
                <a:lnTo>
                  <a:pt x="42" y="14"/>
                </a:lnTo>
                <a:lnTo>
                  <a:pt x="24" y="14"/>
                </a:lnTo>
                <a:lnTo>
                  <a:pt x="24" y="0"/>
                </a:lnTo>
                <a:lnTo>
                  <a:pt x="14" y="0"/>
                </a:lnTo>
                <a:lnTo>
                  <a:pt x="14" y="14"/>
                </a:lnTo>
                <a:lnTo>
                  <a:pt x="0" y="14"/>
                </a:lnTo>
                <a:lnTo>
                  <a:pt x="0" y="22"/>
                </a:lnTo>
                <a:lnTo>
                  <a:pt x="14" y="22"/>
                </a:lnTo>
                <a:lnTo>
                  <a:pt x="14" y="36"/>
                </a:lnTo>
                <a:lnTo>
                  <a:pt x="14" y="36"/>
                </a:lnTo>
                <a:close/>
              </a:path>
            </a:pathLst>
          </a:custGeom>
          <a:solidFill>
            <a:srgbClr val="00BD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248" name="Freeform 136"/>
          <p:cNvSpPr>
            <a:spLocks/>
          </p:cNvSpPr>
          <p:nvPr/>
        </p:nvSpPr>
        <p:spPr bwMode="auto">
          <a:xfrm>
            <a:off x="3390424" y="3921779"/>
            <a:ext cx="52388" cy="42863"/>
          </a:xfrm>
          <a:custGeom>
            <a:avLst/>
            <a:gdLst>
              <a:gd name="T0" fmla="*/ 16 w 44"/>
              <a:gd name="T1" fmla="*/ 36 h 36"/>
              <a:gd name="T2" fmla="*/ 26 w 44"/>
              <a:gd name="T3" fmla="*/ 36 h 36"/>
              <a:gd name="T4" fmla="*/ 26 w 44"/>
              <a:gd name="T5" fmla="*/ 24 h 36"/>
              <a:gd name="T6" fmla="*/ 44 w 44"/>
              <a:gd name="T7" fmla="*/ 24 h 36"/>
              <a:gd name="T8" fmla="*/ 44 w 44"/>
              <a:gd name="T9" fmla="*/ 16 h 36"/>
              <a:gd name="T10" fmla="*/ 26 w 44"/>
              <a:gd name="T11" fmla="*/ 16 h 36"/>
              <a:gd name="T12" fmla="*/ 26 w 44"/>
              <a:gd name="T13" fmla="*/ 0 h 36"/>
              <a:gd name="T14" fmla="*/ 16 w 44"/>
              <a:gd name="T15" fmla="*/ 0 h 36"/>
              <a:gd name="T16" fmla="*/ 16 w 44"/>
              <a:gd name="T17" fmla="*/ 16 h 36"/>
              <a:gd name="T18" fmla="*/ 0 w 44"/>
              <a:gd name="T19" fmla="*/ 16 h 36"/>
              <a:gd name="T20" fmla="*/ 0 w 44"/>
              <a:gd name="T21" fmla="*/ 24 h 36"/>
              <a:gd name="T22" fmla="*/ 16 w 44"/>
              <a:gd name="T23" fmla="*/ 24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6" y="36"/>
                </a:lnTo>
                <a:lnTo>
                  <a:pt x="26" y="24"/>
                </a:lnTo>
                <a:lnTo>
                  <a:pt x="44" y="24"/>
                </a:lnTo>
                <a:lnTo>
                  <a:pt x="44" y="16"/>
                </a:lnTo>
                <a:lnTo>
                  <a:pt x="26" y="16"/>
                </a:lnTo>
                <a:lnTo>
                  <a:pt x="26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4"/>
                </a:lnTo>
                <a:lnTo>
                  <a:pt x="16" y="24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rgbClr val="00BD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249" name="Freeform 137"/>
          <p:cNvSpPr>
            <a:spLocks/>
          </p:cNvSpPr>
          <p:nvPr/>
        </p:nvSpPr>
        <p:spPr bwMode="auto">
          <a:xfrm>
            <a:off x="3390424" y="3921779"/>
            <a:ext cx="52388" cy="42863"/>
          </a:xfrm>
          <a:custGeom>
            <a:avLst/>
            <a:gdLst>
              <a:gd name="T0" fmla="*/ 16 w 44"/>
              <a:gd name="T1" fmla="*/ 36 h 36"/>
              <a:gd name="T2" fmla="*/ 26 w 44"/>
              <a:gd name="T3" fmla="*/ 36 h 36"/>
              <a:gd name="T4" fmla="*/ 26 w 44"/>
              <a:gd name="T5" fmla="*/ 24 h 36"/>
              <a:gd name="T6" fmla="*/ 44 w 44"/>
              <a:gd name="T7" fmla="*/ 24 h 36"/>
              <a:gd name="T8" fmla="*/ 44 w 44"/>
              <a:gd name="T9" fmla="*/ 16 h 36"/>
              <a:gd name="T10" fmla="*/ 26 w 44"/>
              <a:gd name="T11" fmla="*/ 16 h 36"/>
              <a:gd name="T12" fmla="*/ 26 w 44"/>
              <a:gd name="T13" fmla="*/ 0 h 36"/>
              <a:gd name="T14" fmla="*/ 16 w 44"/>
              <a:gd name="T15" fmla="*/ 0 h 36"/>
              <a:gd name="T16" fmla="*/ 16 w 44"/>
              <a:gd name="T17" fmla="*/ 16 h 36"/>
              <a:gd name="T18" fmla="*/ 0 w 44"/>
              <a:gd name="T19" fmla="*/ 16 h 36"/>
              <a:gd name="T20" fmla="*/ 0 w 44"/>
              <a:gd name="T21" fmla="*/ 24 h 36"/>
              <a:gd name="T22" fmla="*/ 16 w 44"/>
              <a:gd name="T23" fmla="*/ 24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6" y="36"/>
                </a:lnTo>
                <a:lnTo>
                  <a:pt x="26" y="24"/>
                </a:lnTo>
                <a:lnTo>
                  <a:pt x="44" y="24"/>
                </a:lnTo>
                <a:lnTo>
                  <a:pt x="44" y="16"/>
                </a:lnTo>
                <a:lnTo>
                  <a:pt x="26" y="16"/>
                </a:lnTo>
                <a:lnTo>
                  <a:pt x="26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4"/>
                </a:lnTo>
                <a:lnTo>
                  <a:pt x="16" y="24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rgbClr val="00BD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250" name="Freeform 138"/>
          <p:cNvSpPr>
            <a:spLocks/>
          </p:cNvSpPr>
          <p:nvPr/>
        </p:nvSpPr>
        <p:spPr bwMode="auto">
          <a:xfrm>
            <a:off x="3414238" y="3921779"/>
            <a:ext cx="50006" cy="42863"/>
          </a:xfrm>
          <a:custGeom>
            <a:avLst/>
            <a:gdLst>
              <a:gd name="T0" fmla="*/ 14 w 42"/>
              <a:gd name="T1" fmla="*/ 36 h 36"/>
              <a:gd name="T2" fmla="*/ 24 w 42"/>
              <a:gd name="T3" fmla="*/ 36 h 36"/>
              <a:gd name="T4" fmla="*/ 24 w 42"/>
              <a:gd name="T5" fmla="*/ 24 h 36"/>
              <a:gd name="T6" fmla="*/ 42 w 42"/>
              <a:gd name="T7" fmla="*/ 24 h 36"/>
              <a:gd name="T8" fmla="*/ 42 w 42"/>
              <a:gd name="T9" fmla="*/ 16 h 36"/>
              <a:gd name="T10" fmla="*/ 24 w 42"/>
              <a:gd name="T11" fmla="*/ 16 h 36"/>
              <a:gd name="T12" fmla="*/ 24 w 42"/>
              <a:gd name="T13" fmla="*/ 0 h 36"/>
              <a:gd name="T14" fmla="*/ 14 w 42"/>
              <a:gd name="T15" fmla="*/ 0 h 36"/>
              <a:gd name="T16" fmla="*/ 14 w 42"/>
              <a:gd name="T17" fmla="*/ 16 h 36"/>
              <a:gd name="T18" fmla="*/ 0 w 42"/>
              <a:gd name="T19" fmla="*/ 16 h 36"/>
              <a:gd name="T20" fmla="*/ 0 w 42"/>
              <a:gd name="T21" fmla="*/ 24 h 36"/>
              <a:gd name="T22" fmla="*/ 14 w 42"/>
              <a:gd name="T23" fmla="*/ 24 h 36"/>
              <a:gd name="T24" fmla="*/ 14 w 42"/>
              <a:gd name="T25" fmla="*/ 36 h 36"/>
              <a:gd name="T26" fmla="*/ 14 w 42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" h="36">
                <a:moveTo>
                  <a:pt x="14" y="36"/>
                </a:moveTo>
                <a:lnTo>
                  <a:pt x="24" y="36"/>
                </a:lnTo>
                <a:lnTo>
                  <a:pt x="24" y="24"/>
                </a:lnTo>
                <a:lnTo>
                  <a:pt x="42" y="24"/>
                </a:lnTo>
                <a:lnTo>
                  <a:pt x="42" y="16"/>
                </a:lnTo>
                <a:lnTo>
                  <a:pt x="24" y="16"/>
                </a:lnTo>
                <a:lnTo>
                  <a:pt x="24" y="0"/>
                </a:lnTo>
                <a:lnTo>
                  <a:pt x="14" y="0"/>
                </a:lnTo>
                <a:lnTo>
                  <a:pt x="14" y="16"/>
                </a:lnTo>
                <a:lnTo>
                  <a:pt x="0" y="16"/>
                </a:lnTo>
                <a:lnTo>
                  <a:pt x="0" y="24"/>
                </a:lnTo>
                <a:lnTo>
                  <a:pt x="14" y="24"/>
                </a:lnTo>
                <a:lnTo>
                  <a:pt x="14" y="36"/>
                </a:lnTo>
                <a:lnTo>
                  <a:pt x="14" y="36"/>
                </a:lnTo>
                <a:close/>
              </a:path>
            </a:pathLst>
          </a:custGeom>
          <a:solidFill>
            <a:srgbClr val="00BD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251" name="Freeform 139"/>
          <p:cNvSpPr>
            <a:spLocks/>
          </p:cNvSpPr>
          <p:nvPr/>
        </p:nvSpPr>
        <p:spPr bwMode="auto">
          <a:xfrm>
            <a:off x="3454720" y="3921779"/>
            <a:ext cx="50006" cy="42863"/>
          </a:xfrm>
          <a:custGeom>
            <a:avLst/>
            <a:gdLst>
              <a:gd name="T0" fmla="*/ 14 w 42"/>
              <a:gd name="T1" fmla="*/ 36 h 36"/>
              <a:gd name="T2" fmla="*/ 24 w 42"/>
              <a:gd name="T3" fmla="*/ 36 h 36"/>
              <a:gd name="T4" fmla="*/ 24 w 42"/>
              <a:gd name="T5" fmla="*/ 24 h 36"/>
              <a:gd name="T6" fmla="*/ 42 w 42"/>
              <a:gd name="T7" fmla="*/ 24 h 36"/>
              <a:gd name="T8" fmla="*/ 42 w 42"/>
              <a:gd name="T9" fmla="*/ 16 h 36"/>
              <a:gd name="T10" fmla="*/ 24 w 42"/>
              <a:gd name="T11" fmla="*/ 16 h 36"/>
              <a:gd name="T12" fmla="*/ 24 w 42"/>
              <a:gd name="T13" fmla="*/ 0 h 36"/>
              <a:gd name="T14" fmla="*/ 14 w 42"/>
              <a:gd name="T15" fmla="*/ 0 h 36"/>
              <a:gd name="T16" fmla="*/ 14 w 42"/>
              <a:gd name="T17" fmla="*/ 16 h 36"/>
              <a:gd name="T18" fmla="*/ 0 w 42"/>
              <a:gd name="T19" fmla="*/ 16 h 36"/>
              <a:gd name="T20" fmla="*/ 0 w 42"/>
              <a:gd name="T21" fmla="*/ 24 h 36"/>
              <a:gd name="T22" fmla="*/ 14 w 42"/>
              <a:gd name="T23" fmla="*/ 24 h 36"/>
              <a:gd name="T24" fmla="*/ 14 w 42"/>
              <a:gd name="T25" fmla="*/ 36 h 36"/>
              <a:gd name="T26" fmla="*/ 14 w 42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" h="36">
                <a:moveTo>
                  <a:pt x="14" y="36"/>
                </a:moveTo>
                <a:lnTo>
                  <a:pt x="24" y="36"/>
                </a:lnTo>
                <a:lnTo>
                  <a:pt x="24" y="24"/>
                </a:lnTo>
                <a:lnTo>
                  <a:pt x="42" y="24"/>
                </a:lnTo>
                <a:lnTo>
                  <a:pt x="42" y="16"/>
                </a:lnTo>
                <a:lnTo>
                  <a:pt x="24" y="16"/>
                </a:lnTo>
                <a:lnTo>
                  <a:pt x="24" y="0"/>
                </a:lnTo>
                <a:lnTo>
                  <a:pt x="14" y="0"/>
                </a:lnTo>
                <a:lnTo>
                  <a:pt x="14" y="16"/>
                </a:lnTo>
                <a:lnTo>
                  <a:pt x="0" y="16"/>
                </a:lnTo>
                <a:lnTo>
                  <a:pt x="0" y="24"/>
                </a:lnTo>
                <a:lnTo>
                  <a:pt x="14" y="24"/>
                </a:lnTo>
                <a:lnTo>
                  <a:pt x="14" y="36"/>
                </a:lnTo>
                <a:lnTo>
                  <a:pt x="14" y="36"/>
                </a:lnTo>
                <a:close/>
              </a:path>
            </a:pathLst>
          </a:custGeom>
          <a:solidFill>
            <a:srgbClr val="00BD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252" name="Freeform 140"/>
          <p:cNvSpPr>
            <a:spLocks/>
          </p:cNvSpPr>
          <p:nvPr/>
        </p:nvSpPr>
        <p:spPr bwMode="auto">
          <a:xfrm>
            <a:off x="3590449" y="3933687"/>
            <a:ext cx="52388" cy="45244"/>
          </a:xfrm>
          <a:custGeom>
            <a:avLst/>
            <a:gdLst>
              <a:gd name="T0" fmla="*/ 16 w 44"/>
              <a:gd name="T1" fmla="*/ 38 h 38"/>
              <a:gd name="T2" fmla="*/ 26 w 44"/>
              <a:gd name="T3" fmla="*/ 38 h 38"/>
              <a:gd name="T4" fmla="*/ 26 w 44"/>
              <a:gd name="T5" fmla="*/ 24 h 38"/>
              <a:gd name="T6" fmla="*/ 44 w 44"/>
              <a:gd name="T7" fmla="*/ 24 h 38"/>
              <a:gd name="T8" fmla="*/ 44 w 44"/>
              <a:gd name="T9" fmla="*/ 16 h 38"/>
              <a:gd name="T10" fmla="*/ 26 w 44"/>
              <a:gd name="T11" fmla="*/ 16 h 38"/>
              <a:gd name="T12" fmla="*/ 26 w 44"/>
              <a:gd name="T13" fmla="*/ 0 h 38"/>
              <a:gd name="T14" fmla="*/ 16 w 44"/>
              <a:gd name="T15" fmla="*/ 0 h 38"/>
              <a:gd name="T16" fmla="*/ 16 w 44"/>
              <a:gd name="T17" fmla="*/ 16 h 38"/>
              <a:gd name="T18" fmla="*/ 0 w 44"/>
              <a:gd name="T19" fmla="*/ 16 h 38"/>
              <a:gd name="T20" fmla="*/ 0 w 44"/>
              <a:gd name="T21" fmla="*/ 24 h 38"/>
              <a:gd name="T22" fmla="*/ 16 w 44"/>
              <a:gd name="T23" fmla="*/ 24 h 38"/>
              <a:gd name="T24" fmla="*/ 16 w 44"/>
              <a:gd name="T25" fmla="*/ 38 h 38"/>
              <a:gd name="T26" fmla="*/ 16 w 44"/>
              <a:gd name="T27" fmla="*/ 38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8">
                <a:moveTo>
                  <a:pt x="16" y="38"/>
                </a:moveTo>
                <a:lnTo>
                  <a:pt x="26" y="38"/>
                </a:lnTo>
                <a:lnTo>
                  <a:pt x="26" y="24"/>
                </a:lnTo>
                <a:lnTo>
                  <a:pt x="44" y="24"/>
                </a:lnTo>
                <a:lnTo>
                  <a:pt x="44" y="16"/>
                </a:lnTo>
                <a:lnTo>
                  <a:pt x="26" y="16"/>
                </a:lnTo>
                <a:lnTo>
                  <a:pt x="26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4"/>
                </a:lnTo>
                <a:lnTo>
                  <a:pt x="16" y="24"/>
                </a:lnTo>
                <a:lnTo>
                  <a:pt x="16" y="38"/>
                </a:lnTo>
                <a:lnTo>
                  <a:pt x="16" y="38"/>
                </a:lnTo>
                <a:close/>
              </a:path>
            </a:pathLst>
          </a:custGeom>
          <a:solidFill>
            <a:srgbClr val="00BD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253" name="Freeform 141"/>
          <p:cNvSpPr>
            <a:spLocks/>
          </p:cNvSpPr>
          <p:nvPr/>
        </p:nvSpPr>
        <p:spPr bwMode="auto">
          <a:xfrm>
            <a:off x="3590449" y="3933687"/>
            <a:ext cx="52388" cy="45244"/>
          </a:xfrm>
          <a:custGeom>
            <a:avLst/>
            <a:gdLst>
              <a:gd name="T0" fmla="*/ 16 w 44"/>
              <a:gd name="T1" fmla="*/ 38 h 38"/>
              <a:gd name="T2" fmla="*/ 26 w 44"/>
              <a:gd name="T3" fmla="*/ 38 h 38"/>
              <a:gd name="T4" fmla="*/ 26 w 44"/>
              <a:gd name="T5" fmla="*/ 24 h 38"/>
              <a:gd name="T6" fmla="*/ 44 w 44"/>
              <a:gd name="T7" fmla="*/ 24 h 38"/>
              <a:gd name="T8" fmla="*/ 44 w 44"/>
              <a:gd name="T9" fmla="*/ 16 h 38"/>
              <a:gd name="T10" fmla="*/ 26 w 44"/>
              <a:gd name="T11" fmla="*/ 16 h 38"/>
              <a:gd name="T12" fmla="*/ 26 w 44"/>
              <a:gd name="T13" fmla="*/ 0 h 38"/>
              <a:gd name="T14" fmla="*/ 16 w 44"/>
              <a:gd name="T15" fmla="*/ 0 h 38"/>
              <a:gd name="T16" fmla="*/ 16 w 44"/>
              <a:gd name="T17" fmla="*/ 16 h 38"/>
              <a:gd name="T18" fmla="*/ 0 w 44"/>
              <a:gd name="T19" fmla="*/ 16 h 38"/>
              <a:gd name="T20" fmla="*/ 0 w 44"/>
              <a:gd name="T21" fmla="*/ 24 h 38"/>
              <a:gd name="T22" fmla="*/ 16 w 44"/>
              <a:gd name="T23" fmla="*/ 24 h 38"/>
              <a:gd name="T24" fmla="*/ 16 w 44"/>
              <a:gd name="T25" fmla="*/ 38 h 38"/>
              <a:gd name="T26" fmla="*/ 16 w 44"/>
              <a:gd name="T27" fmla="*/ 38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8">
                <a:moveTo>
                  <a:pt x="16" y="38"/>
                </a:moveTo>
                <a:lnTo>
                  <a:pt x="26" y="38"/>
                </a:lnTo>
                <a:lnTo>
                  <a:pt x="26" y="24"/>
                </a:lnTo>
                <a:lnTo>
                  <a:pt x="44" y="24"/>
                </a:lnTo>
                <a:lnTo>
                  <a:pt x="44" y="16"/>
                </a:lnTo>
                <a:lnTo>
                  <a:pt x="26" y="16"/>
                </a:lnTo>
                <a:lnTo>
                  <a:pt x="26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4"/>
                </a:lnTo>
                <a:lnTo>
                  <a:pt x="16" y="24"/>
                </a:lnTo>
                <a:lnTo>
                  <a:pt x="16" y="38"/>
                </a:lnTo>
                <a:lnTo>
                  <a:pt x="16" y="38"/>
                </a:lnTo>
                <a:close/>
              </a:path>
            </a:pathLst>
          </a:custGeom>
          <a:solidFill>
            <a:srgbClr val="00BD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254" name="Freeform 142"/>
          <p:cNvSpPr>
            <a:spLocks/>
          </p:cNvSpPr>
          <p:nvPr/>
        </p:nvSpPr>
        <p:spPr bwMode="auto">
          <a:xfrm>
            <a:off x="3742851" y="3969404"/>
            <a:ext cx="50006" cy="42863"/>
          </a:xfrm>
          <a:custGeom>
            <a:avLst/>
            <a:gdLst>
              <a:gd name="T0" fmla="*/ 14 w 42"/>
              <a:gd name="T1" fmla="*/ 36 h 36"/>
              <a:gd name="T2" fmla="*/ 24 w 42"/>
              <a:gd name="T3" fmla="*/ 36 h 36"/>
              <a:gd name="T4" fmla="*/ 24 w 42"/>
              <a:gd name="T5" fmla="*/ 22 h 36"/>
              <a:gd name="T6" fmla="*/ 42 w 42"/>
              <a:gd name="T7" fmla="*/ 22 h 36"/>
              <a:gd name="T8" fmla="*/ 42 w 42"/>
              <a:gd name="T9" fmla="*/ 14 h 36"/>
              <a:gd name="T10" fmla="*/ 24 w 42"/>
              <a:gd name="T11" fmla="*/ 14 h 36"/>
              <a:gd name="T12" fmla="*/ 24 w 42"/>
              <a:gd name="T13" fmla="*/ 0 h 36"/>
              <a:gd name="T14" fmla="*/ 14 w 42"/>
              <a:gd name="T15" fmla="*/ 0 h 36"/>
              <a:gd name="T16" fmla="*/ 14 w 42"/>
              <a:gd name="T17" fmla="*/ 14 h 36"/>
              <a:gd name="T18" fmla="*/ 0 w 42"/>
              <a:gd name="T19" fmla="*/ 14 h 36"/>
              <a:gd name="T20" fmla="*/ 0 w 42"/>
              <a:gd name="T21" fmla="*/ 22 h 36"/>
              <a:gd name="T22" fmla="*/ 14 w 42"/>
              <a:gd name="T23" fmla="*/ 22 h 36"/>
              <a:gd name="T24" fmla="*/ 14 w 42"/>
              <a:gd name="T25" fmla="*/ 36 h 36"/>
              <a:gd name="T26" fmla="*/ 14 w 42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" h="36">
                <a:moveTo>
                  <a:pt x="14" y="36"/>
                </a:moveTo>
                <a:lnTo>
                  <a:pt x="24" y="36"/>
                </a:lnTo>
                <a:lnTo>
                  <a:pt x="24" y="22"/>
                </a:lnTo>
                <a:lnTo>
                  <a:pt x="42" y="22"/>
                </a:lnTo>
                <a:lnTo>
                  <a:pt x="42" y="14"/>
                </a:lnTo>
                <a:lnTo>
                  <a:pt x="24" y="14"/>
                </a:lnTo>
                <a:lnTo>
                  <a:pt x="24" y="0"/>
                </a:lnTo>
                <a:lnTo>
                  <a:pt x="14" y="0"/>
                </a:lnTo>
                <a:lnTo>
                  <a:pt x="14" y="14"/>
                </a:lnTo>
                <a:lnTo>
                  <a:pt x="0" y="14"/>
                </a:lnTo>
                <a:lnTo>
                  <a:pt x="0" y="22"/>
                </a:lnTo>
                <a:lnTo>
                  <a:pt x="14" y="22"/>
                </a:lnTo>
                <a:lnTo>
                  <a:pt x="14" y="36"/>
                </a:lnTo>
                <a:lnTo>
                  <a:pt x="14" y="36"/>
                </a:lnTo>
                <a:close/>
              </a:path>
            </a:pathLst>
          </a:custGeom>
          <a:solidFill>
            <a:srgbClr val="00BD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255" name="Freeform 143"/>
          <p:cNvSpPr>
            <a:spLocks/>
          </p:cNvSpPr>
          <p:nvPr/>
        </p:nvSpPr>
        <p:spPr bwMode="auto">
          <a:xfrm>
            <a:off x="3792856" y="3983692"/>
            <a:ext cx="52388" cy="42863"/>
          </a:xfrm>
          <a:custGeom>
            <a:avLst/>
            <a:gdLst>
              <a:gd name="T0" fmla="*/ 16 w 44"/>
              <a:gd name="T1" fmla="*/ 36 h 36"/>
              <a:gd name="T2" fmla="*/ 26 w 44"/>
              <a:gd name="T3" fmla="*/ 36 h 36"/>
              <a:gd name="T4" fmla="*/ 26 w 44"/>
              <a:gd name="T5" fmla="*/ 24 h 36"/>
              <a:gd name="T6" fmla="*/ 44 w 44"/>
              <a:gd name="T7" fmla="*/ 24 h 36"/>
              <a:gd name="T8" fmla="*/ 44 w 44"/>
              <a:gd name="T9" fmla="*/ 16 h 36"/>
              <a:gd name="T10" fmla="*/ 26 w 44"/>
              <a:gd name="T11" fmla="*/ 16 h 36"/>
              <a:gd name="T12" fmla="*/ 26 w 44"/>
              <a:gd name="T13" fmla="*/ 0 h 36"/>
              <a:gd name="T14" fmla="*/ 16 w 44"/>
              <a:gd name="T15" fmla="*/ 0 h 36"/>
              <a:gd name="T16" fmla="*/ 16 w 44"/>
              <a:gd name="T17" fmla="*/ 16 h 36"/>
              <a:gd name="T18" fmla="*/ 0 w 44"/>
              <a:gd name="T19" fmla="*/ 16 h 36"/>
              <a:gd name="T20" fmla="*/ 0 w 44"/>
              <a:gd name="T21" fmla="*/ 24 h 36"/>
              <a:gd name="T22" fmla="*/ 16 w 44"/>
              <a:gd name="T23" fmla="*/ 24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6" y="36"/>
                </a:lnTo>
                <a:lnTo>
                  <a:pt x="26" y="24"/>
                </a:lnTo>
                <a:lnTo>
                  <a:pt x="44" y="24"/>
                </a:lnTo>
                <a:lnTo>
                  <a:pt x="44" y="16"/>
                </a:lnTo>
                <a:lnTo>
                  <a:pt x="26" y="16"/>
                </a:lnTo>
                <a:lnTo>
                  <a:pt x="26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4"/>
                </a:lnTo>
                <a:lnTo>
                  <a:pt x="16" y="24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rgbClr val="00BD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256" name="Freeform 144"/>
          <p:cNvSpPr>
            <a:spLocks/>
          </p:cNvSpPr>
          <p:nvPr/>
        </p:nvSpPr>
        <p:spPr bwMode="auto">
          <a:xfrm>
            <a:off x="3919062" y="4017030"/>
            <a:ext cx="52388" cy="45244"/>
          </a:xfrm>
          <a:custGeom>
            <a:avLst/>
            <a:gdLst>
              <a:gd name="T0" fmla="*/ 16 w 44"/>
              <a:gd name="T1" fmla="*/ 38 h 38"/>
              <a:gd name="T2" fmla="*/ 26 w 44"/>
              <a:gd name="T3" fmla="*/ 38 h 38"/>
              <a:gd name="T4" fmla="*/ 26 w 44"/>
              <a:gd name="T5" fmla="*/ 24 h 38"/>
              <a:gd name="T6" fmla="*/ 44 w 44"/>
              <a:gd name="T7" fmla="*/ 24 h 38"/>
              <a:gd name="T8" fmla="*/ 44 w 44"/>
              <a:gd name="T9" fmla="*/ 16 h 38"/>
              <a:gd name="T10" fmla="*/ 26 w 44"/>
              <a:gd name="T11" fmla="*/ 16 h 38"/>
              <a:gd name="T12" fmla="*/ 26 w 44"/>
              <a:gd name="T13" fmla="*/ 0 h 38"/>
              <a:gd name="T14" fmla="*/ 16 w 44"/>
              <a:gd name="T15" fmla="*/ 0 h 38"/>
              <a:gd name="T16" fmla="*/ 16 w 44"/>
              <a:gd name="T17" fmla="*/ 16 h 38"/>
              <a:gd name="T18" fmla="*/ 0 w 44"/>
              <a:gd name="T19" fmla="*/ 16 h 38"/>
              <a:gd name="T20" fmla="*/ 0 w 44"/>
              <a:gd name="T21" fmla="*/ 24 h 38"/>
              <a:gd name="T22" fmla="*/ 16 w 44"/>
              <a:gd name="T23" fmla="*/ 24 h 38"/>
              <a:gd name="T24" fmla="*/ 16 w 44"/>
              <a:gd name="T25" fmla="*/ 38 h 38"/>
              <a:gd name="T26" fmla="*/ 16 w 44"/>
              <a:gd name="T27" fmla="*/ 38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8">
                <a:moveTo>
                  <a:pt x="16" y="38"/>
                </a:moveTo>
                <a:lnTo>
                  <a:pt x="26" y="38"/>
                </a:lnTo>
                <a:lnTo>
                  <a:pt x="26" y="24"/>
                </a:lnTo>
                <a:lnTo>
                  <a:pt x="44" y="24"/>
                </a:lnTo>
                <a:lnTo>
                  <a:pt x="44" y="16"/>
                </a:lnTo>
                <a:lnTo>
                  <a:pt x="26" y="16"/>
                </a:lnTo>
                <a:lnTo>
                  <a:pt x="26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4"/>
                </a:lnTo>
                <a:lnTo>
                  <a:pt x="16" y="24"/>
                </a:lnTo>
                <a:lnTo>
                  <a:pt x="16" y="38"/>
                </a:lnTo>
                <a:lnTo>
                  <a:pt x="16" y="38"/>
                </a:lnTo>
                <a:close/>
              </a:path>
            </a:pathLst>
          </a:custGeom>
          <a:solidFill>
            <a:srgbClr val="00BD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257" name="Freeform 145"/>
          <p:cNvSpPr>
            <a:spLocks/>
          </p:cNvSpPr>
          <p:nvPr/>
        </p:nvSpPr>
        <p:spPr bwMode="auto">
          <a:xfrm>
            <a:off x="3997643" y="4052748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2 h 36"/>
              <a:gd name="T6" fmla="*/ 44 w 44"/>
              <a:gd name="T7" fmla="*/ 22 h 36"/>
              <a:gd name="T8" fmla="*/ 44 w 44"/>
              <a:gd name="T9" fmla="*/ 14 h 36"/>
              <a:gd name="T10" fmla="*/ 24 w 44"/>
              <a:gd name="T11" fmla="*/ 14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4 h 36"/>
              <a:gd name="T18" fmla="*/ 0 w 44"/>
              <a:gd name="T19" fmla="*/ 14 h 36"/>
              <a:gd name="T20" fmla="*/ 0 w 44"/>
              <a:gd name="T21" fmla="*/ 22 h 36"/>
              <a:gd name="T22" fmla="*/ 16 w 44"/>
              <a:gd name="T23" fmla="*/ 22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2"/>
                </a:lnTo>
                <a:lnTo>
                  <a:pt x="44" y="22"/>
                </a:lnTo>
                <a:lnTo>
                  <a:pt x="44" y="14"/>
                </a:lnTo>
                <a:lnTo>
                  <a:pt x="24" y="14"/>
                </a:lnTo>
                <a:lnTo>
                  <a:pt x="24" y="0"/>
                </a:lnTo>
                <a:lnTo>
                  <a:pt x="16" y="0"/>
                </a:lnTo>
                <a:lnTo>
                  <a:pt x="16" y="14"/>
                </a:lnTo>
                <a:lnTo>
                  <a:pt x="0" y="14"/>
                </a:lnTo>
                <a:lnTo>
                  <a:pt x="0" y="22"/>
                </a:lnTo>
                <a:lnTo>
                  <a:pt x="16" y="22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rgbClr val="00BD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258" name="Freeform 146"/>
          <p:cNvSpPr>
            <a:spLocks/>
          </p:cNvSpPr>
          <p:nvPr/>
        </p:nvSpPr>
        <p:spPr bwMode="auto">
          <a:xfrm>
            <a:off x="4023838" y="4088467"/>
            <a:ext cx="50006" cy="42863"/>
          </a:xfrm>
          <a:custGeom>
            <a:avLst/>
            <a:gdLst>
              <a:gd name="T0" fmla="*/ 14 w 42"/>
              <a:gd name="T1" fmla="*/ 36 h 36"/>
              <a:gd name="T2" fmla="*/ 24 w 42"/>
              <a:gd name="T3" fmla="*/ 36 h 36"/>
              <a:gd name="T4" fmla="*/ 24 w 42"/>
              <a:gd name="T5" fmla="*/ 24 h 36"/>
              <a:gd name="T6" fmla="*/ 42 w 42"/>
              <a:gd name="T7" fmla="*/ 24 h 36"/>
              <a:gd name="T8" fmla="*/ 42 w 42"/>
              <a:gd name="T9" fmla="*/ 16 h 36"/>
              <a:gd name="T10" fmla="*/ 24 w 42"/>
              <a:gd name="T11" fmla="*/ 16 h 36"/>
              <a:gd name="T12" fmla="*/ 24 w 42"/>
              <a:gd name="T13" fmla="*/ 0 h 36"/>
              <a:gd name="T14" fmla="*/ 14 w 42"/>
              <a:gd name="T15" fmla="*/ 0 h 36"/>
              <a:gd name="T16" fmla="*/ 14 w 42"/>
              <a:gd name="T17" fmla="*/ 16 h 36"/>
              <a:gd name="T18" fmla="*/ 0 w 42"/>
              <a:gd name="T19" fmla="*/ 16 h 36"/>
              <a:gd name="T20" fmla="*/ 0 w 42"/>
              <a:gd name="T21" fmla="*/ 24 h 36"/>
              <a:gd name="T22" fmla="*/ 14 w 42"/>
              <a:gd name="T23" fmla="*/ 24 h 36"/>
              <a:gd name="T24" fmla="*/ 14 w 42"/>
              <a:gd name="T25" fmla="*/ 36 h 36"/>
              <a:gd name="T26" fmla="*/ 14 w 42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" h="36">
                <a:moveTo>
                  <a:pt x="14" y="36"/>
                </a:moveTo>
                <a:lnTo>
                  <a:pt x="24" y="36"/>
                </a:lnTo>
                <a:lnTo>
                  <a:pt x="24" y="24"/>
                </a:lnTo>
                <a:lnTo>
                  <a:pt x="42" y="24"/>
                </a:lnTo>
                <a:lnTo>
                  <a:pt x="42" y="16"/>
                </a:lnTo>
                <a:lnTo>
                  <a:pt x="24" y="16"/>
                </a:lnTo>
                <a:lnTo>
                  <a:pt x="24" y="0"/>
                </a:lnTo>
                <a:lnTo>
                  <a:pt x="14" y="0"/>
                </a:lnTo>
                <a:lnTo>
                  <a:pt x="14" y="16"/>
                </a:lnTo>
                <a:lnTo>
                  <a:pt x="0" y="16"/>
                </a:lnTo>
                <a:lnTo>
                  <a:pt x="0" y="24"/>
                </a:lnTo>
                <a:lnTo>
                  <a:pt x="14" y="24"/>
                </a:lnTo>
                <a:lnTo>
                  <a:pt x="14" y="36"/>
                </a:lnTo>
                <a:lnTo>
                  <a:pt x="14" y="36"/>
                </a:lnTo>
                <a:close/>
              </a:path>
            </a:pathLst>
          </a:custGeom>
          <a:solidFill>
            <a:srgbClr val="00BD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259" name="Freeform 147"/>
          <p:cNvSpPr>
            <a:spLocks/>
          </p:cNvSpPr>
          <p:nvPr/>
        </p:nvSpPr>
        <p:spPr bwMode="auto">
          <a:xfrm>
            <a:off x="4033362" y="4181335"/>
            <a:ext cx="52388" cy="42863"/>
          </a:xfrm>
          <a:custGeom>
            <a:avLst/>
            <a:gdLst>
              <a:gd name="T0" fmla="*/ 16 w 44"/>
              <a:gd name="T1" fmla="*/ 36 h 36"/>
              <a:gd name="T2" fmla="*/ 26 w 44"/>
              <a:gd name="T3" fmla="*/ 36 h 36"/>
              <a:gd name="T4" fmla="*/ 26 w 44"/>
              <a:gd name="T5" fmla="*/ 24 h 36"/>
              <a:gd name="T6" fmla="*/ 44 w 44"/>
              <a:gd name="T7" fmla="*/ 24 h 36"/>
              <a:gd name="T8" fmla="*/ 44 w 44"/>
              <a:gd name="T9" fmla="*/ 16 h 36"/>
              <a:gd name="T10" fmla="*/ 26 w 44"/>
              <a:gd name="T11" fmla="*/ 16 h 36"/>
              <a:gd name="T12" fmla="*/ 26 w 44"/>
              <a:gd name="T13" fmla="*/ 0 h 36"/>
              <a:gd name="T14" fmla="*/ 16 w 44"/>
              <a:gd name="T15" fmla="*/ 0 h 36"/>
              <a:gd name="T16" fmla="*/ 16 w 44"/>
              <a:gd name="T17" fmla="*/ 16 h 36"/>
              <a:gd name="T18" fmla="*/ 0 w 44"/>
              <a:gd name="T19" fmla="*/ 16 h 36"/>
              <a:gd name="T20" fmla="*/ 0 w 44"/>
              <a:gd name="T21" fmla="*/ 24 h 36"/>
              <a:gd name="T22" fmla="*/ 16 w 44"/>
              <a:gd name="T23" fmla="*/ 24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6" y="36"/>
                </a:lnTo>
                <a:lnTo>
                  <a:pt x="26" y="24"/>
                </a:lnTo>
                <a:lnTo>
                  <a:pt x="44" y="24"/>
                </a:lnTo>
                <a:lnTo>
                  <a:pt x="44" y="16"/>
                </a:lnTo>
                <a:lnTo>
                  <a:pt x="26" y="16"/>
                </a:lnTo>
                <a:lnTo>
                  <a:pt x="26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4"/>
                </a:lnTo>
                <a:lnTo>
                  <a:pt x="16" y="24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rgbClr val="00BD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260" name="Freeform 148"/>
          <p:cNvSpPr>
            <a:spLocks/>
          </p:cNvSpPr>
          <p:nvPr/>
        </p:nvSpPr>
        <p:spPr bwMode="auto">
          <a:xfrm>
            <a:off x="4033362" y="4181335"/>
            <a:ext cx="52388" cy="42863"/>
          </a:xfrm>
          <a:custGeom>
            <a:avLst/>
            <a:gdLst>
              <a:gd name="T0" fmla="*/ 16 w 44"/>
              <a:gd name="T1" fmla="*/ 36 h 36"/>
              <a:gd name="T2" fmla="*/ 26 w 44"/>
              <a:gd name="T3" fmla="*/ 36 h 36"/>
              <a:gd name="T4" fmla="*/ 26 w 44"/>
              <a:gd name="T5" fmla="*/ 24 h 36"/>
              <a:gd name="T6" fmla="*/ 44 w 44"/>
              <a:gd name="T7" fmla="*/ 24 h 36"/>
              <a:gd name="T8" fmla="*/ 44 w 44"/>
              <a:gd name="T9" fmla="*/ 16 h 36"/>
              <a:gd name="T10" fmla="*/ 26 w 44"/>
              <a:gd name="T11" fmla="*/ 16 h 36"/>
              <a:gd name="T12" fmla="*/ 26 w 44"/>
              <a:gd name="T13" fmla="*/ 0 h 36"/>
              <a:gd name="T14" fmla="*/ 16 w 44"/>
              <a:gd name="T15" fmla="*/ 0 h 36"/>
              <a:gd name="T16" fmla="*/ 16 w 44"/>
              <a:gd name="T17" fmla="*/ 16 h 36"/>
              <a:gd name="T18" fmla="*/ 0 w 44"/>
              <a:gd name="T19" fmla="*/ 16 h 36"/>
              <a:gd name="T20" fmla="*/ 0 w 44"/>
              <a:gd name="T21" fmla="*/ 24 h 36"/>
              <a:gd name="T22" fmla="*/ 16 w 44"/>
              <a:gd name="T23" fmla="*/ 24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6" y="36"/>
                </a:lnTo>
                <a:lnTo>
                  <a:pt x="26" y="24"/>
                </a:lnTo>
                <a:lnTo>
                  <a:pt x="44" y="24"/>
                </a:lnTo>
                <a:lnTo>
                  <a:pt x="44" y="16"/>
                </a:lnTo>
                <a:lnTo>
                  <a:pt x="26" y="16"/>
                </a:lnTo>
                <a:lnTo>
                  <a:pt x="26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4"/>
                </a:lnTo>
                <a:lnTo>
                  <a:pt x="16" y="24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rgbClr val="00BD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261" name="Freeform 149"/>
          <p:cNvSpPr>
            <a:spLocks/>
          </p:cNvSpPr>
          <p:nvPr/>
        </p:nvSpPr>
        <p:spPr bwMode="auto">
          <a:xfrm>
            <a:off x="4033362" y="4181335"/>
            <a:ext cx="52388" cy="42863"/>
          </a:xfrm>
          <a:custGeom>
            <a:avLst/>
            <a:gdLst>
              <a:gd name="T0" fmla="*/ 16 w 44"/>
              <a:gd name="T1" fmla="*/ 36 h 36"/>
              <a:gd name="T2" fmla="*/ 26 w 44"/>
              <a:gd name="T3" fmla="*/ 36 h 36"/>
              <a:gd name="T4" fmla="*/ 26 w 44"/>
              <a:gd name="T5" fmla="*/ 24 h 36"/>
              <a:gd name="T6" fmla="*/ 44 w 44"/>
              <a:gd name="T7" fmla="*/ 24 h 36"/>
              <a:gd name="T8" fmla="*/ 44 w 44"/>
              <a:gd name="T9" fmla="*/ 16 h 36"/>
              <a:gd name="T10" fmla="*/ 26 w 44"/>
              <a:gd name="T11" fmla="*/ 16 h 36"/>
              <a:gd name="T12" fmla="*/ 26 w 44"/>
              <a:gd name="T13" fmla="*/ 0 h 36"/>
              <a:gd name="T14" fmla="*/ 16 w 44"/>
              <a:gd name="T15" fmla="*/ 0 h 36"/>
              <a:gd name="T16" fmla="*/ 16 w 44"/>
              <a:gd name="T17" fmla="*/ 16 h 36"/>
              <a:gd name="T18" fmla="*/ 0 w 44"/>
              <a:gd name="T19" fmla="*/ 16 h 36"/>
              <a:gd name="T20" fmla="*/ 0 w 44"/>
              <a:gd name="T21" fmla="*/ 24 h 36"/>
              <a:gd name="T22" fmla="*/ 16 w 44"/>
              <a:gd name="T23" fmla="*/ 24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6" y="36"/>
                </a:lnTo>
                <a:lnTo>
                  <a:pt x="26" y="24"/>
                </a:lnTo>
                <a:lnTo>
                  <a:pt x="44" y="24"/>
                </a:lnTo>
                <a:lnTo>
                  <a:pt x="44" y="16"/>
                </a:lnTo>
                <a:lnTo>
                  <a:pt x="26" y="16"/>
                </a:lnTo>
                <a:lnTo>
                  <a:pt x="26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4"/>
                </a:lnTo>
                <a:lnTo>
                  <a:pt x="16" y="24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rgbClr val="00BD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262" name="Freeform 150"/>
          <p:cNvSpPr>
            <a:spLocks/>
          </p:cNvSpPr>
          <p:nvPr/>
        </p:nvSpPr>
        <p:spPr bwMode="auto">
          <a:xfrm>
            <a:off x="4692970" y="4290873"/>
            <a:ext cx="50006" cy="42863"/>
          </a:xfrm>
          <a:custGeom>
            <a:avLst/>
            <a:gdLst>
              <a:gd name="T0" fmla="*/ 14 w 42"/>
              <a:gd name="T1" fmla="*/ 36 h 36"/>
              <a:gd name="T2" fmla="*/ 24 w 42"/>
              <a:gd name="T3" fmla="*/ 36 h 36"/>
              <a:gd name="T4" fmla="*/ 24 w 42"/>
              <a:gd name="T5" fmla="*/ 22 h 36"/>
              <a:gd name="T6" fmla="*/ 42 w 42"/>
              <a:gd name="T7" fmla="*/ 22 h 36"/>
              <a:gd name="T8" fmla="*/ 42 w 42"/>
              <a:gd name="T9" fmla="*/ 14 h 36"/>
              <a:gd name="T10" fmla="*/ 24 w 42"/>
              <a:gd name="T11" fmla="*/ 14 h 36"/>
              <a:gd name="T12" fmla="*/ 24 w 42"/>
              <a:gd name="T13" fmla="*/ 0 h 36"/>
              <a:gd name="T14" fmla="*/ 14 w 42"/>
              <a:gd name="T15" fmla="*/ 0 h 36"/>
              <a:gd name="T16" fmla="*/ 14 w 42"/>
              <a:gd name="T17" fmla="*/ 14 h 36"/>
              <a:gd name="T18" fmla="*/ 0 w 42"/>
              <a:gd name="T19" fmla="*/ 14 h 36"/>
              <a:gd name="T20" fmla="*/ 0 w 42"/>
              <a:gd name="T21" fmla="*/ 22 h 36"/>
              <a:gd name="T22" fmla="*/ 14 w 42"/>
              <a:gd name="T23" fmla="*/ 22 h 36"/>
              <a:gd name="T24" fmla="*/ 14 w 42"/>
              <a:gd name="T25" fmla="*/ 36 h 36"/>
              <a:gd name="T26" fmla="*/ 14 w 42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" h="36">
                <a:moveTo>
                  <a:pt x="14" y="36"/>
                </a:moveTo>
                <a:lnTo>
                  <a:pt x="24" y="36"/>
                </a:lnTo>
                <a:lnTo>
                  <a:pt x="24" y="22"/>
                </a:lnTo>
                <a:lnTo>
                  <a:pt x="42" y="22"/>
                </a:lnTo>
                <a:lnTo>
                  <a:pt x="42" y="14"/>
                </a:lnTo>
                <a:lnTo>
                  <a:pt x="24" y="14"/>
                </a:lnTo>
                <a:lnTo>
                  <a:pt x="24" y="0"/>
                </a:lnTo>
                <a:lnTo>
                  <a:pt x="14" y="0"/>
                </a:lnTo>
                <a:lnTo>
                  <a:pt x="14" y="14"/>
                </a:lnTo>
                <a:lnTo>
                  <a:pt x="0" y="14"/>
                </a:lnTo>
                <a:lnTo>
                  <a:pt x="0" y="22"/>
                </a:lnTo>
                <a:lnTo>
                  <a:pt x="14" y="22"/>
                </a:lnTo>
                <a:lnTo>
                  <a:pt x="14" y="36"/>
                </a:lnTo>
                <a:lnTo>
                  <a:pt x="14" y="36"/>
                </a:lnTo>
                <a:close/>
              </a:path>
            </a:pathLst>
          </a:custGeom>
          <a:solidFill>
            <a:srgbClr val="00BD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263" name="Freeform 151"/>
          <p:cNvSpPr>
            <a:spLocks/>
          </p:cNvSpPr>
          <p:nvPr/>
        </p:nvSpPr>
        <p:spPr bwMode="auto">
          <a:xfrm>
            <a:off x="4728687" y="4314685"/>
            <a:ext cx="52388" cy="42863"/>
          </a:xfrm>
          <a:custGeom>
            <a:avLst/>
            <a:gdLst>
              <a:gd name="T0" fmla="*/ 16 w 44"/>
              <a:gd name="T1" fmla="*/ 36 h 36"/>
              <a:gd name="T2" fmla="*/ 26 w 44"/>
              <a:gd name="T3" fmla="*/ 36 h 36"/>
              <a:gd name="T4" fmla="*/ 26 w 44"/>
              <a:gd name="T5" fmla="*/ 24 h 36"/>
              <a:gd name="T6" fmla="*/ 44 w 44"/>
              <a:gd name="T7" fmla="*/ 24 h 36"/>
              <a:gd name="T8" fmla="*/ 44 w 44"/>
              <a:gd name="T9" fmla="*/ 16 h 36"/>
              <a:gd name="T10" fmla="*/ 26 w 44"/>
              <a:gd name="T11" fmla="*/ 16 h 36"/>
              <a:gd name="T12" fmla="*/ 26 w 44"/>
              <a:gd name="T13" fmla="*/ 0 h 36"/>
              <a:gd name="T14" fmla="*/ 16 w 44"/>
              <a:gd name="T15" fmla="*/ 0 h 36"/>
              <a:gd name="T16" fmla="*/ 16 w 44"/>
              <a:gd name="T17" fmla="*/ 16 h 36"/>
              <a:gd name="T18" fmla="*/ 0 w 44"/>
              <a:gd name="T19" fmla="*/ 16 h 36"/>
              <a:gd name="T20" fmla="*/ 0 w 44"/>
              <a:gd name="T21" fmla="*/ 24 h 36"/>
              <a:gd name="T22" fmla="*/ 16 w 44"/>
              <a:gd name="T23" fmla="*/ 24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6" y="36"/>
                </a:lnTo>
                <a:lnTo>
                  <a:pt x="26" y="24"/>
                </a:lnTo>
                <a:lnTo>
                  <a:pt x="44" y="24"/>
                </a:lnTo>
                <a:lnTo>
                  <a:pt x="44" y="16"/>
                </a:lnTo>
                <a:lnTo>
                  <a:pt x="26" y="16"/>
                </a:lnTo>
                <a:lnTo>
                  <a:pt x="26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4"/>
                </a:lnTo>
                <a:lnTo>
                  <a:pt x="16" y="24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rgbClr val="00BD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264" name="Freeform 152"/>
          <p:cNvSpPr>
            <a:spLocks/>
          </p:cNvSpPr>
          <p:nvPr/>
        </p:nvSpPr>
        <p:spPr bwMode="auto">
          <a:xfrm>
            <a:off x="4742974" y="4343260"/>
            <a:ext cx="52388" cy="42863"/>
          </a:xfrm>
          <a:custGeom>
            <a:avLst/>
            <a:gdLst>
              <a:gd name="T0" fmla="*/ 16 w 44"/>
              <a:gd name="T1" fmla="*/ 36 h 36"/>
              <a:gd name="T2" fmla="*/ 26 w 44"/>
              <a:gd name="T3" fmla="*/ 36 h 36"/>
              <a:gd name="T4" fmla="*/ 26 w 44"/>
              <a:gd name="T5" fmla="*/ 22 h 36"/>
              <a:gd name="T6" fmla="*/ 44 w 44"/>
              <a:gd name="T7" fmla="*/ 22 h 36"/>
              <a:gd name="T8" fmla="*/ 44 w 44"/>
              <a:gd name="T9" fmla="*/ 14 h 36"/>
              <a:gd name="T10" fmla="*/ 26 w 44"/>
              <a:gd name="T11" fmla="*/ 14 h 36"/>
              <a:gd name="T12" fmla="*/ 26 w 44"/>
              <a:gd name="T13" fmla="*/ 0 h 36"/>
              <a:gd name="T14" fmla="*/ 16 w 44"/>
              <a:gd name="T15" fmla="*/ 0 h 36"/>
              <a:gd name="T16" fmla="*/ 16 w 44"/>
              <a:gd name="T17" fmla="*/ 14 h 36"/>
              <a:gd name="T18" fmla="*/ 0 w 44"/>
              <a:gd name="T19" fmla="*/ 14 h 36"/>
              <a:gd name="T20" fmla="*/ 0 w 44"/>
              <a:gd name="T21" fmla="*/ 22 h 36"/>
              <a:gd name="T22" fmla="*/ 16 w 44"/>
              <a:gd name="T23" fmla="*/ 22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6" y="36"/>
                </a:lnTo>
                <a:lnTo>
                  <a:pt x="26" y="22"/>
                </a:lnTo>
                <a:lnTo>
                  <a:pt x="44" y="22"/>
                </a:lnTo>
                <a:lnTo>
                  <a:pt x="44" y="14"/>
                </a:lnTo>
                <a:lnTo>
                  <a:pt x="26" y="14"/>
                </a:lnTo>
                <a:lnTo>
                  <a:pt x="26" y="0"/>
                </a:lnTo>
                <a:lnTo>
                  <a:pt x="16" y="0"/>
                </a:lnTo>
                <a:lnTo>
                  <a:pt x="16" y="14"/>
                </a:lnTo>
                <a:lnTo>
                  <a:pt x="0" y="14"/>
                </a:lnTo>
                <a:lnTo>
                  <a:pt x="0" y="22"/>
                </a:lnTo>
                <a:lnTo>
                  <a:pt x="16" y="22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rgbClr val="00BD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265" name="Freeform 153"/>
          <p:cNvSpPr>
            <a:spLocks/>
          </p:cNvSpPr>
          <p:nvPr/>
        </p:nvSpPr>
        <p:spPr bwMode="auto">
          <a:xfrm>
            <a:off x="4807270" y="4343260"/>
            <a:ext cx="50006" cy="42863"/>
          </a:xfrm>
          <a:custGeom>
            <a:avLst/>
            <a:gdLst>
              <a:gd name="T0" fmla="*/ 16 w 42"/>
              <a:gd name="T1" fmla="*/ 36 h 36"/>
              <a:gd name="T2" fmla="*/ 24 w 42"/>
              <a:gd name="T3" fmla="*/ 36 h 36"/>
              <a:gd name="T4" fmla="*/ 24 w 42"/>
              <a:gd name="T5" fmla="*/ 22 h 36"/>
              <a:gd name="T6" fmla="*/ 42 w 42"/>
              <a:gd name="T7" fmla="*/ 22 h 36"/>
              <a:gd name="T8" fmla="*/ 42 w 42"/>
              <a:gd name="T9" fmla="*/ 14 h 36"/>
              <a:gd name="T10" fmla="*/ 24 w 42"/>
              <a:gd name="T11" fmla="*/ 14 h 36"/>
              <a:gd name="T12" fmla="*/ 24 w 42"/>
              <a:gd name="T13" fmla="*/ 0 h 36"/>
              <a:gd name="T14" fmla="*/ 16 w 42"/>
              <a:gd name="T15" fmla="*/ 0 h 36"/>
              <a:gd name="T16" fmla="*/ 16 w 42"/>
              <a:gd name="T17" fmla="*/ 14 h 36"/>
              <a:gd name="T18" fmla="*/ 0 w 42"/>
              <a:gd name="T19" fmla="*/ 14 h 36"/>
              <a:gd name="T20" fmla="*/ 0 w 42"/>
              <a:gd name="T21" fmla="*/ 22 h 36"/>
              <a:gd name="T22" fmla="*/ 16 w 42"/>
              <a:gd name="T23" fmla="*/ 22 h 36"/>
              <a:gd name="T24" fmla="*/ 16 w 42"/>
              <a:gd name="T25" fmla="*/ 36 h 36"/>
              <a:gd name="T26" fmla="*/ 16 w 42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" h="36">
                <a:moveTo>
                  <a:pt x="16" y="36"/>
                </a:moveTo>
                <a:lnTo>
                  <a:pt x="24" y="36"/>
                </a:lnTo>
                <a:lnTo>
                  <a:pt x="24" y="22"/>
                </a:lnTo>
                <a:lnTo>
                  <a:pt x="42" y="22"/>
                </a:lnTo>
                <a:lnTo>
                  <a:pt x="42" y="14"/>
                </a:lnTo>
                <a:lnTo>
                  <a:pt x="24" y="14"/>
                </a:lnTo>
                <a:lnTo>
                  <a:pt x="24" y="0"/>
                </a:lnTo>
                <a:lnTo>
                  <a:pt x="16" y="0"/>
                </a:lnTo>
                <a:lnTo>
                  <a:pt x="16" y="14"/>
                </a:lnTo>
                <a:lnTo>
                  <a:pt x="0" y="14"/>
                </a:lnTo>
                <a:lnTo>
                  <a:pt x="0" y="22"/>
                </a:lnTo>
                <a:lnTo>
                  <a:pt x="16" y="22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rgbClr val="00BD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266" name="Freeform 154"/>
          <p:cNvSpPr>
            <a:spLocks/>
          </p:cNvSpPr>
          <p:nvPr/>
        </p:nvSpPr>
        <p:spPr bwMode="auto">
          <a:xfrm>
            <a:off x="5412106" y="4409935"/>
            <a:ext cx="52388" cy="42863"/>
          </a:xfrm>
          <a:custGeom>
            <a:avLst/>
            <a:gdLst>
              <a:gd name="T0" fmla="*/ 16 w 44"/>
              <a:gd name="T1" fmla="*/ 36 h 36"/>
              <a:gd name="T2" fmla="*/ 26 w 44"/>
              <a:gd name="T3" fmla="*/ 36 h 36"/>
              <a:gd name="T4" fmla="*/ 26 w 44"/>
              <a:gd name="T5" fmla="*/ 24 h 36"/>
              <a:gd name="T6" fmla="*/ 44 w 44"/>
              <a:gd name="T7" fmla="*/ 24 h 36"/>
              <a:gd name="T8" fmla="*/ 44 w 44"/>
              <a:gd name="T9" fmla="*/ 16 h 36"/>
              <a:gd name="T10" fmla="*/ 26 w 44"/>
              <a:gd name="T11" fmla="*/ 16 h 36"/>
              <a:gd name="T12" fmla="*/ 26 w 44"/>
              <a:gd name="T13" fmla="*/ 0 h 36"/>
              <a:gd name="T14" fmla="*/ 16 w 44"/>
              <a:gd name="T15" fmla="*/ 0 h 36"/>
              <a:gd name="T16" fmla="*/ 16 w 44"/>
              <a:gd name="T17" fmla="*/ 16 h 36"/>
              <a:gd name="T18" fmla="*/ 0 w 44"/>
              <a:gd name="T19" fmla="*/ 16 h 36"/>
              <a:gd name="T20" fmla="*/ 0 w 44"/>
              <a:gd name="T21" fmla="*/ 24 h 36"/>
              <a:gd name="T22" fmla="*/ 16 w 44"/>
              <a:gd name="T23" fmla="*/ 24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6" y="36"/>
                </a:lnTo>
                <a:lnTo>
                  <a:pt x="26" y="24"/>
                </a:lnTo>
                <a:lnTo>
                  <a:pt x="44" y="24"/>
                </a:lnTo>
                <a:lnTo>
                  <a:pt x="44" y="16"/>
                </a:lnTo>
                <a:lnTo>
                  <a:pt x="26" y="16"/>
                </a:lnTo>
                <a:lnTo>
                  <a:pt x="26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4"/>
                </a:lnTo>
                <a:lnTo>
                  <a:pt x="16" y="24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rgbClr val="00BD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267" name="Freeform 155"/>
          <p:cNvSpPr>
            <a:spLocks/>
          </p:cNvSpPr>
          <p:nvPr/>
        </p:nvSpPr>
        <p:spPr bwMode="auto">
          <a:xfrm>
            <a:off x="5450206" y="4409935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4 h 36"/>
              <a:gd name="T6" fmla="*/ 44 w 44"/>
              <a:gd name="T7" fmla="*/ 24 h 36"/>
              <a:gd name="T8" fmla="*/ 44 w 44"/>
              <a:gd name="T9" fmla="*/ 16 h 36"/>
              <a:gd name="T10" fmla="*/ 24 w 44"/>
              <a:gd name="T11" fmla="*/ 16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6 h 36"/>
              <a:gd name="T18" fmla="*/ 0 w 44"/>
              <a:gd name="T19" fmla="*/ 16 h 36"/>
              <a:gd name="T20" fmla="*/ 0 w 44"/>
              <a:gd name="T21" fmla="*/ 24 h 36"/>
              <a:gd name="T22" fmla="*/ 16 w 44"/>
              <a:gd name="T23" fmla="*/ 24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4"/>
                </a:lnTo>
                <a:lnTo>
                  <a:pt x="44" y="24"/>
                </a:lnTo>
                <a:lnTo>
                  <a:pt x="44" y="16"/>
                </a:lnTo>
                <a:lnTo>
                  <a:pt x="24" y="16"/>
                </a:lnTo>
                <a:lnTo>
                  <a:pt x="24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4"/>
                </a:lnTo>
                <a:lnTo>
                  <a:pt x="16" y="24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rgbClr val="00BD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268" name="Freeform 156"/>
          <p:cNvSpPr>
            <a:spLocks/>
          </p:cNvSpPr>
          <p:nvPr/>
        </p:nvSpPr>
        <p:spPr bwMode="auto">
          <a:xfrm>
            <a:off x="5485924" y="4481373"/>
            <a:ext cx="52388" cy="42863"/>
          </a:xfrm>
          <a:custGeom>
            <a:avLst/>
            <a:gdLst>
              <a:gd name="T0" fmla="*/ 16 w 44"/>
              <a:gd name="T1" fmla="*/ 36 h 36"/>
              <a:gd name="T2" fmla="*/ 26 w 44"/>
              <a:gd name="T3" fmla="*/ 36 h 36"/>
              <a:gd name="T4" fmla="*/ 26 w 44"/>
              <a:gd name="T5" fmla="*/ 24 h 36"/>
              <a:gd name="T6" fmla="*/ 44 w 44"/>
              <a:gd name="T7" fmla="*/ 24 h 36"/>
              <a:gd name="T8" fmla="*/ 44 w 44"/>
              <a:gd name="T9" fmla="*/ 16 h 36"/>
              <a:gd name="T10" fmla="*/ 26 w 44"/>
              <a:gd name="T11" fmla="*/ 16 h 36"/>
              <a:gd name="T12" fmla="*/ 26 w 44"/>
              <a:gd name="T13" fmla="*/ 0 h 36"/>
              <a:gd name="T14" fmla="*/ 16 w 44"/>
              <a:gd name="T15" fmla="*/ 0 h 36"/>
              <a:gd name="T16" fmla="*/ 16 w 44"/>
              <a:gd name="T17" fmla="*/ 16 h 36"/>
              <a:gd name="T18" fmla="*/ 0 w 44"/>
              <a:gd name="T19" fmla="*/ 16 h 36"/>
              <a:gd name="T20" fmla="*/ 0 w 44"/>
              <a:gd name="T21" fmla="*/ 24 h 36"/>
              <a:gd name="T22" fmla="*/ 16 w 44"/>
              <a:gd name="T23" fmla="*/ 24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6" y="36"/>
                </a:lnTo>
                <a:lnTo>
                  <a:pt x="26" y="24"/>
                </a:lnTo>
                <a:lnTo>
                  <a:pt x="44" y="24"/>
                </a:lnTo>
                <a:lnTo>
                  <a:pt x="44" y="16"/>
                </a:lnTo>
                <a:lnTo>
                  <a:pt x="26" y="16"/>
                </a:lnTo>
                <a:lnTo>
                  <a:pt x="26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4"/>
                </a:lnTo>
                <a:lnTo>
                  <a:pt x="16" y="24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rgbClr val="00BD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269" name="Freeform 157"/>
          <p:cNvSpPr>
            <a:spLocks/>
          </p:cNvSpPr>
          <p:nvPr/>
        </p:nvSpPr>
        <p:spPr bwMode="auto">
          <a:xfrm>
            <a:off x="1924765" y="2181087"/>
            <a:ext cx="5772150" cy="2321719"/>
          </a:xfrm>
          <a:custGeom>
            <a:avLst/>
            <a:gdLst>
              <a:gd name="T0" fmla="*/ 106 w 4848"/>
              <a:gd name="T1" fmla="*/ 8 h 1950"/>
              <a:gd name="T2" fmla="*/ 140 w 4848"/>
              <a:gd name="T3" fmla="*/ 28 h 1950"/>
              <a:gd name="T4" fmla="*/ 170 w 4848"/>
              <a:gd name="T5" fmla="*/ 56 h 1950"/>
              <a:gd name="T6" fmla="*/ 234 w 4848"/>
              <a:gd name="T7" fmla="*/ 78 h 1950"/>
              <a:gd name="T8" fmla="*/ 268 w 4848"/>
              <a:gd name="T9" fmla="*/ 112 h 1950"/>
              <a:gd name="T10" fmla="*/ 288 w 4848"/>
              <a:gd name="T11" fmla="*/ 136 h 1950"/>
              <a:gd name="T12" fmla="*/ 298 w 4848"/>
              <a:gd name="T13" fmla="*/ 156 h 1950"/>
              <a:gd name="T14" fmla="*/ 320 w 4848"/>
              <a:gd name="T15" fmla="*/ 176 h 1950"/>
              <a:gd name="T16" fmla="*/ 344 w 4848"/>
              <a:gd name="T17" fmla="*/ 204 h 1950"/>
              <a:gd name="T18" fmla="*/ 394 w 4848"/>
              <a:gd name="T19" fmla="*/ 212 h 1950"/>
              <a:gd name="T20" fmla="*/ 426 w 4848"/>
              <a:gd name="T21" fmla="*/ 252 h 1950"/>
              <a:gd name="T22" fmla="*/ 448 w 4848"/>
              <a:gd name="T23" fmla="*/ 256 h 1950"/>
              <a:gd name="T24" fmla="*/ 468 w 4848"/>
              <a:gd name="T25" fmla="*/ 298 h 1950"/>
              <a:gd name="T26" fmla="*/ 532 w 4848"/>
              <a:gd name="T27" fmla="*/ 334 h 1950"/>
              <a:gd name="T28" fmla="*/ 552 w 4848"/>
              <a:gd name="T29" fmla="*/ 428 h 1950"/>
              <a:gd name="T30" fmla="*/ 574 w 4848"/>
              <a:gd name="T31" fmla="*/ 436 h 1950"/>
              <a:gd name="T32" fmla="*/ 584 w 4848"/>
              <a:gd name="T33" fmla="*/ 540 h 1950"/>
              <a:gd name="T34" fmla="*/ 606 w 4848"/>
              <a:gd name="T35" fmla="*/ 680 h 1950"/>
              <a:gd name="T36" fmla="*/ 618 w 4848"/>
              <a:gd name="T37" fmla="*/ 1004 h 1950"/>
              <a:gd name="T38" fmla="*/ 636 w 4848"/>
              <a:gd name="T39" fmla="*/ 1026 h 1950"/>
              <a:gd name="T40" fmla="*/ 648 w 4848"/>
              <a:gd name="T41" fmla="*/ 1102 h 1950"/>
              <a:gd name="T42" fmla="*/ 692 w 4848"/>
              <a:gd name="T43" fmla="*/ 1112 h 1950"/>
              <a:gd name="T44" fmla="*/ 712 w 4848"/>
              <a:gd name="T45" fmla="*/ 1138 h 1950"/>
              <a:gd name="T46" fmla="*/ 746 w 4848"/>
              <a:gd name="T47" fmla="*/ 1146 h 1950"/>
              <a:gd name="T48" fmla="*/ 764 w 4848"/>
              <a:gd name="T49" fmla="*/ 1190 h 1950"/>
              <a:gd name="T50" fmla="*/ 850 w 4848"/>
              <a:gd name="T51" fmla="*/ 1198 h 1950"/>
              <a:gd name="T52" fmla="*/ 860 w 4848"/>
              <a:gd name="T53" fmla="*/ 1216 h 1950"/>
              <a:gd name="T54" fmla="*/ 894 w 4848"/>
              <a:gd name="T55" fmla="*/ 1234 h 1950"/>
              <a:gd name="T56" fmla="*/ 904 w 4848"/>
              <a:gd name="T57" fmla="*/ 1318 h 1950"/>
              <a:gd name="T58" fmla="*/ 968 w 4848"/>
              <a:gd name="T59" fmla="*/ 1324 h 1950"/>
              <a:gd name="T60" fmla="*/ 1039 w 4848"/>
              <a:gd name="T61" fmla="*/ 1344 h 1950"/>
              <a:gd name="T62" fmla="*/ 1179 w 4848"/>
              <a:gd name="T63" fmla="*/ 1364 h 1950"/>
              <a:gd name="T64" fmla="*/ 1189 w 4848"/>
              <a:gd name="T65" fmla="*/ 1414 h 1950"/>
              <a:gd name="T66" fmla="*/ 1209 w 4848"/>
              <a:gd name="T67" fmla="*/ 1446 h 1950"/>
              <a:gd name="T68" fmla="*/ 1231 w 4848"/>
              <a:gd name="T69" fmla="*/ 1466 h 1950"/>
              <a:gd name="T70" fmla="*/ 1369 w 4848"/>
              <a:gd name="T71" fmla="*/ 1478 h 1950"/>
              <a:gd name="T72" fmla="*/ 1439 w 4848"/>
              <a:gd name="T73" fmla="*/ 1504 h 1950"/>
              <a:gd name="T74" fmla="*/ 1569 w 4848"/>
              <a:gd name="T75" fmla="*/ 1516 h 1950"/>
              <a:gd name="T76" fmla="*/ 1667 w 4848"/>
              <a:gd name="T77" fmla="*/ 1546 h 1950"/>
              <a:gd name="T78" fmla="*/ 1715 w 4848"/>
              <a:gd name="T79" fmla="*/ 1558 h 1950"/>
              <a:gd name="T80" fmla="*/ 1771 w 4848"/>
              <a:gd name="T81" fmla="*/ 1590 h 1950"/>
              <a:gd name="T82" fmla="*/ 1793 w 4848"/>
              <a:gd name="T83" fmla="*/ 1694 h 1950"/>
              <a:gd name="T84" fmla="*/ 1859 w 4848"/>
              <a:gd name="T85" fmla="*/ 1716 h 1950"/>
              <a:gd name="T86" fmla="*/ 2029 w 4848"/>
              <a:gd name="T87" fmla="*/ 1754 h 1950"/>
              <a:gd name="T88" fmla="*/ 2193 w 4848"/>
              <a:gd name="T89" fmla="*/ 1772 h 1950"/>
              <a:gd name="T90" fmla="*/ 2377 w 4848"/>
              <a:gd name="T91" fmla="*/ 1824 h 1950"/>
              <a:gd name="T92" fmla="*/ 2675 w 4848"/>
              <a:gd name="T93" fmla="*/ 1830 h 1950"/>
              <a:gd name="T94" fmla="*/ 2943 w 4848"/>
              <a:gd name="T95" fmla="*/ 1890 h 1950"/>
              <a:gd name="T96" fmla="*/ 4848 w 4848"/>
              <a:gd name="T97" fmla="*/ 1950 h 19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848" h="1950">
                <a:moveTo>
                  <a:pt x="0" y="0"/>
                </a:moveTo>
                <a:lnTo>
                  <a:pt x="106" y="0"/>
                </a:lnTo>
                <a:lnTo>
                  <a:pt x="106" y="8"/>
                </a:lnTo>
                <a:lnTo>
                  <a:pt x="128" y="8"/>
                </a:lnTo>
                <a:lnTo>
                  <a:pt x="128" y="28"/>
                </a:lnTo>
                <a:lnTo>
                  <a:pt x="140" y="28"/>
                </a:lnTo>
                <a:lnTo>
                  <a:pt x="140" y="36"/>
                </a:lnTo>
                <a:lnTo>
                  <a:pt x="170" y="36"/>
                </a:lnTo>
                <a:lnTo>
                  <a:pt x="170" y="56"/>
                </a:lnTo>
                <a:lnTo>
                  <a:pt x="224" y="56"/>
                </a:lnTo>
                <a:lnTo>
                  <a:pt x="224" y="78"/>
                </a:lnTo>
                <a:lnTo>
                  <a:pt x="234" y="78"/>
                </a:lnTo>
                <a:lnTo>
                  <a:pt x="234" y="86"/>
                </a:lnTo>
                <a:lnTo>
                  <a:pt x="268" y="86"/>
                </a:lnTo>
                <a:lnTo>
                  <a:pt x="268" y="112"/>
                </a:lnTo>
                <a:lnTo>
                  <a:pt x="276" y="112"/>
                </a:lnTo>
                <a:lnTo>
                  <a:pt x="276" y="136"/>
                </a:lnTo>
                <a:lnTo>
                  <a:pt x="288" y="136"/>
                </a:lnTo>
                <a:lnTo>
                  <a:pt x="288" y="140"/>
                </a:lnTo>
                <a:lnTo>
                  <a:pt x="298" y="140"/>
                </a:lnTo>
                <a:lnTo>
                  <a:pt x="298" y="156"/>
                </a:lnTo>
                <a:lnTo>
                  <a:pt x="308" y="156"/>
                </a:lnTo>
                <a:lnTo>
                  <a:pt x="308" y="176"/>
                </a:lnTo>
                <a:lnTo>
                  <a:pt x="320" y="176"/>
                </a:lnTo>
                <a:lnTo>
                  <a:pt x="320" y="188"/>
                </a:lnTo>
                <a:lnTo>
                  <a:pt x="344" y="188"/>
                </a:lnTo>
                <a:lnTo>
                  <a:pt x="344" y="204"/>
                </a:lnTo>
                <a:lnTo>
                  <a:pt x="372" y="204"/>
                </a:lnTo>
                <a:lnTo>
                  <a:pt x="372" y="212"/>
                </a:lnTo>
                <a:lnTo>
                  <a:pt x="394" y="212"/>
                </a:lnTo>
                <a:lnTo>
                  <a:pt x="394" y="226"/>
                </a:lnTo>
                <a:lnTo>
                  <a:pt x="426" y="226"/>
                </a:lnTo>
                <a:lnTo>
                  <a:pt x="426" y="252"/>
                </a:lnTo>
                <a:lnTo>
                  <a:pt x="434" y="252"/>
                </a:lnTo>
                <a:lnTo>
                  <a:pt x="434" y="256"/>
                </a:lnTo>
                <a:lnTo>
                  <a:pt x="448" y="256"/>
                </a:lnTo>
                <a:lnTo>
                  <a:pt x="448" y="290"/>
                </a:lnTo>
                <a:lnTo>
                  <a:pt x="468" y="290"/>
                </a:lnTo>
                <a:lnTo>
                  <a:pt x="468" y="298"/>
                </a:lnTo>
                <a:lnTo>
                  <a:pt x="510" y="298"/>
                </a:lnTo>
                <a:lnTo>
                  <a:pt x="510" y="334"/>
                </a:lnTo>
                <a:lnTo>
                  <a:pt x="532" y="334"/>
                </a:lnTo>
                <a:lnTo>
                  <a:pt x="532" y="370"/>
                </a:lnTo>
                <a:lnTo>
                  <a:pt x="552" y="370"/>
                </a:lnTo>
                <a:lnTo>
                  <a:pt x="552" y="428"/>
                </a:lnTo>
                <a:lnTo>
                  <a:pt x="562" y="428"/>
                </a:lnTo>
                <a:lnTo>
                  <a:pt x="562" y="436"/>
                </a:lnTo>
                <a:lnTo>
                  <a:pt x="574" y="436"/>
                </a:lnTo>
                <a:lnTo>
                  <a:pt x="574" y="480"/>
                </a:lnTo>
                <a:lnTo>
                  <a:pt x="584" y="480"/>
                </a:lnTo>
                <a:lnTo>
                  <a:pt x="584" y="540"/>
                </a:lnTo>
                <a:lnTo>
                  <a:pt x="596" y="540"/>
                </a:lnTo>
                <a:lnTo>
                  <a:pt x="596" y="680"/>
                </a:lnTo>
                <a:lnTo>
                  <a:pt x="606" y="680"/>
                </a:lnTo>
                <a:lnTo>
                  <a:pt x="606" y="946"/>
                </a:lnTo>
                <a:lnTo>
                  <a:pt x="618" y="946"/>
                </a:lnTo>
                <a:lnTo>
                  <a:pt x="618" y="1004"/>
                </a:lnTo>
                <a:lnTo>
                  <a:pt x="628" y="1004"/>
                </a:lnTo>
                <a:lnTo>
                  <a:pt x="628" y="1026"/>
                </a:lnTo>
                <a:lnTo>
                  <a:pt x="636" y="1026"/>
                </a:lnTo>
                <a:lnTo>
                  <a:pt x="636" y="1068"/>
                </a:lnTo>
                <a:lnTo>
                  <a:pt x="648" y="1068"/>
                </a:lnTo>
                <a:lnTo>
                  <a:pt x="648" y="1102"/>
                </a:lnTo>
                <a:lnTo>
                  <a:pt x="680" y="1102"/>
                </a:lnTo>
                <a:lnTo>
                  <a:pt x="680" y="1112"/>
                </a:lnTo>
                <a:lnTo>
                  <a:pt x="692" y="1112"/>
                </a:lnTo>
                <a:lnTo>
                  <a:pt x="692" y="1134"/>
                </a:lnTo>
                <a:lnTo>
                  <a:pt x="712" y="1134"/>
                </a:lnTo>
                <a:lnTo>
                  <a:pt x="712" y="1138"/>
                </a:lnTo>
                <a:lnTo>
                  <a:pt x="724" y="1138"/>
                </a:lnTo>
                <a:lnTo>
                  <a:pt x="724" y="1146"/>
                </a:lnTo>
                <a:lnTo>
                  <a:pt x="746" y="1146"/>
                </a:lnTo>
                <a:lnTo>
                  <a:pt x="746" y="1172"/>
                </a:lnTo>
                <a:lnTo>
                  <a:pt x="764" y="1172"/>
                </a:lnTo>
                <a:lnTo>
                  <a:pt x="764" y="1190"/>
                </a:lnTo>
                <a:lnTo>
                  <a:pt x="798" y="1190"/>
                </a:lnTo>
                <a:lnTo>
                  <a:pt x="798" y="1198"/>
                </a:lnTo>
                <a:lnTo>
                  <a:pt x="850" y="1198"/>
                </a:lnTo>
                <a:lnTo>
                  <a:pt x="850" y="1206"/>
                </a:lnTo>
                <a:lnTo>
                  <a:pt x="860" y="1206"/>
                </a:lnTo>
                <a:lnTo>
                  <a:pt x="860" y="1216"/>
                </a:lnTo>
                <a:lnTo>
                  <a:pt x="882" y="1216"/>
                </a:lnTo>
                <a:lnTo>
                  <a:pt x="882" y="1234"/>
                </a:lnTo>
                <a:lnTo>
                  <a:pt x="894" y="1234"/>
                </a:lnTo>
                <a:lnTo>
                  <a:pt x="894" y="1262"/>
                </a:lnTo>
                <a:lnTo>
                  <a:pt x="904" y="1262"/>
                </a:lnTo>
                <a:lnTo>
                  <a:pt x="904" y="1318"/>
                </a:lnTo>
                <a:lnTo>
                  <a:pt x="934" y="1318"/>
                </a:lnTo>
                <a:lnTo>
                  <a:pt x="934" y="1324"/>
                </a:lnTo>
                <a:lnTo>
                  <a:pt x="968" y="1324"/>
                </a:lnTo>
                <a:lnTo>
                  <a:pt x="968" y="1336"/>
                </a:lnTo>
                <a:lnTo>
                  <a:pt x="1039" y="1336"/>
                </a:lnTo>
                <a:lnTo>
                  <a:pt x="1039" y="1344"/>
                </a:lnTo>
                <a:lnTo>
                  <a:pt x="1127" y="1344"/>
                </a:lnTo>
                <a:lnTo>
                  <a:pt x="1127" y="1364"/>
                </a:lnTo>
                <a:lnTo>
                  <a:pt x="1179" y="1364"/>
                </a:lnTo>
                <a:lnTo>
                  <a:pt x="1179" y="1384"/>
                </a:lnTo>
                <a:lnTo>
                  <a:pt x="1189" y="1384"/>
                </a:lnTo>
                <a:lnTo>
                  <a:pt x="1189" y="1414"/>
                </a:lnTo>
                <a:lnTo>
                  <a:pt x="1201" y="1414"/>
                </a:lnTo>
                <a:lnTo>
                  <a:pt x="1201" y="1446"/>
                </a:lnTo>
                <a:lnTo>
                  <a:pt x="1209" y="1446"/>
                </a:lnTo>
                <a:lnTo>
                  <a:pt x="1209" y="1454"/>
                </a:lnTo>
                <a:lnTo>
                  <a:pt x="1231" y="1454"/>
                </a:lnTo>
                <a:lnTo>
                  <a:pt x="1231" y="1466"/>
                </a:lnTo>
                <a:lnTo>
                  <a:pt x="1253" y="1466"/>
                </a:lnTo>
                <a:lnTo>
                  <a:pt x="1253" y="1478"/>
                </a:lnTo>
                <a:lnTo>
                  <a:pt x="1369" y="1478"/>
                </a:lnTo>
                <a:lnTo>
                  <a:pt x="1369" y="1490"/>
                </a:lnTo>
                <a:lnTo>
                  <a:pt x="1439" y="1490"/>
                </a:lnTo>
                <a:lnTo>
                  <a:pt x="1439" y="1504"/>
                </a:lnTo>
                <a:lnTo>
                  <a:pt x="1499" y="1504"/>
                </a:lnTo>
                <a:lnTo>
                  <a:pt x="1499" y="1516"/>
                </a:lnTo>
                <a:lnTo>
                  <a:pt x="1569" y="1516"/>
                </a:lnTo>
                <a:lnTo>
                  <a:pt x="1569" y="1532"/>
                </a:lnTo>
                <a:lnTo>
                  <a:pt x="1667" y="1532"/>
                </a:lnTo>
                <a:lnTo>
                  <a:pt x="1667" y="1546"/>
                </a:lnTo>
                <a:lnTo>
                  <a:pt x="1679" y="1546"/>
                </a:lnTo>
                <a:lnTo>
                  <a:pt x="1679" y="1558"/>
                </a:lnTo>
                <a:lnTo>
                  <a:pt x="1715" y="1558"/>
                </a:lnTo>
                <a:lnTo>
                  <a:pt x="1731" y="1558"/>
                </a:lnTo>
                <a:lnTo>
                  <a:pt x="1731" y="1590"/>
                </a:lnTo>
                <a:lnTo>
                  <a:pt x="1771" y="1590"/>
                </a:lnTo>
                <a:lnTo>
                  <a:pt x="1771" y="1618"/>
                </a:lnTo>
                <a:lnTo>
                  <a:pt x="1793" y="1618"/>
                </a:lnTo>
                <a:lnTo>
                  <a:pt x="1793" y="1694"/>
                </a:lnTo>
                <a:lnTo>
                  <a:pt x="1805" y="1694"/>
                </a:lnTo>
                <a:lnTo>
                  <a:pt x="1805" y="1716"/>
                </a:lnTo>
                <a:lnTo>
                  <a:pt x="1859" y="1716"/>
                </a:lnTo>
                <a:lnTo>
                  <a:pt x="1859" y="1734"/>
                </a:lnTo>
                <a:lnTo>
                  <a:pt x="2029" y="1734"/>
                </a:lnTo>
                <a:lnTo>
                  <a:pt x="2029" y="1754"/>
                </a:lnTo>
                <a:lnTo>
                  <a:pt x="2061" y="1754"/>
                </a:lnTo>
                <a:lnTo>
                  <a:pt x="2061" y="1772"/>
                </a:lnTo>
                <a:lnTo>
                  <a:pt x="2193" y="1772"/>
                </a:lnTo>
                <a:lnTo>
                  <a:pt x="2193" y="1790"/>
                </a:lnTo>
                <a:lnTo>
                  <a:pt x="2377" y="1790"/>
                </a:lnTo>
                <a:lnTo>
                  <a:pt x="2377" y="1824"/>
                </a:lnTo>
                <a:lnTo>
                  <a:pt x="2389" y="1824"/>
                </a:lnTo>
                <a:lnTo>
                  <a:pt x="2389" y="1830"/>
                </a:lnTo>
                <a:lnTo>
                  <a:pt x="2675" y="1830"/>
                </a:lnTo>
                <a:lnTo>
                  <a:pt x="2675" y="1862"/>
                </a:lnTo>
                <a:lnTo>
                  <a:pt x="2943" y="1862"/>
                </a:lnTo>
                <a:lnTo>
                  <a:pt x="2943" y="1890"/>
                </a:lnTo>
                <a:lnTo>
                  <a:pt x="2995" y="1890"/>
                </a:lnTo>
                <a:lnTo>
                  <a:pt x="2995" y="1950"/>
                </a:lnTo>
                <a:lnTo>
                  <a:pt x="4848" y="1950"/>
                </a:lnTo>
              </a:path>
            </a:pathLst>
          </a:custGeom>
          <a:noFill/>
          <a:ln w="19050" cap="sq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270" name="Freeform 158"/>
          <p:cNvSpPr>
            <a:spLocks/>
          </p:cNvSpPr>
          <p:nvPr/>
        </p:nvSpPr>
        <p:spPr bwMode="auto">
          <a:xfrm>
            <a:off x="1924765" y="2181086"/>
            <a:ext cx="5772150" cy="2124075"/>
          </a:xfrm>
          <a:custGeom>
            <a:avLst/>
            <a:gdLst>
              <a:gd name="T0" fmla="*/ 12 w 4848"/>
              <a:gd name="T1" fmla="*/ 8 h 1784"/>
              <a:gd name="T2" fmla="*/ 96 w 4848"/>
              <a:gd name="T3" fmla="*/ 12 h 1784"/>
              <a:gd name="T4" fmla="*/ 106 w 4848"/>
              <a:gd name="T5" fmla="*/ 26 h 1784"/>
              <a:gd name="T6" fmla="*/ 158 w 4848"/>
              <a:gd name="T7" fmla="*/ 34 h 1784"/>
              <a:gd name="T8" fmla="*/ 192 w 4848"/>
              <a:gd name="T9" fmla="*/ 62 h 1784"/>
              <a:gd name="T10" fmla="*/ 224 w 4848"/>
              <a:gd name="T11" fmla="*/ 66 h 1784"/>
              <a:gd name="T12" fmla="*/ 234 w 4848"/>
              <a:gd name="T13" fmla="*/ 88 h 1784"/>
              <a:gd name="T14" fmla="*/ 268 w 4848"/>
              <a:gd name="T15" fmla="*/ 100 h 1784"/>
              <a:gd name="T16" fmla="*/ 276 w 4848"/>
              <a:gd name="T17" fmla="*/ 122 h 1784"/>
              <a:gd name="T18" fmla="*/ 308 w 4848"/>
              <a:gd name="T19" fmla="*/ 136 h 1784"/>
              <a:gd name="T20" fmla="*/ 320 w 4848"/>
              <a:gd name="T21" fmla="*/ 184 h 1784"/>
              <a:gd name="T22" fmla="*/ 342 w 4848"/>
              <a:gd name="T23" fmla="*/ 192 h 1784"/>
              <a:gd name="T24" fmla="*/ 360 w 4848"/>
              <a:gd name="T25" fmla="*/ 204 h 1784"/>
              <a:gd name="T26" fmla="*/ 394 w 4848"/>
              <a:gd name="T27" fmla="*/ 212 h 1784"/>
              <a:gd name="T28" fmla="*/ 404 w 4848"/>
              <a:gd name="T29" fmla="*/ 232 h 1784"/>
              <a:gd name="T30" fmla="*/ 434 w 4848"/>
              <a:gd name="T31" fmla="*/ 238 h 1784"/>
              <a:gd name="T32" fmla="*/ 456 w 4848"/>
              <a:gd name="T33" fmla="*/ 258 h 1784"/>
              <a:gd name="T34" fmla="*/ 478 w 4848"/>
              <a:gd name="T35" fmla="*/ 266 h 1784"/>
              <a:gd name="T36" fmla="*/ 490 w 4848"/>
              <a:gd name="T37" fmla="*/ 308 h 1784"/>
              <a:gd name="T38" fmla="*/ 510 w 4848"/>
              <a:gd name="T39" fmla="*/ 328 h 1784"/>
              <a:gd name="T40" fmla="*/ 532 w 4848"/>
              <a:gd name="T41" fmla="*/ 370 h 1784"/>
              <a:gd name="T42" fmla="*/ 552 w 4848"/>
              <a:gd name="T43" fmla="*/ 406 h 1784"/>
              <a:gd name="T44" fmla="*/ 562 w 4848"/>
              <a:gd name="T45" fmla="*/ 476 h 1784"/>
              <a:gd name="T46" fmla="*/ 584 w 4848"/>
              <a:gd name="T47" fmla="*/ 514 h 1784"/>
              <a:gd name="T48" fmla="*/ 596 w 4848"/>
              <a:gd name="T49" fmla="*/ 616 h 1784"/>
              <a:gd name="T50" fmla="*/ 618 w 4848"/>
              <a:gd name="T51" fmla="*/ 804 h 1784"/>
              <a:gd name="T52" fmla="*/ 628 w 4848"/>
              <a:gd name="T53" fmla="*/ 926 h 1784"/>
              <a:gd name="T54" fmla="*/ 648 w 4848"/>
              <a:gd name="T55" fmla="*/ 952 h 1784"/>
              <a:gd name="T56" fmla="*/ 692 w 4848"/>
              <a:gd name="T57" fmla="*/ 968 h 1784"/>
              <a:gd name="T58" fmla="*/ 776 w 4848"/>
              <a:gd name="T59" fmla="*/ 992 h 1784"/>
              <a:gd name="T60" fmla="*/ 786 w 4848"/>
              <a:gd name="T61" fmla="*/ 1008 h 1784"/>
              <a:gd name="T62" fmla="*/ 850 w 4848"/>
              <a:gd name="T63" fmla="*/ 1018 h 1784"/>
              <a:gd name="T64" fmla="*/ 860 w 4848"/>
              <a:gd name="T65" fmla="*/ 1060 h 1784"/>
              <a:gd name="T66" fmla="*/ 894 w 4848"/>
              <a:gd name="T67" fmla="*/ 1068 h 1784"/>
              <a:gd name="T68" fmla="*/ 904 w 4848"/>
              <a:gd name="T69" fmla="*/ 1112 h 1784"/>
              <a:gd name="T70" fmla="*/ 946 w 4848"/>
              <a:gd name="T71" fmla="*/ 1120 h 1784"/>
              <a:gd name="T72" fmla="*/ 956 w 4848"/>
              <a:gd name="T73" fmla="*/ 1148 h 1784"/>
              <a:gd name="T74" fmla="*/ 1000 w 4848"/>
              <a:gd name="T75" fmla="*/ 1156 h 1784"/>
              <a:gd name="T76" fmla="*/ 1051 w 4848"/>
              <a:gd name="T77" fmla="*/ 1174 h 1784"/>
              <a:gd name="T78" fmla="*/ 1105 w 4848"/>
              <a:gd name="T79" fmla="*/ 1184 h 1784"/>
              <a:gd name="T80" fmla="*/ 1127 w 4848"/>
              <a:gd name="T81" fmla="*/ 1204 h 1784"/>
              <a:gd name="T82" fmla="*/ 1179 w 4848"/>
              <a:gd name="T83" fmla="*/ 1210 h 1784"/>
              <a:gd name="T84" fmla="*/ 1189 w 4848"/>
              <a:gd name="T85" fmla="*/ 1250 h 1784"/>
              <a:gd name="T86" fmla="*/ 1209 w 4848"/>
              <a:gd name="T87" fmla="*/ 1288 h 1784"/>
              <a:gd name="T88" fmla="*/ 1275 w 4848"/>
              <a:gd name="T89" fmla="*/ 1346 h 1784"/>
              <a:gd name="T90" fmla="*/ 1381 w 4848"/>
              <a:gd name="T91" fmla="*/ 1358 h 1784"/>
              <a:gd name="T92" fmla="*/ 1389 w 4848"/>
              <a:gd name="T93" fmla="*/ 1382 h 1784"/>
              <a:gd name="T94" fmla="*/ 1443 w 4848"/>
              <a:gd name="T95" fmla="*/ 1408 h 1784"/>
              <a:gd name="T96" fmla="*/ 1499 w 4848"/>
              <a:gd name="T97" fmla="*/ 1432 h 1784"/>
              <a:gd name="T98" fmla="*/ 1591 w 4848"/>
              <a:gd name="T99" fmla="*/ 1444 h 1784"/>
              <a:gd name="T100" fmla="*/ 1709 w 4848"/>
              <a:gd name="T101" fmla="*/ 1468 h 1784"/>
              <a:gd name="T102" fmla="*/ 1771 w 4848"/>
              <a:gd name="T103" fmla="*/ 1480 h 1784"/>
              <a:gd name="T104" fmla="*/ 1793 w 4848"/>
              <a:gd name="T105" fmla="*/ 1520 h 1784"/>
              <a:gd name="T106" fmla="*/ 1837 w 4848"/>
              <a:gd name="T107" fmla="*/ 1550 h 1784"/>
              <a:gd name="T108" fmla="*/ 2069 w 4848"/>
              <a:gd name="T109" fmla="*/ 1582 h 1784"/>
              <a:gd name="T110" fmla="*/ 2145 w 4848"/>
              <a:gd name="T111" fmla="*/ 1598 h 1784"/>
              <a:gd name="T112" fmla="*/ 2305 w 4848"/>
              <a:gd name="T113" fmla="*/ 1628 h 1784"/>
              <a:gd name="T114" fmla="*/ 2389 w 4848"/>
              <a:gd name="T115" fmla="*/ 1646 h 1784"/>
              <a:gd name="T116" fmla="*/ 2613 w 4848"/>
              <a:gd name="T117" fmla="*/ 1698 h 1784"/>
              <a:gd name="T118" fmla="*/ 3131 w 4848"/>
              <a:gd name="T119" fmla="*/ 1720 h 1784"/>
              <a:gd name="T120" fmla="*/ 3579 w 4848"/>
              <a:gd name="T121" fmla="*/ 1784 h 1784"/>
              <a:gd name="T122" fmla="*/ 4848 w 4848"/>
              <a:gd name="T123" fmla="*/ 1784 h 17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848" h="1784">
                <a:moveTo>
                  <a:pt x="0" y="0"/>
                </a:moveTo>
                <a:lnTo>
                  <a:pt x="12" y="0"/>
                </a:lnTo>
                <a:lnTo>
                  <a:pt x="12" y="8"/>
                </a:lnTo>
                <a:lnTo>
                  <a:pt x="22" y="8"/>
                </a:lnTo>
                <a:lnTo>
                  <a:pt x="22" y="12"/>
                </a:lnTo>
                <a:lnTo>
                  <a:pt x="96" y="12"/>
                </a:lnTo>
                <a:lnTo>
                  <a:pt x="96" y="20"/>
                </a:lnTo>
                <a:lnTo>
                  <a:pt x="106" y="20"/>
                </a:lnTo>
                <a:lnTo>
                  <a:pt x="106" y="26"/>
                </a:lnTo>
                <a:lnTo>
                  <a:pt x="150" y="26"/>
                </a:lnTo>
                <a:lnTo>
                  <a:pt x="150" y="34"/>
                </a:lnTo>
                <a:lnTo>
                  <a:pt x="158" y="34"/>
                </a:lnTo>
                <a:lnTo>
                  <a:pt x="158" y="54"/>
                </a:lnTo>
                <a:lnTo>
                  <a:pt x="192" y="54"/>
                </a:lnTo>
                <a:lnTo>
                  <a:pt x="192" y="62"/>
                </a:lnTo>
                <a:lnTo>
                  <a:pt x="214" y="62"/>
                </a:lnTo>
                <a:lnTo>
                  <a:pt x="214" y="66"/>
                </a:lnTo>
                <a:lnTo>
                  <a:pt x="224" y="66"/>
                </a:lnTo>
                <a:lnTo>
                  <a:pt x="224" y="82"/>
                </a:lnTo>
                <a:lnTo>
                  <a:pt x="234" y="82"/>
                </a:lnTo>
                <a:lnTo>
                  <a:pt x="234" y="88"/>
                </a:lnTo>
                <a:lnTo>
                  <a:pt x="246" y="88"/>
                </a:lnTo>
                <a:lnTo>
                  <a:pt x="246" y="100"/>
                </a:lnTo>
                <a:lnTo>
                  <a:pt x="268" y="100"/>
                </a:lnTo>
                <a:lnTo>
                  <a:pt x="268" y="108"/>
                </a:lnTo>
                <a:lnTo>
                  <a:pt x="276" y="108"/>
                </a:lnTo>
                <a:lnTo>
                  <a:pt x="276" y="122"/>
                </a:lnTo>
                <a:lnTo>
                  <a:pt x="298" y="122"/>
                </a:lnTo>
                <a:lnTo>
                  <a:pt x="298" y="136"/>
                </a:lnTo>
                <a:lnTo>
                  <a:pt x="308" y="136"/>
                </a:lnTo>
                <a:lnTo>
                  <a:pt x="308" y="158"/>
                </a:lnTo>
                <a:lnTo>
                  <a:pt x="320" y="158"/>
                </a:lnTo>
                <a:lnTo>
                  <a:pt x="320" y="184"/>
                </a:lnTo>
                <a:lnTo>
                  <a:pt x="330" y="184"/>
                </a:lnTo>
                <a:lnTo>
                  <a:pt x="330" y="192"/>
                </a:lnTo>
                <a:lnTo>
                  <a:pt x="342" y="192"/>
                </a:lnTo>
                <a:lnTo>
                  <a:pt x="342" y="196"/>
                </a:lnTo>
                <a:lnTo>
                  <a:pt x="360" y="196"/>
                </a:lnTo>
                <a:lnTo>
                  <a:pt x="360" y="204"/>
                </a:lnTo>
                <a:lnTo>
                  <a:pt x="382" y="204"/>
                </a:lnTo>
                <a:lnTo>
                  <a:pt x="382" y="212"/>
                </a:lnTo>
                <a:lnTo>
                  <a:pt x="394" y="212"/>
                </a:lnTo>
                <a:lnTo>
                  <a:pt x="394" y="226"/>
                </a:lnTo>
                <a:lnTo>
                  <a:pt x="404" y="226"/>
                </a:lnTo>
                <a:lnTo>
                  <a:pt x="404" y="232"/>
                </a:lnTo>
                <a:lnTo>
                  <a:pt x="416" y="232"/>
                </a:lnTo>
                <a:lnTo>
                  <a:pt x="416" y="238"/>
                </a:lnTo>
                <a:lnTo>
                  <a:pt x="434" y="238"/>
                </a:lnTo>
                <a:lnTo>
                  <a:pt x="434" y="246"/>
                </a:lnTo>
                <a:lnTo>
                  <a:pt x="456" y="246"/>
                </a:lnTo>
                <a:lnTo>
                  <a:pt x="456" y="258"/>
                </a:lnTo>
                <a:lnTo>
                  <a:pt x="468" y="258"/>
                </a:lnTo>
                <a:lnTo>
                  <a:pt x="468" y="266"/>
                </a:lnTo>
                <a:lnTo>
                  <a:pt x="478" y="266"/>
                </a:lnTo>
                <a:lnTo>
                  <a:pt x="478" y="280"/>
                </a:lnTo>
                <a:lnTo>
                  <a:pt x="490" y="280"/>
                </a:lnTo>
                <a:lnTo>
                  <a:pt x="490" y="308"/>
                </a:lnTo>
                <a:lnTo>
                  <a:pt x="500" y="308"/>
                </a:lnTo>
                <a:lnTo>
                  <a:pt x="500" y="328"/>
                </a:lnTo>
                <a:lnTo>
                  <a:pt x="510" y="328"/>
                </a:lnTo>
                <a:lnTo>
                  <a:pt x="510" y="350"/>
                </a:lnTo>
                <a:lnTo>
                  <a:pt x="532" y="350"/>
                </a:lnTo>
                <a:lnTo>
                  <a:pt x="532" y="370"/>
                </a:lnTo>
                <a:lnTo>
                  <a:pt x="544" y="370"/>
                </a:lnTo>
                <a:lnTo>
                  <a:pt x="544" y="406"/>
                </a:lnTo>
                <a:lnTo>
                  <a:pt x="552" y="406"/>
                </a:lnTo>
                <a:lnTo>
                  <a:pt x="552" y="432"/>
                </a:lnTo>
                <a:lnTo>
                  <a:pt x="562" y="432"/>
                </a:lnTo>
                <a:lnTo>
                  <a:pt x="562" y="476"/>
                </a:lnTo>
                <a:lnTo>
                  <a:pt x="574" y="476"/>
                </a:lnTo>
                <a:lnTo>
                  <a:pt x="574" y="514"/>
                </a:lnTo>
                <a:lnTo>
                  <a:pt x="584" y="514"/>
                </a:lnTo>
                <a:lnTo>
                  <a:pt x="584" y="550"/>
                </a:lnTo>
                <a:lnTo>
                  <a:pt x="596" y="550"/>
                </a:lnTo>
                <a:lnTo>
                  <a:pt x="596" y="616"/>
                </a:lnTo>
                <a:lnTo>
                  <a:pt x="606" y="616"/>
                </a:lnTo>
                <a:lnTo>
                  <a:pt x="606" y="804"/>
                </a:lnTo>
                <a:lnTo>
                  <a:pt x="618" y="804"/>
                </a:lnTo>
                <a:lnTo>
                  <a:pt x="618" y="884"/>
                </a:lnTo>
                <a:lnTo>
                  <a:pt x="628" y="884"/>
                </a:lnTo>
                <a:lnTo>
                  <a:pt x="628" y="926"/>
                </a:lnTo>
                <a:lnTo>
                  <a:pt x="636" y="926"/>
                </a:lnTo>
                <a:lnTo>
                  <a:pt x="636" y="952"/>
                </a:lnTo>
                <a:lnTo>
                  <a:pt x="648" y="952"/>
                </a:lnTo>
                <a:lnTo>
                  <a:pt x="648" y="960"/>
                </a:lnTo>
                <a:lnTo>
                  <a:pt x="692" y="960"/>
                </a:lnTo>
                <a:lnTo>
                  <a:pt x="692" y="968"/>
                </a:lnTo>
                <a:lnTo>
                  <a:pt x="754" y="968"/>
                </a:lnTo>
                <a:lnTo>
                  <a:pt x="754" y="992"/>
                </a:lnTo>
                <a:lnTo>
                  <a:pt x="776" y="992"/>
                </a:lnTo>
                <a:lnTo>
                  <a:pt x="776" y="1000"/>
                </a:lnTo>
                <a:lnTo>
                  <a:pt x="786" y="1000"/>
                </a:lnTo>
                <a:lnTo>
                  <a:pt x="786" y="1008"/>
                </a:lnTo>
                <a:lnTo>
                  <a:pt x="838" y="1008"/>
                </a:lnTo>
                <a:lnTo>
                  <a:pt x="838" y="1018"/>
                </a:lnTo>
                <a:lnTo>
                  <a:pt x="850" y="1018"/>
                </a:lnTo>
                <a:lnTo>
                  <a:pt x="850" y="1034"/>
                </a:lnTo>
                <a:lnTo>
                  <a:pt x="860" y="1034"/>
                </a:lnTo>
                <a:lnTo>
                  <a:pt x="860" y="1060"/>
                </a:lnTo>
                <a:lnTo>
                  <a:pt x="882" y="1060"/>
                </a:lnTo>
                <a:lnTo>
                  <a:pt x="882" y="1068"/>
                </a:lnTo>
                <a:lnTo>
                  <a:pt x="894" y="1068"/>
                </a:lnTo>
                <a:lnTo>
                  <a:pt x="894" y="1078"/>
                </a:lnTo>
                <a:lnTo>
                  <a:pt x="904" y="1078"/>
                </a:lnTo>
                <a:lnTo>
                  <a:pt x="904" y="1112"/>
                </a:lnTo>
                <a:lnTo>
                  <a:pt x="926" y="1112"/>
                </a:lnTo>
                <a:lnTo>
                  <a:pt x="926" y="1120"/>
                </a:lnTo>
                <a:lnTo>
                  <a:pt x="946" y="1120"/>
                </a:lnTo>
                <a:lnTo>
                  <a:pt x="946" y="1130"/>
                </a:lnTo>
                <a:lnTo>
                  <a:pt x="956" y="1130"/>
                </a:lnTo>
                <a:lnTo>
                  <a:pt x="956" y="1148"/>
                </a:lnTo>
                <a:lnTo>
                  <a:pt x="978" y="1148"/>
                </a:lnTo>
                <a:lnTo>
                  <a:pt x="978" y="1156"/>
                </a:lnTo>
                <a:lnTo>
                  <a:pt x="1000" y="1156"/>
                </a:lnTo>
                <a:lnTo>
                  <a:pt x="1000" y="1166"/>
                </a:lnTo>
                <a:lnTo>
                  <a:pt x="1051" y="1166"/>
                </a:lnTo>
                <a:lnTo>
                  <a:pt x="1051" y="1174"/>
                </a:lnTo>
                <a:lnTo>
                  <a:pt x="1073" y="1174"/>
                </a:lnTo>
                <a:lnTo>
                  <a:pt x="1073" y="1184"/>
                </a:lnTo>
                <a:lnTo>
                  <a:pt x="1105" y="1184"/>
                </a:lnTo>
                <a:lnTo>
                  <a:pt x="1105" y="1192"/>
                </a:lnTo>
                <a:lnTo>
                  <a:pt x="1127" y="1192"/>
                </a:lnTo>
                <a:lnTo>
                  <a:pt x="1127" y="1204"/>
                </a:lnTo>
                <a:lnTo>
                  <a:pt x="1167" y="1204"/>
                </a:lnTo>
                <a:lnTo>
                  <a:pt x="1167" y="1210"/>
                </a:lnTo>
                <a:lnTo>
                  <a:pt x="1179" y="1210"/>
                </a:lnTo>
                <a:lnTo>
                  <a:pt x="1179" y="1232"/>
                </a:lnTo>
                <a:lnTo>
                  <a:pt x="1189" y="1232"/>
                </a:lnTo>
                <a:lnTo>
                  <a:pt x="1189" y="1250"/>
                </a:lnTo>
                <a:lnTo>
                  <a:pt x="1201" y="1250"/>
                </a:lnTo>
                <a:lnTo>
                  <a:pt x="1201" y="1288"/>
                </a:lnTo>
                <a:lnTo>
                  <a:pt x="1209" y="1288"/>
                </a:lnTo>
                <a:lnTo>
                  <a:pt x="1209" y="1332"/>
                </a:lnTo>
                <a:lnTo>
                  <a:pt x="1275" y="1332"/>
                </a:lnTo>
                <a:lnTo>
                  <a:pt x="1275" y="1346"/>
                </a:lnTo>
                <a:lnTo>
                  <a:pt x="1337" y="1346"/>
                </a:lnTo>
                <a:lnTo>
                  <a:pt x="1337" y="1358"/>
                </a:lnTo>
                <a:lnTo>
                  <a:pt x="1381" y="1358"/>
                </a:lnTo>
                <a:lnTo>
                  <a:pt x="1381" y="1372"/>
                </a:lnTo>
                <a:lnTo>
                  <a:pt x="1389" y="1372"/>
                </a:lnTo>
                <a:lnTo>
                  <a:pt x="1389" y="1382"/>
                </a:lnTo>
                <a:lnTo>
                  <a:pt x="1425" y="1382"/>
                </a:lnTo>
                <a:lnTo>
                  <a:pt x="1425" y="1408"/>
                </a:lnTo>
                <a:lnTo>
                  <a:pt x="1443" y="1408"/>
                </a:lnTo>
                <a:lnTo>
                  <a:pt x="1443" y="1418"/>
                </a:lnTo>
                <a:lnTo>
                  <a:pt x="1499" y="1418"/>
                </a:lnTo>
                <a:lnTo>
                  <a:pt x="1499" y="1432"/>
                </a:lnTo>
                <a:lnTo>
                  <a:pt x="1539" y="1432"/>
                </a:lnTo>
                <a:lnTo>
                  <a:pt x="1539" y="1444"/>
                </a:lnTo>
                <a:lnTo>
                  <a:pt x="1591" y="1444"/>
                </a:lnTo>
                <a:lnTo>
                  <a:pt x="1591" y="1458"/>
                </a:lnTo>
                <a:lnTo>
                  <a:pt x="1709" y="1458"/>
                </a:lnTo>
                <a:lnTo>
                  <a:pt x="1709" y="1468"/>
                </a:lnTo>
                <a:lnTo>
                  <a:pt x="1753" y="1468"/>
                </a:lnTo>
                <a:lnTo>
                  <a:pt x="1753" y="1480"/>
                </a:lnTo>
                <a:lnTo>
                  <a:pt x="1771" y="1480"/>
                </a:lnTo>
                <a:lnTo>
                  <a:pt x="1771" y="1494"/>
                </a:lnTo>
                <a:lnTo>
                  <a:pt x="1793" y="1494"/>
                </a:lnTo>
                <a:lnTo>
                  <a:pt x="1793" y="1520"/>
                </a:lnTo>
                <a:lnTo>
                  <a:pt x="1815" y="1520"/>
                </a:lnTo>
                <a:lnTo>
                  <a:pt x="1815" y="1550"/>
                </a:lnTo>
                <a:lnTo>
                  <a:pt x="1837" y="1550"/>
                </a:lnTo>
                <a:lnTo>
                  <a:pt x="1837" y="1566"/>
                </a:lnTo>
                <a:lnTo>
                  <a:pt x="2069" y="1566"/>
                </a:lnTo>
                <a:lnTo>
                  <a:pt x="2069" y="1582"/>
                </a:lnTo>
                <a:lnTo>
                  <a:pt x="2123" y="1582"/>
                </a:lnTo>
                <a:lnTo>
                  <a:pt x="2123" y="1598"/>
                </a:lnTo>
                <a:lnTo>
                  <a:pt x="2145" y="1598"/>
                </a:lnTo>
                <a:lnTo>
                  <a:pt x="2145" y="1612"/>
                </a:lnTo>
                <a:lnTo>
                  <a:pt x="2305" y="1612"/>
                </a:lnTo>
                <a:lnTo>
                  <a:pt x="2305" y="1628"/>
                </a:lnTo>
                <a:lnTo>
                  <a:pt x="2377" y="1628"/>
                </a:lnTo>
                <a:lnTo>
                  <a:pt x="2377" y="1646"/>
                </a:lnTo>
                <a:lnTo>
                  <a:pt x="2389" y="1646"/>
                </a:lnTo>
                <a:lnTo>
                  <a:pt x="2389" y="1678"/>
                </a:lnTo>
                <a:lnTo>
                  <a:pt x="2613" y="1678"/>
                </a:lnTo>
                <a:lnTo>
                  <a:pt x="2613" y="1698"/>
                </a:lnTo>
                <a:lnTo>
                  <a:pt x="2943" y="1698"/>
                </a:lnTo>
                <a:lnTo>
                  <a:pt x="2943" y="1720"/>
                </a:lnTo>
                <a:lnTo>
                  <a:pt x="3131" y="1720"/>
                </a:lnTo>
                <a:lnTo>
                  <a:pt x="3131" y="1754"/>
                </a:lnTo>
                <a:lnTo>
                  <a:pt x="3579" y="1754"/>
                </a:lnTo>
                <a:lnTo>
                  <a:pt x="3579" y="1784"/>
                </a:lnTo>
                <a:lnTo>
                  <a:pt x="4848" y="1784"/>
                </a:lnTo>
                <a:lnTo>
                  <a:pt x="4848" y="1784"/>
                </a:lnTo>
                <a:lnTo>
                  <a:pt x="4848" y="1784"/>
                </a:lnTo>
              </a:path>
            </a:pathLst>
          </a:custGeom>
          <a:noFill/>
          <a:ln w="1905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FFFF00"/>
              </a:solidFill>
            </a:endParaRPr>
          </a:p>
        </p:txBody>
      </p:sp>
      <p:sp>
        <p:nvSpPr>
          <p:cNvPr id="271" name="Freeform 159"/>
          <p:cNvSpPr>
            <a:spLocks/>
          </p:cNvSpPr>
          <p:nvPr/>
        </p:nvSpPr>
        <p:spPr bwMode="auto">
          <a:xfrm>
            <a:off x="1910477" y="2169179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2 h 36"/>
              <a:gd name="T6" fmla="*/ 44 w 44"/>
              <a:gd name="T7" fmla="*/ 22 h 36"/>
              <a:gd name="T8" fmla="*/ 44 w 44"/>
              <a:gd name="T9" fmla="*/ 14 h 36"/>
              <a:gd name="T10" fmla="*/ 24 w 44"/>
              <a:gd name="T11" fmla="*/ 14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4 h 36"/>
              <a:gd name="T18" fmla="*/ 0 w 44"/>
              <a:gd name="T19" fmla="*/ 14 h 36"/>
              <a:gd name="T20" fmla="*/ 0 w 44"/>
              <a:gd name="T21" fmla="*/ 22 h 36"/>
              <a:gd name="T22" fmla="*/ 16 w 44"/>
              <a:gd name="T23" fmla="*/ 22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2"/>
                </a:lnTo>
                <a:lnTo>
                  <a:pt x="44" y="22"/>
                </a:lnTo>
                <a:lnTo>
                  <a:pt x="44" y="14"/>
                </a:lnTo>
                <a:lnTo>
                  <a:pt x="24" y="14"/>
                </a:lnTo>
                <a:lnTo>
                  <a:pt x="24" y="0"/>
                </a:lnTo>
                <a:lnTo>
                  <a:pt x="16" y="0"/>
                </a:lnTo>
                <a:lnTo>
                  <a:pt x="16" y="14"/>
                </a:lnTo>
                <a:lnTo>
                  <a:pt x="0" y="14"/>
                </a:lnTo>
                <a:lnTo>
                  <a:pt x="0" y="22"/>
                </a:lnTo>
                <a:lnTo>
                  <a:pt x="16" y="22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272" name="Freeform 160"/>
          <p:cNvSpPr>
            <a:spLocks/>
          </p:cNvSpPr>
          <p:nvPr/>
        </p:nvSpPr>
        <p:spPr bwMode="auto">
          <a:xfrm>
            <a:off x="1910477" y="2169179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2 h 36"/>
              <a:gd name="T6" fmla="*/ 44 w 44"/>
              <a:gd name="T7" fmla="*/ 22 h 36"/>
              <a:gd name="T8" fmla="*/ 44 w 44"/>
              <a:gd name="T9" fmla="*/ 14 h 36"/>
              <a:gd name="T10" fmla="*/ 24 w 44"/>
              <a:gd name="T11" fmla="*/ 14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4 h 36"/>
              <a:gd name="T18" fmla="*/ 0 w 44"/>
              <a:gd name="T19" fmla="*/ 14 h 36"/>
              <a:gd name="T20" fmla="*/ 0 w 44"/>
              <a:gd name="T21" fmla="*/ 22 h 36"/>
              <a:gd name="T22" fmla="*/ 16 w 44"/>
              <a:gd name="T23" fmla="*/ 22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2"/>
                </a:lnTo>
                <a:lnTo>
                  <a:pt x="44" y="22"/>
                </a:lnTo>
                <a:lnTo>
                  <a:pt x="44" y="14"/>
                </a:lnTo>
                <a:lnTo>
                  <a:pt x="24" y="14"/>
                </a:lnTo>
                <a:lnTo>
                  <a:pt x="24" y="0"/>
                </a:lnTo>
                <a:lnTo>
                  <a:pt x="16" y="0"/>
                </a:lnTo>
                <a:lnTo>
                  <a:pt x="16" y="14"/>
                </a:lnTo>
                <a:lnTo>
                  <a:pt x="0" y="14"/>
                </a:lnTo>
                <a:lnTo>
                  <a:pt x="0" y="22"/>
                </a:lnTo>
                <a:lnTo>
                  <a:pt x="16" y="22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273" name="Freeform 161"/>
          <p:cNvSpPr>
            <a:spLocks/>
          </p:cNvSpPr>
          <p:nvPr/>
        </p:nvSpPr>
        <p:spPr bwMode="auto">
          <a:xfrm>
            <a:off x="1910477" y="2169179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2 h 36"/>
              <a:gd name="T6" fmla="*/ 44 w 44"/>
              <a:gd name="T7" fmla="*/ 22 h 36"/>
              <a:gd name="T8" fmla="*/ 44 w 44"/>
              <a:gd name="T9" fmla="*/ 14 h 36"/>
              <a:gd name="T10" fmla="*/ 24 w 44"/>
              <a:gd name="T11" fmla="*/ 14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4 h 36"/>
              <a:gd name="T18" fmla="*/ 0 w 44"/>
              <a:gd name="T19" fmla="*/ 14 h 36"/>
              <a:gd name="T20" fmla="*/ 0 w 44"/>
              <a:gd name="T21" fmla="*/ 22 h 36"/>
              <a:gd name="T22" fmla="*/ 16 w 44"/>
              <a:gd name="T23" fmla="*/ 22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2"/>
                </a:lnTo>
                <a:lnTo>
                  <a:pt x="44" y="22"/>
                </a:lnTo>
                <a:lnTo>
                  <a:pt x="44" y="14"/>
                </a:lnTo>
                <a:lnTo>
                  <a:pt x="24" y="14"/>
                </a:lnTo>
                <a:lnTo>
                  <a:pt x="24" y="0"/>
                </a:lnTo>
                <a:lnTo>
                  <a:pt x="16" y="0"/>
                </a:lnTo>
                <a:lnTo>
                  <a:pt x="16" y="14"/>
                </a:lnTo>
                <a:lnTo>
                  <a:pt x="0" y="14"/>
                </a:lnTo>
                <a:lnTo>
                  <a:pt x="0" y="22"/>
                </a:lnTo>
                <a:lnTo>
                  <a:pt x="16" y="22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274" name="Freeform 162"/>
          <p:cNvSpPr>
            <a:spLocks/>
          </p:cNvSpPr>
          <p:nvPr/>
        </p:nvSpPr>
        <p:spPr bwMode="auto">
          <a:xfrm>
            <a:off x="1910477" y="2169179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2 h 36"/>
              <a:gd name="T6" fmla="*/ 44 w 44"/>
              <a:gd name="T7" fmla="*/ 22 h 36"/>
              <a:gd name="T8" fmla="*/ 44 w 44"/>
              <a:gd name="T9" fmla="*/ 14 h 36"/>
              <a:gd name="T10" fmla="*/ 24 w 44"/>
              <a:gd name="T11" fmla="*/ 14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4 h 36"/>
              <a:gd name="T18" fmla="*/ 0 w 44"/>
              <a:gd name="T19" fmla="*/ 14 h 36"/>
              <a:gd name="T20" fmla="*/ 0 w 44"/>
              <a:gd name="T21" fmla="*/ 22 h 36"/>
              <a:gd name="T22" fmla="*/ 16 w 44"/>
              <a:gd name="T23" fmla="*/ 22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2"/>
                </a:lnTo>
                <a:lnTo>
                  <a:pt x="44" y="22"/>
                </a:lnTo>
                <a:lnTo>
                  <a:pt x="44" y="14"/>
                </a:lnTo>
                <a:lnTo>
                  <a:pt x="24" y="14"/>
                </a:lnTo>
                <a:lnTo>
                  <a:pt x="24" y="0"/>
                </a:lnTo>
                <a:lnTo>
                  <a:pt x="16" y="0"/>
                </a:lnTo>
                <a:lnTo>
                  <a:pt x="16" y="14"/>
                </a:lnTo>
                <a:lnTo>
                  <a:pt x="0" y="14"/>
                </a:lnTo>
                <a:lnTo>
                  <a:pt x="0" y="22"/>
                </a:lnTo>
                <a:lnTo>
                  <a:pt x="16" y="22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275" name="Freeform 163"/>
          <p:cNvSpPr>
            <a:spLocks/>
          </p:cNvSpPr>
          <p:nvPr/>
        </p:nvSpPr>
        <p:spPr bwMode="auto">
          <a:xfrm>
            <a:off x="1910477" y="2169179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2 h 36"/>
              <a:gd name="T6" fmla="*/ 44 w 44"/>
              <a:gd name="T7" fmla="*/ 22 h 36"/>
              <a:gd name="T8" fmla="*/ 44 w 44"/>
              <a:gd name="T9" fmla="*/ 14 h 36"/>
              <a:gd name="T10" fmla="*/ 24 w 44"/>
              <a:gd name="T11" fmla="*/ 14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4 h 36"/>
              <a:gd name="T18" fmla="*/ 0 w 44"/>
              <a:gd name="T19" fmla="*/ 14 h 36"/>
              <a:gd name="T20" fmla="*/ 0 w 44"/>
              <a:gd name="T21" fmla="*/ 22 h 36"/>
              <a:gd name="T22" fmla="*/ 16 w 44"/>
              <a:gd name="T23" fmla="*/ 22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2"/>
                </a:lnTo>
                <a:lnTo>
                  <a:pt x="44" y="22"/>
                </a:lnTo>
                <a:lnTo>
                  <a:pt x="44" y="14"/>
                </a:lnTo>
                <a:lnTo>
                  <a:pt x="24" y="14"/>
                </a:lnTo>
                <a:lnTo>
                  <a:pt x="24" y="0"/>
                </a:lnTo>
                <a:lnTo>
                  <a:pt x="16" y="0"/>
                </a:lnTo>
                <a:lnTo>
                  <a:pt x="16" y="14"/>
                </a:lnTo>
                <a:lnTo>
                  <a:pt x="0" y="14"/>
                </a:lnTo>
                <a:lnTo>
                  <a:pt x="0" y="22"/>
                </a:lnTo>
                <a:lnTo>
                  <a:pt x="16" y="22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276" name="Freeform 164"/>
          <p:cNvSpPr>
            <a:spLocks/>
          </p:cNvSpPr>
          <p:nvPr/>
        </p:nvSpPr>
        <p:spPr bwMode="auto">
          <a:xfrm>
            <a:off x="1910477" y="2169179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2 h 36"/>
              <a:gd name="T6" fmla="*/ 44 w 44"/>
              <a:gd name="T7" fmla="*/ 22 h 36"/>
              <a:gd name="T8" fmla="*/ 44 w 44"/>
              <a:gd name="T9" fmla="*/ 14 h 36"/>
              <a:gd name="T10" fmla="*/ 24 w 44"/>
              <a:gd name="T11" fmla="*/ 14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4 h 36"/>
              <a:gd name="T18" fmla="*/ 0 w 44"/>
              <a:gd name="T19" fmla="*/ 14 h 36"/>
              <a:gd name="T20" fmla="*/ 0 w 44"/>
              <a:gd name="T21" fmla="*/ 22 h 36"/>
              <a:gd name="T22" fmla="*/ 16 w 44"/>
              <a:gd name="T23" fmla="*/ 22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2"/>
                </a:lnTo>
                <a:lnTo>
                  <a:pt x="44" y="22"/>
                </a:lnTo>
                <a:lnTo>
                  <a:pt x="44" y="14"/>
                </a:lnTo>
                <a:lnTo>
                  <a:pt x="24" y="14"/>
                </a:lnTo>
                <a:lnTo>
                  <a:pt x="24" y="0"/>
                </a:lnTo>
                <a:lnTo>
                  <a:pt x="16" y="0"/>
                </a:lnTo>
                <a:lnTo>
                  <a:pt x="16" y="14"/>
                </a:lnTo>
                <a:lnTo>
                  <a:pt x="0" y="14"/>
                </a:lnTo>
                <a:lnTo>
                  <a:pt x="0" y="22"/>
                </a:lnTo>
                <a:lnTo>
                  <a:pt x="16" y="22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277" name="Freeform 165"/>
          <p:cNvSpPr>
            <a:spLocks/>
          </p:cNvSpPr>
          <p:nvPr/>
        </p:nvSpPr>
        <p:spPr bwMode="auto">
          <a:xfrm>
            <a:off x="1910477" y="2169179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2 h 36"/>
              <a:gd name="T6" fmla="*/ 44 w 44"/>
              <a:gd name="T7" fmla="*/ 22 h 36"/>
              <a:gd name="T8" fmla="*/ 44 w 44"/>
              <a:gd name="T9" fmla="*/ 14 h 36"/>
              <a:gd name="T10" fmla="*/ 24 w 44"/>
              <a:gd name="T11" fmla="*/ 14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4 h 36"/>
              <a:gd name="T18" fmla="*/ 0 w 44"/>
              <a:gd name="T19" fmla="*/ 14 h 36"/>
              <a:gd name="T20" fmla="*/ 0 w 44"/>
              <a:gd name="T21" fmla="*/ 22 h 36"/>
              <a:gd name="T22" fmla="*/ 16 w 44"/>
              <a:gd name="T23" fmla="*/ 22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2"/>
                </a:lnTo>
                <a:lnTo>
                  <a:pt x="44" y="22"/>
                </a:lnTo>
                <a:lnTo>
                  <a:pt x="44" y="14"/>
                </a:lnTo>
                <a:lnTo>
                  <a:pt x="24" y="14"/>
                </a:lnTo>
                <a:lnTo>
                  <a:pt x="24" y="0"/>
                </a:lnTo>
                <a:lnTo>
                  <a:pt x="16" y="0"/>
                </a:lnTo>
                <a:lnTo>
                  <a:pt x="16" y="14"/>
                </a:lnTo>
                <a:lnTo>
                  <a:pt x="0" y="14"/>
                </a:lnTo>
                <a:lnTo>
                  <a:pt x="0" y="22"/>
                </a:lnTo>
                <a:lnTo>
                  <a:pt x="16" y="22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278" name="Freeform 166"/>
          <p:cNvSpPr>
            <a:spLocks/>
          </p:cNvSpPr>
          <p:nvPr/>
        </p:nvSpPr>
        <p:spPr bwMode="auto">
          <a:xfrm>
            <a:off x="1910477" y="2169179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2 h 36"/>
              <a:gd name="T6" fmla="*/ 44 w 44"/>
              <a:gd name="T7" fmla="*/ 22 h 36"/>
              <a:gd name="T8" fmla="*/ 44 w 44"/>
              <a:gd name="T9" fmla="*/ 14 h 36"/>
              <a:gd name="T10" fmla="*/ 24 w 44"/>
              <a:gd name="T11" fmla="*/ 14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4 h 36"/>
              <a:gd name="T18" fmla="*/ 0 w 44"/>
              <a:gd name="T19" fmla="*/ 14 h 36"/>
              <a:gd name="T20" fmla="*/ 0 w 44"/>
              <a:gd name="T21" fmla="*/ 22 h 36"/>
              <a:gd name="T22" fmla="*/ 16 w 44"/>
              <a:gd name="T23" fmla="*/ 22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2"/>
                </a:lnTo>
                <a:lnTo>
                  <a:pt x="44" y="22"/>
                </a:lnTo>
                <a:lnTo>
                  <a:pt x="44" y="14"/>
                </a:lnTo>
                <a:lnTo>
                  <a:pt x="24" y="14"/>
                </a:lnTo>
                <a:lnTo>
                  <a:pt x="24" y="0"/>
                </a:lnTo>
                <a:lnTo>
                  <a:pt x="16" y="0"/>
                </a:lnTo>
                <a:lnTo>
                  <a:pt x="16" y="14"/>
                </a:lnTo>
                <a:lnTo>
                  <a:pt x="0" y="14"/>
                </a:lnTo>
                <a:lnTo>
                  <a:pt x="0" y="22"/>
                </a:lnTo>
                <a:lnTo>
                  <a:pt x="16" y="22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279" name="Freeform 167"/>
          <p:cNvSpPr>
            <a:spLocks/>
          </p:cNvSpPr>
          <p:nvPr/>
        </p:nvSpPr>
        <p:spPr bwMode="auto">
          <a:xfrm>
            <a:off x="1910477" y="2169179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2 h 36"/>
              <a:gd name="T6" fmla="*/ 44 w 44"/>
              <a:gd name="T7" fmla="*/ 22 h 36"/>
              <a:gd name="T8" fmla="*/ 44 w 44"/>
              <a:gd name="T9" fmla="*/ 14 h 36"/>
              <a:gd name="T10" fmla="*/ 24 w 44"/>
              <a:gd name="T11" fmla="*/ 14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4 h 36"/>
              <a:gd name="T18" fmla="*/ 0 w 44"/>
              <a:gd name="T19" fmla="*/ 14 h 36"/>
              <a:gd name="T20" fmla="*/ 0 w 44"/>
              <a:gd name="T21" fmla="*/ 22 h 36"/>
              <a:gd name="T22" fmla="*/ 16 w 44"/>
              <a:gd name="T23" fmla="*/ 22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2"/>
                </a:lnTo>
                <a:lnTo>
                  <a:pt x="44" y="22"/>
                </a:lnTo>
                <a:lnTo>
                  <a:pt x="44" y="14"/>
                </a:lnTo>
                <a:lnTo>
                  <a:pt x="24" y="14"/>
                </a:lnTo>
                <a:lnTo>
                  <a:pt x="24" y="0"/>
                </a:lnTo>
                <a:lnTo>
                  <a:pt x="16" y="0"/>
                </a:lnTo>
                <a:lnTo>
                  <a:pt x="16" y="14"/>
                </a:lnTo>
                <a:lnTo>
                  <a:pt x="0" y="14"/>
                </a:lnTo>
                <a:lnTo>
                  <a:pt x="0" y="22"/>
                </a:lnTo>
                <a:lnTo>
                  <a:pt x="16" y="22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280" name="Freeform 168"/>
          <p:cNvSpPr>
            <a:spLocks/>
          </p:cNvSpPr>
          <p:nvPr/>
        </p:nvSpPr>
        <p:spPr bwMode="auto">
          <a:xfrm>
            <a:off x="1910477" y="2169179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2 h 36"/>
              <a:gd name="T6" fmla="*/ 44 w 44"/>
              <a:gd name="T7" fmla="*/ 22 h 36"/>
              <a:gd name="T8" fmla="*/ 44 w 44"/>
              <a:gd name="T9" fmla="*/ 14 h 36"/>
              <a:gd name="T10" fmla="*/ 24 w 44"/>
              <a:gd name="T11" fmla="*/ 14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4 h 36"/>
              <a:gd name="T18" fmla="*/ 0 w 44"/>
              <a:gd name="T19" fmla="*/ 14 h 36"/>
              <a:gd name="T20" fmla="*/ 0 w 44"/>
              <a:gd name="T21" fmla="*/ 22 h 36"/>
              <a:gd name="T22" fmla="*/ 16 w 44"/>
              <a:gd name="T23" fmla="*/ 22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2"/>
                </a:lnTo>
                <a:lnTo>
                  <a:pt x="44" y="22"/>
                </a:lnTo>
                <a:lnTo>
                  <a:pt x="44" y="14"/>
                </a:lnTo>
                <a:lnTo>
                  <a:pt x="24" y="14"/>
                </a:lnTo>
                <a:lnTo>
                  <a:pt x="24" y="0"/>
                </a:lnTo>
                <a:lnTo>
                  <a:pt x="16" y="0"/>
                </a:lnTo>
                <a:lnTo>
                  <a:pt x="16" y="14"/>
                </a:lnTo>
                <a:lnTo>
                  <a:pt x="0" y="14"/>
                </a:lnTo>
                <a:lnTo>
                  <a:pt x="0" y="22"/>
                </a:lnTo>
                <a:lnTo>
                  <a:pt x="16" y="22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281" name="Freeform 169"/>
          <p:cNvSpPr>
            <a:spLocks/>
          </p:cNvSpPr>
          <p:nvPr/>
        </p:nvSpPr>
        <p:spPr bwMode="auto">
          <a:xfrm>
            <a:off x="1910477" y="2169179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2 h 36"/>
              <a:gd name="T6" fmla="*/ 44 w 44"/>
              <a:gd name="T7" fmla="*/ 22 h 36"/>
              <a:gd name="T8" fmla="*/ 44 w 44"/>
              <a:gd name="T9" fmla="*/ 14 h 36"/>
              <a:gd name="T10" fmla="*/ 24 w 44"/>
              <a:gd name="T11" fmla="*/ 14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4 h 36"/>
              <a:gd name="T18" fmla="*/ 0 w 44"/>
              <a:gd name="T19" fmla="*/ 14 h 36"/>
              <a:gd name="T20" fmla="*/ 0 w 44"/>
              <a:gd name="T21" fmla="*/ 22 h 36"/>
              <a:gd name="T22" fmla="*/ 16 w 44"/>
              <a:gd name="T23" fmla="*/ 22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2"/>
                </a:lnTo>
                <a:lnTo>
                  <a:pt x="44" y="22"/>
                </a:lnTo>
                <a:lnTo>
                  <a:pt x="44" y="14"/>
                </a:lnTo>
                <a:lnTo>
                  <a:pt x="24" y="14"/>
                </a:lnTo>
                <a:lnTo>
                  <a:pt x="24" y="0"/>
                </a:lnTo>
                <a:lnTo>
                  <a:pt x="16" y="0"/>
                </a:lnTo>
                <a:lnTo>
                  <a:pt x="16" y="14"/>
                </a:lnTo>
                <a:lnTo>
                  <a:pt x="0" y="14"/>
                </a:lnTo>
                <a:lnTo>
                  <a:pt x="0" y="22"/>
                </a:lnTo>
                <a:lnTo>
                  <a:pt x="16" y="22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282" name="Freeform 170"/>
          <p:cNvSpPr>
            <a:spLocks/>
          </p:cNvSpPr>
          <p:nvPr/>
        </p:nvSpPr>
        <p:spPr bwMode="auto">
          <a:xfrm>
            <a:off x="1910477" y="2169179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2 h 36"/>
              <a:gd name="T6" fmla="*/ 44 w 44"/>
              <a:gd name="T7" fmla="*/ 22 h 36"/>
              <a:gd name="T8" fmla="*/ 44 w 44"/>
              <a:gd name="T9" fmla="*/ 14 h 36"/>
              <a:gd name="T10" fmla="*/ 24 w 44"/>
              <a:gd name="T11" fmla="*/ 14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4 h 36"/>
              <a:gd name="T18" fmla="*/ 0 w 44"/>
              <a:gd name="T19" fmla="*/ 14 h 36"/>
              <a:gd name="T20" fmla="*/ 0 w 44"/>
              <a:gd name="T21" fmla="*/ 22 h 36"/>
              <a:gd name="T22" fmla="*/ 16 w 44"/>
              <a:gd name="T23" fmla="*/ 22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2"/>
                </a:lnTo>
                <a:lnTo>
                  <a:pt x="44" y="22"/>
                </a:lnTo>
                <a:lnTo>
                  <a:pt x="44" y="14"/>
                </a:lnTo>
                <a:lnTo>
                  <a:pt x="24" y="14"/>
                </a:lnTo>
                <a:lnTo>
                  <a:pt x="24" y="0"/>
                </a:lnTo>
                <a:lnTo>
                  <a:pt x="16" y="0"/>
                </a:lnTo>
                <a:lnTo>
                  <a:pt x="16" y="14"/>
                </a:lnTo>
                <a:lnTo>
                  <a:pt x="0" y="14"/>
                </a:lnTo>
                <a:lnTo>
                  <a:pt x="0" y="22"/>
                </a:lnTo>
                <a:lnTo>
                  <a:pt x="16" y="22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283" name="Freeform 171"/>
          <p:cNvSpPr>
            <a:spLocks/>
          </p:cNvSpPr>
          <p:nvPr/>
        </p:nvSpPr>
        <p:spPr bwMode="auto">
          <a:xfrm>
            <a:off x="1910477" y="2169179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2 h 36"/>
              <a:gd name="T6" fmla="*/ 44 w 44"/>
              <a:gd name="T7" fmla="*/ 22 h 36"/>
              <a:gd name="T8" fmla="*/ 44 w 44"/>
              <a:gd name="T9" fmla="*/ 14 h 36"/>
              <a:gd name="T10" fmla="*/ 24 w 44"/>
              <a:gd name="T11" fmla="*/ 14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4 h 36"/>
              <a:gd name="T18" fmla="*/ 0 w 44"/>
              <a:gd name="T19" fmla="*/ 14 h 36"/>
              <a:gd name="T20" fmla="*/ 0 w 44"/>
              <a:gd name="T21" fmla="*/ 22 h 36"/>
              <a:gd name="T22" fmla="*/ 16 w 44"/>
              <a:gd name="T23" fmla="*/ 22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2"/>
                </a:lnTo>
                <a:lnTo>
                  <a:pt x="44" y="22"/>
                </a:lnTo>
                <a:lnTo>
                  <a:pt x="44" y="14"/>
                </a:lnTo>
                <a:lnTo>
                  <a:pt x="24" y="14"/>
                </a:lnTo>
                <a:lnTo>
                  <a:pt x="24" y="0"/>
                </a:lnTo>
                <a:lnTo>
                  <a:pt x="16" y="0"/>
                </a:lnTo>
                <a:lnTo>
                  <a:pt x="16" y="14"/>
                </a:lnTo>
                <a:lnTo>
                  <a:pt x="0" y="14"/>
                </a:lnTo>
                <a:lnTo>
                  <a:pt x="0" y="22"/>
                </a:lnTo>
                <a:lnTo>
                  <a:pt x="16" y="22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284" name="Freeform 172"/>
          <p:cNvSpPr>
            <a:spLocks/>
          </p:cNvSpPr>
          <p:nvPr/>
        </p:nvSpPr>
        <p:spPr bwMode="auto">
          <a:xfrm>
            <a:off x="1910477" y="2169179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2 h 36"/>
              <a:gd name="T6" fmla="*/ 44 w 44"/>
              <a:gd name="T7" fmla="*/ 22 h 36"/>
              <a:gd name="T8" fmla="*/ 44 w 44"/>
              <a:gd name="T9" fmla="*/ 14 h 36"/>
              <a:gd name="T10" fmla="*/ 24 w 44"/>
              <a:gd name="T11" fmla="*/ 14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4 h 36"/>
              <a:gd name="T18" fmla="*/ 0 w 44"/>
              <a:gd name="T19" fmla="*/ 14 h 36"/>
              <a:gd name="T20" fmla="*/ 0 w 44"/>
              <a:gd name="T21" fmla="*/ 22 h 36"/>
              <a:gd name="T22" fmla="*/ 16 w 44"/>
              <a:gd name="T23" fmla="*/ 22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2"/>
                </a:lnTo>
                <a:lnTo>
                  <a:pt x="44" y="22"/>
                </a:lnTo>
                <a:lnTo>
                  <a:pt x="44" y="14"/>
                </a:lnTo>
                <a:lnTo>
                  <a:pt x="24" y="14"/>
                </a:lnTo>
                <a:lnTo>
                  <a:pt x="24" y="0"/>
                </a:lnTo>
                <a:lnTo>
                  <a:pt x="16" y="0"/>
                </a:lnTo>
                <a:lnTo>
                  <a:pt x="16" y="14"/>
                </a:lnTo>
                <a:lnTo>
                  <a:pt x="0" y="14"/>
                </a:lnTo>
                <a:lnTo>
                  <a:pt x="0" y="22"/>
                </a:lnTo>
                <a:lnTo>
                  <a:pt x="16" y="22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285" name="Freeform 173"/>
          <p:cNvSpPr>
            <a:spLocks/>
          </p:cNvSpPr>
          <p:nvPr/>
        </p:nvSpPr>
        <p:spPr bwMode="auto">
          <a:xfrm>
            <a:off x="1910477" y="2169179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2 h 36"/>
              <a:gd name="T6" fmla="*/ 44 w 44"/>
              <a:gd name="T7" fmla="*/ 22 h 36"/>
              <a:gd name="T8" fmla="*/ 44 w 44"/>
              <a:gd name="T9" fmla="*/ 14 h 36"/>
              <a:gd name="T10" fmla="*/ 24 w 44"/>
              <a:gd name="T11" fmla="*/ 14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4 h 36"/>
              <a:gd name="T18" fmla="*/ 0 w 44"/>
              <a:gd name="T19" fmla="*/ 14 h 36"/>
              <a:gd name="T20" fmla="*/ 0 w 44"/>
              <a:gd name="T21" fmla="*/ 22 h 36"/>
              <a:gd name="T22" fmla="*/ 16 w 44"/>
              <a:gd name="T23" fmla="*/ 22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2"/>
                </a:lnTo>
                <a:lnTo>
                  <a:pt x="44" y="22"/>
                </a:lnTo>
                <a:lnTo>
                  <a:pt x="44" y="14"/>
                </a:lnTo>
                <a:lnTo>
                  <a:pt x="24" y="14"/>
                </a:lnTo>
                <a:lnTo>
                  <a:pt x="24" y="0"/>
                </a:lnTo>
                <a:lnTo>
                  <a:pt x="16" y="0"/>
                </a:lnTo>
                <a:lnTo>
                  <a:pt x="16" y="14"/>
                </a:lnTo>
                <a:lnTo>
                  <a:pt x="0" y="14"/>
                </a:lnTo>
                <a:lnTo>
                  <a:pt x="0" y="22"/>
                </a:lnTo>
                <a:lnTo>
                  <a:pt x="16" y="22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286" name="Freeform 174"/>
          <p:cNvSpPr>
            <a:spLocks/>
          </p:cNvSpPr>
          <p:nvPr/>
        </p:nvSpPr>
        <p:spPr bwMode="auto">
          <a:xfrm>
            <a:off x="1910477" y="2169179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2 h 36"/>
              <a:gd name="T6" fmla="*/ 44 w 44"/>
              <a:gd name="T7" fmla="*/ 22 h 36"/>
              <a:gd name="T8" fmla="*/ 44 w 44"/>
              <a:gd name="T9" fmla="*/ 14 h 36"/>
              <a:gd name="T10" fmla="*/ 24 w 44"/>
              <a:gd name="T11" fmla="*/ 14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4 h 36"/>
              <a:gd name="T18" fmla="*/ 0 w 44"/>
              <a:gd name="T19" fmla="*/ 14 h 36"/>
              <a:gd name="T20" fmla="*/ 0 w 44"/>
              <a:gd name="T21" fmla="*/ 22 h 36"/>
              <a:gd name="T22" fmla="*/ 16 w 44"/>
              <a:gd name="T23" fmla="*/ 22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2"/>
                </a:lnTo>
                <a:lnTo>
                  <a:pt x="44" y="22"/>
                </a:lnTo>
                <a:lnTo>
                  <a:pt x="44" y="14"/>
                </a:lnTo>
                <a:lnTo>
                  <a:pt x="24" y="14"/>
                </a:lnTo>
                <a:lnTo>
                  <a:pt x="24" y="0"/>
                </a:lnTo>
                <a:lnTo>
                  <a:pt x="16" y="0"/>
                </a:lnTo>
                <a:lnTo>
                  <a:pt x="16" y="14"/>
                </a:lnTo>
                <a:lnTo>
                  <a:pt x="0" y="14"/>
                </a:lnTo>
                <a:lnTo>
                  <a:pt x="0" y="22"/>
                </a:lnTo>
                <a:lnTo>
                  <a:pt x="16" y="22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287" name="Freeform 175"/>
          <p:cNvSpPr>
            <a:spLocks/>
          </p:cNvSpPr>
          <p:nvPr/>
        </p:nvSpPr>
        <p:spPr bwMode="auto">
          <a:xfrm>
            <a:off x="1910477" y="2169179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2 h 36"/>
              <a:gd name="T6" fmla="*/ 44 w 44"/>
              <a:gd name="T7" fmla="*/ 22 h 36"/>
              <a:gd name="T8" fmla="*/ 44 w 44"/>
              <a:gd name="T9" fmla="*/ 14 h 36"/>
              <a:gd name="T10" fmla="*/ 24 w 44"/>
              <a:gd name="T11" fmla="*/ 14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4 h 36"/>
              <a:gd name="T18" fmla="*/ 0 w 44"/>
              <a:gd name="T19" fmla="*/ 14 h 36"/>
              <a:gd name="T20" fmla="*/ 0 w 44"/>
              <a:gd name="T21" fmla="*/ 22 h 36"/>
              <a:gd name="T22" fmla="*/ 16 w 44"/>
              <a:gd name="T23" fmla="*/ 22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2"/>
                </a:lnTo>
                <a:lnTo>
                  <a:pt x="44" y="22"/>
                </a:lnTo>
                <a:lnTo>
                  <a:pt x="44" y="14"/>
                </a:lnTo>
                <a:lnTo>
                  <a:pt x="24" y="14"/>
                </a:lnTo>
                <a:lnTo>
                  <a:pt x="24" y="0"/>
                </a:lnTo>
                <a:lnTo>
                  <a:pt x="16" y="0"/>
                </a:lnTo>
                <a:lnTo>
                  <a:pt x="16" y="14"/>
                </a:lnTo>
                <a:lnTo>
                  <a:pt x="0" y="14"/>
                </a:lnTo>
                <a:lnTo>
                  <a:pt x="0" y="22"/>
                </a:lnTo>
                <a:lnTo>
                  <a:pt x="16" y="22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288" name="Freeform 176"/>
          <p:cNvSpPr>
            <a:spLocks/>
          </p:cNvSpPr>
          <p:nvPr/>
        </p:nvSpPr>
        <p:spPr bwMode="auto">
          <a:xfrm>
            <a:off x="1910477" y="2169179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2 h 36"/>
              <a:gd name="T6" fmla="*/ 44 w 44"/>
              <a:gd name="T7" fmla="*/ 22 h 36"/>
              <a:gd name="T8" fmla="*/ 44 w 44"/>
              <a:gd name="T9" fmla="*/ 14 h 36"/>
              <a:gd name="T10" fmla="*/ 24 w 44"/>
              <a:gd name="T11" fmla="*/ 14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4 h 36"/>
              <a:gd name="T18" fmla="*/ 0 w 44"/>
              <a:gd name="T19" fmla="*/ 14 h 36"/>
              <a:gd name="T20" fmla="*/ 0 w 44"/>
              <a:gd name="T21" fmla="*/ 22 h 36"/>
              <a:gd name="T22" fmla="*/ 16 w 44"/>
              <a:gd name="T23" fmla="*/ 22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2"/>
                </a:lnTo>
                <a:lnTo>
                  <a:pt x="44" y="22"/>
                </a:lnTo>
                <a:lnTo>
                  <a:pt x="44" y="14"/>
                </a:lnTo>
                <a:lnTo>
                  <a:pt x="24" y="14"/>
                </a:lnTo>
                <a:lnTo>
                  <a:pt x="24" y="0"/>
                </a:lnTo>
                <a:lnTo>
                  <a:pt x="16" y="0"/>
                </a:lnTo>
                <a:lnTo>
                  <a:pt x="16" y="14"/>
                </a:lnTo>
                <a:lnTo>
                  <a:pt x="0" y="14"/>
                </a:lnTo>
                <a:lnTo>
                  <a:pt x="0" y="22"/>
                </a:lnTo>
                <a:lnTo>
                  <a:pt x="16" y="22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289" name="Freeform 177"/>
          <p:cNvSpPr>
            <a:spLocks/>
          </p:cNvSpPr>
          <p:nvPr/>
        </p:nvSpPr>
        <p:spPr bwMode="auto">
          <a:xfrm>
            <a:off x="1910477" y="2169179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2 h 36"/>
              <a:gd name="T6" fmla="*/ 44 w 44"/>
              <a:gd name="T7" fmla="*/ 22 h 36"/>
              <a:gd name="T8" fmla="*/ 44 w 44"/>
              <a:gd name="T9" fmla="*/ 14 h 36"/>
              <a:gd name="T10" fmla="*/ 24 w 44"/>
              <a:gd name="T11" fmla="*/ 14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4 h 36"/>
              <a:gd name="T18" fmla="*/ 0 w 44"/>
              <a:gd name="T19" fmla="*/ 14 h 36"/>
              <a:gd name="T20" fmla="*/ 0 w 44"/>
              <a:gd name="T21" fmla="*/ 22 h 36"/>
              <a:gd name="T22" fmla="*/ 16 w 44"/>
              <a:gd name="T23" fmla="*/ 22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2"/>
                </a:lnTo>
                <a:lnTo>
                  <a:pt x="44" y="22"/>
                </a:lnTo>
                <a:lnTo>
                  <a:pt x="44" y="14"/>
                </a:lnTo>
                <a:lnTo>
                  <a:pt x="24" y="14"/>
                </a:lnTo>
                <a:lnTo>
                  <a:pt x="24" y="0"/>
                </a:lnTo>
                <a:lnTo>
                  <a:pt x="16" y="0"/>
                </a:lnTo>
                <a:lnTo>
                  <a:pt x="16" y="14"/>
                </a:lnTo>
                <a:lnTo>
                  <a:pt x="0" y="14"/>
                </a:lnTo>
                <a:lnTo>
                  <a:pt x="0" y="22"/>
                </a:lnTo>
                <a:lnTo>
                  <a:pt x="16" y="22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290" name="Freeform 178"/>
          <p:cNvSpPr>
            <a:spLocks/>
          </p:cNvSpPr>
          <p:nvPr/>
        </p:nvSpPr>
        <p:spPr bwMode="auto">
          <a:xfrm>
            <a:off x="1910477" y="2169179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2 h 36"/>
              <a:gd name="T6" fmla="*/ 44 w 44"/>
              <a:gd name="T7" fmla="*/ 22 h 36"/>
              <a:gd name="T8" fmla="*/ 44 w 44"/>
              <a:gd name="T9" fmla="*/ 14 h 36"/>
              <a:gd name="T10" fmla="*/ 24 w 44"/>
              <a:gd name="T11" fmla="*/ 14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4 h 36"/>
              <a:gd name="T18" fmla="*/ 0 w 44"/>
              <a:gd name="T19" fmla="*/ 14 h 36"/>
              <a:gd name="T20" fmla="*/ 0 w 44"/>
              <a:gd name="T21" fmla="*/ 22 h 36"/>
              <a:gd name="T22" fmla="*/ 16 w 44"/>
              <a:gd name="T23" fmla="*/ 22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2"/>
                </a:lnTo>
                <a:lnTo>
                  <a:pt x="44" y="22"/>
                </a:lnTo>
                <a:lnTo>
                  <a:pt x="44" y="14"/>
                </a:lnTo>
                <a:lnTo>
                  <a:pt x="24" y="14"/>
                </a:lnTo>
                <a:lnTo>
                  <a:pt x="24" y="0"/>
                </a:lnTo>
                <a:lnTo>
                  <a:pt x="16" y="0"/>
                </a:lnTo>
                <a:lnTo>
                  <a:pt x="16" y="14"/>
                </a:lnTo>
                <a:lnTo>
                  <a:pt x="0" y="14"/>
                </a:lnTo>
                <a:lnTo>
                  <a:pt x="0" y="22"/>
                </a:lnTo>
                <a:lnTo>
                  <a:pt x="16" y="22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291" name="Freeform 179"/>
          <p:cNvSpPr>
            <a:spLocks/>
          </p:cNvSpPr>
          <p:nvPr/>
        </p:nvSpPr>
        <p:spPr bwMode="auto">
          <a:xfrm>
            <a:off x="1910477" y="2169179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2 h 36"/>
              <a:gd name="T6" fmla="*/ 44 w 44"/>
              <a:gd name="T7" fmla="*/ 22 h 36"/>
              <a:gd name="T8" fmla="*/ 44 w 44"/>
              <a:gd name="T9" fmla="*/ 14 h 36"/>
              <a:gd name="T10" fmla="*/ 24 w 44"/>
              <a:gd name="T11" fmla="*/ 14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4 h 36"/>
              <a:gd name="T18" fmla="*/ 0 w 44"/>
              <a:gd name="T19" fmla="*/ 14 h 36"/>
              <a:gd name="T20" fmla="*/ 0 w 44"/>
              <a:gd name="T21" fmla="*/ 22 h 36"/>
              <a:gd name="T22" fmla="*/ 16 w 44"/>
              <a:gd name="T23" fmla="*/ 22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2"/>
                </a:lnTo>
                <a:lnTo>
                  <a:pt x="44" y="22"/>
                </a:lnTo>
                <a:lnTo>
                  <a:pt x="44" y="14"/>
                </a:lnTo>
                <a:lnTo>
                  <a:pt x="24" y="14"/>
                </a:lnTo>
                <a:lnTo>
                  <a:pt x="24" y="0"/>
                </a:lnTo>
                <a:lnTo>
                  <a:pt x="16" y="0"/>
                </a:lnTo>
                <a:lnTo>
                  <a:pt x="16" y="14"/>
                </a:lnTo>
                <a:lnTo>
                  <a:pt x="0" y="14"/>
                </a:lnTo>
                <a:lnTo>
                  <a:pt x="0" y="22"/>
                </a:lnTo>
                <a:lnTo>
                  <a:pt x="16" y="22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292" name="Freeform 180"/>
          <p:cNvSpPr>
            <a:spLocks/>
          </p:cNvSpPr>
          <p:nvPr/>
        </p:nvSpPr>
        <p:spPr bwMode="auto">
          <a:xfrm>
            <a:off x="1910477" y="2169179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2 h 36"/>
              <a:gd name="T6" fmla="*/ 44 w 44"/>
              <a:gd name="T7" fmla="*/ 22 h 36"/>
              <a:gd name="T8" fmla="*/ 44 w 44"/>
              <a:gd name="T9" fmla="*/ 14 h 36"/>
              <a:gd name="T10" fmla="*/ 24 w 44"/>
              <a:gd name="T11" fmla="*/ 14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4 h 36"/>
              <a:gd name="T18" fmla="*/ 0 w 44"/>
              <a:gd name="T19" fmla="*/ 14 h 36"/>
              <a:gd name="T20" fmla="*/ 0 w 44"/>
              <a:gd name="T21" fmla="*/ 22 h 36"/>
              <a:gd name="T22" fmla="*/ 16 w 44"/>
              <a:gd name="T23" fmla="*/ 22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2"/>
                </a:lnTo>
                <a:lnTo>
                  <a:pt x="44" y="22"/>
                </a:lnTo>
                <a:lnTo>
                  <a:pt x="44" y="14"/>
                </a:lnTo>
                <a:lnTo>
                  <a:pt x="24" y="14"/>
                </a:lnTo>
                <a:lnTo>
                  <a:pt x="24" y="0"/>
                </a:lnTo>
                <a:lnTo>
                  <a:pt x="16" y="0"/>
                </a:lnTo>
                <a:lnTo>
                  <a:pt x="16" y="14"/>
                </a:lnTo>
                <a:lnTo>
                  <a:pt x="0" y="14"/>
                </a:lnTo>
                <a:lnTo>
                  <a:pt x="0" y="22"/>
                </a:lnTo>
                <a:lnTo>
                  <a:pt x="16" y="22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293" name="Freeform 181"/>
          <p:cNvSpPr>
            <a:spLocks/>
          </p:cNvSpPr>
          <p:nvPr/>
        </p:nvSpPr>
        <p:spPr bwMode="auto">
          <a:xfrm>
            <a:off x="1910477" y="2169179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2 h 36"/>
              <a:gd name="T6" fmla="*/ 44 w 44"/>
              <a:gd name="T7" fmla="*/ 22 h 36"/>
              <a:gd name="T8" fmla="*/ 44 w 44"/>
              <a:gd name="T9" fmla="*/ 14 h 36"/>
              <a:gd name="T10" fmla="*/ 24 w 44"/>
              <a:gd name="T11" fmla="*/ 14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4 h 36"/>
              <a:gd name="T18" fmla="*/ 0 w 44"/>
              <a:gd name="T19" fmla="*/ 14 h 36"/>
              <a:gd name="T20" fmla="*/ 0 w 44"/>
              <a:gd name="T21" fmla="*/ 22 h 36"/>
              <a:gd name="T22" fmla="*/ 16 w 44"/>
              <a:gd name="T23" fmla="*/ 22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2"/>
                </a:lnTo>
                <a:lnTo>
                  <a:pt x="44" y="22"/>
                </a:lnTo>
                <a:lnTo>
                  <a:pt x="44" y="14"/>
                </a:lnTo>
                <a:lnTo>
                  <a:pt x="24" y="14"/>
                </a:lnTo>
                <a:lnTo>
                  <a:pt x="24" y="0"/>
                </a:lnTo>
                <a:lnTo>
                  <a:pt x="16" y="0"/>
                </a:lnTo>
                <a:lnTo>
                  <a:pt x="16" y="14"/>
                </a:lnTo>
                <a:lnTo>
                  <a:pt x="0" y="14"/>
                </a:lnTo>
                <a:lnTo>
                  <a:pt x="0" y="22"/>
                </a:lnTo>
                <a:lnTo>
                  <a:pt x="16" y="22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294" name="Freeform 182"/>
          <p:cNvSpPr>
            <a:spLocks/>
          </p:cNvSpPr>
          <p:nvPr/>
        </p:nvSpPr>
        <p:spPr bwMode="auto">
          <a:xfrm>
            <a:off x="1910477" y="2169179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2 h 36"/>
              <a:gd name="T6" fmla="*/ 44 w 44"/>
              <a:gd name="T7" fmla="*/ 22 h 36"/>
              <a:gd name="T8" fmla="*/ 44 w 44"/>
              <a:gd name="T9" fmla="*/ 14 h 36"/>
              <a:gd name="T10" fmla="*/ 24 w 44"/>
              <a:gd name="T11" fmla="*/ 14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4 h 36"/>
              <a:gd name="T18" fmla="*/ 0 w 44"/>
              <a:gd name="T19" fmla="*/ 14 h 36"/>
              <a:gd name="T20" fmla="*/ 0 w 44"/>
              <a:gd name="T21" fmla="*/ 22 h 36"/>
              <a:gd name="T22" fmla="*/ 16 w 44"/>
              <a:gd name="T23" fmla="*/ 22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2"/>
                </a:lnTo>
                <a:lnTo>
                  <a:pt x="44" y="22"/>
                </a:lnTo>
                <a:lnTo>
                  <a:pt x="44" y="14"/>
                </a:lnTo>
                <a:lnTo>
                  <a:pt x="24" y="14"/>
                </a:lnTo>
                <a:lnTo>
                  <a:pt x="24" y="0"/>
                </a:lnTo>
                <a:lnTo>
                  <a:pt x="16" y="0"/>
                </a:lnTo>
                <a:lnTo>
                  <a:pt x="16" y="14"/>
                </a:lnTo>
                <a:lnTo>
                  <a:pt x="0" y="14"/>
                </a:lnTo>
                <a:lnTo>
                  <a:pt x="0" y="22"/>
                </a:lnTo>
                <a:lnTo>
                  <a:pt x="16" y="22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295" name="Freeform 183"/>
          <p:cNvSpPr>
            <a:spLocks/>
          </p:cNvSpPr>
          <p:nvPr/>
        </p:nvSpPr>
        <p:spPr bwMode="auto">
          <a:xfrm>
            <a:off x="1910477" y="2169179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2 h 36"/>
              <a:gd name="T6" fmla="*/ 44 w 44"/>
              <a:gd name="T7" fmla="*/ 22 h 36"/>
              <a:gd name="T8" fmla="*/ 44 w 44"/>
              <a:gd name="T9" fmla="*/ 14 h 36"/>
              <a:gd name="T10" fmla="*/ 24 w 44"/>
              <a:gd name="T11" fmla="*/ 14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4 h 36"/>
              <a:gd name="T18" fmla="*/ 0 w 44"/>
              <a:gd name="T19" fmla="*/ 14 h 36"/>
              <a:gd name="T20" fmla="*/ 0 w 44"/>
              <a:gd name="T21" fmla="*/ 22 h 36"/>
              <a:gd name="T22" fmla="*/ 16 w 44"/>
              <a:gd name="T23" fmla="*/ 22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2"/>
                </a:lnTo>
                <a:lnTo>
                  <a:pt x="44" y="22"/>
                </a:lnTo>
                <a:lnTo>
                  <a:pt x="44" y="14"/>
                </a:lnTo>
                <a:lnTo>
                  <a:pt x="24" y="14"/>
                </a:lnTo>
                <a:lnTo>
                  <a:pt x="24" y="0"/>
                </a:lnTo>
                <a:lnTo>
                  <a:pt x="16" y="0"/>
                </a:lnTo>
                <a:lnTo>
                  <a:pt x="16" y="14"/>
                </a:lnTo>
                <a:lnTo>
                  <a:pt x="0" y="14"/>
                </a:lnTo>
                <a:lnTo>
                  <a:pt x="0" y="22"/>
                </a:lnTo>
                <a:lnTo>
                  <a:pt x="16" y="22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296" name="Freeform 184"/>
          <p:cNvSpPr>
            <a:spLocks/>
          </p:cNvSpPr>
          <p:nvPr/>
        </p:nvSpPr>
        <p:spPr bwMode="auto">
          <a:xfrm>
            <a:off x="1910477" y="2169179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2 h 36"/>
              <a:gd name="T6" fmla="*/ 44 w 44"/>
              <a:gd name="T7" fmla="*/ 22 h 36"/>
              <a:gd name="T8" fmla="*/ 44 w 44"/>
              <a:gd name="T9" fmla="*/ 14 h 36"/>
              <a:gd name="T10" fmla="*/ 24 w 44"/>
              <a:gd name="T11" fmla="*/ 14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4 h 36"/>
              <a:gd name="T18" fmla="*/ 0 w 44"/>
              <a:gd name="T19" fmla="*/ 14 h 36"/>
              <a:gd name="T20" fmla="*/ 0 w 44"/>
              <a:gd name="T21" fmla="*/ 22 h 36"/>
              <a:gd name="T22" fmla="*/ 16 w 44"/>
              <a:gd name="T23" fmla="*/ 22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2"/>
                </a:lnTo>
                <a:lnTo>
                  <a:pt x="44" y="22"/>
                </a:lnTo>
                <a:lnTo>
                  <a:pt x="44" y="14"/>
                </a:lnTo>
                <a:lnTo>
                  <a:pt x="24" y="14"/>
                </a:lnTo>
                <a:lnTo>
                  <a:pt x="24" y="0"/>
                </a:lnTo>
                <a:lnTo>
                  <a:pt x="16" y="0"/>
                </a:lnTo>
                <a:lnTo>
                  <a:pt x="16" y="14"/>
                </a:lnTo>
                <a:lnTo>
                  <a:pt x="0" y="14"/>
                </a:lnTo>
                <a:lnTo>
                  <a:pt x="0" y="22"/>
                </a:lnTo>
                <a:lnTo>
                  <a:pt x="16" y="22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297" name="Freeform 185"/>
          <p:cNvSpPr>
            <a:spLocks/>
          </p:cNvSpPr>
          <p:nvPr/>
        </p:nvSpPr>
        <p:spPr bwMode="auto">
          <a:xfrm>
            <a:off x="1910477" y="2169179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2 h 36"/>
              <a:gd name="T6" fmla="*/ 44 w 44"/>
              <a:gd name="T7" fmla="*/ 22 h 36"/>
              <a:gd name="T8" fmla="*/ 44 w 44"/>
              <a:gd name="T9" fmla="*/ 14 h 36"/>
              <a:gd name="T10" fmla="*/ 24 w 44"/>
              <a:gd name="T11" fmla="*/ 14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4 h 36"/>
              <a:gd name="T18" fmla="*/ 0 w 44"/>
              <a:gd name="T19" fmla="*/ 14 h 36"/>
              <a:gd name="T20" fmla="*/ 0 w 44"/>
              <a:gd name="T21" fmla="*/ 22 h 36"/>
              <a:gd name="T22" fmla="*/ 16 w 44"/>
              <a:gd name="T23" fmla="*/ 22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2"/>
                </a:lnTo>
                <a:lnTo>
                  <a:pt x="44" y="22"/>
                </a:lnTo>
                <a:lnTo>
                  <a:pt x="44" y="14"/>
                </a:lnTo>
                <a:lnTo>
                  <a:pt x="24" y="14"/>
                </a:lnTo>
                <a:lnTo>
                  <a:pt x="24" y="0"/>
                </a:lnTo>
                <a:lnTo>
                  <a:pt x="16" y="0"/>
                </a:lnTo>
                <a:lnTo>
                  <a:pt x="16" y="14"/>
                </a:lnTo>
                <a:lnTo>
                  <a:pt x="0" y="14"/>
                </a:lnTo>
                <a:lnTo>
                  <a:pt x="0" y="22"/>
                </a:lnTo>
                <a:lnTo>
                  <a:pt x="16" y="22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298" name="Freeform 186"/>
          <p:cNvSpPr>
            <a:spLocks/>
          </p:cNvSpPr>
          <p:nvPr/>
        </p:nvSpPr>
        <p:spPr bwMode="auto">
          <a:xfrm>
            <a:off x="1910477" y="2169179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2 h 36"/>
              <a:gd name="T6" fmla="*/ 44 w 44"/>
              <a:gd name="T7" fmla="*/ 22 h 36"/>
              <a:gd name="T8" fmla="*/ 44 w 44"/>
              <a:gd name="T9" fmla="*/ 14 h 36"/>
              <a:gd name="T10" fmla="*/ 24 w 44"/>
              <a:gd name="T11" fmla="*/ 14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4 h 36"/>
              <a:gd name="T18" fmla="*/ 0 w 44"/>
              <a:gd name="T19" fmla="*/ 14 h 36"/>
              <a:gd name="T20" fmla="*/ 0 w 44"/>
              <a:gd name="T21" fmla="*/ 22 h 36"/>
              <a:gd name="T22" fmla="*/ 16 w 44"/>
              <a:gd name="T23" fmla="*/ 22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2"/>
                </a:lnTo>
                <a:lnTo>
                  <a:pt x="44" y="22"/>
                </a:lnTo>
                <a:lnTo>
                  <a:pt x="44" y="14"/>
                </a:lnTo>
                <a:lnTo>
                  <a:pt x="24" y="14"/>
                </a:lnTo>
                <a:lnTo>
                  <a:pt x="24" y="0"/>
                </a:lnTo>
                <a:lnTo>
                  <a:pt x="16" y="0"/>
                </a:lnTo>
                <a:lnTo>
                  <a:pt x="16" y="14"/>
                </a:lnTo>
                <a:lnTo>
                  <a:pt x="0" y="14"/>
                </a:lnTo>
                <a:lnTo>
                  <a:pt x="0" y="22"/>
                </a:lnTo>
                <a:lnTo>
                  <a:pt x="16" y="22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299" name="Freeform 187"/>
          <p:cNvSpPr>
            <a:spLocks/>
          </p:cNvSpPr>
          <p:nvPr/>
        </p:nvSpPr>
        <p:spPr bwMode="auto">
          <a:xfrm>
            <a:off x="1910477" y="2169179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2 h 36"/>
              <a:gd name="T6" fmla="*/ 44 w 44"/>
              <a:gd name="T7" fmla="*/ 22 h 36"/>
              <a:gd name="T8" fmla="*/ 44 w 44"/>
              <a:gd name="T9" fmla="*/ 14 h 36"/>
              <a:gd name="T10" fmla="*/ 24 w 44"/>
              <a:gd name="T11" fmla="*/ 14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4 h 36"/>
              <a:gd name="T18" fmla="*/ 0 w 44"/>
              <a:gd name="T19" fmla="*/ 14 h 36"/>
              <a:gd name="T20" fmla="*/ 0 w 44"/>
              <a:gd name="T21" fmla="*/ 22 h 36"/>
              <a:gd name="T22" fmla="*/ 16 w 44"/>
              <a:gd name="T23" fmla="*/ 22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2"/>
                </a:lnTo>
                <a:lnTo>
                  <a:pt x="44" y="22"/>
                </a:lnTo>
                <a:lnTo>
                  <a:pt x="44" y="14"/>
                </a:lnTo>
                <a:lnTo>
                  <a:pt x="24" y="14"/>
                </a:lnTo>
                <a:lnTo>
                  <a:pt x="24" y="0"/>
                </a:lnTo>
                <a:lnTo>
                  <a:pt x="16" y="0"/>
                </a:lnTo>
                <a:lnTo>
                  <a:pt x="16" y="14"/>
                </a:lnTo>
                <a:lnTo>
                  <a:pt x="0" y="14"/>
                </a:lnTo>
                <a:lnTo>
                  <a:pt x="0" y="22"/>
                </a:lnTo>
                <a:lnTo>
                  <a:pt x="16" y="22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300" name="Freeform 188"/>
          <p:cNvSpPr>
            <a:spLocks/>
          </p:cNvSpPr>
          <p:nvPr/>
        </p:nvSpPr>
        <p:spPr bwMode="auto">
          <a:xfrm>
            <a:off x="1910477" y="2169179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2 h 36"/>
              <a:gd name="T6" fmla="*/ 44 w 44"/>
              <a:gd name="T7" fmla="*/ 22 h 36"/>
              <a:gd name="T8" fmla="*/ 44 w 44"/>
              <a:gd name="T9" fmla="*/ 14 h 36"/>
              <a:gd name="T10" fmla="*/ 24 w 44"/>
              <a:gd name="T11" fmla="*/ 14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4 h 36"/>
              <a:gd name="T18" fmla="*/ 0 w 44"/>
              <a:gd name="T19" fmla="*/ 14 h 36"/>
              <a:gd name="T20" fmla="*/ 0 w 44"/>
              <a:gd name="T21" fmla="*/ 22 h 36"/>
              <a:gd name="T22" fmla="*/ 16 w 44"/>
              <a:gd name="T23" fmla="*/ 22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2"/>
                </a:lnTo>
                <a:lnTo>
                  <a:pt x="44" y="22"/>
                </a:lnTo>
                <a:lnTo>
                  <a:pt x="44" y="14"/>
                </a:lnTo>
                <a:lnTo>
                  <a:pt x="24" y="14"/>
                </a:lnTo>
                <a:lnTo>
                  <a:pt x="24" y="0"/>
                </a:lnTo>
                <a:lnTo>
                  <a:pt x="16" y="0"/>
                </a:lnTo>
                <a:lnTo>
                  <a:pt x="16" y="14"/>
                </a:lnTo>
                <a:lnTo>
                  <a:pt x="0" y="14"/>
                </a:lnTo>
                <a:lnTo>
                  <a:pt x="0" y="22"/>
                </a:lnTo>
                <a:lnTo>
                  <a:pt x="16" y="22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301" name="Freeform 189"/>
          <p:cNvSpPr>
            <a:spLocks/>
          </p:cNvSpPr>
          <p:nvPr/>
        </p:nvSpPr>
        <p:spPr bwMode="auto">
          <a:xfrm>
            <a:off x="1910477" y="2169179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2 h 36"/>
              <a:gd name="T6" fmla="*/ 44 w 44"/>
              <a:gd name="T7" fmla="*/ 22 h 36"/>
              <a:gd name="T8" fmla="*/ 44 w 44"/>
              <a:gd name="T9" fmla="*/ 14 h 36"/>
              <a:gd name="T10" fmla="*/ 24 w 44"/>
              <a:gd name="T11" fmla="*/ 14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4 h 36"/>
              <a:gd name="T18" fmla="*/ 0 w 44"/>
              <a:gd name="T19" fmla="*/ 14 h 36"/>
              <a:gd name="T20" fmla="*/ 0 w 44"/>
              <a:gd name="T21" fmla="*/ 22 h 36"/>
              <a:gd name="T22" fmla="*/ 16 w 44"/>
              <a:gd name="T23" fmla="*/ 22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2"/>
                </a:lnTo>
                <a:lnTo>
                  <a:pt x="44" y="22"/>
                </a:lnTo>
                <a:lnTo>
                  <a:pt x="44" y="14"/>
                </a:lnTo>
                <a:lnTo>
                  <a:pt x="24" y="14"/>
                </a:lnTo>
                <a:lnTo>
                  <a:pt x="24" y="0"/>
                </a:lnTo>
                <a:lnTo>
                  <a:pt x="16" y="0"/>
                </a:lnTo>
                <a:lnTo>
                  <a:pt x="16" y="14"/>
                </a:lnTo>
                <a:lnTo>
                  <a:pt x="0" y="14"/>
                </a:lnTo>
                <a:lnTo>
                  <a:pt x="0" y="22"/>
                </a:lnTo>
                <a:lnTo>
                  <a:pt x="16" y="22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302" name="Freeform 190"/>
          <p:cNvSpPr>
            <a:spLocks/>
          </p:cNvSpPr>
          <p:nvPr/>
        </p:nvSpPr>
        <p:spPr bwMode="auto">
          <a:xfrm>
            <a:off x="1910477" y="2169179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2 h 36"/>
              <a:gd name="T6" fmla="*/ 44 w 44"/>
              <a:gd name="T7" fmla="*/ 22 h 36"/>
              <a:gd name="T8" fmla="*/ 44 w 44"/>
              <a:gd name="T9" fmla="*/ 14 h 36"/>
              <a:gd name="T10" fmla="*/ 24 w 44"/>
              <a:gd name="T11" fmla="*/ 14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4 h 36"/>
              <a:gd name="T18" fmla="*/ 0 w 44"/>
              <a:gd name="T19" fmla="*/ 14 h 36"/>
              <a:gd name="T20" fmla="*/ 0 w 44"/>
              <a:gd name="T21" fmla="*/ 22 h 36"/>
              <a:gd name="T22" fmla="*/ 16 w 44"/>
              <a:gd name="T23" fmla="*/ 22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2"/>
                </a:lnTo>
                <a:lnTo>
                  <a:pt x="44" y="22"/>
                </a:lnTo>
                <a:lnTo>
                  <a:pt x="44" y="14"/>
                </a:lnTo>
                <a:lnTo>
                  <a:pt x="24" y="14"/>
                </a:lnTo>
                <a:lnTo>
                  <a:pt x="24" y="0"/>
                </a:lnTo>
                <a:lnTo>
                  <a:pt x="16" y="0"/>
                </a:lnTo>
                <a:lnTo>
                  <a:pt x="16" y="14"/>
                </a:lnTo>
                <a:lnTo>
                  <a:pt x="0" y="14"/>
                </a:lnTo>
                <a:lnTo>
                  <a:pt x="0" y="22"/>
                </a:lnTo>
                <a:lnTo>
                  <a:pt x="16" y="22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303" name="Freeform 191"/>
          <p:cNvSpPr>
            <a:spLocks/>
          </p:cNvSpPr>
          <p:nvPr/>
        </p:nvSpPr>
        <p:spPr bwMode="auto">
          <a:xfrm>
            <a:off x="1910477" y="2169179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2 h 36"/>
              <a:gd name="T6" fmla="*/ 44 w 44"/>
              <a:gd name="T7" fmla="*/ 22 h 36"/>
              <a:gd name="T8" fmla="*/ 44 w 44"/>
              <a:gd name="T9" fmla="*/ 14 h 36"/>
              <a:gd name="T10" fmla="*/ 24 w 44"/>
              <a:gd name="T11" fmla="*/ 14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4 h 36"/>
              <a:gd name="T18" fmla="*/ 0 w 44"/>
              <a:gd name="T19" fmla="*/ 14 h 36"/>
              <a:gd name="T20" fmla="*/ 0 w 44"/>
              <a:gd name="T21" fmla="*/ 22 h 36"/>
              <a:gd name="T22" fmla="*/ 16 w 44"/>
              <a:gd name="T23" fmla="*/ 22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2"/>
                </a:lnTo>
                <a:lnTo>
                  <a:pt x="44" y="22"/>
                </a:lnTo>
                <a:lnTo>
                  <a:pt x="44" y="14"/>
                </a:lnTo>
                <a:lnTo>
                  <a:pt x="24" y="14"/>
                </a:lnTo>
                <a:lnTo>
                  <a:pt x="24" y="0"/>
                </a:lnTo>
                <a:lnTo>
                  <a:pt x="16" y="0"/>
                </a:lnTo>
                <a:lnTo>
                  <a:pt x="16" y="14"/>
                </a:lnTo>
                <a:lnTo>
                  <a:pt x="0" y="14"/>
                </a:lnTo>
                <a:lnTo>
                  <a:pt x="0" y="22"/>
                </a:lnTo>
                <a:lnTo>
                  <a:pt x="16" y="22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304" name="Freeform 192"/>
          <p:cNvSpPr>
            <a:spLocks/>
          </p:cNvSpPr>
          <p:nvPr/>
        </p:nvSpPr>
        <p:spPr bwMode="auto">
          <a:xfrm>
            <a:off x="1910477" y="2169179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2 h 36"/>
              <a:gd name="T6" fmla="*/ 44 w 44"/>
              <a:gd name="T7" fmla="*/ 22 h 36"/>
              <a:gd name="T8" fmla="*/ 44 w 44"/>
              <a:gd name="T9" fmla="*/ 14 h 36"/>
              <a:gd name="T10" fmla="*/ 24 w 44"/>
              <a:gd name="T11" fmla="*/ 14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4 h 36"/>
              <a:gd name="T18" fmla="*/ 0 w 44"/>
              <a:gd name="T19" fmla="*/ 14 h 36"/>
              <a:gd name="T20" fmla="*/ 0 w 44"/>
              <a:gd name="T21" fmla="*/ 22 h 36"/>
              <a:gd name="T22" fmla="*/ 16 w 44"/>
              <a:gd name="T23" fmla="*/ 22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2"/>
                </a:lnTo>
                <a:lnTo>
                  <a:pt x="44" y="22"/>
                </a:lnTo>
                <a:lnTo>
                  <a:pt x="44" y="14"/>
                </a:lnTo>
                <a:lnTo>
                  <a:pt x="24" y="14"/>
                </a:lnTo>
                <a:lnTo>
                  <a:pt x="24" y="0"/>
                </a:lnTo>
                <a:lnTo>
                  <a:pt x="16" y="0"/>
                </a:lnTo>
                <a:lnTo>
                  <a:pt x="16" y="14"/>
                </a:lnTo>
                <a:lnTo>
                  <a:pt x="0" y="14"/>
                </a:lnTo>
                <a:lnTo>
                  <a:pt x="0" y="22"/>
                </a:lnTo>
                <a:lnTo>
                  <a:pt x="16" y="22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305" name="Freeform 193"/>
          <p:cNvSpPr>
            <a:spLocks/>
          </p:cNvSpPr>
          <p:nvPr/>
        </p:nvSpPr>
        <p:spPr bwMode="auto">
          <a:xfrm>
            <a:off x="1910477" y="2169179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2 h 36"/>
              <a:gd name="T6" fmla="*/ 44 w 44"/>
              <a:gd name="T7" fmla="*/ 22 h 36"/>
              <a:gd name="T8" fmla="*/ 44 w 44"/>
              <a:gd name="T9" fmla="*/ 14 h 36"/>
              <a:gd name="T10" fmla="*/ 24 w 44"/>
              <a:gd name="T11" fmla="*/ 14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4 h 36"/>
              <a:gd name="T18" fmla="*/ 0 w 44"/>
              <a:gd name="T19" fmla="*/ 14 h 36"/>
              <a:gd name="T20" fmla="*/ 0 w 44"/>
              <a:gd name="T21" fmla="*/ 22 h 36"/>
              <a:gd name="T22" fmla="*/ 16 w 44"/>
              <a:gd name="T23" fmla="*/ 22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2"/>
                </a:lnTo>
                <a:lnTo>
                  <a:pt x="44" y="22"/>
                </a:lnTo>
                <a:lnTo>
                  <a:pt x="44" y="14"/>
                </a:lnTo>
                <a:lnTo>
                  <a:pt x="24" y="14"/>
                </a:lnTo>
                <a:lnTo>
                  <a:pt x="24" y="0"/>
                </a:lnTo>
                <a:lnTo>
                  <a:pt x="16" y="0"/>
                </a:lnTo>
                <a:lnTo>
                  <a:pt x="16" y="14"/>
                </a:lnTo>
                <a:lnTo>
                  <a:pt x="0" y="14"/>
                </a:lnTo>
                <a:lnTo>
                  <a:pt x="0" y="22"/>
                </a:lnTo>
                <a:lnTo>
                  <a:pt x="16" y="22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306" name="Freeform 194"/>
          <p:cNvSpPr>
            <a:spLocks/>
          </p:cNvSpPr>
          <p:nvPr/>
        </p:nvSpPr>
        <p:spPr bwMode="auto">
          <a:xfrm>
            <a:off x="1910477" y="2169179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2 h 36"/>
              <a:gd name="T6" fmla="*/ 44 w 44"/>
              <a:gd name="T7" fmla="*/ 22 h 36"/>
              <a:gd name="T8" fmla="*/ 44 w 44"/>
              <a:gd name="T9" fmla="*/ 14 h 36"/>
              <a:gd name="T10" fmla="*/ 24 w 44"/>
              <a:gd name="T11" fmla="*/ 14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4 h 36"/>
              <a:gd name="T18" fmla="*/ 0 w 44"/>
              <a:gd name="T19" fmla="*/ 14 h 36"/>
              <a:gd name="T20" fmla="*/ 0 w 44"/>
              <a:gd name="T21" fmla="*/ 22 h 36"/>
              <a:gd name="T22" fmla="*/ 16 w 44"/>
              <a:gd name="T23" fmla="*/ 22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2"/>
                </a:lnTo>
                <a:lnTo>
                  <a:pt x="44" y="22"/>
                </a:lnTo>
                <a:lnTo>
                  <a:pt x="44" y="14"/>
                </a:lnTo>
                <a:lnTo>
                  <a:pt x="24" y="14"/>
                </a:lnTo>
                <a:lnTo>
                  <a:pt x="24" y="0"/>
                </a:lnTo>
                <a:lnTo>
                  <a:pt x="16" y="0"/>
                </a:lnTo>
                <a:lnTo>
                  <a:pt x="16" y="14"/>
                </a:lnTo>
                <a:lnTo>
                  <a:pt x="0" y="14"/>
                </a:lnTo>
                <a:lnTo>
                  <a:pt x="0" y="22"/>
                </a:lnTo>
                <a:lnTo>
                  <a:pt x="16" y="22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307" name="Freeform 195"/>
          <p:cNvSpPr>
            <a:spLocks/>
          </p:cNvSpPr>
          <p:nvPr/>
        </p:nvSpPr>
        <p:spPr bwMode="auto">
          <a:xfrm>
            <a:off x="1910477" y="2169179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2 h 36"/>
              <a:gd name="T6" fmla="*/ 44 w 44"/>
              <a:gd name="T7" fmla="*/ 22 h 36"/>
              <a:gd name="T8" fmla="*/ 44 w 44"/>
              <a:gd name="T9" fmla="*/ 14 h 36"/>
              <a:gd name="T10" fmla="*/ 24 w 44"/>
              <a:gd name="T11" fmla="*/ 14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4 h 36"/>
              <a:gd name="T18" fmla="*/ 0 w 44"/>
              <a:gd name="T19" fmla="*/ 14 h 36"/>
              <a:gd name="T20" fmla="*/ 0 w 44"/>
              <a:gd name="T21" fmla="*/ 22 h 36"/>
              <a:gd name="T22" fmla="*/ 16 w 44"/>
              <a:gd name="T23" fmla="*/ 22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2"/>
                </a:lnTo>
                <a:lnTo>
                  <a:pt x="44" y="22"/>
                </a:lnTo>
                <a:lnTo>
                  <a:pt x="44" y="14"/>
                </a:lnTo>
                <a:lnTo>
                  <a:pt x="24" y="14"/>
                </a:lnTo>
                <a:lnTo>
                  <a:pt x="24" y="0"/>
                </a:lnTo>
                <a:lnTo>
                  <a:pt x="16" y="0"/>
                </a:lnTo>
                <a:lnTo>
                  <a:pt x="16" y="14"/>
                </a:lnTo>
                <a:lnTo>
                  <a:pt x="0" y="14"/>
                </a:lnTo>
                <a:lnTo>
                  <a:pt x="0" y="22"/>
                </a:lnTo>
                <a:lnTo>
                  <a:pt x="16" y="22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308" name="Freeform 196"/>
          <p:cNvSpPr>
            <a:spLocks/>
          </p:cNvSpPr>
          <p:nvPr/>
        </p:nvSpPr>
        <p:spPr bwMode="auto">
          <a:xfrm>
            <a:off x="1910477" y="2169179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2 h 36"/>
              <a:gd name="T6" fmla="*/ 44 w 44"/>
              <a:gd name="T7" fmla="*/ 22 h 36"/>
              <a:gd name="T8" fmla="*/ 44 w 44"/>
              <a:gd name="T9" fmla="*/ 14 h 36"/>
              <a:gd name="T10" fmla="*/ 24 w 44"/>
              <a:gd name="T11" fmla="*/ 14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4 h 36"/>
              <a:gd name="T18" fmla="*/ 0 w 44"/>
              <a:gd name="T19" fmla="*/ 14 h 36"/>
              <a:gd name="T20" fmla="*/ 0 w 44"/>
              <a:gd name="T21" fmla="*/ 22 h 36"/>
              <a:gd name="T22" fmla="*/ 16 w 44"/>
              <a:gd name="T23" fmla="*/ 22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2"/>
                </a:lnTo>
                <a:lnTo>
                  <a:pt x="44" y="22"/>
                </a:lnTo>
                <a:lnTo>
                  <a:pt x="44" y="14"/>
                </a:lnTo>
                <a:lnTo>
                  <a:pt x="24" y="14"/>
                </a:lnTo>
                <a:lnTo>
                  <a:pt x="24" y="0"/>
                </a:lnTo>
                <a:lnTo>
                  <a:pt x="16" y="0"/>
                </a:lnTo>
                <a:lnTo>
                  <a:pt x="16" y="14"/>
                </a:lnTo>
                <a:lnTo>
                  <a:pt x="0" y="14"/>
                </a:lnTo>
                <a:lnTo>
                  <a:pt x="0" y="22"/>
                </a:lnTo>
                <a:lnTo>
                  <a:pt x="16" y="22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309" name="Freeform 197"/>
          <p:cNvSpPr>
            <a:spLocks/>
          </p:cNvSpPr>
          <p:nvPr/>
        </p:nvSpPr>
        <p:spPr bwMode="auto">
          <a:xfrm>
            <a:off x="1910477" y="2169179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2 h 36"/>
              <a:gd name="T6" fmla="*/ 44 w 44"/>
              <a:gd name="T7" fmla="*/ 22 h 36"/>
              <a:gd name="T8" fmla="*/ 44 w 44"/>
              <a:gd name="T9" fmla="*/ 14 h 36"/>
              <a:gd name="T10" fmla="*/ 24 w 44"/>
              <a:gd name="T11" fmla="*/ 14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4 h 36"/>
              <a:gd name="T18" fmla="*/ 0 w 44"/>
              <a:gd name="T19" fmla="*/ 14 h 36"/>
              <a:gd name="T20" fmla="*/ 0 w 44"/>
              <a:gd name="T21" fmla="*/ 22 h 36"/>
              <a:gd name="T22" fmla="*/ 16 w 44"/>
              <a:gd name="T23" fmla="*/ 22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2"/>
                </a:lnTo>
                <a:lnTo>
                  <a:pt x="44" y="22"/>
                </a:lnTo>
                <a:lnTo>
                  <a:pt x="44" y="14"/>
                </a:lnTo>
                <a:lnTo>
                  <a:pt x="24" y="14"/>
                </a:lnTo>
                <a:lnTo>
                  <a:pt x="24" y="0"/>
                </a:lnTo>
                <a:lnTo>
                  <a:pt x="16" y="0"/>
                </a:lnTo>
                <a:lnTo>
                  <a:pt x="16" y="14"/>
                </a:lnTo>
                <a:lnTo>
                  <a:pt x="0" y="14"/>
                </a:lnTo>
                <a:lnTo>
                  <a:pt x="0" y="22"/>
                </a:lnTo>
                <a:lnTo>
                  <a:pt x="16" y="22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310" name="Freeform 198"/>
          <p:cNvSpPr>
            <a:spLocks/>
          </p:cNvSpPr>
          <p:nvPr/>
        </p:nvSpPr>
        <p:spPr bwMode="auto">
          <a:xfrm>
            <a:off x="1910477" y="2169179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2 h 36"/>
              <a:gd name="T6" fmla="*/ 44 w 44"/>
              <a:gd name="T7" fmla="*/ 22 h 36"/>
              <a:gd name="T8" fmla="*/ 44 w 44"/>
              <a:gd name="T9" fmla="*/ 14 h 36"/>
              <a:gd name="T10" fmla="*/ 24 w 44"/>
              <a:gd name="T11" fmla="*/ 14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4 h 36"/>
              <a:gd name="T18" fmla="*/ 0 w 44"/>
              <a:gd name="T19" fmla="*/ 14 h 36"/>
              <a:gd name="T20" fmla="*/ 0 w 44"/>
              <a:gd name="T21" fmla="*/ 22 h 36"/>
              <a:gd name="T22" fmla="*/ 16 w 44"/>
              <a:gd name="T23" fmla="*/ 22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2"/>
                </a:lnTo>
                <a:lnTo>
                  <a:pt x="44" y="22"/>
                </a:lnTo>
                <a:lnTo>
                  <a:pt x="44" y="14"/>
                </a:lnTo>
                <a:lnTo>
                  <a:pt x="24" y="14"/>
                </a:lnTo>
                <a:lnTo>
                  <a:pt x="24" y="0"/>
                </a:lnTo>
                <a:lnTo>
                  <a:pt x="16" y="0"/>
                </a:lnTo>
                <a:lnTo>
                  <a:pt x="16" y="14"/>
                </a:lnTo>
                <a:lnTo>
                  <a:pt x="0" y="14"/>
                </a:lnTo>
                <a:lnTo>
                  <a:pt x="0" y="22"/>
                </a:lnTo>
                <a:lnTo>
                  <a:pt x="16" y="22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311" name="Freeform 199"/>
          <p:cNvSpPr>
            <a:spLocks/>
          </p:cNvSpPr>
          <p:nvPr/>
        </p:nvSpPr>
        <p:spPr bwMode="auto">
          <a:xfrm>
            <a:off x="1910477" y="2169179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2 h 36"/>
              <a:gd name="T6" fmla="*/ 44 w 44"/>
              <a:gd name="T7" fmla="*/ 22 h 36"/>
              <a:gd name="T8" fmla="*/ 44 w 44"/>
              <a:gd name="T9" fmla="*/ 14 h 36"/>
              <a:gd name="T10" fmla="*/ 24 w 44"/>
              <a:gd name="T11" fmla="*/ 14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4 h 36"/>
              <a:gd name="T18" fmla="*/ 0 w 44"/>
              <a:gd name="T19" fmla="*/ 14 h 36"/>
              <a:gd name="T20" fmla="*/ 0 w 44"/>
              <a:gd name="T21" fmla="*/ 22 h 36"/>
              <a:gd name="T22" fmla="*/ 16 w 44"/>
              <a:gd name="T23" fmla="*/ 22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2"/>
                </a:lnTo>
                <a:lnTo>
                  <a:pt x="44" y="22"/>
                </a:lnTo>
                <a:lnTo>
                  <a:pt x="44" y="14"/>
                </a:lnTo>
                <a:lnTo>
                  <a:pt x="24" y="14"/>
                </a:lnTo>
                <a:lnTo>
                  <a:pt x="24" y="0"/>
                </a:lnTo>
                <a:lnTo>
                  <a:pt x="16" y="0"/>
                </a:lnTo>
                <a:lnTo>
                  <a:pt x="16" y="14"/>
                </a:lnTo>
                <a:lnTo>
                  <a:pt x="0" y="14"/>
                </a:lnTo>
                <a:lnTo>
                  <a:pt x="0" y="22"/>
                </a:lnTo>
                <a:lnTo>
                  <a:pt x="16" y="22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312" name="Freeform 200"/>
          <p:cNvSpPr>
            <a:spLocks/>
          </p:cNvSpPr>
          <p:nvPr/>
        </p:nvSpPr>
        <p:spPr bwMode="auto">
          <a:xfrm>
            <a:off x="2265283" y="2347773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2 h 36"/>
              <a:gd name="T6" fmla="*/ 44 w 44"/>
              <a:gd name="T7" fmla="*/ 22 h 36"/>
              <a:gd name="T8" fmla="*/ 44 w 44"/>
              <a:gd name="T9" fmla="*/ 16 h 36"/>
              <a:gd name="T10" fmla="*/ 24 w 44"/>
              <a:gd name="T11" fmla="*/ 16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6 h 36"/>
              <a:gd name="T18" fmla="*/ 0 w 44"/>
              <a:gd name="T19" fmla="*/ 16 h 36"/>
              <a:gd name="T20" fmla="*/ 0 w 44"/>
              <a:gd name="T21" fmla="*/ 22 h 36"/>
              <a:gd name="T22" fmla="*/ 16 w 44"/>
              <a:gd name="T23" fmla="*/ 22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2"/>
                </a:lnTo>
                <a:lnTo>
                  <a:pt x="44" y="22"/>
                </a:lnTo>
                <a:lnTo>
                  <a:pt x="44" y="16"/>
                </a:lnTo>
                <a:lnTo>
                  <a:pt x="24" y="16"/>
                </a:lnTo>
                <a:lnTo>
                  <a:pt x="24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2"/>
                </a:lnTo>
                <a:lnTo>
                  <a:pt x="16" y="22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313" name="Freeform 201"/>
          <p:cNvSpPr>
            <a:spLocks/>
          </p:cNvSpPr>
          <p:nvPr/>
        </p:nvSpPr>
        <p:spPr bwMode="auto">
          <a:xfrm>
            <a:off x="2353390" y="2412067"/>
            <a:ext cx="52388" cy="42863"/>
          </a:xfrm>
          <a:custGeom>
            <a:avLst/>
            <a:gdLst>
              <a:gd name="T0" fmla="*/ 16 w 44"/>
              <a:gd name="T1" fmla="*/ 36 h 36"/>
              <a:gd name="T2" fmla="*/ 26 w 44"/>
              <a:gd name="T3" fmla="*/ 36 h 36"/>
              <a:gd name="T4" fmla="*/ 26 w 44"/>
              <a:gd name="T5" fmla="*/ 24 h 36"/>
              <a:gd name="T6" fmla="*/ 44 w 44"/>
              <a:gd name="T7" fmla="*/ 24 h 36"/>
              <a:gd name="T8" fmla="*/ 44 w 44"/>
              <a:gd name="T9" fmla="*/ 16 h 36"/>
              <a:gd name="T10" fmla="*/ 26 w 44"/>
              <a:gd name="T11" fmla="*/ 16 h 36"/>
              <a:gd name="T12" fmla="*/ 26 w 44"/>
              <a:gd name="T13" fmla="*/ 0 h 36"/>
              <a:gd name="T14" fmla="*/ 16 w 44"/>
              <a:gd name="T15" fmla="*/ 0 h 36"/>
              <a:gd name="T16" fmla="*/ 16 w 44"/>
              <a:gd name="T17" fmla="*/ 16 h 36"/>
              <a:gd name="T18" fmla="*/ 0 w 44"/>
              <a:gd name="T19" fmla="*/ 16 h 36"/>
              <a:gd name="T20" fmla="*/ 0 w 44"/>
              <a:gd name="T21" fmla="*/ 24 h 36"/>
              <a:gd name="T22" fmla="*/ 16 w 44"/>
              <a:gd name="T23" fmla="*/ 24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6" y="36"/>
                </a:lnTo>
                <a:lnTo>
                  <a:pt x="26" y="24"/>
                </a:lnTo>
                <a:lnTo>
                  <a:pt x="44" y="24"/>
                </a:lnTo>
                <a:lnTo>
                  <a:pt x="44" y="16"/>
                </a:lnTo>
                <a:lnTo>
                  <a:pt x="26" y="16"/>
                </a:lnTo>
                <a:lnTo>
                  <a:pt x="26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4"/>
                </a:lnTo>
                <a:lnTo>
                  <a:pt x="16" y="24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314" name="Freeform 202"/>
          <p:cNvSpPr>
            <a:spLocks/>
          </p:cNvSpPr>
          <p:nvPr/>
        </p:nvSpPr>
        <p:spPr bwMode="auto">
          <a:xfrm>
            <a:off x="2493883" y="2550180"/>
            <a:ext cx="52388" cy="45244"/>
          </a:xfrm>
          <a:custGeom>
            <a:avLst/>
            <a:gdLst>
              <a:gd name="T0" fmla="*/ 16 w 44"/>
              <a:gd name="T1" fmla="*/ 38 h 38"/>
              <a:gd name="T2" fmla="*/ 26 w 44"/>
              <a:gd name="T3" fmla="*/ 38 h 38"/>
              <a:gd name="T4" fmla="*/ 26 w 44"/>
              <a:gd name="T5" fmla="*/ 24 h 38"/>
              <a:gd name="T6" fmla="*/ 44 w 44"/>
              <a:gd name="T7" fmla="*/ 24 h 38"/>
              <a:gd name="T8" fmla="*/ 44 w 44"/>
              <a:gd name="T9" fmla="*/ 16 h 38"/>
              <a:gd name="T10" fmla="*/ 26 w 44"/>
              <a:gd name="T11" fmla="*/ 16 h 38"/>
              <a:gd name="T12" fmla="*/ 26 w 44"/>
              <a:gd name="T13" fmla="*/ 0 h 38"/>
              <a:gd name="T14" fmla="*/ 16 w 44"/>
              <a:gd name="T15" fmla="*/ 0 h 38"/>
              <a:gd name="T16" fmla="*/ 16 w 44"/>
              <a:gd name="T17" fmla="*/ 16 h 38"/>
              <a:gd name="T18" fmla="*/ 0 w 44"/>
              <a:gd name="T19" fmla="*/ 16 h 38"/>
              <a:gd name="T20" fmla="*/ 0 w 44"/>
              <a:gd name="T21" fmla="*/ 24 h 38"/>
              <a:gd name="T22" fmla="*/ 16 w 44"/>
              <a:gd name="T23" fmla="*/ 24 h 38"/>
              <a:gd name="T24" fmla="*/ 16 w 44"/>
              <a:gd name="T25" fmla="*/ 38 h 38"/>
              <a:gd name="T26" fmla="*/ 16 w 44"/>
              <a:gd name="T27" fmla="*/ 38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8">
                <a:moveTo>
                  <a:pt x="16" y="38"/>
                </a:moveTo>
                <a:lnTo>
                  <a:pt x="26" y="38"/>
                </a:lnTo>
                <a:lnTo>
                  <a:pt x="26" y="24"/>
                </a:lnTo>
                <a:lnTo>
                  <a:pt x="44" y="24"/>
                </a:lnTo>
                <a:lnTo>
                  <a:pt x="44" y="16"/>
                </a:lnTo>
                <a:lnTo>
                  <a:pt x="26" y="16"/>
                </a:lnTo>
                <a:lnTo>
                  <a:pt x="26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4"/>
                </a:lnTo>
                <a:lnTo>
                  <a:pt x="16" y="24"/>
                </a:lnTo>
                <a:lnTo>
                  <a:pt x="16" y="38"/>
                </a:lnTo>
                <a:lnTo>
                  <a:pt x="16" y="3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315" name="Freeform 203"/>
          <p:cNvSpPr>
            <a:spLocks/>
          </p:cNvSpPr>
          <p:nvPr/>
        </p:nvSpPr>
        <p:spPr bwMode="auto">
          <a:xfrm>
            <a:off x="2531985" y="2600185"/>
            <a:ext cx="50006" cy="42863"/>
          </a:xfrm>
          <a:custGeom>
            <a:avLst/>
            <a:gdLst>
              <a:gd name="T0" fmla="*/ 14 w 42"/>
              <a:gd name="T1" fmla="*/ 36 h 36"/>
              <a:gd name="T2" fmla="*/ 24 w 42"/>
              <a:gd name="T3" fmla="*/ 36 h 36"/>
              <a:gd name="T4" fmla="*/ 24 w 42"/>
              <a:gd name="T5" fmla="*/ 24 h 36"/>
              <a:gd name="T6" fmla="*/ 42 w 42"/>
              <a:gd name="T7" fmla="*/ 24 h 36"/>
              <a:gd name="T8" fmla="*/ 42 w 42"/>
              <a:gd name="T9" fmla="*/ 16 h 36"/>
              <a:gd name="T10" fmla="*/ 24 w 42"/>
              <a:gd name="T11" fmla="*/ 16 h 36"/>
              <a:gd name="T12" fmla="*/ 24 w 42"/>
              <a:gd name="T13" fmla="*/ 0 h 36"/>
              <a:gd name="T14" fmla="*/ 14 w 42"/>
              <a:gd name="T15" fmla="*/ 0 h 36"/>
              <a:gd name="T16" fmla="*/ 14 w 42"/>
              <a:gd name="T17" fmla="*/ 16 h 36"/>
              <a:gd name="T18" fmla="*/ 0 w 42"/>
              <a:gd name="T19" fmla="*/ 16 h 36"/>
              <a:gd name="T20" fmla="*/ 0 w 42"/>
              <a:gd name="T21" fmla="*/ 24 h 36"/>
              <a:gd name="T22" fmla="*/ 14 w 42"/>
              <a:gd name="T23" fmla="*/ 24 h 36"/>
              <a:gd name="T24" fmla="*/ 14 w 42"/>
              <a:gd name="T25" fmla="*/ 36 h 36"/>
              <a:gd name="T26" fmla="*/ 14 w 42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" h="36">
                <a:moveTo>
                  <a:pt x="14" y="36"/>
                </a:moveTo>
                <a:lnTo>
                  <a:pt x="24" y="36"/>
                </a:lnTo>
                <a:lnTo>
                  <a:pt x="24" y="24"/>
                </a:lnTo>
                <a:lnTo>
                  <a:pt x="42" y="24"/>
                </a:lnTo>
                <a:lnTo>
                  <a:pt x="42" y="16"/>
                </a:lnTo>
                <a:lnTo>
                  <a:pt x="24" y="16"/>
                </a:lnTo>
                <a:lnTo>
                  <a:pt x="24" y="0"/>
                </a:lnTo>
                <a:lnTo>
                  <a:pt x="14" y="0"/>
                </a:lnTo>
                <a:lnTo>
                  <a:pt x="14" y="16"/>
                </a:lnTo>
                <a:lnTo>
                  <a:pt x="0" y="16"/>
                </a:lnTo>
                <a:lnTo>
                  <a:pt x="0" y="24"/>
                </a:lnTo>
                <a:lnTo>
                  <a:pt x="14" y="24"/>
                </a:lnTo>
                <a:lnTo>
                  <a:pt x="14" y="36"/>
                </a:lnTo>
                <a:lnTo>
                  <a:pt x="14" y="3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316" name="Freeform 204"/>
          <p:cNvSpPr>
            <a:spLocks/>
          </p:cNvSpPr>
          <p:nvPr/>
        </p:nvSpPr>
        <p:spPr bwMode="auto">
          <a:xfrm>
            <a:off x="2531985" y="2600185"/>
            <a:ext cx="50006" cy="42863"/>
          </a:xfrm>
          <a:custGeom>
            <a:avLst/>
            <a:gdLst>
              <a:gd name="T0" fmla="*/ 14 w 42"/>
              <a:gd name="T1" fmla="*/ 36 h 36"/>
              <a:gd name="T2" fmla="*/ 24 w 42"/>
              <a:gd name="T3" fmla="*/ 36 h 36"/>
              <a:gd name="T4" fmla="*/ 24 w 42"/>
              <a:gd name="T5" fmla="*/ 24 h 36"/>
              <a:gd name="T6" fmla="*/ 42 w 42"/>
              <a:gd name="T7" fmla="*/ 24 h 36"/>
              <a:gd name="T8" fmla="*/ 42 w 42"/>
              <a:gd name="T9" fmla="*/ 16 h 36"/>
              <a:gd name="T10" fmla="*/ 24 w 42"/>
              <a:gd name="T11" fmla="*/ 16 h 36"/>
              <a:gd name="T12" fmla="*/ 24 w 42"/>
              <a:gd name="T13" fmla="*/ 0 h 36"/>
              <a:gd name="T14" fmla="*/ 14 w 42"/>
              <a:gd name="T15" fmla="*/ 0 h 36"/>
              <a:gd name="T16" fmla="*/ 14 w 42"/>
              <a:gd name="T17" fmla="*/ 16 h 36"/>
              <a:gd name="T18" fmla="*/ 0 w 42"/>
              <a:gd name="T19" fmla="*/ 16 h 36"/>
              <a:gd name="T20" fmla="*/ 0 w 42"/>
              <a:gd name="T21" fmla="*/ 24 h 36"/>
              <a:gd name="T22" fmla="*/ 14 w 42"/>
              <a:gd name="T23" fmla="*/ 24 h 36"/>
              <a:gd name="T24" fmla="*/ 14 w 42"/>
              <a:gd name="T25" fmla="*/ 36 h 36"/>
              <a:gd name="T26" fmla="*/ 14 w 42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" h="36">
                <a:moveTo>
                  <a:pt x="14" y="36"/>
                </a:moveTo>
                <a:lnTo>
                  <a:pt x="24" y="36"/>
                </a:lnTo>
                <a:lnTo>
                  <a:pt x="24" y="24"/>
                </a:lnTo>
                <a:lnTo>
                  <a:pt x="42" y="24"/>
                </a:lnTo>
                <a:lnTo>
                  <a:pt x="42" y="16"/>
                </a:lnTo>
                <a:lnTo>
                  <a:pt x="24" y="16"/>
                </a:lnTo>
                <a:lnTo>
                  <a:pt x="24" y="0"/>
                </a:lnTo>
                <a:lnTo>
                  <a:pt x="14" y="0"/>
                </a:lnTo>
                <a:lnTo>
                  <a:pt x="14" y="16"/>
                </a:lnTo>
                <a:lnTo>
                  <a:pt x="0" y="16"/>
                </a:lnTo>
                <a:lnTo>
                  <a:pt x="0" y="24"/>
                </a:lnTo>
                <a:lnTo>
                  <a:pt x="14" y="24"/>
                </a:lnTo>
                <a:lnTo>
                  <a:pt x="14" y="36"/>
                </a:lnTo>
                <a:lnTo>
                  <a:pt x="14" y="3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30" name="Freeform 206"/>
          <p:cNvSpPr>
            <a:spLocks/>
          </p:cNvSpPr>
          <p:nvPr/>
        </p:nvSpPr>
        <p:spPr bwMode="auto">
          <a:xfrm>
            <a:off x="2531985" y="2600185"/>
            <a:ext cx="50006" cy="42863"/>
          </a:xfrm>
          <a:custGeom>
            <a:avLst/>
            <a:gdLst>
              <a:gd name="T0" fmla="*/ 14 w 42"/>
              <a:gd name="T1" fmla="*/ 36 h 36"/>
              <a:gd name="T2" fmla="*/ 24 w 42"/>
              <a:gd name="T3" fmla="*/ 36 h 36"/>
              <a:gd name="T4" fmla="*/ 24 w 42"/>
              <a:gd name="T5" fmla="*/ 24 h 36"/>
              <a:gd name="T6" fmla="*/ 42 w 42"/>
              <a:gd name="T7" fmla="*/ 24 h 36"/>
              <a:gd name="T8" fmla="*/ 42 w 42"/>
              <a:gd name="T9" fmla="*/ 16 h 36"/>
              <a:gd name="T10" fmla="*/ 24 w 42"/>
              <a:gd name="T11" fmla="*/ 16 h 36"/>
              <a:gd name="T12" fmla="*/ 24 w 42"/>
              <a:gd name="T13" fmla="*/ 0 h 36"/>
              <a:gd name="T14" fmla="*/ 14 w 42"/>
              <a:gd name="T15" fmla="*/ 0 h 36"/>
              <a:gd name="T16" fmla="*/ 14 w 42"/>
              <a:gd name="T17" fmla="*/ 16 h 36"/>
              <a:gd name="T18" fmla="*/ 0 w 42"/>
              <a:gd name="T19" fmla="*/ 16 h 36"/>
              <a:gd name="T20" fmla="*/ 0 w 42"/>
              <a:gd name="T21" fmla="*/ 24 h 36"/>
              <a:gd name="T22" fmla="*/ 14 w 42"/>
              <a:gd name="T23" fmla="*/ 24 h 36"/>
              <a:gd name="T24" fmla="*/ 14 w 42"/>
              <a:gd name="T25" fmla="*/ 36 h 36"/>
              <a:gd name="T26" fmla="*/ 14 w 42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" h="36">
                <a:moveTo>
                  <a:pt x="14" y="36"/>
                </a:moveTo>
                <a:lnTo>
                  <a:pt x="24" y="36"/>
                </a:lnTo>
                <a:lnTo>
                  <a:pt x="24" y="24"/>
                </a:lnTo>
                <a:lnTo>
                  <a:pt x="42" y="24"/>
                </a:lnTo>
                <a:lnTo>
                  <a:pt x="42" y="16"/>
                </a:lnTo>
                <a:lnTo>
                  <a:pt x="24" y="16"/>
                </a:lnTo>
                <a:lnTo>
                  <a:pt x="24" y="0"/>
                </a:lnTo>
                <a:lnTo>
                  <a:pt x="14" y="0"/>
                </a:lnTo>
                <a:lnTo>
                  <a:pt x="14" y="16"/>
                </a:lnTo>
                <a:lnTo>
                  <a:pt x="0" y="16"/>
                </a:lnTo>
                <a:lnTo>
                  <a:pt x="0" y="24"/>
                </a:lnTo>
                <a:lnTo>
                  <a:pt x="14" y="24"/>
                </a:lnTo>
                <a:lnTo>
                  <a:pt x="14" y="36"/>
                </a:lnTo>
                <a:lnTo>
                  <a:pt x="14" y="3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31" name="Freeform 207"/>
          <p:cNvSpPr>
            <a:spLocks/>
          </p:cNvSpPr>
          <p:nvPr/>
        </p:nvSpPr>
        <p:spPr bwMode="auto">
          <a:xfrm>
            <a:off x="2531985" y="2600185"/>
            <a:ext cx="50006" cy="42863"/>
          </a:xfrm>
          <a:custGeom>
            <a:avLst/>
            <a:gdLst>
              <a:gd name="T0" fmla="*/ 14 w 42"/>
              <a:gd name="T1" fmla="*/ 36 h 36"/>
              <a:gd name="T2" fmla="*/ 24 w 42"/>
              <a:gd name="T3" fmla="*/ 36 h 36"/>
              <a:gd name="T4" fmla="*/ 24 w 42"/>
              <a:gd name="T5" fmla="*/ 24 h 36"/>
              <a:gd name="T6" fmla="*/ 42 w 42"/>
              <a:gd name="T7" fmla="*/ 24 h 36"/>
              <a:gd name="T8" fmla="*/ 42 w 42"/>
              <a:gd name="T9" fmla="*/ 16 h 36"/>
              <a:gd name="T10" fmla="*/ 24 w 42"/>
              <a:gd name="T11" fmla="*/ 16 h 36"/>
              <a:gd name="T12" fmla="*/ 24 w 42"/>
              <a:gd name="T13" fmla="*/ 0 h 36"/>
              <a:gd name="T14" fmla="*/ 14 w 42"/>
              <a:gd name="T15" fmla="*/ 0 h 36"/>
              <a:gd name="T16" fmla="*/ 14 w 42"/>
              <a:gd name="T17" fmla="*/ 16 h 36"/>
              <a:gd name="T18" fmla="*/ 0 w 42"/>
              <a:gd name="T19" fmla="*/ 16 h 36"/>
              <a:gd name="T20" fmla="*/ 0 w 42"/>
              <a:gd name="T21" fmla="*/ 24 h 36"/>
              <a:gd name="T22" fmla="*/ 14 w 42"/>
              <a:gd name="T23" fmla="*/ 24 h 36"/>
              <a:gd name="T24" fmla="*/ 14 w 42"/>
              <a:gd name="T25" fmla="*/ 36 h 36"/>
              <a:gd name="T26" fmla="*/ 14 w 42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" h="36">
                <a:moveTo>
                  <a:pt x="14" y="36"/>
                </a:moveTo>
                <a:lnTo>
                  <a:pt x="24" y="36"/>
                </a:lnTo>
                <a:lnTo>
                  <a:pt x="24" y="24"/>
                </a:lnTo>
                <a:lnTo>
                  <a:pt x="42" y="24"/>
                </a:lnTo>
                <a:lnTo>
                  <a:pt x="42" y="16"/>
                </a:lnTo>
                <a:lnTo>
                  <a:pt x="24" y="16"/>
                </a:lnTo>
                <a:lnTo>
                  <a:pt x="24" y="0"/>
                </a:lnTo>
                <a:lnTo>
                  <a:pt x="14" y="0"/>
                </a:lnTo>
                <a:lnTo>
                  <a:pt x="14" y="16"/>
                </a:lnTo>
                <a:lnTo>
                  <a:pt x="0" y="16"/>
                </a:lnTo>
                <a:lnTo>
                  <a:pt x="0" y="24"/>
                </a:lnTo>
                <a:lnTo>
                  <a:pt x="14" y="24"/>
                </a:lnTo>
                <a:lnTo>
                  <a:pt x="14" y="36"/>
                </a:lnTo>
                <a:lnTo>
                  <a:pt x="14" y="3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32" name="Freeform 208"/>
          <p:cNvSpPr>
            <a:spLocks/>
          </p:cNvSpPr>
          <p:nvPr/>
        </p:nvSpPr>
        <p:spPr bwMode="auto">
          <a:xfrm>
            <a:off x="2531985" y="2600185"/>
            <a:ext cx="50006" cy="42863"/>
          </a:xfrm>
          <a:custGeom>
            <a:avLst/>
            <a:gdLst>
              <a:gd name="T0" fmla="*/ 14 w 42"/>
              <a:gd name="T1" fmla="*/ 36 h 36"/>
              <a:gd name="T2" fmla="*/ 24 w 42"/>
              <a:gd name="T3" fmla="*/ 36 h 36"/>
              <a:gd name="T4" fmla="*/ 24 w 42"/>
              <a:gd name="T5" fmla="*/ 24 h 36"/>
              <a:gd name="T6" fmla="*/ 42 w 42"/>
              <a:gd name="T7" fmla="*/ 24 h 36"/>
              <a:gd name="T8" fmla="*/ 42 w 42"/>
              <a:gd name="T9" fmla="*/ 16 h 36"/>
              <a:gd name="T10" fmla="*/ 24 w 42"/>
              <a:gd name="T11" fmla="*/ 16 h 36"/>
              <a:gd name="T12" fmla="*/ 24 w 42"/>
              <a:gd name="T13" fmla="*/ 0 h 36"/>
              <a:gd name="T14" fmla="*/ 14 w 42"/>
              <a:gd name="T15" fmla="*/ 0 h 36"/>
              <a:gd name="T16" fmla="*/ 14 w 42"/>
              <a:gd name="T17" fmla="*/ 16 h 36"/>
              <a:gd name="T18" fmla="*/ 0 w 42"/>
              <a:gd name="T19" fmla="*/ 16 h 36"/>
              <a:gd name="T20" fmla="*/ 0 w 42"/>
              <a:gd name="T21" fmla="*/ 24 h 36"/>
              <a:gd name="T22" fmla="*/ 14 w 42"/>
              <a:gd name="T23" fmla="*/ 24 h 36"/>
              <a:gd name="T24" fmla="*/ 14 w 42"/>
              <a:gd name="T25" fmla="*/ 36 h 36"/>
              <a:gd name="T26" fmla="*/ 14 w 42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" h="36">
                <a:moveTo>
                  <a:pt x="14" y="36"/>
                </a:moveTo>
                <a:lnTo>
                  <a:pt x="24" y="36"/>
                </a:lnTo>
                <a:lnTo>
                  <a:pt x="24" y="24"/>
                </a:lnTo>
                <a:lnTo>
                  <a:pt x="42" y="24"/>
                </a:lnTo>
                <a:lnTo>
                  <a:pt x="42" y="16"/>
                </a:lnTo>
                <a:lnTo>
                  <a:pt x="24" y="16"/>
                </a:lnTo>
                <a:lnTo>
                  <a:pt x="24" y="0"/>
                </a:lnTo>
                <a:lnTo>
                  <a:pt x="14" y="0"/>
                </a:lnTo>
                <a:lnTo>
                  <a:pt x="14" y="16"/>
                </a:lnTo>
                <a:lnTo>
                  <a:pt x="0" y="16"/>
                </a:lnTo>
                <a:lnTo>
                  <a:pt x="0" y="24"/>
                </a:lnTo>
                <a:lnTo>
                  <a:pt x="14" y="24"/>
                </a:lnTo>
                <a:lnTo>
                  <a:pt x="14" y="36"/>
                </a:lnTo>
                <a:lnTo>
                  <a:pt x="14" y="3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33" name="Freeform 209"/>
          <p:cNvSpPr>
            <a:spLocks/>
          </p:cNvSpPr>
          <p:nvPr/>
        </p:nvSpPr>
        <p:spPr bwMode="auto">
          <a:xfrm>
            <a:off x="2531985" y="2600185"/>
            <a:ext cx="50006" cy="42863"/>
          </a:xfrm>
          <a:custGeom>
            <a:avLst/>
            <a:gdLst>
              <a:gd name="T0" fmla="*/ 14 w 42"/>
              <a:gd name="T1" fmla="*/ 36 h 36"/>
              <a:gd name="T2" fmla="*/ 24 w 42"/>
              <a:gd name="T3" fmla="*/ 36 h 36"/>
              <a:gd name="T4" fmla="*/ 24 w 42"/>
              <a:gd name="T5" fmla="*/ 24 h 36"/>
              <a:gd name="T6" fmla="*/ 42 w 42"/>
              <a:gd name="T7" fmla="*/ 24 h 36"/>
              <a:gd name="T8" fmla="*/ 42 w 42"/>
              <a:gd name="T9" fmla="*/ 16 h 36"/>
              <a:gd name="T10" fmla="*/ 24 w 42"/>
              <a:gd name="T11" fmla="*/ 16 h 36"/>
              <a:gd name="T12" fmla="*/ 24 w 42"/>
              <a:gd name="T13" fmla="*/ 0 h 36"/>
              <a:gd name="T14" fmla="*/ 14 w 42"/>
              <a:gd name="T15" fmla="*/ 0 h 36"/>
              <a:gd name="T16" fmla="*/ 14 w 42"/>
              <a:gd name="T17" fmla="*/ 16 h 36"/>
              <a:gd name="T18" fmla="*/ 0 w 42"/>
              <a:gd name="T19" fmla="*/ 16 h 36"/>
              <a:gd name="T20" fmla="*/ 0 w 42"/>
              <a:gd name="T21" fmla="*/ 24 h 36"/>
              <a:gd name="T22" fmla="*/ 14 w 42"/>
              <a:gd name="T23" fmla="*/ 24 h 36"/>
              <a:gd name="T24" fmla="*/ 14 w 42"/>
              <a:gd name="T25" fmla="*/ 36 h 36"/>
              <a:gd name="T26" fmla="*/ 14 w 42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" h="36">
                <a:moveTo>
                  <a:pt x="14" y="36"/>
                </a:moveTo>
                <a:lnTo>
                  <a:pt x="24" y="36"/>
                </a:lnTo>
                <a:lnTo>
                  <a:pt x="24" y="24"/>
                </a:lnTo>
                <a:lnTo>
                  <a:pt x="42" y="24"/>
                </a:lnTo>
                <a:lnTo>
                  <a:pt x="42" y="16"/>
                </a:lnTo>
                <a:lnTo>
                  <a:pt x="24" y="16"/>
                </a:lnTo>
                <a:lnTo>
                  <a:pt x="24" y="0"/>
                </a:lnTo>
                <a:lnTo>
                  <a:pt x="14" y="0"/>
                </a:lnTo>
                <a:lnTo>
                  <a:pt x="14" y="16"/>
                </a:lnTo>
                <a:lnTo>
                  <a:pt x="0" y="16"/>
                </a:lnTo>
                <a:lnTo>
                  <a:pt x="0" y="24"/>
                </a:lnTo>
                <a:lnTo>
                  <a:pt x="14" y="24"/>
                </a:lnTo>
                <a:lnTo>
                  <a:pt x="14" y="36"/>
                </a:lnTo>
                <a:lnTo>
                  <a:pt x="14" y="3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34" name="Freeform 210"/>
          <p:cNvSpPr>
            <a:spLocks/>
          </p:cNvSpPr>
          <p:nvPr/>
        </p:nvSpPr>
        <p:spPr bwMode="auto">
          <a:xfrm>
            <a:off x="2558179" y="2678767"/>
            <a:ext cx="50006" cy="42863"/>
          </a:xfrm>
          <a:custGeom>
            <a:avLst/>
            <a:gdLst>
              <a:gd name="T0" fmla="*/ 14 w 42"/>
              <a:gd name="T1" fmla="*/ 36 h 36"/>
              <a:gd name="T2" fmla="*/ 24 w 42"/>
              <a:gd name="T3" fmla="*/ 36 h 36"/>
              <a:gd name="T4" fmla="*/ 24 w 42"/>
              <a:gd name="T5" fmla="*/ 22 h 36"/>
              <a:gd name="T6" fmla="*/ 42 w 42"/>
              <a:gd name="T7" fmla="*/ 22 h 36"/>
              <a:gd name="T8" fmla="*/ 42 w 42"/>
              <a:gd name="T9" fmla="*/ 14 h 36"/>
              <a:gd name="T10" fmla="*/ 24 w 42"/>
              <a:gd name="T11" fmla="*/ 14 h 36"/>
              <a:gd name="T12" fmla="*/ 24 w 42"/>
              <a:gd name="T13" fmla="*/ 0 h 36"/>
              <a:gd name="T14" fmla="*/ 14 w 42"/>
              <a:gd name="T15" fmla="*/ 0 h 36"/>
              <a:gd name="T16" fmla="*/ 14 w 42"/>
              <a:gd name="T17" fmla="*/ 14 h 36"/>
              <a:gd name="T18" fmla="*/ 0 w 42"/>
              <a:gd name="T19" fmla="*/ 14 h 36"/>
              <a:gd name="T20" fmla="*/ 0 w 42"/>
              <a:gd name="T21" fmla="*/ 22 h 36"/>
              <a:gd name="T22" fmla="*/ 14 w 42"/>
              <a:gd name="T23" fmla="*/ 22 h 36"/>
              <a:gd name="T24" fmla="*/ 14 w 42"/>
              <a:gd name="T25" fmla="*/ 36 h 36"/>
              <a:gd name="T26" fmla="*/ 14 w 42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" h="36">
                <a:moveTo>
                  <a:pt x="14" y="36"/>
                </a:moveTo>
                <a:lnTo>
                  <a:pt x="24" y="36"/>
                </a:lnTo>
                <a:lnTo>
                  <a:pt x="24" y="22"/>
                </a:lnTo>
                <a:lnTo>
                  <a:pt x="42" y="22"/>
                </a:lnTo>
                <a:lnTo>
                  <a:pt x="42" y="14"/>
                </a:lnTo>
                <a:lnTo>
                  <a:pt x="24" y="14"/>
                </a:lnTo>
                <a:lnTo>
                  <a:pt x="24" y="0"/>
                </a:lnTo>
                <a:lnTo>
                  <a:pt x="14" y="0"/>
                </a:lnTo>
                <a:lnTo>
                  <a:pt x="14" y="14"/>
                </a:lnTo>
                <a:lnTo>
                  <a:pt x="0" y="14"/>
                </a:lnTo>
                <a:lnTo>
                  <a:pt x="0" y="22"/>
                </a:lnTo>
                <a:lnTo>
                  <a:pt x="14" y="22"/>
                </a:lnTo>
                <a:lnTo>
                  <a:pt x="14" y="36"/>
                </a:lnTo>
                <a:lnTo>
                  <a:pt x="14" y="3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35" name="Freeform 211"/>
          <p:cNvSpPr>
            <a:spLocks/>
          </p:cNvSpPr>
          <p:nvPr/>
        </p:nvSpPr>
        <p:spPr bwMode="auto">
          <a:xfrm>
            <a:off x="2567702" y="2726392"/>
            <a:ext cx="52388" cy="42863"/>
          </a:xfrm>
          <a:custGeom>
            <a:avLst/>
            <a:gdLst>
              <a:gd name="T0" fmla="*/ 16 w 44"/>
              <a:gd name="T1" fmla="*/ 36 h 36"/>
              <a:gd name="T2" fmla="*/ 26 w 44"/>
              <a:gd name="T3" fmla="*/ 36 h 36"/>
              <a:gd name="T4" fmla="*/ 26 w 44"/>
              <a:gd name="T5" fmla="*/ 24 h 36"/>
              <a:gd name="T6" fmla="*/ 44 w 44"/>
              <a:gd name="T7" fmla="*/ 24 h 36"/>
              <a:gd name="T8" fmla="*/ 44 w 44"/>
              <a:gd name="T9" fmla="*/ 16 h 36"/>
              <a:gd name="T10" fmla="*/ 26 w 44"/>
              <a:gd name="T11" fmla="*/ 16 h 36"/>
              <a:gd name="T12" fmla="*/ 26 w 44"/>
              <a:gd name="T13" fmla="*/ 0 h 36"/>
              <a:gd name="T14" fmla="*/ 16 w 44"/>
              <a:gd name="T15" fmla="*/ 0 h 36"/>
              <a:gd name="T16" fmla="*/ 16 w 44"/>
              <a:gd name="T17" fmla="*/ 16 h 36"/>
              <a:gd name="T18" fmla="*/ 0 w 44"/>
              <a:gd name="T19" fmla="*/ 16 h 36"/>
              <a:gd name="T20" fmla="*/ 0 w 44"/>
              <a:gd name="T21" fmla="*/ 24 h 36"/>
              <a:gd name="T22" fmla="*/ 16 w 44"/>
              <a:gd name="T23" fmla="*/ 24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6" y="36"/>
                </a:lnTo>
                <a:lnTo>
                  <a:pt x="26" y="24"/>
                </a:lnTo>
                <a:lnTo>
                  <a:pt x="44" y="24"/>
                </a:lnTo>
                <a:lnTo>
                  <a:pt x="44" y="16"/>
                </a:lnTo>
                <a:lnTo>
                  <a:pt x="26" y="16"/>
                </a:lnTo>
                <a:lnTo>
                  <a:pt x="26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4"/>
                </a:lnTo>
                <a:lnTo>
                  <a:pt x="16" y="24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36" name="Freeform 212"/>
          <p:cNvSpPr>
            <a:spLocks/>
          </p:cNvSpPr>
          <p:nvPr/>
        </p:nvSpPr>
        <p:spPr bwMode="auto">
          <a:xfrm>
            <a:off x="2567702" y="2726392"/>
            <a:ext cx="52388" cy="42863"/>
          </a:xfrm>
          <a:custGeom>
            <a:avLst/>
            <a:gdLst>
              <a:gd name="T0" fmla="*/ 16 w 44"/>
              <a:gd name="T1" fmla="*/ 36 h 36"/>
              <a:gd name="T2" fmla="*/ 26 w 44"/>
              <a:gd name="T3" fmla="*/ 36 h 36"/>
              <a:gd name="T4" fmla="*/ 26 w 44"/>
              <a:gd name="T5" fmla="*/ 24 h 36"/>
              <a:gd name="T6" fmla="*/ 44 w 44"/>
              <a:gd name="T7" fmla="*/ 24 h 36"/>
              <a:gd name="T8" fmla="*/ 44 w 44"/>
              <a:gd name="T9" fmla="*/ 16 h 36"/>
              <a:gd name="T10" fmla="*/ 26 w 44"/>
              <a:gd name="T11" fmla="*/ 16 h 36"/>
              <a:gd name="T12" fmla="*/ 26 w 44"/>
              <a:gd name="T13" fmla="*/ 0 h 36"/>
              <a:gd name="T14" fmla="*/ 16 w 44"/>
              <a:gd name="T15" fmla="*/ 0 h 36"/>
              <a:gd name="T16" fmla="*/ 16 w 44"/>
              <a:gd name="T17" fmla="*/ 16 h 36"/>
              <a:gd name="T18" fmla="*/ 0 w 44"/>
              <a:gd name="T19" fmla="*/ 16 h 36"/>
              <a:gd name="T20" fmla="*/ 0 w 44"/>
              <a:gd name="T21" fmla="*/ 24 h 36"/>
              <a:gd name="T22" fmla="*/ 16 w 44"/>
              <a:gd name="T23" fmla="*/ 24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6" y="36"/>
                </a:lnTo>
                <a:lnTo>
                  <a:pt x="26" y="24"/>
                </a:lnTo>
                <a:lnTo>
                  <a:pt x="44" y="24"/>
                </a:lnTo>
                <a:lnTo>
                  <a:pt x="44" y="16"/>
                </a:lnTo>
                <a:lnTo>
                  <a:pt x="26" y="16"/>
                </a:lnTo>
                <a:lnTo>
                  <a:pt x="26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4"/>
                </a:lnTo>
                <a:lnTo>
                  <a:pt x="16" y="24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37" name="Freeform 213"/>
          <p:cNvSpPr>
            <a:spLocks/>
          </p:cNvSpPr>
          <p:nvPr/>
        </p:nvSpPr>
        <p:spPr bwMode="auto">
          <a:xfrm>
            <a:off x="2581990" y="2769255"/>
            <a:ext cx="52388" cy="45244"/>
          </a:xfrm>
          <a:custGeom>
            <a:avLst/>
            <a:gdLst>
              <a:gd name="T0" fmla="*/ 16 w 44"/>
              <a:gd name="T1" fmla="*/ 38 h 38"/>
              <a:gd name="T2" fmla="*/ 26 w 44"/>
              <a:gd name="T3" fmla="*/ 38 h 38"/>
              <a:gd name="T4" fmla="*/ 26 w 44"/>
              <a:gd name="T5" fmla="*/ 24 h 38"/>
              <a:gd name="T6" fmla="*/ 44 w 44"/>
              <a:gd name="T7" fmla="*/ 24 h 38"/>
              <a:gd name="T8" fmla="*/ 44 w 44"/>
              <a:gd name="T9" fmla="*/ 16 h 38"/>
              <a:gd name="T10" fmla="*/ 26 w 44"/>
              <a:gd name="T11" fmla="*/ 16 h 38"/>
              <a:gd name="T12" fmla="*/ 26 w 44"/>
              <a:gd name="T13" fmla="*/ 0 h 38"/>
              <a:gd name="T14" fmla="*/ 16 w 44"/>
              <a:gd name="T15" fmla="*/ 0 h 38"/>
              <a:gd name="T16" fmla="*/ 16 w 44"/>
              <a:gd name="T17" fmla="*/ 16 h 38"/>
              <a:gd name="T18" fmla="*/ 0 w 44"/>
              <a:gd name="T19" fmla="*/ 16 h 38"/>
              <a:gd name="T20" fmla="*/ 0 w 44"/>
              <a:gd name="T21" fmla="*/ 24 h 38"/>
              <a:gd name="T22" fmla="*/ 16 w 44"/>
              <a:gd name="T23" fmla="*/ 24 h 38"/>
              <a:gd name="T24" fmla="*/ 16 w 44"/>
              <a:gd name="T25" fmla="*/ 38 h 38"/>
              <a:gd name="T26" fmla="*/ 16 w 44"/>
              <a:gd name="T27" fmla="*/ 38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8">
                <a:moveTo>
                  <a:pt x="16" y="38"/>
                </a:moveTo>
                <a:lnTo>
                  <a:pt x="26" y="38"/>
                </a:lnTo>
                <a:lnTo>
                  <a:pt x="26" y="24"/>
                </a:lnTo>
                <a:lnTo>
                  <a:pt x="44" y="24"/>
                </a:lnTo>
                <a:lnTo>
                  <a:pt x="44" y="16"/>
                </a:lnTo>
                <a:lnTo>
                  <a:pt x="26" y="16"/>
                </a:lnTo>
                <a:lnTo>
                  <a:pt x="26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4"/>
                </a:lnTo>
                <a:lnTo>
                  <a:pt x="16" y="24"/>
                </a:lnTo>
                <a:lnTo>
                  <a:pt x="16" y="38"/>
                </a:lnTo>
                <a:lnTo>
                  <a:pt x="16" y="38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38" name="Freeform 214"/>
          <p:cNvSpPr>
            <a:spLocks/>
          </p:cNvSpPr>
          <p:nvPr/>
        </p:nvSpPr>
        <p:spPr bwMode="auto">
          <a:xfrm>
            <a:off x="2581990" y="2769255"/>
            <a:ext cx="52388" cy="45244"/>
          </a:xfrm>
          <a:custGeom>
            <a:avLst/>
            <a:gdLst>
              <a:gd name="T0" fmla="*/ 16 w 44"/>
              <a:gd name="T1" fmla="*/ 38 h 38"/>
              <a:gd name="T2" fmla="*/ 26 w 44"/>
              <a:gd name="T3" fmla="*/ 38 h 38"/>
              <a:gd name="T4" fmla="*/ 26 w 44"/>
              <a:gd name="T5" fmla="*/ 24 h 38"/>
              <a:gd name="T6" fmla="*/ 44 w 44"/>
              <a:gd name="T7" fmla="*/ 24 h 38"/>
              <a:gd name="T8" fmla="*/ 44 w 44"/>
              <a:gd name="T9" fmla="*/ 16 h 38"/>
              <a:gd name="T10" fmla="*/ 26 w 44"/>
              <a:gd name="T11" fmla="*/ 16 h 38"/>
              <a:gd name="T12" fmla="*/ 26 w 44"/>
              <a:gd name="T13" fmla="*/ 0 h 38"/>
              <a:gd name="T14" fmla="*/ 16 w 44"/>
              <a:gd name="T15" fmla="*/ 0 h 38"/>
              <a:gd name="T16" fmla="*/ 16 w 44"/>
              <a:gd name="T17" fmla="*/ 16 h 38"/>
              <a:gd name="T18" fmla="*/ 0 w 44"/>
              <a:gd name="T19" fmla="*/ 16 h 38"/>
              <a:gd name="T20" fmla="*/ 0 w 44"/>
              <a:gd name="T21" fmla="*/ 24 h 38"/>
              <a:gd name="T22" fmla="*/ 16 w 44"/>
              <a:gd name="T23" fmla="*/ 24 h 38"/>
              <a:gd name="T24" fmla="*/ 16 w 44"/>
              <a:gd name="T25" fmla="*/ 38 h 38"/>
              <a:gd name="T26" fmla="*/ 16 w 44"/>
              <a:gd name="T27" fmla="*/ 38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8">
                <a:moveTo>
                  <a:pt x="16" y="38"/>
                </a:moveTo>
                <a:lnTo>
                  <a:pt x="26" y="38"/>
                </a:lnTo>
                <a:lnTo>
                  <a:pt x="26" y="24"/>
                </a:lnTo>
                <a:lnTo>
                  <a:pt x="44" y="24"/>
                </a:lnTo>
                <a:lnTo>
                  <a:pt x="44" y="16"/>
                </a:lnTo>
                <a:lnTo>
                  <a:pt x="26" y="16"/>
                </a:lnTo>
                <a:lnTo>
                  <a:pt x="26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4"/>
                </a:lnTo>
                <a:lnTo>
                  <a:pt x="16" y="24"/>
                </a:lnTo>
                <a:lnTo>
                  <a:pt x="16" y="38"/>
                </a:lnTo>
                <a:lnTo>
                  <a:pt x="16" y="38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39" name="Freeform 215"/>
          <p:cNvSpPr>
            <a:spLocks/>
          </p:cNvSpPr>
          <p:nvPr/>
        </p:nvSpPr>
        <p:spPr bwMode="auto">
          <a:xfrm>
            <a:off x="2581990" y="2769255"/>
            <a:ext cx="52388" cy="45244"/>
          </a:xfrm>
          <a:custGeom>
            <a:avLst/>
            <a:gdLst>
              <a:gd name="T0" fmla="*/ 16 w 44"/>
              <a:gd name="T1" fmla="*/ 38 h 38"/>
              <a:gd name="T2" fmla="*/ 26 w 44"/>
              <a:gd name="T3" fmla="*/ 38 h 38"/>
              <a:gd name="T4" fmla="*/ 26 w 44"/>
              <a:gd name="T5" fmla="*/ 24 h 38"/>
              <a:gd name="T6" fmla="*/ 44 w 44"/>
              <a:gd name="T7" fmla="*/ 24 h 38"/>
              <a:gd name="T8" fmla="*/ 44 w 44"/>
              <a:gd name="T9" fmla="*/ 16 h 38"/>
              <a:gd name="T10" fmla="*/ 26 w 44"/>
              <a:gd name="T11" fmla="*/ 16 h 38"/>
              <a:gd name="T12" fmla="*/ 26 w 44"/>
              <a:gd name="T13" fmla="*/ 0 h 38"/>
              <a:gd name="T14" fmla="*/ 16 w 44"/>
              <a:gd name="T15" fmla="*/ 0 h 38"/>
              <a:gd name="T16" fmla="*/ 16 w 44"/>
              <a:gd name="T17" fmla="*/ 16 h 38"/>
              <a:gd name="T18" fmla="*/ 0 w 44"/>
              <a:gd name="T19" fmla="*/ 16 h 38"/>
              <a:gd name="T20" fmla="*/ 0 w 44"/>
              <a:gd name="T21" fmla="*/ 24 h 38"/>
              <a:gd name="T22" fmla="*/ 16 w 44"/>
              <a:gd name="T23" fmla="*/ 24 h 38"/>
              <a:gd name="T24" fmla="*/ 16 w 44"/>
              <a:gd name="T25" fmla="*/ 38 h 38"/>
              <a:gd name="T26" fmla="*/ 16 w 44"/>
              <a:gd name="T27" fmla="*/ 38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8">
                <a:moveTo>
                  <a:pt x="16" y="38"/>
                </a:moveTo>
                <a:lnTo>
                  <a:pt x="26" y="38"/>
                </a:lnTo>
                <a:lnTo>
                  <a:pt x="26" y="24"/>
                </a:lnTo>
                <a:lnTo>
                  <a:pt x="44" y="24"/>
                </a:lnTo>
                <a:lnTo>
                  <a:pt x="44" y="16"/>
                </a:lnTo>
                <a:lnTo>
                  <a:pt x="26" y="16"/>
                </a:lnTo>
                <a:lnTo>
                  <a:pt x="26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4"/>
                </a:lnTo>
                <a:lnTo>
                  <a:pt x="16" y="24"/>
                </a:lnTo>
                <a:lnTo>
                  <a:pt x="16" y="38"/>
                </a:lnTo>
                <a:lnTo>
                  <a:pt x="16" y="38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40" name="Freeform 216"/>
          <p:cNvSpPr>
            <a:spLocks/>
          </p:cNvSpPr>
          <p:nvPr/>
        </p:nvSpPr>
        <p:spPr bwMode="auto">
          <a:xfrm>
            <a:off x="2581990" y="2769255"/>
            <a:ext cx="52388" cy="45244"/>
          </a:xfrm>
          <a:custGeom>
            <a:avLst/>
            <a:gdLst>
              <a:gd name="T0" fmla="*/ 16 w 44"/>
              <a:gd name="T1" fmla="*/ 38 h 38"/>
              <a:gd name="T2" fmla="*/ 26 w 44"/>
              <a:gd name="T3" fmla="*/ 38 h 38"/>
              <a:gd name="T4" fmla="*/ 26 w 44"/>
              <a:gd name="T5" fmla="*/ 24 h 38"/>
              <a:gd name="T6" fmla="*/ 44 w 44"/>
              <a:gd name="T7" fmla="*/ 24 h 38"/>
              <a:gd name="T8" fmla="*/ 44 w 44"/>
              <a:gd name="T9" fmla="*/ 16 h 38"/>
              <a:gd name="T10" fmla="*/ 26 w 44"/>
              <a:gd name="T11" fmla="*/ 16 h 38"/>
              <a:gd name="T12" fmla="*/ 26 w 44"/>
              <a:gd name="T13" fmla="*/ 0 h 38"/>
              <a:gd name="T14" fmla="*/ 16 w 44"/>
              <a:gd name="T15" fmla="*/ 0 h 38"/>
              <a:gd name="T16" fmla="*/ 16 w 44"/>
              <a:gd name="T17" fmla="*/ 16 h 38"/>
              <a:gd name="T18" fmla="*/ 0 w 44"/>
              <a:gd name="T19" fmla="*/ 16 h 38"/>
              <a:gd name="T20" fmla="*/ 0 w 44"/>
              <a:gd name="T21" fmla="*/ 24 h 38"/>
              <a:gd name="T22" fmla="*/ 16 w 44"/>
              <a:gd name="T23" fmla="*/ 24 h 38"/>
              <a:gd name="T24" fmla="*/ 16 w 44"/>
              <a:gd name="T25" fmla="*/ 38 h 38"/>
              <a:gd name="T26" fmla="*/ 16 w 44"/>
              <a:gd name="T27" fmla="*/ 38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8">
                <a:moveTo>
                  <a:pt x="16" y="38"/>
                </a:moveTo>
                <a:lnTo>
                  <a:pt x="26" y="38"/>
                </a:lnTo>
                <a:lnTo>
                  <a:pt x="26" y="24"/>
                </a:lnTo>
                <a:lnTo>
                  <a:pt x="44" y="24"/>
                </a:lnTo>
                <a:lnTo>
                  <a:pt x="44" y="16"/>
                </a:lnTo>
                <a:lnTo>
                  <a:pt x="26" y="16"/>
                </a:lnTo>
                <a:lnTo>
                  <a:pt x="26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4"/>
                </a:lnTo>
                <a:lnTo>
                  <a:pt x="16" y="24"/>
                </a:lnTo>
                <a:lnTo>
                  <a:pt x="16" y="38"/>
                </a:lnTo>
                <a:lnTo>
                  <a:pt x="16" y="3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41" name="Freeform 217"/>
          <p:cNvSpPr>
            <a:spLocks/>
          </p:cNvSpPr>
          <p:nvPr/>
        </p:nvSpPr>
        <p:spPr bwMode="auto">
          <a:xfrm>
            <a:off x="2593896" y="2814498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2 h 36"/>
              <a:gd name="T6" fmla="*/ 44 w 44"/>
              <a:gd name="T7" fmla="*/ 22 h 36"/>
              <a:gd name="T8" fmla="*/ 44 w 44"/>
              <a:gd name="T9" fmla="*/ 14 h 36"/>
              <a:gd name="T10" fmla="*/ 24 w 44"/>
              <a:gd name="T11" fmla="*/ 14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4 h 36"/>
              <a:gd name="T18" fmla="*/ 0 w 44"/>
              <a:gd name="T19" fmla="*/ 14 h 36"/>
              <a:gd name="T20" fmla="*/ 0 w 44"/>
              <a:gd name="T21" fmla="*/ 22 h 36"/>
              <a:gd name="T22" fmla="*/ 16 w 44"/>
              <a:gd name="T23" fmla="*/ 22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2"/>
                </a:lnTo>
                <a:lnTo>
                  <a:pt x="44" y="22"/>
                </a:lnTo>
                <a:lnTo>
                  <a:pt x="44" y="14"/>
                </a:lnTo>
                <a:lnTo>
                  <a:pt x="24" y="14"/>
                </a:lnTo>
                <a:lnTo>
                  <a:pt x="24" y="0"/>
                </a:lnTo>
                <a:lnTo>
                  <a:pt x="16" y="0"/>
                </a:lnTo>
                <a:lnTo>
                  <a:pt x="16" y="14"/>
                </a:lnTo>
                <a:lnTo>
                  <a:pt x="0" y="14"/>
                </a:lnTo>
                <a:lnTo>
                  <a:pt x="0" y="22"/>
                </a:lnTo>
                <a:lnTo>
                  <a:pt x="16" y="22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42" name="Freeform 218"/>
          <p:cNvSpPr>
            <a:spLocks/>
          </p:cNvSpPr>
          <p:nvPr/>
        </p:nvSpPr>
        <p:spPr bwMode="auto">
          <a:xfrm>
            <a:off x="2593896" y="2814498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2 h 36"/>
              <a:gd name="T6" fmla="*/ 44 w 44"/>
              <a:gd name="T7" fmla="*/ 22 h 36"/>
              <a:gd name="T8" fmla="*/ 44 w 44"/>
              <a:gd name="T9" fmla="*/ 14 h 36"/>
              <a:gd name="T10" fmla="*/ 24 w 44"/>
              <a:gd name="T11" fmla="*/ 14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4 h 36"/>
              <a:gd name="T18" fmla="*/ 0 w 44"/>
              <a:gd name="T19" fmla="*/ 14 h 36"/>
              <a:gd name="T20" fmla="*/ 0 w 44"/>
              <a:gd name="T21" fmla="*/ 22 h 36"/>
              <a:gd name="T22" fmla="*/ 16 w 44"/>
              <a:gd name="T23" fmla="*/ 22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2"/>
                </a:lnTo>
                <a:lnTo>
                  <a:pt x="44" y="22"/>
                </a:lnTo>
                <a:lnTo>
                  <a:pt x="44" y="14"/>
                </a:lnTo>
                <a:lnTo>
                  <a:pt x="24" y="14"/>
                </a:lnTo>
                <a:lnTo>
                  <a:pt x="24" y="0"/>
                </a:lnTo>
                <a:lnTo>
                  <a:pt x="16" y="0"/>
                </a:lnTo>
                <a:lnTo>
                  <a:pt x="16" y="14"/>
                </a:lnTo>
                <a:lnTo>
                  <a:pt x="0" y="14"/>
                </a:lnTo>
                <a:lnTo>
                  <a:pt x="0" y="22"/>
                </a:lnTo>
                <a:lnTo>
                  <a:pt x="16" y="22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43" name="Freeform 219"/>
          <p:cNvSpPr>
            <a:spLocks/>
          </p:cNvSpPr>
          <p:nvPr/>
        </p:nvSpPr>
        <p:spPr bwMode="auto">
          <a:xfrm>
            <a:off x="2593896" y="2814498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2 h 36"/>
              <a:gd name="T6" fmla="*/ 44 w 44"/>
              <a:gd name="T7" fmla="*/ 22 h 36"/>
              <a:gd name="T8" fmla="*/ 44 w 44"/>
              <a:gd name="T9" fmla="*/ 14 h 36"/>
              <a:gd name="T10" fmla="*/ 24 w 44"/>
              <a:gd name="T11" fmla="*/ 14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4 h 36"/>
              <a:gd name="T18" fmla="*/ 0 w 44"/>
              <a:gd name="T19" fmla="*/ 14 h 36"/>
              <a:gd name="T20" fmla="*/ 0 w 44"/>
              <a:gd name="T21" fmla="*/ 22 h 36"/>
              <a:gd name="T22" fmla="*/ 16 w 44"/>
              <a:gd name="T23" fmla="*/ 22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2"/>
                </a:lnTo>
                <a:lnTo>
                  <a:pt x="44" y="22"/>
                </a:lnTo>
                <a:lnTo>
                  <a:pt x="44" y="14"/>
                </a:lnTo>
                <a:lnTo>
                  <a:pt x="24" y="14"/>
                </a:lnTo>
                <a:lnTo>
                  <a:pt x="24" y="0"/>
                </a:lnTo>
                <a:lnTo>
                  <a:pt x="16" y="0"/>
                </a:lnTo>
                <a:lnTo>
                  <a:pt x="16" y="14"/>
                </a:lnTo>
                <a:lnTo>
                  <a:pt x="0" y="14"/>
                </a:lnTo>
                <a:lnTo>
                  <a:pt x="0" y="22"/>
                </a:lnTo>
                <a:lnTo>
                  <a:pt x="16" y="22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44" name="Freeform 220"/>
          <p:cNvSpPr>
            <a:spLocks/>
          </p:cNvSpPr>
          <p:nvPr/>
        </p:nvSpPr>
        <p:spPr bwMode="auto">
          <a:xfrm>
            <a:off x="2593896" y="2814498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2 h 36"/>
              <a:gd name="T6" fmla="*/ 44 w 44"/>
              <a:gd name="T7" fmla="*/ 22 h 36"/>
              <a:gd name="T8" fmla="*/ 44 w 44"/>
              <a:gd name="T9" fmla="*/ 14 h 36"/>
              <a:gd name="T10" fmla="*/ 24 w 44"/>
              <a:gd name="T11" fmla="*/ 14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4 h 36"/>
              <a:gd name="T18" fmla="*/ 0 w 44"/>
              <a:gd name="T19" fmla="*/ 14 h 36"/>
              <a:gd name="T20" fmla="*/ 0 w 44"/>
              <a:gd name="T21" fmla="*/ 22 h 36"/>
              <a:gd name="T22" fmla="*/ 16 w 44"/>
              <a:gd name="T23" fmla="*/ 22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2"/>
                </a:lnTo>
                <a:lnTo>
                  <a:pt x="44" y="22"/>
                </a:lnTo>
                <a:lnTo>
                  <a:pt x="44" y="14"/>
                </a:lnTo>
                <a:lnTo>
                  <a:pt x="24" y="14"/>
                </a:lnTo>
                <a:lnTo>
                  <a:pt x="24" y="0"/>
                </a:lnTo>
                <a:lnTo>
                  <a:pt x="16" y="0"/>
                </a:lnTo>
                <a:lnTo>
                  <a:pt x="16" y="14"/>
                </a:lnTo>
                <a:lnTo>
                  <a:pt x="0" y="14"/>
                </a:lnTo>
                <a:lnTo>
                  <a:pt x="0" y="22"/>
                </a:lnTo>
                <a:lnTo>
                  <a:pt x="16" y="22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45" name="Freeform 221"/>
          <p:cNvSpPr>
            <a:spLocks/>
          </p:cNvSpPr>
          <p:nvPr/>
        </p:nvSpPr>
        <p:spPr bwMode="auto">
          <a:xfrm>
            <a:off x="2605804" y="2893080"/>
            <a:ext cx="50006" cy="45244"/>
          </a:xfrm>
          <a:custGeom>
            <a:avLst/>
            <a:gdLst>
              <a:gd name="T0" fmla="*/ 14 w 42"/>
              <a:gd name="T1" fmla="*/ 38 h 38"/>
              <a:gd name="T2" fmla="*/ 24 w 42"/>
              <a:gd name="T3" fmla="*/ 38 h 38"/>
              <a:gd name="T4" fmla="*/ 24 w 42"/>
              <a:gd name="T5" fmla="*/ 24 h 38"/>
              <a:gd name="T6" fmla="*/ 42 w 42"/>
              <a:gd name="T7" fmla="*/ 24 h 38"/>
              <a:gd name="T8" fmla="*/ 42 w 42"/>
              <a:gd name="T9" fmla="*/ 16 h 38"/>
              <a:gd name="T10" fmla="*/ 24 w 42"/>
              <a:gd name="T11" fmla="*/ 16 h 38"/>
              <a:gd name="T12" fmla="*/ 24 w 42"/>
              <a:gd name="T13" fmla="*/ 0 h 38"/>
              <a:gd name="T14" fmla="*/ 14 w 42"/>
              <a:gd name="T15" fmla="*/ 0 h 38"/>
              <a:gd name="T16" fmla="*/ 14 w 42"/>
              <a:gd name="T17" fmla="*/ 16 h 38"/>
              <a:gd name="T18" fmla="*/ 0 w 42"/>
              <a:gd name="T19" fmla="*/ 16 h 38"/>
              <a:gd name="T20" fmla="*/ 0 w 42"/>
              <a:gd name="T21" fmla="*/ 24 h 38"/>
              <a:gd name="T22" fmla="*/ 14 w 42"/>
              <a:gd name="T23" fmla="*/ 24 h 38"/>
              <a:gd name="T24" fmla="*/ 14 w 42"/>
              <a:gd name="T25" fmla="*/ 38 h 38"/>
              <a:gd name="T26" fmla="*/ 14 w 42"/>
              <a:gd name="T27" fmla="*/ 38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" h="38">
                <a:moveTo>
                  <a:pt x="14" y="38"/>
                </a:moveTo>
                <a:lnTo>
                  <a:pt x="24" y="38"/>
                </a:lnTo>
                <a:lnTo>
                  <a:pt x="24" y="24"/>
                </a:lnTo>
                <a:lnTo>
                  <a:pt x="42" y="24"/>
                </a:lnTo>
                <a:lnTo>
                  <a:pt x="42" y="16"/>
                </a:lnTo>
                <a:lnTo>
                  <a:pt x="24" y="16"/>
                </a:lnTo>
                <a:lnTo>
                  <a:pt x="24" y="0"/>
                </a:lnTo>
                <a:lnTo>
                  <a:pt x="14" y="0"/>
                </a:lnTo>
                <a:lnTo>
                  <a:pt x="14" y="16"/>
                </a:lnTo>
                <a:lnTo>
                  <a:pt x="0" y="16"/>
                </a:lnTo>
                <a:lnTo>
                  <a:pt x="0" y="24"/>
                </a:lnTo>
                <a:lnTo>
                  <a:pt x="14" y="24"/>
                </a:lnTo>
                <a:lnTo>
                  <a:pt x="14" y="38"/>
                </a:lnTo>
                <a:lnTo>
                  <a:pt x="14" y="38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46" name="Freeform 222"/>
          <p:cNvSpPr>
            <a:spLocks/>
          </p:cNvSpPr>
          <p:nvPr/>
        </p:nvSpPr>
        <p:spPr bwMode="auto">
          <a:xfrm>
            <a:off x="2605804" y="2893080"/>
            <a:ext cx="50006" cy="45244"/>
          </a:xfrm>
          <a:custGeom>
            <a:avLst/>
            <a:gdLst>
              <a:gd name="T0" fmla="*/ 14 w 42"/>
              <a:gd name="T1" fmla="*/ 38 h 38"/>
              <a:gd name="T2" fmla="*/ 24 w 42"/>
              <a:gd name="T3" fmla="*/ 38 h 38"/>
              <a:gd name="T4" fmla="*/ 24 w 42"/>
              <a:gd name="T5" fmla="*/ 24 h 38"/>
              <a:gd name="T6" fmla="*/ 42 w 42"/>
              <a:gd name="T7" fmla="*/ 24 h 38"/>
              <a:gd name="T8" fmla="*/ 42 w 42"/>
              <a:gd name="T9" fmla="*/ 16 h 38"/>
              <a:gd name="T10" fmla="*/ 24 w 42"/>
              <a:gd name="T11" fmla="*/ 16 h 38"/>
              <a:gd name="T12" fmla="*/ 24 w 42"/>
              <a:gd name="T13" fmla="*/ 0 h 38"/>
              <a:gd name="T14" fmla="*/ 14 w 42"/>
              <a:gd name="T15" fmla="*/ 0 h 38"/>
              <a:gd name="T16" fmla="*/ 14 w 42"/>
              <a:gd name="T17" fmla="*/ 16 h 38"/>
              <a:gd name="T18" fmla="*/ 0 w 42"/>
              <a:gd name="T19" fmla="*/ 16 h 38"/>
              <a:gd name="T20" fmla="*/ 0 w 42"/>
              <a:gd name="T21" fmla="*/ 24 h 38"/>
              <a:gd name="T22" fmla="*/ 14 w 42"/>
              <a:gd name="T23" fmla="*/ 24 h 38"/>
              <a:gd name="T24" fmla="*/ 14 w 42"/>
              <a:gd name="T25" fmla="*/ 38 h 38"/>
              <a:gd name="T26" fmla="*/ 14 w 42"/>
              <a:gd name="T27" fmla="*/ 38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" h="38">
                <a:moveTo>
                  <a:pt x="14" y="38"/>
                </a:moveTo>
                <a:lnTo>
                  <a:pt x="24" y="38"/>
                </a:lnTo>
                <a:lnTo>
                  <a:pt x="24" y="24"/>
                </a:lnTo>
                <a:lnTo>
                  <a:pt x="42" y="24"/>
                </a:lnTo>
                <a:lnTo>
                  <a:pt x="42" y="16"/>
                </a:lnTo>
                <a:lnTo>
                  <a:pt x="24" y="16"/>
                </a:lnTo>
                <a:lnTo>
                  <a:pt x="24" y="0"/>
                </a:lnTo>
                <a:lnTo>
                  <a:pt x="14" y="0"/>
                </a:lnTo>
                <a:lnTo>
                  <a:pt x="14" y="16"/>
                </a:lnTo>
                <a:lnTo>
                  <a:pt x="0" y="16"/>
                </a:lnTo>
                <a:lnTo>
                  <a:pt x="0" y="24"/>
                </a:lnTo>
                <a:lnTo>
                  <a:pt x="14" y="24"/>
                </a:lnTo>
                <a:lnTo>
                  <a:pt x="14" y="38"/>
                </a:lnTo>
                <a:lnTo>
                  <a:pt x="14" y="38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47" name="Freeform 223"/>
          <p:cNvSpPr>
            <a:spLocks/>
          </p:cNvSpPr>
          <p:nvPr/>
        </p:nvSpPr>
        <p:spPr bwMode="auto">
          <a:xfrm>
            <a:off x="2605804" y="2893080"/>
            <a:ext cx="50006" cy="45244"/>
          </a:xfrm>
          <a:custGeom>
            <a:avLst/>
            <a:gdLst>
              <a:gd name="T0" fmla="*/ 14 w 42"/>
              <a:gd name="T1" fmla="*/ 38 h 38"/>
              <a:gd name="T2" fmla="*/ 24 w 42"/>
              <a:gd name="T3" fmla="*/ 38 h 38"/>
              <a:gd name="T4" fmla="*/ 24 w 42"/>
              <a:gd name="T5" fmla="*/ 24 h 38"/>
              <a:gd name="T6" fmla="*/ 42 w 42"/>
              <a:gd name="T7" fmla="*/ 24 h 38"/>
              <a:gd name="T8" fmla="*/ 42 w 42"/>
              <a:gd name="T9" fmla="*/ 16 h 38"/>
              <a:gd name="T10" fmla="*/ 24 w 42"/>
              <a:gd name="T11" fmla="*/ 16 h 38"/>
              <a:gd name="T12" fmla="*/ 24 w 42"/>
              <a:gd name="T13" fmla="*/ 0 h 38"/>
              <a:gd name="T14" fmla="*/ 14 w 42"/>
              <a:gd name="T15" fmla="*/ 0 h 38"/>
              <a:gd name="T16" fmla="*/ 14 w 42"/>
              <a:gd name="T17" fmla="*/ 16 h 38"/>
              <a:gd name="T18" fmla="*/ 0 w 42"/>
              <a:gd name="T19" fmla="*/ 16 h 38"/>
              <a:gd name="T20" fmla="*/ 0 w 42"/>
              <a:gd name="T21" fmla="*/ 24 h 38"/>
              <a:gd name="T22" fmla="*/ 14 w 42"/>
              <a:gd name="T23" fmla="*/ 24 h 38"/>
              <a:gd name="T24" fmla="*/ 14 w 42"/>
              <a:gd name="T25" fmla="*/ 38 h 38"/>
              <a:gd name="T26" fmla="*/ 14 w 42"/>
              <a:gd name="T27" fmla="*/ 38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" h="38">
                <a:moveTo>
                  <a:pt x="14" y="38"/>
                </a:moveTo>
                <a:lnTo>
                  <a:pt x="24" y="38"/>
                </a:lnTo>
                <a:lnTo>
                  <a:pt x="24" y="24"/>
                </a:lnTo>
                <a:lnTo>
                  <a:pt x="42" y="24"/>
                </a:lnTo>
                <a:lnTo>
                  <a:pt x="42" y="16"/>
                </a:lnTo>
                <a:lnTo>
                  <a:pt x="24" y="16"/>
                </a:lnTo>
                <a:lnTo>
                  <a:pt x="24" y="0"/>
                </a:lnTo>
                <a:lnTo>
                  <a:pt x="14" y="0"/>
                </a:lnTo>
                <a:lnTo>
                  <a:pt x="14" y="16"/>
                </a:lnTo>
                <a:lnTo>
                  <a:pt x="0" y="16"/>
                </a:lnTo>
                <a:lnTo>
                  <a:pt x="0" y="24"/>
                </a:lnTo>
                <a:lnTo>
                  <a:pt x="14" y="24"/>
                </a:lnTo>
                <a:lnTo>
                  <a:pt x="14" y="38"/>
                </a:lnTo>
                <a:lnTo>
                  <a:pt x="14" y="38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48" name="Freeform 224"/>
          <p:cNvSpPr>
            <a:spLocks/>
          </p:cNvSpPr>
          <p:nvPr/>
        </p:nvSpPr>
        <p:spPr bwMode="auto">
          <a:xfrm>
            <a:off x="2605804" y="2893080"/>
            <a:ext cx="50006" cy="45244"/>
          </a:xfrm>
          <a:custGeom>
            <a:avLst/>
            <a:gdLst>
              <a:gd name="T0" fmla="*/ 14 w 42"/>
              <a:gd name="T1" fmla="*/ 38 h 38"/>
              <a:gd name="T2" fmla="*/ 24 w 42"/>
              <a:gd name="T3" fmla="*/ 38 h 38"/>
              <a:gd name="T4" fmla="*/ 24 w 42"/>
              <a:gd name="T5" fmla="*/ 24 h 38"/>
              <a:gd name="T6" fmla="*/ 42 w 42"/>
              <a:gd name="T7" fmla="*/ 24 h 38"/>
              <a:gd name="T8" fmla="*/ 42 w 42"/>
              <a:gd name="T9" fmla="*/ 16 h 38"/>
              <a:gd name="T10" fmla="*/ 24 w 42"/>
              <a:gd name="T11" fmla="*/ 16 h 38"/>
              <a:gd name="T12" fmla="*/ 24 w 42"/>
              <a:gd name="T13" fmla="*/ 0 h 38"/>
              <a:gd name="T14" fmla="*/ 14 w 42"/>
              <a:gd name="T15" fmla="*/ 0 h 38"/>
              <a:gd name="T16" fmla="*/ 14 w 42"/>
              <a:gd name="T17" fmla="*/ 16 h 38"/>
              <a:gd name="T18" fmla="*/ 0 w 42"/>
              <a:gd name="T19" fmla="*/ 16 h 38"/>
              <a:gd name="T20" fmla="*/ 0 w 42"/>
              <a:gd name="T21" fmla="*/ 24 h 38"/>
              <a:gd name="T22" fmla="*/ 14 w 42"/>
              <a:gd name="T23" fmla="*/ 24 h 38"/>
              <a:gd name="T24" fmla="*/ 14 w 42"/>
              <a:gd name="T25" fmla="*/ 38 h 38"/>
              <a:gd name="T26" fmla="*/ 14 w 42"/>
              <a:gd name="T27" fmla="*/ 38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" h="38">
                <a:moveTo>
                  <a:pt x="14" y="38"/>
                </a:moveTo>
                <a:lnTo>
                  <a:pt x="24" y="38"/>
                </a:lnTo>
                <a:lnTo>
                  <a:pt x="24" y="24"/>
                </a:lnTo>
                <a:lnTo>
                  <a:pt x="42" y="24"/>
                </a:lnTo>
                <a:lnTo>
                  <a:pt x="42" y="16"/>
                </a:lnTo>
                <a:lnTo>
                  <a:pt x="24" y="16"/>
                </a:lnTo>
                <a:lnTo>
                  <a:pt x="24" y="0"/>
                </a:lnTo>
                <a:lnTo>
                  <a:pt x="14" y="0"/>
                </a:lnTo>
                <a:lnTo>
                  <a:pt x="14" y="16"/>
                </a:lnTo>
                <a:lnTo>
                  <a:pt x="0" y="16"/>
                </a:lnTo>
                <a:lnTo>
                  <a:pt x="0" y="24"/>
                </a:lnTo>
                <a:lnTo>
                  <a:pt x="14" y="24"/>
                </a:lnTo>
                <a:lnTo>
                  <a:pt x="14" y="38"/>
                </a:lnTo>
                <a:lnTo>
                  <a:pt x="14" y="38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49" name="Freeform 225"/>
          <p:cNvSpPr>
            <a:spLocks/>
          </p:cNvSpPr>
          <p:nvPr/>
        </p:nvSpPr>
        <p:spPr bwMode="auto">
          <a:xfrm>
            <a:off x="2605804" y="2893080"/>
            <a:ext cx="50006" cy="45244"/>
          </a:xfrm>
          <a:custGeom>
            <a:avLst/>
            <a:gdLst>
              <a:gd name="T0" fmla="*/ 14 w 42"/>
              <a:gd name="T1" fmla="*/ 38 h 38"/>
              <a:gd name="T2" fmla="*/ 24 w 42"/>
              <a:gd name="T3" fmla="*/ 38 h 38"/>
              <a:gd name="T4" fmla="*/ 24 w 42"/>
              <a:gd name="T5" fmla="*/ 24 h 38"/>
              <a:gd name="T6" fmla="*/ 42 w 42"/>
              <a:gd name="T7" fmla="*/ 24 h 38"/>
              <a:gd name="T8" fmla="*/ 42 w 42"/>
              <a:gd name="T9" fmla="*/ 16 h 38"/>
              <a:gd name="T10" fmla="*/ 24 w 42"/>
              <a:gd name="T11" fmla="*/ 16 h 38"/>
              <a:gd name="T12" fmla="*/ 24 w 42"/>
              <a:gd name="T13" fmla="*/ 0 h 38"/>
              <a:gd name="T14" fmla="*/ 14 w 42"/>
              <a:gd name="T15" fmla="*/ 0 h 38"/>
              <a:gd name="T16" fmla="*/ 14 w 42"/>
              <a:gd name="T17" fmla="*/ 16 h 38"/>
              <a:gd name="T18" fmla="*/ 0 w 42"/>
              <a:gd name="T19" fmla="*/ 16 h 38"/>
              <a:gd name="T20" fmla="*/ 0 w 42"/>
              <a:gd name="T21" fmla="*/ 24 h 38"/>
              <a:gd name="T22" fmla="*/ 14 w 42"/>
              <a:gd name="T23" fmla="*/ 24 h 38"/>
              <a:gd name="T24" fmla="*/ 14 w 42"/>
              <a:gd name="T25" fmla="*/ 38 h 38"/>
              <a:gd name="T26" fmla="*/ 14 w 42"/>
              <a:gd name="T27" fmla="*/ 38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" h="38">
                <a:moveTo>
                  <a:pt x="14" y="38"/>
                </a:moveTo>
                <a:lnTo>
                  <a:pt x="24" y="38"/>
                </a:lnTo>
                <a:lnTo>
                  <a:pt x="24" y="24"/>
                </a:lnTo>
                <a:lnTo>
                  <a:pt x="42" y="24"/>
                </a:lnTo>
                <a:lnTo>
                  <a:pt x="42" y="16"/>
                </a:lnTo>
                <a:lnTo>
                  <a:pt x="24" y="16"/>
                </a:lnTo>
                <a:lnTo>
                  <a:pt x="24" y="0"/>
                </a:lnTo>
                <a:lnTo>
                  <a:pt x="14" y="0"/>
                </a:lnTo>
                <a:lnTo>
                  <a:pt x="14" y="16"/>
                </a:lnTo>
                <a:lnTo>
                  <a:pt x="0" y="16"/>
                </a:lnTo>
                <a:lnTo>
                  <a:pt x="0" y="24"/>
                </a:lnTo>
                <a:lnTo>
                  <a:pt x="14" y="24"/>
                </a:lnTo>
                <a:lnTo>
                  <a:pt x="14" y="38"/>
                </a:lnTo>
                <a:lnTo>
                  <a:pt x="14" y="38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50" name="Freeform 226"/>
          <p:cNvSpPr>
            <a:spLocks/>
          </p:cNvSpPr>
          <p:nvPr/>
        </p:nvSpPr>
        <p:spPr bwMode="auto">
          <a:xfrm>
            <a:off x="2605804" y="2893080"/>
            <a:ext cx="50006" cy="45244"/>
          </a:xfrm>
          <a:custGeom>
            <a:avLst/>
            <a:gdLst>
              <a:gd name="T0" fmla="*/ 14 w 42"/>
              <a:gd name="T1" fmla="*/ 38 h 38"/>
              <a:gd name="T2" fmla="*/ 24 w 42"/>
              <a:gd name="T3" fmla="*/ 38 h 38"/>
              <a:gd name="T4" fmla="*/ 24 w 42"/>
              <a:gd name="T5" fmla="*/ 24 h 38"/>
              <a:gd name="T6" fmla="*/ 42 w 42"/>
              <a:gd name="T7" fmla="*/ 24 h 38"/>
              <a:gd name="T8" fmla="*/ 42 w 42"/>
              <a:gd name="T9" fmla="*/ 16 h 38"/>
              <a:gd name="T10" fmla="*/ 24 w 42"/>
              <a:gd name="T11" fmla="*/ 16 h 38"/>
              <a:gd name="T12" fmla="*/ 24 w 42"/>
              <a:gd name="T13" fmla="*/ 0 h 38"/>
              <a:gd name="T14" fmla="*/ 14 w 42"/>
              <a:gd name="T15" fmla="*/ 0 h 38"/>
              <a:gd name="T16" fmla="*/ 14 w 42"/>
              <a:gd name="T17" fmla="*/ 16 h 38"/>
              <a:gd name="T18" fmla="*/ 0 w 42"/>
              <a:gd name="T19" fmla="*/ 16 h 38"/>
              <a:gd name="T20" fmla="*/ 0 w 42"/>
              <a:gd name="T21" fmla="*/ 24 h 38"/>
              <a:gd name="T22" fmla="*/ 14 w 42"/>
              <a:gd name="T23" fmla="*/ 24 h 38"/>
              <a:gd name="T24" fmla="*/ 14 w 42"/>
              <a:gd name="T25" fmla="*/ 38 h 38"/>
              <a:gd name="T26" fmla="*/ 14 w 42"/>
              <a:gd name="T27" fmla="*/ 38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" h="38">
                <a:moveTo>
                  <a:pt x="14" y="38"/>
                </a:moveTo>
                <a:lnTo>
                  <a:pt x="24" y="38"/>
                </a:lnTo>
                <a:lnTo>
                  <a:pt x="24" y="24"/>
                </a:lnTo>
                <a:lnTo>
                  <a:pt x="42" y="24"/>
                </a:lnTo>
                <a:lnTo>
                  <a:pt x="42" y="16"/>
                </a:lnTo>
                <a:lnTo>
                  <a:pt x="24" y="16"/>
                </a:lnTo>
                <a:lnTo>
                  <a:pt x="24" y="0"/>
                </a:lnTo>
                <a:lnTo>
                  <a:pt x="14" y="0"/>
                </a:lnTo>
                <a:lnTo>
                  <a:pt x="14" y="16"/>
                </a:lnTo>
                <a:lnTo>
                  <a:pt x="0" y="16"/>
                </a:lnTo>
                <a:lnTo>
                  <a:pt x="0" y="24"/>
                </a:lnTo>
                <a:lnTo>
                  <a:pt x="14" y="24"/>
                </a:lnTo>
                <a:lnTo>
                  <a:pt x="14" y="38"/>
                </a:lnTo>
                <a:lnTo>
                  <a:pt x="14" y="3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51" name="Freeform 227"/>
          <p:cNvSpPr>
            <a:spLocks/>
          </p:cNvSpPr>
          <p:nvPr/>
        </p:nvSpPr>
        <p:spPr bwMode="auto">
          <a:xfrm>
            <a:off x="2620090" y="3116917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2 h 36"/>
              <a:gd name="T6" fmla="*/ 44 w 44"/>
              <a:gd name="T7" fmla="*/ 22 h 36"/>
              <a:gd name="T8" fmla="*/ 44 w 44"/>
              <a:gd name="T9" fmla="*/ 16 h 36"/>
              <a:gd name="T10" fmla="*/ 24 w 44"/>
              <a:gd name="T11" fmla="*/ 16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6 h 36"/>
              <a:gd name="T18" fmla="*/ 0 w 44"/>
              <a:gd name="T19" fmla="*/ 16 h 36"/>
              <a:gd name="T20" fmla="*/ 0 w 44"/>
              <a:gd name="T21" fmla="*/ 22 h 36"/>
              <a:gd name="T22" fmla="*/ 16 w 44"/>
              <a:gd name="T23" fmla="*/ 22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2"/>
                </a:lnTo>
                <a:lnTo>
                  <a:pt x="44" y="22"/>
                </a:lnTo>
                <a:lnTo>
                  <a:pt x="44" y="16"/>
                </a:lnTo>
                <a:lnTo>
                  <a:pt x="24" y="16"/>
                </a:lnTo>
                <a:lnTo>
                  <a:pt x="24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2"/>
                </a:lnTo>
                <a:lnTo>
                  <a:pt x="16" y="22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52" name="Freeform 228"/>
          <p:cNvSpPr>
            <a:spLocks/>
          </p:cNvSpPr>
          <p:nvPr/>
        </p:nvSpPr>
        <p:spPr bwMode="auto">
          <a:xfrm>
            <a:off x="2620090" y="3116917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2 h 36"/>
              <a:gd name="T6" fmla="*/ 44 w 44"/>
              <a:gd name="T7" fmla="*/ 22 h 36"/>
              <a:gd name="T8" fmla="*/ 44 w 44"/>
              <a:gd name="T9" fmla="*/ 16 h 36"/>
              <a:gd name="T10" fmla="*/ 24 w 44"/>
              <a:gd name="T11" fmla="*/ 16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6 h 36"/>
              <a:gd name="T18" fmla="*/ 0 w 44"/>
              <a:gd name="T19" fmla="*/ 16 h 36"/>
              <a:gd name="T20" fmla="*/ 0 w 44"/>
              <a:gd name="T21" fmla="*/ 22 h 36"/>
              <a:gd name="T22" fmla="*/ 16 w 44"/>
              <a:gd name="T23" fmla="*/ 22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2"/>
                </a:lnTo>
                <a:lnTo>
                  <a:pt x="44" y="22"/>
                </a:lnTo>
                <a:lnTo>
                  <a:pt x="44" y="16"/>
                </a:lnTo>
                <a:lnTo>
                  <a:pt x="24" y="16"/>
                </a:lnTo>
                <a:lnTo>
                  <a:pt x="24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2"/>
                </a:lnTo>
                <a:lnTo>
                  <a:pt x="16" y="22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53" name="Freeform 229"/>
          <p:cNvSpPr>
            <a:spLocks/>
          </p:cNvSpPr>
          <p:nvPr/>
        </p:nvSpPr>
        <p:spPr bwMode="auto">
          <a:xfrm>
            <a:off x="2620090" y="3116917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2 h 36"/>
              <a:gd name="T6" fmla="*/ 44 w 44"/>
              <a:gd name="T7" fmla="*/ 22 h 36"/>
              <a:gd name="T8" fmla="*/ 44 w 44"/>
              <a:gd name="T9" fmla="*/ 16 h 36"/>
              <a:gd name="T10" fmla="*/ 24 w 44"/>
              <a:gd name="T11" fmla="*/ 16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6 h 36"/>
              <a:gd name="T18" fmla="*/ 0 w 44"/>
              <a:gd name="T19" fmla="*/ 16 h 36"/>
              <a:gd name="T20" fmla="*/ 0 w 44"/>
              <a:gd name="T21" fmla="*/ 22 h 36"/>
              <a:gd name="T22" fmla="*/ 16 w 44"/>
              <a:gd name="T23" fmla="*/ 22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2"/>
                </a:lnTo>
                <a:lnTo>
                  <a:pt x="44" y="22"/>
                </a:lnTo>
                <a:lnTo>
                  <a:pt x="44" y="16"/>
                </a:lnTo>
                <a:lnTo>
                  <a:pt x="24" y="16"/>
                </a:lnTo>
                <a:lnTo>
                  <a:pt x="24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2"/>
                </a:lnTo>
                <a:lnTo>
                  <a:pt x="16" y="22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54" name="Freeform 230"/>
          <p:cNvSpPr>
            <a:spLocks/>
          </p:cNvSpPr>
          <p:nvPr/>
        </p:nvSpPr>
        <p:spPr bwMode="auto">
          <a:xfrm>
            <a:off x="2620090" y="3116917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2 h 36"/>
              <a:gd name="T6" fmla="*/ 44 w 44"/>
              <a:gd name="T7" fmla="*/ 22 h 36"/>
              <a:gd name="T8" fmla="*/ 44 w 44"/>
              <a:gd name="T9" fmla="*/ 16 h 36"/>
              <a:gd name="T10" fmla="*/ 24 w 44"/>
              <a:gd name="T11" fmla="*/ 16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6 h 36"/>
              <a:gd name="T18" fmla="*/ 0 w 44"/>
              <a:gd name="T19" fmla="*/ 16 h 36"/>
              <a:gd name="T20" fmla="*/ 0 w 44"/>
              <a:gd name="T21" fmla="*/ 22 h 36"/>
              <a:gd name="T22" fmla="*/ 16 w 44"/>
              <a:gd name="T23" fmla="*/ 22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2"/>
                </a:lnTo>
                <a:lnTo>
                  <a:pt x="44" y="22"/>
                </a:lnTo>
                <a:lnTo>
                  <a:pt x="44" y="16"/>
                </a:lnTo>
                <a:lnTo>
                  <a:pt x="24" y="16"/>
                </a:lnTo>
                <a:lnTo>
                  <a:pt x="24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2"/>
                </a:lnTo>
                <a:lnTo>
                  <a:pt x="16" y="22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55" name="Freeform 231"/>
          <p:cNvSpPr>
            <a:spLocks/>
          </p:cNvSpPr>
          <p:nvPr/>
        </p:nvSpPr>
        <p:spPr bwMode="auto">
          <a:xfrm>
            <a:off x="2620090" y="3116917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2 h 36"/>
              <a:gd name="T6" fmla="*/ 44 w 44"/>
              <a:gd name="T7" fmla="*/ 22 h 36"/>
              <a:gd name="T8" fmla="*/ 44 w 44"/>
              <a:gd name="T9" fmla="*/ 16 h 36"/>
              <a:gd name="T10" fmla="*/ 24 w 44"/>
              <a:gd name="T11" fmla="*/ 16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6 h 36"/>
              <a:gd name="T18" fmla="*/ 0 w 44"/>
              <a:gd name="T19" fmla="*/ 16 h 36"/>
              <a:gd name="T20" fmla="*/ 0 w 44"/>
              <a:gd name="T21" fmla="*/ 22 h 36"/>
              <a:gd name="T22" fmla="*/ 16 w 44"/>
              <a:gd name="T23" fmla="*/ 22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2"/>
                </a:lnTo>
                <a:lnTo>
                  <a:pt x="44" y="22"/>
                </a:lnTo>
                <a:lnTo>
                  <a:pt x="44" y="16"/>
                </a:lnTo>
                <a:lnTo>
                  <a:pt x="24" y="16"/>
                </a:lnTo>
                <a:lnTo>
                  <a:pt x="24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2"/>
                </a:lnTo>
                <a:lnTo>
                  <a:pt x="16" y="22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56" name="Freeform 232"/>
          <p:cNvSpPr>
            <a:spLocks/>
          </p:cNvSpPr>
          <p:nvPr/>
        </p:nvSpPr>
        <p:spPr bwMode="auto">
          <a:xfrm>
            <a:off x="2620090" y="3116917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2 h 36"/>
              <a:gd name="T6" fmla="*/ 44 w 44"/>
              <a:gd name="T7" fmla="*/ 22 h 36"/>
              <a:gd name="T8" fmla="*/ 44 w 44"/>
              <a:gd name="T9" fmla="*/ 16 h 36"/>
              <a:gd name="T10" fmla="*/ 24 w 44"/>
              <a:gd name="T11" fmla="*/ 16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6 h 36"/>
              <a:gd name="T18" fmla="*/ 0 w 44"/>
              <a:gd name="T19" fmla="*/ 16 h 36"/>
              <a:gd name="T20" fmla="*/ 0 w 44"/>
              <a:gd name="T21" fmla="*/ 22 h 36"/>
              <a:gd name="T22" fmla="*/ 16 w 44"/>
              <a:gd name="T23" fmla="*/ 22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2"/>
                </a:lnTo>
                <a:lnTo>
                  <a:pt x="44" y="22"/>
                </a:lnTo>
                <a:lnTo>
                  <a:pt x="44" y="16"/>
                </a:lnTo>
                <a:lnTo>
                  <a:pt x="24" y="16"/>
                </a:lnTo>
                <a:lnTo>
                  <a:pt x="24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2"/>
                </a:lnTo>
                <a:lnTo>
                  <a:pt x="16" y="22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57" name="Freeform 233"/>
          <p:cNvSpPr>
            <a:spLocks/>
          </p:cNvSpPr>
          <p:nvPr/>
        </p:nvSpPr>
        <p:spPr bwMode="auto">
          <a:xfrm>
            <a:off x="2620090" y="3116917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2 h 36"/>
              <a:gd name="T6" fmla="*/ 44 w 44"/>
              <a:gd name="T7" fmla="*/ 22 h 36"/>
              <a:gd name="T8" fmla="*/ 44 w 44"/>
              <a:gd name="T9" fmla="*/ 16 h 36"/>
              <a:gd name="T10" fmla="*/ 24 w 44"/>
              <a:gd name="T11" fmla="*/ 16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6 h 36"/>
              <a:gd name="T18" fmla="*/ 0 w 44"/>
              <a:gd name="T19" fmla="*/ 16 h 36"/>
              <a:gd name="T20" fmla="*/ 0 w 44"/>
              <a:gd name="T21" fmla="*/ 22 h 36"/>
              <a:gd name="T22" fmla="*/ 16 w 44"/>
              <a:gd name="T23" fmla="*/ 22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2"/>
                </a:lnTo>
                <a:lnTo>
                  <a:pt x="44" y="22"/>
                </a:lnTo>
                <a:lnTo>
                  <a:pt x="44" y="16"/>
                </a:lnTo>
                <a:lnTo>
                  <a:pt x="24" y="16"/>
                </a:lnTo>
                <a:lnTo>
                  <a:pt x="24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2"/>
                </a:lnTo>
                <a:lnTo>
                  <a:pt x="16" y="22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58" name="Freeform 234"/>
          <p:cNvSpPr>
            <a:spLocks/>
          </p:cNvSpPr>
          <p:nvPr/>
        </p:nvSpPr>
        <p:spPr bwMode="auto">
          <a:xfrm>
            <a:off x="2620090" y="3116917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2 h 36"/>
              <a:gd name="T6" fmla="*/ 44 w 44"/>
              <a:gd name="T7" fmla="*/ 22 h 36"/>
              <a:gd name="T8" fmla="*/ 44 w 44"/>
              <a:gd name="T9" fmla="*/ 16 h 36"/>
              <a:gd name="T10" fmla="*/ 24 w 44"/>
              <a:gd name="T11" fmla="*/ 16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6 h 36"/>
              <a:gd name="T18" fmla="*/ 0 w 44"/>
              <a:gd name="T19" fmla="*/ 16 h 36"/>
              <a:gd name="T20" fmla="*/ 0 w 44"/>
              <a:gd name="T21" fmla="*/ 22 h 36"/>
              <a:gd name="T22" fmla="*/ 16 w 44"/>
              <a:gd name="T23" fmla="*/ 22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2"/>
                </a:lnTo>
                <a:lnTo>
                  <a:pt x="44" y="22"/>
                </a:lnTo>
                <a:lnTo>
                  <a:pt x="44" y="16"/>
                </a:lnTo>
                <a:lnTo>
                  <a:pt x="24" y="16"/>
                </a:lnTo>
                <a:lnTo>
                  <a:pt x="24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2"/>
                </a:lnTo>
                <a:lnTo>
                  <a:pt x="16" y="22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59" name="Freeform 235"/>
          <p:cNvSpPr>
            <a:spLocks/>
          </p:cNvSpPr>
          <p:nvPr/>
        </p:nvSpPr>
        <p:spPr bwMode="auto">
          <a:xfrm>
            <a:off x="2631997" y="3212167"/>
            <a:ext cx="50006" cy="42863"/>
          </a:xfrm>
          <a:custGeom>
            <a:avLst/>
            <a:gdLst>
              <a:gd name="T0" fmla="*/ 14 w 42"/>
              <a:gd name="T1" fmla="*/ 36 h 36"/>
              <a:gd name="T2" fmla="*/ 24 w 42"/>
              <a:gd name="T3" fmla="*/ 36 h 36"/>
              <a:gd name="T4" fmla="*/ 24 w 42"/>
              <a:gd name="T5" fmla="*/ 24 h 36"/>
              <a:gd name="T6" fmla="*/ 42 w 42"/>
              <a:gd name="T7" fmla="*/ 24 h 36"/>
              <a:gd name="T8" fmla="*/ 42 w 42"/>
              <a:gd name="T9" fmla="*/ 16 h 36"/>
              <a:gd name="T10" fmla="*/ 24 w 42"/>
              <a:gd name="T11" fmla="*/ 16 h 36"/>
              <a:gd name="T12" fmla="*/ 24 w 42"/>
              <a:gd name="T13" fmla="*/ 0 h 36"/>
              <a:gd name="T14" fmla="*/ 14 w 42"/>
              <a:gd name="T15" fmla="*/ 0 h 36"/>
              <a:gd name="T16" fmla="*/ 14 w 42"/>
              <a:gd name="T17" fmla="*/ 16 h 36"/>
              <a:gd name="T18" fmla="*/ 0 w 42"/>
              <a:gd name="T19" fmla="*/ 16 h 36"/>
              <a:gd name="T20" fmla="*/ 0 w 42"/>
              <a:gd name="T21" fmla="*/ 24 h 36"/>
              <a:gd name="T22" fmla="*/ 14 w 42"/>
              <a:gd name="T23" fmla="*/ 24 h 36"/>
              <a:gd name="T24" fmla="*/ 14 w 42"/>
              <a:gd name="T25" fmla="*/ 36 h 36"/>
              <a:gd name="T26" fmla="*/ 14 w 42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" h="36">
                <a:moveTo>
                  <a:pt x="14" y="36"/>
                </a:moveTo>
                <a:lnTo>
                  <a:pt x="24" y="36"/>
                </a:lnTo>
                <a:lnTo>
                  <a:pt x="24" y="24"/>
                </a:lnTo>
                <a:lnTo>
                  <a:pt x="42" y="24"/>
                </a:lnTo>
                <a:lnTo>
                  <a:pt x="42" y="16"/>
                </a:lnTo>
                <a:lnTo>
                  <a:pt x="24" y="16"/>
                </a:lnTo>
                <a:lnTo>
                  <a:pt x="24" y="0"/>
                </a:lnTo>
                <a:lnTo>
                  <a:pt x="14" y="0"/>
                </a:lnTo>
                <a:lnTo>
                  <a:pt x="14" y="16"/>
                </a:lnTo>
                <a:lnTo>
                  <a:pt x="0" y="16"/>
                </a:lnTo>
                <a:lnTo>
                  <a:pt x="0" y="24"/>
                </a:lnTo>
                <a:lnTo>
                  <a:pt x="14" y="24"/>
                </a:lnTo>
                <a:lnTo>
                  <a:pt x="14" y="36"/>
                </a:lnTo>
                <a:lnTo>
                  <a:pt x="14" y="3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60" name="Freeform 236"/>
          <p:cNvSpPr>
            <a:spLocks/>
          </p:cNvSpPr>
          <p:nvPr/>
        </p:nvSpPr>
        <p:spPr bwMode="auto">
          <a:xfrm>
            <a:off x="2631997" y="3212167"/>
            <a:ext cx="50006" cy="42863"/>
          </a:xfrm>
          <a:custGeom>
            <a:avLst/>
            <a:gdLst>
              <a:gd name="T0" fmla="*/ 14 w 42"/>
              <a:gd name="T1" fmla="*/ 36 h 36"/>
              <a:gd name="T2" fmla="*/ 24 w 42"/>
              <a:gd name="T3" fmla="*/ 36 h 36"/>
              <a:gd name="T4" fmla="*/ 24 w 42"/>
              <a:gd name="T5" fmla="*/ 24 h 36"/>
              <a:gd name="T6" fmla="*/ 42 w 42"/>
              <a:gd name="T7" fmla="*/ 24 h 36"/>
              <a:gd name="T8" fmla="*/ 42 w 42"/>
              <a:gd name="T9" fmla="*/ 16 h 36"/>
              <a:gd name="T10" fmla="*/ 24 w 42"/>
              <a:gd name="T11" fmla="*/ 16 h 36"/>
              <a:gd name="T12" fmla="*/ 24 w 42"/>
              <a:gd name="T13" fmla="*/ 0 h 36"/>
              <a:gd name="T14" fmla="*/ 14 w 42"/>
              <a:gd name="T15" fmla="*/ 0 h 36"/>
              <a:gd name="T16" fmla="*/ 14 w 42"/>
              <a:gd name="T17" fmla="*/ 16 h 36"/>
              <a:gd name="T18" fmla="*/ 0 w 42"/>
              <a:gd name="T19" fmla="*/ 16 h 36"/>
              <a:gd name="T20" fmla="*/ 0 w 42"/>
              <a:gd name="T21" fmla="*/ 24 h 36"/>
              <a:gd name="T22" fmla="*/ 14 w 42"/>
              <a:gd name="T23" fmla="*/ 24 h 36"/>
              <a:gd name="T24" fmla="*/ 14 w 42"/>
              <a:gd name="T25" fmla="*/ 36 h 36"/>
              <a:gd name="T26" fmla="*/ 14 w 42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" h="36">
                <a:moveTo>
                  <a:pt x="14" y="36"/>
                </a:moveTo>
                <a:lnTo>
                  <a:pt x="24" y="36"/>
                </a:lnTo>
                <a:lnTo>
                  <a:pt x="24" y="24"/>
                </a:lnTo>
                <a:lnTo>
                  <a:pt x="42" y="24"/>
                </a:lnTo>
                <a:lnTo>
                  <a:pt x="42" y="16"/>
                </a:lnTo>
                <a:lnTo>
                  <a:pt x="24" y="16"/>
                </a:lnTo>
                <a:lnTo>
                  <a:pt x="24" y="0"/>
                </a:lnTo>
                <a:lnTo>
                  <a:pt x="14" y="0"/>
                </a:lnTo>
                <a:lnTo>
                  <a:pt x="14" y="16"/>
                </a:lnTo>
                <a:lnTo>
                  <a:pt x="0" y="16"/>
                </a:lnTo>
                <a:lnTo>
                  <a:pt x="0" y="24"/>
                </a:lnTo>
                <a:lnTo>
                  <a:pt x="14" y="24"/>
                </a:lnTo>
                <a:lnTo>
                  <a:pt x="14" y="36"/>
                </a:lnTo>
                <a:lnTo>
                  <a:pt x="14" y="3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61" name="Freeform 237"/>
          <p:cNvSpPr>
            <a:spLocks/>
          </p:cNvSpPr>
          <p:nvPr/>
        </p:nvSpPr>
        <p:spPr bwMode="auto">
          <a:xfrm>
            <a:off x="2631997" y="3212167"/>
            <a:ext cx="50006" cy="42863"/>
          </a:xfrm>
          <a:custGeom>
            <a:avLst/>
            <a:gdLst>
              <a:gd name="T0" fmla="*/ 14 w 42"/>
              <a:gd name="T1" fmla="*/ 36 h 36"/>
              <a:gd name="T2" fmla="*/ 24 w 42"/>
              <a:gd name="T3" fmla="*/ 36 h 36"/>
              <a:gd name="T4" fmla="*/ 24 w 42"/>
              <a:gd name="T5" fmla="*/ 24 h 36"/>
              <a:gd name="T6" fmla="*/ 42 w 42"/>
              <a:gd name="T7" fmla="*/ 24 h 36"/>
              <a:gd name="T8" fmla="*/ 42 w 42"/>
              <a:gd name="T9" fmla="*/ 16 h 36"/>
              <a:gd name="T10" fmla="*/ 24 w 42"/>
              <a:gd name="T11" fmla="*/ 16 h 36"/>
              <a:gd name="T12" fmla="*/ 24 w 42"/>
              <a:gd name="T13" fmla="*/ 0 h 36"/>
              <a:gd name="T14" fmla="*/ 14 w 42"/>
              <a:gd name="T15" fmla="*/ 0 h 36"/>
              <a:gd name="T16" fmla="*/ 14 w 42"/>
              <a:gd name="T17" fmla="*/ 16 h 36"/>
              <a:gd name="T18" fmla="*/ 0 w 42"/>
              <a:gd name="T19" fmla="*/ 16 h 36"/>
              <a:gd name="T20" fmla="*/ 0 w 42"/>
              <a:gd name="T21" fmla="*/ 24 h 36"/>
              <a:gd name="T22" fmla="*/ 14 w 42"/>
              <a:gd name="T23" fmla="*/ 24 h 36"/>
              <a:gd name="T24" fmla="*/ 14 w 42"/>
              <a:gd name="T25" fmla="*/ 36 h 36"/>
              <a:gd name="T26" fmla="*/ 14 w 42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" h="36">
                <a:moveTo>
                  <a:pt x="14" y="36"/>
                </a:moveTo>
                <a:lnTo>
                  <a:pt x="24" y="36"/>
                </a:lnTo>
                <a:lnTo>
                  <a:pt x="24" y="24"/>
                </a:lnTo>
                <a:lnTo>
                  <a:pt x="42" y="24"/>
                </a:lnTo>
                <a:lnTo>
                  <a:pt x="42" y="16"/>
                </a:lnTo>
                <a:lnTo>
                  <a:pt x="24" y="16"/>
                </a:lnTo>
                <a:lnTo>
                  <a:pt x="24" y="0"/>
                </a:lnTo>
                <a:lnTo>
                  <a:pt x="14" y="0"/>
                </a:lnTo>
                <a:lnTo>
                  <a:pt x="14" y="16"/>
                </a:lnTo>
                <a:lnTo>
                  <a:pt x="0" y="16"/>
                </a:lnTo>
                <a:lnTo>
                  <a:pt x="0" y="24"/>
                </a:lnTo>
                <a:lnTo>
                  <a:pt x="14" y="24"/>
                </a:lnTo>
                <a:lnTo>
                  <a:pt x="14" y="36"/>
                </a:lnTo>
                <a:lnTo>
                  <a:pt x="14" y="3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62" name="Freeform 238"/>
          <p:cNvSpPr>
            <a:spLocks/>
          </p:cNvSpPr>
          <p:nvPr/>
        </p:nvSpPr>
        <p:spPr bwMode="auto">
          <a:xfrm>
            <a:off x="2734390" y="3314560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2 h 36"/>
              <a:gd name="T6" fmla="*/ 44 w 44"/>
              <a:gd name="T7" fmla="*/ 22 h 36"/>
              <a:gd name="T8" fmla="*/ 44 w 44"/>
              <a:gd name="T9" fmla="*/ 16 h 36"/>
              <a:gd name="T10" fmla="*/ 24 w 44"/>
              <a:gd name="T11" fmla="*/ 16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6 h 36"/>
              <a:gd name="T18" fmla="*/ 0 w 44"/>
              <a:gd name="T19" fmla="*/ 16 h 36"/>
              <a:gd name="T20" fmla="*/ 0 w 44"/>
              <a:gd name="T21" fmla="*/ 22 h 36"/>
              <a:gd name="T22" fmla="*/ 16 w 44"/>
              <a:gd name="T23" fmla="*/ 22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2"/>
                </a:lnTo>
                <a:lnTo>
                  <a:pt x="44" y="22"/>
                </a:lnTo>
                <a:lnTo>
                  <a:pt x="44" y="16"/>
                </a:lnTo>
                <a:lnTo>
                  <a:pt x="24" y="16"/>
                </a:lnTo>
                <a:lnTo>
                  <a:pt x="24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2"/>
                </a:lnTo>
                <a:lnTo>
                  <a:pt x="16" y="22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63" name="Freeform 239"/>
          <p:cNvSpPr>
            <a:spLocks/>
          </p:cNvSpPr>
          <p:nvPr/>
        </p:nvSpPr>
        <p:spPr bwMode="auto">
          <a:xfrm>
            <a:off x="2870121" y="3362187"/>
            <a:ext cx="52388" cy="45244"/>
          </a:xfrm>
          <a:custGeom>
            <a:avLst/>
            <a:gdLst>
              <a:gd name="T0" fmla="*/ 16 w 44"/>
              <a:gd name="T1" fmla="*/ 38 h 38"/>
              <a:gd name="T2" fmla="*/ 26 w 44"/>
              <a:gd name="T3" fmla="*/ 38 h 38"/>
              <a:gd name="T4" fmla="*/ 26 w 44"/>
              <a:gd name="T5" fmla="*/ 24 h 38"/>
              <a:gd name="T6" fmla="*/ 44 w 44"/>
              <a:gd name="T7" fmla="*/ 24 h 38"/>
              <a:gd name="T8" fmla="*/ 44 w 44"/>
              <a:gd name="T9" fmla="*/ 16 h 38"/>
              <a:gd name="T10" fmla="*/ 26 w 44"/>
              <a:gd name="T11" fmla="*/ 16 h 38"/>
              <a:gd name="T12" fmla="*/ 26 w 44"/>
              <a:gd name="T13" fmla="*/ 0 h 38"/>
              <a:gd name="T14" fmla="*/ 16 w 44"/>
              <a:gd name="T15" fmla="*/ 0 h 38"/>
              <a:gd name="T16" fmla="*/ 16 w 44"/>
              <a:gd name="T17" fmla="*/ 16 h 38"/>
              <a:gd name="T18" fmla="*/ 0 w 44"/>
              <a:gd name="T19" fmla="*/ 16 h 38"/>
              <a:gd name="T20" fmla="*/ 0 w 44"/>
              <a:gd name="T21" fmla="*/ 24 h 38"/>
              <a:gd name="T22" fmla="*/ 16 w 44"/>
              <a:gd name="T23" fmla="*/ 24 h 38"/>
              <a:gd name="T24" fmla="*/ 16 w 44"/>
              <a:gd name="T25" fmla="*/ 38 h 38"/>
              <a:gd name="T26" fmla="*/ 16 w 44"/>
              <a:gd name="T27" fmla="*/ 38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8">
                <a:moveTo>
                  <a:pt x="16" y="38"/>
                </a:moveTo>
                <a:lnTo>
                  <a:pt x="26" y="38"/>
                </a:lnTo>
                <a:lnTo>
                  <a:pt x="26" y="24"/>
                </a:lnTo>
                <a:lnTo>
                  <a:pt x="44" y="24"/>
                </a:lnTo>
                <a:lnTo>
                  <a:pt x="44" y="16"/>
                </a:lnTo>
                <a:lnTo>
                  <a:pt x="26" y="16"/>
                </a:lnTo>
                <a:lnTo>
                  <a:pt x="26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4"/>
                </a:lnTo>
                <a:lnTo>
                  <a:pt x="16" y="24"/>
                </a:lnTo>
                <a:lnTo>
                  <a:pt x="16" y="38"/>
                </a:lnTo>
                <a:lnTo>
                  <a:pt x="16" y="3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64" name="Freeform 240"/>
          <p:cNvSpPr>
            <a:spLocks/>
          </p:cNvSpPr>
          <p:nvPr/>
        </p:nvSpPr>
        <p:spPr bwMode="auto">
          <a:xfrm>
            <a:off x="2896315" y="3371712"/>
            <a:ext cx="52388" cy="45244"/>
          </a:xfrm>
          <a:custGeom>
            <a:avLst/>
            <a:gdLst>
              <a:gd name="T0" fmla="*/ 16 w 44"/>
              <a:gd name="T1" fmla="*/ 38 h 38"/>
              <a:gd name="T2" fmla="*/ 26 w 44"/>
              <a:gd name="T3" fmla="*/ 38 h 38"/>
              <a:gd name="T4" fmla="*/ 26 w 44"/>
              <a:gd name="T5" fmla="*/ 24 h 38"/>
              <a:gd name="T6" fmla="*/ 44 w 44"/>
              <a:gd name="T7" fmla="*/ 24 h 38"/>
              <a:gd name="T8" fmla="*/ 44 w 44"/>
              <a:gd name="T9" fmla="*/ 16 h 38"/>
              <a:gd name="T10" fmla="*/ 26 w 44"/>
              <a:gd name="T11" fmla="*/ 16 h 38"/>
              <a:gd name="T12" fmla="*/ 26 w 44"/>
              <a:gd name="T13" fmla="*/ 0 h 38"/>
              <a:gd name="T14" fmla="*/ 16 w 44"/>
              <a:gd name="T15" fmla="*/ 0 h 38"/>
              <a:gd name="T16" fmla="*/ 16 w 44"/>
              <a:gd name="T17" fmla="*/ 16 h 38"/>
              <a:gd name="T18" fmla="*/ 0 w 44"/>
              <a:gd name="T19" fmla="*/ 16 h 38"/>
              <a:gd name="T20" fmla="*/ 0 w 44"/>
              <a:gd name="T21" fmla="*/ 24 h 38"/>
              <a:gd name="T22" fmla="*/ 16 w 44"/>
              <a:gd name="T23" fmla="*/ 24 h 38"/>
              <a:gd name="T24" fmla="*/ 16 w 44"/>
              <a:gd name="T25" fmla="*/ 38 h 38"/>
              <a:gd name="T26" fmla="*/ 16 w 44"/>
              <a:gd name="T27" fmla="*/ 38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8">
                <a:moveTo>
                  <a:pt x="16" y="38"/>
                </a:moveTo>
                <a:lnTo>
                  <a:pt x="26" y="38"/>
                </a:lnTo>
                <a:lnTo>
                  <a:pt x="26" y="24"/>
                </a:lnTo>
                <a:lnTo>
                  <a:pt x="44" y="24"/>
                </a:lnTo>
                <a:lnTo>
                  <a:pt x="44" y="16"/>
                </a:lnTo>
                <a:lnTo>
                  <a:pt x="26" y="16"/>
                </a:lnTo>
                <a:lnTo>
                  <a:pt x="26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4"/>
                </a:lnTo>
                <a:lnTo>
                  <a:pt x="16" y="24"/>
                </a:lnTo>
                <a:lnTo>
                  <a:pt x="16" y="38"/>
                </a:lnTo>
                <a:lnTo>
                  <a:pt x="16" y="3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65" name="Freeform 241"/>
          <p:cNvSpPr>
            <a:spLocks/>
          </p:cNvSpPr>
          <p:nvPr/>
        </p:nvSpPr>
        <p:spPr bwMode="auto">
          <a:xfrm>
            <a:off x="2948702" y="3433623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4 h 36"/>
              <a:gd name="T6" fmla="*/ 44 w 44"/>
              <a:gd name="T7" fmla="*/ 24 h 36"/>
              <a:gd name="T8" fmla="*/ 44 w 44"/>
              <a:gd name="T9" fmla="*/ 16 h 36"/>
              <a:gd name="T10" fmla="*/ 24 w 44"/>
              <a:gd name="T11" fmla="*/ 16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6 h 36"/>
              <a:gd name="T18" fmla="*/ 0 w 44"/>
              <a:gd name="T19" fmla="*/ 16 h 36"/>
              <a:gd name="T20" fmla="*/ 0 w 44"/>
              <a:gd name="T21" fmla="*/ 24 h 36"/>
              <a:gd name="T22" fmla="*/ 16 w 44"/>
              <a:gd name="T23" fmla="*/ 24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4"/>
                </a:lnTo>
                <a:lnTo>
                  <a:pt x="44" y="24"/>
                </a:lnTo>
                <a:lnTo>
                  <a:pt x="44" y="16"/>
                </a:lnTo>
                <a:lnTo>
                  <a:pt x="24" y="16"/>
                </a:lnTo>
                <a:lnTo>
                  <a:pt x="24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4"/>
                </a:lnTo>
                <a:lnTo>
                  <a:pt x="16" y="24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66" name="Freeform 242"/>
          <p:cNvSpPr>
            <a:spLocks/>
          </p:cNvSpPr>
          <p:nvPr/>
        </p:nvSpPr>
        <p:spPr bwMode="auto">
          <a:xfrm>
            <a:off x="2974896" y="3483629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4 h 36"/>
              <a:gd name="T6" fmla="*/ 44 w 44"/>
              <a:gd name="T7" fmla="*/ 24 h 36"/>
              <a:gd name="T8" fmla="*/ 44 w 44"/>
              <a:gd name="T9" fmla="*/ 16 h 36"/>
              <a:gd name="T10" fmla="*/ 24 w 44"/>
              <a:gd name="T11" fmla="*/ 16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6 h 36"/>
              <a:gd name="T18" fmla="*/ 0 w 44"/>
              <a:gd name="T19" fmla="*/ 16 h 36"/>
              <a:gd name="T20" fmla="*/ 0 w 44"/>
              <a:gd name="T21" fmla="*/ 24 h 36"/>
              <a:gd name="T22" fmla="*/ 16 w 44"/>
              <a:gd name="T23" fmla="*/ 24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4"/>
                </a:lnTo>
                <a:lnTo>
                  <a:pt x="44" y="24"/>
                </a:lnTo>
                <a:lnTo>
                  <a:pt x="44" y="16"/>
                </a:lnTo>
                <a:lnTo>
                  <a:pt x="24" y="16"/>
                </a:lnTo>
                <a:lnTo>
                  <a:pt x="24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4"/>
                </a:lnTo>
                <a:lnTo>
                  <a:pt x="16" y="24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67" name="Freeform 243"/>
          <p:cNvSpPr>
            <a:spLocks/>
          </p:cNvSpPr>
          <p:nvPr/>
        </p:nvSpPr>
        <p:spPr bwMode="auto">
          <a:xfrm>
            <a:off x="2986804" y="3483629"/>
            <a:ext cx="50006" cy="42863"/>
          </a:xfrm>
          <a:custGeom>
            <a:avLst/>
            <a:gdLst>
              <a:gd name="T0" fmla="*/ 14 w 42"/>
              <a:gd name="T1" fmla="*/ 36 h 36"/>
              <a:gd name="T2" fmla="*/ 24 w 42"/>
              <a:gd name="T3" fmla="*/ 36 h 36"/>
              <a:gd name="T4" fmla="*/ 24 w 42"/>
              <a:gd name="T5" fmla="*/ 24 h 36"/>
              <a:gd name="T6" fmla="*/ 42 w 42"/>
              <a:gd name="T7" fmla="*/ 24 h 36"/>
              <a:gd name="T8" fmla="*/ 42 w 42"/>
              <a:gd name="T9" fmla="*/ 16 h 36"/>
              <a:gd name="T10" fmla="*/ 24 w 42"/>
              <a:gd name="T11" fmla="*/ 16 h 36"/>
              <a:gd name="T12" fmla="*/ 24 w 42"/>
              <a:gd name="T13" fmla="*/ 0 h 36"/>
              <a:gd name="T14" fmla="*/ 14 w 42"/>
              <a:gd name="T15" fmla="*/ 0 h 36"/>
              <a:gd name="T16" fmla="*/ 14 w 42"/>
              <a:gd name="T17" fmla="*/ 16 h 36"/>
              <a:gd name="T18" fmla="*/ 0 w 42"/>
              <a:gd name="T19" fmla="*/ 16 h 36"/>
              <a:gd name="T20" fmla="*/ 0 w 42"/>
              <a:gd name="T21" fmla="*/ 24 h 36"/>
              <a:gd name="T22" fmla="*/ 14 w 42"/>
              <a:gd name="T23" fmla="*/ 24 h 36"/>
              <a:gd name="T24" fmla="*/ 14 w 42"/>
              <a:gd name="T25" fmla="*/ 36 h 36"/>
              <a:gd name="T26" fmla="*/ 14 w 42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" h="36">
                <a:moveTo>
                  <a:pt x="14" y="36"/>
                </a:moveTo>
                <a:lnTo>
                  <a:pt x="24" y="36"/>
                </a:lnTo>
                <a:lnTo>
                  <a:pt x="24" y="24"/>
                </a:lnTo>
                <a:lnTo>
                  <a:pt x="42" y="24"/>
                </a:lnTo>
                <a:lnTo>
                  <a:pt x="42" y="16"/>
                </a:lnTo>
                <a:lnTo>
                  <a:pt x="24" y="16"/>
                </a:lnTo>
                <a:lnTo>
                  <a:pt x="24" y="0"/>
                </a:lnTo>
                <a:lnTo>
                  <a:pt x="14" y="0"/>
                </a:lnTo>
                <a:lnTo>
                  <a:pt x="14" y="16"/>
                </a:lnTo>
                <a:lnTo>
                  <a:pt x="0" y="16"/>
                </a:lnTo>
                <a:lnTo>
                  <a:pt x="0" y="24"/>
                </a:lnTo>
                <a:lnTo>
                  <a:pt x="14" y="24"/>
                </a:lnTo>
                <a:lnTo>
                  <a:pt x="14" y="36"/>
                </a:lnTo>
                <a:lnTo>
                  <a:pt x="14" y="3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68" name="Freeform 244"/>
          <p:cNvSpPr>
            <a:spLocks/>
          </p:cNvSpPr>
          <p:nvPr/>
        </p:nvSpPr>
        <p:spPr bwMode="auto">
          <a:xfrm>
            <a:off x="3022521" y="3505060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4 h 36"/>
              <a:gd name="T6" fmla="*/ 44 w 44"/>
              <a:gd name="T7" fmla="*/ 24 h 36"/>
              <a:gd name="T8" fmla="*/ 44 w 44"/>
              <a:gd name="T9" fmla="*/ 16 h 36"/>
              <a:gd name="T10" fmla="*/ 24 w 44"/>
              <a:gd name="T11" fmla="*/ 16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6 h 36"/>
              <a:gd name="T18" fmla="*/ 0 w 44"/>
              <a:gd name="T19" fmla="*/ 16 h 36"/>
              <a:gd name="T20" fmla="*/ 0 w 44"/>
              <a:gd name="T21" fmla="*/ 24 h 36"/>
              <a:gd name="T22" fmla="*/ 16 w 44"/>
              <a:gd name="T23" fmla="*/ 24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4"/>
                </a:lnTo>
                <a:lnTo>
                  <a:pt x="44" y="24"/>
                </a:lnTo>
                <a:lnTo>
                  <a:pt x="44" y="16"/>
                </a:lnTo>
                <a:lnTo>
                  <a:pt x="24" y="16"/>
                </a:lnTo>
                <a:lnTo>
                  <a:pt x="24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4"/>
                </a:lnTo>
                <a:lnTo>
                  <a:pt x="16" y="24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69" name="Freeform 245"/>
          <p:cNvSpPr>
            <a:spLocks/>
          </p:cNvSpPr>
          <p:nvPr/>
        </p:nvSpPr>
        <p:spPr bwMode="auto">
          <a:xfrm>
            <a:off x="3036808" y="3526492"/>
            <a:ext cx="52388" cy="42863"/>
          </a:xfrm>
          <a:custGeom>
            <a:avLst/>
            <a:gdLst>
              <a:gd name="T0" fmla="*/ 16 w 44"/>
              <a:gd name="T1" fmla="*/ 36 h 36"/>
              <a:gd name="T2" fmla="*/ 26 w 44"/>
              <a:gd name="T3" fmla="*/ 36 h 36"/>
              <a:gd name="T4" fmla="*/ 26 w 44"/>
              <a:gd name="T5" fmla="*/ 24 h 36"/>
              <a:gd name="T6" fmla="*/ 44 w 44"/>
              <a:gd name="T7" fmla="*/ 24 h 36"/>
              <a:gd name="T8" fmla="*/ 44 w 44"/>
              <a:gd name="T9" fmla="*/ 16 h 36"/>
              <a:gd name="T10" fmla="*/ 26 w 44"/>
              <a:gd name="T11" fmla="*/ 16 h 36"/>
              <a:gd name="T12" fmla="*/ 26 w 44"/>
              <a:gd name="T13" fmla="*/ 0 h 36"/>
              <a:gd name="T14" fmla="*/ 16 w 44"/>
              <a:gd name="T15" fmla="*/ 0 h 36"/>
              <a:gd name="T16" fmla="*/ 16 w 44"/>
              <a:gd name="T17" fmla="*/ 16 h 36"/>
              <a:gd name="T18" fmla="*/ 0 w 44"/>
              <a:gd name="T19" fmla="*/ 16 h 36"/>
              <a:gd name="T20" fmla="*/ 0 w 44"/>
              <a:gd name="T21" fmla="*/ 24 h 36"/>
              <a:gd name="T22" fmla="*/ 16 w 44"/>
              <a:gd name="T23" fmla="*/ 24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6" y="36"/>
                </a:lnTo>
                <a:lnTo>
                  <a:pt x="26" y="24"/>
                </a:lnTo>
                <a:lnTo>
                  <a:pt x="44" y="24"/>
                </a:lnTo>
                <a:lnTo>
                  <a:pt x="44" y="16"/>
                </a:lnTo>
                <a:lnTo>
                  <a:pt x="26" y="16"/>
                </a:lnTo>
                <a:lnTo>
                  <a:pt x="26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4"/>
                </a:lnTo>
                <a:lnTo>
                  <a:pt x="16" y="24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70" name="Freeform 246"/>
          <p:cNvSpPr>
            <a:spLocks/>
          </p:cNvSpPr>
          <p:nvPr/>
        </p:nvSpPr>
        <p:spPr bwMode="auto">
          <a:xfrm>
            <a:off x="3199926" y="3569355"/>
            <a:ext cx="50006" cy="45244"/>
          </a:xfrm>
          <a:custGeom>
            <a:avLst/>
            <a:gdLst>
              <a:gd name="T0" fmla="*/ 14 w 42"/>
              <a:gd name="T1" fmla="*/ 38 h 38"/>
              <a:gd name="T2" fmla="*/ 24 w 42"/>
              <a:gd name="T3" fmla="*/ 38 h 38"/>
              <a:gd name="T4" fmla="*/ 24 w 42"/>
              <a:gd name="T5" fmla="*/ 24 h 38"/>
              <a:gd name="T6" fmla="*/ 42 w 42"/>
              <a:gd name="T7" fmla="*/ 24 h 38"/>
              <a:gd name="T8" fmla="*/ 42 w 42"/>
              <a:gd name="T9" fmla="*/ 16 h 38"/>
              <a:gd name="T10" fmla="*/ 24 w 42"/>
              <a:gd name="T11" fmla="*/ 16 h 38"/>
              <a:gd name="T12" fmla="*/ 24 w 42"/>
              <a:gd name="T13" fmla="*/ 0 h 38"/>
              <a:gd name="T14" fmla="*/ 14 w 42"/>
              <a:gd name="T15" fmla="*/ 0 h 38"/>
              <a:gd name="T16" fmla="*/ 14 w 42"/>
              <a:gd name="T17" fmla="*/ 16 h 38"/>
              <a:gd name="T18" fmla="*/ 0 w 42"/>
              <a:gd name="T19" fmla="*/ 16 h 38"/>
              <a:gd name="T20" fmla="*/ 0 w 42"/>
              <a:gd name="T21" fmla="*/ 24 h 38"/>
              <a:gd name="T22" fmla="*/ 14 w 42"/>
              <a:gd name="T23" fmla="*/ 24 h 38"/>
              <a:gd name="T24" fmla="*/ 14 w 42"/>
              <a:gd name="T25" fmla="*/ 38 h 38"/>
              <a:gd name="T26" fmla="*/ 14 w 42"/>
              <a:gd name="T27" fmla="*/ 38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" h="38">
                <a:moveTo>
                  <a:pt x="14" y="38"/>
                </a:moveTo>
                <a:lnTo>
                  <a:pt x="24" y="38"/>
                </a:lnTo>
                <a:lnTo>
                  <a:pt x="24" y="24"/>
                </a:lnTo>
                <a:lnTo>
                  <a:pt x="42" y="24"/>
                </a:lnTo>
                <a:lnTo>
                  <a:pt x="42" y="16"/>
                </a:lnTo>
                <a:lnTo>
                  <a:pt x="24" y="16"/>
                </a:lnTo>
                <a:lnTo>
                  <a:pt x="24" y="0"/>
                </a:lnTo>
                <a:lnTo>
                  <a:pt x="14" y="0"/>
                </a:lnTo>
                <a:lnTo>
                  <a:pt x="14" y="16"/>
                </a:lnTo>
                <a:lnTo>
                  <a:pt x="0" y="16"/>
                </a:lnTo>
                <a:lnTo>
                  <a:pt x="0" y="24"/>
                </a:lnTo>
                <a:lnTo>
                  <a:pt x="14" y="24"/>
                </a:lnTo>
                <a:lnTo>
                  <a:pt x="14" y="38"/>
                </a:lnTo>
                <a:lnTo>
                  <a:pt x="14" y="3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71" name="Freeform 247"/>
          <p:cNvSpPr>
            <a:spLocks/>
          </p:cNvSpPr>
          <p:nvPr/>
        </p:nvSpPr>
        <p:spPr bwMode="auto">
          <a:xfrm>
            <a:off x="3249931" y="3590787"/>
            <a:ext cx="52388" cy="45244"/>
          </a:xfrm>
          <a:custGeom>
            <a:avLst/>
            <a:gdLst>
              <a:gd name="T0" fmla="*/ 16 w 44"/>
              <a:gd name="T1" fmla="*/ 38 h 38"/>
              <a:gd name="T2" fmla="*/ 26 w 44"/>
              <a:gd name="T3" fmla="*/ 38 h 38"/>
              <a:gd name="T4" fmla="*/ 26 w 44"/>
              <a:gd name="T5" fmla="*/ 24 h 38"/>
              <a:gd name="T6" fmla="*/ 44 w 44"/>
              <a:gd name="T7" fmla="*/ 24 h 38"/>
              <a:gd name="T8" fmla="*/ 44 w 44"/>
              <a:gd name="T9" fmla="*/ 16 h 38"/>
              <a:gd name="T10" fmla="*/ 26 w 44"/>
              <a:gd name="T11" fmla="*/ 16 h 38"/>
              <a:gd name="T12" fmla="*/ 26 w 44"/>
              <a:gd name="T13" fmla="*/ 0 h 38"/>
              <a:gd name="T14" fmla="*/ 16 w 44"/>
              <a:gd name="T15" fmla="*/ 0 h 38"/>
              <a:gd name="T16" fmla="*/ 16 w 44"/>
              <a:gd name="T17" fmla="*/ 16 h 38"/>
              <a:gd name="T18" fmla="*/ 0 w 44"/>
              <a:gd name="T19" fmla="*/ 16 h 38"/>
              <a:gd name="T20" fmla="*/ 0 w 44"/>
              <a:gd name="T21" fmla="*/ 24 h 38"/>
              <a:gd name="T22" fmla="*/ 16 w 44"/>
              <a:gd name="T23" fmla="*/ 24 h 38"/>
              <a:gd name="T24" fmla="*/ 16 w 44"/>
              <a:gd name="T25" fmla="*/ 38 h 38"/>
              <a:gd name="T26" fmla="*/ 16 w 44"/>
              <a:gd name="T27" fmla="*/ 38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8">
                <a:moveTo>
                  <a:pt x="16" y="38"/>
                </a:moveTo>
                <a:lnTo>
                  <a:pt x="26" y="38"/>
                </a:lnTo>
                <a:lnTo>
                  <a:pt x="26" y="24"/>
                </a:lnTo>
                <a:lnTo>
                  <a:pt x="44" y="24"/>
                </a:lnTo>
                <a:lnTo>
                  <a:pt x="44" y="16"/>
                </a:lnTo>
                <a:lnTo>
                  <a:pt x="26" y="16"/>
                </a:lnTo>
                <a:lnTo>
                  <a:pt x="26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4"/>
                </a:lnTo>
                <a:lnTo>
                  <a:pt x="16" y="24"/>
                </a:lnTo>
                <a:lnTo>
                  <a:pt x="16" y="38"/>
                </a:lnTo>
                <a:lnTo>
                  <a:pt x="16" y="3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72" name="Freeform 248"/>
          <p:cNvSpPr>
            <a:spLocks/>
          </p:cNvSpPr>
          <p:nvPr/>
        </p:nvSpPr>
        <p:spPr bwMode="auto">
          <a:xfrm>
            <a:off x="3261837" y="3590787"/>
            <a:ext cx="52388" cy="45244"/>
          </a:xfrm>
          <a:custGeom>
            <a:avLst/>
            <a:gdLst>
              <a:gd name="T0" fmla="*/ 16 w 44"/>
              <a:gd name="T1" fmla="*/ 38 h 38"/>
              <a:gd name="T2" fmla="*/ 24 w 44"/>
              <a:gd name="T3" fmla="*/ 38 h 38"/>
              <a:gd name="T4" fmla="*/ 24 w 44"/>
              <a:gd name="T5" fmla="*/ 24 h 38"/>
              <a:gd name="T6" fmla="*/ 44 w 44"/>
              <a:gd name="T7" fmla="*/ 24 h 38"/>
              <a:gd name="T8" fmla="*/ 44 w 44"/>
              <a:gd name="T9" fmla="*/ 16 h 38"/>
              <a:gd name="T10" fmla="*/ 24 w 44"/>
              <a:gd name="T11" fmla="*/ 16 h 38"/>
              <a:gd name="T12" fmla="*/ 24 w 44"/>
              <a:gd name="T13" fmla="*/ 0 h 38"/>
              <a:gd name="T14" fmla="*/ 16 w 44"/>
              <a:gd name="T15" fmla="*/ 0 h 38"/>
              <a:gd name="T16" fmla="*/ 16 w 44"/>
              <a:gd name="T17" fmla="*/ 16 h 38"/>
              <a:gd name="T18" fmla="*/ 0 w 44"/>
              <a:gd name="T19" fmla="*/ 16 h 38"/>
              <a:gd name="T20" fmla="*/ 0 w 44"/>
              <a:gd name="T21" fmla="*/ 24 h 38"/>
              <a:gd name="T22" fmla="*/ 16 w 44"/>
              <a:gd name="T23" fmla="*/ 24 h 38"/>
              <a:gd name="T24" fmla="*/ 16 w 44"/>
              <a:gd name="T25" fmla="*/ 38 h 38"/>
              <a:gd name="T26" fmla="*/ 16 w 44"/>
              <a:gd name="T27" fmla="*/ 38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8">
                <a:moveTo>
                  <a:pt x="16" y="38"/>
                </a:moveTo>
                <a:lnTo>
                  <a:pt x="24" y="38"/>
                </a:lnTo>
                <a:lnTo>
                  <a:pt x="24" y="24"/>
                </a:lnTo>
                <a:lnTo>
                  <a:pt x="44" y="24"/>
                </a:lnTo>
                <a:lnTo>
                  <a:pt x="44" y="16"/>
                </a:lnTo>
                <a:lnTo>
                  <a:pt x="24" y="16"/>
                </a:lnTo>
                <a:lnTo>
                  <a:pt x="24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4"/>
                </a:lnTo>
                <a:lnTo>
                  <a:pt x="16" y="24"/>
                </a:lnTo>
                <a:lnTo>
                  <a:pt x="16" y="38"/>
                </a:lnTo>
                <a:lnTo>
                  <a:pt x="16" y="3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73" name="Freeform 249"/>
          <p:cNvSpPr>
            <a:spLocks/>
          </p:cNvSpPr>
          <p:nvPr/>
        </p:nvSpPr>
        <p:spPr bwMode="auto">
          <a:xfrm>
            <a:off x="3261837" y="3590787"/>
            <a:ext cx="52388" cy="45244"/>
          </a:xfrm>
          <a:custGeom>
            <a:avLst/>
            <a:gdLst>
              <a:gd name="T0" fmla="*/ 16 w 44"/>
              <a:gd name="T1" fmla="*/ 38 h 38"/>
              <a:gd name="T2" fmla="*/ 24 w 44"/>
              <a:gd name="T3" fmla="*/ 38 h 38"/>
              <a:gd name="T4" fmla="*/ 24 w 44"/>
              <a:gd name="T5" fmla="*/ 24 h 38"/>
              <a:gd name="T6" fmla="*/ 44 w 44"/>
              <a:gd name="T7" fmla="*/ 24 h 38"/>
              <a:gd name="T8" fmla="*/ 44 w 44"/>
              <a:gd name="T9" fmla="*/ 16 h 38"/>
              <a:gd name="T10" fmla="*/ 24 w 44"/>
              <a:gd name="T11" fmla="*/ 16 h 38"/>
              <a:gd name="T12" fmla="*/ 24 w 44"/>
              <a:gd name="T13" fmla="*/ 0 h 38"/>
              <a:gd name="T14" fmla="*/ 16 w 44"/>
              <a:gd name="T15" fmla="*/ 0 h 38"/>
              <a:gd name="T16" fmla="*/ 16 w 44"/>
              <a:gd name="T17" fmla="*/ 16 h 38"/>
              <a:gd name="T18" fmla="*/ 0 w 44"/>
              <a:gd name="T19" fmla="*/ 16 h 38"/>
              <a:gd name="T20" fmla="*/ 0 w 44"/>
              <a:gd name="T21" fmla="*/ 24 h 38"/>
              <a:gd name="T22" fmla="*/ 16 w 44"/>
              <a:gd name="T23" fmla="*/ 24 h 38"/>
              <a:gd name="T24" fmla="*/ 16 w 44"/>
              <a:gd name="T25" fmla="*/ 38 h 38"/>
              <a:gd name="T26" fmla="*/ 16 w 44"/>
              <a:gd name="T27" fmla="*/ 38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8">
                <a:moveTo>
                  <a:pt x="16" y="38"/>
                </a:moveTo>
                <a:lnTo>
                  <a:pt x="24" y="38"/>
                </a:lnTo>
                <a:lnTo>
                  <a:pt x="24" y="24"/>
                </a:lnTo>
                <a:lnTo>
                  <a:pt x="44" y="24"/>
                </a:lnTo>
                <a:lnTo>
                  <a:pt x="44" y="16"/>
                </a:lnTo>
                <a:lnTo>
                  <a:pt x="24" y="16"/>
                </a:lnTo>
                <a:lnTo>
                  <a:pt x="24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4"/>
                </a:lnTo>
                <a:lnTo>
                  <a:pt x="16" y="24"/>
                </a:lnTo>
                <a:lnTo>
                  <a:pt x="16" y="38"/>
                </a:lnTo>
                <a:lnTo>
                  <a:pt x="16" y="3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74" name="Freeform 250"/>
          <p:cNvSpPr>
            <a:spLocks/>
          </p:cNvSpPr>
          <p:nvPr/>
        </p:nvSpPr>
        <p:spPr bwMode="auto">
          <a:xfrm>
            <a:off x="3288031" y="3600310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4 h 36"/>
              <a:gd name="T6" fmla="*/ 44 w 44"/>
              <a:gd name="T7" fmla="*/ 24 h 36"/>
              <a:gd name="T8" fmla="*/ 44 w 44"/>
              <a:gd name="T9" fmla="*/ 16 h 36"/>
              <a:gd name="T10" fmla="*/ 24 w 44"/>
              <a:gd name="T11" fmla="*/ 16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6 h 36"/>
              <a:gd name="T18" fmla="*/ 0 w 44"/>
              <a:gd name="T19" fmla="*/ 16 h 36"/>
              <a:gd name="T20" fmla="*/ 0 w 44"/>
              <a:gd name="T21" fmla="*/ 24 h 36"/>
              <a:gd name="T22" fmla="*/ 16 w 44"/>
              <a:gd name="T23" fmla="*/ 24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4"/>
                </a:lnTo>
                <a:lnTo>
                  <a:pt x="44" y="24"/>
                </a:lnTo>
                <a:lnTo>
                  <a:pt x="44" y="16"/>
                </a:lnTo>
                <a:lnTo>
                  <a:pt x="24" y="16"/>
                </a:lnTo>
                <a:lnTo>
                  <a:pt x="24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4"/>
                </a:lnTo>
                <a:lnTo>
                  <a:pt x="16" y="24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75" name="Freeform 251"/>
          <p:cNvSpPr>
            <a:spLocks/>
          </p:cNvSpPr>
          <p:nvPr/>
        </p:nvSpPr>
        <p:spPr bwMode="auto">
          <a:xfrm>
            <a:off x="3288031" y="3600310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4 h 36"/>
              <a:gd name="T6" fmla="*/ 44 w 44"/>
              <a:gd name="T7" fmla="*/ 24 h 36"/>
              <a:gd name="T8" fmla="*/ 44 w 44"/>
              <a:gd name="T9" fmla="*/ 16 h 36"/>
              <a:gd name="T10" fmla="*/ 24 w 44"/>
              <a:gd name="T11" fmla="*/ 16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6 h 36"/>
              <a:gd name="T18" fmla="*/ 0 w 44"/>
              <a:gd name="T19" fmla="*/ 16 h 36"/>
              <a:gd name="T20" fmla="*/ 0 w 44"/>
              <a:gd name="T21" fmla="*/ 24 h 36"/>
              <a:gd name="T22" fmla="*/ 16 w 44"/>
              <a:gd name="T23" fmla="*/ 24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4"/>
                </a:lnTo>
                <a:lnTo>
                  <a:pt x="44" y="24"/>
                </a:lnTo>
                <a:lnTo>
                  <a:pt x="44" y="16"/>
                </a:lnTo>
                <a:lnTo>
                  <a:pt x="24" y="16"/>
                </a:lnTo>
                <a:lnTo>
                  <a:pt x="24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4"/>
                </a:lnTo>
                <a:lnTo>
                  <a:pt x="16" y="24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76" name="Freeform 252"/>
          <p:cNvSpPr>
            <a:spLocks/>
          </p:cNvSpPr>
          <p:nvPr/>
        </p:nvSpPr>
        <p:spPr bwMode="auto">
          <a:xfrm>
            <a:off x="3302318" y="3626504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2 h 36"/>
              <a:gd name="T6" fmla="*/ 44 w 44"/>
              <a:gd name="T7" fmla="*/ 22 h 36"/>
              <a:gd name="T8" fmla="*/ 44 w 44"/>
              <a:gd name="T9" fmla="*/ 14 h 36"/>
              <a:gd name="T10" fmla="*/ 24 w 44"/>
              <a:gd name="T11" fmla="*/ 14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4 h 36"/>
              <a:gd name="T18" fmla="*/ 0 w 44"/>
              <a:gd name="T19" fmla="*/ 14 h 36"/>
              <a:gd name="T20" fmla="*/ 0 w 44"/>
              <a:gd name="T21" fmla="*/ 22 h 36"/>
              <a:gd name="T22" fmla="*/ 16 w 44"/>
              <a:gd name="T23" fmla="*/ 22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2"/>
                </a:lnTo>
                <a:lnTo>
                  <a:pt x="44" y="22"/>
                </a:lnTo>
                <a:lnTo>
                  <a:pt x="44" y="14"/>
                </a:lnTo>
                <a:lnTo>
                  <a:pt x="24" y="14"/>
                </a:lnTo>
                <a:lnTo>
                  <a:pt x="24" y="0"/>
                </a:lnTo>
                <a:lnTo>
                  <a:pt x="16" y="0"/>
                </a:lnTo>
                <a:lnTo>
                  <a:pt x="16" y="14"/>
                </a:lnTo>
                <a:lnTo>
                  <a:pt x="0" y="14"/>
                </a:lnTo>
                <a:lnTo>
                  <a:pt x="0" y="22"/>
                </a:lnTo>
                <a:lnTo>
                  <a:pt x="16" y="22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77" name="Freeform 253"/>
          <p:cNvSpPr>
            <a:spLocks/>
          </p:cNvSpPr>
          <p:nvPr/>
        </p:nvSpPr>
        <p:spPr bwMode="auto">
          <a:xfrm>
            <a:off x="3302318" y="3626504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2 h 36"/>
              <a:gd name="T6" fmla="*/ 44 w 44"/>
              <a:gd name="T7" fmla="*/ 22 h 36"/>
              <a:gd name="T8" fmla="*/ 44 w 44"/>
              <a:gd name="T9" fmla="*/ 14 h 36"/>
              <a:gd name="T10" fmla="*/ 24 w 44"/>
              <a:gd name="T11" fmla="*/ 14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4 h 36"/>
              <a:gd name="T18" fmla="*/ 0 w 44"/>
              <a:gd name="T19" fmla="*/ 14 h 36"/>
              <a:gd name="T20" fmla="*/ 0 w 44"/>
              <a:gd name="T21" fmla="*/ 22 h 36"/>
              <a:gd name="T22" fmla="*/ 16 w 44"/>
              <a:gd name="T23" fmla="*/ 22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2"/>
                </a:lnTo>
                <a:lnTo>
                  <a:pt x="44" y="22"/>
                </a:lnTo>
                <a:lnTo>
                  <a:pt x="44" y="14"/>
                </a:lnTo>
                <a:lnTo>
                  <a:pt x="24" y="14"/>
                </a:lnTo>
                <a:lnTo>
                  <a:pt x="24" y="0"/>
                </a:lnTo>
                <a:lnTo>
                  <a:pt x="16" y="0"/>
                </a:lnTo>
                <a:lnTo>
                  <a:pt x="16" y="14"/>
                </a:lnTo>
                <a:lnTo>
                  <a:pt x="0" y="14"/>
                </a:lnTo>
                <a:lnTo>
                  <a:pt x="0" y="22"/>
                </a:lnTo>
                <a:lnTo>
                  <a:pt x="16" y="22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78" name="Freeform 254"/>
          <p:cNvSpPr>
            <a:spLocks/>
          </p:cNvSpPr>
          <p:nvPr/>
        </p:nvSpPr>
        <p:spPr bwMode="auto">
          <a:xfrm>
            <a:off x="3323749" y="3697942"/>
            <a:ext cx="52388" cy="42863"/>
          </a:xfrm>
          <a:custGeom>
            <a:avLst/>
            <a:gdLst>
              <a:gd name="T0" fmla="*/ 16 w 44"/>
              <a:gd name="T1" fmla="*/ 36 h 36"/>
              <a:gd name="T2" fmla="*/ 26 w 44"/>
              <a:gd name="T3" fmla="*/ 36 h 36"/>
              <a:gd name="T4" fmla="*/ 26 w 44"/>
              <a:gd name="T5" fmla="*/ 22 h 36"/>
              <a:gd name="T6" fmla="*/ 44 w 44"/>
              <a:gd name="T7" fmla="*/ 22 h 36"/>
              <a:gd name="T8" fmla="*/ 44 w 44"/>
              <a:gd name="T9" fmla="*/ 14 h 36"/>
              <a:gd name="T10" fmla="*/ 26 w 44"/>
              <a:gd name="T11" fmla="*/ 14 h 36"/>
              <a:gd name="T12" fmla="*/ 26 w 44"/>
              <a:gd name="T13" fmla="*/ 0 h 36"/>
              <a:gd name="T14" fmla="*/ 16 w 44"/>
              <a:gd name="T15" fmla="*/ 0 h 36"/>
              <a:gd name="T16" fmla="*/ 16 w 44"/>
              <a:gd name="T17" fmla="*/ 14 h 36"/>
              <a:gd name="T18" fmla="*/ 0 w 44"/>
              <a:gd name="T19" fmla="*/ 14 h 36"/>
              <a:gd name="T20" fmla="*/ 0 w 44"/>
              <a:gd name="T21" fmla="*/ 22 h 36"/>
              <a:gd name="T22" fmla="*/ 16 w 44"/>
              <a:gd name="T23" fmla="*/ 22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6" y="36"/>
                </a:lnTo>
                <a:lnTo>
                  <a:pt x="26" y="22"/>
                </a:lnTo>
                <a:lnTo>
                  <a:pt x="44" y="22"/>
                </a:lnTo>
                <a:lnTo>
                  <a:pt x="44" y="14"/>
                </a:lnTo>
                <a:lnTo>
                  <a:pt x="26" y="14"/>
                </a:lnTo>
                <a:lnTo>
                  <a:pt x="26" y="0"/>
                </a:lnTo>
                <a:lnTo>
                  <a:pt x="16" y="0"/>
                </a:lnTo>
                <a:lnTo>
                  <a:pt x="16" y="14"/>
                </a:lnTo>
                <a:lnTo>
                  <a:pt x="0" y="14"/>
                </a:lnTo>
                <a:lnTo>
                  <a:pt x="0" y="22"/>
                </a:lnTo>
                <a:lnTo>
                  <a:pt x="16" y="22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79" name="Freeform 255"/>
          <p:cNvSpPr>
            <a:spLocks/>
          </p:cNvSpPr>
          <p:nvPr/>
        </p:nvSpPr>
        <p:spPr bwMode="auto">
          <a:xfrm>
            <a:off x="3323749" y="3697942"/>
            <a:ext cx="52388" cy="42863"/>
          </a:xfrm>
          <a:custGeom>
            <a:avLst/>
            <a:gdLst>
              <a:gd name="T0" fmla="*/ 16 w 44"/>
              <a:gd name="T1" fmla="*/ 36 h 36"/>
              <a:gd name="T2" fmla="*/ 26 w 44"/>
              <a:gd name="T3" fmla="*/ 36 h 36"/>
              <a:gd name="T4" fmla="*/ 26 w 44"/>
              <a:gd name="T5" fmla="*/ 22 h 36"/>
              <a:gd name="T6" fmla="*/ 44 w 44"/>
              <a:gd name="T7" fmla="*/ 22 h 36"/>
              <a:gd name="T8" fmla="*/ 44 w 44"/>
              <a:gd name="T9" fmla="*/ 14 h 36"/>
              <a:gd name="T10" fmla="*/ 26 w 44"/>
              <a:gd name="T11" fmla="*/ 14 h 36"/>
              <a:gd name="T12" fmla="*/ 26 w 44"/>
              <a:gd name="T13" fmla="*/ 0 h 36"/>
              <a:gd name="T14" fmla="*/ 16 w 44"/>
              <a:gd name="T15" fmla="*/ 0 h 36"/>
              <a:gd name="T16" fmla="*/ 16 w 44"/>
              <a:gd name="T17" fmla="*/ 14 h 36"/>
              <a:gd name="T18" fmla="*/ 0 w 44"/>
              <a:gd name="T19" fmla="*/ 14 h 36"/>
              <a:gd name="T20" fmla="*/ 0 w 44"/>
              <a:gd name="T21" fmla="*/ 22 h 36"/>
              <a:gd name="T22" fmla="*/ 16 w 44"/>
              <a:gd name="T23" fmla="*/ 22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6" y="36"/>
                </a:lnTo>
                <a:lnTo>
                  <a:pt x="26" y="22"/>
                </a:lnTo>
                <a:lnTo>
                  <a:pt x="44" y="22"/>
                </a:lnTo>
                <a:lnTo>
                  <a:pt x="44" y="14"/>
                </a:lnTo>
                <a:lnTo>
                  <a:pt x="26" y="14"/>
                </a:lnTo>
                <a:lnTo>
                  <a:pt x="26" y="0"/>
                </a:lnTo>
                <a:lnTo>
                  <a:pt x="16" y="0"/>
                </a:lnTo>
                <a:lnTo>
                  <a:pt x="16" y="14"/>
                </a:lnTo>
                <a:lnTo>
                  <a:pt x="0" y="14"/>
                </a:lnTo>
                <a:lnTo>
                  <a:pt x="0" y="22"/>
                </a:lnTo>
                <a:lnTo>
                  <a:pt x="16" y="22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80" name="Freeform 256"/>
          <p:cNvSpPr>
            <a:spLocks/>
          </p:cNvSpPr>
          <p:nvPr/>
        </p:nvSpPr>
        <p:spPr bwMode="auto">
          <a:xfrm>
            <a:off x="3323749" y="3697942"/>
            <a:ext cx="52388" cy="42863"/>
          </a:xfrm>
          <a:custGeom>
            <a:avLst/>
            <a:gdLst>
              <a:gd name="T0" fmla="*/ 16 w 44"/>
              <a:gd name="T1" fmla="*/ 36 h 36"/>
              <a:gd name="T2" fmla="*/ 26 w 44"/>
              <a:gd name="T3" fmla="*/ 36 h 36"/>
              <a:gd name="T4" fmla="*/ 26 w 44"/>
              <a:gd name="T5" fmla="*/ 22 h 36"/>
              <a:gd name="T6" fmla="*/ 44 w 44"/>
              <a:gd name="T7" fmla="*/ 22 h 36"/>
              <a:gd name="T8" fmla="*/ 44 w 44"/>
              <a:gd name="T9" fmla="*/ 14 h 36"/>
              <a:gd name="T10" fmla="*/ 26 w 44"/>
              <a:gd name="T11" fmla="*/ 14 h 36"/>
              <a:gd name="T12" fmla="*/ 26 w 44"/>
              <a:gd name="T13" fmla="*/ 0 h 36"/>
              <a:gd name="T14" fmla="*/ 16 w 44"/>
              <a:gd name="T15" fmla="*/ 0 h 36"/>
              <a:gd name="T16" fmla="*/ 16 w 44"/>
              <a:gd name="T17" fmla="*/ 14 h 36"/>
              <a:gd name="T18" fmla="*/ 0 w 44"/>
              <a:gd name="T19" fmla="*/ 14 h 36"/>
              <a:gd name="T20" fmla="*/ 0 w 44"/>
              <a:gd name="T21" fmla="*/ 22 h 36"/>
              <a:gd name="T22" fmla="*/ 16 w 44"/>
              <a:gd name="T23" fmla="*/ 22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6" y="36"/>
                </a:lnTo>
                <a:lnTo>
                  <a:pt x="26" y="22"/>
                </a:lnTo>
                <a:lnTo>
                  <a:pt x="44" y="22"/>
                </a:lnTo>
                <a:lnTo>
                  <a:pt x="44" y="14"/>
                </a:lnTo>
                <a:lnTo>
                  <a:pt x="26" y="14"/>
                </a:lnTo>
                <a:lnTo>
                  <a:pt x="26" y="0"/>
                </a:lnTo>
                <a:lnTo>
                  <a:pt x="16" y="0"/>
                </a:lnTo>
                <a:lnTo>
                  <a:pt x="16" y="14"/>
                </a:lnTo>
                <a:lnTo>
                  <a:pt x="0" y="14"/>
                </a:lnTo>
                <a:lnTo>
                  <a:pt x="0" y="22"/>
                </a:lnTo>
                <a:lnTo>
                  <a:pt x="16" y="22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81" name="Freeform 257"/>
          <p:cNvSpPr>
            <a:spLocks/>
          </p:cNvSpPr>
          <p:nvPr/>
        </p:nvSpPr>
        <p:spPr bwMode="auto">
          <a:xfrm>
            <a:off x="3323749" y="3697942"/>
            <a:ext cx="52388" cy="42863"/>
          </a:xfrm>
          <a:custGeom>
            <a:avLst/>
            <a:gdLst>
              <a:gd name="T0" fmla="*/ 16 w 44"/>
              <a:gd name="T1" fmla="*/ 36 h 36"/>
              <a:gd name="T2" fmla="*/ 26 w 44"/>
              <a:gd name="T3" fmla="*/ 36 h 36"/>
              <a:gd name="T4" fmla="*/ 26 w 44"/>
              <a:gd name="T5" fmla="*/ 22 h 36"/>
              <a:gd name="T6" fmla="*/ 44 w 44"/>
              <a:gd name="T7" fmla="*/ 22 h 36"/>
              <a:gd name="T8" fmla="*/ 44 w 44"/>
              <a:gd name="T9" fmla="*/ 14 h 36"/>
              <a:gd name="T10" fmla="*/ 26 w 44"/>
              <a:gd name="T11" fmla="*/ 14 h 36"/>
              <a:gd name="T12" fmla="*/ 26 w 44"/>
              <a:gd name="T13" fmla="*/ 0 h 36"/>
              <a:gd name="T14" fmla="*/ 16 w 44"/>
              <a:gd name="T15" fmla="*/ 0 h 36"/>
              <a:gd name="T16" fmla="*/ 16 w 44"/>
              <a:gd name="T17" fmla="*/ 14 h 36"/>
              <a:gd name="T18" fmla="*/ 0 w 44"/>
              <a:gd name="T19" fmla="*/ 14 h 36"/>
              <a:gd name="T20" fmla="*/ 0 w 44"/>
              <a:gd name="T21" fmla="*/ 22 h 36"/>
              <a:gd name="T22" fmla="*/ 16 w 44"/>
              <a:gd name="T23" fmla="*/ 22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6" y="36"/>
                </a:lnTo>
                <a:lnTo>
                  <a:pt x="26" y="22"/>
                </a:lnTo>
                <a:lnTo>
                  <a:pt x="44" y="22"/>
                </a:lnTo>
                <a:lnTo>
                  <a:pt x="44" y="14"/>
                </a:lnTo>
                <a:lnTo>
                  <a:pt x="26" y="14"/>
                </a:lnTo>
                <a:lnTo>
                  <a:pt x="26" y="0"/>
                </a:lnTo>
                <a:lnTo>
                  <a:pt x="16" y="0"/>
                </a:lnTo>
                <a:lnTo>
                  <a:pt x="16" y="14"/>
                </a:lnTo>
                <a:lnTo>
                  <a:pt x="0" y="14"/>
                </a:lnTo>
                <a:lnTo>
                  <a:pt x="0" y="22"/>
                </a:lnTo>
                <a:lnTo>
                  <a:pt x="16" y="22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82" name="Freeform 258"/>
          <p:cNvSpPr>
            <a:spLocks/>
          </p:cNvSpPr>
          <p:nvPr/>
        </p:nvSpPr>
        <p:spPr bwMode="auto">
          <a:xfrm>
            <a:off x="3323749" y="3697942"/>
            <a:ext cx="52388" cy="42863"/>
          </a:xfrm>
          <a:custGeom>
            <a:avLst/>
            <a:gdLst>
              <a:gd name="T0" fmla="*/ 16 w 44"/>
              <a:gd name="T1" fmla="*/ 36 h 36"/>
              <a:gd name="T2" fmla="*/ 26 w 44"/>
              <a:gd name="T3" fmla="*/ 36 h 36"/>
              <a:gd name="T4" fmla="*/ 26 w 44"/>
              <a:gd name="T5" fmla="*/ 22 h 36"/>
              <a:gd name="T6" fmla="*/ 44 w 44"/>
              <a:gd name="T7" fmla="*/ 22 h 36"/>
              <a:gd name="T8" fmla="*/ 44 w 44"/>
              <a:gd name="T9" fmla="*/ 14 h 36"/>
              <a:gd name="T10" fmla="*/ 26 w 44"/>
              <a:gd name="T11" fmla="*/ 14 h 36"/>
              <a:gd name="T12" fmla="*/ 26 w 44"/>
              <a:gd name="T13" fmla="*/ 0 h 36"/>
              <a:gd name="T14" fmla="*/ 16 w 44"/>
              <a:gd name="T15" fmla="*/ 0 h 36"/>
              <a:gd name="T16" fmla="*/ 16 w 44"/>
              <a:gd name="T17" fmla="*/ 14 h 36"/>
              <a:gd name="T18" fmla="*/ 0 w 44"/>
              <a:gd name="T19" fmla="*/ 14 h 36"/>
              <a:gd name="T20" fmla="*/ 0 w 44"/>
              <a:gd name="T21" fmla="*/ 22 h 36"/>
              <a:gd name="T22" fmla="*/ 16 w 44"/>
              <a:gd name="T23" fmla="*/ 22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6" y="36"/>
                </a:lnTo>
                <a:lnTo>
                  <a:pt x="26" y="22"/>
                </a:lnTo>
                <a:lnTo>
                  <a:pt x="44" y="22"/>
                </a:lnTo>
                <a:lnTo>
                  <a:pt x="44" y="14"/>
                </a:lnTo>
                <a:lnTo>
                  <a:pt x="26" y="14"/>
                </a:lnTo>
                <a:lnTo>
                  <a:pt x="26" y="0"/>
                </a:lnTo>
                <a:lnTo>
                  <a:pt x="16" y="0"/>
                </a:lnTo>
                <a:lnTo>
                  <a:pt x="16" y="14"/>
                </a:lnTo>
                <a:lnTo>
                  <a:pt x="0" y="14"/>
                </a:lnTo>
                <a:lnTo>
                  <a:pt x="0" y="22"/>
                </a:lnTo>
                <a:lnTo>
                  <a:pt x="16" y="22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83" name="Freeform 259"/>
          <p:cNvSpPr>
            <a:spLocks/>
          </p:cNvSpPr>
          <p:nvPr/>
        </p:nvSpPr>
        <p:spPr bwMode="auto">
          <a:xfrm>
            <a:off x="3323749" y="3697942"/>
            <a:ext cx="52388" cy="42863"/>
          </a:xfrm>
          <a:custGeom>
            <a:avLst/>
            <a:gdLst>
              <a:gd name="T0" fmla="*/ 16 w 44"/>
              <a:gd name="T1" fmla="*/ 36 h 36"/>
              <a:gd name="T2" fmla="*/ 26 w 44"/>
              <a:gd name="T3" fmla="*/ 36 h 36"/>
              <a:gd name="T4" fmla="*/ 26 w 44"/>
              <a:gd name="T5" fmla="*/ 22 h 36"/>
              <a:gd name="T6" fmla="*/ 44 w 44"/>
              <a:gd name="T7" fmla="*/ 22 h 36"/>
              <a:gd name="T8" fmla="*/ 44 w 44"/>
              <a:gd name="T9" fmla="*/ 14 h 36"/>
              <a:gd name="T10" fmla="*/ 26 w 44"/>
              <a:gd name="T11" fmla="*/ 14 h 36"/>
              <a:gd name="T12" fmla="*/ 26 w 44"/>
              <a:gd name="T13" fmla="*/ 0 h 36"/>
              <a:gd name="T14" fmla="*/ 16 w 44"/>
              <a:gd name="T15" fmla="*/ 0 h 36"/>
              <a:gd name="T16" fmla="*/ 16 w 44"/>
              <a:gd name="T17" fmla="*/ 14 h 36"/>
              <a:gd name="T18" fmla="*/ 0 w 44"/>
              <a:gd name="T19" fmla="*/ 14 h 36"/>
              <a:gd name="T20" fmla="*/ 0 w 44"/>
              <a:gd name="T21" fmla="*/ 22 h 36"/>
              <a:gd name="T22" fmla="*/ 16 w 44"/>
              <a:gd name="T23" fmla="*/ 22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6" y="36"/>
                </a:lnTo>
                <a:lnTo>
                  <a:pt x="26" y="22"/>
                </a:lnTo>
                <a:lnTo>
                  <a:pt x="44" y="22"/>
                </a:lnTo>
                <a:lnTo>
                  <a:pt x="44" y="14"/>
                </a:lnTo>
                <a:lnTo>
                  <a:pt x="26" y="14"/>
                </a:lnTo>
                <a:lnTo>
                  <a:pt x="26" y="0"/>
                </a:lnTo>
                <a:lnTo>
                  <a:pt x="16" y="0"/>
                </a:lnTo>
                <a:lnTo>
                  <a:pt x="16" y="14"/>
                </a:lnTo>
                <a:lnTo>
                  <a:pt x="0" y="14"/>
                </a:lnTo>
                <a:lnTo>
                  <a:pt x="0" y="22"/>
                </a:lnTo>
                <a:lnTo>
                  <a:pt x="16" y="22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84" name="Freeform 260"/>
          <p:cNvSpPr>
            <a:spLocks/>
          </p:cNvSpPr>
          <p:nvPr/>
        </p:nvSpPr>
        <p:spPr bwMode="auto">
          <a:xfrm>
            <a:off x="3323749" y="3697942"/>
            <a:ext cx="52388" cy="42863"/>
          </a:xfrm>
          <a:custGeom>
            <a:avLst/>
            <a:gdLst>
              <a:gd name="T0" fmla="*/ 16 w 44"/>
              <a:gd name="T1" fmla="*/ 36 h 36"/>
              <a:gd name="T2" fmla="*/ 26 w 44"/>
              <a:gd name="T3" fmla="*/ 36 h 36"/>
              <a:gd name="T4" fmla="*/ 26 w 44"/>
              <a:gd name="T5" fmla="*/ 22 h 36"/>
              <a:gd name="T6" fmla="*/ 44 w 44"/>
              <a:gd name="T7" fmla="*/ 22 h 36"/>
              <a:gd name="T8" fmla="*/ 44 w 44"/>
              <a:gd name="T9" fmla="*/ 14 h 36"/>
              <a:gd name="T10" fmla="*/ 26 w 44"/>
              <a:gd name="T11" fmla="*/ 14 h 36"/>
              <a:gd name="T12" fmla="*/ 26 w 44"/>
              <a:gd name="T13" fmla="*/ 0 h 36"/>
              <a:gd name="T14" fmla="*/ 16 w 44"/>
              <a:gd name="T15" fmla="*/ 0 h 36"/>
              <a:gd name="T16" fmla="*/ 16 w 44"/>
              <a:gd name="T17" fmla="*/ 14 h 36"/>
              <a:gd name="T18" fmla="*/ 0 w 44"/>
              <a:gd name="T19" fmla="*/ 14 h 36"/>
              <a:gd name="T20" fmla="*/ 0 w 44"/>
              <a:gd name="T21" fmla="*/ 22 h 36"/>
              <a:gd name="T22" fmla="*/ 16 w 44"/>
              <a:gd name="T23" fmla="*/ 22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6" y="36"/>
                </a:lnTo>
                <a:lnTo>
                  <a:pt x="26" y="22"/>
                </a:lnTo>
                <a:lnTo>
                  <a:pt x="44" y="22"/>
                </a:lnTo>
                <a:lnTo>
                  <a:pt x="44" y="14"/>
                </a:lnTo>
                <a:lnTo>
                  <a:pt x="26" y="14"/>
                </a:lnTo>
                <a:lnTo>
                  <a:pt x="26" y="0"/>
                </a:lnTo>
                <a:lnTo>
                  <a:pt x="16" y="0"/>
                </a:lnTo>
                <a:lnTo>
                  <a:pt x="16" y="14"/>
                </a:lnTo>
                <a:lnTo>
                  <a:pt x="0" y="14"/>
                </a:lnTo>
                <a:lnTo>
                  <a:pt x="0" y="22"/>
                </a:lnTo>
                <a:lnTo>
                  <a:pt x="16" y="22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85" name="Freeform 261"/>
          <p:cNvSpPr>
            <a:spLocks/>
          </p:cNvSpPr>
          <p:nvPr/>
        </p:nvSpPr>
        <p:spPr bwMode="auto">
          <a:xfrm>
            <a:off x="3323749" y="3697942"/>
            <a:ext cx="52388" cy="42863"/>
          </a:xfrm>
          <a:custGeom>
            <a:avLst/>
            <a:gdLst>
              <a:gd name="T0" fmla="*/ 16 w 44"/>
              <a:gd name="T1" fmla="*/ 36 h 36"/>
              <a:gd name="T2" fmla="*/ 26 w 44"/>
              <a:gd name="T3" fmla="*/ 36 h 36"/>
              <a:gd name="T4" fmla="*/ 26 w 44"/>
              <a:gd name="T5" fmla="*/ 22 h 36"/>
              <a:gd name="T6" fmla="*/ 44 w 44"/>
              <a:gd name="T7" fmla="*/ 22 h 36"/>
              <a:gd name="T8" fmla="*/ 44 w 44"/>
              <a:gd name="T9" fmla="*/ 14 h 36"/>
              <a:gd name="T10" fmla="*/ 26 w 44"/>
              <a:gd name="T11" fmla="*/ 14 h 36"/>
              <a:gd name="T12" fmla="*/ 26 w 44"/>
              <a:gd name="T13" fmla="*/ 0 h 36"/>
              <a:gd name="T14" fmla="*/ 16 w 44"/>
              <a:gd name="T15" fmla="*/ 0 h 36"/>
              <a:gd name="T16" fmla="*/ 16 w 44"/>
              <a:gd name="T17" fmla="*/ 14 h 36"/>
              <a:gd name="T18" fmla="*/ 0 w 44"/>
              <a:gd name="T19" fmla="*/ 14 h 36"/>
              <a:gd name="T20" fmla="*/ 0 w 44"/>
              <a:gd name="T21" fmla="*/ 22 h 36"/>
              <a:gd name="T22" fmla="*/ 16 w 44"/>
              <a:gd name="T23" fmla="*/ 22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6" y="36"/>
                </a:lnTo>
                <a:lnTo>
                  <a:pt x="26" y="22"/>
                </a:lnTo>
                <a:lnTo>
                  <a:pt x="44" y="22"/>
                </a:lnTo>
                <a:lnTo>
                  <a:pt x="44" y="14"/>
                </a:lnTo>
                <a:lnTo>
                  <a:pt x="26" y="14"/>
                </a:lnTo>
                <a:lnTo>
                  <a:pt x="26" y="0"/>
                </a:lnTo>
                <a:lnTo>
                  <a:pt x="16" y="0"/>
                </a:lnTo>
                <a:lnTo>
                  <a:pt x="16" y="14"/>
                </a:lnTo>
                <a:lnTo>
                  <a:pt x="0" y="14"/>
                </a:lnTo>
                <a:lnTo>
                  <a:pt x="0" y="22"/>
                </a:lnTo>
                <a:lnTo>
                  <a:pt x="16" y="22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86" name="Freeform 262"/>
          <p:cNvSpPr>
            <a:spLocks/>
          </p:cNvSpPr>
          <p:nvPr/>
        </p:nvSpPr>
        <p:spPr bwMode="auto">
          <a:xfrm>
            <a:off x="3340420" y="3750329"/>
            <a:ext cx="50006" cy="42863"/>
          </a:xfrm>
          <a:custGeom>
            <a:avLst/>
            <a:gdLst>
              <a:gd name="T0" fmla="*/ 14 w 42"/>
              <a:gd name="T1" fmla="*/ 36 h 36"/>
              <a:gd name="T2" fmla="*/ 24 w 42"/>
              <a:gd name="T3" fmla="*/ 36 h 36"/>
              <a:gd name="T4" fmla="*/ 24 w 42"/>
              <a:gd name="T5" fmla="*/ 22 h 36"/>
              <a:gd name="T6" fmla="*/ 42 w 42"/>
              <a:gd name="T7" fmla="*/ 22 h 36"/>
              <a:gd name="T8" fmla="*/ 42 w 42"/>
              <a:gd name="T9" fmla="*/ 14 h 36"/>
              <a:gd name="T10" fmla="*/ 24 w 42"/>
              <a:gd name="T11" fmla="*/ 14 h 36"/>
              <a:gd name="T12" fmla="*/ 24 w 42"/>
              <a:gd name="T13" fmla="*/ 0 h 36"/>
              <a:gd name="T14" fmla="*/ 14 w 42"/>
              <a:gd name="T15" fmla="*/ 0 h 36"/>
              <a:gd name="T16" fmla="*/ 14 w 42"/>
              <a:gd name="T17" fmla="*/ 14 h 36"/>
              <a:gd name="T18" fmla="*/ 0 w 42"/>
              <a:gd name="T19" fmla="*/ 14 h 36"/>
              <a:gd name="T20" fmla="*/ 0 w 42"/>
              <a:gd name="T21" fmla="*/ 22 h 36"/>
              <a:gd name="T22" fmla="*/ 14 w 42"/>
              <a:gd name="T23" fmla="*/ 22 h 36"/>
              <a:gd name="T24" fmla="*/ 14 w 42"/>
              <a:gd name="T25" fmla="*/ 36 h 36"/>
              <a:gd name="T26" fmla="*/ 14 w 42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" h="36">
                <a:moveTo>
                  <a:pt x="14" y="36"/>
                </a:moveTo>
                <a:lnTo>
                  <a:pt x="24" y="36"/>
                </a:lnTo>
                <a:lnTo>
                  <a:pt x="24" y="22"/>
                </a:lnTo>
                <a:lnTo>
                  <a:pt x="42" y="22"/>
                </a:lnTo>
                <a:lnTo>
                  <a:pt x="42" y="14"/>
                </a:lnTo>
                <a:lnTo>
                  <a:pt x="24" y="14"/>
                </a:lnTo>
                <a:lnTo>
                  <a:pt x="24" y="0"/>
                </a:lnTo>
                <a:lnTo>
                  <a:pt x="14" y="0"/>
                </a:lnTo>
                <a:lnTo>
                  <a:pt x="14" y="14"/>
                </a:lnTo>
                <a:lnTo>
                  <a:pt x="0" y="14"/>
                </a:lnTo>
                <a:lnTo>
                  <a:pt x="0" y="22"/>
                </a:lnTo>
                <a:lnTo>
                  <a:pt x="14" y="22"/>
                </a:lnTo>
                <a:lnTo>
                  <a:pt x="14" y="36"/>
                </a:lnTo>
                <a:lnTo>
                  <a:pt x="14" y="3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87" name="Freeform 263"/>
          <p:cNvSpPr>
            <a:spLocks/>
          </p:cNvSpPr>
          <p:nvPr/>
        </p:nvSpPr>
        <p:spPr bwMode="auto">
          <a:xfrm>
            <a:off x="3340420" y="3750329"/>
            <a:ext cx="50006" cy="42863"/>
          </a:xfrm>
          <a:custGeom>
            <a:avLst/>
            <a:gdLst>
              <a:gd name="T0" fmla="*/ 14 w 42"/>
              <a:gd name="T1" fmla="*/ 36 h 36"/>
              <a:gd name="T2" fmla="*/ 24 w 42"/>
              <a:gd name="T3" fmla="*/ 36 h 36"/>
              <a:gd name="T4" fmla="*/ 24 w 42"/>
              <a:gd name="T5" fmla="*/ 22 h 36"/>
              <a:gd name="T6" fmla="*/ 42 w 42"/>
              <a:gd name="T7" fmla="*/ 22 h 36"/>
              <a:gd name="T8" fmla="*/ 42 w 42"/>
              <a:gd name="T9" fmla="*/ 14 h 36"/>
              <a:gd name="T10" fmla="*/ 24 w 42"/>
              <a:gd name="T11" fmla="*/ 14 h 36"/>
              <a:gd name="T12" fmla="*/ 24 w 42"/>
              <a:gd name="T13" fmla="*/ 0 h 36"/>
              <a:gd name="T14" fmla="*/ 14 w 42"/>
              <a:gd name="T15" fmla="*/ 0 h 36"/>
              <a:gd name="T16" fmla="*/ 14 w 42"/>
              <a:gd name="T17" fmla="*/ 14 h 36"/>
              <a:gd name="T18" fmla="*/ 0 w 42"/>
              <a:gd name="T19" fmla="*/ 14 h 36"/>
              <a:gd name="T20" fmla="*/ 0 w 42"/>
              <a:gd name="T21" fmla="*/ 22 h 36"/>
              <a:gd name="T22" fmla="*/ 14 w 42"/>
              <a:gd name="T23" fmla="*/ 22 h 36"/>
              <a:gd name="T24" fmla="*/ 14 w 42"/>
              <a:gd name="T25" fmla="*/ 36 h 36"/>
              <a:gd name="T26" fmla="*/ 14 w 42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" h="36">
                <a:moveTo>
                  <a:pt x="14" y="36"/>
                </a:moveTo>
                <a:lnTo>
                  <a:pt x="24" y="36"/>
                </a:lnTo>
                <a:lnTo>
                  <a:pt x="24" y="22"/>
                </a:lnTo>
                <a:lnTo>
                  <a:pt x="42" y="22"/>
                </a:lnTo>
                <a:lnTo>
                  <a:pt x="42" y="14"/>
                </a:lnTo>
                <a:lnTo>
                  <a:pt x="24" y="14"/>
                </a:lnTo>
                <a:lnTo>
                  <a:pt x="24" y="0"/>
                </a:lnTo>
                <a:lnTo>
                  <a:pt x="14" y="0"/>
                </a:lnTo>
                <a:lnTo>
                  <a:pt x="14" y="14"/>
                </a:lnTo>
                <a:lnTo>
                  <a:pt x="0" y="14"/>
                </a:lnTo>
                <a:lnTo>
                  <a:pt x="0" y="22"/>
                </a:lnTo>
                <a:lnTo>
                  <a:pt x="14" y="22"/>
                </a:lnTo>
                <a:lnTo>
                  <a:pt x="14" y="36"/>
                </a:lnTo>
                <a:lnTo>
                  <a:pt x="14" y="3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88" name="Freeform 264"/>
          <p:cNvSpPr>
            <a:spLocks/>
          </p:cNvSpPr>
          <p:nvPr/>
        </p:nvSpPr>
        <p:spPr bwMode="auto">
          <a:xfrm>
            <a:off x="3340420" y="3750329"/>
            <a:ext cx="50006" cy="42863"/>
          </a:xfrm>
          <a:custGeom>
            <a:avLst/>
            <a:gdLst>
              <a:gd name="T0" fmla="*/ 14 w 42"/>
              <a:gd name="T1" fmla="*/ 36 h 36"/>
              <a:gd name="T2" fmla="*/ 24 w 42"/>
              <a:gd name="T3" fmla="*/ 36 h 36"/>
              <a:gd name="T4" fmla="*/ 24 w 42"/>
              <a:gd name="T5" fmla="*/ 22 h 36"/>
              <a:gd name="T6" fmla="*/ 42 w 42"/>
              <a:gd name="T7" fmla="*/ 22 h 36"/>
              <a:gd name="T8" fmla="*/ 42 w 42"/>
              <a:gd name="T9" fmla="*/ 14 h 36"/>
              <a:gd name="T10" fmla="*/ 24 w 42"/>
              <a:gd name="T11" fmla="*/ 14 h 36"/>
              <a:gd name="T12" fmla="*/ 24 w 42"/>
              <a:gd name="T13" fmla="*/ 0 h 36"/>
              <a:gd name="T14" fmla="*/ 14 w 42"/>
              <a:gd name="T15" fmla="*/ 0 h 36"/>
              <a:gd name="T16" fmla="*/ 14 w 42"/>
              <a:gd name="T17" fmla="*/ 14 h 36"/>
              <a:gd name="T18" fmla="*/ 0 w 42"/>
              <a:gd name="T19" fmla="*/ 14 h 36"/>
              <a:gd name="T20" fmla="*/ 0 w 42"/>
              <a:gd name="T21" fmla="*/ 22 h 36"/>
              <a:gd name="T22" fmla="*/ 14 w 42"/>
              <a:gd name="T23" fmla="*/ 22 h 36"/>
              <a:gd name="T24" fmla="*/ 14 w 42"/>
              <a:gd name="T25" fmla="*/ 36 h 36"/>
              <a:gd name="T26" fmla="*/ 14 w 42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" h="36">
                <a:moveTo>
                  <a:pt x="14" y="36"/>
                </a:moveTo>
                <a:lnTo>
                  <a:pt x="24" y="36"/>
                </a:lnTo>
                <a:lnTo>
                  <a:pt x="24" y="22"/>
                </a:lnTo>
                <a:lnTo>
                  <a:pt x="42" y="22"/>
                </a:lnTo>
                <a:lnTo>
                  <a:pt x="42" y="14"/>
                </a:lnTo>
                <a:lnTo>
                  <a:pt x="24" y="14"/>
                </a:lnTo>
                <a:lnTo>
                  <a:pt x="24" y="0"/>
                </a:lnTo>
                <a:lnTo>
                  <a:pt x="14" y="0"/>
                </a:lnTo>
                <a:lnTo>
                  <a:pt x="14" y="14"/>
                </a:lnTo>
                <a:lnTo>
                  <a:pt x="0" y="14"/>
                </a:lnTo>
                <a:lnTo>
                  <a:pt x="0" y="22"/>
                </a:lnTo>
                <a:lnTo>
                  <a:pt x="14" y="22"/>
                </a:lnTo>
                <a:lnTo>
                  <a:pt x="14" y="36"/>
                </a:lnTo>
                <a:lnTo>
                  <a:pt x="14" y="3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89" name="Freeform 265"/>
          <p:cNvSpPr>
            <a:spLocks/>
          </p:cNvSpPr>
          <p:nvPr/>
        </p:nvSpPr>
        <p:spPr bwMode="auto">
          <a:xfrm>
            <a:off x="3364231" y="3750329"/>
            <a:ext cx="52388" cy="42863"/>
          </a:xfrm>
          <a:custGeom>
            <a:avLst/>
            <a:gdLst>
              <a:gd name="T0" fmla="*/ 16 w 44"/>
              <a:gd name="T1" fmla="*/ 36 h 36"/>
              <a:gd name="T2" fmla="*/ 26 w 44"/>
              <a:gd name="T3" fmla="*/ 36 h 36"/>
              <a:gd name="T4" fmla="*/ 26 w 44"/>
              <a:gd name="T5" fmla="*/ 22 h 36"/>
              <a:gd name="T6" fmla="*/ 44 w 44"/>
              <a:gd name="T7" fmla="*/ 22 h 36"/>
              <a:gd name="T8" fmla="*/ 44 w 44"/>
              <a:gd name="T9" fmla="*/ 14 h 36"/>
              <a:gd name="T10" fmla="*/ 26 w 44"/>
              <a:gd name="T11" fmla="*/ 14 h 36"/>
              <a:gd name="T12" fmla="*/ 26 w 44"/>
              <a:gd name="T13" fmla="*/ 0 h 36"/>
              <a:gd name="T14" fmla="*/ 16 w 44"/>
              <a:gd name="T15" fmla="*/ 0 h 36"/>
              <a:gd name="T16" fmla="*/ 16 w 44"/>
              <a:gd name="T17" fmla="*/ 14 h 36"/>
              <a:gd name="T18" fmla="*/ 0 w 44"/>
              <a:gd name="T19" fmla="*/ 14 h 36"/>
              <a:gd name="T20" fmla="*/ 0 w 44"/>
              <a:gd name="T21" fmla="*/ 22 h 36"/>
              <a:gd name="T22" fmla="*/ 16 w 44"/>
              <a:gd name="T23" fmla="*/ 22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6" y="36"/>
                </a:lnTo>
                <a:lnTo>
                  <a:pt x="26" y="22"/>
                </a:lnTo>
                <a:lnTo>
                  <a:pt x="44" y="22"/>
                </a:lnTo>
                <a:lnTo>
                  <a:pt x="44" y="14"/>
                </a:lnTo>
                <a:lnTo>
                  <a:pt x="26" y="14"/>
                </a:lnTo>
                <a:lnTo>
                  <a:pt x="26" y="0"/>
                </a:lnTo>
                <a:lnTo>
                  <a:pt x="16" y="0"/>
                </a:lnTo>
                <a:lnTo>
                  <a:pt x="16" y="14"/>
                </a:lnTo>
                <a:lnTo>
                  <a:pt x="0" y="14"/>
                </a:lnTo>
                <a:lnTo>
                  <a:pt x="0" y="22"/>
                </a:lnTo>
                <a:lnTo>
                  <a:pt x="16" y="22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90" name="Freeform 266"/>
          <p:cNvSpPr>
            <a:spLocks/>
          </p:cNvSpPr>
          <p:nvPr/>
        </p:nvSpPr>
        <p:spPr bwMode="auto">
          <a:xfrm>
            <a:off x="3414238" y="3762235"/>
            <a:ext cx="50006" cy="42863"/>
          </a:xfrm>
          <a:custGeom>
            <a:avLst/>
            <a:gdLst>
              <a:gd name="T0" fmla="*/ 14 w 42"/>
              <a:gd name="T1" fmla="*/ 36 h 36"/>
              <a:gd name="T2" fmla="*/ 24 w 42"/>
              <a:gd name="T3" fmla="*/ 36 h 36"/>
              <a:gd name="T4" fmla="*/ 24 w 42"/>
              <a:gd name="T5" fmla="*/ 22 h 36"/>
              <a:gd name="T6" fmla="*/ 42 w 42"/>
              <a:gd name="T7" fmla="*/ 22 h 36"/>
              <a:gd name="T8" fmla="*/ 42 w 42"/>
              <a:gd name="T9" fmla="*/ 16 h 36"/>
              <a:gd name="T10" fmla="*/ 24 w 42"/>
              <a:gd name="T11" fmla="*/ 16 h 36"/>
              <a:gd name="T12" fmla="*/ 24 w 42"/>
              <a:gd name="T13" fmla="*/ 0 h 36"/>
              <a:gd name="T14" fmla="*/ 14 w 42"/>
              <a:gd name="T15" fmla="*/ 0 h 36"/>
              <a:gd name="T16" fmla="*/ 14 w 42"/>
              <a:gd name="T17" fmla="*/ 16 h 36"/>
              <a:gd name="T18" fmla="*/ 0 w 42"/>
              <a:gd name="T19" fmla="*/ 16 h 36"/>
              <a:gd name="T20" fmla="*/ 0 w 42"/>
              <a:gd name="T21" fmla="*/ 22 h 36"/>
              <a:gd name="T22" fmla="*/ 14 w 42"/>
              <a:gd name="T23" fmla="*/ 22 h 36"/>
              <a:gd name="T24" fmla="*/ 14 w 42"/>
              <a:gd name="T25" fmla="*/ 36 h 36"/>
              <a:gd name="T26" fmla="*/ 14 w 42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" h="36">
                <a:moveTo>
                  <a:pt x="14" y="36"/>
                </a:moveTo>
                <a:lnTo>
                  <a:pt x="24" y="36"/>
                </a:lnTo>
                <a:lnTo>
                  <a:pt x="24" y="22"/>
                </a:lnTo>
                <a:lnTo>
                  <a:pt x="42" y="22"/>
                </a:lnTo>
                <a:lnTo>
                  <a:pt x="42" y="16"/>
                </a:lnTo>
                <a:lnTo>
                  <a:pt x="24" y="16"/>
                </a:lnTo>
                <a:lnTo>
                  <a:pt x="24" y="0"/>
                </a:lnTo>
                <a:lnTo>
                  <a:pt x="14" y="0"/>
                </a:lnTo>
                <a:lnTo>
                  <a:pt x="14" y="16"/>
                </a:lnTo>
                <a:lnTo>
                  <a:pt x="0" y="16"/>
                </a:lnTo>
                <a:lnTo>
                  <a:pt x="0" y="22"/>
                </a:lnTo>
                <a:lnTo>
                  <a:pt x="14" y="22"/>
                </a:lnTo>
                <a:lnTo>
                  <a:pt x="14" y="36"/>
                </a:lnTo>
                <a:lnTo>
                  <a:pt x="14" y="3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91" name="Freeform 267"/>
          <p:cNvSpPr>
            <a:spLocks/>
          </p:cNvSpPr>
          <p:nvPr/>
        </p:nvSpPr>
        <p:spPr bwMode="auto">
          <a:xfrm>
            <a:off x="3414238" y="3762235"/>
            <a:ext cx="50006" cy="42863"/>
          </a:xfrm>
          <a:custGeom>
            <a:avLst/>
            <a:gdLst>
              <a:gd name="T0" fmla="*/ 14 w 42"/>
              <a:gd name="T1" fmla="*/ 36 h 36"/>
              <a:gd name="T2" fmla="*/ 24 w 42"/>
              <a:gd name="T3" fmla="*/ 36 h 36"/>
              <a:gd name="T4" fmla="*/ 24 w 42"/>
              <a:gd name="T5" fmla="*/ 22 h 36"/>
              <a:gd name="T6" fmla="*/ 42 w 42"/>
              <a:gd name="T7" fmla="*/ 22 h 36"/>
              <a:gd name="T8" fmla="*/ 42 w 42"/>
              <a:gd name="T9" fmla="*/ 16 h 36"/>
              <a:gd name="T10" fmla="*/ 24 w 42"/>
              <a:gd name="T11" fmla="*/ 16 h 36"/>
              <a:gd name="T12" fmla="*/ 24 w 42"/>
              <a:gd name="T13" fmla="*/ 0 h 36"/>
              <a:gd name="T14" fmla="*/ 14 w 42"/>
              <a:gd name="T15" fmla="*/ 0 h 36"/>
              <a:gd name="T16" fmla="*/ 14 w 42"/>
              <a:gd name="T17" fmla="*/ 16 h 36"/>
              <a:gd name="T18" fmla="*/ 0 w 42"/>
              <a:gd name="T19" fmla="*/ 16 h 36"/>
              <a:gd name="T20" fmla="*/ 0 w 42"/>
              <a:gd name="T21" fmla="*/ 22 h 36"/>
              <a:gd name="T22" fmla="*/ 14 w 42"/>
              <a:gd name="T23" fmla="*/ 22 h 36"/>
              <a:gd name="T24" fmla="*/ 14 w 42"/>
              <a:gd name="T25" fmla="*/ 36 h 36"/>
              <a:gd name="T26" fmla="*/ 14 w 42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" h="36">
                <a:moveTo>
                  <a:pt x="14" y="36"/>
                </a:moveTo>
                <a:lnTo>
                  <a:pt x="24" y="36"/>
                </a:lnTo>
                <a:lnTo>
                  <a:pt x="24" y="22"/>
                </a:lnTo>
                <a:lnTo>
                  <a:pt x="42" y="22"/>
                </a:lnTo>
                <a:lnTo>
                  <a:pt x="42" y="16"/>
                </a:lnTo>
                <a:lnTo>
                  <a:pt x="24" y="16"/>
                </a:lnTo>
                <a:lnTo>
                  <a:pt x="24" y="0"/>
                </a:lnTo>
                <a:lnTo>
                  <a:pt x="14" y="0"/>
                </a:lnTo>
                <a:lnTo>
                  <a:pt x="14" y="16"/>
                </a:lnTo>
                <a:lnTo>
                  <a:pt x="0" y="16"/>
                </a:lnTo>
                <a:lnTo>
                  <a:pt x="0" y="22"/>
                </a:lnTo>
                <a:lnTo>
                  <a:pt x="14" y="22"/>
                </a:lnTo>
                <a:lnTo>
                  <a:pt x="14" y="36"/>
                </a:lnTo>
                <a:lnTo>
                  <a:pt x="14" y="3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92" name="Freeform 268"/>
          <p:cNvSpPr>
            <a:spLocks/>
          </p:cNvSpPr>
          <p:nvPr/>
        </p:nvSpPr>
        <p:spPr bwMode="auto">
          <a:xfrm>
            <a:off x="3957163" y="3909873"/>
            <a:ext cx="50006" cy="42863"/>
          </a:xfrm>
          <a:custGeom>
            <a:avLst/>
            <a:gdLst>
              <a:gd name="T0" fmla="*/ 16 w 42"/>
              <a:gd name="T1" fmla="*/ 36 h 36"/>
              <a:gd name="T2" fmla="*/ 24 w 42"/>
              <a:gd name="T3" fmla="*/ 36 h 36"/>
              <a:gd name="T4" fmla="*/ 24 w 42"/>
              <a:gd name="T5" fmla="*/ 24 h 36"/>
              <a:gd name="T6" fmla="*/ 42 w 42"/>
              <a:gd name="T7" fmla="*/ 24 h 36"/>
              <a:gd name="T8" fmla="*/ 42 w 42"/>
              <a:gd name="T9" fmla="*/ 16 h 36"/>
              <a:gd name="T10" fmla="*/ 24 w 42"/>
              <a:gd name="T11" fmla="*/ 16 h 36"/>
              <a:gd name="T12" fmla="*/ 24 w 42"/>
              <a:gd name="T13" fmla="*/ 0 h 36"/>
              <a:gd name="T14" fmla="*/ 16 w 42"/>
              <a:gd name="T15" fmla="*/ 0 h 36"/>
              <a:gd name="T16" fmla="*/ 16 w 42"/>
              <a:gd name="T17" fmla="*/ 16 h 36"/>
              <a:gd name="T18" fmla="*/ 0 w 42"/>
              <a:gd name="T19" fmla="*/ 16 h 36"/>
              <a:gd name="T20" fmla="*/ 0 w 42"/>
              <a:gd name="T21" fmla="*/ 24 h 36"/>
              <a:gd name="T22" fmla="*/ 16 w 42"/>
              <a:gd name="T23" fmla="*/ 24 h 36"/>
              <a:gd name="T24" fmla="*/ 16 w 42"/>
              <a:gd name="T25" fmla="*/ 36 h 36"/>
              <a:gd name="T26" fmla="*/ 16 w 42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" h="36">
                <a:moveTo>
                  <a:pt x="16" y="36"/>
                </a:moveTo>
                <a:lnTo>
                  <a:pt x="24" y="36"/>
                </a:lnTo>
                <a:lnTo>
                  <a:pt x="24" y="24"/>
                </a:lnTo>
                <a:lnTo>
                  <a:pt x="42" y="24"/>
                </a:lnTo>
                <a:lnTo>
                  <a:pt x="42" y="16"/>
                </a:lnTo>
                <a:lnTo>
                  <a:pt x="24" y="16"/>
                </a:lnTo>
                <a:lnTo>
                  <a:pt x="24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4"/>
                </a:lnTo>
                <a:lnTo>
                  <a:pt x="16" y="24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93" name="Freeform 269"/>
          <p:cNvSpPr>
            <a:spLocks/>
          </p:cNvSpPr>
          <p:nvPr/>
        </p:nvSpPr>
        <p:spPr bwMode="auto">
          <a:xfrm>
            <a:off x="3983357" y="3926542"/>
            <a:ext cx="50006" cy="42863"/>
          </a:xfrm>
          <a:custGeom>
            <a:avLst/>
            <a:gdLst>
              <a:gd name="T0" fmla="*/ 14 w 42"/>
              <a:gd name="T1" fmla="*/ 36 h 36"/>
              <a:gd name="T2" fmla="*/ 24 w 42"/>
              <a:gd name="T3" fmla="*/ 36 h 36"/>
              <a:gd name="T4" fmla="*/ 24 w 42"/>
              <a:gd name="T5" fmla="*/ 22 h 36"/>
              <a:gd name="T6" fmla="*/ 42 w 42"/>
              <a:gd name="T7" fmla="*/ 22 h 36"/>
              <a:gd name="T8" fmla="*/ 42 w 42"/>
              <a:gd name="T9" fmla="*/ 14 h 36"/>
              <a:gd name="T10" fmla="*/ 24 w 42"/>
              <a:gd name="T11" fmla="*/ 14 h 36"/>
              <a:gd name="T12" fmla="*/ 24 w 42"/>
              <a:gd name="T13" fmla="*/ 0 h 36"/>
              <a:gd name="T14" fmla="*/ 14 w 42"/>
              <a:gd name="T15" fmla="*/ 0 h 36"/>
              <a:gd name="T16" fmla="*/ 14 w 42"/>
              <a:gd name="T17" fmla="*/ 14 h 36"/>
              <a:gd name="T18" fmla="*/ 0 w 42"/>
              <a:gd name="T19" fmla="*/ 14 h 36"/>
              <a:gd name="T20" fmla="*/ 0 w 42"/>
              <a:gd name="T21" fmla="*/ 22 h 36"/>
              <a:gd name="T22" fmla="*/ 14 w 42"/>
              <a:gd name="T23" fmla="*/ 22 h 36"/>
              <a:gd name="T24" fmla="*/ 14 w 42"/>
              <a:gd name="T25" fmla="*/ 36 h 36"/>
              <a:gd name="T26" fmla="*/ 14 w 42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" h="36">
                <a:moveTo>
                  <a:pt x="14" y="36"/>
                </a:moveTo>
                <a:lnTo>
                  <a:pt x="24" y="36"/>
                </a:lnTo>
                <a:lnTo>
                  <a:pt x="24" y="22"/>
                </a:lnTo>
                <a:lnTo>
                  <a:pt x="42" y="22"/>
                </a:lnTo>
                <a:lnTo>
                  <a:pt x="42" y="14"/>
                </a:lnTo>
                <a:lnTo>
                  <a:pt x="24" y="14"/>
                </a:lnTo>
                <a:lnTo>
                  <a:pt x="24" y="0"/>
                </a:lnTo>
                <a:lnTo>
                  <a:pt x="14" y="0"/>
                </a:lnTo>
                <a:lnTo>
                  <a:pt x="14" y="14"/>
                </a:lnTo>
                <a:lnTo>
                  <a:pt x="0" y="14"/>
                </a:lnTo>
                <a:lnTo>
                  <a:pt x="0" y="22"/>
                </a:lnTo>
                <a:lnTo>
                  <a:pt x="14" y="22"/>
                </a:lnTo>
                <a:lnTo>
                  <a:pt x="14" y="36"/>
                </a:lnTo>
                <a:lnTo>
                  <a:pt x="14" y="3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94" name="Freeform 270"/>
          <p:cNvSpPr>
            <a:spLocks/>
          </p:cNvSpPr>
          <p:nvPr/>
        </p:nvSpPr>
        <p:spPr bwMode="auto">
          <a:xfrm>
            <a:off x="4023838" y="3940829"/>
            <a:ext cx="50006" cy="42863"/>
          </a:xfrm>
          <a:custGeom>
            <a:avLst/>
            <a:gdLst>
              <a:gd name="T0" fmla="*/ 14 w 42"/>
              <a:gd name="T1" fmla="*/ 36 h 36"/>
              <a:gd name="T2" fmla="*/ 24 w 42"/>
              <a:gd name="T3" fmla="*/ 36 h 36"/>
              <a:gd name="T4" fmla="*/ 24 w 42"/>
              <a:gd name="T5" fmla="*/ 24 h 36"/>
              <a:gd name="T6" fmla="*/ 42 w 42"/>
              <a:gd name="T7" fmla="*/ 24 h 36"/>
              <a:gd name="T8" fmla="*/ 42 w 42"/>
              <a:gd name="T9" fmla="*/ 16 h 36"/>
              <a:gd name="T10" fmla="*/ 24 w 42"/>
              <a:gd name="T11" fmla="*/ 16 h 36"/>
              <a:gd name="T12" fmla="*/ 24 w 42"/>
              <a:gd name="T13" fmla="*/ 0 h 36"/>
              <a:gd name="T14" fmla="*/ 14 w 42"/>
              <a:gd name="T15" fmla="*/ 0 h 36"/>
              <a:gd name="T16" fmla="*/ 14 w 42"/>
              <a:gd name="T17" fmla="*/ 16 h 36"/>
              <a:gd name="T18" fmla="*/ 0 w 42"/>
              <a:gd name="T19" fmla="*/ 16 h 36"/>
              <a:gd name="T20" fmla="*/ 0 w 42"/>
              <a:gd name="T21" fmla="*/ 24 h 36"/>
              <a:gd name="T22" fmla="*/ 14 w 42"/>
              <a:gd name="T23" fmla="*/ 24 h 36"/>
              <a:gd name="T24" fmla="*/ 14 w 42"/>
              <a:gd name="T25" fmla="*/ 36 h 36"/>
              <a:gd name="T26" fmla="*/ 14 w 42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" h="36">
                <a:moveTo>
                  <a:pt x="14" y="36"/>
                </a:moveTo>
                <a:lnTo>
                  <a:pt x="24" y="36"/>
                </a:lnTo>
                <a:lnTo>
                  <a:pt x="24" y="24"/>
                </a:lnTo>
                <a:lnTo>
                  <a:pt x="42" y="24"/>
                </a:lnTo>
                <a:lnTo>
                  <a:pt x="42" y="16"/>
                </a:lnTo>
                <a:lnTo>
                  <a:pt x="24" y="16"/>
                </a:lnTo>
                <a:lnTo>
                  <a:pt x="24" y="0"/>
                </a:lnTo>
                <a:lnTo>
                  <a:pt x="14" y="0"/>
                </a:lnTo>
                <a:lnTo>
                  <a:pt x="14" y="16"/>
                </a:lnTo>
                <a:lnTo>
                  <a:pt x="0" y="16"/>
                </a:lnTo>
                <a:lnTo>
                  <a:pt x="0" y="24"/>
                </a:lnTo>
                <a:lnTo>
                  <a:pt x="14" y="24"/>
                </a:lnTo>
                <a:lnTo>
                  <a:pt x="14" y="36"/>
                </a:lnTo>
                <a:lnTo>
                  <a:pt x="14" y="3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95" name="Freeform 271"/>
          <p:cNvSpPr>
            <a:spLocks/>
          </p:cNvSpPr>
          <p:nvPr/>
        </p:nvSpPr>
        <p:spPr bwMode="auto">
          <a:xfrm>
            <a:off x="4033362" y="3971785"/>
            <a:ext cx="52388" cy="42863"/>
          </a:xfrm>
          <a:custGeom>
            <a:avLst/>
            <a:gdLst>
              <a:gd name="T0" fmla="*/ 16 w 44"/>
              <a:gd name="T1" fmla="*/ 36 h 36"/>
              <a:gd name="T2" fmla="*/ 26 w 44"/>
              <a:gd name="T3" fmla="*/ 36 h 36"/>
              <a:gd name="T4" fmla="*/ 26 w 44"/>
              <a:gd name="T5" fmla="*/ 24 h 36"/>
              <a:gd name="T6" fmla="*/ 44 w 44"/>
              <a:gd name="T7" fmla="*/ 24 h 36"/>
              <a:gd name="T8" fmla="*/ 44 w 44"/>
              <a:gd name="T9" fmla="*/ 16 h 36"/>
              <a:gd name="T10" fmla="*/ 26 w 44"/>
              <a:gd name="T11" fmla="*/ 16 h 36"/>
              <a:gd name="T12" fmla="*/ 26 w 44"/>
              <a:gd name="T13" fmla="*/ 0 h 36"/>
              <a:gd name="T14" fmla="*/ 16 w 44"/>
              <a:gd name="T15" fmla="*/ 0 h 36"/>
              <a:gd name="T16" fmla="*/ 16 w 44"/>
              <a:gd name="T17" fmla="*/ 16 h 36"/>
              <a:gd name="T18" fmla="*/ 0 w 44"/>
              <a:gd name="T19" fmla="*/ 16 h 36"/>
              <a:gd name="T20" fmla="*/ 0 w 44"/>
              <a:gd name="T21" fmla="*/ 24 h 36"/>
              <a:gd name="T22" fmla="*/ 16 w 44"/>
              <a:gd name="T23" fmla="*/ 24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6" y="36"/>
                </a:lnTo>
                <a:lnTo>
                  <a:pt x="26" y="24"/>
                </a:lnTo>
                <a:lnTo>
                  <a:pt x="44" y="24"/>
                </a:lnTo>
                <a:lnTo>
                  <a:pt x="44" y="16"/>
                </a:lnTo>
                <a:lnTo>
                  <a:pt x="26" y="16"/>
                </a:lnTo>
                <a:lnTo>
                  <a:pt x="26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4"/>
                </a:lnTo>
                <a:lnTo>
                  <a:pt x="16" y="24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96" name="Freeform 272"/>
          <p:cNvSpPr>
            <a:spLocks/>
          </p:cNvSpPr>
          <p:nvPr/>
        </p:nvSpPr>
        <p:spPr bwMode="auto">
          <a:xfrm>
            <a:off x="4033362" y="3971785"/>
            <a:ext cx="52388" cy="42863"/>
          </a:xfrm>
          <a:custGeom>
            <a:avLst/>
            <a:gdLst>
              <a:gd name="T0" fmla="*/ 16 w 44"/>
              <a:gd name="T1" fmla="*/ 36 h 36"/>
              <a:gd name="T2" fmla="*/ 26 w 44"/>
              <a:gd name="T3" fmla="*/ 36 h 36"/>
              <a:gd name="T4" fmla="*/ 26 w 44"/>
              <a:gd name="T5" fmla="*/ 24 h 36"/>
              <a:gd name="T6" fmla="*/ 44 w 44"/>
              <a:gd name="T7" fmla="*/ 24 h 36"/>
              <a:gd name="T8" fmla="*/ 44 w 44"/>
              <a:gd name="T9" fmla="*/ 16 h 36"/>
              <a:gd name="T10" fmla="*/ 26 w 44"/>
              <a:gd name="T11" fmla="*/ 16 h 36"/>
              <a:gd name="T12" fmla="*/ 26 w 44"/>
              <a:gd name="T13" fmla="*/ 0 h 36"/>
              <a:gd name="T14" fmla="*/ 16 w 44"/>
              <a:gd name="T15" fmla="*/ 0 h 36"/>
              <a:gd name="T16" fmla="*/ 16 w 44"/>
              <a:gd name="T17" fmla="*/ 16 h 36"/>
              <a:gd name="T18" fmla="*/ 0 w 44"/>
              <a:gd name="T19" fmla="*/ 16 h 36"/>
              <a:gd name="T20" fmla="*/ 0 w 44"/>
              <a:gd name="T21" fmla="*/ 24 h 36"/>
              <a:gd name="T22" fmla="*/ 16 w 44"/>
              <a:gd name="T23" fmla="*/ 24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6" y="36"/>
                </a:lnTo>
                <a:lnTo>
                  <a:pt x="26" y="24"/>
                </a:lnTo>
                <a:lnTo>
                  <a:pt x="44" y="24"/>
                </a:lnTo>
                <a:lnTo>
                  <a:pt x="44" y="16"/>
                </a:lnTo>
                <a:lnTo>
                  <a:pt x="26" y="16"/>
                </a:lnTo>
                <a:lnTo>
                  <a:pt x="26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4"/>
                </a:lnTo>
                <a:lnTo>
                  <a:pt x="16" y="24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97" name="Freeform 273"/>
          <p:cNvSpPr>
            <a:spLocks/>
          </p:cNvSpPr>
          <p:nvPr/>
        </p:nvSpPr>
        <p:spPr bwMode="auto">
          <a:xfrm>
            <a:off x="4033362" y="3971785"/>
            <a:ext cx="52388" cy="42863"/>
          </a:xfrm>
          <a:custGeom>
            <a:avLst/>
            <a:gdLst>
              <a:gd name="T0" fmla="*/ 16 w 44"/>
              <a:gd name="T1" fmla="*/ 36 h 36"/>
              <a:gd name="T2" fmla="*/ 26 w 44"/>
              <a:gd name="T3" fmla="*/ 36 h 36"/>
              <a:gd name="T4" fmla="*/ 26 w 44"/>
              <a:gd name="T5" fmla="*/ 24 h 36"/>
              <a:gd name="T6" fmla="*/ 44 w 44"/>
              <a:gd name="T7" fmla="*/ 24 h 36"/>
              <a:gd name="T8" fmla="*/ 44 w 44"/>
              <a:gd name="T9" fmla="*/ 16 h 36"/>
              <a:gd name="T10" fmla="*/ 26 w 44"/>
              <a:gd name="T11" fmla="*/ 16 h 36"/>
              <a:gd name="T12" fmla="*/ 26 w 44"/>
              <a:gd name="T13" fmla="*/ 0 h 36"/>
              <a:gd name="T14" fmla="*/ 16 w 44"/>
              <a:gd name="T15" fmla="*/ 0 h 36"/>
              <a:gd name="T16" fmla="*/ 16 w 44"/>
              <a:gd name="T17" fmla="*/ 16 h 36"/>
              <a:gd name="T18" fmla="*/ 0 w 44"/>
              <a:gd name="T19" fmla="*/ 16 h 36"/>
              <a:gd name="T20" fmla="*/ 0 w 44"/>
              <a:gd name="T21" fmla="*/ 24 h 36"/>
              <a:gd name="T22" fmla="*/ 16 w 44"/>
              <a:gd name="T23" fmla="*/ 24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6" y="36"/>
                </a:lnTo>
                <a:lnTo>
                  <a:pt x="26" y="24"/>
                </a:lnTo>
                <a:lnTo>
                  <a:pt x="44" y="24"/>
                </a:lnTo>
                <a:lnTo>
                  <a:pt x="44" y="16"/>
                </a:lnTo>
                <a:lnTo>
                  <a:pt x="26" y="16"/>
                </a:lnTo>
                <a:lnTo>
                  <a:pt x="26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4"/>
                </a:lnTo>
                <a:lnTo>
                  <a:pt x="16" y="24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98" name="Freeform 274"/>
          <p:cNvSpPr>
            <a:spLocks/>
          </p:cNvSpPr>
          <p:nvPr/>
        </p:nvSpPr>
        <p:spPr bwMode="auto">
          <a:xfrm>
            <a:off x="4033362" y="3971785"/>
            <a:ext cx="52388" cy="42863"/>
          </a:xfrm>
          <a:custGeom>
            <a:avLst/>
            <a:gdLst>
              <a:gd name="T0" fmla="*/ 16 w 44"/>
              <a:gd name="T1" fmla="*/ 36 h 36"/>
              <a:gd name="T2" fmla="*/ 26 w 44"/>
              <a:gd name="T3" fmla="*/ 36 h 36"/>
              <a:gd name="T4" fmla="*/ 26 w 44"/>
              <a:gd name="T5" fmla="*/ 24 h 36"/>
              <a:gd name="T6" fmla="*/ 44 w 44"/>
              <a:gd name="T7" fmla="*/ 24 h 36"/>
              <a:gd name="T8" fmla="*/ 44 w 44"/>
              <a:gd name="T9" fmla="*/ 16 h 36"/>
              <a:gd name="T10" fmla="*/ 26 w 44"/>
              <a:gd name="T11" fmla="*/ 16 h 36"/>
              <a:gd name="T12" fmla="*/ 26 w 44"/>
              <a:gd name="T13" fmla="*/ 0 h 36"/>
              <a:gd name="T14" fmla="*/ 16 w 44"/>
              <a:gd name="T15" fmla="*/ 0 h 36"/>
              <a:gd name="T16" fmla="*/ 16 w 44"/>
              <a:gd name="T17" fmla="*/ 16 h 36"/>
              <a:gd name="T18" fmla="*/ 0 w 44"/>
              <a:gd name="T19" fmla="*/ 16 h 36"/>
              <a:gd name="T20" fmla="*/ 0 w 44"/>
              <a:gd name="T21" fmla="*/ 24 h 36"/>
              <a:gd name="T22" fmla="*/ 16 w 44"/>
              <a:gd name="T23" fmla="*/ 24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6" y="36"/>
                </a:lnTo>
                <a:lnTo>
                  <a:pt x="26" y="24"/>
                </a:lnTo>
                <a:lnTo>
                  <a:pt x="44" y="24"/>
                </a:lnTo>
                <a:lnTo>
                  <a:pt x="44" y="16"/>
                </a:lnTo>
                <a:lnTo>
                  <a:pt x="26" y="16"/>
                </a:lnTo>
                <a:lnTo>
                  <a:pt x="26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4"/>
                </a:lnTo>
                <a:lnTo>
                  <a:pt x="16" y="24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99" name="Freeform 275"/>
          <p:cNvSpPr>
            <a:spLocks/>
          </p:cNvSpPr>
          <p:nvPr/>
        </p:nvSpPr>
        <p:spPr bwMode="auto">
          <a:xfrm>
            <a:off x="4071462" y="4005123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4 h 36"/>
              <a:gd name="T6" fmla="*/ 44 w 44"/>
              <a:gd name="T7" fmla="*/ 24 h 36"/>
              <a:gd name="T8" fmla="*/ 44 w 44"/>
              <a:gd name="T9" fmla="*/ 16 h 36"/>
              <a:gd name="T10" fmla="*/ 24 w 44"/>
              <a:gd name="T11" fmla="*/ 16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6 h 36"/>
              <a:gd name="T18" fmla="*/ 0 w 44"/>
              <a:gd name="T19" fmla="*/ 16 h 36"/>
              <a:gd name="T20" fmla="*/ 0 w 44"/>
              <a:gd name="T21" fmla="*/ 24 h 36"/>
              <a:gd name="T22" fmla="*/ 16 w 44"/>
              <a:gd name="T23" fmla="*/ 24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4"/>
                </a:lnTo>
                <a:lnTo>
                  <a:pt x="44" y="24"/>
                </a:lnTo>
                <a:lnTo>
                  <a:pt x="44" y="16"/>
                </a:lnTo>
                <a:lnTo>
                  <a:pt x="24" y="16"/>
                </a:lnTo>
                <a:lnTo>
                  <a:pt x="24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4"/>
                </a:lnTo>
                <a:lnTo>
                  <a:pt x="16" y="24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100" name="Freeform 276"/>
          <p:cNvSpPr>
            <a:spLocks/>
          </p:cNvSpPr>
          <p:nvPr/>
        </p:nvSpPr>
        <p:spPr bwMode="auto">
          <a:xfrm>
            <a:off x="4097657" y="4024173"/>
            <a:ext cx="50006" cy="42863"/>
          </a:xfrm>
          <a:custGeom>
            <a:avLst/>
            <a:gdLst>
              <a:gd name="T0" fmla="*/ 14 w 42"/>
              <a:gd name="T1" fmla="*/ 36 h 36"/>
              <a:gd name="T2" fmla="*/ 24 w 42"/>
              <a:gd name="T3" fmla="*/ 36 h 36"/>
              <a:gd name="T4" fmla="*/ 24 w 42"/>
              <a:gd name="T5" fmla="*/ 24 h 36"/>
              <a:gd name="T6" fmla="*/ 42 w 42"/>
              <a:gd name="T7" fmla="*/ 24 h 36"/>
              <a:gd name="T8" fmla="*/ 42 w 42"/>
              <a:gd name="T9" fmla="*/ 16 h 36"/>
              <a:gd name="T10" fmla="*/ 24 w 42"/>
              <a:gd name="T11" fmla="*/ 16 h 36"/>
              <a:gd name="T12" fmla="*/ 24 w 42"/>
              <a:gd name="T13" fmla="*/ 0 h 36"/>
              <a:gd name="T14" fmla="*/ 14 w 42"/>
              <a:gd name="T15" fmla="*/ 0 h 36"/>
              <a:gd name="T16" fmla="*/ 14 w 42"/>
              <a:gd name="T17" fmla="*/ 16 h 36"/>
              <a:gd name="T18" fmla="*/ 0 w 42"/>
              <a:gd name="T19" fmla="*/ 16 h 36"/>
              <a:gd name="T20" fmla="*/ 0 w 42"/>
              <a:gd name="T21" fmla="*/ 24 h 36"/>
              <a:gd name="T22" fmla="*/ 14 w 42"/>
              <a:gd name="T23" fmla="*/ 24 h 36"/>
              <a:gd name="T24" fmla="*/ 14 w 42"/>
              <a:gd name="T25" fmla="*/ 36 h 36"/>
              <a:gd name="T26" fmla="*/ 14 w 42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" h="36">
                <a:moveTo>
                  <a:pt x="14" y="36"/>
                </a:moveTo>
                <a:lnTo>
                  <a:pt x="24" y="36"/>
                </a:lnTo>
                <a:lnTo>
                  <a:pt x="24" y="24"/>
                </a:lnTo>
                <a:lnTo>
                  <a:pt x="42" y="24"/>
                </a:lnTo>
                <a:lnTo>
                  <a:pt x="42" y="16"/>
                </a:lnTo>
                <a:lnTo>
                  <a:pt x="24" y="16"/>
                </a:lnTo>
                <a:lnTo>
                  <a:pt x="24" y="0"/>
                </a:lnTo>
                <a:lnTo>
                  <a:pt x="14" y="0"/>
                </a:lnTo>
                <a:lnTo>
                  <a:pt x="14" y="16"/>
                </a:lnTo>
                <a:lnTo>
                  <a:pt x="0" y="16"/>
                </a:lnTo>
                <a:lnTo>
                  <a:pt x="0" y="24"/>
                </a:lnTo>
                <a:lnTo>
                  <a:pt x="14" y="24"/>
                </a:lnTo>
                <a:lnTo>
                  <a:pt x="14" y="36"/>
                </a:lnTo>
                <a:lnTo>
                  <a:pt x="14" y="3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101" name="Freeform 277"/>
          <p:cNvSpPr>
            <a:spLocks/>
          </p:cNvSpPr>
          <p:nvPr/>
        </p:nvSpPr>
        <p:spPr bwMode="auto">
          <a:xfrm>
            <a:off x="4716781" y="4100374"/>
            <a:ext cx="52388" cy="45244"/>
          </a:xfrm>
          <a:custGeom>
            <a:avLst/>
            <a:gdLst>
              <a:gd name="T0" fmla="*/ 16 w 44"/>
              <a:gd name="T1" fmla="*/ 38 h 38"/>
              <a:gd name="T2" fmla="*/ 26 w 44"/>
              <a:gd name="T3" fmla="*/ 38 h 38"/>
              <a:gd name="T4" fmla="*/ 26 w 44"/>
              <a:gd name="T5" fmla="*/ 24 h 38"/>
              <a:gd name="T6" fmla="*/ 44 w 44"/>
              <a:gd name="T7" fmla="*/ 24 h 38"/>
              <a:gd name="T8" fmla="*/ 44 w 44"/>
              <a:gd name="T9" fmla="*/ 16 h 38"/>
              <a:gd name="T10" fmla="*/ 26 w 44"/>
              <a:gd name="T11" fmla="*/ 16 h 38"/>
              <a:gd name="T12" fmla="*/ 26 w 44"/>
              <a:gd name="T13" fmla="*/ 0 h 38"/>
              <a:gd name="T14" fmla="*/ 16 w 44"/>
              <a:gd name="T15" fmla="*/ 0 h 38"/>
              <a:gd name="T16" fmla="*/ 16 w 44"/>
              <a:gd name="T17" fmla="*/ 16 h 38"/>
              <a:gd name="T18" fmla="*/ 0 w 44"/>
              <a:gd name="T19" fmla="*/ 16 h 38"/>
              <a:gd name="T20" fmla="*/ 0 w 44"/>
              <a:gd name="T21" fmla="*/ 24 h 38"/>
              <a:gd name="T22" fmla="*/ 16 w 44"/>
              <a:gd name="T23" fmla="*/ 24 h 38"/>
              <a:gd name="T24" fmla="*/ 16 w 44"/>
              <a:gd name="T25" fmla="*/ 38 h 38"/>
              <a:gd name="T26" fmla="*/ 16 w 44"/>
              <a:gd name="T27" fmla="*/ 38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8">
                <a:moveTo>
                  <a:pt x="16" y="38"/>
                </a:moveTo>
                <a:lnTo>
                  <a:pt x="26" y="38"/>
                </a:lnTo>
                <a:lnTo>
                  <a:pt x="26" y="24"/>
                </a:lnTo>
                <a:lnTo>
                  <a:pt x="44" y="24"/>
                </a:lnTo>
                <a:lnTo>
                  <a:pt x="44" y="16"/>
                </a:lnTo>
                <a:lnTo>
                  <a:pt x="26" y="16"/>
                </a:lnTo>
                <a:lnTo>
                  <a:pt x="26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4"/>
                </a:lnTo>
                <a:lnTo>
                  <a:pt x="16" y="24"/>
                </a:lnTo>
                <a:lnTo>
                  <a:pt x="16" y="38"/>
                </a:lnTo>
                <a:lnTo>
                  <a:pt x="16" y="3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102" name="Freeform 278"/>
          <p:cNvSpPr>
            <a:spLocks/>
          </p:cNvSpPr>
          <p:nvPr/>
        </p:nvSpPr>
        <p:spPr bwMode="auto">
          <a:xfrm>
            <a:off x="4742974" y="4159904"/>
            <a:ext cx="52388" cy="42863"/>
          </a:xfrm>
          <a:custGeom>
            <a:avLst/>
            <a:gdLst>
              <a:gd name="T0" fmla="*/ 16 w 44"/>
              <a:gd name="T1" fmla="*/ 36 h 36"/>
              <a:gd name="T2" fmla="*/ 26 w 44"/>
              <a:gd name="T3" fmla="*/ 36 h 36"/>
              <a:gd name="T4" fmla="*/ 26 w 44"/>
              <a:gd name="T5" fmla="*/ 24 h 36"/>
              <a:gd name="T6" fmla="*/ 44 w 44"/>
              <a:gd name="T7" fmla="*/ 24 h 36"/>
              <a:gd name="T8" fmla="*/ 44 w 44"/>
              <a:gd name="T9" fmla="*/ 16 h 36"/>
              <a:gd name="T10" fmla="*/ 26 w 44"/>
              <a:gd name="T11" fmla="*/ 16 h 36"/>
              <a:gd name="T12" fmla="*/ 26 w 44"/>
              <a:gd name="T13" fmla="*/ 0 h 36"/>
              <a:gd name="T14" fmla="*/ 16 w 44"/>
              <a:gd name="T15" fmla="*/ 0 h 36"/>
              <a:gd name="T16" fmla="*/ 16 w 44"/>
              <a:gd name="T17" fmla="*/ 16 h 36"/>
              <a:gd name="T18" fmla="*/ 0 w 44"/>
              <a:gd name="T19" fmla="*/ 16 h 36"/>
              <a:gd name="T20" fmla="*/ 0 w 44"/>
              <a:gd name="T21" fmla="*/ 24 h 36"/>
              <a:gd name="T22" fmla="*/ 16 w 44"/>
              <a:gd name="T23" fmla="*/ 24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6" y="36"/>
                </a:lnTo>
                <a:lnTo>
                  <a:pt x="26" y="24"/>
                </a:lnTo>
                <a:lnTo>
                  <a:pt x="44" y="24"/>
                </a:lnTo>
                <a:lnTo>
                  <a:pt x="44" y="16"/>
                </a:lnTo>
                <a:lnTo>
                  <a:pt x="26" y="16"/>
                </a:lnTo>
                <a:lnTo>
                  <a:pt x="26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4"/>
                </a:lnTo>
                <a:lnTo>
                  <a:pt x="16" y="24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103" name="Freeform 279"/>
          <p:cNvSpPr>
            <a:spLocks/>
          </p:cNvSpPr>
          <p:nvPr/>
        </p:nvSpPr>
        <p:spPr bwMode="auto">
          <a:xfrm>
            <a:off x="4766788" y="4159904"/>
            <a:ext cx="50006" cy="42863"/>
          </a:xfrm>
          <a:custGeom>
            <a:avLst/>
            <a:gdLst>
              <a:gd name="T0" fmla="*/ 14 w 42"/>
              <a:gd name="T1" fmla="*/ 36 h 36"/>
              <a:gd name="T2" fmla="*/ 24 w 42"/>
              <a:gd name="T3" fmla="*/ 36 h 36"/>
              <a:gd name="T4" fmla="*/ 24 w 42"/>
              <a:gd name="T5" fmla="*/ 24 h 36"/>
              <a:gd name="T6" fmla="*/ 42 w 42"/>
              <a:gd name="T7" fmla="*/ 24 h 36"/>
              <a:gd name="T8" fmla="*/ 42 w 42"/>
              <a:gd name="T9" fmla="*/ 16 h 36"/>
              <a:gd name="T10" fmla="*/ 24 w 42"/>
              <a:gd name="T11" fmla="*/ 16 h 36"/>
              <a:gd name="T12" fmla="*/ 24 w 42"/>
              <a:gd name="T13" fmla="*/ 0 h 36"/>
              <a:gd name="T14" fmla="*/ 14 w 42"/>
              <a:gd name="T15" fmla="*/ 0 h 36"/>
              <a:gd name="T16" fmla="*/ 14 w 42"/>
              <a:gd name="T17" fmla="*/ 16 h 36"/>
              <a:gd name="T18" fmla="*/ 0 w 42"/>
              <a:gd name="T19" fmla="*/ 16 h 36"/>
              <a:gd name="T20" fmla="*/ 0 w 42"/>
              <a:gd name="T21" fmla="*/ 24 h 36"/>
              <a:gd name="T22" fmla="*/ 14 w 42"/>
              <a:gd name="T23" fmla="*/ 24 h 36"/>
              <a:gd name="T24" fmla="*/ 14 w 42"/>
              <a:gd name="T25" fmla="*/ 36 h 36"/>
              <a:gd name="T26" fmla="*/ 14 w 42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" h="36">
                <a:moveTo>
                  <a:pt x="14" y="36"/>
                </a:moveTo>
                <a:lnTo>
                  <a:pt x="24" y="36"/>
                </a:lnTo>
                <a:lnTo>
                  <a:pt x="24" y="24"/>
                </a:lnTo>
                <a:lnTo>
                  <a:pt x="42" y="24"/>
                </a:lnTo>
                <a:lnTo>
                  <a:pt x="42" y="16"/>
                </a:lnTo>
                <a:lnTo>
                  <a:pt x="24" y="16"/>
                </a:lnTo>
                <a:lnTo>
                  <a:pt x="24" y="0"/>
                </a:lnTo>
                <a:lnTo>
                  <a:pt x="14" y="0"/>
                </a:lnTo>
                <a:lnTo>
                  <a:pt x="14" y="16"/>
                </a:lnTo>
                <a:lnTo>
                  <a:pt x="0" y="16"/>
                </a:lnTo>
                <a:lnTo>
                  <a:pt x="0" y="24"/>
                </a:lnTo>
                <a:lnTo>
                  <a:pt x="14" y="24"/>
                </a:lnTo>
                <a:lnTo>
                  <a:pt x="14" y="36"/>
                </a:lnTo>
                <a:lnTo>
                  <a:pt x="14" y="3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104" name="Freeform 280"/>
          <p:cNvSpPr>
            <a:spLocks/>
          </p:cNvSpPr>
          <p:nvPr/>
        </p:nvSpPr>
        <p:spPr bwMode="auto">
          <a:xfrm>
            <a:off x="4792982" y="4159904"/>
            <a:ext cx="50006" cy="42863"/>
          </a:xfrm>
          <a:custGeom>
            <a:avLst/>
            <a:gdLst>
              <a:gd name="T0" fmla="*/ 14 w 42"/>
              <a:gd name="T1" fmla="*/ 36 h 36"/>
              <a:gd name="T2" fmla="*/ 24 w 42"/>
              <a:gd name="T3" fmla="*/ 36 h 36"/>
              <a:gd name="T4" fmla="*/ 24 w 42"/>
              <a:gd name="T5" fmla="*/ 24 h 36"/>
              <a:gd name="T6" fmla="*/ 42 w 42"/>
              <a:gd name="T7" fmla="*/ 24 h 36"/>
              <a:gd name="T8" fmla="*/ 42 w 42"/>
              <a:gd name="T9" fmla="*/ 16 h 36"/>
              <a:gd name="T10" fmla="*/ 24 w 42"/>
              <a:gd name="T11" fmla="*/ 16 h 36"/>
              <a:gd name="T12" fmla="*/ 24 w 42"/>
              <a:gd name="T13" fmla="*/ 0 h 36"/>
              <a:gd name="T14" fmla="*/ 14 w 42"/>
              <a:gd name="T15" fmla="*/ 0 h 36"/>
              <a:gd name="T16" fmla="*/ 14 w 42"/>
              <a:gd name="T17" fmla="*/ 16 h 36"/>
              <a:gd name="T18" fmla="*/ 0 w 42"/>
              <a:gd name="T19" fmla="*/ 16 h 36"/>
              <a:gd name="T20" fmla="*/ 0 w 42"/>
              <a:gd name="T21" fmla="*/ 24 h 36"/>
              <a:gd name="T22" fmla="*/ 14 w 42"/>
              <a:gd name="T23" fmla="*/ 24 h 36"/>
              <a:gd name="T24" fmla="*/ 14 w 42"/>
              <a:gd name="T25" fmla="*/ 36 h 36"/>
              <a:gd name="T26" fmla="*/ 14 w 42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" h="36">
                <a:moveTo>
                  <a:pt x="14" y="36"/>
                </a:moveTo>
                <a:lnTo>
                  <a:pt x="24" y="36"/>
                </a:lnTo>
                <a:lnTo>
                  <a:pt x="24" y="24"/>
                </a:lnTo>
                <a:lnTo>
                  <a:pt x="42" y="24"/>
                </a:lnTo>
                <a:lnTo>
                  <a:pt x="42" y="16"/>
                </a:lnTo>
                <a:lnTo>
                  <a:pt x="24" y="16"/>
                </a:lnTo>
                <a:lnTo>
                  <a:pt x="24" y="0"/>
                </a:lnTo>
                <a:lnTo>
                  <a:pt x="14" y="0"/>
                </a:lnTo>
                <a:lnTo>
                  <a:pt x="14" y="16"/>
                </a:lnTo>
                <a:lnTo>
                  <a:pt x="0" y="16"/>
                </a:lnTo>
                <a:lnTo>
                  <a:pt x="0" y="24"/>
                </a:lnTo>
                <a:lnTo>
                  <a:pt x="14" y="24"/>
                </a:lnTo>
                <a:lnTo>
                  <a:pt x="14" y="36"/>
                </a:lnTo>
                <a:lnTo>
                  <a:pt x="14" y="3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105" name="Freeform 281"/>
          <p:cNvSpPr>
            <a:spLocks/>
          </p:cNvSpPr>
          <p:nvPr/>
        </p:nvSpPr>
        <p:spPr bwMode="auto">
          <a:xfrm>
            <a:off x="4833463" y="4159904"/>
            <a:ext cx="50006" cy="42863"/>
          </a:xfrm>
          <a:custGeom>
            <a:avLst/>
            <a:gdLst>
              <a:gd name="T0" fmla="*/ 14 w 42"/>
              <a:gd name="T1" fmla="*/ 36 h 36"/>
              <a:gd name="T2" fmla="*/ 24 w 42"/>
              <a:gd name="T3" fmla="*/ 36 h 36"/>
              <a:gd name="T4" fmla="*/ 24 w 42"/>
              <a:gd name="T5" fmla="*/ 24 h 36"/>
              <a:gd name="T6" fmla="*/ 42 w 42"/>
              <a:gd name="T7" fmla="*/ 24 h 36"/>
              <a:gd name="T8" fmla="*/ 42 w 42"/>
              <a:gd name="T9" fmla="*/ 16 h 36"/>
              <a:gd name="T10" fmla="*/ 24 w 42"/>
              <a:gd name="T11" fmla="*/ 16 h 36"/>
              <a:gd name="T12" fmla="*/ 24 w 42"/>
              <a:gd name="T13" fmla="*/ 0 h 36"/>
              <a:gd name="T14" fmla="*/ 14 w 42"/>
              <a:gd name="T15" fmla="*/ 0 h 36"/>
              <a:gd name="T16" fmla="*/ 14 w 42"/>
              <a:gd name="T17" fmla="*/ 16 h 36"/>
              <a:gd name="T18" fmla="*/ 0 w 42"/>
              <a:gd name="T19" fmla="*/ 16 h 36"/>
              <a:gd name="T20" fmla="*/ 0 w 42"/>
              <a:gd name="T21" fmla="*/ 24 h 36"/>
              <a:gd name="T22" fmla="*/ 14 w 42"/>
              <a:gd name="T23" fmla="*/ 24 h 36"/>
              <a:gd name="T24" fmla="*/ 14 w 42"/>
              <a:gd name="T25" fmla="*/ 36 h 36"/>
              <a:gd name="T26" fmla="*/ 14 w 42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" h="36">
                <a:moveTo>
                  <a:pt x="14" y="36"/>
                </a:moveTo>
                <a:lnTo>
                  <a:pt x="24" y="36"/>
                </a:lnTo>
                <a:lnTo>
                  <a:pt x="24" y="24"/>
                </a:lnTo>
                <a:lnTo>
                  <a:pt x="42" y="24"/>
                </a:lnTo>
                <a:lnTo>
                  <a:pt x="42" y="16"/>
                </a:lnTo>
                <a:lnTo>
                  <a:pt x="24" y="16"/>
                </a:lnTo>
                <a:lnTo>
                  <a:pt x="24" y="0"/>
                </a:lnTo>
                <a:lnTo>
                  <a:pt x="14" y="0"/>
                </a:lnTo>
                <a:lnTo>
                  <a:pt x="14" y="16"/>
                </a:lnTo>
                <a:lnTo>
                  <a:pt x="0" y="16"/>
                </a:lnTo>
                <a:lnTo>
                  <a:pt x="0" y="24"/>
                </a:lnTo>
                <a:lnTo>
                  <a:pt x="14" y="24"/>
                </a:lnTo>
                <a:lnTo>
                  <a:pt x="14" y="36"/>
                </a:lnTo>
                <a:lnTo>
                  <a:pt x="14" y="3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106" name="Freeform 282"/>
          <p:cNvSpPr>
            <a:spLocks/>
          </p:cNvSpPr>
          <p:nvPr/>
        </p:nvSpPr>
        <p:spPr bwMode="auto">
          <a:xfrm>
            <a:off x="5412106" y="4209910"/>
            <a:ext cx="52388" cy="42863"/>
          </a:xfrm>
          <a:custGeom>
            <a:avLst/>
            <a:gdLst>
              <a:gd name="T0" fmla="*/ 16 w 44"/>
              <a:gd name="T1" fmla="*/ 36 h 36"/>
              <a:gd name="T2" fmla="*/ 26 w 44"/>
              <a:gd name="T3" fmla="*/ 36 h 36"/>
              <a:gd name="T4" fmla="*/ 26 w 44"/>
              <a:gd name="T5" fmla="*/ 24 h 36"/>
              <a:gd name="T6" fmla="*/ 44 w 44"/>
              <a:gd name="T7" fmla="*/ 24 h 36"/>
              <a:gd name="T8" fmla="*/ 44 w 44"/>
              <a:gd name="T9" fmla="*/ 16 h 36"/>
              <a:gd name="T10" fmla="*/ 26 w 44"/>
              <a:gd name="T11" fmla="*/ 16 h 36"/>
              <a:gd name="T12" fmla="*/ 26 w 44"/>
              <a:gd name="T13" fmla="*/ 0 h 36"/>
              <a:gd name="T14" fmla="*/ 16 w 44"/>
              <a:gd name="T15" fmla="*/ 0 h 36"/>
              <a:gd name="T16" fmla="*/ 16 w 44"/>
              <a:gd name="T17" fmla="*/ 16 h 36"/>
              <a:gd name="T18" fmla="*/ 0 w 44"/>
              <a:gd name="T19" fmla="*/ 16 h 36"/>
              <a:gd name="T20" fmla="*/ 0 w 44"/>
              <a:gd name="T21" fmla="*/ 24 h 36"/>
              <a:gd name="T22" fmla="*/ 16 w 44"/>
              <a:gd name="T23" fmla="*/ 24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6" y="36"/>
                </a:lnTo>
                <a:lnTo>
                  <a:pt x="26" y="24"/>
                </a:lnTo>
                <a:lnTo>
                  <a:pt x="44" y="24"/>
                </a:lnTo>
                <a:lnTo>
                  <a:pt x="44" y="16"/>
                </a:lnTo>
                <a:lnTo>
                  <a:pt x="26" y="16"/>
                </a:lnTo>
                <a:lnTo>
                  <a:pt x="26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4"/>
                </a:lnTo>
                <a:lnTo>
                  <a:pt x="16" y="24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107" name="Freeform 283"/>
          <p:cNvSpPr>
            <a:spLocks/>
          </p:cNvSpPr>
          <p:nvPr/>
        </p:nvSpPr>
        <p:spPr bwMode="auto">
          <a:xfrm>
            <a:off x="5424012" y="4209910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4 h 36"/>
              <a:gd name="T6" fmla="*/ 44 w 44"/>
              <a:gd name="T7" fmla="*/ 24 h 36"/>
              <a:gd name="T8" fmla="*/ 44 w 44"/>
              <a:gd name="T9" fmla="*/ 16 h 36"/>
              <a:gd name="T10" fmla="*/ 24 w 44"/>
              <a:gd name="T11" fmla="*/ 16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6 h 36"/>
              <a:gd name="T18" fmla="*/ 0 w 44"/>
              <a:gd name="T19" fmla="*/ 16 h 36"/>
              <a:gd name="T20" fmla="*/ 0 w 44"/>
              <a:gd name="T21" fmla="*/ 24 h 36"/>
              <a:gd name="T22" fmla="*/ 16 w 44"/>
              <a:gd name="T23" fmla="*/ 24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4"/>
                </a:lnTo>
                <a:lnTo>
                  <a:pt x="44" y="24"/>
                </a:lnTo>
                <a:lnTo>
                  <a:pt x="44" y="16"/>
                </a:lnTo>
                <a:lnTo>
                  <a:pt x="24" y="16"/>
                </a:lnTo>
                <a:lnTo>
                  <a:pt x="24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4"/>
                </a:lnTo>
                <a:lnTo>
                  <a:pt x="16" y="24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108" name="Freeform 284"/>
          <p:cNvSpPr>
            <a:spLocks/>
          </p:cNvSpPr>
          <p:nvPr/>
        </p:nvSpPr>
        <p:spPr bwMode="auto">
          <a:xfrm>
            <a:off x="5450206" y="4209910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4 h 36"/>
              <a:gd name="T6" fmla="*/ 44 w 44"/>
              <a:gd name="T7" fmla="*/ 24 h 36"/>
              <a:gd name="T8" fmla="*/ 44 w 44"/>
              <a:gd name="T9" fmla="*/ 16 h 36"/>
              <a:gd name="T10" fmla="*/ 24 w 44"/>
              <a:gd name="T11" fmla="*/ 16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6 h 36"/>
              <a:gd name="T18" fmla="*/ 0 w 44"/>
              <a:gd name="T19" fmla="*/ 16 h 36"/>
              <a:gd name="T20" fmla="*/ 0 w 44"/>
              <a:gd name="T21" fmla="*/ 24 h 36"/>
              <a:gd name="T22" fmla="*/ 16 w 44"/>
              <a:gd name="T23" fmla="*/ 24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4"/>
                </a:lnTo>
                <a:lnTo>
                  <a:pt x="44" y="24"/>
                </a:lnTo>
                <a:lnTo>
                  <a:pt x="44" y="16"/>
                </a:lnTo>
                <a:lnTo>
                  <a:pt x="24" y="16"/>
                </a:lnTo>
                <a:lnTo>
                  <a:pt x="24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4"/>
                </a:lnTo>
                <a:lnTo>
                  <a:pt x="16" y="24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109" name="Freeform 285"/>
          <p:cNvSpPr>
            <a:spLocks/>
          </p:cNvSpPr>
          <p:nvPr/>
        </p:nvSpPr>
        <p:spPr bwMode="auto">
          <a:xfrm>
            <a:off x="5450206" y="4209910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4 h 36"/>
              <a:gd name="T6" fmla="*/ 44 w 44"/>
              <a:gd name="T7" fmla="*/ 24 h 36"/>
              <a:gd name="T8" fmla="*/ 44 w 44"/>
              <a:gd name="T9" fmla="*/ 16 h 36"/>
              <a:gd name="T10" fmla="*/ 24 w 44"/>
              <a:gd name="T11" fmla="*/ 16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6 h 36"/>
              <a:gd name="T18" fmla="*/ 0 w 44"/>
              <a:gd name="T19" fmla="*/ 16 h 36"/>
              <a:gd name="T20" fmla="*/ 0 w 44"/>
              <a:gd name="T21" fmla="*/ 24 h 36"/>
              <a:gd name="T22" fmla="*/ 16 w 44"/>
              <a:gd name="T23" fmla="*/ 24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4"/>
                </a:lnTo>
                <a:lnTo>
                  <a:pt x="44" y="24"/>
                </a:lnTo>
                <a:lnTo>
                  <a:pt x="44" y="16"/>
                </a:lnTo>
                <a:lnTo>
                  <a:pt x="24" y="16"/>
                </a:lnTo>
                <a:lnTo>
                  <a:pt x="24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4"/>
                </a:lnTo>
                <a:lnTo>
                  <a:pt x="16" y="24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110" name="Freeform 286"/>
          <p:cNvSpPr>
            <a:spLocks/>
          </p:cNvSpPr>
          <p:nvPr/>
        </p:nvSpPr>
        <p:spPr bwMode="auto">
          <a:xfrm>
            <a:off x="5564506" y="4209910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4 h 36"/>
              <a:gd name="T6" fmla="*/ 44 w 44"/>
              <a:gd name="T7" fmla="*/ 24 h 36"/>
              <a:gd name="T8" fmla="*/ 44 w 44"/>
              <a:gd name="T9" fmla="*/ 16 h 36"/>
              <a:gd name="T10" fmla="*/ 24 w 44"/>
              <a:gd name="T11" fmla="*/ 16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6 h 36"/>
              <a:gd name="T18" fmla="*/ 0 w 44"/>
              <a:gd name="T19" fmla="*/ 16 h 36"/>
              <a:gd name="T20" fmla="*/ 0 w 44"/>
              <a:gd name="T21" fmla="*/ 24 h 36"/>
              <a:gd name="T22" fmla="*/ 16 w 44"/>
              <a:gd name="T23" fmla="*/ 24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4"/>
                </a:lnTo>
                <a:lnTo>
                  <a:pt x="44" y="24"/>
                </a:lnTo>
                <a:lnTo>
                  <a:pt x="44" y="16"/>
                </a:lnTo>
                <a:lnTo>
                  <a:pt x="24" y="16"/>
                </a:lnTo>
                <a:lnTo>
                  <a:pt x="24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4"/>
                </a:lnTo>
                <a:lnTo>
                  <a:pt x="16" y="24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111" name="Freeform 287"/>
          <p:cNvSpPr>
            <a:spLocks/>
          </p:cNvSpPr>
          <p:nvPr/>
        </p:nvSpPr>
        <p:spPr bwMode="auto">
          <a:xfrm>
            <a:off x="6159818" y="4283729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4 h 36"/>
              <a:gd name="T6" fmla="*/ 44 w 44"/>
              <a:gd name="T7" fmla="*/ 24 h 36"/>
              <a:gd name="T8" fmla="*/ 44 w 44"/>
              <a:gd name="T9" fmla="*/ 16 h 36"/>
              <a:gd name="T10" fmla="*/ 24 w 44"/>
              <a:gd name="T11" fmla="*/ 16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6 h 36"/>
              <a:gd name="T18" fmla="*/ 0 w 44"/>
              <a:gd name="T19" fmla="*/ 16 h 36"/>
              <a:gd name="T20" fmla="*/ 0 w 44"/>
              <a:gd name="T21" fmla="*/ 24 h 36"/>
              <a:gd name="T22" fmla="*/ 16 w 44"/>
              <a:gd name="T23" fmla="*/ 24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4"/>
                </a:lnTo>
                <a:lnTo>
                  <a:pt x="44" y="24"/>
                </a:lnTo>
                <a:lnTo>
                  <a:pt x="44" y="16"/>
                </a:lnTo>
                <a:lnTo>
                  <a:pt x="24" y="16"/>
                </a:lnTo>
                <a:lnTo>
                  <a:pt x="24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4"/>
                </a:lnTo>
                <a:lnTo>
                  <a:pt x="16" y="24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112" name="Freeform 288"/>
          <p:cNvSpPr>
            <a:spLocks/>
          </p:cNvSpPr>
          <p:nvPr/>
        </p:nvSpPr>
        <p:spPr bwMode="auto">
          <a:xfrm>
            <a:off x="6159818" y="4283729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4 h 36"/>
              <a:gd name="T6" fmla="*/ 44 w 44"/>
              <a:gd name="T7" fmla="*/ 24 h 36"/>
              <a:gd name="T8" fmla="*/ 44 w 44"/>
              <a:gd name="T9" fmla="*/ 16 h 36"/>
              <a:gd name="T10" fmla="*/ 24 w 44"/>
              <a:gd name="T11" fmla="*/ 16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6 h 36"/>
              <a:gd name="T18" fmla="*/ 0 w 44"/>
              <a:gd name="T19" fmla="*/ 16 h 36"/>
              <a:gd name="T20" fmla="*/ 0 w 44"/>
              <a:gd name="T21" fmla="*/ 24 h 36"/>
              <a:gd name="T22" fmla="*/ 16 w 44"/>
              <a:gd name="T23" fmla="*/ 24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4"/>
                </a:lnTo>
                <a:lnTo>
                  <a:pt x="44" y="24"/>
                </a:lnTo>
                <a:lnTo>
                  <a:pt x="44" y="16"/>
                </a:lnTo>
                <a:lnTo>
                  <a:pt x="24" y="16"/>
                </a:lnTo>
                <a:lnTo>
                  <a:pt x="24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4"/>
                </a:lnTo>
                <a:lnTo>
                  <a:pt x="16" y="24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113" name="Freeform 289"/>
          <p:cNvSpPr>
            <a:spLocks/>
          </p:cNvSpPr>
          <p:nvPr/>
        </p:nvSpPr>
        <p:spPr bwMode="auto">
          <a:xfrm>
            <a:off x="6221731" y="4283729"/>
            <a:ext cx="52388" cy="42863"/>
          </a:xfrm>
          <a:custGeom>
            <a:avLst/>
            <a:gdLst>
              <a:gd name="T0" fmla="*/ 16 w 44"/>
              <a:gd name="T1" fmla="*/ 36 h 36"/>
              <a:gd name="T2" fmla="*/ 26 w 44"/>
              <a:gd name="T3" fmla="*/ 36 h 36"/>
              <a:gd name="T4" fmla="*/ 26 w 44"/>
              <a:gd name="T5" fmla="*/ 24 h 36"/>
              <a:gd name="T6" fmla="*/ 44 w 44"/>
              <a:gd name="T7" fmla="*/ 24 h 36"/>
              <a:gd name="T8" fmla="*/ 44 w 44"/>
              <a:gd name="T9" fmla="*/ 16 h 36"/>
              <a:gd name="T10" fmla="*/ 26 w 44"/>
              <a:gd name="T11" fmla="*/ 16 h 36"/>
              <a:gd name="T12" fmla="*/ 26 w 44"/>
              <a:gd name="T13" fmla="*/ 0 h 36"/>
              <a:gd name="T14" fmla="*/ 16 w 44"/>
              <a:gd name="T15" fmla="*/ 0 h 36"/>
              <a:gd name="T16" fmla="*/ 16 w 44"/>
              <a:gd name="T17" fmla="*/ 16 h 36"/>
              <a:gd name="T18" fmla="*/ 0 w 44"/>
              <a:gd name="T19" fmla="*/ 16 h 36"/>
              <a:gd name="T20" fmla="*/ 0 w 44"/>
              <a:gd name="T21" fmla="*/ 24 h 36"/>
              <a:gd name="T22" fmla="*/ 16 w 44"/>
              <a:gd name="T23" fmla="*/ 24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6" y="36"/>
                </a:lnTo>
                <a:lnTo>
                  <a:pt x="26" y="24"/>
                </a:lnTo>
                <a:lnTo>
                  <a:pt x="44" y="24"/>
                </a:lnTo>
                <a:lnTo>
                  <a:pt x="44" y="16"/>
                </a:lnTo>
                <a:lnTo>
                  <a:pt x="26" y="16"/>
                </a:lnTo>
                <a:lnTo>
                  <a:pt x="26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4"/>
                </a:lnTo>
                <a:lnTo>
                  <a:pt x="16" y="24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114" name="Freeform 290"/>
          <p:cNvSpPr>
            <a:spLocks/>
          </p:cNvSpPr>
          <p:nvPr/>
        </p:nvSpPr>
        <p:spPr bwMode="auto">
          <a:xfrm>
            <a:off x="6801565" y="4283729"/>
            <a:ext cx="52388" cy="42863"/>
          </a:xfrm>
          <a:custGeom>
            <a:avLst/>
            <a:gdLst>
              <a:gd name="T0" fmla="*/ 16 w 44"/>
              <a:gd name="T1" fmla="*/ 36 h 36"/>
              <a:gd name="T2" fmla="*/ 24 w 44"/>
              <a:gd name="T3" fmla="*/ 36 h 36"/>
              <a:gd name="T4" fmla="*/ 24 w 44"/>
              <a:gd name="T5" fmla="*/ 24 h 36"/>
              <a:gd name="T6" fmla="*/ 44 w 44"/>
              <a:gd name="T7" fmla="*/ 24 h 36"/>
              <a:gd name="T8" fmla="*/ 44 w 44"/>
              <a:gd name="T9" fmla="*/ 16 h 36"/>
              <a:gd name="T10" fmla="*/ 24 w 44"/>
              <a:gd name="T11" fmla="*/ 16 h 36"/>
              <a:gd name="T12" fmla="*/ 24 w 44"/>
              <a:gd name="T13" fmla="*/ 0 h 36"/>
              <a:gd name="T14" fmla="*/ 16 w 44"/>
              <a:gd name="T15" fmla="*/ 0 h 36"/>
              <a:gd name="T16" fmla="*/ 16 w 44"/>
              <a:gd name="T17" fmla="*/ 16 h 36"/>
              <a:gd name="T18" fmla="*/ 0 w 44"/>
              <a:gd name="T19" fmla="*/ 16 h 36"/>
              <a:gd name="T20" fmla="*/ 0 w 44"/>
              <a:gd name="T21" fmla="*/ 24 h 36"/>
              <a:gd name="T22" fmla="*/ 16 w 44"/>
              <a:gd name="T23" fmla="*/ 24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4" y="36"/>
                </a:lnTo>
                <a:lnTo>
                  <a:pt x="24" y="24"/>
                </a:lnTo>
                <a:lnTo>
                  <a:pt x="44" y="24"/>
                </a:lnTo>
                <a:lnTo>
                  <a:pt x="44" y="16"/>
                </a:lnTo>
                <a:lnTo>
                  <a:pt x="24" y="16"/>
                </a:lnTo>
                <a:lnTo>
                  <a:pt x="24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4"/>
                </a:lnTo>
                <a:lnTo>
                  <a:pt x="16" y="24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115" name="Freeform 291"/>
          <p:cNvSpPr>
            <a:spLocks/>
          </p:cNvSpPr>
          <p:nvPr/>
        </p:nvSpPr>
        <p:spPr bwMode="auto">
          <a:xfrm>
            <a:off x="6863477" y="4283729"/>
            <a:ext cx="52388" cy="42863"/>
          </a:xfrm>
          <a:custGeom>
            <a:avLst/>
            <a:gdLst>
              <a:gd name="T0" fmla="*/ 16 w 44"/>
              <a:gd name="T1" fmla="*/ 36 h 36"/>
              <a:gd name="T2" fmla="*/ 26 w 44"/>
              <a:gd name="T3" fmla="*/ 36 h 36"/>
              <a:gd name="T4" fmla="*/ 26 w 44"/>
              <a:gd name="T5" fmla="*/ 24 h 36"/>
              <a:gd name="T6" fmla="*/ 44 w 44"/>
              <a:gd name="T7" fmla="*/ 24 h 36"/>
              <a:gd name="T8" fmla="*/ 44 w 44"/>
              <a:gd name="T9" fmla="*/ 16 h 36"/>
              <a:gd name="T10" fmla="*/ 26 w 44"/>
              <a:gd name="T11" fmla="*/ 16 h 36"/>
              <a:gd name="T12" fmla="*/ 26 w 44"/>
              <a:gd name="T13" fmla="*/ 0 h 36"/>
              <a:gd name="T14" fmla="*/ 16 w 44"/>
              <a:gd name="T15" fmla="*/ 0 h 36"/>
              <a:gd name="T16" fmla="*/ 16 w 44"/>
              <a:gd name="T17" fmla="*/ 16 h 36"/>
              <a:gd name="T18" fmla="*/ 0 w 44"/>
              <a:gd name="T19" fmla="*/ 16 h 36"/>
              <a:gd name="T20" fmla="*/ 0 w 44"/>
              <a:gd name="T21" fmla="*/ 24 h 36"/>
              <a:gd name="T22" fmla="*/ 16 w 44"/>
              <a:gd name="T23" fmla="*/ 24 h 36"/>
              <a:gd name="T24" fmla="*/ 16 w 44"/>
              <a:gd name="T25" fmla="*/ 36 h 36"/>
              <a:gd name="T26" fmla="*/ 16 w 44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36">
                <a:moveTo>
                  <a:pt x="16" y="36"/>
                </a:moveTo>
                <a:lnTo>
                  <a:pt x="26" y="36"/>
                </a:lnTo>
                <a:lnTo>
                  <a:pt x="26" y="24"/>
                </a:lnTo>
                <a:lnTo>
                  <a:pt x="44" y="24"/>
                </a:lnTo>
                <a:lnTo>
                  <a:pt x="44" y="16"/>
                </a:lnTo>
                <a:lnTo>
                  <a:pt x="26" y="16"/>
                </a:lnTo>
                <a:lnTo>
                  <a:pt x="26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4"/>
                </a:lnTo>
                <a:lnTo>
                  <a:pt x="16" y="24"/>
                </a:lnTo>
                <a:lnTo>
                  <a:pt x="16" y="36"/>
                </a:lnTo>
                <a:lnTo>
                  <a:pt x="16" y="3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116" name="Freeform 292"/>
          <p:cNvSpPr>
            <a:spLocks/>
          </p:cNvSpPr>
          <p:nvPr/>
        </p:nvSpPr>
        <p:spPr bwMode="auto">
          <a:xfrm>
            <a:off x="7496891" y="4283729"/>
            <a:ext cx="50006" cy="42863"/>
          </a:xfrm>
          <a:custGeom>
            <a:avLst/>
            <a:gdLst>
              <a:gd name="T0" fmla="*/ 14 w 42"/>
              <a:gd name="T1" fmla="*/ 36 h 36"/>
              <a:gd name="T2" fmla="*/ 24 w 42"/>
              <a:gd name="T3" fmla="*/ 36 h 36"/>
              <a:gd name="T4" fmla="*/ 24 w 42"/>
              <a:gd name="T5" fmla="*/ 24 h 36"/>
              <a:gd name="T6" fmla="*/ 42 w 42"/>
              <a:gd name="T7" fmla="*/ 24 h 36"/>
              <a:gd name="T8" fmla="*/ 42 w 42"/>
              <a:gd name="T9" fmla="*/ 16 h 36"/>
              <a:gd name="T10" fmla="*/ 24 w 42"/>
              <a:gd name="T11" fmla="*/ 16 h 36"/>
              <a:gd name="T12" fmla="*/ 24 w 42"/>
              <a:gd name="T13" fmla="*/ 0 h 36"/>
              <a:gd name="T14" fmla="*/ 14 w 42"/>
              <a:gd name="T15" fmla="*/ 0 h 36"/>
              <a:gd name="T16" fmla="*/ 14 w 42"/>
              <a:gd name="T17" fmla="*/ 16 h 36"/>
              <a:gd name="T18" fmla="*/ 0 w 42"/>
              <a:gd name="T19" fmla="*/ 16 h 36"/>
              <a:gd name="T20" fmla="*/ 0 w 42"/>
              <a:gd name="T21" fmla="*/ 24 h 36"/>
              <a:gd name="T22" fmla="*/ 14 w 42"/>
              <a:gd name="T23" fmla="*/ 24 h 36"/>
              <a:gd name="T24" fmla="*/ 14 w 42"/>
              <a:gd name="T25" fmla="*/ 36 h 36"/>
              <a:gd name="T26" fmla="*/ 14 w 42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" h="36">
                <a:moveTo>
                  <a:pt x="14" y="36"/>
                </a:moveTo>
                <a:lnTo>
                  <a:pt x="24" y="36"/>
                </a:lnTo>
                <a:lnTo>
                  <a:pt x="24" y="24"/>
                </a:lnTo>
                <a:lnTo>
                  <a:pt x="42" y="24"/>
                </a:lnTo>
                <a:lnTo>
                  <a:pt x="42" y="16"/>
                </a:lnTo>
                <a:lnTo>
                  <a:pt x="24" y="16"/>
                </a:lnTo>
                <a:lnTo>
                  <a:pt x="24" y="0"/>
                </a:lnTo>
                <a:lnTo>
                  <a:pt x="14" y="0"/>
                </a:lnTo>
                <a:lnTo>
                  <a:pt x="14" y="16"/>
                </a:lnTo>
                <a:lnTo>
                  <a:pt x="0" y="16"/>
                </a:lnTo>
                <a:lnTo>
                  <a:pt x="0" y="24"/>
                </a:lnTo>
                <a:lnTo>
                  <a:pt x="14" y="24"/>
                </a:lnTo>
                <a:lnTo>
                  <a:pt x="14" y="36"/>
                </a:lnTo>
                <a:lnTo>
                  <a:pt x="14" y="3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317" name="TextBox 338"/>
          <p:cNvSpPr txBox="1">
            <a:spLocks noChangeArrowheads="1"/>
          </p:cNvSpPr>
          <p:nvPr/>
        </p:nvSpPr>
        <p:spPr bwMode="auto">
          <a:xfrm rot="16200000">
            <a:off x="266512" y="3241182"/>
            <a:ext cx="2412208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9pPr>
          </a:lstStyle>
          <a:p>
            <a:pPr algn="ctr" defTabSz="3429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1050" b="1" dirty="0">
                <a:solidFill>
                  <a:prstClr val="white"/>
                </a:solidFill>
                <a:ea typeface="MS PGothic" pitchFamily="34" charset="-128"/>
              </a:rPr>
              <a:t>Estimated PFS probability</a:t>
            </a:r>
          </a:p>
        </p:txBody>
      </p:sp>
      <p:sp>
        <p:nvSpPr>
          <p:cNvPr id="318" name="TextBox 317"/>
          <p:cNvSpPr txBox="1"/>
          <p:nvPr/>
        </p:nvSpPr>
        <p:spPr bwMode="auto">
          <a:xfrm>
            <a:off x="1803232" y="4645761"/>
            <a:ext cx="240209" cy="161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 rtlCol="0" anchor="ctr">
            <a:spAutoFit/>
          </a:bodyPr>
          <a:lstStyle/>
          <a:p>
            <a:pPr algn="ctr" defTabSz="342900" fontAlgn="base">
              <a:spcBef>
                <a:spcPct val="0"/>
              </a:spcBef>
              <a:spcAft>
                <a:spcPct val="0"/>
              </a:spcAft>
            </a:pPr>
            <a:r>
              <a:rPr lang="en-GB" sz="1050" b="1" kern="0" dirty="0">
                <a:solidFill>
                  <a:prstClr val="white"/>
                </a:solidFill>
              </a:rPr>
              <a:t>0</a:t>
            </a:r>
          </a:p>
        </p:txBody>
      </p:sp>
      <p:sp>
        <p:nvSpPr>
          <p:cNvPr id="319" name="TextBox 318"/>
          <p:cNvSpPr txBox="1"/>
          <p:nvPr/>
        </p:nvSpPr>
        <p:spPr bwMode="auto">
          <a:xfrm>
            <a:off x="1924766" y="4815970"/>
            <a:ext cx="5772150" cy="225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54000" tIns="54000" rIns="54000" bIns="54000" rtlCol="0" anchor="ctr">
            <a:noAutofit/>
          </a:bodyPr>
          <a:lstStyle/>
          <a:p>
            <a:pPr algn="ctr" defTabSz="342900" fontAlgn="base">
              <a:spcBef>
                <a:spcPct val="0"/>
              </a:spcBef>
              <a:spcAft>
                <a:spcPct val="0"/>
              </a:spcAft>
            </a:pPr>
            <a:r>
              <a:rPr lang="en-GB" sz="1050" b="1" kern="0" dirty="0">
                <a:solidFill>
                  <a:prstClr val="white"/>
                </a:solidFill>
              </a:rPr>
              <a:t>Time (months)</a:t>
            </a:r>
          </a:p>
        </p:txBody>
      </p:sp>
      <p:sp>
        <p:nvSpPr>
          <p:cNvPr id="324" name="TextBox 323"/>
          <p:cNvSpPr txBox="1"/>
          <p:nvPr/>
        </p:nvSpPr>
        <p:spPr bwMode="auto">
          <a:xfrm>
            <a:off x="1524982" y="3505476"/>
            <a:ext cx="347534" cy="225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54000" tIns="54000" rIns="54000" bIns="54000" rtlCol="0" anchor="ctr">
            <a:noAutofit/>
          </a:bodyPr>
          <a:lstStyle/>
          <a:p>
            <a:pPr algn="r" defTabSz="342900" fontAlgn="base">
              <a:spcBef>
                <a:spcPct val="0"/>
              </a:spcBef>
              <a:spcAft>
                <a:spcPct val="0"/>
              </a:spcAft>
            </a:pPr>
            <a:r>
              <a:rPr lang="en-GB" sz="1050" b="1" kern="0" dirty="0">
                <a:solidFill>
                  <a:prstClr val="white"/>
                </a:solidFill>
              </a:rPr>
              <a:t>0.4</a:t>
            </a:r>
          </a:p>
        </p:txBody>
      </p:sp>
      <p:sp>
        <p:nvSpPr>
          <p:cNvPr id="326" name="TextBox 325"/>
          <p:cNvSpPr txBox="1"/>
          <p:nvPr/>
        </p:nvSpPr>
        <p:spPr bwMode="auto">
          <a:xfrm>
            <a:off x="1524982" y="2548029"/>
            <a:ext cx="347534" cy="225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54000" tIns="54000" rIns="54000" bIns="54000" rtlCol="0" anchor="ctr">
            <a:noAutofit/>
          </a:bodyPr>
          <a:lstStyle/>
          <a:p>
            <a:pPr algn="r" defTabSz="342900" fontAlgn="base">
              <a:spcBef>
                <a:spcPct val="0"/>
              </a:spcBef>
              <a:spcAft>
                <a:spcPct val="0"/>
              </a:spcAft>
            </a:pPr>
            <a:r>
              <a:rPr lang="en-GB" sz="1050" b="1" kern="0" dirty="0">
                <a:solidFill>
                  <a:prstClr val="white"/>
                </a:solidFill>
              </a:rPr>
              <a:t>0.8</a:t>
            </a:r>
          </a:p>
        </p:txBody>
      </p:sp>
      <p:sp>
        <p:nvSpPr>
          <p:cNvPr id="328" name="TextBox 327"/>
          <p:cNvSpPr txBox="1"/>
          <p:nvPr/>
        </p:nvSpPr>
        <p:spPr bwMode="auto">
          <a:xfrm>
            <a:off x="1524982" y="2069306"/>
            <a:ext cx="347534" cy="225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54000" tIns="54000" rIns="54000" bIns="54000" rtlCol="0" anchor="ctr">
            <a:noAutofit/>
          </a:bodyPr>
          <a:lstStyle/>
          <a:p>
            <a:pPr algn="r" defTabSz="342900" fontAlgn="base">
              <a:spcBef>
                <a:spcPct val="0"/>
              </a:spcBef>
              <a:spcAft>
                <a:spcPct val="0"/>
              </a:spcAft>
            </a:pPr>
            <a:r>
              <a:rPr lang="en-GB" sz="1050" b="1" kern="0" dirty="0">
                <a:solidFill>
                  <a:prstClr val="white"/>
                </a:solidFill>
              </a:rPr>
              <a:t>1.0</a:t>
            </a:r>
          </a:p>
        </p:txBody>
      </p:sp>
      <p:sp>
        <p:nvSpPr>
          <p:cNvPr id="331" name="TextBox 330"/>
          <p:cNvSpPr txBox="1"/>
          <p:nvPr/>
        </p:nvSpPr>
        <p:spPr bwMode="auto">
          <a:xfrm>
            <a:off x="1524982" y="3026753"/>
            <a:ext cx="347534" cy="225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54000" tIns="54000" rIns="54000" bIns="54000" rtlCol="0" anchor="ctr">
            <a:noAutofit/>
          </a:bodyPr>
          <a:lstStyle/>
          <a:p>
            <a:pPr algn="r" defTabSz="342900" fontAlgn="base">
              <a:spcBef>
                <a:spcPct val="0"/>
              </a:spcBef>
              <a:spcAft>
                <a:spcPct val="0"/>
              </a:spcAft>
            </a:pPr>
            <a:r>
              <a:rPr lang="en-GB" sz="1050" b="1" kern="0" dirty="0">
                <a:solidFill>
                  <a:prstClr val="white"/>
                </a:solidFill>
              </a:rPr>
              <a:t>0.6</a:t>
            </a:r>
          </a:p>
        </p:txBody>
      </p:sp>
      <p:sp>
        <p:nvSpPr>
          <p:cNvPr id="332" name="TextBox 331"/>
          <p:cNvSpPr txBox="1"/>
          <p:nvPr/>
        </p:nvSpPr>
        <p:spPr bwMode="auto">
          <a:xfrm>
            <a:off x="1524982" y="3984200"/>
            <a:ext cx="347534" cy="225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54000" tIns="54000" rIns="54000" bIns="54000" rtlCol="0" anchor="ctr">
            <a:noAutofit/>
          </a:bodyPr>
          <a:lstStyle/>
          <a:p>
            <a:pPr algn="r" defTabSz="342900" fontAlgn="base">
              <a:spcBef>
                <a:spcPct val="0"/>
              </a:spcBef>
              <a:spcAft>
                <a:spcPct val="0"/>
              </a:spcAft>
            </a:pPr>
            <a:r>
              <a:rPr lang="en-GB" sz="1050" b="1" kern="0" dirty="0">
                <a:solidFill>
                  <a:prstClr val="white"/>
                </a:solidFill>
              </a:rPr>
              <a:t>0.2</a:t>
            </a:r>
          </a:p>
        </p:txBody>
      </p:sp>
      <p:sp>
        <p:nvSpPr>
          <p:cNvPr id="333" name="TextBox 332"/>
          <p:cNvSpPr txBox="1"/>
          <p:nvPr/>
        </p:nvSpPr>
        <p:spPr bwMode="auto">
          <a:xfrm>
            <a:off x="1524982" y="4462922"/>
            <a:ext cx="347534" cy="225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54000" tIns="54000" rIns="54000" bIns="54000" rtlCol="0" anchor="ctr">
            <a:noAutofit/>
          </a:bodyPr>
          <a:lstStyle/>
          <a:p>
            <a:pPr algn="r" defTabSz="342900" fontAlgn="base">
              <a:spcBef>
                <a:spcPct val="0"/>
              </a:spcBef>
              <a:spcAft>
                <a:spcPct val="0"/>
              </a:spcAft>
            </a:pPr>
            <a:r>
              <a:rPr lang="en-GB" sz="1050" b="1" kern="0" dirty="0">
                <a:solidFill>
                  <a:prstClr val="white"/>
                </a:solidFill>
              </a:rPr>
              <a:t>0</a:t>
            </a:r>
          </a:p>
        </p:txBody>
      </p:sp>
      <p:sp>
        <p:nvSpPr>
          <p:cNvPr id="334" name="TextBox 333"/>
          <p:cNvSpPr txBox="1"/>
          <p:nvPr/>
        </p:nvSpPr>
        <p:spPr bwMode="auto">
          <a:xfrm>
            <a:off x="2190424" y="4645761"/>
            <a:ext cx="240209" cy="161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 rtlCol="0" anchor="ctr">
            <a:spAutoFit/>
          </a:bodyPr>
          <a:lstStyle/>
          <a:p>
            <a:pPr algn="ctr" defTabSz="342900" fontAlgn="base">
              <a:spcBef>
                <a:spcPct val="0"/>
              </a:spcBef>
              <a:spcAft>
                <a:spcPct val="0"/>
              </a:spcAft>
            </a:pPr>
            <a:r>
              <a:rPr lang="en-GB" sz="1050" b="1" kern="0" dirty="0">
                <a:solidFill>
                  <a:prstClr val="white"/>
                </a:solidFill>
              </a:rPr>
              <a:t>1</a:t>
            </a:r>
          </a:p>
        </p:txBody>
      </p:sp>
      <p:sp>
        <p:nvSpPr>
          <p:cNvPr id="335" name="TextBox 334"/>
          <p:cNvSpPr txBox="1"/>
          <p:nvPr/>
        </p:nvSpPr>
        <p:spPr bwMode="auto">
          <a:xfrm>
            <a:off x="2573329" y="4645761"/>
            <a:ext cx="240209" cy="161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 rtlCol="0" anchor="ctr">
            <a:spAutoFit/>
          </a:bodyPr>
          <a:lstStyle/>
          <a:p>
            <a:pPr algn="ctr" defTabSz="342900" fontAlgn="base">
              <a:spcBef>
                <a:spcPct val="0"/>
              </a:spcBef>
              <a:spcAft>
                <a:spcPct val="0"/>
              </a:spcAft>
            </a:pPr>
            <a:r>
              <a:rPr lang="en-GB" sz="1050" b="1" kern="0" dirty="0">
                <a:solidFill>
                  <a:prstClr val="white"/>
                </a:solidFill>
              </a:rPr>
              <a:t>2</a:t>
            </a:r>
          </a:p>
        </p:txBody>
      </p:sp>
      <p:sp>
        <p:nvSpPr>
          <p:cNvPr id="336" name="TextBox 335"/>
          <p:cNvSpPr txBox="1"/>
          <p:nvPr/>
        </p:nvSpPr>
        <p:spPr bwMode="auto">
          <a:xfrm>
            <a:off x="2957662" y="4645761"/>
            <a:ext cx="240209" cy="161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 rtlCol="0" anchor="ctr">
            <a:spAutoFit/>
          </a:bodyPr>
          <a:lstStyle/>
          <a:p>
            <a:pPr algn="ctr" defTabSz="342900" fontAlgn="base">
              <a:spcBef>
                <a:spcPct val="0"/>
              </a:spcBef>
              <a:spcAft>
                <a:spcPct val="0"/>
              </a:spcAft>
            </a:pPr>
            <a:r>
              <a:rPr lang="en-GB" sz="1050" b="1" kern="0" dirty="0">
                <a:solidFill>
                  <a:prstClr val="white"/>
                </a:solidFill>
              </a:rPr>
              <a:t>3</a:t>
            </a:r>
          </a:p>
        </p:txBody>
      </p:sp>
      <p:sp>
        <p:nvSpPr>
          <p:cNvPr id="337" name="TextBox 336"/>
          <p:cNvSpPr txBox="1"/>
          <p:nvPr/>
        </p:nvSpPr>
        <p:spPr bwMode="auto">
          <a:xfrm>
            <a:off x="3344854" y="4645761"/>
            <a:ext cx="240209" cy="161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 rtlCol="0" anchor="ctr">
            <a:spAutoFit/>
          </a:bodyPr>
          <a:lstStyle/>
          <a:p>
            <a:pPr algn="ctr" defTabSz="342900" fontAlgn="base">
              <a:spcBef>
                <a:spcPct val="0"/>
              </a:spcBef>
              <a:spcAft>
                <a:spcPct val="0"/>
              </a:spcAft>
            </a:pPr>
            <a:r>
              <a:rPr lang="en-GB" sz="1050" b="1" kern="0" dirty="0">
                <a:solidFill>
                  <a:prstClr val="white"/>
                </a:solidFill>
              </a:rPr>
              <a:t>4</a:t>
            </a:r>
          </a:p>
        </p:txBody>
      </p:sp>
      <p:sp>
        <p:nvSpPr>
          <p:cNvPr id="338" name="TextBox 337"/>
          <p:cNvSpPr txBox="1"/>
          <p:nvPr/>
        </p:nvSpPr>
        <p:spPr bwMode="auto">
          <a:xfrm>
            <a:off x="3727759" y="4645761"/>
            <a:ext cx="240209" cy="161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 rtlCol="0" anchor="ctr">
            <a:spAutoFit/>
          </a:bodyPr>
          <a:lstStyle/>
          <a:p>
            <a:pPr algn="ctr" defTabSz="342900" fontAlgn="base">
              <a:spcBef>
                <a:spcPct val="0"/>
              </a:spcBef>
              <a:spcAft>
                <a:spcPct val="0"/>
              </a:spcAft>
            </a:pPr>
            <a:r>
              <a:rPr lang="en-GB" sz="1050" b="1" kern="0" dirty="0">
                <a:solidFill>
                  <a:prstClr val="white"/>
                </a:solidFill>
              </a:rPr>
              <a:t>5</a:t>
            </a:r>
          </a:p>
        </p:txBody>
      </p:sp>
      <p:sp>
        <p:nvSpPr>
          <p:cNvPr id="339" name="TextBox 338"/>
          <p:cNvSpPr txBox="1"/>
          <p:nvPr/>
        </p:nvSpPr>
        <p:spPr bwMode="auto">
          <a:xfrm>
            <a:off x="4112092" y="4645761"/>
            <a:ext cx="240209" cy="161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 rtlCol="0" anchor="ctr">
            <a:spAutoFit/>
          </a:bodyPr>
          <a:lstStyle/>
          <a:p>
            <a:pPr algn="ctr" defTabSz="342900" fontAlgn="base">
              <a:spcBef>
                <a:spcPct val="0"/>
              </a:spcBef>
              <a:spcAft>
                <a:spcPct val="0"/>
              </a:spcAft>
            </a:pPr>
            <a:r>
              <a:rPr lang="en-GB" sz="1050" b="1" kern="0" dirty="0">
                <a:solidFill>
                  <a:prstClr val="white"/>
                </a:solidFill>
              </a:rPr>
              <a:t>6</a:t>
            </a:r>
          </a:p>
        </p:txBody>
      </p:sp>
      <p:sp>
        <p:nvSpPr>
          <p:cNvPr id="340" name="TextBox 339"/>
          <p:cNvSpPr txBox="1"/>
          <p:nvPr/>
        </p:nvSpPr>
        <p:spPr bwMode="auto">
          <a:xfrm>
            <a:off x="4499284" y="4645761"/>
            <a:ext cx="240209" cy="161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 rtlCol="0" anchor="ctr">
            <a:spAutoFit/>
          </a:bodyPr>
          <a:lstStyle/>
          <a:p>
            <a:pPr algn="ctr" defTabSz="342900" fontAlgn="base">
              <a:spcBef>
                <a:spcPct val="0"/>
              </a:spcBef>
              <a:spcAft>
                <a:spcPct val="0"/>
              </a:spcAft>
            </a:pPr>
            <a:r>
              <a:rPr lang="en-GB" sz="1050" b="1" kern="0" dirty="0">
                <a:solidFill>
                  <a:prstClr val="white"/>
                </a:solidFill>
              </a:rPr>
              <a:t>7</a:t>
            </a:r>
          </a:p>
        </p:txBody>
      </p:sp>
      <p:sp>
        <p:nvSpPr>
          <p:cNvPr id="341" name="TextBox 340"/>
          <p:cNvSpPr txBox="1"/>
          <p:nvPr/>
        </p:nvSpPr>
        <p:spPr bwMode="auto">
          <a:xfrm>
            <a:off x="4882189" y="4645761"/>
            <a:ext cx="240209" cy="161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 rtlCol="0" anchor="ctr">
            <a:spAutoFit/>
          </a:bodyPr>
          <a:lstStyle/>
          <a:p>
            <a:pPr algn="ctr" defTabSz="342900" fontAlgn="base">
              <a:spcBef>
                <a:spcPct val="0"/>
              </a:spcBef>
              <a:spcAft>
                <a:spcPct val="0"/>
              </a:spcAft>
            </a:pPr>
            <a:r>
              <a:rPr lang="en-GB" sz="1050" b="1" kern="0" dirty="0">
                <a:solidFill>
                  <a:prstClr val="white"/>
                </a:solidFill>
              </a:rPr>
              <a:t>8</a:t>
            </a:r>
          </a:p>
        </p:txBody>
      </p:sp>
      <p:sp>
        <p:nvSpPr>
          <p:cNvPr id="342" name="TextBox 341"/>
          <p:cNvSpPr txBox="1"/>
          <p:nvPr/>
        </p:nvSpPr>
        <p:spPr bwMode="auto">
          <a:xfrm>
            <a:off x="5266522" y="4645761"/>
            <a:ext cx="240209" cy="161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 rtlCol="0" anchor="ctr">
            <a:spAutoFit/>
          </a:bodyPr>
          <a:lstStyle/>
          <a:p>
            <a:pPr algn="ctr" defTabSz="342900" fontAlgn="base">
              <a:spcBef>
                <a:spcPct val="0"/>
              </a:spcBef>
              <a:spcAft>
                <a:spcPct val="0"/>
              </a:spcAft>
            </a:pPr>
            <a:r>
              <a:rPr lang="en-GB" sz="1050" b="1" kern="0" dirty="0">
                <a:solidFill>
                  <a:prstClr val="white"/>
                </a:solidFill>
              </a:rPr>
              <a:t>9</a:t>
            </a:r>
          </a:p>
        </p:txBody>
      </p:sp>
      <p:sp>
        <p:nvSpPr>
          <p:cNvPr id="343" name="TextBox 342"/>
          <p:cNvSpPr txBox="1"/>
          <p:nvPr/>
        </p:nvSpPr>
        <p:spPr bwMode="auto">
          <a:xfrm>
            <a:off x="5653714" y="4645761"/>
            <a:ext cx="240209" cy="161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 rtlCol="0" anchor="ctr">
            <a:spAutoFit/>
          </a:bodyPr>
          <a:lstStyle/>
          <a:p>
            <a:pPr algn="ctr" defTabSz="342900" fontAlgn="base">
              <a:spcBef>
                <a:spcPct val="0"/>
              </a:spcBef>
              <a:spcAft>
                <a:spcPct val="0"/>
              </a:spcAft>
            </a:pPr>
            <a:r>
              <a:rPr lang="en-GB" sz="1050" b="1" kern="0" dirty="0">
                <a:solidFill>
                  <a:prstClr val="white"/>
                </a:solidFill>
              </a:rPr>
              <a:t>10</a:t>
            </a:r>
          </a:p>
        </p:txBody>
      </p:sp>
      <p:sp>
        <p:nvSpPr>
          <p:cNvPr id="344" name="TextBox 343"/>
          <p:cNvSpPr txBox="1"/>
          <p:nvPr/>
        </p:nvSpPr>
        <p:spPr bwMode="auto">
          <a:xfrm>
            <a:off x="6036619" y="4645761"/>
            <a:ext cx="240209" cy="161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 rtlCol="0" anchor="ctr">
            <a:spAutoFit/>
          </a:bodyPr>
          <a:lstStyle/>
          <a:p>
            <a:pPr algn="ctr" defTabSz="342900" fontAlgn="base">
              <a:spcBef>
                <a:spcPct val="0"/>
              </a:spcBef>
              <a:spcAft>
                <a:spcPct val="0"/>
              </a:spcAft>
            </a:pPr>
            <a:r>
              <a:rPr lang="en-GB" sz="1050" b="1" kern="0" dirty="0">
                <a:solidFill>
                  <a:prstClr val="white"/>
                </a:solidFill>
              </a:rPr>
              <a:t>11</a:t>
            </a:r>
          </a:p>
        </p:txBody>
      </p:sp>
      <p:sp>
        <p:nvSpPr>
          <p:cNvPr id="345" name="TextBox 344"/>
          <p:cNvSpPr txBox="1"/>
          <p:nvPr/>
        </p:nvSpPr>
        <p:spPr bwMode="auto">
          <a:xfrm>
            <a:off x="6421429" y="4645761"/>
            <a:ext cx="240209" cy="161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 rtlCol="0" anchor="ctr">
            <a:spAutoFit/>
          </a:bodyPr>
          <a:lstStyle/>
          <a:p>
            <a:pPr algn="ctr" defTabSz="342900" fontAlgn="base">
              <a:spcBef>
                <a:spcPct val="0"/>
              </a:spcBef>
              <a:spcAft>
                <a:spcPct val="0"/>
              </a:spcAft>
            </a:pPr>
            <a:r>
              <a:rPr lang="en-GB" sz="1050" b="1" kern="0" dirty="0">
                <a:solidFill>
                  <a:prstClr val="white"/>
                </a:solidFill>
              </a:rPr>
              <a:t>12</a:t>
            </a:r>
          </a:p>
        </p:txBody>
      </p:sp>
      <p:sp>
        <p:nvSpPr>
          <p:cNvPr id="346" name="TextBox 345"/>
          <p:cNvSpPr txBox="1"/>
          <p:nvPr/>
        </p:nvSpPr>
        <p:spPr bwMode="auto">
          <a:xfrm>
            <a:off x="6805762" y="4645761"/>
            <a:ext cx="240209" cy="161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 rtlCol="0" anchor="ctr">
            <a:spAutoFit/>
          </a:bodyPr>
          <a:lstStyle/>
          <a:p>
            <a:pPr algn="ctr" defTabSz="342900" fontAlgn="base">
              <a:spcBef>
                <a:spcPct val="0"/>
              </a:spcBef>
              <a:spcAft>
                <a:spcPct val="0"/>
              </a:spcAft>
            </a:pPr>
            <a:r>
              <a:rPr lang="en-GB" sz="1050" b="1" kern="0" dirty="0">
                <a:solidFill>
                  <a:prstClr val="white"/>
                </a:solidFill>
              </a:rPr>
              <a:t>13</a:t>
            </a:r>
          </a:p>
        </p:txBody>
      </p:sp>
      <p:sp>
        <p:nvSpPr>
          <p:cNvPr id="347" name="TextBox 346"/>
          <p:cNvSpPr txBox="1"/>
          <p:nvPr/>
        </p:nvSpPr>
        <p:spPr bwMode="auto">
          <a:xfrm>
            <a:off x="7192954" y="4645761"/>
            <a:ext cx="240209" cy="161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 rtlCol="0" anchor="ctr">
            <a:spAutoFit/>
          </a:bodyPr>
          <a:lstStyle/>
          <a:p>
            <a:pPr algn="ctr" defTabSz="342900" fontAlgn="base">
              <a:spcBef>
                <a:spcPct val="0"/>
              </a:spcBef>
              <a:spcAft>
                <a:spcPct val="0"/>
              </a:spcAft>
            </a:pPr>
            <a:r>
              <a:rPr lang="en-GB" sz="1050" b="1" kern="0" dirty="0">
                <a:solidFill>
                  <a:prstClr val="white"/>
                </a:solidFill>
              </a:rPr>
              <a:t>14</a:t>
            </a:r>
          </a:p>
        </p:txBody>
      </p:sp>
      <p:sp>
        <p:nvSpPr>
          <p:cNvPr id="348" name="TextBox 347"/>
          <p:cNvSpPr txBox="1"/>
          <p:nvPr/>
        </p:nvSpPr>
        <p:spPr bwMode="auto">
          <a:xfrm>
            <a:off x="7575859" y="4645761"/>
            <a:ext cx="240209" cy="161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 rtlCol="0" anchor="ctr">
            <a:spAutoFit/>
          </a:bodyPr>
          <a:lstStyle/>
          <a:p>
            <a:pPr algn="ctr" defTabSz="342900" fontAlgn="base">
              <a:spcBef>
                <a:spcPct val="0"/>
              </a:spcBef>
              <a:spcAft>
                <a:spcPct val="0"/>
              </a:spcAft>
            </a:pPr>
            <a:r>
              <a:rPr lang="en-GB" sz="1050" b="1" kern="0" dirty="0">
                <a:solidFill>
                  <a:prstClr val="white"/>
                </a:solidFill>
              </a:rPr>
              <a:t>15</a:t>
            </a:r>
          </a:p>
        </p:txBody>
      </p:sp>
      <p:sp>
        <p:nvSpPr>
          <p:cNvPr id="354" name="TextBox 353"/>
          <p:cNvSpPr txBox="1"/>
          <p:nvPr/>
        </p:nvSpPr>
        <p:spPr>
          <a:xfrm>
            <a:off x="1439466" y="5035960"/>
            <a:ext cx="6452949" cy="41036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342900" fontAlgn="base">
              <a:spcBef>
                <a:spcPct val="0"/>
              </a:spcBef>
              <a:spcAft>
                <a:spcPts val="450"/>
              </a:spcAft>
              <a:tabLst>
                <a:tab pos="485775" algn="ctr"/>
                <a:tab pos="869156" algn="ctr"/>
                <a:tab pos="1251347" algn="ctr"/>
                <a:tab pos="1634729" algn="ctr"/>
                <a:tab pos="2022872" algn="ctr"/>
                <a:tab pos="2406254" algn="ctr"/>
                <a:tab pos="2788444" algn="ctr"/>
                <a:tab pos="3171825" algn="ctr"/>
                <a:tab pos="3559969" algn="ctr"/>
                <a:tab pos="3943350" algn="ctr"/>
                <a:tab pos="4326731" algn="ctr"/>
                <a:tab pos="4720829" algn="ctr"/>
                <a:tab pos="5098256" algn="ctr"/>
                <a:tab pos="5486400" algn="ctr"/>
                <a:tab pos="5863829" algn="ctr"/>
                <a:tab pos="6251972" algn="ctr"/>
              </a:tabLst>
            </a:pPr>
            <a:r>
              <a:rPr lang="en-GB" sz="750" b="1" dirty="0">
                <a:solidFill>
                  <a:prstClr val="white"/>
                </a:solidFill>
              </a:rPr>
              <a:t>No. of patients</a:t>
            </a:r>
          </a:p>
          <a:p>
            <a:pPr defTabSz="342900" fontAlgn="base">
              <a:spcBef>
                <a:spcPct val="0"/>
              </a:spcBef>
              <a:spcAft>
                <a:spcPct val="0"/>
              </a:spcAft>
              <a:tabLst>
                <a:tab pos="485775" algn="ctr"/>
                <a:tab pos="869156" algn="ctr"/>
                <a:tab pos="1251347" algn="ctr"/>
                <a:tab pos="1634729" algn="ctr"/>
                <a:tab pos="2022872" algn="ctr"/>
                <a:tab pos="2406254" algn="ctr"/>
                <a:tab pos="2788444" algn="ctr"/>
                <a:tab pos="3171825" algn="ctr"/>
                <a:tab pos="3559969" algn="ctr"/>
                <a:tab pos="3943350" algn="ctr"/>
                <a:tab pos="4326731" algn="ctr"/>
                <a:tab pos="4720829" algn="ctr"/>
                <a:tab pos="5098256" algn="ctr"/>
                <a:tab pos="5486400" algn="ctr"/>
                <a:tab pos="5863829" algn="ctr"/>
                <a:tab pos="6251972" algn="ctr"/>
              </a:tabLst>
            </a:pPr>
            <a:r>
              <a:rPr lang="en-GB" sz="750" b="1" dirty="0">
                <a:solidFill>
                  <a:srgbClr val="E8FF55"/>
                </a:solidFill>
              </a:rPr>
              <a:t>Afatinib	335	266	127	96	54	45	28	25	16	15	8	8	4	2	2	1</a:t>
            </a:r>
          </a:p>
          <a:p>
            <a:pPr defTabSz="342900" fontAlgn="base">
              <a:spcBef>
                <a:spcPct val="0"/>
              </a:spcBef>
              <a:spcAft>
                <a:spcPct val="0"/>
              </a:spcAft>
              <a:tabLst>
                <a:tab pos="485775" algn="ctr"/>
                <a:tab pos="869156" algn="ctr"/>
                <a:tab pos="1251347" algn="ctr"/>
                <a:tab pos="1634729" algn="ctr"/>
                <a:tab pos="2022872" algn="ctr"/>
                <a:tab pos="2406254" algn="ctr"/>
                <a:tab pos="2788444" algn="ctr"/>
                <a:tab pos="3171825" algn="ctr"/>
                <a:tab pos="3559969" algn="ctr"/>
                <a:tab pos="3943350" algn="ctr"/>
                <a:tab pos="4326731" algn="ctr"/>
                <a:tab pos="4720829" algn="ctr"/>
                <a:tab pos="5098256" algn="ctr"/>
                <a:tab pos="5486400" algn="ctr"/>
                <a:tab pos="5863829" algn="ctr"/>
                <a:tab pos="6251972" algn="ctr"/>
              </a:tabLst>
            </a:pPr>
            <a:r>
              <a:rPr lang="en-GB" sz="750" b="1" dirty="0">
                <a:solidFill>
                  <a:srgbClr val="00BDEB"/>
                </a:solidFill>
              </a:rPr>
              <a:t>Erlotinib	334	256	112	72	43	34	15	12	6	5	0	0	0	0	0	0</a:t>
            </a:r>
          </a:p>
        </p:txBody>
      </p:sp>
      <p:graphicFrame>
        <p:nvGraphicFramePr>
          <p:cNvPr id="355" name="Table 35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8845418"/>
              </p:ext>
            </p:extLst>
          </p:nvPr>
        </p:nvGraphicFramePr>
        <p:xfrm>
          <a:off x="4147663" y="1956200"/>
          <a:ext cx="3556165" cy="192549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89486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82373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83755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23731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200" b="1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0" marR="0" marT="13500" marB="13500" anchor="b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b="1" dirty="0"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Afatinib</a:t>
                      </a:r>
                      <a:endParaRPr lang="en-US" sz="1200" b="1" dirty="0"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0" marR="0" marT="13500" marB="1350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b="1" dirty="0"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Erlotinib</a:t>
                      </a:r>
                    </a:p>
                  </a:txBody>
                  <a:tcPr marL="0" marR="0" marT="13500" marB="1350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37312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 randomised, n (%)</a:t>
                      </a:r>
                      <a:endParaRPr lang="en-US" sz="1200" b="1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0" marR="0" marT="13500" marB="13500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335 (100)</a:t>
                      </a:r>
                      <a:endParaRPr lang="en-US" sz="1200" b="1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0" marR="0" marT="13500" marB="13500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 334 (100)</a:t>
                      </a:r>
                    </a:p>
                  </a:txBody>
                  <a:tcPr marL="0" marR="0" marT="13500" marB="13500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37312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Patients progressed/died</a:t>
                      </a:r>
                      <a:endParaRPr lang="en-US" sz="1200" b="1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0" marR="0" marT="13500" marB="13500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 (60)</a:t>
                      </a:r>
                      <a:endParaRPr lang="en-US" sz="1200" b="1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0" marR="0" marT="13500" marB="13500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212 (64) </a:t>
                      </a:r>
                    </a:p>
                  </a:txBody>
                  <a:tcPr marL="0" marR="0" marT="13500" marB="13500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37312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Median PFS, months</a:t>
                      </a:r>
                      <a:endParaRPr lang="en-US" sz="1200" b="1" dirty="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  <a:effectLst/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0" marR="0" marT="13500" marB="13500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b="1" dirty="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2.4</a:t>
                      </a:r>
                      <a:endParaRPr lang="en-US" sz="1200" b="1" dirty="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  <a:effectLst/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0" marR="0" marT="13500" marB="13500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b="1" dirty="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1.9</a:t>
                      </a:r>
                    </a:p>
                  </a:txBody>
                  <a:tcPr marL="0" marR="0" marT="13500" marB="13500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37312"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b="1" dirty="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HR</a:t>
                      </a:r>
                      <a:r>
                        <a:rPr lang="en-US" sz="1200" b="1" baseline="0" dirty="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b="1" dirty="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0.82</a:t>
                      </a:r>
                      <a:endParaRPr lang="en-US" sz="1200" b="1" dirty="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  <a:effectLst/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0" marR="0" marT="13500" marB="13500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100" b="1" dirty="0">
                        <a:effectLst/>
                        <a:latin typeface="+mj-lt"/>
                        <a:ea typeface="SimSun"/>
                        <a:cs typeface="Angsana New"/>
                      </a:endParaRPr>
                    </a:p>
                  </a:txBody>
                  <a:tcPr marL="25400" marR="25400" marT="0" marB="0">
                    <a:solidFill>
                      <a:schemeClr val="accent1">
                        <a:tint val="2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100" dirty="0">
                        <a:effectLst/>
                        <a:latin typeface="+mj-lt"/>
                        <a:ea typeface="SimSun"/>
                        <a:cs typeface="Angsana New"/>
                      </a:endParaRPr>
                    </a:p>
                  </a:txBody>
                  <a:tcPr marL="25400" marR="25400" marT="0" marB="0">
                    <a:solidFill>
                      <a:schemeClr val="accent1">
                        <a:tint val="2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37312"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95% CI (0.68–1.00)</a:t>
                      </a:r>
                      <a:endParaRPr lang="en-US" sz="1200" b="1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0" marR="0" marT="13500" marB="13500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100" dirty="0">
                        <a:effectLst/>
                        <a:latin typeface="+mj-lt"/>
                        <a:ea typeface="SimSun"/>
                        <a:cs typeface="Angsana New"/>
                      </a:endParaRPr>
                    </a:p>
                  </a:txBody>
                  <a:tcPr marL="25400" marR="25400" marT="0" marB="0">
                    <a:solidFill>
                      <a:schemeClr val="accent1">
                        <a:tint val="2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000" dirty="0">
                        <a:effectLst/>
                        <a:latin typeface="+mj-lt"/>
                        <a:ea typeface="SimSun"/>
                        <a:cs typeface="Angsana New"/>
                      </a:endParaRPr>
                    </a:p>
                  </a:txBody>
                  <a:tcPr marL="25400" marR="25400" marT="0" marB="0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37312"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b="1" dirty="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Log</a:t>
                      </a:r>
                      <a:r>
                        <a:rPr lang="en-US" sz="1200" b="1" baseline="0" dirty="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r>
                        <a:rPr lang="en-US" sz="1200" b="1" dirty="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rank </a:t>
                      </a:r>
                      <a:r>
                        <a:rPr lang="en-US" sz="1200" b="1" i="1" dirty="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</a:t>
                      </a:r>
                      <a:r>
                        <a:rPr lang="en-US" sz="1200" b="1" baseline="0" dirty="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b="1" dirty="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value 0.0427</a:t>
                      </a:r>
                      <a:endParaRPr lang="en-US" sz="1200" b="1" dirty="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  <a:effectLst/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0" marR="0" marT="13500" marB="13500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100" b="1" dirty="0">
                        <a:effectLst/>
                        <a:latin typeface="+mj-lt"/>
                        <a:ea typeface="SimSun"/>
                        <a:cs typeface="Angsana New"/>
                      </a:endParaRPr>
                    </a:p>
                  </a:txBody>
                  <a:tcPr marL="25400" marR="25400" marT="0" marB="0">
                    <a:solidFill>
                      <a:schemeClr val="accent1">
                        <a:tint val="2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000" b="1" dirty="0">
                        <a:effectLst/>
                        <a:latin typeface="+mj-lt"/>
                        <a:ea typeface="SimSun"/>
                        <a:cs typeface="Angsana New"/>
                      </a:endParaRPr>
                    </a:p>
                  </a:txBody>
                  <a:tcPr marL="25400" marR="25400" marT="0" marB="0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4312"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200" b="1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0" marR="0" marT="27000" marB="27000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320" name="Line 6"/>
          <p:cNvSpPr>
            <a:spLocks noChangeShapeType="1"/>
          </p:cNvSpPr>
          <p:nvPr/>
        </p:nvSpPr>
        <p:spPr bwMode="auto">
          <a:xfrm flipH="1">
            <a:off x="1924766" y="4574242"/>
            <a:ext cx="5765006" cy="0"/>
          </a:xfrm>
          <a:prstGeom prst="line">
            <a:avLst/>
          </a:prstGeom>
          <a:noFill/>
          <a:ln w="28575" cap="sq">
            <a:solidFill>
              <a:srgbClr val="FFFFF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321" name="Line 7"/>
          <p:cNvSpPr>
            <a:spLocks noChangeShapeType="1"/>
          </p:cNvSpPr>
          <p:nvPr/>
        </p:nvSpPr>
        <p:spPr bwMode="auto">
          <a:xfrm flipV="1">
            <a:off x="1924765" y="2181086"/>
            <a:ext cx="0" cy="2393156"/>
          </a:xfrm>
          <a:prstGeom prst="line">
            <a:avLst/>
          </a:prstGeom>
          <a:noFill/>
          <a:ln w="28575" cap="sq">
            <a:solidFill>
              <a:srgbClr val="FFFFF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322" name="Line 8"/>
          <p:cNvSpPr>
            <a:spLocks noChangeShapeType="1"/>
          </p:cNvSpPr>
          <p:nvPr/>
        </p:nvSpPr>
        <p:spPr bwMode="auto">
          <a:xfrm>
            <a:off x="1872377" y="2181086"/>
            <a:ext cx="52388" cy="0"/>
          </a:xfrm>
          <a:prstGeom prst="line">
            <a:avLst/>
          </a:prstGeom>
          <a:noFill/>
          <a:ln w="28575" cap="sq">
            <a:solidFill>
              <a:srgbClr val="FFFFF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323" name="Line 10"/>
          <p:cNvSpPr>
            <a:spLocks noChangeShapeType="1"/>
          </p:cNvSpPr>
          <p:nvPr/>
        </p:nvSpPr>
        <p:spPr bwMode="auto">
          <a:xfrm>
            <a:off x="1872377" y="2659717"/>
            <a:ext cx="52388" cy="0"/>
          </a:xfrm>
          <a:prstGeom prst="line">
            <a:avLst/>
          </a:prstGeom>
          <a:noFill/>
          <a:ln w="28575" cap="sq">
            <a:solidFill>
              <a:srgbClr val="FFFFF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325" name="Line 12"/>
          <p:cNvSpPr>
            <a:spLocks noChangeShapeType="1"/>
          </p:cNvSpPr>
          <p:nvPr/>
        </p:nvSpPr>
        <p:spPr bwMode="auto">
          <a:xfrm>
            <a:off x="1872377" y="3138348"/>
            <a:ext cx="52388" cy="0"/>
          </a:xfrm>
          <a:prstGeom prst="line">
            <a:avLst/>
          </a:prstGeom>
          <a:noFill/>
          <a:ln w="28575" cap="sq">
            <a:solidFill>
              <a:srgbClr val="FFFFF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327" name="Line 14"/>
          <p:cNvSpPr>
            <a:spLocks noChangeShapeType="1"/>
          </p:cNvSpPr>
          <p:nvPr/>
        </p:nvSpPr>
        <p:spPr bwMode="auto">
          <a:xfrm>
            <a:off x="1872377" y="3616979"/>
            <a:ext cx="52388" cy="0"/>
          </a:xfrm>
          <a:prstGeom prst="line">
            <a:avLst/>
          </a:prstGeom>
          <a:noFill/>
          <a:ln w="28575" cap="sq">
            <a:solidFill>
              <a:srgbClr val="FFFFF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330" name="Line 16"/>
          <p:cNvSpPr>
            <a:spLocks noChangeShapeType="1"/>
          </p:cNvSpPr>
          <p:nvPr/>
        </p:nvSpPr>
        <p:spPr bwMode="auto">
          <a:xfrm>
            <a:off x="1872377" y="4095611"/>
            <a:ext cx="52388" cy="0"/>
          </a:xfrm>
          <a:prstGeom prst="line">
            <a:avLst/>
          </a:prstGeom>
          <a:noFill/>
          <a:ln w="28575" cap="sq">
            <a:solidFill>
              <a:srgbClr val="FFFFF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349" name="Line 18"/>
          <p:cNvSpPr>
            <a:spLocks noChangeShapeType="1"/>
          </p:cNvSpPr>
          <p:nvPr/>
        </p:nvSpPr>
        <p:spPr bwMode="auto">
          <a:xfrm>
            <a:off x="1872377" y="4574242"/>
            <a:ext cx="52388" cy="0"/>
          </a:xfrm>
          <a:prstGeom prst="line">
            <a:avLst/>
          </a:prstGeom>
          <a:noFill/>
          <a:ln w="28575" cap="sq">
            <a:solidFill>
              <a:srgbClr val="FFFFF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350" name="Line 19"/>
          <p:cNvSpPr>
            <a:spLocks noChangeShapeType="1"/>
          </p:cNvSpPr>
          <p:nvPr/>
        </p:nvSpPr>
        <p:spPr bwMode="auto">
          <a:xfrm>
            <a:off x="1924765" y="4574243"/>
            <a:ext cx="0" cy="50006"/>
          </a:xfrm>
          <a:prstGeom prst="line">
            <a:avLst/>
          </a:prstGeom>
          <a:noFill/>
          <a:ln w="28575" cap="sq">
            <a:solidFill>
              <a:srgbClr val="FFFFF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352" name="Line 20"/>
          <p:cNvSpPr>
            <a:spLocks noChangeShapeType="1"/>
          </p:cNvSpPr>
          <p:nvPr/>
        </p:nvSpPr>
        <p:spPr bwMode="auto">
          <a:xfrm>
            <a:off x="2310527" y="4574243"/>
            <a:ext cx="0" cy="50006"/>
          </a:xfrm>
          <a:prstGeom prst="line">
            <a:avLst/>
          </a:prstGeom>
          <a:noFill/>
          <a:ln w="28575" cap="sq">
            <a:solidFill>
              <a:srgbClr val="FFFFF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353" name="Line 21"/>
          <p:cNvSpPr>
            <a:spLocks noChangeShapeType="1"/>
          </p:cNvSpPr>
          <p:nvPr/>
        </p:nvSpPr>
        <p:spPr bwMode="auto">
          <a:xfrm>
            <a:off x="2693909" y="4574243"/>
            <a:ext cx="0" cy="50006"/>
          </a:xfrm>
          <a:prstGeom prst="line">
            <a:avLst/>
          </a:prstGeom>
          <a:noFill/>
          <a:ln w="28575" cap="sq">
            <a:solidFill>
              <a:srgbClr val="FFFFF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356" name="Line 22"/>
          <p:cNvSpPr>
            <a:spLocks noChangeShapeType="1"/>
          </p:cNvSpPr>
          <p:nvPr/>
        </p:nvSpPr>
        <p:spPr bwMode="auto">
          <a:xfrm>
            <a:off x="3077290" y="4574243"/>
            <a:ext cx="0" cy="50006"/>
          </a:xfrm>
          <a:prstGeom prst="line">
            <a:avLst/>
          </a:prstGeom>
          <a:noFill/>
          <a:ln w="28575" cap="sq">
            <a:solidFill>
              <a:srgbClr val="FFFFF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357" name="Line 23"/>
          <p:cNvSpPr>
            <a:spLocks noChangeShapeType="1"/>
          </p:cNvSpPr>
          <p:nvPr/>
        </p:nvSpPr>
        <p:spPr bwMode="auto">
          <a:xfrm>
            <a:off x="3461862" y="4574243"/>
            <a:ext cx="0" cy="50006"/>
          </a:xfrm>
          <a:prstGeom prst="line">
            <a:avLst/>
          </a:prstGeom>
          <a:noFill/>
          <a:ln w="28575" cap="sq">
            <a:solidFill>
              <a:srgbClr val="FFFFF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358" name="Line 24"/>
          <p:cNvSpPr>
            <a:spLocks noChangeShapeType="1"/>
          </p:cNvSpPr>
          <p:nvPr/>
        </p:nvSpPr>
        <p:spPr bwMode="auto">
          <a:xfrm>
            <a:off x="3845243" y="4574243"/>
            <a:ext cx="0" cy="50006"/>
          </a:xfrm>
          <a:prstGeom prst="line">
            <a:avLst/>
          </a:prstGeom>
          <a:noFill/>
          <a:ln w="28575" cap="sq">
            <a:solidFill>
              <a:srgbClr val="FFFFF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359" name="Line 25"/>
          <p:cNvSpPr>
            <a:spLocks noChangeShapeType="1"/>
          </p:cNvSpPr>
          <p:nvPr/>
        </p:nvSpPr>
        <p:spPr bwMode="auto">
          <a:xfrm>
            <a:off x="4231006" y="4574243"/>
            <a:ext cx="0" cy="50006"/>
          </a:xfrm>
          <a:prstGeom prst="line">
            <a:avLst/>
          </a:prstGeom>
          <a:noFill/>
          <a:ln w="28575" cap="sq">
            <a:solidFill>
              <a:srgbClr val="FFFFF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360" name="Line 26"/>
          <p:cNvSpPr>
            <a:spLocks noChangeShapeType="1"/>
          </p:cNvSpPr>
          <p:nvPr/>
        </p:nvSpPr>
        <p:spPr bwMode="auto">
          <a:xfrm>
            <a:off x="4614387" y="4574243"/>
            <a:ext cx="0" cy="50006"/>
          </a:xfrm>
          <a:prstGeom prst="line">
            <a:avLst/>
          </a:prstGeom>
          <a:noFill/>
          <a:ln w="28575" cap="sq">
            <a:solidFill>
              <a:srgbClr val="FFFFF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361" name="Line 27"/>
          <p:cNvSpPr>
            <a:spLocks noChangeShapeType="1"/>
          </p:cNvSpPr>
          <p:nvPr/>
        </p:nvSpPr>
        <p:spPr bwMode="auto">
          <a:xfrm>
            <a:off x="5000150" y="4574243"/>
            <a:ext cx="0" cy="50006"/>
          </a:xfrm>
          <a:prstGeom prst="line">
            <a:avLst/>
          </a:prstGeom>
          <a:noFill/>
          <a:ln w="28575" cap="sq">
            <a:solidFill>
              <a:srgbClr val="FFFFF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362" name="Line 28"/>
          <p:cNvSpPr>
            <a:spLocks noChangeShapeType="1"/>
          </p:cNvSpPr>
          <p:nvPr/>
        </p:nvSpPr>
        <p:spPr bwMode="auto">
          <a:xfrm>
            <a:off x="5383531" y="4574243"/>
            <a:ext cx="0" cy="50006"/>
          </a:xfrm>
          <a:prstGeom prst="line">
            <a:avLst/>
          </a:prstGeom>
          <a:noFill/>
          <a:ln w="28575" cap="sq">
            <a:solidFill>
              <a:srgbClr val="FFFFF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363" name="Line 29"/>
          <p:cNvSpPr>
            <a:spLocks noChangeShapeType="1"/>
          </p:cNvSpPr>
          <p:nvPr/>
        </p:nvSpPr>
        <p:spPr bwMode="auto">
          <a:xfrm>
            <a:off x="5766912" y="4574243"/>
            <a:ext cx="0" cy="50006"/>
          </a:xfrm>
          <a:prstGeom prst="line">
            <a:avLst/>
          </a:prstGeom>
          <a:noFill/>
          <a:ln w="28575" cap="sq">
            <a:solidFill>
              <a:srgbClr val="FFFFF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364" name="Line 30"/>
          <p:cNvSpPr>
            <a:spLocks noChangeShapeType="1"/>
          </p:cNvSpPr>
          <p:nvPr/>
        </p:nvSpPr>
        <p:spPr bwMode="auto">
          <a:xfrm>
            <a:off x="6152675" y="4574243"/>
            <a:ext cx="0" cy="50006"/>
          </a:xfrm>
          <a:prstGeom prst="line">
            <a:avLst/>
          </a:prstGeom>
          <a:noFill/>
          <a:ln w="28575" cap="sq">
            <a:solidFill>
              <a:srgbClr val="FFFFF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365" name="Line 31"/>
          <p:cNvSpPr>
            <a:spLocks noChangeShapeType="1"/>
          </p:cNvSpPr>
          <p:nvPr/>
        </p:nvSpPr>
        <p:spPr bwMode="auto">
          <a:xfrm>
            <a:off x="6536056" y="4574243"/>
            <a:ext cx="0" cy="50006"/>
          </a:xfrm>
          <a:prstGeom prst="line">
            <a:avLst/>
          </a:prstGeom>
          <a:noFill/>
          <a:ln w="28575" cap="sq">
            <a:solidFill>
              <a:srgbClr val="FFFFF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366" name="Line 32"/>
          <p:cNvSpPr>
            <a:spLocks noChangeShapeType="1"/>
          </p:cNvSpPr>
          <p:nvPr/>
        </p:nvSpPr>
        <p:spPr bwMode="auto">
          <a:xfrm>
            <a:off x="6920627" y="4574243"/>
            <a:ext cx="0" cy="50006"/>
          </a:xfrm>
          <a:prstGeom prst="line">
            <a:avLst/>
          </a:prstGeom>
          <a:noFill/>
          <a:ln w="28575" cap="sq">
            <a:solidFill>
              <a:srgbClr val="FFFFF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367" name="Line 33"/>
          <p:cNvSpPr>
            <a:spLocks noChangeShapeType="1"/>
          </p:cNvSpPr>
          <p:nvPr/>
        </p:nvSpPr>
        <p:spPr bwMode="auto">
          <a:xfrm>
            <a:off x="7304009" y="4574243"/>
            <a:ext cx="0" cy="50006"/>
          </a:xfrm>
          <a:prstGeom prst="line">
            <a:avLst/>
          </a:prstGeom>
          <a:noFill/>
          <a:ln w="28575" cap="sq">
            <a:solidFill>
              <a:srgbClr val="FFFFF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368" name="Line 34"/>
          <p:cNvSpPr>
            <a:spLocks noChangeShapeType="1"/>
          </p:cNvSpPr>
          <p:nvPr/>
        </p:nvSpPr>
        <p:spPr bwMode="auto">
          <a:xfrm>
            <a:off x="7689771" y="4574243"/>
            <a:ext cx="0" cy="50006"/>
          </a:xfrm>
          <a:prstGeom prst="line">
            <a:avLst/>
          </a:prstGeom>
          <a:noFill/>
          <a:ln w="28575" cap="sq">
            <a:solidFill>
              <a:srgbClr val="FFFFF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endParaRPr lang="en-GB" sz="1350" b="1" dirty="0">
              <a:solidFill>
                <a:srgbClr val="2E3192"/>
              </a:solidFill>
            </a:endParaRPr>
          </a:p>
        </p:txBody>
      </p:sp>
      <p:sp>
        <p:nvSpPr>
          <p:cNvPr id="329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39466" y="5557266"/>
            <a:ext cx="6265069" cy="301800"/>
          </a:xfrm>
        </p:spPr>
        <p:txBody>
          <a:bodyPr/>
          <a:lstStyle/>
          <a:p>
            <a:r>
              <a:rPr lang="en-GB" dirty="0"/>
              <a:t/>
            </a:r>
            <a:br>
              <a:rPr lang="en-GB" dirty="0"/>
            </a:br>
            <a:r>
              <a:rPr lang="en-GB" dirty="0"/>
              <a:t>CI, confidence interval; HR, hazard ratio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9116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0872" y="2577114"/>
            <a:ext cx="8247969" cy="1790700"/>
          </a:xfrm>
        </p:spPr>
        <p:txBody>
          <a:bodyPr>
            <a:normAutofit fontScale="90000"/>
          </a:bodyPr>
          <a:lstStyle/>
          <a:p>
            <a:r>
              <a:rPr lang="en-US" dirty="0"/>
              <a:t>Sequencing of Systemic Therapies and Clinical </a:t>
            </a:r>
            <a:r>
              <a:rPr lang="en-US" dirty="0" smtClean="0"/>
              <a:t>Trial </a:t>
            </a:r>
            <a:r>
              <a:rPr lang="en-US" dirty="0"/>
              <a:t>Options for Patients with Metastatic Squamous Cell Carcinoma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4798540"/>
            <a:ext cx="6858000" cy="1655762"/>
          </a:xfrm>
        </p:spPr>
        <p:txBody>
          <a:bodyPr>
            <a:normAutofit fontScale="92500" lnSpcReduction="10000"/>
          </a:bodyPr>
          <a:lstStyle/>
          <a:p>
            <a:r>
              <a:rPr lang="en-US" sz="2625" dirty="0"/>
              <a:t>Mark A. Socinski, MD</a:t>
            </a:r>
          </a:p>
          <a:p>
            <a:r>
              <a:rPr lang="en-US" dirty="0"/>
              <a:t>Executive Medical Director</a:t>
            </a:r>
          </a:p>
          <a:p>
            <a:r>
              <a:rPr lang="en-US" dirty="0"/>
              <a:t>Florida Hospital Cancer Institute</a:t>
            </a:r>
          </a:p>
          <a:p>
            <a:r>
              <a:rPr lang="en-US" dirty="0"/>
              <a:t>Orlando, FL</a:t>
            </a:r>
          </a:p>
        </p:txBody>
      </p:sp>
    </p:spTree>
    <p:extLst>
      <p:ext uri="{BB962C8B-B14F-4D97-AF65-F5344CB8AC3E}">
        <p14:creationId xmlns:p14="http://schemas.microsoft.com/office/powerpoint/2010/main" val="1263607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64810" y="248053"/>
            <a:ext cx="8353424" cy="767954"/>
          </a:xfrm>
        </p:spPr>
        <p:txBody>
          <a:bodyPr/>
          <a:lstStyle/>
          <a:p>
            <a:r>
              <a:rPr lang="en-US" dirty="0"/>
              <a:t>Primary analysis of OS (n=795)</a:t>
            </a:r>
          </a:p>
        </p:txBody>
      </p:sp>
      <p:sp>
        <p:nvSpPr>
          <p:cNvPr id="67" name="Text Placeholder 66"/>
          <p:cNvSpPr>
            <a:spLocks noGrp="1"/>
          </p:cNvSpPr>
          <p:nvPr>
            <p:ph type="body" sz="quarter" idx="13"/>
          </p:nvPr>
        </p:nvSpPr>
        <p:spPr>
          <a:xfrm>
            <a:off x="234405" y="6291610"/>
            <a:ext cx="4068000" cy="301800"/>
          </a:xfrm>
        </p:spPr>
        <p:txBody>
          <a:bodyPr/>
          <a:lstStyle/>
          <a:p>
            <a:r>
              <a:rPr lang="en-GB" sz="900" dirty="0"/>
              <a:t>Median follow-up time: 18.4 months</a:t>
            </a:r>
          </a:p>
        </p:txBody>
      </p:sp>
      <p:graphicFrame>
        <p:nvGraphicFramePr>
          <p:cNvPr id="75" name="Tableau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0631816"/>
              </p:ext>
            </p:extLst>
          </p:nvPr>
        </p:nvGraphicFramePr>
        <p:xfrm>
          <a:off x="4615963" y="1955336"/>
          <a:ext cx="3508302" cy="1265645"/>
        </p:xfrm>
        <a:graphic>
          <a:graphicData uri="http://schemas.openxmlformats.org/drawingml/2006/table">
            <a:tbl>
              <a:tblPr/>
              <a:tblGrid>
                <a:gridCol w="136664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7083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7083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6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27000" marB="2700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Arial" charset="0"/>
                          <a:cs typeface="Arial" charset="0"/>
                        </a:rPr>
                        <a:t>Afatinib </a:t>
                      </a:r>
                      <a:br>
                        <a:rPr kumimoji="0" lang="en-GB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Arial" charset="0"/>
                          <a:cs typeface="Arial" charset="0"/>
                        </a:rPr>
                      </a:br>
                      <a:r>
                        <a:rPr kumimoji="0" lang="en-GB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n=398</a:t>
                      </a:r>
                    </a:p>
                  </a:txBody>
                  <a:tcPr marL="36000" marR="36000" marT="27000" marB="2700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B0F0"/>
                          </a:solidFill>
                          <a:effectLst/>
                          <a:latin typeface="Arial" charset="0"/>
                          <a:cs typeface="Arial" charset="0"/>
                        </a:rPr>
                        <a:t>Erlotinib </a:t>
                      </a:r>
                      <a:r>
                        <a:rPr kumimoji="0" lang="en-GB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/>
                      </a:r>
                      <a:br>
                        <a:rPr kumimoji="0" lang="en-GB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</a:br>
                      <a:r>
                        <a:rPr kumimoji="0" lang="en-GB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n=397</a:t>
                      </a:r>
                    </a:p>
                  </a:txBody>
                  <a:tcPr marL="36000" marR="36000" marT="27000" marB="2700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96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Median, months (95% CI)</a:t>
                      </a:r>
                    </a:p>
                  </a:txBody>
                  <a:tcPr marL="0" marR="36000" marT="27000" marB="2700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7.9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</a:rPr>
                        <a:t>(7.2–8.7)</a:t>
                      </a:r>
                      <a:endParaRPr kumimoji="0" lang="en-GB" sz="11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27000" marB="270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6.8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b="1" kern="0" dirty="0">
                          <a:solidFill>
                            <a:schemeClr val="bg1"/>
                          </a:solidFill>
                        </a:rPr>
                        <a:t>(5.9–7.8)</a:t>
                      </a:r>
                      <a:endParaRPr kumimoji="0" lang="en-GB" sz="11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27000" marB="270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54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HR (95% CI)</a:t>
                      </a:r>
                    </a:p>
                  </a:txBody>
                  <a:tcPr marL="0" marR="36000" marT="27000" marB="2700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</a:rPr>
                        <a:t>0.81</a:t>
                      </a:r>
                      <a:r>
                        <a:rPr kumimoji="0" lang="en-US" sz="1100" b="1" i="0" u="none" strike="noStrike" kern="0" cap="none" spc="0" normalizeH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</a:rPr>
                        <a:t> </a:t>
                      </a:r>
                      <a:r>
                        <a:rPr lang="en-US" sz="1100" b="1" kern="0" dirty="0">
                          <a:solidFill>
                            <a:schemeClr val="bg1"/>
                          </a:solidFill>
                        </a:rPr>
                        <a:t>(0.69–0.95)</a:t>
                      </a:r>
                      <a:endParaRPr kumimoji="0" lang="en-GB" sz="11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27000" marB="270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27000" marB="270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639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p</a:t>
                      </a:r>
                      <a:r>
                        <a:rPr kumimoji="0" lang="en-GB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 value</a:t>
                      </a:r>
                    </a:p>
                  </a:txBody>
                  <a:tcPr marL="0" marR="36000" marT="27000" marB="2700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0.0077</a:t>
                      </a:r>
                    </a:p>
                  </a:txBody>
                  <a:tcPr marL="36000" marR="36000" marT="27000" marB="2700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27000" marB="2700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6" name="Group 5"/>
          <p:cNvGrpSpPr/>
          <p:nvPr/>
        </p:nvGrpSpPr>
        <p:grpSpPr>
          <a:xfrm>
            <a:off x="1444880" y="1897812"/>
            <a:ext cx="6181582" cy="3495853"/>
            <a:chOff x="1559605" y="1105511"/>
            <a:chExt cx="5903971" cy="3338858"/>
          </a:xfrm>
        </p:grpSpPr>
        <p:grpSp>
          <p:nvGrpSpPr>
            <p:cNvPr id="31" name="Groupe 84"/>
            <p:cNvGrpSpPr/>
            <p:nvPr/>
          </p:nvGrpSpPr>
          <p:grpSpPr>
            <a:xfrm>
              <a:off x="2656653" y="3978464"/>
              <a:ext cx="243738" cy="326680"/>
              <a:chOff x="2766936" y="4728517"/>
              <a:chExt cx="243738" cy="326680"/>
            </a:xfrm>
          </p:grpSpPr>
          <p:cxnSp>
            <p:nvCxnSpPr>
              <p:cNvPr id="32" name="Connecteur droit 109"/>
              <p:cNvCxnSpPr/>
              <p:nvPr/>
            </p:nvCxnSpPr>
            <p:spPr>
              <a:xfrm>
                <a:off x="2888805" y="4728517"/>
                <a:ext cx="0" cy="57600"/>
              </a:xfrm>
              <a:prstGeom prst="line">
                <a:avLst/>
              </a:prstGeom>
              <a:ln w="19050" cap="sq">
                <a:solidFill>
                  <a:schemeClr val="bg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ZoneTexte 110"/>
              <p:cNvSpPr txBox="1"/>
              <p:nvPr/>
            </p:nvSpPr>
            <p:spPr>
              <a:xfrm>
                <a:off x="2766936" y="4820034"/>
                <a:ext cx="243738" cy="235163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 defTabSz="457189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fr-FR" sz="1000" b="1" dirty="0">
                    <a:solidFill>
                      <a:prstClr val="white"/>
                    </a:solidFill>
                  </a:rPr>
                  <a:t>3</a:t>
                </a:r>
              </a:p>
            </p:txBody>
          </p:sp>
        </p:grpSp>
        <p:grpSp>
          <p:nvGrpSpPr>
            <p:cNvPr id="34" name="Groupe 85"/>
            <p:cNvGrpSpPr/>
            <p:nvPr/>
          </p:nvGrpSpPr>
          <p:grpSpPr>
            <a:xfrm>
              <a:off x="3163058" y="3978464"/>
              <a:ext cx="243738" cy="326680"/>
              <a:chOff x="2766936" y="4728517"/>
              <a:chExt cx="243738" cy="326680"/>
            </a:xfrm>
          </p:grpSpPr>
          <p:cxnSp>
            <p:nvCxnSpPr>
              <p:cNvPr id="35" name="Connecteur droit 107"/>
              <p:cNvCxnSpPr/>
              <p:nvPr/>
            </p:nvCxnSpPr>
            <p:spPr>
              <a:xfrm>
                <a:off x="2888805" y="4728517"/>
                <a:ext cx="0" cy="57600"/>
              </a:xfrm>
              <a:prstGeom prst="line">
                <a:avLst/>
              </a:prstGeom>
              <a:ln w="19050" cap="sq">
                <a:solidFill>
                  <a:schemeClr val="bg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" name="ZoneTexte 108"/>
              <p:cNvSpPr txBox="1"/>
              <p:nvPr/>
            </p:nvSpPr>
            <p:spPr>
              <a:xfrm>
                <a:off x="2766936" y="4820034"/>
                <a:ext cx="243738" cy="235163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 defTabSz="457189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fr-FR" sz="1000" b="1" dirty="0">
                    <a:solidFill>
                      <a:prstClr val="white"/>
                    </a:solidFill>
                  </a:rPr>
                  <a:t>6</a:t>
                </a:r>
              </a:p>
            </p:txBody>
          </p:sp>
        </p:grpSp>
        <p:grpSp>
          <p:nvGrpSpPr>
            <p:cNvPr id="37" name="Groupe 87"/>
            <p:cNvGrpSpPr/>
            <p:nvPr/>
          </p:nvGrpSpPr>
          <p:grpSpPr>
            <a:xfrm>
              <a:off x="3669462" y="3978464"/>
              <a:ext cx="243738" cy="326680"/>
              <a:chOff x="2766935" y="4728517"/>
              <a:chExt cx="243738" cy="326680"/>
            </a:xfrm>
          </p:grpSpPr>
          <p:cxnSp>
            <p:nvCxnSpPr>
              <p:cNvPr id="38" name="Connecteur droit 103"/>
              <p:cNvCxnSpPr/>
              <p:nvPr/>
            </p:nvCxnSpPr>
            <p:spPr>
              <a:xfrm>
                <a:off x="2888805" y="4728517"/>
                <a:ext cx="0" cy="57600"/>
              </a:xfrm>
              <a:prstGeom prst="line">
                <a:avLst/>
              </a:prstGeom>
              <a:ln w="19050" cap="sq">
                <a:solidFill>
                  <a:schemeClr val="bg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9" name="ZoneTexte 104"/>
              <p:cNvSpPr txBox="1"/>
              <p:nvPr/>
            </p:nvSpPr>
            <p:spPr>
              <a:xfrm>
                <a:off x="2766935" y="4820034"/>
                <a:ext cx="243738" cy="235163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 defTabSz="457189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fr-FR" sz="1000" b="1" dirty="0">
                    <a:solidFill>
                      <a:prstClr val="white"/>
                    </a:solidFill>
                  </a:rPr>
                  <a:t>9</a:t>
                </a:r>
              </a:p>
            </p:txBody>
          </p:sp>
        </p:grpSp>
        <p:grpSp>
          <p:nvGrpSpPr>
            <p:cNvPr id="40" name="Groupe 89"/>
            <p:cNvGrpSpPr/>
            <p:nvPr/>
          </p:nvGrpSpPr>
          <p:grpSpPr>
            <a:xfrm>
              <a:off x="4134020" y="3978464"/>
              <a:ext cx="311103" cy="326680"/>
              <a:chOff x="2733254" y="4728517"/>
              <a:chExt cx="311103" cy="326680"/>
            </a:xfrm>
          </p:grpSpPr>
          <p:cxnSp>
            <p:nvCxnSpPr>
              <p:cNvPr id="41" name="Connecteur droit 99"/>
              <p:cNvCxnSpPr/>
              <p:nvPr/>
            </p:nvCxnSpPr>
            <p:spPr>
              <a:xfrm>
                <a:off x="2888805" y="4728517"/>
                <a:ext cx="0" cy="57600"/>
              </a:xfrm>
              <a:prstGeom prst="line">
                <a:avLst/>
              </a:prstGeom>
              <a:ln w="19050" cap="sq">
                <a:solidFill>
                  <a:schemeClr val="bg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ZoneTexte 100"/>
              <p:cNvSpPr txBox="1"/>
              <p:nvPr/>
            </p:nvSpPr>
            <p:spPr>
              <a:xfrm>
                <a:off x="2733254" y="4820034"/>
                <a:ext cx="311103" cy="235163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 defTabSz="457189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fr-FR" sz="1000" b="1" dirty="0">
                    <a:solidFill>
                      <a:prstClr val="white"/>
                    </a:solidFill>
                  </a:rPr>
                  <a:t>12</a:t>
                </a:r>
              </a:p>
            </p:txBody>
          </p:sp>
        </p:grpSp>
        <p:grpSp>
          <p:nvGrpSpPr>
            <p:cNvPr id="43" name="Groupe 91"/>
            <p:cNvGrpSpPr/>
            <p:nvPr/>
          </p:nvGrpSpPr>
          <p:grpSpPr>
            <a:xfrm>
              <a:off x="4642315" y="3978464"/>
              <a:ext cx="311103" cy="326680"/>
              <a:chOff x="2733254" y="4728517"/>
              <a:chExt cx="311103" cy="326680"/>
            </a:xfrm>
          </p:grpSpPr>
          <p:cxnSp>
            <p:nvCxnSpPr>
              <p:cNvPr id="44" name="Connecteur droit 95"/>
              <p:cNvCxnSpPr/>
              <p:nvPr/>
            </p:nvCxnSpPr>
            <p:spPr>
              <a:xfrm>
                <a:off x="2888805" y="4728517"/>
                <a:ext cx="0" cy="57600"/>
              </a:xfrm>
              <a:prstGeom prst="line">
                <a:avLst/>
              </a:prstGeom>
              <a:ln w="19050" cap="sq">
                <a:solidFill>
                  <a:schemeClr val="bg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5" name="ZoneTexte 96"/>
              <p:cNvSpPr txBox="1"/>
              <p:nvPr/>
            </p:nvSpPr>
            <p:spPr>
              <a:xfrm>
                <a:off x="2733254" y="4820034"/>
                <a:ext cx="311103" cy="235163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 defTabSz="457189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fr-FR" sz="1000" b="1" dirty="0">
                    <a:solidFill>
                      <a:prstClr val="white"/>
                    </a:solidFill>
                  </a:rPr>
                  <a:t>15</a:t>
                </a:r>
              </a:p>
            </p:txBody>
          </p:sp>
        </p:grpSp>
        <p:grpSp>
          <p:nvGrpSpPr>
            <p:cNvPr id="46" name="Groupe 92"/>
            <p:cNvGrpSpPr/>
            <p:nvPr/>
          </p:nvGrpSpPr>
          <p:grpSpPr>
            <a:xfrm>
              <a:off x="7152473" y="3978464"/>
              <a:ext cx="311103" cy="326680"/>
              <a:chOff x="2733254" y="4728517"/>
              <a:chExt cx="311103" cy="326680"/>
            </a:xfrm>
          </p:grpSpPr>
          <p:cxnSp>
            <p:nvCxnSpPr>
              <p:cNvPr id="47" name="Connecteur droit 93"/>
              <p:cNvCxnSpPr/>
              <p:nvPr/>
            </p:nvCxnSpPr>
            <p:spPr>
              <a:xfrm>
                <a:off x="2888805" y="4728517"/>
                <a:ext cx="0" cy="57600"/>
              </a:xfrm>
              <a:prstGeom prst="line">
                <a:avLst/>
              </a:prstGeom>
              <a:ln w="19050" cap="sq">
                <a:solidFill>
                  <a:schemeClr val="bg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8" name="ZoneTexte 94"/>
              <p:cNvSpPr txBox="1"/>
              <p:nvPr/>
            </p:nvSpPr>
            <p:spPr>
              <a:xfrm>
                <a:off x="2733254" y="4820034"/>
                <a:ext cx="311103" cy="235163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 defTabSz="457189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fr-FR" sz="1000" b="1" dirty="0">
                    <a:solidFill>
                      <a:prstClr val="white"/>
                    </a:solidFill>
                  </a:rPr>
                  <a:t>30</a:t>
                </a:r>
              </a:p>
            </p:txBody>
          </p:sp>
        </p:grpSp>
        <p:grpSp>
          <p:nvGrpSpPr>
            <p:cNvPr id="52" name="Groupe 55"/>
            <p:cNvGrpSpPr/>
            <p:nvPr/>
          </p:nvGrpSpPr>
          <p:grpSpPr>
            <a:xfrm>
              <a:off x="5142664" y="3978464"/>
              <a:ext cx="311103" cy="326680"/>
              <a:chOff x="2733254" y="4728517"/>
              <a:chExt cx="311103" cy="326680"/>
            </a:xfrm>
          </p:grpSpPr>
          <p:cxnSp>
            <p:nvCxnSpPr>
              <p:cNvPr id="53" name="Connecteur droit 56"/>
              <p:cNvCxnSpPr/>
              <p:nvPr/>
            </p:nvCxnSpPr>
            <p:spPr>
              <a:xfrm>
                <a:off x="2888805" y="4728517"/>
                <a:ext cx="0" cy="57600"/>
              </a:xfrm>
              <a:prstGeom prst="line">
                <a:avLst/>
              </a:prstGeom>
              <a:ln w="19050" cap="sq">
                <a:solidFill>
                  <a:schemeClr val="bg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4" name="ZoneTexte 57"/>
              <p:cNvSpPr txBox="1"/>
              <p:nvPr/>
            </p:nvSpPr>
            <p:spPr>
              <a:xfrm>
                <a:off x="2733254" y="4820034"/>
                <a:ext cx="311103" cy="235163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 defTabSz="457189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fr-FR" sz="1000" b="1" dirty="0">
                    <a:solidFill>
                      <a:prstClr val="white"/>
                    </a:solidFill>
                  </a:rPr>
                  <a:t>18</a:t>
                </a:r>
              </a:p>
            </p:txBody>
          </p:sp>
        </p:grpSp>
        <p:grpSp>
          <p:nvGrpSpPr>
            <p:cNvPr id="55" name="Groupe 58"/>
            <p:cNvGrpSpPr/>
            <p:nvPr/>
          </p:nvGrpSpPr>
          <p:grpSpPr>
            <a:xfrm>
              <a:off x="5654386" y="3978464"/>
              <a:ext cx="311103" cy="326680"/>
              <a:chOff x="2733254" y="4728517"/>
              <a:chExt cx="311103" cy="326680"/>
            </a:xfrm>
          </p:grpSpPr>
          <p:cxnSp>
            <p:nvCxnSpPr>
              <p:cNvPr id="56" name="Connecteur droit 59"/>
              <p:cNvCxnSpPr/>
              <p:nvPr/>
            </p:nvCxnSpPr>
            <p:spPr>
              <a:xfrm>
                <a:off x="2888805" y="4728517"/>
                <a:ext cx="0" cy="57600"/>
              </a:xfrm>
              <a:prstGeom prst="line">
                <a:avLst/>
              </a:prstGeom>
              <a:ln w="19050" cap="sq">
                <a:solidFill>
                  <a:schemeClr val="bg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7" name="ZoneTexte 60"/>
              <p:cNvSpPr txBox="1"/>
              <p:nvPr/>
            </p:nvSpPr>
            <p:spPr>
              <a:xfrm>
                <a:off x="2733254" y="4820034"/>
                <a:ext cx="311103" cy="235163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 defTabSz="457189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fr-FR" sz="1000" b="1" dirty="0">
                    <a:solidFill>
                      <a:prstClr val="white"/>
                    </a:solidFill>
                  </a:rPr>
                  <a:t>21</a:t>
                </a:r>
              </a:p>
            </p:txBody>
          </p:sp>
        </p:grpSp>
        <p:grpSp>
          <p:nvGrpSpPr>
            <p:cNvPr id="58" name="Groupe 61"/>
            <p:cNvGrpSpPr/>
            <p:nvPr/>
          </p:nvGrpSpPr>
          <p:grpSpPr>
            <a:xfrm>
              <a:off x="6152309" y="3978464"/>
              <a:ext cx="311103" cy="326680"/>
              <a:chOff x="2733254" y="4728517"/>
              <a:chExt cx="311103" cy="326680"/>
            </a:xfrm>
          </p:grpSpPr>
          <p:cxnSp>
            <p:nvCxnSpPr>
              <p:cNvPr id="59" name="Connecteur droit 62"/>
              <p:cNvCxnSpPr/>
              <p:nvPr/>
            </p:nvCxnSpPr>
            <p:spPr>
              <a:xfrm>
                <a:off x="2888805" y="4728517"/>
                <a:ext cx="0" cy="57600"/>
              </a:xfrm>
              <a:prstGeom prst="line">
                <a:avLst/>
              </a:prstGeom>
              <a:ln w="19050" cap="sq">
                <a:solidFill>
                  <a:schemeClr val="bg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0" name="ZoneTexte 63"/>
              <p:cNvSpPr txBox="1"/>
              <p:nvPr/>
            </p:nvSpPr>
            <p:spPr>
              <a:xfrm>
                <a:off x="2733254" y="4820034"/>
                <a:ext cx="311103" cy="235163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 defTabSz="457189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fr-FR" sz="1000" b="1" dirty="0">
                    <a:solidFill>
                      <a:prstClr val="white"/>
                    </a:solidFill>
                  </a:rPr>
                  <a:t>24</a:t>
                </a:r>
              </a:p>
            </p:txBody>
          </p:sp>
        </p:grpSp>
        <p:grpSp>
          <p:nvGrpSpPr>
            <p:cNvPr id="61" name="Groupe 64"/>
            <p:cNvGrpSpPr/>
            <p:nvPr/>
          </p:nvGrpSpPr>
          <p:grpSpPr>
            <a:xfrm>
              <a:off x="6653919" y="3978464"/>
              <a:ext cx="311103" cy="326680"/>
              <a:chOff x="2733254" y="4728517"/>
              <a:chExt cx="311103" cy="326680"/>
            </a:xfrm>
          </p:grpSpPr>
          <p:cxnSp>
            <p:nvCxnSpPr>
              <p:cNvPr id="62" name="Connecteur droit 65"/>
              <p:cNvCxnSpPr/>
              <p:nvPr/>
            </p:nvCxnSpPr>
            <p:spPr>
              <a:xfrm>
                <a:off x="2888805" y="4728517"/>
                <a:ext cx="0" cy="57600"/>
              </a:xfrm>
              <a:prstGeom prst="line">
                <a:avLst/>
              </a:prstGeom>
              <a:ln w="19050" cap="sq">
                <a:solidFill>
                  <a:schemeClr val="bg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3" name="ZoneTexte 66"/>
              <p:cNvSpPr txBox="1"/>
              <p:nvPr/>
            </p:nvSpPr>
            <p:spPr>
              <a:xfrm>
                <a:off x="2733254" y="4820034"/>
                <a:ext cx="311103" cy="235163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 defTabSz="457189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fr-FR" sz="1000" b="1" dirty="0">
                    <a:solidFill>
                      <a:prstClr val="white"/>
                    </a:solidFill>
                  </a:rPr>
                  <a:t>27</a:t>
                </a:r>
              </a:p>
            </p:txBody>
          </p:sp>
        </p:grpSp>
        <p:sp>
          <p:nvSpPr>
            <p:cNvPr id="9" name="ZoneTexte 81"/>
            <p:cNvSpPr txBox="1"/>
            <p:nvPr/>
          </p:nvSpPr>
          <p:spPr>
            <a:xfrm>
              <a:off x="2257335" y="4209206"/>
              <a:ext cx="5048589" cy="2351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GB" sz="1000" b="1" kern="0" dirty="0">
                  <a:solidFill>
                    <a:prstClr val="white"/>
                  </a:solidFill>
                </a:rPr>
                <a:t>Time of overall survival (months)</a:t>
              </a:r>
            </a:p>
          </p:txBody>
        </p:sp>
        <p:grpSp>
          <p:nvGrpSpPr>
            <p:cNvPr id="10" name="Groupe 111"/>
            <p:cNvGrpSpPr/>
            <p:nvPr/>
          </p:nvGrpSpPr>
          <p:grpSpPr>
            <a:xfrm>
              <a:off x="1559605" y="1105511"/>
              <a:ext cx="698290" cy="2990536"/>
              <a:chOff x="1625281" y="1799002"/>
              <a:chExt cx="698290" cy="2990536"/>
            </a:xfrm>
          </p:grpSpPr>
          <p:cxnSp>
            <p:nvCxnSpPr>
              <p:cNvPr id="11" name="Connecteur droit 112"/>
              <p:cNvCxnSpPr/>
              <p:nvPr/>
            </p:nvCxnSpPr>
            <p:spPr>
              <a:xfrm>
                <a:off x="2323194" y="1916583"/>
                <a:ext cx="0" cy="2795773"/>
              </a:xfrm>
              <a:prstGeom prst="line">
                <a:avLst/>
              </a:prstGeom>
              <a:ln w="19050" cap="sq">
                <a:solidFill>
                  <a:schemeClr val="bg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2" name="Groupe 113"/>
              <p:cNvGrpSpPr/>
              <p:nvPr/>
            </p:nvGrpSpPr>
            <p:grpSpPr>
              <a:xfrm>
                <a:off x="1936491" y="4001410"/>
                <a:ext cx="387080" cy="235164"/>
                <a:chOff x="1936491" y="4057972"/>
                <a:chExt cx="387080" cy="235164"/>
              </a:xfrm>
            </p:grpSpPr>
            <p:sp>
              <p:nvSpPr>
                <p:cNvPr id="28" name="ZoneTexte 129"/>
                <p:cNvSpPr txBox="1"/>
                <p:nvPr/>
              </p:nvSpPr>
              <p:spPr>
                <a:xfrm>
                  <a:off x="1936491" y="4057972"/>
                  <a:ext cx="344785" cy="235164"/>
                </a:xfrm>
                <a:prstGeom prst="rect">
                  <a:avLst/>
                </a:prstGeom>
                <a:noFill/>
                <a:ln w="19050">
                  <a:solidFill>
                    <a:schemeClr val="tx1"/>
                  </a:solidFill>
                </a:ln>
              </p:spPr>
              <p:txBody>
                <a:bodyPr wrap="none" rtlCol="0" anchor="ctr">
                  <a:spAutoFit/>
                </a:bodyPr>
                <a:lstStyle/>
                <a:p>
                  <a:pPr algn="r" defTabSz="457189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fr-FR" sz="1000" b="1" dirty="0">
                      <a:solidFill>
                        <a:prstClr val="white"/>
                      </a:solidFill>
                    </a:rPr>
                    <a:t>0.2</a:t>
                  </a:r>
                </a:p>
              </p:txBody>
            </p:sp>
            <p:cxnSp>
              <p:nvCxnSpPr>
                <p:cNvPr id="27" name="Connecteur droit 128"/>
                <p:cNvCxnSpPr/>
                <p:nvPr/>
              </p:nvCxnSpPr>
              <p:spPr>
                <a:xfrm flipH="1">
                  <a:off x="2265530" y="4175553"/>
                  <a:ext cx="58041" cy="0"/>
                </a:xfrm>
                <a:prstGeom prst="line">
                  <a:avLst/>
                </a:prstGeom>
                <a:ln w="19050" cap="sq">
                  <a:solidFill>
                    <a:schemeClr val="bg1"/>
                  </a:solidFill>
                  <a:miter lim="800000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" name="Groupe 114"/>
              <p:cNvGrpSpPr/>
              <p:nvPr/>
            </p:nvGrpSpPr>
            <p:grpSpPr>
              <a:xfrm>
                <a:off x="1931206" y="3455341"/>
                <a:ext cx="392365" cy="235164"/>
                <a:chOff x="1931206" y="4057972"/>
                <a:chExt cx="392365" cy="235164"/>
              </a:xfrm>
            </p:grpSpPr>
            <p:sp>
              <p:nvSpPr>
                <p:cNvPr id="26" name="ZoneTexte 127"/>
                <p:cNvSpPr txBox="1"/>
                <p:nvPr/>
              </p:nvSpPr>
              <p:spPr>
                <a:xfrm>
                  <a:off x="1931206" y="4057972"/>
                  <a:ext cx="344785" cy="235164"/>
                </a:xfrm>
                <a:prstGeom prst="rect">
                  <a:avLst/>
                </a:prstGeom>
                <a:noFill/>
                <a:ln w="19050">
                  <a:solidFill>
                    <a:schemeClr val="tx1"/>
                  </a:solidFill>
                </a:ln>
              </p:spPr>
              <p:txBody>
                <a:bodyPr wrap="none" rtlCol="0" anchor="ctr">
                  <a:spAutoFit/>
                </a:bodyPr>
                <a:lstStyle/>
                <a:p>
                  <a:pPr algn="r" defTabSz="457189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fr-FR" sz="1000" b="1" dirty="0">
                      <a:solidFill>
                        <a:prstClr val="white"/>
                      </a:solidFill>
                    </a:rPr>
                    <a:t>0.4</a:t>
                  </a:r>
                </a:p>
              </p:txBody>
            </p:sp>
            <p:cxnSp>
              <p:nvCxnSpPr>
                <p:cNvPr id="25" name="Connecteur droit 126"/>
                <p:cNvCxnSpPr/>
                <p:nvPr/>
              </p:nvCxnSpPr>
              <p:spPr>
                <a:xfrm flipH="1">
                  <a:off x="2265530" y="4175553"/>
                  <a:ext cx="58041" cy="0"/>
                </a:xfrm>
                <a:prstGeom prst="line">
                  <a:avLst/>
                </a:prstGeom>
                <a:ln w="19050" cap="sq">
                  <a:solidFill>
                    <a:schemeClr val="bg1"/>
                  </a:solidFill>
                  <a:miter lim="800000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Groupe 115"/>
              <p:cNvGrpSpPr/>
              <p:nvPr/>
            </p:nvGrpSpPr>
            <p:grpSpPr>
              <a:xfrm>
                <a:off x="1931206" y="2899000"/>
                <a:ext cx="392365" cy="235164"/>
                <a:chOff x="1931206" y="4057972"/>
                <a:chExt cx="392365" cy="235164"/>
              </a:xfrm>
            </p:grpSpPr>
            <p:sp>
              <p:nvSpPr>
                <p:cNvPr id="24" name="ZoneTexte 125"/>
                <p:cNvSpPr txBox="1"/>
                <p:nvPr/>
              </p:nvSpPr>
              <p:spPr>
                <a:xfrm>
                  <a:off x="1931206" y="4057972"/>
                  <a:ext cx="344785" cy="235164"/>
                </a:xfrm>
                <a:prstGeom prst="rect">
                  <a:avLst/>
                </a:prstGeom>
                <a:noFill/>
                <a:ln w="19050">
                  <a:solidFill>
                    <a:schemeClr val="tx1"/>
                  </a:solidFill>
                </a:ln>
              </p:spPr>
              <p:txBody>
                <a:bodyPr wrap="none" rtlCol="0" anchor="ctr">
                  <a:spAutoFit/>
                </a:bodyPr>
                <a:lstStyle/>
                <a:p>
                  <a:pPr algn="r" defTabSz="457189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fr-FR" sz="1000" b="1" dirty="0">
                      <a:solidFill>
                        <a:prstClr val="white"/>
                      </a:solidFill>
                    </a:rPr>
                    <a:t>0.6</a:t>
                  </a:r>
                </a:p>
              </p:txBody>
            </p:sp>
            <p:cxnSp>
              <p:nvCxnSpPr>
                <p:cNvPr id="23" name="Connecteur droit 124"/>
                <p:cNvCxnSpPr/>
                <p:nvPr/>
              </p:nvCxnSpPr>
              <p:spPr>
                <a:xfrm flipH="1">
                  <a:off x="2265530" y="4175553"/>
                  <a:ext cx="58041" cy="0"/>
                </a:xfrm>
                <a:prstGeom prst="line">
                  <a:avLst/>
                </a:prstGeom>
                <a:ln w="19050" cap="sq">
                  <a:solidFill>
                    <a:schemeClr val="bg1"/>
                  </a:solidFill>
                  <a:miter lim="800000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Groupe 116"/>
              <p:cNvGrpSpPr/>
              <p:nvPr/>
            </p:nvGrpSpPr>
            <p:grpSpPr>
              <a:xfrm>
                <a:off x="1931206" y="2351394"/>
                <a:ext cx="392365" cy="235164"/>
                <a:chOff x="1931206" y="4057972"/>
                <a:chExt cx="392365" cy="235164"/>
              </a:xfrm>
            </p:grpSpPr>
            <p:sp>
              <p:nvSpPr>
                <p:cNvPr id="22" name="ZoneTexte 123"/>
                <p:cNvSpPr txBox="1"/>
                <p:nvPr/>
              </p:nvSpPr>
              <p:spPr>
                <a:xfrm>
                  <a:off x="1931206" y="4057972"/>
                  <a:ext cx="344785" cy="235164"/>
                </a:xfrm>
                <a:prstGeom prst="rect">
                  <a:avLst/>
                </a:prstGeom>
                <a:noFill/>
                <a:ln w="19050">
                  <a:solidFill>
                    <a:schemeClr val="tx1"/>
                  </a:solidFill>
                </a:ln>
              </p:spPr>
              <p:txBody>
                <a:bodyPr wrap="none" rtlCol="0" anchor="ctr">
                  <a:spAutoFit/>
                </a:bodyPr>
                <a:lstStyle/>
                <a:p>
                  <a:pPr algn="r" defTabSz="457189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fr-FR" sz="1000" b="1" dirty="0">
                      <a:solidFill>
                        <a:prstClr val="white"/>
                      </a:solidFill>
                    </a:rPr>
                    <a:t>0.8</a:t>
                  </a:r>
                </a:p>
              </p:txBody>
            </p:sp>
            <p:cxnSp>
              <p:nvCxnSpPr>
                <p:cNvPr id="21" name="Connecteur droit 122"/>
                <p:cNvCxnSpPr/>
                <p:nvPr/>
              </p:nvCxnSpPr>
              <p:spPr>
                <a:xfrm flipH="1">
                  <a:off x="2265530" y="4175553"/>
                  <a:ext cx="58041" cy="0"/>
                </a:xfrm>
                <a:prstGeom prst="line">
                  <a:avLst/>
                </a:prstGeom>
                <a:ln w="19050" cap="sq">
                  <a:solidFill>
                    <a:schemeClr val="bg1"/>
                  </a:solidFill>
                  <a:miter lim="800000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6" name="Groupe 117"/>
              <p:cNvGrpSpPr/>
              <p:nvPr/>
            </p:nvGrpSpPr>
            <p:grpSpPr>
              <a:xfrm>
                <a:off x="1931206" y="1799002"/>
                <a:ext cx="392365" cy="235164"/>
                <a:chOff x="1931206" y="4057972"/>
                <a:chExt cx="392365" cy="235164"/>
              </a:xfrm>
            </p:grpSpPr>
            <p:cxnSp>
              <p:nvCxnSpPr>
                <p:cNvPr id="19" name="Connecteur droit 120"/>
                <p:cNvCxnSpPr/>
                <p:nvPr/>
              </p:nvCxnSpPr>
              <p:spPr>
                <a:xfrm flipH="1">
                  <a:off x="2265530" y="4175553"/>
                  <a:ext cx="58041" cy="0"/>
                </a:xfrm>
                <a:prstGeom prst="line">
                  <a:avLst/>
                </a:prstGeom>
                <a:ln w="19050" cap="sq">
                  <a:solidFill>
                    <a:schemeClr val="bg1"/>
                  </a:solidFill>
                  <a:miter lim="800000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0" name="ZoneTexte 121"/>
                <p:cNvSpPr txBox="1"/>
                <p:nvPr/>
              </p:nvSpPr>
              <p:spPr>
                <a:xfrm>
                  <a:off x="1931206" y="4057972"/>
                  <a:ext cx="344785" cy="235164"/>
                </a:xfrm>
                <a:prstGeom prst="rect">
                  <a:avLst/>
                </a:prstGeom>
                <a:noFill/>
                <a:ln w="19050">
                  <a:noFill/>
                </a:ln>
              </p:spPr>
              <p:txBody>
                <a:bodyPr wrap="none" rtlCol="0" anchor="ctr">
                  <a:spAutoFit/>
                </a:bodyPr>
                <a:lstStyle/>
                <a:p>
                  <a:pPr algn="r" defTabSz="457189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fr-FR" sz="1000" b="1" dirty="0">
                      <a:solidFill>
                        <a:prstClr val="white"/>
                      </a:solidFill>
                    </a:rPr>
                    <a:t>1.0</a:t>
                  </a:r>
                </a:p>
              </p:txBody>
            </p:sp>
          </p:grpSp>
          <p:sp>
            <p:nvSpPr>
              <p:cNvPr id="17" name="ZoneTexte 118"/>
              <p:cNvSpPr txBox="1"/>
              <p:nvPr/>
            </p:nvSpPr>
            <p:spPr>
              <a:xfrm>
                <a:off x="2032250" y="4554375"/>
                <a:ext cx="243738" cy="235163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txBody>
              <a:bodyPr wrap="none" rtlCol="0" anchor="ctr">
                <a:spAutoFit/>
              </a:bodyPr>
              <a:lstStyle/>
              <a:p>
                <a:pPr algn="r" defTabSz="457189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fr-FR" sz="1000" b="1" dirty="0">
                    <a:solidFill>
                      <a:prstClr val="white"/>
                    </a:solidFill>
                  </a:rPr>
                  <a:t>0</a:t>
                </a:r>
              </a:p>
            </p:txBody>
          </p:sp>
          <p:sp>
            <p:nvSpPr>
              <p:cNvPr id="18" name="ZoneTexte 119"/>
              <p:cNvSpPr txBox="1"/>
              <p:nvPr/>
            </p:nvSpPr>
            <p:spPr>
              <a:xfrm rot="16200000">
                <a:off x="928976" y="3150426"/>
                <a:ext cx="1627774" cy="235163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txBody>
              <a:bodyPr wrap="none" rtlCol="0">
                <a:spAutoFit/>
              </a:bodyPr>
              <a:lstStyle/>
              <a:p>
                <a:pPr>
                  <a:defRPr/>
                </a:pPr>
                <a:r>
                  <a:rPr lang="en-GB" sz="1000" b="1" kern="0" dirty="0">
                    <a:solidFill>
                      <a:prstClr val="white"/>
                    </a:solidFill>
                  </a:rPr>
                  <a:t>Estimated OS probability</a:t>
                </a:r>
              </a:p>
            </p:txBody>
          </p:sp>
        </p:grpSp>
        <p:cxnSp>
          <p:nvCxnSpPr>
            <p:cNvPr id="29" name="Connecteur droit 82"/>
            <p:cNvCxnSpPr/>
            <p:nvPr/>
          </p:nvCxnSpPr>
          <p:spPr>
            <a:xfrm>
              <a:off x="2210313" y="3978466"/>
              <a:ext cx="5095611" cy="0"/>
            </a:xfrm>
            <a:prstGeom prst="line">
              <a:avLst/>
            </a:prstGeom>
            <a:ln w="19050" cap="sq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ZoneTexte 83"/>
            <p:cNvSpPr txBox="1"/>
            <p:nvPr/>
          </p:nvSpPr>
          <p:spPr>
            <a:xfrm>
              <a:off x="2135466" y="4069981"/>
              <a:ext cx="243738" cy="235163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 defTabSz="457189" fontAlgn="base">
                <a:spcBef>
                  <a:spcPct val="0"/>
                </a:spcBef>
                <a:spcAft>
                  <a:spcPct val="0"/>
                </a:spcAft>
              </a:pPr>
              <a:r>
                <a:rPr lang="fr-FR" sz="1000" b="1" dirty="0">
                  <a:solidFill>
                    <a:prstClr val="white"/>
                  </a:solidFill>
                </a:rPr>
                <a:t>0</a:t>
              </a:r>
            </a:p>
          </p:txBody>
        </p:sp>
        <p:sp>
          <p:nvSpPr>
            <p:cNvPr id="64" name="Freeform 5"/>
            <p:cNvSpPr>
              <a:spLocks/>
            </p:cNvSpPr>
            <p:nvPr/>
          </p:nvSpPr>
          <p:spPr bwMode="auto">
            <a:xfrm>
              <a:off x="2278672" y="1246536"/>
              <a:ext cx="5038388" cy="2668952"/>
            </a:xfrm>
            <a:custGeom>
              <a:avLst/>
              <a:gdLst>
                <a:gd name="T0" fmla="*/ 32 w 2918"/>
                <a:gd name="T1" fmla="*/ 10 h 1484"/>
                <a:gd name="T2" fmla="*/ 72 w 2918"/>
                <a:gd name="T3" fmla="*/ 30 h 1484"/>
                <a:gd name="T4" fmla="*/ 100 w 2918"/>
                <a:gd name="T5" fmla="*/ 78 h 1484"/>
                <a:gd name="T6" fmla="*/ 130 w 2918"/>
                <a:gd name="T7" fmla="*/ 106 h 1484"/>
                <a:gd name="T8" fmla="*/ 158 w 2918"/>
                <a:gd name="T9" fmla="*/ 130 h 1484"/>
                <a:gd name="T10" fmla="*/ 178 w 2918"/>
                <a:gd name="T11" fmla="*/ 162 h 1484"/>
                <a:gd name="T12" fmla="*/ 210 w 2918"/>
                <a:gd name="T13" fmla="*/ 176 h 1484"/>
                <a:gd name="T14" fmla="*/ 236 w 2918"/>
                <a:gd name="T15" fmla="*/ 212 h 1484"/>
                <a:gd name="T16" fmla="*/ 272 w 2918"/>
                <a:gd name="T17" fmla="*/ 246 h 1484"/>
                <a:gd name="T18" fmla="*/ 292 w 2918"/>
                <a:gd name="T19" fmla="*/ 282 h 1484"/>
                <a:gd name="T20" fmla="*/ 324 w 2918"/>
                <a:gd name="T21" fmla="*/ 320 h 1484"/>
                <a:gd name="T22" fmla="*/ 356 w 2918"/>
                <a:gd name="T23" fmla="*/ 350 h 1484"/>
                <a:gd name="T24" fmla="*/ 388 w 2918"/>
                <a:gd name="T25" fmla="*/ 380 h 1484"/>
                <a:gd name="T26" fmla="*/ 426 w 2918"/>
                <a:gd name="T27" fmla="*/ 414 h 1484"/>
                <a:gd name="T28" fmla="*/ 454 w 2918"/>
                <a:gd name="T29" fmla="*/ 436 h 1484"/>
                <a:gd name="T30" fmla="*/ 490 w 2918"/>
                <a:gd name="T31" fmla="*/ 472 h 1484"/>
                <a:gd name="T32" fmla="*/ 524 w 2918"/>
                <a:gd name="T33" fmla="*/ 496 h 1484"/>
                <a:gd name="T34" fmla="*/ 548 w 2918"/>
                <a:gd name="T35" fmla="*/ 520 h 1484"/>
                <a:gd name="T36" fmla="*/ 592 w 2918"/>
                <a:gd name="T37" fmla="*/ 536 h 1484"/>
                <a:gd name="T38" fmla="*/ 622 w 2918"/>
                <a:gd name="T39" fmla="*/ 566 h 1484"/>
                <a:gd name="T40" fmla="*/ 652 w 2918"/>
                <a:gd name="T41" fmla="*/ 620 h 1484"/>
                <a:gd name="T42" fmla="*/ 692 w 2918"/>
                <a:gd name="T43" fmla="*/ 644 h 1484"/>
                <a:gd name="T44" fmla="*/ 720 w 2918"/>
                <a:gd name="T45" fmla="*/ 688 h 1484"/>
                <a:gd name="T46" fmla="*/ 756 w 2918"/>
                <a:gd name="T47" fmla="*/ 728 h 1484"/>
                <a:gd name="T48" fmla="*/ 804 w 2918"/>
                <a:gd name="T49" fmla="*/ 766 h 1484"/>
                <a:gd name="T50" fmla="*/ 852 w 2918"/>
                <a:gd name="T51" fmla="*/ 808 h 1484"/>
                <a:gd name="T52" fmla="*/ 902 w 2918"/>
                <a:gd name="T53" fmla="*/ 842 h 1484"/>
                <a:gd name="T54" fmla="*/ 974 w 2918"/>
                <a:gd name="T55" fmla="*/ 874 h 1484"/>
                <a:gd name="T56" fmla="*/ 1034 w 2918"/>
                <a:gd name="T57" fmla="*/ 884 h 1484"/>
                <a:gd name="T58" fmla="*/ 1074 w 2918"/>
                <a:gd name="T59" fmla="*/ 902 h 1484"/>
                <a:gd name="T60" fmla="*/ 1132 w 2918"/>
                <a:gd name="T61" fmla="*/ 916 h 1484"/>
                <a:gd name="T62" fmla="*/ 1174 w 2918"/>
                <a:gd name="T63" fmla="*/ 936 h 1484"/>
                <a:gd name="T64" fmla="*/ 1218 w 2918"/>
                <a:gd name="T65" fmla="*/ 964 h 1484"/>
                <a:gd name="T66" fmla="*/ 1254 w 2918"/>
                <a:gd name="T67" fmla="*/ 982 h 1484"/>
                <a:gd name="T68" fmla="*/ 1294 w 2918"/>
                <a:gd name="T69" fmla="*/ 1004 h 1484"/>
                <a:gd name="T70" fmla="*/ 1346 w 2918"/>
                <a:gd name="T71" fmla="*/ 1026 h 1484"/>
                <a:gd name="T72" fmla="*/ 1396 w 2918"/>
                <a:gd name="T73" fmla="*/ 1050 h 1484"/>
                <a:gd name="T74" fmla="*/ 1448 w 2918"/>
                <a:gd name="T75" fmla="*/ 1060 h 1484"/>
                <a:gd name="T76" fmla="*/ 1480 w 2918"/>
                <a:gd name="T77" fmla="*/ 1088 h 1484"/>
                <a:gd name="T78" fmla="*/ 1534 w 2918"/>
                <a:gd name="T79" fmla="*/ 1102 h 1484"/>
                <a:gd name="T80" fmla="*/ 1596 w 2918"/>
                <a:gd name="T81" fmla="*/ 1114 h 1484"/>
                <a:gd name="T82" fmla="*/ 1666 w 2918"/>
                <a:gd name="T83" fmla="*/ 1132 h 1484"/>
                <a:gd name="T84" fmla="*/ 1734 w 2918"/>
                <a:gd name="T85" fmla="*/ 1158 h 1484"/>
                <a:gd name="T86" fmla="*/ 1832 w 2918"/>
                <a:gd name="T87" fmla="*/ 1178 h 1484"/>
                <a:gd name="T88" fmla="*/ 1862 w 2918"/>
                <a:gd name="T89" fmla="*/ 1192 h 1484"/>
                <a:gd name="T90" fmla="*/ 1942 w 2918"/>
                <a:gd name="T91" fmla="*/ 1194 h 1484"/>
                <a:gd name="T92" fmla="*/ 2052 w 2918"/>
                <a:gd name="T93" fmla="*/ 1210 h 1484"/>
                <a:gd name="T94" fmla="*/ 2184 w 2918"/>
                <a:gd name="T95" fmla="*/ 1234 h 1484"/>
                <a:gd name="T96" fmla="*/ 2278 w 2918"/>
                <a:gd name="T97" fmla="*/ 1254 h 1484"/>
                <a:gd name="T98" fmla="*/ 2302 w 2918"/>
                <a:gd name="T99" fmla="*/ 1284 h 1484"/>
                <a:gd name="T100" fmla="*/ 2358 w 2918"/>
                <a:gd name="T101" fmla="*/ 1298 h 1484"/>
                <a:gd name="T102" fmla="*/ 2372 w 2918"/>
                <a:gd name="T103" fmla="*/ 1342 h 1484"/>
                <a:gd name="T104" fmla="*/ 2918 w 2918"/>
                <a:gd name="T105" fmla="*/ 1378 h 1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918" h="1484">
                  <a:moveTo>
                    <a:pt x="0" y="2"/>
                  </a:moveTo>
                  <a:lnTo>
                    <a:pt x="28" y="0"/>
                  </a:lnTo>
                  <a:lnTo>
                    <a:pt x="32" y="10"/>
                  </a:lnTo>
                  <a:lnTo>
                    <a:pt x="48" y="8"/>
                  </a:lnTo>
                  <a:lnTo>
                    <a:pt x="62" y="22"/>
                  </a:lnTo>
                  <a:lnTo>
                    <a:pt x="72" y="30"/>
                  </a:lnTo>
                  <a:lnTo>
                    <a:pt x="74" y="44"/>
                  </a:lnTo>
                  <a:lnTo>
                    <a:pt x="94" y="54"/>
                  </a:lnTo>
                  <a:lnTo>
                    <a:pt x="100" y="78"/>
                  </a:lnTo>
                  <a:lnTo>
                    <a:pt x="112" y="80"/>
                  </a:lnTo>
                  <a:lnTo>
                    <a:pt x="128" y="90"/>
                  </a:lnTo>
                  <a:lnTo>
                    <a:pt x="130" y="106"/>
                  </a:lnTo>
                  <a:lnTo>
                    <a:pt x="142" y="110"/>
                  </a:lnTo>
                  <a:lnTo>
                    <a:pt x="148" y="124"/>
                  </a:lnTo>
                  <a:lnTo>
                    <a:pt x="158" y="130"/>
                  </a:lnTo>
                  <a:lnTo>
                    <a:pt x="166" y="132"/>
                  </a:lnTo>
                  <a:lnTo>
                    <a:pt x="176" y="146"/>
                  </a:lnTo>
                  <a:lnTo>
                    <a:pt x="178" y="162"/>
                  </a:lnTo>
                  <a:lnTo>
                    <a:pt x="192" y="164"/>
                  </a:lnTo>
                  <a:lnTo>
                    <a:pt x="200" y="172"/>
                  </a:lnTo>
                  <a:lnTo>
                    <a:pt x="210" y="176"/>
                  </a:lnTo>
                  <a:lnTo>
                    <a:pt x="222" y="190"/>
                  </a:lnTo>
                  <a:lnTo>
                    <a:pt x="232" y="190"/>
                  </a:lnTo>
                  <a:lnTo>
                    <a:pt x="236" y="212"/>
                  </a:lnTo>
                  <a:lnTo>
                    <a:pt x="248" y="214"/>
                  </a:lnTo>
                  <a:lnTo>
                    <a:pt x="262" y="236"/>
                  </a:lnTo>
                  <a:lnTo>
                    <a:pt x="272" y="246"/>
                  </a:lnTo>
                  <a:lnTo>
                    <a:pt x="280" y="250"/>
                  </a:lnTo>
                  <a:lnTo>
                    <a:pt x="280" y="270"/>
                  </a:lnTo>
                  <a:lnTo>
                    <a:pt x="292" y="282"/>
                  </a:lnTo>
                  <a:lnTo>
                    <a:pt x="308" y="292"/>
                  </a:lnTo>
                  <a:lnTo>
                    <a:pt x="316" y="312"/>
                  </a:lnTo>
                  <a:lnTo>
                    <a:pt x="324" y="320"/>
                  </a:lnTo>
                  <a:lnTo>
                    <a:pt x="330" y="336"/>
                  </a:lnTo>
                  <a:lnTo>
                    <a:pt x="342" y="348"/>
                  </a:lnTo>
                  <a:lnTo>
                    <a:pt x="356" y="350"/>
                  </a:lnTo>
                  <a:lnTo>
                    <a:pt x="364" y="358"/>
                  </a:lnTo>
                  <a:lnTo>
                    <a:pt x="372" y="368"/>
                  </a:lnTo>
                  <a:lnTo>
                    <a:pt x="388" y="380"/>
                  </a:lnTo>
                  <a:lnTo>
                    <a:pt x="410" y="390"/>
                  </a:lnTo>
                  <a:lnTo>
                    <a:pt x="424" y="400"/>
                  </a:lnTo>
                  <a:lnTo>
                    <a:pt x="426" y="414"/>
                  </a:lnTo>
                  <a:lnTo>
                    <a:pt x="434" y="416"/>
                  </a:lnTo>
                  <a:lnTo>
                    <a:pt x="440" y="428"/>
                  </a:lnTo>
                  <a:lnTo>
                    <a:pt x="454" y="436"/>
                  </a:lnTo>
                  <a:lnTo>
                    <a:pt x="464" y="450"/>
                  </a:lnTo>
                  <a:lnTo>
                    <a:pt x="476" y="464"/>
                  </a:lnTo>
                  <a:lnTo>
                    <a:pt x="490" y="472"/>
                  </a:lnTo>
                  <a:lnTo>
                    <a:pt x="506" y="478"/>
                  </a:lnTo>
                  <a:lnTo>
                    <a:pt x="510" y="496"/>
                  </a:lnTo>
                  <a:lnTo>
                    <a:pt x="524" y="496"/>
                  </a:lnTo>
                  <a:lnTo>
                    <a:pt x="524" y="506"/>
                  </a:lnTo>
                  <a:lnTo>
                    <a:pt x="538" y="508"/>
                  </a:lnTo>
                  <a:lnTo>
                    <a:pt x="548" y="520"/>
                  </a:lnTo>
                  <a:lnTo>
                    <a:pt x="568" y="520"/>
                  </a:lnTo>
                  <a:lnTo>
                    <a:pt x="574" y="532"/>
                  </a:lnTo>
                  <a:lnTo>
                    <a:pt x="592" y="536"/>
                  </a:lnTo>
                  <a:lnTo>
                    <a:pt x="600" y="550"/>
                  </a:lnTo>
                  <a:lnTo>
                    <a:pt x="612" y="550"/>
                  </a:lnTo>
                  <a:lnTo>
                    <a:pt x="622" y="566"/>
                  </a:lnTo>
                  <a:lnTo>
                    <a:pt x="632" y="582"/>
                  </a:lnTo>
                  <a:lnTo>
                    <a:pt x="646" y="600"/>
                  </a:lnTo>
                  <a:lnTo>
                    <a:pt x="652" y="620"/>
                  </a:lnTo>
                  <a:lnTo>
                    <a:pt x="664" y="634"/>
                  </a:lnTo>
                  <a:lnTo>
                    <a:pt x="678" y="644"/>
                  </a:lnTo>
                  <a:lnTo>
                    <a:pt x="692" y="644"/>
                  </a:lnTo>
                  <a:lnTo>
                    <a:pt x="698" y="650"/>
                  </a:lnTo>
                  <a:lnTo>
                    <a:pt x="706" y="668"/>
                  </a:lnTo>
                  <a:lnTo>
                    <a:pt x="720" y="688"/>
                  </a:lnTo>
                  <a:lnTo>
                    <a:pt x="730" y="700"/>
                  </a:lnTo>
                  <a:lnTo>
                    <a:pt x="744" y="710"/>
                  </a:lnTo>
                  <a:lnTo>
                    <a:pt x="756" y="728"/>
                  </a:lnTo>
                  <a:lnTo>
                    <a:pt x="778" y="742"/>
                  </a:lnTo>
                  <a:lnTo>
                    <a:pt x="792" y="758"/>
                  </a:lnTo>
                  <a:lnTo>
                    <a:pt x="804" y="766"/>
                  </a:lnTo>
                  <a:lnTo>
                    <a:pt x="826" y="780"/>
                  </a:lnTo>
                  <a:lnTo>
                    <a:pt x="838" y="790"/>
                  </a:lnTo>
                  <a:lnTo>
                    <a:pt x="852" y="808"/>
                  </a:lnTo>
                  <a:lnTo>
                    <a:pt x="868" y="822"/>
                  </a:lnTo>
                  <a:lnTo>
                    <a:pt x="886" y="834"/>
                  </a:lnTo>
                  <a:lnTo>
                    <a:pt x="902" y="842"/>
                  </a:lnTo>
                  <a:lnTo>
                    <a:pt x="920" y="860"/>
                  </a:lnTo>
                  <a:lnTo>
                    <a:pt x="966" y="862"/>
                  </a:lnTo>
                  <a:lnTo>
                    <a:pt x="974" y="874"/>
                  </a:lnTo>
                  <a:lnTo>
                    <a:pt x="986" y="882"/>
                  </a:lnTo>
                  <a:lnTo>
                    <a:pt x="1008" y="880"/>
                  </a:lnTo>
                  <a:lnTo>
                    <a:pt x="1034" y="884"/>
                  </a:lnTo>
                  <a:lnTo>
                    <a:pt x="1040" y="896"/>
                  </a:lnTo>
                  <a:lnTo>
                    <a:pt x="1054" y="898"/>
                  </a:lnTo>
                  <a:lnTo>
                    <a:pt x="1074" y="902"/>
                  </a:lnTo>
                  <a:lnTo>
                    <a:pt x="1086" y="912"/>
                  </a:lnTo>
                  <a:lnTo>
                    <a:pt x="1104" y="910"/>
                  </a:lnTo>
                  <a:lnTo>
                    <a:pt x="1132" y="916"/>
                  </a:lnTo>
                  <a:lnTo>
                    <a:pt x="1140" y="930"/>
                  </a:lnTo>
                  <a:lnTo>
                    <a:pt x="1154" y="936"/>
                  </a:lnTo>
                  <a:lnTo>
                    <a:pt x="1174" y="936"/>
                  </a:lnTo>
                  <a:lnTo>
                    <a:pt x="1186" y="954"/>
                  </a:lnTo>
                  <a:lnTo>
                    <a:pt x="1202" y="954"/>
                  </a:lnTo>
                  <a:lnTo>
                    <a:pt x="1218" y="964"/>
                  </a:lnTo>
                  <a:lnTo>
                    <a:pt x="1226" y="974"/>
                  </a:lnTo>
                  <a:lnTo>
                    <a:pt x="1240" y="982"/>
                  </a:lnTo>
                  <a:lnTo>
                    <a:pt x="1254" y="982"/>
                  </a:lnTo>
                  <a:lnTo>
                    <a:pt x="1264" y="996"/>
                  </a:lnTo>
                  <a:lnTo>
                    <a:pt x="1280" y="994"/>
                  </a:lnTo>
                  <a:lnTo>
                    <a:pt x="1294" y="1004"/>
                  </a:lnTo>
                  <a:lnTo>
                    <a:pt x="1314" y="1006"/>
                  </a:lnTo>
                  <a:lnTo>
                    <a:pt x="1332" y="1010"/>
                  </a:lnTo>
                  <a:lnTo>
                    <a:pt x="1346" y="1026"/>
                  </a:lnTo>
                  <a:lnTo>
                    <a:pt x="1368" y="1028"/>
                  </a:lnTo>
                  <a:lnTo>
                    <a:pt x="1382" y="1032"/>
                  </a:lnTo>
                  <a:lnTo>
                    <a:pt x="1396" y="1050"/>
                  </a:lnTo>
                  <a:lnTo>
                    <a:pt x="1418" y="1050"/>
                  </a:lnTo>
                  <a:lnTo>
                    <a:pt x="1436" y="1050"/>
                  </a:lnTo>
                  <a:lnTo>
                    <a:pt x="1448" y="1060"/>
                  </a:lnTo>
                  <a:lnTo>
                    <a:pt x="1458" y="1068"/>
                  </a:lnTo>
                  <a:lnTo>
                    <a:pt x="1468" y="1082"/>
                  </a:lnTo>
                  <a:lnTo>
                    <a:pt x="1480" y="1088"/>
                  </a:lnTo>
                  <a:lnTo>
                    <a:pt x="1500" y="1094"/>
                  </a:lnTo>
                  <a:lnTo>
                    <a:pt x="1514" y="1100"/>
                  </a:lnTo>
                  <a:lnTo>
                    <a:pt x="1534" y="1102"/>
                  </a:lnTo>
                  <a:lnTo>
                    <a:pt x="1558" y="1104"/>
                  </a:lnTo>
                  <a:lnTo>
                    <a:pt x="1574" y="1102"/>
                  </a:lnTo>
                  <a:lnTo>
                    <a:pt x="1596" y="1114"/>
                  </a:lnTo>
                  <a:lnTo>
                    <a:pt x="1610" y="1120"/>
                  </a:lnTo>
                  <a:lnTo>
                    <a:pt x="1660" y="1118"/>
                  </a:lnTo>
                  <a:lnTo>
                    <a:pt x="1666" y="1132"/>
                  </a:lnTo>
                  <a:lnTo>
                    <a:pt x="1680" y="1140"/>
                  </a:lnTo>
                  <a:lnTo>
                    <a:pt x="1712" y="1140"/>
                  </a:lnTo>
                  <a:lnTo>
                    <a:pt x="1734" y="1158"/>
                  </a:lnTo>
                  <a:lnTo>
                    <a:pt x="1800" y="1164"/>
                  </a:lnTo>
                  <a:lnTo>
                    <a:pt x="1820" y="1172"/>
                  </a:lnTo>
                  <a:lnTo>
                    <a:pt x="1832" y="1178"/>
                  </a:lnTo>
                  <a:lnTo>
                    <a:pt x="1836" y="1192"/>
                  </a:lnTo>
                  <a:lnTo>
                    <a:pt x="1854" y="1188"/>
                  </a:lnTo>
                  <a:lnTo>
                    <a:pt x="1862" y="1192"/>
                  </a:lnTo>
                  <a:lnTo>
                    <a:pt x="1888" y="1194"/>
                  </a:lnTo>
                  <a:lnTo>
                    <a:pt x="1914" y="1194"/>
                  </a:lnTo>
                  <a:lnTo>
                    <a:pt x="1942" y="1194"/>
                  </a:lnTo>
                  <a:lnTo>
                    <a:pt x="1954" y="1210"/>
                  </a:lnTo>
                  <a:lnTo>
                    <a:pt x="1978" y="1210"/>
                  </a:lnTo>
                  <a:lnTo>
                    <a:pt x="2052" y="1210"/>
                  </a:lnTo>
                  <a:lnTo>
                    <a:pt x="2052" y="1226"/>
                  </a:lnTo>
                  <a:lnTo>
                    <a:pt x="2184" y="1226"/>
                  </a:lnTo>
                  <a:lnTo>
                    <a:pt x="2184" y="1234"/>
                  </a:lnTo>
                  <a:lnTo>
                    <a:pt x="2252" y="1234"/>
                  </a:lnTo>
                  <a:lnTo>
                    <a:pt x="2252" y="1254"/>
                  </a:lnTo>
                  <a:lnTo>
                    <a:pt x="2278" y="1254"/>
                  </a:lnTo>
                  <a:lnTo>
                    <a:pt x="2278" y="1270"/>
                  </a:lnTo>
                  <a:lnTo>
                    <a:pt x="2302" y="1270"/>
                  </a:lnTo>
                  <a:lnTo>
                    <a:pt x="2302" y="1284"/>
                  </a:lnTo>
                  <a:lnTo>
                    <a:pt x="2340" y="1284"/>
                  </a:lnTo>
                  <a:lnTo>
                    <a:pt x="2340" y="1298"/>
                  </a:lnTo>
                  <a:lnTo>
                    <a:pt x="2358" y="1298"/>
                  </a:lnTo>
                  <a:lnTo>
                    <a:pt x="2358" y="1324"/>
                  </a:lnTo>
                  <a:lnTo>
                    <a:pt x="2372" y="1324"/>
                  </a:lnTo>
                  <a:lnTo>
                    <a:pt x="2372" y="1342"/>
                  </a:lnTo>
                  <a:lnTo>
                    <a:pt x="2750" y="1342"/>
                  </a:lnTo>
                  <a:lnTo>
                    <a:pt x="2750" y="1378"/>
                  </a:lnTo>
                  <a:lnTo>
                    <a:pt x="2918" y="1378"/>
                  </a:lnTo>
                  <a:lnTo>
                    <a:pt x="2918" y="1484"/>
                  </a:lnTo>
                </a:path>
              </a:pathLst>
            </a:custGeom>
            <a:ln w="31750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189" fontAlgn="base">
                <a:spcBef>
                  <a:spcPct val="0"/>
                </a:spcBef>
                <a:spcAft>
                  <a:spcPct val="0"/>
                </a:spcAft>
              </a:pPr>
              <a:endParaRPr lang="fr-FR" sz="1200" b="1" dirty="0">
                <a:solidFill>
                  <a:prstClr val="white"/>
                </a:solidFill>
              </a:endParaRPr>
            </a:p>
          </p:txBody>
        </p:sp>
        <p:sp>
          <p:nvSpPr>
            <p:cNvPr id="65" name="Freeform 9"/>
            <p:cNvSpPr>
              <a:spLocks/>
            </p:cNvSpPr>
            <p:nvPr/>
          </p:nvSpPr>
          <p:spPr bwMode="auto">
            <a:xfrm>
              <a:off x="2267536" y="1246536"/>
              <a:ext cx="4713776" cy="2507088"/>
            </a:xfrm>
            <a:custGeom>
              <a:avLst/>
              <a:gdLst>
                <a:gd name="T0" fmla="*/ 50 w 2730"/>
                <a:gd name="T1" fmla="*/ 16 h 1394"/>
                <a:gd name="T2" fmla="*/ 84 w 2730"/>
                <a:gd name="T3" fmla="*/ 50 h 1394"/>
                <a:gd name="T4" fmla="*/ 120 w 2730"/>
                <a:gd name="T5" fmla="*/ 86 h 1394"/>
                <a:gd name="T6" fmla="*/ 158 w 2730"/>
                <a:gd name="T7" fmla="*/ 112 h 1394"/>
                <a:gd name="T8" fmla="*/ 184 w 2730"/>
                <a:gd name="T9" fmla="*/ 144 h 1394"/>
                <a:gd name="T10" fmla="*/ 220 w 2730"/>
                <a:gd name="T11" fmla="*/ 194 h 1394"/>
                <a:gd name="T12" fmla="*/ 244 w 2730"/>
                <a:gd name="T13" fmla="*/ 246 h 1394"/>
                <a:gd name="T14" fmla="*/ 276 w 2730"/>
                <a:gd name="T15" fmla="*/ 294 h 1394"/>
                <a:gd name="T16" fmla="*/ 308 w 2730"/>
                <a:gd name="T17" fmla="*/ 334 h 1394"/>
                <a:gd name="T18" fmla="*/ 328 w 2730"/>
                <a:gd name="T19" fmla="*/ 368 h 1394"/>
                <a:gd name="T20" fmla="*/ 354 w 2730"/>
                <a:gd name="T21" fmla="*/ 394 h 1394"/>
                <a:gd name="T22" fmla="*/ 364 w 2730"/>
                <a:gd name="T23" fmla="*/ 426 h 1394"/>
                <a:gd name="T24" fmla="*/ 392 w 2730"/>
                <a:gd name="T25" fmla="*/ 464 h 1394"/>
                <a:gd name="T26" fmla="*/ 424 w 2730"/>
                <a:gd name="T27" fmla="*/ 506 h 1394"/>
                <a:gd name="T28" fmla="*/ 456 w 2730"/>
                <a:gd name="T29" fmla="*/ 518 h 1394"/>
                <a:gd name="T30" fmla="*/ 484 w 2730"/>
                <a:gd name="T31" fmla="*/ 560 h 1394"/>
                <a:gd name="T32" fmla="*/ 522 w 2730"/>
                <a:gd name="T33" fmla="*/ 596 h 1394"/>
                <a:gd name="T34" fmla="*/ 556 w 2730"/>
                <a:gd name="T35" fmla="*/ 648 h 1394"/>
                <a:gd name="T36" fmla="*/ 600 w 2730"/>
                <a:gd name="T37" fmla="*/ 682 h 1394"/>
                <a:gd name="T38" fmla="*/ 642 w 2730"/>
                <a:gd name="T39" fmla="*/ 718 h 1394"/>
                <a:gd name="T40" fmla="*/ 674 w 2730"/>
                <a:gd name="T41" fmla="*/ 754 h 1394"/>
                <a:gd name="T42" fmla="*/ 710 w 2730"/>
                <a:gd name="T43" fmla="*/ 774 h 1394"/>
                <a:gd name="T44" fmla="*/ 734 w 2730"/>
                <a:gd name="T45" fmla="*/ 802 h 1394"/>
                <a:gd name="T46" fmla="*/ 770 w 2730"/>
                <a:gd name="T47" fmla="*/ 822 h 1394"/>
                <a:gd name="T48" fmla="*/ 808 w 2730"/>
                <a:gd name="T49" fmla="*/ 856 h 1394"/>
                <a:gd name="T50" fmla="*/ 852 w 2730"/>
                <a:gd name="T51" fmla="*/ 872 h 1394"/>
                <a:gd name="T52" fmla="*/ 872 w 2730"/>
                <a:gd name="T53" fmla="*/ 894 h 1394"/>
                <a:gd name="T54" fmla="*/ 904 w 2730"/>
                <a:gd name="T55" fmla="*/ 914 h 1394"/>
                <a:gd name="T56" fmla="*/ 934 w 2730"/>
                <a:gd name="T57" fmla="*/ 948 h 1394"/>
                <a:gd name="T58" fmla="*/ 972 w 2730"/>
                <a:gd name="T59" fmla="*/ 960 h 1394"/>
                <a:gd name="T60" fmla="*/ 1008 w 2730"/>
                <a:gd name="T61" fmla="*/ 980 h 1394"/>
                <a:gd name="T62" fmla="*/ 1042 w 2730"/>
                <a:gd name="T63" fmla="*/ 986 h 1394"/>
                <a:gd name="T64" fmla="*/ 1088 w 2730"/>
                <a:gd name="T65" fmla="*/ 996 h 1394"/>
                <a:gd name="T66" fmla="*/ 1120 w 2730"/>
                <a:gd name="T67" fmla="*/ 1022 h 1394"/>
                <a:gd name="T68" fmla="*/ 1156 w 2730"/>
                <a:gd name="T69" fmla="*/ 1058 h 1394"/>
                <a:gd name="T70" fmla="*/ 1192 w 2730"/>
                <a:gd name="T71" fmla="*/ 1082 h 1394"/>
                <a:gd name="T72" fmla="*/ 1230 w 2730"/>
                <a:gd name="T73" fmla="*/ 1090 h 1394"/>
                <a:gd name="T74" fmla="*/ 1260 w 2730"/>
                <a:gd name="T75" fmla="*/ 1104 h 1394"/>
                <a:gd name="T76" fmla="*/ 1312 w 2730"/>
                <a:gd name="T77" fmla="*/ 1126 h 1394"/>
                <a:gd name="T78" fmla="*/ 1362 w 2730"/>
                <a:gd name="T79" fmla="*/ 1142 h 1394"/>
                <a:gd name="T80" fmla="*/ 1402 w 2730"/>
                <a:gd name="T81" fmla="*/ 1154 h 1394"/>
                <a:gd name="T82" fmla="*/ 1428 w 2730"/>
                <a:gd name="T83" fmla="*/ 1180 h 1394"/>
                <a:gd name="T84" fmla="*/ 1474 w 2730"/>
                <a:gd name="T85" fmla="*/ 1196 h 1394"/>
                <a:gd name="T86" fmla="*/ 1520 w 2730"/>
                <a:gd name="T87" fmla="*/ 1212 h 1394"/>
                <a:gd name="T88" fmla="*/ 1562 w 2730"/>
                <a:gd name="T89" fmla="*/ 1236 h 1394"/>
                <a:gd name="T90" fmla="*/ 1634 w 2730"/>
                <a:gd name="T91" fmla="*/ 1262 h 1394"/>
                <a:gd name="T92" fmla="*/ 1720 w 2730"/>
                <a:gd name="T93" fmla="*/ 1268 h 1394"/>
                <a:gd name="T94" fmla="*/ 1760 w 2730"/>
                <a:gd name="T95" fmla="*/ 1278 h 1394"/>
                <a:gd name="T96" fmla="*/ 1806 w 2730"/>
                <a:gd name="T97" fmla="*/ 1290 h 1394"/>
                <a:gd name="T98" fmla="*/ 1856 w 2730"/>
                <a:gd name="T99" fmla="*/ 1316 h 1394"/>
                <a:gd name="T100" fmla="*/ 1952 w 2730"/>
                <a:gd name="T101" fmla="*/ 1340 h 1394"/>
                <a:gd name="T102" fmla="*/ 2112 w 2730"/>
                <a:gd name="T103" fmla="*/ 1352 h 1394"/>
                <a:gd name="T104" fmla="*/ 2418 w 2730"/>
                <a:gd name="T105" fmla="*/ 1394 h 1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730" h="1394">
                  <a:moveTo>
                    <a:pt x="0" y="0"/>
                  </a:moveTo>
                  <a:lnTo>
                    <a:pt x="34" y="0"/>
                  </a:lnTo>
                  <a:lnTo>
                    <a:pt x="50" y="16"/>
                  </a:lnTo>
                  <a:lnTo>
                    <a:pt x="68" y="22"/>
                  </a:lnTo>
                  <a:lnTo>
                    <a:pt x="78" y="36"/>
                  </a:lnTo>
                  <a:lnTo>
                    <a:pt x="84" y="50"/>
                  </a:lnTo>
                  <a:lnTo>
                    <a:pt x="102" y="66"/>
                  </a:lnTo>
                  <a:lnTo>
                    <a:pt x="108" y="78"/>
                  </a:lnTo>
                  <a:lnTo>
                    <a:pt x="120" y="86"/>
                  </a:lnTo>
                  <a:lnTo>
                    <a:pt x="124" y="104"/>
                  </a:lnTo>
                  <a:lnTo>
                    <a:pt x="142" y="110"/>
                  </a:lnTo>
                  <a:lnTo>
                    <a:pt x="158" y="112"/>
                  </a:lnTo>
                  <a:lnTo>
                    <a:pt x="168" y="122"/>
                  </a:lnTo>
                  <a:lnTo>
                    <a:pt x="178" y="128"/>
                  </a:lnTo>
                  <a:lnTo>
                    <a:pt x="184" y="144"/>
                  </a:lnTo>
                  <a:lnTo>
                    <a:pt x="196" y="162"/>
                  </a:lnTo>
                  <a:lnTo>
                    <a:pt x="204" y="184"/>
                  </a:lnTo>
                  <a:lnTo>
                    <a:pt x="220" y="194"/>
                  </a:lnTo>
                  <a:lnTo>
                    <a:pt x="226" y="218"/>
                  </a:lnTo>
                  <a:lnTo>
                    <a:pt x="238" y="228"/>
                  </a:lnTo>
                  <a:lnTo>
                    <a:pt x="244" y="246"/>
                  </a:lnTo>
                  <a:lnTo>
                    <a:pt x="256" y="256"/>
                  </a:lnTo>
                  <a:lnTo>
                    <a:pt x="262" y="274"/>
                  </a:lnTo>
                  <a:lnTo>
                    <a:pt x="276" y="294"/>
                  </a:lnTo>
                  <a:lnTo>
                    <a:pt x="286" y="308"/>
                  </a:lnTo>
                  <a:lnTo>
                    <a:pt x="298" y="320"/>
                  </a:lnTo>
                  <a:lnTo>
                    <a:pt x="308" y="334"/>
                  </a:lnTo>
                  <a:lnTo>
                    <a:pt x="316" y="350"/>
                  </a:lnTo>
                  <a:lnTo>
                    <a:pt x="326" y="354"/>
                  </a:lnTo>
                  <a:lnTo>
                    <a:pt x="328" y="368"/>
                  </a:lnTo>
                  <a:lnTo>
                    <a:pt x="338" y="370"/>
                  </a:lnTo>
                  <a:lnTo>
                    <a:pt x="346" y="382"/>
                  </a:lnTo>
                  <a:lnTo>
                    <a:pt x="354" y="394"/>
                  </a:lnTo>
                  <a:lnTo>
                    <a:pt x="354" y="412"/>
                  </a:lnTo>
                  <a:lnTo>
                    <a:pt x="364" y="410"/>
                  </a:lnTo>
                  <a:lnTo>
                    <a:pt x="364" y="426"/>
                  </a:lnTo>
                  <a:lnTo>
                    <a:pt x="376" y="432"/>
                  </a:lnTo>
                  <a:lnTo>
                    <a:pt x="380" y="450"/>
                  </a:lnTo>
                  <a:lnTo>
                    <a:pt x="392" y="464"/>
                  </a:lnTo>
                  <a:lnTo>
                    <a:pt x="408" y="484"/>
                  </a:lnTo>
                  <a:lnTo>
                    <a:pt x="422" y="490"/>
                  </a:lnTo>
                  <a:lnTo>
                    <a:pt x="424" y="506"/>
                  </a:lnTo>
                  <a:lnTo>
                    <a:pt x="436" y="508"/>
                  </a:lnTo>
                  <a:lnTo>
                    <a:pt x="440" y="518"/>
                  </a:lnTo>
                  <a:lnTo>
                    <a:pt x="456" y="518"/>
                  </a:lnTo>
                  <a:lnTo>
                    <a:pt x="462" y="536"/>
                  </a:lnTo>
                  <a:lnTo>
                    <a:pt x="476" y="548"/>
                  </a:lnTo>
                  <a:lnTo>
                    <a:pt x="484" y="560"/>
                  </a:lnTo>
                  <a:lnTo>
                    <a:pt x="498" y="570"/>
                  </a:lnTo>
                  <a:lnTo>
                    <a:pt x="508" y="588"/>
                  </a:lnTo>
                  <a:lnTo>
                    <a:pt x="522" y="596"/>
                  </a:lnTo>
                  <a:lnTo>
                    <a:pt x="532" y="610"/>
                  </a:lnTo>
                  <a:lnTo>
                    <a:pt x="550" y="628"/>
                  </a:lnTo>
                  <a:lnTo>
                    <a:pt x="556" y="648"/>
                  </a:lnTo>
                  <a:lnTo>
                    <a:pt x="572" y="662"/>
                  </a:lnTo>
                  <a:lnTo>
                    <a:pt x="586" y="670"/>
                  </a:lnTo>
                  <a:lnTo>
                    <a:pt x="600" y="682"/>
                  </a:lnTo>
                  <a:lnTo>
                    <a:pt x="616" y="684"/>
                  </a:lnTo>
                  <a:lnTo>
                    <a:pt x="626" y="696"/>
                  </a:lnTo>
                  <a:lnTo>
                    <a:pt x="642" y="718"/>
                  </a:lnTo>
                  <a:lnTo>
                    <a:pt x="656" y="726"/>
                  </a:lnTo>
                  <a:lnTo>
                    <a:pt x="660" y="742"/>
                  </a:lnTo>
                  <a:lnTo>
                    <a:pt x="674" y="754"/>
                  </a:lnTo>
                  <a:lnTo>
                    <a:pt x="684" y="766"/>
                  </a:lnTo>
                  <a:lnTo>
                    <a:pt x="696" y="772"/>
                  </a:lnTo>
                  <a:lnTo>
                    <a:pt x="710" y="774"/>
                  </a:lnTo>
                  <a:lnTo>
                    <a:pt x="712" y="786"/>
                  </a:lnTo>
                  <a:lnTo>
                    <a:pt x="722" y="796"/>
                  </a:lnTo>
                  <a:lnTo>
                    <a:pt x="734" y="802"/>
                  </a:lnTo>
                  <a:lnTo>
                    <a:pt x="742" y="810"/>
                  </a:lnTo>
                  <a:lnTo>
                    <a:pt x="756" y="806"/>
                  </a:lnTo>
                  <a:lnTo>
                    <a:pt x="770" y="822"/>
                  </a:lnTo>
                  <a:lnTo>
                    <a:pt x="786" y="830"/>
                  </a:lnTo>
                  <a:lnTo>
                    <a:pt x="794" y="848"/>
                  </a:lnTo>
                  <a:lnTo>
                    <a:pt x="808" y="856"/>
                  </a:lnTo>
                  <a:lnTo>
                    <a:pt x="822" y="864"/>
                  </a:lnTo>
                  <a:lnTo>
                    <a:pt x="838" y="868"/>
                  </a:lnTo>
                  <a:lnTo>
                    <a:pt x="852" y="872"/>
                  </a:lnTo>
                  <a:lnTo>
                    <a:pt x="856" y="880"/>
                  </a:lnTo>
                  <a:lnTo>
                    <a:pt x="866" y="882"/>
                  </a:lnTo>
                  <a:lnTo>
                    <a:pt x="872" y="894"/>
                  </a:lnTo>
                  <a:lnTo>
                    <a:pt x="880" y="904"/>
                  </a:lnTo>
                  <a:lnTo>
                    <a:pt x="890" y="912"/>
                  </a:lnTo>
                  <a:lnTo>
                    <a:pt x="904" y="914"/>
                  </a:lnTo>
                  <a:lnTo>
                    <a:pt x="912" y="930"/>
                  </a:lnTo>
                  <a:lnTo>
                    <a:pt x="928" y="932"/>
                  </a:lnTo>
                  <a:lnTo>
                    <a:pt x="934" y="948"/>
                  </a:lnTo>
                  <a:lnTo>
                    <a:pt x="950" y="950"/>
                  </a:lnTo>
                  <a:lnTo>
                    <a:pt x="964" y="950"/>
                  </a:lnTo>
                  <a:lnTo>
                    <a:pt x="972" y="960"/>
                  </a:lnTo>
                  <a:lnTo>
                    <a:pt x="984" y="968"/>
                  </a:lnTo>
                  <a:lnTo>
                    <a:pt x="998" y="968"/>
                  </a:lnTo>
                  <a:lnTo>
                    <a:pt x="1008" y="980"/>
                  </a:lnTo>
                  <a:lnTo>
                    <a:pt x="1022" y="980"/>
                  </a:lnTo>
                  <a:lnTo>
                    <a:pt x="1030" y="986"/>
                  </a:lnTo>
                  <a:lnTo>
                    <a:pt x="1042" y="986"/>
                  </a:lnTo>
                  <a:lnTo>
                    <a:pt x="1056" y="988"/>
                  </a:lnTo>
                  <a:lnTo>
                    <a:pt x="1066" y="1000"/>
                  </a:lnTo>
                  <a:lnTo>
                    <a:pt x="1088" y="996"/>
                  </a:lnTo>
                  <a:lnTo>
                    <a:pt x="1098" y="1008"/>
                  </a:lnTo>
                  <a:lnTo>
                    <a:pt x="1108" y="1016"/>
                  </a:lnTo>
                  <a:lnTo>
                    <a:pt x="1120" y="1022"/>
                  </a:lnTo>
                  <a:lnTo>
                    <a:pt x="1132" y="1038"/>
                  </a:lnTo>
                  <a:lnTo>
                    <a:pt x="1148" y="1046"/>
                  </a:lnTo>
                  <a:lnTo>
                    <a:pt x="1156" y="1058"/>
                  </a:lnTo>
                  <a:lnTo>
                    <a:pt x="1174" y="1066"/>
                  </a:lnTo>
                  <a:lnTo>
                    <a:pt x="1186" y="1074"/>
                  </a:lnTo>
                  <a:lnTo>
                    <a:pt x="1192" y="1082"/>
                  </a:lnTo>
                  <a:lnTo>
                    <a:pt x="1204" y="1084"/>
                  </a:lnTo>
                  <a:lnTo>
                    <a:pt x="1212" y="1090"/>
                  </a:lnTo>
                  <a:lnTo>
                    <a:pt x="1230" y="1090"/>
                  </a:lnTo>
                  <a:lnTo>
                    <a:pt x="1236" y="1098"/>
                  </a:lnTo>
                  <a:lnTo>
                    <a:pt x="1250" y="1096"/>
                  </a:lnTo>
                  <a:lnTo>
                    <a:pt x="1260" y="1104"/>
                  </a:lnTo>
                  <a:lnTo>
                    <a:pt x="1278" y="1106"/>
                  </a:lnTo>
                  <a:lnTo>
                    <a:pt x="1292" y="1128"/>
                  </a:lnTo>
                  <a:lnTo>
                    <a:pt x="1312" y="1126"/>
                  </a:lnTo>
                  <a:lnTo>
                    <a:pt x="1322" y="1134"/>
                  </a:lnTo>
                  <a:lnTo>
                    <a:pt x="1342" y="1138"/>
                  </a:lnTo>
                  <a:lnTo>
                    <a:pt x="1362" y="1142"/>
                  </a:lnTo>
                  <a:lnTo>
                    <a:pt x="1374" y="1150"/>
                  </a:lnTo>
                  <a:lnTo>
                    <a:pt x="1390" y="1156"/>
                  </a:lnTo>
                  <a:lnTo>
                    <a:pt x="1402" y="1154"/>
                  </a:lnTo>
                  <a:lnTo>
                    <a:pt x="1408" y="1166"/>
                  </a:lnTo>
                  <a:lnTo>
                    <a:pt x="1420" y="1168"/>
                  </a:lnTo>
                  <a:lnTo>
                    <a:pt x="1428" y="1180"/>
                  </a:lnTo>
                  <a:lnTo>
                    <a:pt x="1444" y="1182"/>
                  </a:lnTo>
                  <a:lnTo>
                    <a:pt x="1464" y="1186"/>
                  </a:lnTo>
                  <a:lnTo>
                    <a:pt x="1474" y="1196"/>
                  </a:lnTo>
                  <a:lnTo>
                    <a:pt x="1490" y="1200"/>
                  </a:lnTo>
                  <a:lnTo>
                    <a:pt x="1500" y="1212"/>
                  </a:lnTo>
                  <a:lnTo>
                    <a:pt x="1520" y="1212"/>
                  </a:lnTo>
                  <a:lnTo>
                    <a:pt x="1532" y="1226"/>
                  </a:lnTo>
                  <a:lnTo>
                    <a:pt x="1550" y="1226"/>
                  </a:lnTo>
                  <a:lnTo>
                    <a:pt x="1562" y="1236"/>
                  </a:lnTo>
                  <a:lnTo>
                    <a:pt x="1572" y="1248"/>
                  </a:lnTo>
                  <a:lnTo>
                    <a:pt x="1624" y="1248"/>
                  </a:lnTo>
                  <a:lnTo>
                    <a:pt x="1634" y="1262"/>
                  </a:lnTo>
                  <a:lnTo>
                    <a:pt x="1642" y="1266"/>
                  </a:lnTo>
                  <a:lnTo>
                    <a:pt x="1704" y="1266"/>
                  </a:lnTo>
                  <a:lnTo>
                    <a:pt x="1720" y="1268"/>
                  </a:lnTo>
                  <a:lnTo>
                    <a:pt x="1730" y="1274"/>
                  </a:lnTo>
                  <a:lnTo>
                    <a:pt x="1748" y="1274"/>
                  </a:lnTo>
                  <a:lnTo>
                    <a:pt x="1760" y="1278"/>
                  </a:lnTo>
                  <a:lnTo>
                    <a:pt x="1766" y="1288"/>
                  </a:lnTo>
                  <a:lnTo>
                    <a:pt x="1790" y="1290"/>
                  </a:lnTo>
                  <a:lnTo>
                    <a:pt x="1806" y="1290"/>
                  </a:lnTo>
                  <a:lnTo>
                    <a:pt x="1820" y="1308"/>
                  </a:lnTo>
                  <a:lnTo>
                    <a:pt x="1828" y="1316"/>
                  </a:lnTo>
                  <a:lnTo>
                    <a:pt x="1856" y="1316"/>
                  </a:lnTo>
                  <a:lnTo>
                    <a:pt x="1856" y="1326"/>
                  </a:lnTo>
                  <a:lnTo>
                    <a:pt x="1952" y="1326"/>
                  </a:lnTo>
                  <a:lnTo>
                    <a:pt x="1952" y="1340"/>
                  </a:lnTo>
                  <a:lnTo>
                    <a:pt x="2088" y="1340"/>
                  </a:lnTo>
                  <a:lnTo>
                    <a:pt x="2088" y="1352"/>
                  </a:lnTo>
                  <a:lnTo>
                    <a:pt x="2112" y="1352"/>
                  </a:lnTo>
                  <a:lnTo>
                    <a:pt x="2112" y="1364"/>
                  </a:lnTo>
                  <a:lnTo>
                    <a:pt x="2418" y="1364"/>
                  </a:lnTo>
                  <a:lnTo>
                    <a:pt x="2418" y="1394"/>
                  </a:lnTo>
                  <a:lnTo>
                    <a:pt x="2730" y="1394"/>
                  </a:lnTo>
                </a:path>
              </a:pathLst>
            </a:custGeom>
            <a:ln w="31750" cap="rnd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189" fontAlgn="base">
                <a:spcBef>
                  <a:spcPct val="0"/>
                </a:spcBef>
                <a:spcAft>
                  <a:spcPct val="0"/>
                </a:spcAft>
              </a:pPr>
              <a:endParaRPr lang="fr-FR" sz="1200" b="1" dirty="0">
                <a:solidFill>
                  <a:prstClr val="white"/>
                </a:solidFill>
              </a:endParaRPr>
            </a:p>
          </p:txBody>
        </p:sp>
        <p:cxnSp>
          <p:nvCxnSpPr>
            <p:cNvPr id="66" name="Straight Connector 65"/>
            <p:cNvCxnSpPr/>
            <p:nvPr/>
          </p:nvCxnSpPr>
          <p:spPr>
            <a:xfrm flipV="1">
              <a:off x="4288800" y="2929918"/>
              <a:ext cx="5061" cy="1048546"/>
            </a:xfrm>
            <a:prstGeom prst="line">
              <a:avLst/>
            </a:prstGeom>
            <a:ln>
              <a:solidFill>
                <a:schemeClr val="bg1"/>
              </a:solidFill>
              <a:prstDash val="sys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flipV="1">
              <a:off x="5296509" y="3329970"/>
              <a:ext cx="5061" cy="648000"/>
            </a:xfrm>
            <a:prstGeom prst="line">
              <a:avLst/>
            </a:prstGeom>
            <a:ln>
              <a:solidFill>
                <a:schemeClr val="bg1"/>
              </a:solidFill>
              <a:prstDash val="sys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TextBox 68"/>
            <p:cNvSpPr txBox="1"/>
            <p:nvPr/>
          </p:nvSpPr>
          <p:spPr>
            <a:xfrm>
              <a:off x="4294632" y="2615612"/>
              <a:ext cx="716280" cy="2351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7189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GB" sz="1000" b="1" dirty="0">
                  <a:solidFill>
                    <a:srgbClr val="FFFF00"/>
                  </a:solidFill>
                </a:rPr>
                <a:t>36.4%</a:t>
              </a: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3656519" y="3176081"/>
              <a:ext cx="716280" cy="2351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7189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GB" sz="1000" b="1" dirty="0">
                  <a:solidFill>
                    <a:srgbClr val="00BDEB"/>
                  </a:solidFill>
                </a:rPr>
                <a:t>28.2%</a:t>
              </a: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5310324" y="2979224"/>
              <a:ext cx="716280" cy="2351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7189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GB" sz="1000" b="1" dirty="0">
                  <a:solidFill>
                    <a:srgbClr val="FFFF00"/>
                  </a:solidFill>
                </a:rPr>
                <a:t>22.0%</a:t>
              </a: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4699803" y="3611001"/>
              <a:ext cx="716280" cy="2351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7189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GB" sz="1000" b="1" dirty="0">
                  <a:solidFill>
                    <a:srgbClr val="00BDEB"/>
                  </a:solidFill>
                </a:rPr>
                <a:t>14.4%</a:t>
              </a:r>
            </a:p>
          </p:txBody>
        </p:sp>
      </p:grpSp>
      <p:sp>
        <p:nvSpPr>
          <p:cNvPr id="77" name="TextBox 76"/>
          <p:cNvSpPr txBox="1"/>
          <p:nvPr/>
        </p:nvSpPr>
        <p:spPr>
          <a:xfrm>
            <a:off x="1203824" y="5341886"/>
            <a:ext cx="103166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89" fontAlgn="base">
              <a:spcBef>
                <a:spcPct val="0"/>
              </a:spcBef>
              <a:spcAft>
                <a:spcPct val="0"/>
              </a:spcAft>
              <a:tabLst>
                <a:tab pos="157159" algn="ctr"/>
                <a:tab pos="355591" algn="ctr"/>
                <a:tab pos="546086" algn="ctr"/>
                <a:tab pos="747695" algn="ctr"/>
                <a:tab pos="938189" algn="ctr"/>
                <a:tab pos="1133447" algn="ctr"/>
                <a:tab pos="1328705" algn="ctr"/>
                <a:tab pos="1523962" algn="ctr"/>
                <a:tab pos="1719220" algn="ctr"/>
                <a:tab pos="1914477" algn="ctr"/>
                <a:tab pos="2109735" algn="ctr"/>
                <a:tab pos="2304992" algn="ctr"/>
                <a:tab pos="2501837" algn="ctr"/>
                <a:tab pos="2695508" algn="ctr"/>
                <a:tab pos="2895527" algn="ctr"/>
                <a:tab pos="3092373" algn="ctr"/>
                <a:tab pos="3286043" algn="ctr"/>
                <a:tab pos="3479713" algn="ctr"/>
              </a:tabLst>
            </a:pPr>
            <a:r>
              <a:rPr lang="en-GB" sz="900" b="1" dirty="0">
                <a:solidFill>
                  <a:srgbClr val="E8FF55"/>
                </a:solidFill>
                <a:cs typeface="Arial" charset="0"/>
              </a:rPr>
              <a:t>Afatinib</a:t>
            </a:r>
            <a:endParaRPr lang="en-GB" sz="900" dirty="0">
              <a:solidFill>
                <a:srgbClr val="E8FF55"/>
              </a:solidFill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1203825" y="5484827"/>
            <a:ext cx="75129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89" fontAlgn="base">
              <a:spcBef>
                <a:spcPct val="0"/>
              </a:spcBef>
              <a:spcAft>
                <a:spcPct val="0"/>
              </a:spcAft>
              <a:tabLst>
                <a:tab pos="157159" algn="ctr"/>
                <a:tab pos="355591" algn="ctr"/>
                <a:tab pos="546086" algn="ctr"/>
                <a:tab pos="747695" algn="ctr"/>
                <a:tab pos="938189" algn="ctr"/>
                <a:tab pos="1133447" algn="ctr"/>
                <a:tab pos="1328705" algn="ctr"/>
                <a:tab pos="1523962" algn="ctr"/>
                <a:tab pos="1719220" algn="ctr"/>
                <a:tab pos="1914477" algn="ctr"/>
                <a:tab pos="2109735" algn="ctr"/>
                <a:tab pos="2304992" algn="ctr"/>
                <a:tab pos="2501837" algn="ctr"/>
                <a:tab pos="2695508" algn="ctr"/>
                <a:tab pos="2895527" algn="ctr"/>
                <a:tab pos="3092373" algn="ctr"/>
                <a:tab pos="3286043" algn="ctr"/>
                <a:tab pos="3479713" algn="ctr"/>
              </a:tabLst>
            </a:pPr>
            <a:r>
              <a:rPr lang="en-GB" sz="900" b="1" dirty="0">
                <a:solidFill>
                  <a:srgbClr val="00B0F0"/>
                </a:solidFill>
                <a:cs typeface="Arial" charset="0"/>
              </a:rPr>
              <a:t>Erlotinib </a:t>
            </a:r>
            <a:endParaRPr lang="en-GB" sz="900" dirty="0">
              <a:solidFill>
                <a:srgbClr val="00B0F0"/>
              </a:solidFill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1203824" y="5174413"/>
            <a:ext cx="155225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89" fontAlgn="base">
              <a:spcBef>
                <a:spcPct val="0"/>
              </a:spcBef>
              <a:spcAft>
                <a:spcPct val="0"/>
              </a:spcAft>
            </a:pPr>
            <a:r>
              <a:rPr lang="fr-FR" sz="900" b="1" noProof="1">
                <a:solidFill>
                  <a:prstClr val="white"/>
                </a:solidFill>
              </a:rPr>
              <a:t>No. at risk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984715" y="5343285"/>
            <a:ext cx="37788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189" fontAlgn="base">
              <a:spcBef>
                <a:spcPct val="0"/>
              </a:spcBef>
              <a:spcAft>
                <a:spcPct val="0"/>
              </a:spcAft>
            </a:pPr>
            <a:r>
              <a:rPr lang="en-GB" sz="900" b="1" dirty="0">
                <a:solidFill>
                  <a:prstClr val="white"/>
                </a:solidFill>
              </a:rPr>
              <a:t>398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2531376" y="5341357"/>
            <a:ext cx="37788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189" fontAlgn="base">
              <a:spcBef>
                <a:spcPct val="0"/>
              </a:spcBef>
              <a:spcAft>
                <a:spcPct val="0"/>
              </a:spcAft>
            </a:pPr>
            <a:r>
              <a:rPr lang="en-GB" sz="900" b="1" dirty="0">
                <a:solidFill>
                  <a:prstClr val="white"/>
                </a:solidFill>
              </a:rPr>
              <a:t>316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3068736" y="5344011"/>
            <a:ext cx="37788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189" fontAlgn="base">
              <a:spcBef>
                <a:spcPct val="0"/>
              </a:spcBef>
              <a:spcAft>
                <a:spcPct val="0"/>
              </a:spcAft>
            </a:pPr>
            <a:r>
              <a:rPr lang="en-GB" sz="900" b="1" dirty="0">
                <a:solidFill>
                  <a:prstClr val="white"/>
                </a:solidFill>
              </a:rPr>
              <a:t>249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3594984" y="5342629"/>
            <a:ext cx="37788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189" fontAlgn="base">
              <a:spcBef>
                <a:spcPct val="0"/>
              </a:spcBef>
              <a:spcAft>
                <a:spcPct val="0"/>
              </a:spcAft>
            </a:pPr>
            <a:r>
              <a:rPr lang="en-GB" sz="900" b="1" dirty="0">
                <a:solidFill>
                  <a:prstClr val="white"/>
                </a:solidFill>
              </a:rPr>
              <a:t>170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4115739" y="5340785"/>
            <a:ext cx="37788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189" fontAlgn="base">
              <a:spcBef>
                <a:spcPct val="0"/>
              </a:spcBef>
              <a:spcAft>
                <a:spcPct val="0"/>
              </a:spcAft>
            </a:pPr>
            <a:r>
              <a:rPr lang="en-GB" sz="900" b="1" dirty="0">
                <a:solidFill>
                  <a:prstClr val="white"/>
                </a:solidFill>
              </a:rPr>
              <a:t>124</a:t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4675030" y="5341674"/>
            <a:ext cx="32086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189" fontAlgn="base">
              <a:spcBef>
                <a:spcPct val="0"/>
              </a:spcBef>
              <a:spcAft>
                <a:spcPct val="0"/>
              </a:spcAft>
            </a:pPr>
            <a:r>
              <a:rPr lang="en-GB" sz="900" b="1" dirty="0">
                <a:solidFill>
                  <a:prstClr val="white"/>
                </a:solidFill>
              </a:rPr>
              <a:t>82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5183718" y="5342996"/>
            <a:ext cx="37788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189" fontAlgn="base">
              <a:spcBef>
                <a:spcPct val="0"/>
              </a:spcBef>
              <a:spcAft>
                <a:spcPct val="0"/>
              </a:spcAft>
            </a:pPr>
            <a:r>
              <a:rPr lang="en-GB" sz="900" b="1" dirty="0">
                <a:solidFill>
                  <a:prstClr val="white"/>
                </a:solidFill>
              </a:rPr>
              <a:t>47</a:t>
            </a:r>
          </a:p>
        </p:txBody>
      </p:sp>
      <p:sp>
        <p:nvSpPr>
          <p:cNvPr id="86" name="TextBox 85"/>
          <p:cNvSpPr txBox="1"/>
          <p:nvPr/>
        </p:nvSpPr>
        <p:spPr>
          <a:xfrm>
            <a:off x="5705667" y="5341673"/>
            <a:ext cx="37788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189" fontAlgn="base">
              <a:spcBef>
                <a:spcPct val="0"/>
              </a:spcBef>
              <a:spcAft>
                <a:spcPct val="0"/>
              </a:spcAft>
            </a:pPr>
            <a:r>
              <a:rPr lang="en-GB" sz="900" b="1" dirty="0">
                <a:solidFill>
                  <a:prstClr val="white"/>
                </a:solidFill>
              </a:rPr>
              <a:t>28</a:t>
            </a:r>
          </a:p>
        </p:txBody>
      </p:sp>
      <p:sp>
        <p:nvSpPr>
          <p:cNvPr id="87" name="TextBox 86"/>
          <p:cNvSpPr txBox="1"/>
          <p:nvPr/>
        </p:nvSpPr>
        <p:spPr>
          <a:xfrm>
            <a:off x="6227460" y="5342866"/>
            <a:ext cx="37788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189" fontAlgn="base">
              <a:spcBef>
                <a:spcPct val="0"/>
              </a:spcBef>
              <a:spcAft>
                <a:spcPct val="0"/>
              </a:spcAft>
            </a:pPr>
            <a:r>
              <a:rPr lang="en-GB" sz="900" b="1" dirty="0">
                <a:solidFill>
                  <a:prstClr val="white"/>
                </a:solidFill>
              </a:rPr>
              <a:t>10</a:t>
            </a:r>
          </a:p>
        </p:txBody>
      </p:sp>
      <p:sp>
        <p:nvSpPr>
          <p:cNvPr id="88" name="TextBox 87"/>
          <p:cNvSpPr txBox="1"/>
          <p:nvPr/>
        </p:nvSpPr>
        <p:spPr>
          <a:xfrm>
            <a:off x="6750951" y="5340413"/>
            <a:ext cx="37788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189" fontAlgn="base">
              <a:spcBef>
                <a:spcPct val="0"/>
              </a:spcBef>
              <a:spcAft>
                <a:spcPct val="0"/>
              </a:spcAft>
            </a:pPr>
            <a:r>
              <a:rPr lang="en-GB" sz="900" b="1" dirty="0">
                <a:solidFill>
                  <a:prstClr val="white"/>
                </a:solidFill>
              </a:rPr>
              <a:t>4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7276917" y="5343589"/>
            <a:ext cx="37788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189" fontAlgn="base">
              <a:spcBef>
                <a:spcPct val="0"/>
              </a:spcBef>
              <a:spcAft>
                <a:spcPct val="0"/>
              </a:spcAft>
            </a:pPr>
            <a:r>
              <a:rPr lang="en-GB" sz="900" b="1" dirty="0">
                <a:solidFill>
                  <a:prstClr val="white"/>
                </a:solidFill>
              </a:rPr>
              <a:t>0</a:t>
            </a:r>
          </a:p>
        </p:txBody>
      </p:sp>
      <p:sp>
        <p:nvSpPr>
          <p:cNvPr id="90" name="TextBox 89"/>
          <p:cNvSpPr txBox="1"/>
          <p:nvPr/>
        </p:nvSpPr>
        <p:spPr>
          <a:xfrm>
            <a:off x="1987077" y="5484162"/>
            <a:ext cx="37788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189" fontAlgn="base">
              <a:spcBef>
                <a:spcPct val="0"/>
              </a:spcBef>
              <a:spcAft>
                <a:spcPct val="0"/>
              </a:spcAft>
            </a:pPr>
            <a:r>
              <a:rPr lang="en-GB" sz="900" b="1" dirty="0">
                <a:solidFill>
                  <a:prstClr val="white"/>
                </a:solidFill>
              </a:rPr>
              <a:t>397</a:t>
            </a:r>
          </a:p>
        </p:txBody>
      </p:sp>
      <p:sp>
        <p:nvSpPr>
          <p:cNvPr id="91" name="TextBox 90"/>
          <p:cNvSpPr txBox="1"/>
          <p:nvPr/>
        </p:nvSpPr>
        <p:spPr>
          <a:xfrm>
            <a:off x="2531376" y="5484236"/>
            <a:ext cx="37788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189" fontAlgn="base">
              <a:spcBef>
                <a:spcPct val="0"/>
              </a:spcBef>
              <a:spcAft>
                <a:spcPct val="0"/>
              </a:spcAft>
            </a:pPr>
            <a:r>
              <a:rPr lang="en-GB" sz="900" b="1" dirty="0">
                <a:solidFill>
                  <a:prstClr val="white"/>
                </a:solidFill>
              </a:rPr>
              <a:t>305</a:t>
            </a:r>
          </a:p>
        </p:txBody>
      </p:sp>
      <p:sp>
        <p:nvSpPr>
          <p:cNvPr id="92" name="TextBox 91"/>
          <p:cNvSpPr txBox="1"/>
          <p:nvPr/>
        </p:nvSpPr>
        <p:spPr>
          <a:xfrm>
            <a:off x="3068736" y="5483704"/>
            <a:ext cx="37788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189" fontAlgn="base">
              <a:spcBef>
                <a:spcPct val="0"/>
              </a:spcBef>
              <a:spcAft>
                <a:spcPct val="0"/>
              </a:spcAft>
            </a:pPr>
            <a:r>
              <a:rPr lang="en-GB" sz="900" b="1" dirty="0">
                <a:solidFill>
                  <a:prstClr val="white"/>
                </a:solidFill>
              </a:rPr>
              <a:t>210</a:t>
            </a:r>
          </a:p>
        </p:txBody>
      </p:sp>
      <p:sp>
        <p:nvSpPr>
          <p:cNvPr id="93" name="TextBox 92"/>
          <p:cNvSpPr txBox="1"/>
          <p:nvPr/>
        </p:nvSpPr>
        <p:spPr>
          <a:xfrm>
            <a:off x="3594630" y="5483124"/>
            <a:ext cx="37788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189" fontAlgn="base">
              <a:spcBef>
                <a:spcPct val="0"/>
              </a:spcBef>
              <a:spcAft>
                <a:spcPct val="0"/>
              </a:spcAft>
            </a:pPr>
            <a:r>
              <a:rPr lang="en-GB" sz="900" b="1" dirty="0">
                <a:solidFill>
                  <a:prstClr val="white"/>
                </a:solidFill>
              </a:rPr>
              <a:t>150</a:t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4154751" y="5484563"/>
            <a:ext cx="37788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189" fontAlgn="base">
              <a:spcBef>
                <a:spcPct val="0"/>
              </a:spcBef>
              <a:spcAft>
                <a:spcPct val="0"/>
              </a:spcAft>
            </a:pPr>
            <a:r>
              <a:rPr lang="en-GB" sz="900" b="1" dirty="0">
                <a:solidFill>
                  <a:prstClr val="white"/>
                </a:solidFill>
              </a:rPr>
              <a:t>94</a:t>
            </a:r>
          </a:p>
        </p:txBody>
      </p:sp>
      <p:sp>
        <p:nvSpPr>
          <p:cNvPr id="95" name="TextBox 94"/>
          <p:cNvSpPr txBox="1"/>
          <p:nvPr/>
        </p:nvSpPr>
        <p:spPr>
          <a:xfrm>
            <a:off x="4672649" y="5483367"/>
            <a:ext cx="32086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189" fontAlgn="base">
              <a:spcBef>
                <a:spcPct val="0"/>
              </a:spcBef>
              <a:spcAft>
                <a:spcPct val="0"/>
              </a:spcAft>
            </a:pPr>
            <a:r>
              <a:rPr lang="en-GB" sz="900" b="1" dirty="0">
                <a:solidFill>
                  <a:prstClr val="white"/>
                </a:solidFill>
              </a:rPr>
              <a:t>54</a:t>
            </a:r>
          </a:p>
        </p:txBody>
      </p:sp>
      <p:sp>
        <p:nvSpPr>
          <p:cNvPr id="96" name="TextBox 95"/>
          <p:cNvSpPr txBox="1"/>
          <p:nvPr/>
        </p:nvSpPr>
        <p:spPr>
          <a:xfrm>
            <a:off x="5170227" y="5482723"/>
            <a:ext cx="37788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189" fontAlgn="base">
              <a:spcBef>
                <a:spcPct val="0"/>
              </a:spcBef>
              <a:spcAft>
                <a:spcPct val="0"/>
              </a:spcAft>
            </a:pPr>
            <a:r>
              <a:rPr lang="en-GB" sz="900" b="1" dirty="0">
                <a:solidFill>
                  <a:prstClr val="white"/>
                </a:solidFill>
              </a:rPr>
              <a:t>30</a:t>
            </a:r>
          </a:p>
        </p:txBody>
      </p:sp>
      <p:sp>
        <p:nvSpPr>
          <p:cNvPr id="97" name="TextBox 96"/>
          <p:cNvSpPr txBox="1"/>
          <p:nvPr/>
        </p:nvSpPr>
        <p:spPr>
          <a:xfrm>
            <a:off x="5708048" y="5483656"/>
            <a:ext cx="37788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189" fontAlgn="base">
              <a:spcBef>
                <a:spcPct val="0"/>
              </a:spcBef>
              <a:spcAft>
                <a:spcPct val="0"/>
              </a:spcAft>
            </a:pPr>
            <a:r>
              <a:rPr lang="en-GB" sz="900" b="1" dirty="0">
                <a:solidFill>
                  <a:prstClr val="white"/>
                </a:solidFill>
              </a:rPr>
              <a:t>11</a:t>
            </a:r>
          </a:p>
        </p:txBody>
      </p:sp>
      <p:sp>
        <p:nvSpPr>
          <p:cNvPr id="98" name="TextBox 97"/>
          <p:cNvSpPr txBox="1"/>
          <p:nvPr/>
        </p:nvSpPr>
        <p:spPr>
          <a:xfrm>
            <a:off x="6260679" y="5484818"/>
            <a:ext cx="37788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189" fontAlgn="base">
              <a:spcBef>
                <a:spcPct val="0"/>
              </a:spcBef>
              <a:spcAft>
                <a:spcPct val="0"/>
              </a:spcAft>
            </a:pPr>
            <a:r>
              <a:rPr lang="en-GB" sz="900" b="1" dirty="0">
                <a:solidFill>
                  <a:prstClr val="white"/>
                </a:solidFill>
              </a:rPr>
              <a:t>4</a:t>
            </a:r>
          </a:p>
        </p:txBody>
      </p:sp>
      <p:sp>
        <p:nvSpPr>
          <p:cNvPr id="99" name="TextBox 98"/>
          <p:cNvSpPr txBox="1"/>
          <p:nvPr/>
        </p:nvSpPr>
        <p:spPr>
          <a:xfrm>
            <a:off x="6750389" y="5486540"/>
            <a:ext cx="37788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189" fontAlgn="base">
              <a:spcBef>
                <a:spcPct val="0"/>
              </a:spcBef>
              <a:spcAft>
                <a:spcPct val="0"/>
              </a:spcAft>
            </a:pPr>
            <a:r>
              <a:rPr lang="en-GB" sz="900" b="1" dirty="0">
                <a:solidFill>
                  <a:prstClr val="white"/>
                </a:solidFill>
              </a:rPr>
              <a:t>2</a:t>
            </a:r>
          </a:p>
        </p:txBody>
      </p:sp>
      <p:sp>
        <p:nvSpPr>
          <p:cNvPr id="100" name="TextBox 99"/>
          <p:cNvSpPr txBox="1"/>
          <p:nvPr/>
        </p:nvSpPr>
        <p:spPr>
          <a:xfrm>
            <a:off x="7276920" y="5484170"/>
            <a:ext cx="37788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189" fontAlgn="base">
              <a:spcBef>
                <a:spcPct val="0"/>
              </a:spcBef>
              <a:spcAft>
                <a:spcPct val="0"/>
              </a:spcAft>
            </a:pPr>
            <a:r>
              <a:rPr lang="en-GB" sz="900" b="1" dirty="0">
                <a:solidFill>
                  <a:prstClr val="white"/>
                </a:solidFill>
              </a:rPr>
              <a:t>0</a:t>
            </a:r>
          </a:p>
        </p:txBody>
      </p:sp>
    </p:spTree>
    <p:extLst>
      <p:ext uri="{BB962C8B-B14F-4D97-AF65-F5344CB8AC3E}">
        <p14:creationId xmlns:p14="http://schemas.microsoft.com/office/powerpoint/2010/main" val="81965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7625" y="187511"/>
            <a:ext cx="8844231" cy="994172"/>
          </a:xfrm>
        </p:spPr>
        <p:txBody>
          <a:bodyPr>
            <a:normAutofit/>
          </a:bodyPr>
          <a:lstStyle/>
          <a:p>
            <a:pPr algn="ctr"/>
            <a:r>
              <a:rPr lang="en-US" sz="3000" b="1" dirty="0"/>
              <a:t>Recent Phase III Trials - 2</a:t>
            </a:r>
            <a:r>
              <a:rPr lang="en-US" sz="3000" b="1" baseline="30000" dirty="0"/>
              <a:t>nd</a:t>
            </a:r>
            <a:r>
              <a:rPr lang="en-US" sz="3000" b="1" dirty="0"/>
              <a:t> Line Squamous Carcinoma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20394012"/>
              </p:ext>
            </p:extLst>
          </p:nvPr>
        </p:nvGraphicFramePr>
        <p:xfrm>
          <a:off x="449826" y="1467466"/>
          <a:ext cx="8288595" cy="40263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274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58269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65771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65771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657719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463204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1"/>
                          </a:solidFill>
                        </a:rPr>
                        <a:t>Trial</a:t>
                      </a:r>
                    </a:p>
                  </a:txBody>
                  <a:tcPr marL="68580" marR="68580" marT="34290" marB="3429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1"/>
                          </a:solidFill>
                        </a:rPr>
                        <a:t>Comparison</a:t>
                      </a:r>
                    </a:p>
                  </a:txBody>
                  <a:tcPr marL="68580" marR="68580" marT="34290" marB="3429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1"/>
                          </a:solidFill>
                        </a:rPr>
                        <a:t>HR for OS</a:t>
                      </a:r>
                    </a:p>
                  </a:txBody>
                  <a:tcPr marL="68580" marR="68580" marT="34290" marB="3429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bg1"/>
                          </a:solidFill>
                        </a:rPr>
                        <a:t>HR </a:t>
                      </a:r>
                      <a:r>
                        <a:rPr lang="en-US" sz="1800" dirty="0">
                          <a:solidFill>
                            <a:schemeClr val="bg1"/>
                          </a:solidFill>
                        </a:rPr>
                        <a:t>for PFS</a:t>
                      </a:r>
                    </a:p>
                  </a:txBody>
                  <a:tcPr marL="68580" marR="68580" marT="34290" marB="3429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1"/>
                          </a:solidFill>
                        </a:rPr>
                        <a:t>ORR (%)</a:t>
                      </a:r>
                    </a:p>
                  </a:txBody>
                  <a:tcPr marL="68580" marR="68580" marT="34290" marB="34290" anchor="b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0776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solidFill>
                            <a:schemeClr val="tx1"/>
                          </a:solidFill>
                        </a:rPr>
                        <a:t>CheckMate-017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>
                          <a:solidFill>
                            <a:schemeClr val="tx1"/>
                          </a:solidFill>
                        </a:rPr>
                        <a:t>Nivolumab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 vs Docetaxel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solidFill>
                            <a:schemeClr val="tx1"/>
                          </a:solidFill>
                        </a:rPr>
                        <a:t>0.59</a:t>
                      </a:r>
                    </a:p>
                    <a:p>
                      <a:pPr algn="ctr"/>
                      <a:r>
                        <a:rPr lang="en-US" sz="1800" b="1" i="1" dirty="0">
                          <a:solidFill>
                            <a:schemeClr val="tx1"/>
                          </a:solidFill>
                        </a:rPr>
                        <a:t>p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</a:rPr>
                        <a:t>=0.00025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solidFill>
                            <a:schemeClr val="tx1"/>
                          </a:solidFill>
                        </a:rPr>
                        <a:t>0.62</a:t>
                      </a:r>
                    </a:p>
                    <a:p>
                      <a:pPr algn="ctr"/>
                      <a:r>
                        <a:rPr lang="en-US" sz="1800" b="1" i="1" dirty="0">
                          <a:solidFill>
                            <a:schemeClr val="tx1"/>
                          </a:solidFill>
                        </a:rPr>
                        <a:t>p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</a:rPr>
                        <a:t>=0.0004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solidFill>
                            <a:schemeClr val="tx1"/>
                          </a:solidFill>
                        </a:rPr>
                        <a:t>20 vs 9</a:t>
                      </a:r>
                    </a:p>
                    <a:p>
                      <a:pPr algn="ctr"/>
                      <a:r>
                        <a:rPr lang="en-US" sz="1800" b="1" i="1" dirty="0">
                          <a:solidFill>
                            <a:schemeClr val="tx1"/>
                          </a:solidFill>
                        </a:rPr>
                        <a:t>p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</a:rPr>
                        <a:t>=0.0083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0776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solidFill>
                            <a:schemeClr val="tx1"/>
                          </a:solidFill>
                        </a:rPr>
                        <a:t>REVEL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Docetaxel</a:t>
                      </a:r>
                      <a:r>
                        <a:rPr lang="en-US" sz="1800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800" u="sng" baseline="0" dirty="0">
                          <a:solidFill>
                            <a:schemeClr val="tx1"/>
                          </a:solidFill>
                        </a:rPr>
                        <a:t>+</a:t>
                      </a:r>
                      <a:r>
                        <a:rPr lang="en-US" sz="1800" u="none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800" u="none" baseline="0" dirty="0" err="1">
                          <a:solidFill>
                            <a:schemeClr val="tx1"/>
                          </a:solidFill>
                        </a:rPr>
                        <a:t>Ramucirumab</a:t>
                      </a:r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solidFill>
                            <a:schemeClr val="tx1"/>
                          </a:solidFill>
                        </a:rPr>
                        <a:t>0.85</a:t>
                      </a:r>
                    </a:p>
                    <a:p>
                      <a:pPr algn="ctr"/>
                      <a:r>
                        <a:rPr lang="en-US" sz="1800" b="1" i="1" dirty="0">
                          <a:solidFill>
                            <a:schemeClr val="tx1"/>
                          </a:solidFill>
                        </a:rPr>
                        <a:t>p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</a:rPr>
                        <a:t>=0.023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solidFill>
                            <a:schemeClr val="tx1"/>
                          </a:solidFill>
                        </a:rPr>
                        <a:t>0.76</a:t>
                      </a:r>
                    </a:p>
                    <a:p>
                      <a:pPr algn="ctr"/>
                      <a:r>
                        <a:rPr lang="en-US" sz="1800" b="1" i="1" dirty="0">
                          <a:solidFill>
                            <a:schemeClr val="tx1"/>
                          </a:solidFill>
                        </a:rPr>
                        <a:t>p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</a:rPr>
                        <a:t>&lt;0.0001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solidFill>
                            <a:schemeClr val="tx1"/>
                          </a:solidFill>
                        </a:rPr>
                        <a:t>22.9 vs 13.6</a:t>
                      </a:r>
                    </a:p>
                    <a:p>
                      <a:pPr algn="ctr"/>
                      <a:r>
                        <a:rPr lang="en-US" sz="1800" b="1" i="1" dirty="0">
                          <a:solidFill>
                            <a:schemeClr val="tx1"/>
                          </a:solidFill>
                        </a:rPr>
                        <a:t>P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</a:rPr>
                        <a:t>&lt;0.001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0776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solidFill>
                            <a:schemeClr val="tx1"/>
                          </a:solidFill>
                        </a:rPr>
                        <a:t>REVEL</a:t>
                      </a:r>
                      <a:r>
                        <a:rPr lang="en-US" sz="1800" b="1" baseline="0" dirty="0">
                          <a:solidFill>
                            <a:schemeClr val="tx1"/>
                          </a:solidFill>
                        </a:rPr>
                        <a:t> - Squamous</a:t>
                      </a:r>
                      <a:endParaRPr lang="en-US" sz="1800" b="1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“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solidFill>
                            <a:schemeClr val="tx1"/>
                          </a:solidFill>
                        </a:rPr>
                        <a:t>0.88</a:t>
                      </a:r>
                    </a:p>
                    <a:p>
                      <a:pPr algn="ctr"/>
                      <a:r>
                        <a:rPr lang="en-US" sz="1800" b="1" i="1" dirty="0">
                          <a:solidFill>
                            <a:schemeClr val="tx1"/>
                          </a:solidFill>
                        </a:rPr>
                        <a:t>p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</a:rPr>
                        <a:t>=ns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solidFill>
                            <a:schemeClr val="tx1"/>
                          </a:solidFill>
                        </a:rPr>
                        <a:t>0.76</a:t>
                      </a:r>
                    </a:p>
                    <a:p>
                      <a:pPr algn="ctr"/>
                      <a:r>
                        <a:rPr lang="en-US" sz="1800" b="1" i="1" dirty="0" smtClean="0">
                          <a:solidFill>
                            <a:schemeClr val="tx1"/>
                          </a:solidFill>
                        </a:rPr>
                        <a:t>p</a:t>
                      </a:r>
                      <a:r>
                        <a:rPr lang="en-US" sz="1800" b="1" i="0" dirty="0" smtClean="0">
                          <a:solidFill>
                            <a:schemeClr val="tx1"/>
                          </a:solidFill>
                        </a:rPr>
                        <a:t>=0.019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solidFill>
                            <a:schemeClr val="tx1"/>
                          </a:solidFill>
                        </a:rPr>
                        <a:t>NS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0776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solidFill>
                            <a:schemeClr val="tx1"/>
                          </a:solidFill>
                        </a:rPr>
                        <a:t>LUX-Lung 8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>
                          <a:solidFill>
                            <a:schemeClr val="tx1"/>
                          </a:solidFill>
                        </a:rPr>
                        <a:t>Afatinib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 Vs Erlotinib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solidFill>
                            <a:schemeClr val="tx1"/>
                          </a:solidFill>
                        </a:rPr>
                        <a:t>0.81</a:t>
                      </a:r>
                    </a:p>
                    <a:p>
                      <a:pPr algn="ctr"/>
                      <a:r>
                        <a:rPr lang="en-US" sz="1800" b="1" i="1" dirty="0">
                          <a:solidFill>
                            <a:schemeClr val="tx1"/>
                          </a:solidFill>
                        </a:rPr>
                        <a:t>p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</a:rPr>
                        <a:t>=0.0077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solidFill>
                            <a:schemeClr val="tx1"/>
                          </a:solidFill>
                        </a:rPr>
                        <a:t>0.82</a:t>
                      </a:r>
                    </a:p>
                    <a:p>
                      <a:pPr algn="ctr"/>
                      <a:r>
                        <a:rPr lang="en-US" sz="1800" b="1" i="1" dirty="0">
                          <a:solidFill>
                            <a:schemeClr val="tx1"/>
                          </a:solidFill>
                        </a:rPr>
                        <a:t>p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</a:rPr>
                        <a:t>=0.04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tx1"/>
                          </a:solidFill>
                        </a:rPr>
                        <a:t>6</a:t>
                      </a:r>
                      <a:r>
                        <a:rPr lang="en-US" sz="1800" b="1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800" b="1" dirty="0" smtClean="0">
                          <a:solidFill>
                            <a:schemeClr val="tx1"/>
                          </a:solidFill>
                        </a:rPr>
                        <a:t>vs 3 </a:t>
                      </a:r>
                      <a:endParaRPr lang="en-US" sz="1800" b="1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="" xmlns:a16="http://schemas.microsoft.com/office/drawing/2014/main" val="29211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62598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948731" y="1416426"/>
            <a:ext cx="7197833" cy="3431772"/>
            <a:chOff x="2033589" y="2212623"/>
            <a:chExt cx="5076825" cy="2420521"/>
          </a:xfrm>
        </p:grpSpPr>
        <p:sp>
          <p:nvSpPr>
            <p:cNvPr id="44041" name="TextBox 3"/>
            <p:cNvSpPr txBox="1">
              <a:spLocks noChangeArrowheads="1"/>
            </p:cNvSpPr>
            <p:nvPr/>
          </p:nvSpPr>
          <p:spPr bwMode="auto">
            <a:xfrm>
              <a:off x="2424114" y="4087417"/>
              <a:ext cx="697706" cy="545727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ts val="3600"/>
                </a:lnSpc>
                <a:spcBef>
                  <a:spcPct val="20000"/>
                </a:spcBef>
                <a:buClr>
                  <a:schemeClr val="bg1"/>
                </a:buClr>
                <a:defRPr sz="2800">
                  <a:solidFill>
                    <a:srgbClr val="1C3B61"/>
                  </a:solidFill>
                  <a:latin typeface="Calibri" pitchFamily="34" charset="0"/>
                  <a:ea typeface="ヒラギノ角ゴ Pro W3" charset="-128"/>
                </a:defRPr>
              </a:lvl1pPr>
              <a:lvl2pPr indent="-285750" eaLnBrk="0" hangingPunct="0">
                <a:spcBef>
                  <a:spcPct val="20000"/>
                </a:spcBef>
                <a:buClr>
                  <a:schemeClr val="bg1"/>
                </a:buClr>
                <a:buSzPct val="90000"/>
                <a:buFont typeface="Times New Roman" pitchFamily="18" charset="0"/>
                <a:buChar char="–"/>
                <a:defRPr sz="2400">
                  <a:solidFill>
                    <a:srgbClr val="1C3B61"/>
                  </a:solidFill>
                  <a:latin typeface="Calibri" pitchFamily="34" charset="0"/>
                  <a:ea typeface="ヒラギノ角ゴ Pro W3" charset="-128"/>
                </a:defRPr>
              </a:lvl2pPr>
              <a:lvl3pPr indent="-228600" eaLnBrk="0" hangingPunct="0">
                <a:spcBef>
                  <a:spcPct val="20000"/>
                </a:spcBef>
                <a:buClr>
                  <a:schemeClr val="bg1"/>
                </a:buClr>
                <a:buSzPct val="90000"/>
                <a:buChar char="•"/>
                <a:defRPr sz="2000">
                  <a:solidFill>
                    <a:srgbClr val="1C3B61"/>
                  </a:solidFill>
                  <a:latin typeface="Calibri" pitchFamily="34" charset="0"/>
                  <a:ea typeface="ヒラギノ角ゴ Pro W3" charset="-128"/>
                </a:defRPr>
              </a:lvl3pPr>
              <a:lvl4pPr indent="-228600" eaLnBrk="0" hangingPunct="0">
                <a:spcBef>
                  <a:spcPct val="20000"/>
                </a:spcBef>
                <a:buClr>
                  <a:schemeClr val="bg1"/>
                </a:buClr>
                <a:buSzPct val="80000"/>
                <a:buFont typeface="Times New Roman" pitchFamily="18" charset="0"/>
                <a:buChar char="–"/>
                <a:defRPr>
                  <a:solidFill>
                    <a:srgbClr val="1C3B61"/>
                  </a:solidFill>
                  <a:latin typeface="Calibri" pitchFamily="34" charset="0"/>
                  <a:ea typeface="ヒラギノ角ゴ Pro W3" charset="-128"/>
                </a:defRPr>
              </a:lvl4pPr>
              <a:lvl5pPr indent="-228600" eaLnBrk="0" hangingPunct="0">
                <a:spcBef>
                  <a:spcPct val="20000"/>
                </a:spcBef>
                <a:buClr>
                  <a:schemeClr val="bg1"/>
                </a:buClr>
                <a:buSzPct val="70000"/>
                <a:buChar char="•"/>
                <a:defRPr>
                  <a:solidFill>
                    <a:srgbClr val="1C3B61"/>
                  </a:solidFill>
                  <a:latin typeface="Calibri" pitchFamily="34" charset="0"/>
                  <a:ea typeface="ヒラギノ角ゴ Pro W3" charset="-128"/>
                </a:defRPr>
              </a:lvl5pPr>
              <a:lvl6pPr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70000"/>
                <a:buChar char="•"/>
                <a:defRPr>
                  <a:solidFill>
                    <a:srgbClr val="1C3B61"/>
                  </a:solidFill>
                  <a:latin typeface="Calibri" pitchFamily="34" charset="0"/>
                  <a:ea typeface="ヒラギノ角ゴ Pro W3" charset="-128"/>
                </a:defRPr>
              </a:lvl6pPr>
              <a:lvl7pPr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70000"/>
                <a:buChar char="•"/>
                <a:defRPr>
                  <a:solidFill>
                    <a:srgbClr val="1C3B61"/>
                  </a:solidFill>
                  <a:latin typeface="Calibri" pitchFamily="34" charset="0"/>
                  <a:ea typeface="ヒラギノ角ゴ Pro W3" charset="-128"/>
                </a:defRPr>
              </a:lvl7pPr>
              <a:lvl8pPr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70000"/>
                <a:buChar char="•"/>
                <a:defRPr>
                  <a:solidFill>
                    <a:srgbClr val="1C3B61"/>
                  </a:solidFill>
                  <a:latin typeface="Calibri" pitchFamily="34" charset="0"/>
                  <a:ea typeface="ヒラギノ角ゴ Pro W3" charset="-128"/>
                </a:defRPr>
              </a:lvl8pPr>
              <a:lvl9pPr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70000"/>
                <a:buChar char="•"/>
                <a:defRPr>
                  <a:solidFill>
                    <a:srgbClr val="1C3B61"/>
                  </a:solidFill>
                  <a:latin typeface="Calibri" pitchFamily="34" charset="0"/>
                  <a:ea typeface="ヒラギノ角ゴ Pro W3" charset="-128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defRPr/>
              </a:pPr>
              <a:r>
                <a:rPr lang="en-US" altLang="en-US" sz="982" b="1" dirty="0">
                  <a:solidFill>
                    <a:srgbClr val="00FF00"/>
                  </a:solidFill>
                  <a:latin typeface="Calibri"/>
                </a:rPr>
                <a:t>GDC-0032 </a:t>
              </a: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defRPr/>
              </a:pPr>
              <a:r>
                <a:rPr lang="en-US" altLang="en-US" sz="982" b="1" dirty="0">
                  <a:solidFill>
                    <a:srgbClr val="00FF00"/>
                  </a:solidFill>
                  <a:latin typeface="Calibri"/>
                </a:rPr>
                <a:t>Vs SoC</a:t>
              </a:r>
            </a:p>
          </p:txBody>
        </p:sp>
        <p:sp>
          <p:nvSpPr>
            <p:cNvPr id="44042" name="TextBox 50"/>
            <p:cNvSpPr txBox="1">
              <a:spLocks noChangeArrowheads="1"/>
            </p:cNvSpPr>
            <p:nvPr/>
          </p:nvSpPr>
          <p:spPr bwMode="auto">
            <a:xfrm>
              <a:off x="3162301" y="4087417"/>
              <a:ext cx="744114" cy="394595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lnSpc>
                  <a:spcPts val="3600"/>
                </a:lnSpc>
                <a:spcBef>
                  <a:spcPct val="20000"/>
                </a:spcBef>
                <a:buClr>
                  <a:schemeClr val="bg1"/>
                </a:buClr>
                <a:defRPr sz="2800">
                  <a:solidFill>
                    <a:srgbClr val="1C3B61"/>
                  </a:solidFill>
                  <a:latin typeface="Calibri" pitchFamily="34" charset="0"/>
                  <a:ea typeface="ヒラギノ角ゴ Pro W3" charset="-128"/>
                </a:defRPr>
              </a:lvl1pPr>
              <a:lvl2pPr indent="-285750" eaLnBrk="0" hangingPunct="0">
                <a:spcBef>
                  <a:spcPct val="20000"/>
                </a:spcBef>
                <a:buClr>
                  <a:schemeClr val="bg1"/>
                </a:buClr>
                <a:buSzPct val="90000"/>
                <a:buFont typeface="Times New Roman" pitchFamily="18" charset="0"/>
                <a:buChar char="–"/>
                <a:defRPr sz="2400">
                  <a:solidFill>
                    <a:srgbClr val="1C3B61"/>
                  </a:solidFill>
                  <a:latin typeface="Calibri" pitchFamily="34" charset="0"/>
                  <a:ea typeface="ヒラギノ角ゴ Pro W3" charset="-128"/>
                </a:defRPr>
              </a:lvl2pPr>
              <a:lvl3pPr indent="-228600" eaLnBrk="0" hangingPunct="0">
                <a:spcBef>
                  <a:spcPct val="20000"/>
                </a:spcBef>
                <a:buClr>
                  <a:schemeClr val="bg1"/>
                </a:buClr>
                <a:buSzPct val="90000"/>
                <a:buChar char="•"/>
                <a:defRPr sz="2000">
                  <a:solidFill>
                    <a:srgbClr val="1C3B61"/>
                  </a:solidFill>
                  <a:latin typeface="Calibri" pitchFamily="34" charset="0"/>
                  <a:ea typeface="ヒラギノ角ゴ Pro W3" charset="-128"/>
                </a:defRPr>
              </a:lvl3pPr>
              <a:lvl4pPr indent="-228600" eaLnBrk="0" hangingPunct="0">
                <a:spcBef>
                  <a:spcPct val="20000"/>
                </a:spcBef>
                <a:buClr>
                  <a:schemeClr val="bg1"/>
                </a:buClr>
                <a:buSzPct val="80000"/>
                <a:buFont typeface="Times New Roman" pitchFamily="18" charset="0"/>
                <a:buChar char="–"/>
                <a:defRPr>
                  <a:solidFill>
                    <a:srgbClr val="1C3B61"/>
                  </a:solidFill>
                  <a:latin typeface="Calibri" pitchFamily="34" charset="0"/>
                  <a:ea typeface="ヒラギノ角ゴ Pro W3" charset="-128"/>
                </a:defRPr>
              </a:lvl4pPr>
              <a:lvl5pPr indent="-228600" eaLnBrk="0" hangingPunct="0">
                <a:spcBef>
                  <a:spcPct val="20000"/>
                </a:spcBef>
                <a:buClr>
                  <a:schemeClr val="bg1"/>
                </a:buClr>
                <a:buSzPct val="70000"/>
                <a:buChar char="•"/>
                <a:defRPr>
                  <a:solidFill>
                    <a:srgbClr val="1C3B61"/>
                  </a:solidFill>
                  <a:latin typeface="Calibri" pitchFamily="34" charset="0"/>
                  <a:ea typeface="ヒラギノ角ゴ Pro W3" charset="-128"/>
                </a:defRPr>
              </a:lvl5pPr>
              <a:lvl6pPr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70000"/>
                <a:buChar char="•"/>
                <a:defRPr>
                  <a:solidFill>
                    <a:srgbClr val="1C3B61"/>
                  </a:solidFill>
                  <a:latin typeface="Calibri" pitchFamily="34" charset="0"/>
                  <a:ea typeface="ヒラギノ角ゴ Pro W3" charset="-128"/>
                </a:defRPr>
              </a:lvl6pPr>
              <a:lvl7pPr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70000"/>
                <a:buChar char="•"/>
                <a:defRPr>
                  <a:solidFill>
                    <a:srgbClr val="1C3B61"/>
                  </a:solidFill>
                  <a:latin typeface="Calibri" pitchFamily="34" charset="0"/>
                  <a:ea typeface="ヒラギノ角ゴ Pro W3" charset="-128"/>
                </a:defRPr>
              </a:lvl7pPr>
              <a:lvl8pPr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70000"/>
                <a:buChar char="•"/>
                <a:defRPr>
                  <a:solidFill>
                    <a:srgbClr val="1C3B61"/>
                  </a:solidFill>
                  <a:latin typeface="Calibri" pitchFamily="34" charset="0"/>
                  <a:ea typeface="ヒラギノ角ゴ Pro W3" charset="-128"/>
                </a:defRPr>
              </a:lvl8pPr>
              <a:lvl9pPr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70000"/>
                <a:buChar char="•"/>
                <a:defRPr>
                  <a:solidFill>
                    <a:srgbClr val="1C3B61"/>
                  </a:solidFill>
                  <a:latin typeface="Calibri" pitchFamily="34" charset="0"/>
                  <a:ea typeface="ヒラギノ角ゴ Pro W3" charset="-128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defRPr/>
              </a:pPr>
              <a:r>
                <a:rPr lang="en-US" altLang="en-US" sz="982" b="1" dirty="0">
                  <a:solidFill>
                    <a:srgbClr val="00FF00"/>
                  </a:solidFill>
                  <a:latin typeface="Calibri"/>
                </a:rPr>
                <a:t>Palbociclib</a:t>
              </a: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defRPr/>
              </a:pPr>
              <a:r>
                <a:rPr lang="en-US" altLang="en-US" sz="982" b="1" dirty="0">
                  <a:solidFill>
                    <a:srgbClr val="00FF00"/>
                  </a:solidFill>
                  <a:latin typeface="Calibri"/>
                </a:rPr>
                <a:t>Vs Soc</a:t>
              </a:r>
            </a:p>
          </p:txBody>
        </p:sp>
        <p:sp>
          <p:nvSpPr>
            <p:cNvPr id="44043" name="TextBox 51"/>
            <p:cNvSpPr txBox="1">
              <a:spLocks noChangeArrowheads="1"/>
            </p:cNvSpPr>
            <p:nvPr/>
          </p:nvSpPr>
          <p:spPr bwMode="auto">
            <a:xfrm>
              <a:off x="3944542" y="4087417"/>
              <a:ext cx="659155" cy="394595"/>
            </a:xfrm>
            <a:prstGeom prst="rect">
              <a:avLst/>
            </a:prstGeom>
            <a:noFill/>
            <a:ln w="9525">
              <a:solidFill>
                <a:schemeClr val="accent3">
                  <a:lumMod val="50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lnSpc>
                  <a:spcPts val="3600"/>
                </a:lnSpc>
                <a:spcBef>
                  <a:spcPct val="20000"/>
                </a:spcBef>
                <a:buClr>
                  <a:schemeClr val="bg1"/>
                </a:buClr>
                <a:defRPr sz="2800">
                  <a:solidFill>
                    <a:srgbClr val="1C3B61"/>
                  </a:solidFill>
                  <a:latin typeface="Calibri" pitchFamily="34" charset="0"/>
                  <a:ea typeface="ヒラギノ角ゴ Pro W3" charset="-128"/>
                </a:defRPr>
              </a:lvl1pPr>
              <a:lvl2pPr indent="-285750" eaLnBrk="0" hangingPunct="0">
                <a:spcBef>
                  <a:spcPct val="20000"/>
                </a:spcBef>
                <a:buClr>
                  <a:schemeClr val="bg1"/>
                </a:buClr>
                <a:buSzPct val="90000"/>
                <a:buFont typeface="Times New Roman" pitchFamily="18" charset="0"/>
                <a:buChar char="–"/>
                <a:defRPr sz="2400">
                  <a:solidFill>
                    <a:srgbClr val="1C3B61"/>
                  </a:solidFill>
                  <a:latin typeface="Calibri" pitchFamily="34" charset="0"/>
                  <a:ea typeface="ヒラギノ角ゴ Pro W3" charset="-128"/>
                </a:defRPr>
              </a:lvl2pPr>
              <a:lvl3pPr indent="-228600" eaLnBrk="0" hangingPunct="0">
                <a:spcBef>
                  <a:spcPct val="20000"/>
                </a:spcBef>
                <a:buClr>
                  <a:schemeClr val="bg1"/>
                </a:buClr>
                <a:buSzPct val="90000"/>
                <a:buChar char="•"/>
                <a:defRPr sz="2000">
                  <a:solidFill>
                    <a:srgbClr val="1C3B61"/>
                  </a:solidFill>
                  <a:latin typeface="Calibri" pitchFamily="34" charset="0"/>
                  <a:ea typeface="ヒラギノ角ゴ Pro W3" charset="-128"/>
                </a:defRPr>
              </a:lvl3pPr>
              <a:lvl4pPr indent="-228600" eaLnBrk="0" hangingPunct="0">
                <a:spcBef>
                  <a:spcPct val="20000"/>
                </a:spcBef>
                <a:buClr>
                  <a:schemeClr val="bg1"/>
                </a:buClr>
                <a:buSzPct val="80000"/>
                <a:buFont typeface="Times New Roman" pitchFamily="18" charset="0"/>
                <a:buChar char="–"/>
                <a:defRPr>
                  <a:solidFill>
                    <a:srgbClr val="1C3B61"/>
                  </a:solidFill>
                  <a:latin typeface="Calibri" pitchFamily="34" charset="0"/>
                  <a:ea typeface="ヒラギノ角ゴ Pro W3" charset="-128"/>
                </a:defRPr>
              </a:lvl4pPr>
              <a:lvl5pPr indent="-228600" eaLnBrk="0" hangingPunct="0">
                <a:spcBef>
                  <a:spcPct val="20000"/>
                </a:spcBef>
                <a:buClr>
                  <a:schemeClr val="bg1"/>
                </a:buClr>
                <a:buSzPct val="70000"/>
                <a:buChar char="•"/>
                <a:defRPr>
                  <a:solidFill>
                    <a:srgbClr val="1C3B61"/>
                  </a:solidFill>
                  <a:latin typeface="Calibri" pitchFamily="34" charset="0"/>
                  <a:ea typeface="ヒラギノ角ゴ Pro W3" charset="-128"/>
                </a:defRPr>
              </a:lvl5pPr>
              <a:lvl6pPr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70000"/>
                <a:buChar char="•"/>
                <a:defRPr>
                  <a:solidFill>
                    <a:srgbClr val="1C3B61"/>
                  </a:solidFill>
                  <a:latin typeface="Calibri" pitchFamily="34" charset="0"/>
                  <a:ea typeface="ヒラギノ角ゴ Pro W3" charset="-128"/>
                </a:defRPr>
              </a:lvl6pPr>
              <a:lvl7pPr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70000"/>
                <a:buChar char="•"/>
                <a:defRPr>
                  <a:solidFill>
                    <a:srgbClr val="1C3B61"/>
                  </a:solidFill>
                  <a:latin typeface="Calibri" pitchFamily="34" charset="0"/>
                  <a:ea typeface="ヒラギノ角ゴ Pro W3" charset="-128"/>
                </a:defRPr>
              </a:lvl7pPr>
              <a:lvl8pPr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70000"/>
                <a:buChar char="•"/>
                <a:defRPr>
                  <a:solidFill>
                    <a:srgbClr val="1C3B61"/>
                  </a:solidFill>
                  <a:latin typeface="Calibri" pitchFamily="34" charset="0"/>
                  <a:ea typeface="ヒラギノ角ゴ Pro W3" charset="-128"/>
                </a:defRPr>
              </a:lvl8pPr>
              <a:lvl9pPr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70000"/>
                <a:buChar char="•"/>
                <a:defRPr>
                  <a:solidFill>
                    <a:srgbClr val="1C3B61"/>
                  </a:solidFill>
                  <a:latin typeface="Calibri" pitchFamily="34" charset="0"/>
                  <a:ea typeface="ヒラギノ角ゴ Pro W3" charset="-128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defRPr/>
              </a:pPr>
              <a:r>
                <a:rPr lang="en-US" altLang="en-US" sz="982" b="1" dirty="0">
                  <a:solidFill>
                    <a:srgbClr val="00FF00"/>
                  </a:solidFill>
                  <a:latin typeface="Calibri"/>
                </a:rPr>
                <a:t>AZD4547</a:t>
              </a: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defRPr/>
              </a:pPr>
              <a:r>
                <a:rPr lang="en-US" altLang="en-US" sz="982" b="1" dirty="0">
                  <a:solidFill>
                    <a:srgbClr val="00FF00"/>
                  </a:solidFill>
                  <a:latin typeface="Calibri"/>
                </a:rPr>
                <a:t>Vs SoC</a:t>
              </a:r>
            </a:p>
          </p:txBody>
        </p:sp>
        <p:grpSp>
          <p:nvGrpSpPr>
            <p:cNvPr id="63494" name="Group 67"/>
            <p:cNvGrpSpPr>
              <a:grpSpLocks/>
            </p:cNvGrpSpPr>
            <p:nvPr/>
          </p:nvGrpSpPr>
          <p:grpSpPr bwMode="auto">
            <a:xfrm rot="5400000">
              <a:off x="4062414" y="3686176"/>
              <a:ext cx="353615" cy="379809"/>
              <a:chOff x="3962401" y="1869895"/>
              <a:chExt cx="990600" cy="761998"/>
            </a:xfrm>
          </p:grpSpPr>
          <p:cxnSp>
            <p:nvCxnSpPr>
              <p:cNvPr id="63533" name="Straight Arrow Connector 78"/>
              <p:cNvCxnSpPr>
                <a:cxnSpLocks noChangeShapeType="1"/>
              </p:cNvCxnSpPr>
              <p:nvPr/>
            </p:nvCxnSpPr>
            <p:spPr bwMode="auto">
              <a:xfrm flipV="1">
                <a:off x="3962401" y="1860340"/>
                <a:ext cx="990600" cy="382194"/>
              </a:xfrm>
              <a:prstGeom prst="straightConnector1">
                <a:avLst/>
              </a:prstGeom>
              <a:noFill/>
              <a:ln w="28575" algn="ctr">
                <a:solidFill>
                  <a:schemeClr val="accent3">
                    <a:lumMod val="50000"/>
                  </a:schemeClr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63534" name="Straight Arrow Connector 79"/>
              <p:cNvCxnSpPr>
                <a:cxnSpLocks noChangeShapeType="1"/>
              </p:cNvCxnSpPr>
              <p:nvPr/>
            </p:nvCxnSpPr>
            <p:spPr bwMode="auto">
              <a:xfrm>
                <a:off x="3962401" y="2240144"/>
                <a:ext cx="990600" cy="382194"/>
              </a:xfrm>
              <a:prstGeom prst="straightConnector1">
                <a:avLst/>
              </a:prstGeom>
              <a:noFill/>
              <a:ln w="28575" algn="ctr">
                <a:solidFill>
                  <a:schemeClr val="accent3">
                    <a:lumMod val="50000"/>
                  </a:schemeClr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grpSp>
          <p:nvGrpSpPr>
            <p:cNvPr id="63495" name="Group 71"/>
            <p:cNvGrpSpPr>
              <a:grpSpLocks/>
            </p:cNvGrpSpPr>
            <p:nvPr/>
          </p:nvGrpSpPr>
          <p:grpSpPr bwMode="auto">
            <a:xfrm rot="5400000">
              <a:off x="3355778" y="3692724"/>
              <a:ext cx="339328" cy="381000"/>
              <a:chOff x="3962401" y="1869895"/>
              <a:chExt cx="990600" cy="761998"/>
            </a:xfrm>
          </p:grpSpPr>
          <p:cxnSp>
            <p:nvCxnSpPr>
              <p:cNvPr id="63531" name="Straight Arrow Connector 76"/>
              <p:cNvCxnSpPr>
                <a:cxnSpLocks noChangeShapeType="1"/>
              </p:cNvCxnSpPr>
              <p:nvPr/>
            </p:nvCxnSpPr>
            <p:spPr bwMode="auto">
              <a:xfrm flipV="1">
                <a:off x="3962401" y="1869895"/>
                <a:ext cx="990600" cy="380999"/>
              </a:xfrm>
              <a:prstGeom prst="straightConnector1">
                <a:avLst/>
              </a:prstGeom>
              <a:noFill/>
              <a:ln w="28575" algn="ctr">
                <a:solidFill>
                  <a:schemeClr val="accent3">
                    <a:lumMod val="50000"/>
                  </a:schemeClr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63532" name="Straight Arrow Connector 77"/>
              <p:cNvCxnSpPr>
                <a:cxnSpLocks noChangeShapeType="1"/>
              </p:cNvCxnSpPr>
              <p:nvPr/>
            </p:nvCxnSpPr>
            <p:spPr bwMode="auto">
              <a:xfrm>
                <a:off x="3962401" y="2250894"/>
                <a:ext cx="990600" cy="380999"/>
              </a:xfrm>
              <a:prstGeom prst="straightConnector1">
                <a:avLst/>
              </a:prstGeom>
              <a:noFill/>
              <a:ln w="28575" algn="ctr">
                <a:solidFill>
                  <a:schemeClr val="accent3">
                    <a:lumMod val="50000"/>
                  </a:schemeClr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grpSp>
          <p:nvGrpSpPr>
            <p:cNvPr id="63496" name="Group 82"/>
            <p:cNvGrpSpPr>
              <a:grpSpLocks/>
            </p:cNvGrpSpPr>
            <p:nvPr/>
          </p:nvGrpSpPr>
          <p:grpSpPr bwMode="auto">
            <a:xfrm rot="5400000">
              <a:off x="2590800" y="3743325"/>
              <a:ext cx="276225" cy="342900"/>
              <a:chOff x="3962401" y="1869895"/>
              <a:chExt cx="990600" cy="761998"/>
            </a:xfrm>
          </p:grpSpPr>
          <p:cxnSp>
            <p:nvCxnSpPr>
              <p:cNvPr id="63529" name="Straight Arrow Connector 83"/>
              <p:cNvCxnSpPr>
                <a:cxnSpLocks noChangeShapeType="1"/>
              </p:cNvCxnSpPr>
              <p:nvPr/>
            </p:nvCxnSpPr>
            <p:spPr bwMode="auto">
              <a:xfrm flipV="1">
                <a:off x="3962401" y="1869895"/>
                <a:ext cx="990600" cy="380999"/>
              </a:xfrm>
              <a:prstGeom prst="straightConnector1">
                <a:avLst/>
              </a:prstGeom>
              <a:noFill/>
              <a:ln w="28575" algn="ctr">
                <a:solidFill>
                  <a:schemeClr val="accent3">
                    <a:lumMod val="50000"/>
                  </a:schemeClr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63530" name="Straight Arrow Connector 84"/>
              <p:cNvCxnSpPr>
                <a:cxnSpLocks noChangeShapeType="1"/>
              </p:cNvCxnSpPr>
              <p:nvPr/>
            </p:nvCxnSpPr>
            <p:spPr bwMode="auto">
              <a:xfrm>
                <a:off x="3962401" y="2250894"/>
                <a:ext cx="990600" cy="380999"/>
              </a:xfrm>
              <a:prstGeom prst="straightConnector1">
                <a:avLst/>
              </a:prstGeom>
              <a:noFill/>
              <a:ln w="28575" algn="ctr">
                <a:solidFill>
                  <a:schemeClr val="accent3">
                    <a:lumMod val="50000"/>
                  </a:schemeClr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29" name="TextBox 62"/>
            <p:cNvSpPr txBox="1"/>
            <p:nvPr/>
          </p:nvSpPr>
          <p:spPr>
            <a:xfrm>
              <a:off x="2396730" y="3459957"/>
              <a:ext cx="736099" cy="243465"/>
            </a:xfrm>
            <a:prstGeom prst="rect">
              <a:avLst/>
            </a:prstGeom>
            <a:noFill/>
            <a:ln>
              <a:solidFill>
                <a:schemeClr val="accent3">
                  <a:lumMod val="50000"/>
                </a:schemeClr>
              </a:solidFill>
            </a:ln>
          </p:spPr>
          <p:txBody>
            <a:bodyPr wrap="none">
              <a:sp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eaLnBrk="1" hangingPunct="1">
                <a:defRPr/>
              </a:pPr>
              <a:r>
                <a:rPr lang="en-US" sz="982" b="1" dirty="0">
                  <a:solidFill>
                    <a:srgbClr val="9BBB59">
                      <a:lumMod val="50000"/>
                    </a:srgb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/>
                </a:rPr>
                <a:t> </a:t>
              </a:r>
              <a:r>
                <a:rPr lang="en-US" sz="982" b="1" dirty="0">
                  <a:solidFill>
                    <a:srgbClr val="00FF00"/>
                  </a:solidFill>
                  <a:latin typeface="Calibri"/>
                </a:rPr>
                <a:t>GDC-0032</a:t>
              </a:r>
              <a:endParaRPr lang="en-US" sz="982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endParaRPr>
            </a:p>
          </p:txBody>
        </p:sp>
        <p:cxnSp>
          <p:nvCxnSpPr>
            <p:cNvPr id="63498" name="Straight Arrow Connector 29"/>
            <p:cNvCxnSpPr>
              <a:cxnSpLocks noChangeShapeType="1"/>
            </p:cNvCxnSpPr>
            <p:nvPr/>
          </p:nvCxnSpPr>
          <p:spPr bwMode="auto">
            <a:xfrm>
              <a:off x="2783681" y="3067050"/>
              <a:ext cx="0" cy="319088"/>
            </a:xfrm>
            <a:prstGeom prst="straightConnector1">
              <a:avLst/>
            </a:prstGeom>
            <a:noFill/>
            <a:ln w="28575" algn="ctr">
              <a:solidFill>
                <a:schemeClr val="accent3">
                  <a:lumMod val="50000"/>
                </a:schemeClr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1" name="TextBox 62"/>
            <p:cNvSpPr txBox="1"/>
            <p:nvPr/>
          </p:nvSpPr>
          <p:spPr>
            <a:xfrm>
              <a:off x="3142060" y="3459957"/>
              <a:ext cx="772969" cy="243465"/>
            </a:xfrm>
            <a:prstGeom prst="rect">
              <a:avLst/>
            </a:prstGeom>
            <a:noFill/>
            <a:ln>
              <a:solidFill>
                <a:schemeClr val="accent3">
                  <a:lumMod val="50000"/>
                </a:schemeClr>
              </a:solidFill>
            </a:ln>
          </p:spPr>
          <p:txBody>
            <a:bodyPr wrap="none">
              <a:sp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eaLnBrk="1" hangingPunct="1">
                <a:defRPr/>
              </a:pPr>
              <a:r>
                <a:rPr lang="en-US" sz="982" b="1" dirty="0">
                  <a:solidFill>
                    <a:srgbClr val="00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/>
                </a:rPr>
                <a:t> </a:t>
              </a:r>
              <a:r>
                <a:rPr lang="en-US" sz="982" b="1" dirty="0">
                  <a:solidFill>
                    <a:srgbClr val="00FF00"/>
                  </a:solidFill>
                  <a:latin typeface="Calibri"/>
                </a:rPr>
                <a:t>Palbociclib</a:t>
              </a:r>
              <a:endParaRPr lang="en-US" sz="982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endParaRPr>
            </a:p>
          </p:txBody>
        </p:sp>
        <p:cxnSp>
          <p:nvCxnSpPr>
            <p:cNvPr id="63500" name="Straight Arrow Connector 31"/>
            <p:cNvCxnSpPr>
              <a:cxnSpLocks noChangeShapeType="1"/>
            </p:cNvCxnSpPr>
            <p:nvPr/>
          </p:nvCxnSpPr>
          <p:spPr bwMode="auto">
            <a:xfrm flipH="1">
              <a:off x="3506392" y="3051572"/>
              <a:ext cx="1190" cy="322659"/>
            </a:xfrm>
            <a:prstGeom prst="straightConnector1">
              <a:avLst/>
            </a:prstGeom>
            <a:noFill/>
            <a:ln w="28575" algn="ctr">
              <a:solidFill>
                <a:schemeClr val="accent3">
                  <a:lumMod val="50000"/>
                </a:schemeClr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3" name="TextBox 62"/>
            <p:cNvSpPr txBox="1"/>
            <p:nvPr/>
          </p:nvSpPr>
          <p:spPr>
            <a:xfrm>
              <a:off x="3924301" y="3459957"/>
              <a:ext cx="659155" cy="243465"/>
            </a:xfrm>
            <a:prstGeom prst="rect">
              <a:avLst/>
            </a:prstGeom>
            <a:noFill/>
            <a:ln>
              <a:solidFill>
                <a:schemeClr val="accent3">
                  <a:lumMod val="50000"/>
                </a:schemeClr>
              </a:solidFill>
            </a:ln>
          </p:spPr>
          <p:txBody>
            <a:bodyPr wrap="none">
              <a:sp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eaLnBrk="1" hangingPunct="1">
                <a:defRPr/>
              </a:pPr>
              <a:r>
                <a:rPr lang="en-US" sz="982" b="1" dirty="0">
                  <a:solidFill>
                    <a:srgbClr val="00FF00"/>
                  </a:solidFill>
                  <a:latin typeface="Calibri"/>
                </a:rPr>
                <a:t>AZD4547</a:t>
              </a:r>
              <a:endParaRPr lang="en-US" sz="982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endParaRPr>
            </a:p>
          </p:txBody>
        </p:sp>
        <p:cxnSp>
          <p:nvCxnSpPr>
            <p:cNvPr id="63502" name="Straight Arrow Connector 33"/>
            <p:cNvCxnSpPr>
              <a:cxnSpLocks noChangeShapeType="1"/>
            </p:cNvCxnSpPr>
            <p:nvPr/>
          </p:nvCxnSpPr>
          <p:spPr bwMode="auto">
            <a:xfrm>
              <a:off x="4249341" y="3050381"/>
              <a:ext cx="0" cy="319088"/>
            </a:xfrm>
            <a:prstGeom prst="straightConnector1">
              <a:avLst/>
            </a:prstGeom>
            <a:noFill/>
            <a:ln w="28575" algn="ctr">
              <a:solidFill>
                <a:schemeClr val="accent3">
                  <a:lumMod val="50000"/>
                </a:schemeClr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9" name="TextBox 2"/>
            <p:cNvSpPr txBox="1">
              <a:spLocks noChangeArrowheads="1"/>
            </p:cNvSpPr>
            <p:nvPr/>
          </p:nvSpPr>
          <p:spPr bwMode="auto">
            <a:xfrm>
              <a:off x="3975552" y="2730105"/>
              <a:ext cx="489238" cy="243465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9525" cap="flat" cmpd="sng" algn="ctr">
              <a:solidFill>
                <a:schemeClr val="accent3">
                  <a:lumMod val="50000"/>
                </a:schemeClr>
              </a:solidFill>
              <a:prstDash val="solid"/>
              <a:headEnd/>
              <a:tailE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wrap="none">
              <a:spAutoFit/>
            </a:bodyPr>
            <a:lstStyle/>
            <a:p>
              <a:pPr algn="ctr" eaLnBrk="1" hangingPunct="1">
                <a:defRPr/>
              </a:pPr>
              <a:r>
                <a:rPr lang="en-US" sz="982" b="1" kern="0" dirty="0">
                  <a:solidFill>
                    <a:srgbClr val="9BBB59">
                      <a:lumMod val="50000"/>
                    </a:srgbClr>
                  </a:solidFill>
                  <a:ea typeface="ヒラギノ角ゴ Pro W3" charset="-128"/>
                </a:rPr>
                <a:t>FGFR</a:t>
              </a:r>
              <a:r>
                <a:rPr lang="en-US" sz="900" b="1" baseline="30000" dirty="0">
                  <a:solidFill>
                    <a:srgbClr val="9BBB59">
                      <a:lumMod val="50000"/>
                    </a:srgbClr>
                  </a:solidFill>
                  <a:ea typeface="ヒラギノ角ゴ Pro W3" charset="-128"/>
                </a:rPr>
                <a:t>1</a:t>
              </a:r>
              <a:endParaRPr lang="en-US" sz="982" b="1" kern="0" dirty="0">
                <a:solidFill>
                  <a:srgbClr val="9BBB59">
                    <a:lumMod val="50000"/>
                  </a:srgbClr>
                </a:solidFill>
                <a:ea typeface="ヒラギノ角ゴ Pro W3" charset="-128"/>
              </a:endParaRPr>
            </a:p>
          </p:txBody>
        </p:sp>
        <p:sp>
          <p:nvSpPr>
            <p:cNvPr id="40" name="TextBox 2"/>
            <p:cNvSpPr txBox="1">
              <a:spLocks noChangeArrowheads="1"/>
            </p:cNvSpPr>
            <p:nvPr/>
          </p:nvSpPr>
          <p:spPr bwMode="auto">
            <a:xfrm>
              <a:off x="3200401" y="2719100"/>
              <a:ext cx="689372" cy="243465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9525" cap="flat" cmpd="sng" algn="ctr">
              <a:solidFill>
                <a:schemeClr val="accent3">
                  <a:lumMod val="50000"/>
                </a:schemeClr>
              </a:solidFill>
              <a:prstDash val="solid"/>
              <a:headEnd/>
              <a:tailE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anchor="ctr">
              <a:spAutoFit/>
            </a:bodyPr>
            <a:lstStyle/>
            <a:p>
              <a:pPr algn="ctr" eaLnBrk="1" hangingPunct="1">
                <a:defRPr/>
              </a:pPr>
              <a:r>
                <a:rPr lang="en-US" sz="982" b="1" kern="0" dirty="0">
                  <a:solidFill>
                    <a:srgbClr val="9BBB59">
                      <a:lumMod val="50000"/>
                    </a:srgbClr>
                  </a:solidFill>
                  <a:ea typeface="ヒラギノ角ゴ Pro W3" charset="-128"/>
                </a:rPr>
                <a:t>CDK4/6</a:t>
              </a:r>
            </a:p>
          </p:txBody>
        </p:sp>
        <p:sp>
          <p:nvSpPr>
            <p:cNvPr id="42" name="TextBox 2"/>
            <p:cNvSpPr txBox="1">
              <a:spLocks noChangeArrowheads="1"/>
            </p:cNvSpPr>
            <p:nvPr/>
          </p:nvSpPr>
          <p:spPr bwMode="auto">
            <a:xfrm>
              <a:off x="2608660" y="2719100"/>
              <a:ext cx="452438" cy="243465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9525" cap="flat" cmpd="sng" algn="ctr">
              <a:solidFill>
                <a:schemeClr val="accent3">
                  <a:lumMod val="50000"/>
                </a:schemeClr>
              </a:solidFill>
              <a:prstDash val="solid"/>
              <a:headEnd/>
              <a:tailE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anchor="ctr">
              <a:spAutoFit/>
            </a:bodyPr>
            <a:lstStyle/>
            <a:p>
              <a:pPr algn="ctr" eaLnBrk="1" hangingPunct="1">
                <a:defRPr/>
              </a:pPr>
              <a:r>
                <a:rPr lang="en-US" sz="982" b="1" kern="0" dirty="0">
                  <a:solidFill>
                    <a:srgbClr val="9BBB59">
                      <a:lumMod val="50000"/>
                    </a:srgbClr>
                  </a:solidFill>
                  <a:ea typeface="ヒラギノ角ゴ Pro W3" charset="-128"/>
                </a:rPr>
                <a:t>PI3K</a:t>
              </a:r>
            </a:p>
          </p:txBody>
        </p:sp>
        <p:sp>
          <p:nvSpPr>
            <p:cNvPr id="43" name="TextBox 2"/>
            <p:cNvSpPr txBox="1">
              <a:spLocks noChangeArrowheads="1"/>
            </p:cNvSpPr>
            <p:nvPr/>
          </p:nvSpPr>
          <p:spPr bwMode="auto">
            <a:xfrm>
              <a:off x="5631656" y="2212623"/>
              <a:ext cx="939404" cy="303916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headEnd/>
              <a:tailE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anchor="ctr">
              <a:spAutoFit/>
            </a:bodyPr>
            <a:lstStyle/>
            <a:p>
              <a:pPr algn="ctr" eaLnBrk="1" hangingPunct="1">
                <a:defRPr/>
              </a:pPr>
              <a:r>
                <a:rPr lang="en-US" sz="1100" b="1" kern="0" dirty="0">
                  <a:solidFill>
                    <a:srgbClr val="1C713E"/>
                  </a:solidFill>
                  <a:ea typeface="ヒラギノ角ゴ Pro W3" charset="-128"/>
                </a:rPr>
                <a:t>Non-match</a:t>
              </a:r>
            </a:p>
            <a:p>
              <a:pPr algn="ctr" eaLnBrk="1" hangingPunct="1">
                <a:defRPr/>
              </a:pPr>
              <a:r>
                <a:rPr lang="en-US" sz="1100" b="1" kern="0" dirty="0">
                  <a:solidFill>
                    <a:srgbClr val="1C713E"/>
                  </a:solidFill>
                  <a:ea typeface="ヒラギノ角ゴ Pro W3" charset="-128"/>
                </a:rPr>
                <a:t>Sub-studies</a:t>
              </a:r>
            </a:p>
          </p:txBody>
        </p:sp>
        <p:sp>
          <p:nvSpPr>
            <p:cNvPr id="53" name="TextBox 3"/>
            <p:cNvSpPr txBox="1">
              <a:spLocks noChangeArrowheads="1"/>
            </p:cNvSpPr>
            <p:nvPr/>
          </p:nvSpPr>
          <p:spPr bwMode="auto">
            <a:xfrm>
              <a:off x="2058591" y="3112294"/>
              <a:ext cx="566181" cy="2434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ea typeface="ヒラギノ角ゴ Pro W3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ea typeface="ヒラギノ角ゴ Pro W3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ea typeface="ヒラギノ角ゴ Pro W3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ea typeface="ヒラギノ角ゴ Pro W3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ea typeface="ヒラギノ角ゴ Pro W3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ヒラギノ角ゴ Pro W3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ヒラギノ角ゴ Pro W3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ヒラギノ角ゴ Pro W3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ヒラギノ角ゴ Pro W3" charset="-128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982" b="1" dirty="0">
                  <a:solidFill>
                    <a:srgbClr val="FF0000"/>
                  </a:solidFill>
                  <a:latin typeface="Calibri"/>
                </a:rPr>
                <a:t>Stage 1</a:t>
              </a:r>
            </a:p>
          </p:txBody>
        </p:sp>
        <p:sp>
          <p:nvSpPr>
            <p:cNvPr id="54" name="TextBox 37"/>
            <p:cNvSpPr txBox="1">
              <a:spLocks noChangeArrowheads="1"/>
            </p:cNvSpPr>
            <p:nvPr/>
          </p:nvSpPr>
          <p:spPr bwMode="auto">
            <a:xfrm>
              <a:off x="2033589" y="3868342"/>
              <a:ext cx="566181" cy="2434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ea typeface="ヒラギノ角ゴ Pro W3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ea typeface="ヒラギノ角ゴ Pro W3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ea typeface="ヒラギノ角ゴ Pro W3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ea typeface="ヒラギノ角ゴ Pro W3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ea typeface="ヒラギノ角ゴ Pro W3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ヒラギノ角ゴ Pro W3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ヒラギノ角ゴ Pro W3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ヒラギノ角ゴ Pro W3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ヒラギノ角ゴ Pro W3" charset="-128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982" b="1" dirty="0">
                  <a:solidFill>
                    <a:srgbClr val="FF0000"/>
                  </a:solidFill>
                  <a:latin typeface="Calibri"/>
                </a:rPr>
                <a:t>Stage 2</a:t>
              </a:r>
            </a:p>
          </p:txBody>
        </p:sp>
        <p:sp>
          <p:nvSpPr>
            <p:cNvPr id="44" name="TextBox 51"/>
            <p:cNvSpPr txBox="1">
              <a:spLocks noChangeArrowheads="1"/>
            </p:cNvSpPr>
            <p:nvPr/>
          </p:nvSpPr>
          <p:spPr bwMode="auto">
            <a:xfrm>
              <a:off x="4632722" y="4087417"/>
              <a:ext cx="670376" cy="394595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lnSpc>
                  <a:spcPts val="3600"/>
                </a:lnSpc>
                <a:spcBef>
                  <a:spcPct val="20000"/>
                </a:spcBef>
                <a:buClr>
                  <a:schemeClr val="bg1"/>
                </a:buClr>
                <a:defRPr sz="2800">
                  <a:solidFill>
                    <a:srgbClr val="1C3B61"/>
                  </a:solidFill>
                  <a:latin typeface="Calibri" pitchFamily="34" charset="0"/>
                  <a:ea typeface="ヒラギノ角ゴ Pro W3" charset="-128"/>
                </a:defRPr>
              </a:lvl1pPr>
              <a:lvl2pPr indent="-285750" eaLnBrk="0" hangingPunct="0">
                <a:spcBef>
                  <a:spcPct val="20000"/>
                </a:spcBef>
                <a:buClr>
                  <a:schemeClr val="bg1"/>
                </a:buClr>
                <a:buSzPct val="90000"/>
                <a:buFont typeface="Times New Roman" pitchFamily="18" charset="0"/>
                <a:buChar char="–"/>
                <a:defRPr sz="2400">
                  <a:solidFill>
                    <a:srgbClr val="1C3B61"/>
                  </a:solidFill>
                  <a:latin typeface="Calibri" pitchFamily="34" charset="0"/>
                  <a:ea typeface="ヒラギノ角ゴ Pro W3" charset="-128"/>
                </a:defRPr>
              </a:lvl2pPr>
              <a:lvl3pPr indent="-228600" eaLnBrk="0" hangingPunct="0">
                <a:spcBef>
                  <a:spcPct val="20000"/>
                </a:spcBef>
                <a:buClr>
                  <a:schemeClr val="bg1"/>
                </a:buClr>
                <a:buSzPct val="90000"/>
                <a:buChar char="•"/>
                <a:defRPr sz="2000">
                  <a:solidFill>
                    <a:srgbClr val="1C3B61"/>
                  </a:solidFill>
                  <a:latin typeface="Calibri" pitchFamily="34" charset="0"/>
                  <a:ea typeface="ヒラギノ角ゴ Pro W3" charset="-128"/>
                </a:defRPr>
              </a:lvl3pPr>
              <a:lvl4pPr indent="-228600" eaLnBrk="0" hangingPunct="0">
                <a:spcBef>
                  <a:spcPct val="20000"/>
                </a:spcBef>
                <a:buClr>
                  <a:schemeClr val="bg1"/>
                </a:buClr>
                <a:buSzPct val="80000"/>
                <a:buFont typeface="Times New Roman" pitchFamily="18" charset="0"/>
                <a:buChar char="–"/>
                <a:defRPr>
                  <a:solidFill>
                    <a:srgbClr val="1C3B61"/>
                  </a:solidFill>
                  <a:latin typeface="Calibri" pitchFamily="34" charset="0"/>
                  <a:ea typeface="ヒラギノ角ゴ Pro W3" charset="-128"/>
                </a:defRPr>
              </a:lvl4pPr>
              <a:lvl5pPr indent="-228600" eaLnBrk="0" hangingPunct="0">
                <a:spcBef>
                  <a:spcPct val="20000"/>
                </a:spcBef>
                <a:buClr>
                  <a:schemeClr val="bg1"/>
                </a:buClr>
                <a:buSzPct val="70000"/>
                <a:buChar char="•"/>
                <a:defRPr>
                  <a:solidFill>
                    <a:srgbClr val="1C3B61"/>
                  </a:solidFill>
                  <a:latin typeface="Calibri" pitchFamily="34" charset="0"/>
                  <a:ea typeface="ヒラギノ角ゴ Pro W3" charset="-128"/>
                </a:defRPr>
              </a:lvl5pPr>
              <a:lvl6pPr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70000"/>
                <a:buChar char="•"/>
                <a:defRPr>
                  <a:solidFill>
                    <a:srgbClr val="1C3B61"/>
                  </a:solidFill>
                  <a:latin typeface="Calibri" pitchFamily="34" charset="0"/>
                  <a:ea typeface="ヒラギノ角ゴ Pro W3" charset="-128"/>
                </a:defRPr>
              </a:lvl6pPr>
              <a:lvl7pPr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70000"/>
                <a:buChar char="•"/>
                <a:defRPr>
                  <a:solidFill>
                    <a:srgbClr val="1C3B61"/>
                  </a:solidFill>
                  <a:latin typeface="Calibri" pitchFamily="34" charset="0"/>
                  <a:ea typeface="ヒラギノ角ゴ Pro W3" charset="-128"/>
                </a:defRPr>
              </a:lvl7pPr>
              <a:lvl8pPr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70000"/>
                <a:buChar char="•"/>
                <a:defRPr>
                  <a:solidFill>
                    <a:srgbClr val="1C3B61"/>
                  </a:solidFill>
                  <a:latin typeface="Calibri" pitchFamily="34" charset="0"/>
                  <a:ea typeface="ヒラギノ角ゴ Pro W3" charset="-128"/>
                </a:defRPr>
              </a:lvl8pPr>
              <a:lvl9pPr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70000"/>
                <a:buChar char="•"/>
                <a:defRPr>
                  <a:solidFill>
                    <a:srgbClr val="1C3B61"/>
                  </a:solidFill>
                  <a:latin typeface="Calibri" pitchFamily="34" charset="0"/>
                  <a:ea typeface="ヒラギノ角ゴ Pro W3" charset="-128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defRPr/>
              </a:pPr>
              <a:r>
                <a:rPr lang="en-US" sz="982" b="1" cap="all" dirty="0">
                  <a:solidFill>
                    <a:srgbClr val="FF0000"/>
                  </a:solidFill>
                </a:rPr>
                <a:t>BMN 673</a:t>
              </a:r>
              <a:endParaRPr lang="en-US" altLang="en-US" sz="982" b="1" dirty="0">
                <a:solidFill>
                  <a:srgbClr val="FF0000"/>
                </a:solidFill>
                <a:latin typeface="Calibri"/>
              </a:endParaRP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defRPr/>
              </a:pPr>
              <a:r>
                <a:rPr lang="en-US" altLang="en-US" sz="982" b="1" dirty="0">
                  <a:solidFill>
                    <a:srgbClr val="FF0000"/>
                  </a:solidFill>
                  <a:latin typeface="Calibri"/>
                </a:rPr>
                <a:t>Vs SoC*</a:t>
              </a:r>
            </a:p>
          </p:txBody>
        </p:sp>
        <p:grpSp>
          <p:nvGrpSpPr>
            <p:cNvPr id="71701" name="Group 67"/>
            <p:cNvGrpSpPr>
              <a:grpSpLocks/>
            </p:cNvGrpSpPr>
            <p:nvPr/>
          </p:nvGrpSpPr>
          <p:grpSpPr bwMode="auto">
            <a:xfrm rot="5400000">
              <a:off x="4690468" y="3685580"/>
              <a:ext cx="353615" cy="381000"/>
              <a:chOff x="3962401" y="1869895"/>
              <a:chExt cx="990600" cy="761998"/>
            </a:xfrm>
          </p:grpSpPr>
          <p:cxnSp>
            <p:nvCxnSpPr>
              <p:cNvPr id="71721" name="Straight Arrow Connector 78"/>
              <p:cNvCxnSpPr>
                <a:cxnSpLocks noChangeShapeType="1"/>
              </p:cNvCxnSpPr>
              <p:nvPr/>
            </p:nvCxnSpPr>
            <p:spPr bwMode="auto">
              <a:xfrm flipV="1">
                <a:off x="3962402" y="1869895"/>
                <a:ext cx="990598" cy="381000"/>
              </a:xfrm>
              <a:prstGeom prst="straightConnector1">
                <a:avLst/>
              </a:prstGeom>
              <a:noFill/>
              <a:ln w="28575" algn="ctr">
                <a:solidFill>
                  <a:srgbClr val="820000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71722" name="Straight Arrow Connector 79"/>
              <p:cNvCxnSpPr>
                <a:cxnSpLocks noChangeShapeType="1"/>
              </p:cNvCxnSpPr>
              <p:nvPr/>
            </p:nvCxnSpPr>
            <p:spPr bwMode="auto">
              <a:xfrm>
                <a:off x="3962401" y="2250893"/>
                <a:ext cx="990600" cy="381000"/>
              </a:xfrm>
              <a:prstGeom prst="straightConnector1">
                <a:avLst/>
              </a:prstGeom>
              <a:noFill/>
              <a:ln w="28575" algn="ctr">
                <a:solidFill>
                  <a:srgbClr val="820000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50" name="TextBox 62"/>
            <p:cNvSpPr txBox="1"/>
            <p:nvPr/>
          </p:nvSpPr>
          <p:spPr>
            <a:xfrm>
              <a:off x="4551760" y="3459957"/>
              <a:ext cx="732893" cy="243465"/>
            </a:xfrm>
            <a:prstGeom prst="rect">
              <a:avLst/>
            </a:prstGeom>
            <a:noFill/>
            <a:ln>
              <a:solidFill>
                <a:srgbClr val="993300"/>
              </a:solidFill>
            </a:ln>
          </p:spPr>
          <p:txBody>
            <a:bodyPr wrap="none">
              <a:sp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eaLnBrk="1" hangingPunct="1">
                <a:defRPr/>
              </a:pPr>
              <a:r>
                <a:rPr lang="en-US" sz="982" b="1" dirty="0">
                  <a:solidFill>
                    <a:srgbClr val="FF0000"/>
                  </a:solidFill>
                  <a:latin typeface="Calibri"/>
                </a:rPr>
                <a:t>BMN 673*</a:t>
              </a:r>
              <a:endParaRPr lang="en-US" sz="982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endParaRPr>
            </a:p>
          </p:txBody>
        </p:sp>
        <p:cxnSp>
          <p:nvCxnSpPr>
            <p:cNvPr id="71703" name="Straight Arrow Connector 33"/>
            <p:cNvCxnSpPr>
              <a:cxnSpLocks noChangeShapeType="1"/>
            </p:cNvCxnSpPr>
            <p:nvPr/>
          </p:nvCxnSpPr>
          <p:spPr bwMode="auto">
            <a:xfrm flipH="1">
              <a:off x="4875610" y="3071814"/>
              <a:ext cx="4763" cy="321469"/>
            </a:xfrm>
            <a:prstGeom prst="straightConnector1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55" name="TextBox 2"/>
            <p:cNvSpPr txBox="1">
              <a:spLocks noChangeArrowheads="1"/>
            </p:cNvSpPr>
            <p:nvPr/>
          </p:nvSpPr>
          <p:spPr bwMode="auto">
            <a:xfrm>
              <a:off x="4634523" y="2730105"/>
              <a:ext cx="415499" cy="243465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headEnd/>
              <a:tailE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wrap="none">
              <a:spAutoFit/>
            </a:bodyPr>
            <a:lstStyle/>
            <a:p>
              <a:pPr algn="ctr" eaLnBrk="1" hangingPunct="1">
                <a:defRPr/>
              </a:pPr>
              <a:r>
                <a:rPr lang="en-US" sz="982" b="1" kern="0" dirty="0">
                  <a:solidFill>
                    <a:srgbClr val="820000"/>
                  </a:solidFill>
                  <a:ea typeface="ヒラギノ角ゴ Pro W3" charset="-128"/>
                </a:rPr>
                <a:t>HRD</a:t>
              </a:r>
            </a:p>
          </p:txBody>
        </p:sp>
        <p:sp>
          <p:nvSpPr>
            <p:cNvPr id="44062" name="TextBox 3"/>
            <p:cNvSpPr txBox="1">
              <a:spLocks noChangeArrowheads="1"/>
            </p:cNvSpPr>
            <p:nvPr/>
          </p:nvSpPr>
          <p:spPr bwMode="auto">
            <a:xfrm>
              <a:off x="5306617" y="3457576"/>
              <a:ext cx="845344" cy="545727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ts val="3600"/>
                </a:lnSpc>
                <a:spcBef>
                  <a:spcPct val="20000"/>
                </a:spcBef>
                <a:buClr>
                  <a:schemeClr val="bg1"/>
                </a:buClr>
                <a:defRPr sz="2800">
                  <a:solidFill>
                    <a:srgbClr val="1C3B61"/>
                  </a:solidFill>
                  <a:latin typeface="Calibri" pitchFamily="34" charset="0"/>
                  <a:ea typeface="ヒラギノ角ゴ Pro W3" charset="-128"/>
                </a:defRPr>
              </a:lvl1pPr>
              <a:lvl2pPr indent="-285750" eaLnBrk="0" hangingPunct="0">
                <a:spcBef>
                  <a:spcPct val="20000"/>
                </a:spcBef>
                <a:buClr>
                  <a:schemeClr val="bg1"/>
                </a:buClr>
                <a:buSzPct val="90000"/>
                <a:buFont typeface="Times New Roman" pitchFamily="18" charset="0"/>
                <a:buChar char="–"/>
                <a:defRPr sz="2400">
                  <a:solidFill>
                    <a:srgbClr val="1C3B61"/>
                  </a:solidFill>
                  <a:latin typeface="Calibri" pitchFamily="34" charset="0"/>
                  <a:ea typeface="ヒラギノ角ゴ Pro W3" charset="-128"/>
                </a:defRPr>
              </a:lvl2pPr>
              <a:lvl3pPr indent="-228600" eaLnBrk="0" hangingPunct="0">
                <a:spcBef>
                  <a:spcPct val="20000"/>
                </a:spcBef>
                <a:buClr>
                  <a:schemeClr val="bg1"/>
                </a:buClr>
                <a:buSzPct val="90000"/>
                <a:buChar char="•"/>
                <a:defRPr sz="2000">
                  <a:solidFill>
                    <a:srgbClr val="1C3B61"/>
                  </a:solidFill>
                  <a:latin typeface="Calibri" pitchFamily="34" charset="0"/>
                  <a:ea typeface="ヒラギノ角ゴ Pro W3" charset="-128"/>
                </a:defRPr>
              </a:lvl3pPr>
              <a:lvl4pPr indent="-228600" eaLnBrk="0" hangingPunct="0">
                <a:spcBef>
                  <a:spcPct val="20000"/>
                </a:spcBef>
                <a:buClr>
                  <a:schemeClr val="bg1"/>
                </a:buClr>
                <a:buSzPct val="80000"/>
                <a:buFont typeface="Times New Roman" pitchFamily="18" charset="0"/>
                <a:buChar char="–"/>
                <a:defRPr>
                  <a:solidFill>
                    <a:srgbClr val="1C3B61"/>
                  </a:solidFill>
                  <a:latin typeface="Calibri" pitchFamily="34" charset="0"/>
                  <a:ea typeface="ヒラギノ角ゴ Pro W3" charset="-128"/>
                </a:defRPr>
              </a:lvl4pPr>
              <a:lvl5pPr indent="-228600" eaLnBrk="0" hangingPunct="0">
                <a:spcBef>
                  <a:spcPct val="20000"/>
                </a:spcBef>
                <a:buClr>
                  <a:schemeClr val="bg1"/>
                </a:buClr>
                <a:buSzPct val="70000"/>
                <a:buChar char="•"/>
                <a:defRPr>
                  <a:solidFill>
                    <a:srgbClr val="1C3B61"/>
                  </a:solidFill>
                  <a:latin typeface="Calibri" pitchFamily="34" charset="0"/>
                  <a:ea typeface="ヒラギノ角ゴ Pro W3" charset="-128"/>
                </a:defRPr>
              </a:lvl5pPr>
              <a:lvl6pPr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70000"/>
                <a:buChar char="•"/>
                <a:defRPr>
                  <a:solidFill>
                    <a:srgbClr val="1C3B61"/>
                  </a:solidFill>
                  <a:latin typeface="Calibri" pitchFamily="34" charset="0"/>
                  <a:ea typeface="ヒラギノ角ゴ Pro W3" charset="-128"/>
                </a:defRPr>
              </a:lvl6pPr>
              <a:lvl7pPr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70000"/>
                <a:buChar char="•"/>
                <a:defRPr>
                  <a:solidFill>
                    <a:srgbClr val="1C3B61"/>
                  </a:solidFill>
                  <a:latin typeface="Calibri" pitchFamily="34" charset="0"/>
                  <a:ea typeface="ヒラギノ角ゴ Pro W3" charset="-128"/>
                </a:defRPr>
              </a:lvl7pPr>
              <a:lvl8pPr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70000"/>
                <a:buChar char="•"/>
                <a:defRPr>
                  <a:solidFill>
                    <a:srgbClr val="1C3B61"/>
                  </a:solidFill>
                  <a:latin typeface="Calibri" pitchFamily="34" charset="0"/>
                  <a:ea typeface="ヒラギノ角ゴ Pro W3" charset="-128"/>
                </a:defRPr>
              </a:lvl8pPr>
              <a:lvl9pPr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70000"/>
                <a:buChar char="•"/>
                <a:defRPr>
                  <a:solidFill>
                    <a:srgbClr val="1C3B61"/>
                  </a:solidFill>
                  <a:latin typeface="Calibri" pitchFamily="34" charset="0"/>
                  <a:ea typeface="ヒラギノ角ゴ Pro W3" charset="-128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ClrTx/>
                <a:defRPr/>
              </a:pPr>
              <a:r>
                <a:rPr lang="en-US" altLang="en-US" sz="982" b="1" dirty="0">
                  <a:solidFill>
                    <a:srgbClr val="FFC000"/>
                  </a:solidFill>
                  <a:latin typeface="Calibri"/>
                </a:rPr>
                <a:t>Nivo/Ipi </a:t>
              </a:r>
            </a:p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ClrTx/>
                <a:defRPr/>
              </a:pPr>
              <a:r>
                <a:rPr lang="en-US" altLang="en-US" sz="982" b="1" dirty="0">
                  <a:solidFill>
                    <a:srgbClr val="FFC000"/>
                  </a:solidFill>
                  <a:latin typeface="Calibri"/>
                </a:rPr>
                <a:t>vs</a:t>
              </a:r>
            </a:p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ClrTx/>
                <a:defRPr/>
              </a:pPr>
              <a:r>
                <a:rPr lang="en-US" altLang="en-US" sz="982" b="1" dirty="0">
                  <a:solidFill>
                    <a:srgbClr val="FFC000"/>
                  </a:solidFill>
                  <a:latin typeface="Calibri"/>
                </a:rPr>
                <a:t>Nivolumab</a:t>
              </a:r>
            </a:p>
          </p:txBody>
        </p:sp>
        <p:grpSp>
          <p:nvGrpSpPr>
            <p:cNvPr id="71706" name="Group 48"/>
            <p:cNvGrpSpPr>
              <a:grpSpLocks/>
            </p:cNvGrpSpPr>
            <p:nvPr/>
          </p:nvGrpSpPr>
          <p:grpSpPr bwMode="auto">
            <a:xfrm rot="5400000">
              <a:off x="5507832" y="3031332"/>
              <a:ext cx="407194" cy="381000"/>
              <a:chOff x="3962401" y="1869895"/>
              <a:chExt cx="990600" cy="761998"/>
            </a:xfrm>
          </p:grpSpPr>
          <p:cxnSp>
            <p:nvCxnSpPr>
              <p:cNvPr id="71719" name="Straight Arrow Connector 49"/>
              <p:cNvCxnSpPr>
                <a:cxnSpLocks noChangeShapeType="1"/>
              </p:cNvCxnSpPr>
              <p:nvPr/>
            </p:nvCxnSpPr>
            <p:spPr bwMode="auto">
              <a:xfrm flipV="1">
                <a:off x="3962402" y="1869895"/>
                <a:ext cx="990598" cy="381000"/>
              </a:xfrm>
              <a:prstGeom prst="straightConnector1">
                <a:avLst/>
              </a:prstGeom>
              <a:noFill/>
              <a:ln w="28575" algn="ctr">
                <a:solidFill>
                  <a:srgbClr val="236F42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71720" name="Straight Arrow Connector 52"/>
              <p:cNvCxnSpPr>
                <a:cxnSpLocks noChangeShapeType="1"/>
              </p:cNvCxnSpPr>
              <p:nvPr/>
            </p:nvCxnSpPr>
            <p:spPr bwMode="auto">
              <a:xfrm>
                <a:off x="3962401" y="2250893"/>
                <a:ext cx="990600" cy="381000"/>
              </a:xfrm>
              <a:prstGeom prst="straightConnector1">
                <a:avLst/>
              </a:prstGeom>
              <a:noFill/>
              <a:ln w="28575" algn="ctr">
                <a:solidFill>
                  <a:srgbClr val="236F42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2" name="TextBox 1"/>
            <p:cNvSpPr txBox="1"/>
            <p:nvPr/>
          </p:nvSpPr>
          <p:spPr>
            <a:xfrm>
              <a:off x="5432530" y="2696389"/>
              <a:ext cx="614164" cy="3021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hangingPunct="1">
                <a:defRPr/>
              </a:pPr>
              <a:r>
                <a:rPr lang="en-US" sz="1092" b="1" dirty="0">
                  <a:solidFill>
                    <a:srgbClr val="FFC000"/>
                  </a:solidFill>
                  <a:ea typeface="ヒラギノ角ゴ Pro W3" charset="-128"/>
                </a:rPr>
                <a:t>Checkpoint </a:t>
              </a:r>
            </a:p>
            <a:p>
              <a:pPr algn="ctr" eaLnBrk="1" hangingPunct="1">
                <a:defRPr/>
              </a:pPr>
              <a:r>
                <a:rPr lang="en-US" sz="1092" b="1" dirty="0">
                  <a:solidFill>
                    <a:srgbClr val="FFC000"/>
                  </a:solidFill>
                  <a:ea typeface="ヒラギノ角ゴ Pro W3" charset="-128"/>
                </a:rPr>
                <a:t>Naive</a:t>
              </a:r>
            </a:p>
          </p:txBody>
        </p:sp>
        <p:sp>
          <p:nvSpPr>
            <p:cNvPr id="61" name="TextBox 3"/>
            <p:cNvSpPr txBox="1">
              <a:spLocks noChangeArrowheads="1"/>
            </p:cNvSpPr>
            <p:nvPr/>
          </p:nvSpPr>
          <p:spPr bwMode="auto">
            <a:xfrm>
              <a:off x="6265070" y="3451623"/>
              <a:ext cx="845344" cy="545727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ts val="3600"/>
                </a:lnSpc>
                <a:spcBef>
                  <a:spcPct val="20000"/>
                </a:spcBef>
                <a:buClr>
                  <a:schemeClr val="bg1"/>
                </a:buClr>
                <a:defRPr sz="2800">
                  <a:solidFill>
                    <a:srgbClr val="1C3B61"/>
                  </a:solidFill>
                  <a:latin typeface="Calibri" pitchFamily="34" charset="0"/>
                  <a:ea typeface="ヒラギノ角ゴ Pro W3" charset="-128"/>
                </a:defRPr>
              </a:lvl1pPr>
              <a:lvl2pPr indent="-285750" eaLnBrk="0" hangingPunct="0">
                <a:spcBef>
                  <a:spcPct val="20000"/>
                </a:spcBef>
                <a:buClr>
                  <a:schemeClr val="bg1"/>
                </a:buClr>
                <a:buSzPct val="90000"/>
                <a:buFont typeface="Times New Roman" pitchFamily="18" charset="0"/>
                <a:buChar char="–"/>
                <a:defRPr sz="2400">
                  <a:solidFill>
                    <a:srgbClr val="1C3B61"/>
                  </a:solidFill>
                  <a:latin typeface="Calibri" pitchFamily="34" charset="0"/>
                  <a:ea typeface="ヒラギノ角ゴ Pro W3" charset="-128"/>
                </a:defRPr>
              </a:lvl2pPr>
              <a:lvl3pPr indent="-228600" eaLnBrk="0" hangingPunct="0">
                <a:spcBef>
                  <a:spcPct val="20000"/>
                </a:spcBef>
                <a:buClr>
                  <a:schemeClr val="bg1"/>
                </a:buClr>
                <a:buSzPct val="90000"/>
                <a:buChar char="•"/>
                <a:defRPr sz="2000">
                  <a:solidFill>
                    <a:srgbClr val="1C3B61"/>
                  </a:solidFill>
                  <a:latin typeface="Calibri" pitchFamily="34" charset="0"/>
                  <a:ea typeface="ヒラギノ角ゴ Pro W3" charset="-128"/>
                </a:defRPr>
              </a:lvl3pPr>
              <a:lvl4pPr indent="-228600" eaLnBrk="0" hangingPunct="0">
                <a:spcBef>
                  <a:spcPct val="20000"/>
                </a:spcBef>
                <a:buClr>
                  <a:schemeClr val="bg1"/>
                </a:buClr>
                <a:buSzPct val="80000"/>
                <a:buFont typeface="Times New Roman" pitchFamily="18" charset="0"/>
                <a:buChar char="–"/>
                <a:defRPr>
                  <a:solidFill>
                    <a:srgbClr val="1C3B61"/>
                  </a:solidFill>
                  <a:latin typeface="Calibri" pitchFamily="34" charset="0"/>
                  <a:ea typeface="ヒラギノ角ゴ Pro W3" charset="-128"/>
                </a:defRPr>
              </a:lvl4pPr>
              <a:lvl5pPr indent="-228600" eaLnBrk="0" hangingPunct="0">
                <a:spcBef>
                  <a:spcPct val="20000"/>
                </a:spcBef>
                <a:buClr>
                  <a:schemeClr val="bg1"/>
                </a:buClr>
                <a:buSzPct val="70000"/>
                <a:buChar char="•"/>
                <a:defRPr>
                  <a:solidFill>
                    <a:srgbClr val="1C3B61"/>
                  </a:solidFill>
                  <a:latin typeface="Calibri" pitchFamily="34" charset="0"/>
                  <a:ea typeface="ヒラギノ角ゴ Pro W3" charset="-128"/>
                </a:defRPr>
              </a:lvl5pPr>
              <a:lvl6pPr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70000"/>
                <a:buChar char="•"/>
                <a:defRPr>
                  <a:solidFill>
                    <a:srgbClr val="1C3B61"/>
                  </a:solidFill>
                  <a:latin typeface="Calibri" pitchFamily="34" charset="0"/>
                  <a:ea typeface="ヒラギノ角ゴ Pro W3" charset="-128"/>
                </a:defRPr>
              </a:lvl6pPr>
              <a:lvl7pPr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70000"/>
                <a:buChar char="•"/>
                <a:defRPr>
                  <a:solidFill>
                    <a:srgbClr val="1C3B61"/>
                  </a:solidFill>
                  <a:latin typeface="Calibri" pitchFamily="34" charset="0"/>
                  <a:ea typeface="ヒラギノ角ゴ Pro W3" charset="-128"/>
                </a:defRPr>
              </a:lvl7pPr>
              <a:lvl8pPr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70000"/>
                <a:buChar char="•"/>
                <a:defRPr>
                  <a:solidFill>
                    <a:srgbClr val="1C3B61"/>
                  </a:solidFill>
                  <a:latin typeface="Calibri" pitchFamily="34" charset="0"/>
                  <a:ea typeface="ヒラギノ角ゴ Pro W3" charset="-128"/>
                </a:defRPr>
              </a:lvl8pPr>
              <a:lvl9pPr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70000"/>
                <a:buChar char="•"/>
                <a:defRPr>
                  <a:solidFill>
                    <a:srgbClr val="1C3B61"/>
                  </a:solidFill>
                  <a:latin typeface="Calibri" pitchFamily="34" charset="0"/>
                  <a:ea typeface="ヒラギノ角ゴ Pro W3" charset="-128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ClrTx/>
                <a:defRPr/>
              </a:pPr>
              <a:r>
                <a:rPr lang="en-US" altLang="en-US" sz="982" b="1" dirty="0" err="1">
                  <a:solidFill>
                    <a:schemeClr val="tx1"/>
                  </a:solidFill>
                  <a:latin typeface="Calibri"/>
                </a:rPr>
                <a:t>Durvalumab</a:t>
              </a:r>
              <a:r>
                <a:rPr lang="en-US" altLang="en-US" sz="982" b="1" dirty="0">
                  <a:solidFill>
                    <a:schemeClr val="tx1"/>
                  </a:solidFill>
                  <a:latin typeface="Calibri"/>
                </a:rPr>
                <a:t> +  Treme*</a:t>
              </a:r>
            </a:p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ClrTx/>
                <a:defRPr/>
              </a:pPr>
              <a:r>
                <a:rPr lang="en-US" altLang="en-US" sz="982" b="1" dirty="0">
                  <a:solidFill>
                    <a:schemeClr val="tx1"/>
                  </a:solidFill>
                  <a:latin typeface="Calibri"/>
                </a:rPr>
                <a:t>Vs SOC</a:t>
              </a:r>
            </a:p>
          </p:txBody>
        </p:sp>
        <p:grpSp>
          <p:nvGrpSpPr>
            <p:cNvPr id="71709" name="Group 48"/>
            <p:cNvGrpSpPr>
              <a:grpSpLocks/>
            </p:cNvGrpSpPr>
            <p:nvPr/>
          </p:nvGrpSpPr>
          <p:grpSpPr bwMode="auto">
            <a:xfrm rot="5400000">
              <a:off x="6419851" y="3044429"/>
              <a:ext cx="407194" cy="381000"/>
              <a:chOff x="3962401" y="1869895"/>
              <a:chExt cx="990600" cy="761998"/>
            </a:xfrm>
          </p:grpSpPr>
          <p:cxnSp>
            <p:nvCxnSpPr>
              <p:cNvPr id="71717" name="Straight Arrow Connector 49"/>
              <p:cNvCxnSpPr>
                <a:cxnSpLocks noChangeShapeType="1"/>
              </p:cNvCxnSpPr>
              <p:nvPr/>
            </p:nvCxnSpPr>
            <p:spPr bwMode="auto">
              <a:xfrm flipV="1">
                <a:off x="3962402" y="1869895"/>
                <a:ext cx="990598" cy="381000"/>
              </a:xfrm>
              <a:prstGeom prst="straightConnector1">
                <a:avLst/>
              </a:prstGeom>
              <a:noFill/>
              <a:ln w="28575" algn="ctr">
                <a:solidFill>
                  <a:srgbClr val="820000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71718" name="Straight Arrow Connector 52"/>
              <p:cNvCxnSpPr>
                <a:cxnSpLocks noChangeShapeType="1"/>
              </p:cNvCxnSpPr>
              <p:nvPr/>
            </p:nvCxnSpPr>
            <p:spPr bwMode="auto">
              <a:xfrm>
                <a:off x="3962401" y="2250893"/>
                <a:ext cx="990600" cy="381000"/>
              </a:xfrm>
              <a:prstGeom prst="straightConnector1">
                <a:avLst/>
              </a:prstGeom>
              <a:noFill/>
              <a:ln w="28575" algn="ctr">
                <a:solidFill>
                  <a:srgbClr val="820000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65" name="TextBox 64"/>
            <p:cNvSpPr txBox="1"/>
            <p:nvPr/>
          </p:nvSpPr>
          <p:spPr>
            <a:xfrm>
              <a:off x="6296307" y="2687746"/>
              <a:ext cx="614164" cy="302198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 algn="ctr" eaLnBrk="1" hangingPunct="1">
                <a:defRPr/>
              </a:pPr>
              <a:r>
                <a:rPr lang="en-US" sz="1092" b="1" dirty="0">
                  <a:ea typeface="ヒラギノ角ゴ Pro W3" charset="-128"/>
                </a:rPr>
                <a:t>Checkpoint </a:t>
              </a:r>
            </a:p>
            <a:p>
              <a:pPr algn="ctr" eaLnBrk="1" hangingPunct="1">
                <a:defRPr/>
              </a:pPr>
              <a:r>
                <a:rPr lang="en-US" sz="1092" b="1" dirty="0">
                  <a:ea typeface="ヒラギノ角ゴ Pro W3" charset="-128"/>
                </a:rPr>
                <a:t>Refractory</a:t>
              </a:r>
            </a:p>
          </p:txBody>
        </p:sp>
        <p:sp>
          <p:nvSpPr>
            <p:cNvPr id="66" name="TextBox 2"/>
            <p:cNvSpPr txBox="1">
              <a:spLocks noChangeArrowheads="1"/>
            </p:cNvSpPr>
            <p:nvPr/>
          </p:nvSpPr>
          <p:spPr bwMode="auto">
            <a:xfrm>
              <a:off x="3411142" y="2212623"/>
              <a:ext cx="1006078" cy="303916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headEnd/>
              <a:tailE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anchor="ctr">
              <a:spAutoFit/>
            </a:bodyPr>
            <a:lstStyle/>
            <a:p>
              <a:pPr algn="ctr" eaLnBrk="1" hangingPunct="1">
                <a:defRPr/>
              </a:pPr>
              <a:r>
                <a:rPr lang="en-US" sz="1100" b="1" kern="0" dirty="0">
                  <a:solidFill>
                    <a:srgbClr val="00589A"/>
                  </a:solidFill>
                  <a:ea typeface="ヒラギノ角ゴ Pro W3" charset="-128"/>
                </a:rPr>
                <a:t>Matched </a:t>
              </a:r>
            </a:p>
            <a:p>
              <a:pPr algn="ctr" eaLnBrk="1" hangingPunct="1">
                <a:defRPr/>
              </a:pPr>
              <a:r>
                <a:rPr lang="en-US" sz="1100" b="1" kern="0" dirty="0">
                  <a:solidFill>
                    <a:srgbClr val="00589A"/>
                  </a:solidFill>
                  <a:ea typeface="ヒラギノ角ゴ Pro W3" charset="-128"/>
                </a:rPr>
                <a:t>Sub-studies</a:t>
              </a:r>
            </a:p>
          </p:txBody>
        </p:sp>
        <p:sp>
          <p:nvSpPr>
            <p:cNvPr id="67" name="Left Bracket 66"/>
            <p:cNvSpPr/>
            <p:nvPr/>
          </p:nvSpPr>
          <p:spPr>
            <a:xfrm rot="5400000">
              <a:off x="3812977" y="1542456"/>
              <a:ext cx="110729" cy="2226469"/>
            </a:xfrm>
            <a:prstGeom prst="leftBracket">
              <a:avLst/>
            </a:prstGeom>
            <a:noFill/>
            <a:ln w="3810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endParaRPr lang="en-US" sz="982" kern="0" dirty="0">
                <a:solidFill>
                  <a:srgbClr val="C0504D">
                    <a:lumMod val="60000"/>
                    <a:lumOff val="40000"/>
                  </a:srgbClr>
                </a:solidFill>
                <a:ea typeface="ヒラギノ角ゴ Pro W3" charset="-128"/>
              </a:endParaRPr>
            </a:p>
          </p:txBody>
        </p:sp>
        <p:sp>
          <p:nvSpPr>
            <p:cNvPr id="68" name="Left Bracket 67"/>
            <p:cNvSpPr/>
            <p:nvPr/>
          </p:nvSpPr>
          <p:spPr>
            <a:xfrm rot="5400000">
              <a:off x="6078141" y="1926433"/>
              <a:ext cx="66675" cy="1497806"/>
            </a:xfrm>
            <a:prstGeom prst="leftBracket">
              <a:avLst/>
            </a:prstGeom>
            <a:noFill/>
            <a:ln w="3810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endParaRPr lang="en-US" sz="982" kern="0" dirty="0">
                <a:solidFill>
                  <a:srgbClr val="C0504D">
                    <a:lumMod val="60000"/>
                    <a:lumOff val="40000"/>
                  </a:srgbClr>
                </a:solidFill>
                <a:ea typeface="ヒラギノ角ゴ Pro W3" charset="-128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1876147" y="4965553"/>
            <a:ext cx="6557734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160735" indent="-160735">
              <a:buFont typeface="Arial"/>
              <a:buChar char="•"/>
              <a:defRPr/>
            </a:pPr>
            <a:r>
              <a:rPr lang="en-US" sz="1200" b="1" dirty="0"/>
              <a:t>Lung-MAP amended to 2</a:t>
            </a:r>
            <a:r>
              <a:rPr lang="en-US" sz="1200" b="1" baseline="30000" dirty="0"/>
              <a:t>nd</a:t>
            </a:r>
            <a:r>
              <a:rPr lang="en-US" sz="1200" b="1" dirty="0"/>
              <a:t> line therapy &amp; beyond to accommodate Nivolumab approval</a:t>
            </a:r>
          </a:p>
          <a:p>
            <a:pPr marL="160735" indent="-160735">
              <a:buFont typeface="Arial"/>
              <a:buChar char="•"/>
              <a:defRPr/>
            </a:pPr>
            <a:r>
              <a:rPr lang="en-US" sz="1200" b="1" dirty="0"/>
              <a:t>Pre-screening added back</a:t>
            </a:r>
          </a:p>
          <a:p>
            <a:pPr marL="160735" indent="-160735">
              <a:buFont typeface="Arial"/>
              <a:buChar char="•"/>
              <a:defRPr/>
            </a:pPr>
            <a:r>
              <a:rPr lang="en-US" sz="1200" b="1" dirty="0"/>
              <a:t>Eligibility criteria broadened;   *Sub-studies in development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125588" y="6015739"/>
            <a:ext cx="690961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da-DK" sz="1000" dirty="0"/>
              <a:t>CDK, cyclin D-dependent kinase</a:t>
            </a:r>
            <a:r>
              <a:rPr lang="en-US" sz="1000" dirty="0"/>
              <a:t>; FGFR, fibroblast growth factor receptor</a:t>
            </a:r>
            <a:r>
              <a:rPr lang="da-DK" sz="1000" dirty="0"/>
              <a:t>; HRD, </a:t>
            </a:r>
            <a:r>
              <a:rPr lang="en-GB" sz="1000" dirty="0"/>
              <a:t>Homologous Recombination Defects</a:t>
            </a:r>
            <a:r>
              <a:rPr lang="da-DK" sz="1000" dirty="0"/>
              <a:t>; </a:t>
            </a:r>
          </a:p>
          <a:p>
            <a:pPr eaLnBrk="1" hangingPunct="1">
              <a:defRPr/>
            </a:pPr>
            <a:r>
              <a:rPr lang="da-DK" sz="1000" dirty="0"/>
              <a:t>Ipi, ipilimumab; PI3K, phosphatidylinositol-4,5-bisphosphate 3-kinase; SoC, standard-of-care</a:t>
            </a:r>
          </a:p>
          <a:p>
            <a:pPr eaLnBrk="1" hangingPunct="1">
              <a:defRPr/>
            </a:pPr>
            <a:r>
              <a:rPr lang="en-US" sz="1000" dirty="0"/>
              <a:t>1. Lung-MAP. Available at: </a:t>
            </a:r>
            <a:r>
              <a:rPr lang="en-US" sz="1000" dirty="0">
                <a:hlinkClick r:id="rId3"/>
              </a:rPr>
              <a:t>http://www.lung-map.org/healthcare-providers</a:t>
            </a:r>
            <a:r>
              <a:rPr lang="en-US" sz="1000" dirty="0"/>
              <a:t>. </a:t>
            </a:r>
          </a:p>
          <a:p>
            <a:pPr eaLnBrk="1" hangingPunct="1">
              <a:defRPr/>
            </a:pPr>
            <a:r>
              <a:rPr lang="en-US" sz="1000" dirty="0"/>
              <a:t>Accessed February, 2016</a:t>
            </a:r>
            <a:endParaRPr lang="da-DK" sz="10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93953" y="463155"/>
            <a:ext cx="7947932" cy="523875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en-US" sz="2400" b="1" dirty="0"/>
              <a:t>2</a:t>
            </a:r>
            <a:r>
              <a:rPr lang="en-US" sz="2400" b="1" baseline="30000" dirty="0"/>
              <a:t>nd</a:t>
            </a:r>
            <a:r>
              <a:rPr lang="en-US" sz="2400" b="1" dirty="0"/>
              <a:t> Line Squamous NSCLC - Updated Lung-MAP Trial Schema</a:t>
            </a:r>
            <a:br>
              <a:rPr lang="en-US" sz="2400" b="1" dirty="0"/>
            </a:br>
            <a:r>
              <a:rPr lang="en-US" sz="2400" b="1" dirty="0"/>
              <a:t>(2016 with Revs # 3 &amp; 4)</a:t>
            </a:r>
          </a:p>
        </p:txBody>
      </p:sp>
    </p:spTree>
    <p:extLst>
      <p:ext uri="{BB962C8B-B14F-4D97-AF65-F5344CB8AC3E}">
        <p14:creationId xmlns:p14="http://schemas.microsoft.com/office/powerpoint/2010/main" val="2128924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 Take Home Points – Stage IV Squamous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4"/>
            <a:ext cx="7886700" cy="4584903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PD-L1 testing should be done on all newly diagnosed stage IV squamous carcinoma patients</a:t>
            </a:r>
          </a:p>
          <a:p>
            <a:r>
              <a:rPr lang="en-US" dirty="0"/>
              <a:t>If &gt; 50% PD-L1+, </a:t>
            </a:r>
            <a:r>
              <a:rPr lang="en-US" dirty="0" err="1" smtClean="0"/>
              <a:t>pembrolizumab</a:t>
            </a:r>
            <a:r>
              <a:rPr lang="en-US" dirty="0" smtClean="0"/>
              <a:t> </a:t>
            </a:r>
            <a:r>
              <a:rPr lang="en-US" dirty="0"/>
              <a:t>is the optimal treatment</a:t>
            </a:r>
          </a:p>
          <a:p>
            <a:r>
              <a:rPr lang="en-US" dirty="0"/>
              <a:t>Platinum-based doublets remain the SoC in 1</a:t>
            </a:r>
            <a:r>
              <a:rPr lang="en-US" baseline="30000" dirty="0"/>
              <a:t>st</a:t>
            </a:r>
            <a:r>
              <a:rPr lang="en-US" dirty="0"/>
              <a:t> line treatment of stage IV squamous carcinoma of the lung – I prefer </a:t>
            </a:r>
            <a:r>
              <a:rPr lang="en-US" dirty="0" err="1"/>
              <a:t>taxanes</a:t>
            </a:r>
            <a:r>
              <a:rPr lang="en-US" dirty="0"/>
              <a:t>……</a:t>
            </a:r>
          </a:p>
          <a:p>
            <a:r>
              <a:rPr lang="en-US" dirty="0"/>
              <a:t>Immunotherapy is the SoC for the majority of patients in the 2</a:t>
            </a:r>
            <a:r>
              <a:rPr lang="en-US" baseline="30000" dirty="0"/>
              <a:t>nd</a:t>
            </a:r>
            <a:r>
              <a:rPr lang="en-US" dirty="0"/>
              <a:t> line setting (</a:t>
            </a:r>
            <a:r>
              <a:rPr lang="en-US" dirty="0" err="1"/>
              <a:t>nivolumab</a:t>
            </a:r>
            <a:r>
              <a:rPr lang="en-US" dirty="0"/>
              <a:t>, pembrolizumab &amp; </a:t>
            </a:r>
            <a:r>
              <a:rPr lang="en-US" dirty="0" err="1"/>
              <a:t>atezolizumab</a:t>
            </a:r>
            <a:r>
              <a:rPr lang="en-US" dirty="0"/>
              <a:t>)</a:t>
            </a:r>
          </a:p>
          <a:p>
            <a:r>
              <a:rPr lang="en-US" dirty="0"/>
              <a:t>3</a:t>
            </a:r>
            <a:r>
              <a:rPr lang="en-US" baseline="30000" dirty="0"/>
              <a:t>rd</a:t>
            </a:r>
            <a:r>
              <a:rPr lang="en-US" dirty="0"/>
              <a:t> line options – docetaxel </a:t>
            </a:r>
            <a:r>
              <a:rPr lang="en-US" u="sng" dirty="0"/>
              <a:t>+</a:t>
            </a:r>
            <a:r>
              <a:rPr lang="en-US" dirty="0"/>
              <a:t> ramucirumab, </a:t>
            </a:r>
            <a:r>
              <a:rPr lang="en-US" dirty="0" err="1" smtClean="0"/>
              <a:t>afatinib</a:t>
            </a:r>
            <a:endParaRPr lang="en-US" dirty="0"/>
          </a:p>
          <a:p>
            <a:r>
              <a:rPr lang="en-US" dirty="0"/>
              <a:t>Genomic analyses have identified several potential targets none of which have been validated to date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7365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 txBox="1">
            <a:spLocks/>
          </p:cNvSpPr>
          <p:nvPr/>
        </p:nvSpPr>
        <p:spPr bwMode="auto">
          <a:xfrm>
            <a:off x="520700" y="381000"/>
            <a:ext cx="8054345" cy="227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900" b="1" dirty="0" smtClean="0"/>
              <a:t>In lung cancer, the response rate to anti-PD-1/PD-L1 antibodies is</a:t>
            </a:r>
            <a:r>
              <a:rPr lang="is-IS" sz="1900" b="1" dirty="0" smtClean="0"/>
              <a:t>…</a:t>
            </a:r>
            <a:endParaRPr lang="en-US" sz="1900" b="1" dirty="0"/>
          </a:p>
        </p:txBody>
      </p:sp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622300" y="177800"/>
            <a:ext cx="188118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9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sz="1800" b="1" dirty="0">
                <a:latin typeface="Arial" charset="0"/>
                <a:cs typeface="Arial" charset="0"/>
              </a:rPr>
              <a:t>AUDIENCE POLL</a:t>
            </a:r>
          </a:p>
        </p:txBody>
      </p:sp>
      <p:graphicFrame>
        <p:nvGraphicFramePr>
          <p:cNvPr id="3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06390075"/>
              </p:ext>
            </p:extLst>
          </p:nvPr>
        </p:nvGraphicFramePr>
        <p:xfrm>
          <a:off x="152400" y="1974715"/>
          <a:ext cx="8534400" cy="45705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64691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 txBox="1">
            <a:spLocks/>
          </p:cNvSpPr>
          <p:nvPr/>
        </p:nvSpPr>
        <p:spPr bwMode="auto">
          <a:xfrm>
            <a:off x="520700" y="381000"/>
            <a:ext cx="8054345" cy="227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900" b="1" dirty="0" smtClean="0"/>
              <a:t>In general, which first-line treatment regimen would you most likely recommend for an otherwise healthy younger patient with metastatic squamous cell lung cancer and a PD-L1 TPS of 10%?</a:t>
            </a:r>
            <a:endParaRPr lang="en-US" sz="1900" b="1" dirty="0"/>
          </a:p>
        </p:txBody>
      </p:sp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622300" y="177800"/>
            <a:ext cx="188118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9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sz="1800" b="1" dirty="0">
                <a:latin typeface="Arial" charset="0"/>
                <a:cs typeface="Arial" charset="0"/>
              </a:rPr>
              <a:t>AUDIENCE POLL</a:t>
            </a:r>
          </a:p>
        </p:txBody>
      </p:sp>
      <p:graphicFrame>
        <p:nvGraphicFramePr>
          <p:cNvPr id="3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90003972"/>
              </p:ext>
            </p:extLst>
          </p:nvPr>
        </p:nvGraphicFramePr>
        <p:xfrm>
          <a:off x="398834" y="2370881"/>
          <a:ext cx="8287966" cy="40576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2761429" y="3589074"/>
            <a:ext cx="54854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i="1" dirty="0" smtClean="0">
                <a:latin typeface="Arial" charset="0"/>
                <a:ea typeface="Arial" charset="0"/>
                <a:cs typeface="Arial" charset="0"/>
              </a:rPr>
              <a:t>nab</a:t>
            </a:r>
            <a:endParaRPr lang="en-US" sz="1600" b="1" i="1" dirty="0"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209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Case </a:t>
            </a:r>
            <a:r>
              <a:rPr lang="en-US" dirty="0" smtClean="0"/>
              <a:t>Presentation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28650" y="1690688"/>
            <a:ext cx="8121894" cy="5167311"/>
          </a:xfrm>
        </p:spPr>
        <p:txBody>
          <a:bodyPr>
            <a:normAutofit/>
          </a:bodyPr>
          <a:lstStyle/>
          <a:p>
            <a:r>
              <a:rPr lang="en-US" dirty="0"/>
              <a:t>49 </a:t>
            </a:r>
            <a:r>
              <a:rPr lang="en-US" dirty="0" err="1"/>
              <a:t>yo</a:t>
            </a:r>
            <a:r>
              <a:rPr lang="en-US" dirty="0"/>
              <a:t> male presented with “pneumonia” Sept 2016</a:t>
            </a:r>
          </a:p>
          <a:p>
            <a:r>
              <a:rPr lang="en-US" dirty="0"/>
              <a:t>Smoked 3 PPD for 30 years but quit 2015</a:t>
            </a:r>
          </a:p>
          <a:p>
            <a:r>
              <a:rPr lang="en-US" dirty="0" smtClean="0"/>
              <a:t>History </a:t>
            </a:r>
            <a:r>
              <a:rPr lang="en-US" dirty="0"/>
              <a:t>– HTN, COPD, asthma</a:t>
            </a:r>
          </a:p>
          <a:p>
            <a:r>
              <a:rPr lang="en-US" dirty="0"/>
              <a:t>Treated with two courses of antibiotics</a:t>
            </a:r>
          </a:p>
          <a:p>
            <a:r>
              <a:rPr lang="en-US" dirty="0"/>
              <a:t>Chest </a:t>
            </a:r>
            <a:r>
              <a:rPr lang="en-US" dirty="0" smtClean="0"/>
              <a:t>x-ray </a:t>
            </a:r>
            <a:r>
              <a:rPr lang="en-US" dirty="0"/>
              <a:t>– LLL mass with widened mediastinum</a:t>
            </a:r>
          </a:p>
          <a:p>
            <a:r>
              <a:rPr lang="en-US" dirty="0"/>
              <a:t>Chest CT – </a:t>
            </a:r>
            <a:r>
              <a:rPr lang="en-US" dirty="0" smtClean="0"/>
              <a:t>4.3-cm </a:t>
            </a:r>
            <a:r>
              <a:rPr lang="en-US" dirty="0"/>
              <a:t>LLL mass, hilar and mediastinal adenopathy, multiple bone </a:t>
            </a:r>
            <a:r>
              <a:rPr lang="en-US" dirty="0" err="1"/>
              <a:t>mets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5156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Case Presentation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28650" y="1825624"/>
            <a:ext cx="7886700" cy="5140659"/>
          </a:xfrm>
        </p:spPr>
        <p:txBody>
          <a:bodyPr/>
          <a:lstStyle/>
          <a:p>
            <a:r>
              <a:rPr lang="en-US" dirty="0"/>
              <a:t>Bronchoscopy/EBUS </a:t>
            </a:r>
          </a:p>
          <a:p>
            <a:r>
              <a:rPr lang="en-US" dirty="0" smtClean="0"/>
              <a:t>Pathology </a:t>
            </a:r>
            <a:r>
              <a:rPr lang="en-US" dirty="0"/>
              <a:t>– squamous carcinoma in endobronchial biopsy as well as station 7 FNA</a:t>
            </a:r>
          </a:p>
          <a:p>
            <a:r>
              <a:rPr lang="en-US" dirty="0"/>
              <a:t>PD-L1 – 25% mild to moderate membranous staining (SP263)</a:t>
            </a:r>
          </a:p>
          <a:p>
            <a:r>
              <a:rPr lang="en-US" dirty="0"/>
              <a:t>PET/CT – confirmed CT findings as well as showing multiple bone </a:t>
            </a:r>
            <a:r>
              <a:rPr lang="en-US" dirty="0" err="1"/>
              <a:t>mets</a:t>
            </a:r>
            <a:r>
              <a:rPr lang="en-US" dirty="0"/>
              <a:t> particularly in lumbar spine</a:t>
            </a:r>
          </a:p>
          <a:p>
            <a:r>
              <a:rPr lang="en-US" dirty="0"/>
              <a:t>Brain MRI – negative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1995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Case Presentation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690690"/>
            <a:ext cx="7886700" cy="5167310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10000"/>
              </a:lnSpc>
            </a:pPr>
            <a:r>
              <a:rPr lang="en-US" dirty="0"/>
              <a:t>Most of work-up done in New York</a:t>
            </a:r>
          </a:p>
          <a:p>
            <a:pPr>
              <a:lnSpc>
                <a:spcPct val="110000"/>
              </a:lnSpc>
            </a:pPr>
            <a:r>
              <a:rPr lang="en-US" dirty="0"/>
              <a:t>Moved to Central Florida to be closer to family</a:t>
            </a:r>
          </a:p>
          <a:p>
            <a:pPr>
              <a:lnSpc>
                <a:spcPct val="110000"/>
              </a:lnSpc>
            </a:pPr>
            <a:r>
              <a:rPr lang="en-US" dirty="0"/>
              <a:t>No insurance</a:t>
            </a:r>
          </a:p>
          <a:p>
            <a:pPr>
              <a:lnSpc>
                <a:spcPct val="110000"/>
              </a:lnSpc>
            </a:pPr>
            <a:r>
              <a:rPr lang="en-US" dirty="0"/>
              <a:t>Initial clinical course characterized by increasing pain in lower back requiring admission for pain control – PS trending </a:t>
            </a:r>
            <a:r>
              <a:rPr lang="en-US" dirty="0" smtClean="0"/>
              <a:t>toward </a:t>
            </a:r>
            <a:r>
              <a:rPr lang="en-US" dirty="0"/>
              <a:t>a solid ECOG PS </a:t>
            </a:r>
            <a:r>
              <a:rPr lang="en-US" dirty="0" smtClean="0"/>
              <a:t>2</a:t>
            </a:r>
            <a:endParaRPr lang="en-US" dirty="0"/>
          </a:p>
          <a:p>
            <a:pPr>
              <a:lnSpc>
                <a:spcPct val="110000"/>
              </a:lnSpc>
            </a:pPr>
            <a:r>
              <a:rPr lang="en-US" dirty="0"/>
              <a:t>MRI – </a:t>
            </a:r>
            <a:r>
              <a:rPr lang="en-US" dirty="0" smtClean="0"/>
              <a:t>extensive </a:t>
            </a:r>
            <a:r>
              <a:rPr lang="en-US" dirty="0"/>
              <a:t>metastatic involvement of L4 has resulted in posterior displacement of the vertebral body margin, and very tight central canal </a:t>
            </a:r>
            <a:r>
              <a:rPr lang="en-US" dirty="0" smtClean="0"/>
              <a:t>stenosis</a:t>
            </a:r>
            <a:endParaRPr lang="en-US" dirty="0"/>
          </a:p>
          <a:p>
            <a:pPr>
              <a:lnSpc>
                <a:spcPct val="110000"/>
              </a:lnSpc>
            </a:pPr>
            <a:r>
              <a:rPr lang="en-US" dirty="0"/>
              <a:t>Radiation </a:t>
            </a:r>
            <a:r>
              <a:rPr lang="en-US" dirty="0" smtClean="0"/>
              <a:t>oncology – </a:t>
            </a:r>
            <a:r>
              <a:rPr lang="en-US" dirty="0"/>
              <a:t>recommended palliative course but initiation complicated by insurance </a:t>
            </a:r>
            <a:r>
              <a:rPr lang="en-US" dirty="0" smtClean="0"/>
              <a:t>issue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8611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Case Presentation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Discharged from hospital but required increasing doses of narcotics to control pain as outpatient</a:t>
            </a:r>
          </a:p>
          <a:p>
            <a:r>
              <a:rPr lang="en-US" dirty="0"/>
              <a:t>Insurance issues persisted</a:t>
            </a:r>
          </a:p>
          <a:p>
            <a:r>
              <a:rPr lang="en-US" dirty="0"/>
              <a:t>Recommended </a:t>
            </a:r>
            <a:r>
              <a:rPr lang="en-US" dirty="0" smtClean="0"/>
              <a:t>carboplatin/</a:t>
            </a:r>
            <a:r>
              <a:rPr lang="en-US" i="1" dirty="0" smtClean="0"/>
              <a:t>nab </a:t>
            </a:r>
            <a:r>
              <a:rPr lang="en-US" dirty="0" smtClean="0"/>
              <a:t>paclitaxel</a:t>
            </a:r>
            <a:endParaRPr lang="en-US" dirty="0"/>
          </a:p>
          <a:p>
            <a:r>
              <a:rPr lang="en-US" dirty="0"/>
              <a:t>Seen in clinic on day 8 – “dramatic” improvement in pain</a:t>
            </a:r>
          </a:p>
          <a:p>
            <a:pPr marL="385763" indent="-385763">
              <a:buFont typeface="+mj-lt"/>
              <a:buAutoNum type="alphaLcParenR"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2646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Disclosures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525248"/>
              </p:ext>
            </p:extLst>
          </p:nvPr>
        </p:nvGraphicFramePr>
        <p:xfrm>
          <a:off x="556751" y="1784556"/>
          <a:ext cx="8030497" cy="41442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46339"/>
                <a:gridCol w="5984158"/>
              </a:tblGrid>
              <a:tr h="1142999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Advisory Committee</a:t>
                      </a:r>
                      <a:endParaRPr lang="en-US" sz="2000" b="1" dirty="0">
                        <a:solidFill>
                          <a:schemeClr val="tx1"/>
                        </a:solidFill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182880" marR="182880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0" dirty="0" smtClean="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Bristol-Myers Squibb Company, Takeda Oncology</a:t>
                      </a:r>
                      <a:endParaRPr lang="en-US" sz="2000" b="0" dirty="0">
                        <a:solidFill>
                          <a:schemeClr val="tx1"/>
                        </a:solidFill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182880" marR="182880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726504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Contracted Research</a:t>
                      </a:r>
                      <a:endParaRPr lang="en-US" sz="2000" b="1" dirty="0">
                        <a:solidFill>
                          <a:schemeClr val="tx1"/>
                        </a:solidFill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182880" marR="182880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0" dirty="0" smtClean="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AstraZeneca Pharmaceuticals LP, Bristol-Myers Squibb Company, Celgene Corporation, Genentech </a:t>
                      </a:r>
                      <a:r>
                        <a:rPr lang="en-US" sz="2000" b="0" dirty="0" err="1" smtClean="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BioOncology</a:t>
                      </a:r>
                      <a:r>
                        <a:rPr lang="en-US" sz="2000" b="0" dirty="0" smtClean="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, GlaxoSmithKline, Lilly, Pfizer </a:t>
                      </a:r>
                      <a:r>
                        <a:rPr lang="en-US" sz="2000" b="0" dirty="0" err="1" smtClean="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Inc</a:t>
                      </a:r>
                      <a:endParaRPr lang="en-US" sz="2000" b="0" dirty="0">
                        <a:solidFill>
                          <a:schemeClr val="tx1"/>
                        </a:solidFill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182880" marR="182880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274793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Speakers Bureau</a:t>
                      </a:r>
                      <a:endParaRPr lang="en-US" sz="2000" b="1" dirty="0">
                        <a:solidFill>
                          <a:schemeClr val="tx1"/>
                        </a:solidFill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182880" marR="182880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0" dirty="0" smtClean="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Bristol-Myers Squibb Company, Celgene Corporation, Genentech </a:t>
                      </a:r>
                      <a:r>
                        <a:rPr lang="en-US" sz="2000" b="0" dirty="0" err="1" smtClean="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BioOncology</a:t>
                      </a:r>
                      <a:endParaRPr lang="en-US" sz="2000" b="0" dirty="0">
                        <a:solidFill>
                          <a:schemeClr val="tx1"/>
                        </a:solidFill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182880" marR="182880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34545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theme/theme1.xml><?xml version="1.0" encoding="utf-8"?>
<a:theme xmlns:a="http://schemas.openxmlformats.org/drawingml/2006/main" name="Theme1">
  <a:themeElements>
    <a:clrScheme name="Custom 5">
      <a:dk1>
        <a:sysClr val="windowText" lastClr="000000"/>
      </a:dk1>
      <a:lt1>
        <a:sysClr val="window" lastClr="FFFFFF"/>
      </a:lt1>
      <a:dk2>
        <a:srgbClr val="2158A8"/>
      </a:dk2>
      <a:lt2>
        <a:srgbClr val="EEECE1"/>
      </a:lt2>
      <a:accent1>
        <a:srgbClr val="2158A8"/>
      </a:accent1>
      <a:accent2>
        <a:srgbClr val="5678BB"/>
      </a:accent2>
      <a:accent3>
        <a:srgbClr val="7BCFDE"/>
      </a:accent3>
      <a:accent4>
        <a:srgbClr val="636466"/>
      </a:accent4>
      <a:accent5>
        <a:srgbClr val="A05BA4"/>
      </a:accent5>
      <a:accent6>
        <a:srgbClr val="D49FA2"/>
      </a:accent6>
      <a:hlink>
        <a:srgbClr val="2158A8"/>
      </a:hlink>
      <a:folHlink>
        <a:srgbClr val="A05BA4"/>
      </a:folHlink>
    </a:clrScheme>
    <a:fontScheme name="Custom 9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3_ASCO Blue">
  <a:themeElements>
    <a:clrScheme name="Afatinib Oral">
      <a:dk1>
        <a:srgbClr val="2E3192"/>
      </a:dk1>
      <a:lt1>
        <a:sysClr val="window" lastClr="FFFFFF"/>
      </a:lt1>
      <a:dk2>
        <a:srgbClr val="000000"/>
      </a:dk2>
      <a:lt2>
        <a:srgbClr val="FFFFFF"/>
      </a:lt2>
      <a:accent1>
        <a:srgbClr val="E8FF55"/>
      </a:accent1>
      <a:accent2>
        <a:srgbClr val="00BDEB"/>
      </a:accent2>
      <a:accent3>
        <a:srgbClr val="CB3668"/>
      </a:accent3>
      <a:accent4>
        <a:srgbClr val="FFC000"/>
      </a:accent4>
      <a:accent5>
        <a:srgbClr val="C2C2C2"/>
      </a:accent5>
      <a:accent6>
        <a:srgbClr val="2BADC7"/>
      </a:accent6>
      <a:hlink>
        <a:srgbClr val="FFFFFF"/>
      </a:hlink>
      <a:folHlink>
        <a:srgbClr val="D8D8D8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1_Office Theme">
  <a:themeElements>
    <a:clrScheme name="Custom 29">
      <a:dk1>
        <a:sysClr val="windowText" lastClr="000000"/>
      </a:dk1>
      <a:lt1>
        <a:sysClr val="window" lastClr="FFFFFF"/>
      </a:lt1>
      <a:dk2>
        <a:srgbClr val="6E1E50"/>
      </a:dk2>
      <a:lt2>
        <a:srgbClr val="EEECE1"/>
      </a:lt2>
      <a:accent1>
        <a:srgbClr val="1E325F"/>
      </a:accent1>
      <a:accent2>
        <a:srgbClr val="6E1E50"/>
      </a:accent2>
      <a:accent3>
        <a:srgbClr val="7D8232"/>
      </a:accent3>
      <a:accent4>
        <a:srgbClr val="32502D"/>
      </a:accent4>
      <a:accent5>
        <a:srgbClr val="8795A0"/>
      </a:accent5>
      <a:accent6>
        <a:srgbClr val="56639D"/>
      </a:accent6>
      <a:hlink>
        <a:srgbClr val="000000"/>
      </a:hlink>
      <a:folHlink>
        <a:srgbClr val="000000"/>
      </a:folHlink>
    </a:clrScheme>
    <a:fontScheme name="Custom 6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none">
        <a:spAutoFit/>
      </a:bodyPr>
      <a:lstStyle>
        <a:defPPr>
          <a:defRPr dirty="0" smtClean="0">
            <a:latin typeface="+mn-lt"/>
          </a:defRPr>
        </a:defPPr>
      </a:lst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marL="0" marR="0" indent="0" algn="l" defTabSz="457200" rtl="0" eaLnBrk="1" fontAlgn="auto" latinLnBrk="0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i="0" u="none" strike="noStrike" kern="1200" baseline="0" dirty="0" smtClean="0">
            <a:latin typeface="Arial Narrow"/>
            <a:ea typeface="+mn-ea"/>
            <a:cs typeface="Arial Narrow"/>
          </a:defRPr>
        </a:defPPr>
      </a:lstStyle>
    </a:txDef>
  </a:objectDefaults>
  <a:extraClrSchemeLst/>
</a:theme>
</file>

<file path=ppt/theme/theme13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Blank Presentation">
  <a:themeElements>
    <a:clrScheme name="Custom 5">
      <a:dk1>
        <a:srgbClr val="070D17"/>
      </a:dk1>
      <a:lt1>
        <a:srgbClr val="FFFFFF"/>
      </a:lt1>
      <a:dk2>
        <a:srgbClr val="011F58"/>
      </a:dk2>
      <a:lt2>
        <a:srgbClr val="FDCC60"/>
      </a:lt2>
      <a:accent1>
        <a:srgbClr val="EC3A26"/>
      </a:accent1>
      <a:accent2>
        <a:srgbClr val="86B235"/>
      </a:accent2>
      <a:accent3>
        <a:srgbClr val="586CF4"/>
      </a:accent3>
      <a:accent4>
        <a:srgbClr val="FBB71D"/>
      </a:accent4>
      <a:accent5>
        <a:srgbClr val="EB5F26"/>
      </a:accent5>
      <a:accent6>
        <a:srgbClr val="1773BE"/>
      </a:accent6>
      <a:hlink>
        <a:srgbClr val="A14DFF"/>
      </a:hlink>
      <a:folHlink>
        <a:srgbClr val="FEB700"/>
      </a:folHlink>
    </a:clrScheme>
    <a:fontScheme name="Blank Presentation">
      <a:majorFont>
        <a:latin typeface="Arial Narrow"/>
        <a:ea typeface="Osaka"/>
        <a:cs typeface=""/>
      </a:majorFont>
      <a:minorFont>
        <a:latin typeface="Arial Narrow"/>
        <a:ea typeface="Osaka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lnDef>
    <a:txDef>
      <a:spPr>
        <a:noFill/>
      </a:spPr>
      <a:bodyPr wrap="square" rtlCol="0">
        <a:spAutoFit/>
      </a:bodyPr>
      <a:lstStyle>
        <a:defPPr>
          <a:defRPr sz="2400" dirty="0" smtClean="0">
            <a:latin typeface="+mj-lt"/>
          </a:defRPr>
        </a:defPPr>
      </a:lstStyle>
    </a:tx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3">
        <a:dk1>
          <a:srgbClr val="001746"/>
        </a:dk1>
        <a:lt1>
          <a:srgbClr val="FFE9BB"/>
        </a:lt1>
        <a:dk2>
          <a:srgbClr val="003198"/>
        </a:dk2>
        <a:lt2>
          <a:srgbClr val="FFCC60"/>
        </a:lt2>
        <a:accent1>
          <a:srgbClr val="E73C2B"/>
        </a:accent1>
        <a:accent2>
          <a:srgbClr val="86B238"/>
        </a:accent2>
        <a:accent3>
          <a:srgbClr val="AAADCA"/>
        </a:accent3>
        <a:accent4>
          <a:srgbClr val="DAC79F"/>
        </a:accent4>
        <a:accent5>
          <a:srgbClr val="F1AFAC"/>
        </a:accent5>
        <a:accent6>
          <a:srgbClr val="79A132"/>
        </a:accent6>
        <a:hlink>
          <a:srgbClr val="5D6CF1"/>
        </a:hlink>
        <a:folHlink>
          <a:srgbClr val="FEB7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4">
        <a:dk1>
          <a:srgbClr val="001239"/>
        </a:dk1>
        <a:lt1>
          <a:srgbClr val="FFE9BB"/>
        </a:lt1>
        <a:dk2>
          <a:srgbClr val="001D57"/>
        </a:dk2>
        <a:lt2>
          <a:srgbClr val="FFCC60"/>
        </a:lt2>
        <a:accent1>
          <a:srgbClr val="E73C2B"/>
        </a:accent1>
        <a:accent2>
          <a:srgbClr val="86B238"/>
        </a:accent2>
        <a:accent3>
          <a:srgbClr val="AAABB4"/>
        </a:accent3>
        <a:accent4>
          <a:srgbClr val="DAC79F"/>
        </a:accent4>
        <a:accent5>
          <a:srgbClr val="F1AFAC"/>
        </a:accent5>
        <a:accent6>
          <a:srgbClr val="79A132"/>
        </a:accent6>
        <a:hlink>
          <a:srgbClr val="5D6CF1"/>
        </a:hlink>
        <a:folHlink>
          <a:srgbClr val="FEB7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5">
        <a:dk1>
          <a:srgbClr val="EEA979"/>
        </a:dk1>
        <a:lt1>
          <a:srgbClr val="CAAD91"/>
        </a:lt1>
        <a:dk2>
          <a:srgbClr val="001848"/>
        </a:dk2>
        <a:lt2>
          <a:srgbClr val="711C11"/>
        </a:lt2>
        <a:accent1>
          <a:srgbClr val="CEEC94"/>
        </a:accent1>
        <a:accent2>
          <a:srgbClr val="41561A"/>
        </a:accent2>
        <a:accent3>
          <a:srgbClr val="AAABB1"/>
        </a:accent3>
        <a:accent4>
          <a:srgbClr val="AC937B"/>
        </a:accent4>
        <a:accent5>
          <a:srgbClr val="E3F4C8"/>
        </a:accent5>
        <a:accent6>
          <a:srgbClr val="3A4D16"/>
        </a:accent6>
        <a:hlink>
          <a:srgbClr val="AFB6F1"/>
        </a:hlink>
        <a:folHlink>
          <a:srgbClr val="D06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6">
        <a:dk1>
          <a:srgbClr val="001239"/>
        </a:dk1>
        <a:lt1>
          <a:srgbClr val="FFFFFF"/>
        </a:lt1>
        <a:dk2>
          <a:srgbClr val="001D57"/>
        </a:dk2>
        <a:lt2>
          <a:srgbClr val="FFCC60"/>
        </a:lt2>
        <a:accent1>
          <a:srgbClr val="E73C2B"/>
        </a:accent1>
        <a:accent2>
          <a:srgbClr val="86B238"/>
        </a:accent2>
        <a:accent3>
          <a:srgbClr val="AAABB4"/>
        </a:accent3>
        <a:accent4>
          <a:srgbClr val="DADADA"/>
        </a:accent4>
        <a:accent5>
          <a:srgbClr val="F1AFAC"/>
        </a:accent5>
        <a:accent6>
          <a:srgbClr val="79A132"/>
        </a:accent6>
        <a:hlink>
          <a:srgbClr val="5D6CF1"/>
        </a:hlink>
        <a:folHlink>
          <a:srgbClr val="FEB7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Default Design">
  <a:themeElements>
    <a:clrScheme name="Default Design 8">
      <a:dk1>
        <a:srgbClr val="003366"/>
      </a:dk1>
      <a:lt1>
        <a:srgbClr val="FFFFFF"/>
      </a:lt1>
      <a:dk2>
        <a:srgbClr val="000099"/>
      </a:dk2>
      <a:lt2>
        <a:srgbClr val="CCFFFF"/>
      </a:lt2>
      <a:accent1>
        <a:srgbClr val="3366CC"/>
      </a:accent1>
      <a:accent2>
        <a:srgbClr val="00B000"/>
      </a:accent2>
      <a:accent3>
        <a:srgbClr val="AAAACA"/>
      </a:accent3>
      <a:accent4>
        <a:srgbClr val="DADADA"/>
      </a:accent4>
      <a:accent5>
        <a:srgbClr val="ADB8E2"/>
      </a:accent5>
      <a:accent6>
        <a:srgbClr val="009F00"/>
      </a:accent6>
      <a:hlink>
        <a:srgbClr val="66CCFF"/>
      </a:hlink>
      <a:folHlink>
        <a:srgbClr val="FFE701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4_Default Design">
  <a:themeElements>
    <a:clrScheme name="1_Default Design 1">
      <a:dk1>
        <a:srgbClr val="000000"/>
      </a:dk1>
      <a:lt1>
        <a:srgbClr val="FFFFFF"/>
      </a:lt1>
      <a:dk2>
        <a:srgbClr val="0000FF"/>
      </a:dk2>
      <a:lt2>
        <a:srgbClr val="FFFF00"/>
      </a:lt2>
      <a:accent1>
        <a:srgbClr val="FF9900"/>
      </a:accent1>
      <a:accent2>
        <a:srgbClr val="00FFFF"/>
      </a:accent2>
      <a:accent3>
        <a:srgbClr val="AAAAFF"/>
      </a:accent3>
      <a:accent4>
        <a:srgbClr val="DADADA"/>
      </a:accent4>
      <a:accent5>
        <a:srgbClr val="FFCAAA"/>
      </a:accent5>
      <a:accent6>
        <a:srgbClr val="00E7E7"/>
      </a:accent6>
      <a:hlink>
        <a:srgbClr val="FF0000"/>
      </a:hlink>
      <a:folHlink>
        <a:srgbClr val="969696"/>
      </a:folHlink>
    </a:clrScheme>
    <a:fontScheme name="1_Default Design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1_Blank Presentation">
  <a:themeElements>
    <a:clrScheme name="Blank Presentation 2">
      <a:dk1>
        <a:srgbClr val="000000"/>
      </a:dk1>
      <a:lt1>
        <a:srgbClr val="FFFFFF"/>
      </a:lt1>
      <a:dk2>
        <a:srgbClr val="0000FF"/>
      </a:dk2>
      <a:lt2>
        <a:srgbClr val="FFFF00"/>
      </a:lt2>
      <a:accent1>
        <a:srgbClr val="FF9900"/>
      </a:accent1>
      <a:accent2>
        <a:srgbClr val="00FFFF"/>
      </a:accent2>
      <a:accent3>
        <a:srgbClr val="AAAAFF"/>
      </a:accent3>
      <a:accent4>
        <a:srgbClr val="DADADA"/>
      </a:accent4>
      <a:accent5>
        <a:srgbClr val="FFCAAA"/>
      </a:accent5>
      <a:accent6>
        <a:srgbClr val="00E7E7"/>
      </a:accent6>
      <a:hlink>
        <a:srgbClr val="FF0000"/>
      </a:hlink>
      <a:folHlink>
        <a:srgbClr val="969696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10_Office Theme">
  <a:themeElements>
    <a:clrScheme name="Custom 29">
      <a:dk1>
        <a:srgbClr val="000000"/>
      </a:dk1>
      <a:lt1>
        <a:sysClr val="window" lastClr="FFFFFF"/>
      </a:lt1>
      <a:dk2>
        <a:srgbClr val="0C6066"/>
      </a:dk2>
      <a:lt2>
        <a:srgbClr val="FFF6B7"/>
      </a:lt2>
      <a:accent1>
        <a:srgbClr val="C95127"/>
      </a:accent1>
      <a:accent2>
        <a:srgbClr val="EEC738"/>
      </a:accent2>
      <a:accent3>
        <a:srgbClr val="80C9AC"/>
      </a:accent3>
      <a:accent4>
        <a:srgbClr val="1E76CC"/>
      </a:accent4>
      <a:accent5>
        <a:srgbClr val="AFAFAF"/>
      </a:accent5>
      <a:accent6>
        <a:srgbClr val="7332A1"/>
      </a:accent6>
      <a:hlink>
        <a:srgbClr val="F3811B"/>
      </a:hlink>
      <a:folHlink>
        <a:srgbClr val="A358D4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7.xml><?xml version="1.0" encoding="utf-8"?>
<a:theme xmlns:a="http://schemas.openxmlformats.org/drawingml/2006/main" name="2_Blank Presentation">
  <a:themeElements>
    <a:clrScheme name="Blank Presentation 2">
      <a:dk1>
        <a:srgbClr val="000000"/>
      </a:dk1>
      <a:lt1>
        <a:srgbClr val="FFFFFF"/>
      </a:lt1>
      <a:dk2>
        <a:srgbClr val="0000FF"/>
      </a:dk2>
      <a:lt2>
        <a:srgbClr val="FFFF00"/>
      </a:lt2>
      <a:accent1>
        <a:srgbClr val="FF9900"/>
      </a:accent1>
      <a:accent2>
        <a:srgbClr val="00FFFF"/>
      </a:accent2>
      <a:accent3>
        <a:srgbClr val="AAAAFF"/>
      </a:accent3>
      <a:accent4>
        <a:srgbClr val="DADADA"/>
      </a:accent4>
      <a:accent5>
        <a:srgbClr val="FFCAAA"/>
      </a:accent5>
      <a:accent6>
        <a:srgbClr val="00E7E7"/>
      </a:accent6>
      <a:hlink>
        <a:srgbClr val="FF0000"/>
      </a:hlink>
      <a:folHlink>
        <a:srgbClr val="969696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3_Blank Presentation">
  <a:themeElements>
    <a:clrScheme name="2_Blank Presentation 14">
      <a:dk1>
        <a:srgbClr val="000000"/>
      </a:dk1>
      <a:lt1>
        <a:srgbClr val="FFFFFF"/>
      </a:lt1>
      <a:dk2>
        <a:srgbClr val="006699"/>
      </a:dk2>
      <a:lt2>
        <a:srgbClr val="FFFFFF"/>
      </a:lt2>
      <a:accent1>
        <a:srgbClr val="FF0000"/>
      </a:accent1>
      <a:accent2>
        <a:srgbClr val="FFFF00"/>
      </a:accent2>
      <a:accent3>
        <a:srgbClr val="AAB8CA"/>
      </a:accent3>
      <a:accent4>
        <a:srgbClr val="DADADA"/>
      </a:accent4>
      <a:accent5>
        <a:srgbClr val="FFAAAA"/>
      </a:accent5>
      <a:accent6>
        <a:srgbClr val="E7E700"/>
      </a:accent6>
      <a:hlink>
        <a:srgbClr val="00CC00"/>
      </a:hlink>
      <a:folHlink>
        <a:srgbClr val="6699FF"/>
      </a:folHlink>
    </a:clrScheme>
    <a:fontScheme name="2_Blank Presentation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Blank Presentation 13">
        <a:dk1>
          <a:srgbClr val="000000"/>
        </a:dk1>
        <a:lt1>
          <a:srgbClr val="FFFFFF"/>
        </a:lt1>
        <a:dk2>
          <a:srgbClr val="006699"/>
        </a:dk2>
        <a:lt2>
          <a:srgbClr val="FFFFFF"/>
        </a:lt2>
        <a:accent1>
          <a:srgbClr val="BBE0E3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DAEDEF"/>
        </a:accent5>
        <a:accent6>
          <a:srgbClr val="E78A00"/>
        </a:accent6>
        <a:hlink>
          <a:srgbClr val="009999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Blank Presentation 14">
        <a:dk1>
          <a:srgbClr val="000000"/>
        </a:dk1>
        <a:lt1>
          <a:srgbClr val="FFFFFF"/>
        </a:lt1>
        <a:dk2>
          <a:srgbClr val="006699"/>
        </a:dk2>
        <a:lt2>
          <a:srgbClr val="FFFFFF"/>
        </a:lt2>
        <a:accent1>
          <a:srgbClr val="FF0000"/>
        </a:accent1>
        <a:accent2>
          <a:srgbClr val="FFFF00"/>
        </a:accent2>
        <a:accent3>
          <a:srgbClr val="AAB8CA"/>
        </a:accent3>
        <a:accent4>
          <a:srgbClr val="DADADA"/>
        </a:accent4>
        <a:accent5>
          <a:srgbClr val="FFAAAA"/>
        </a:accent5>
        <a:accent6>
          <a:srgbClr val="E7E700"/>
        </a:accent6>
        <a:hlink>
          <a:srgbClr val="00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1_ASCO Blue">
  <a:themeElements>
    <a:clrScheme name="Afatinib Oral">
      <a:dk1>
        <a:srgbClr val="2E3192"/>
      </a:dk1>
      <a:lt1>
        <a:sysClr val="window" lastClr="FFFFFF"/>
      </a:lt1>
      <a:dk2>
        <a:srgbClr val="000000"/>
      </a:dk2>
      <a:lt2>
        <a:srgbClr val="FFFFFF"/>
      </a:lt2>
      <a:accent1>
        <a:srgbClr val="E8FF55"/>
      </a:accent1>
      <a:accent2>
        <a:srgbClr val="00BDEB"/>
      </a:accent2>
      <a:accent3>
        <a:srgbClr val="CB3668"/>
      </a:accent3>
      <a:accent4>
        <a:srgbClr val="FFC000"/>
      </a:accent4>
      <a:accent5>
        <a:srgbClr val="C2C2C2"/>
      </a:accent5>
      <a:accent6>
        <a:srgbClr val="2BADC7"/>
      </a:accent6>
      <a:hlink>
        <a:srgbClr val="FFFFFF"/>
      </a:hlink>
      <a:folHlink>
        <a:srgbClr val="D8D8D8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Override1.xml><?xml version="1.0" encoding="utf-8"?>
<a:themeOverride xmlns:a="http://schemas.openxmlformats.org/drawingml/2006/main">
  <a:clrScheme name="">
    <a:dk1>
      <a:srgbClr val="FFFFFF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DADADA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  <a:fontScheme name="Blank Presentation">
    <a:majorFont>
      <a:latin typeface="Arial"/>
      <a:ea typeface="ＭＳ Ｐゴシック"/>
      <a:cs typeface="ＭＳ Ｐゴシック"/>
    </a:majorFont>
    <a:minorFont>
      <a:latin typeface="Arial"/>
      <a:ea typeface="ＭＳ Ｐゴシック"/>
      <a:cs typeface="ＭＳ Ｐゴシック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">
    <a:dk1>
      <a:srgbClr val="FFFFFF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DADADA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  <a:fontScheme name="Blank Presentation">
    <a:majorFont>
      <a:latin typeface="Arial"/>
      <a:ea typeface="ＭＳ Ｐゴシック"/>
      <a:cs typeface="ＭＳ Ｐゴシック"/>
    </a:majorFont>
    <a:minorFont>
      <a:latin typeface="Arial"/>
      <a:ea typeface="ＭＳ Ｐゴシック"/>
      <a:cs typeface="ＭＳ Ｐゴシック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495</TotalTime>
  <Words>2014</Words>
  <Application>Microsoft Macintosh PowerPoint</Application>
  <PresentationFormat>On-screen Show (4:3)</PresentationFormat>
  <Paragraphs>505</Paragraphs>
  <Slides>23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13</vt:i4>
      </vt:variant>
      <vt:variant>
        <vt:lpstr>Slide Titles</vt:lpstr>
      </vt:variant>
      <vt:variant>
        <vt:i4>23</vt:i4>
      </vt:variant>
    </vt:vector>
  </HeadingPairs>
  <TitlesOfParts>
    <vt:vector size="50" baseType="lpstr">
      <vt:lpstr>Arial Narrow</vt:lpstr>
      <vt:lpstr>Calibri</vt:lpstr>
      <vt:lpstr>Calibri Light</vt:lpstr>
      <vt:lpstr>MS PGothic</vt:lpstr>
      <vt:lpstr>ＭＳ Ｐゴシック</vt:lpstr>
      <vt:lpstr>Osaka</vt:lpstr>
      <vt:lpstr>SimSun</vt:lpstr>
      <vt:lpstr>Symbol</vt:lpstr>
      <vt:lpstr>Tahoma</vt:lpstr>
      <vt:lpstr>Times</vt:lpstr>
      <vt:lpstr>Times New Roman</vt:lpstr>
      <vt:lpstr>Wingdings</vt:lpstr>
      <vt:lpstr>ヒラギノ角ゴ Pro W3</vt:lpstr>
      <vt:lpstr>Arial</vt:lpstr>
      <vt:lpstr>Theme1</vt:lpstr>
      <vt:lpstr>Blank Presentation</vt:lpstr>
      <vt:lpstr>1_Default Design</vt:lpstr>
      <vt:lpstr>4_Default Design</vt:lpstr>
      <vt:lpstr>1_Blank Presentation</vt:lpstr>
      <vt:lpstr>10_Office Theme</vt:lpstr>
      <vt:lpstr>2_Blank Presentation</vt:lpstr>
      <vt:lpstr>3_Blank Presentation</vt:lpstr>
      <vt:lpstr>1_ASCO Blue</vt:lpstr>
      <vt:lpstr>3_ASCO Blue</vt:lpstr>
      <vt:lpstr>2_Office Theme</vt:lpstr>
      <vt:lpstr>1_Office Theme</vt:lpstr>
      <vt:lpstr>Office Theme</vt:lpstr>
      <vt:lpstr>PowerPoint Presentation</vt:lpstr>
      <vt:lpstr>Sequencing of Systemic Therapies and Clinical Trial Options for Patients with Metastatic Squamous Cell Carcinoma</vt:lpstr>
      <vt:lpstr>PowerPoint Presentation</vt:lpstr>
      <vt:lpstr>PowerPoint Presentation</vt:lpstr>
      <vt:lpstr>Case Presentation</vt:lpstr>
      <vt:lpstr>Case Presentation</vt:lpstr>
      <vt:lpstr>Case Presentation</vt:lpstr>
      <vt:lpstr>Case Presentation</vt:lpstr>
      <vt:lpstr>Disclosures</vt:lpstr>
      <vt:lpstr>Key Take Home Points – Stage IV Squamous</vt:lpstr>
      <vt:lpstr>Nab-Paclitaxel/Cb Vs sbPac/Cb -IRR of Overall Response Rate by Histology</vt:lpstr>
      <vt:lpstr>SQUIRE: Necitumumab + CG Vs CG alone in Stage IV Squamous Carcinoma of the Lung</vt:lpstr>
      <vt:lpstr>PowerPoint Presentation</vt:lpstr>
      <vt:lpstr>Overall Survival in Patients With EGFR-Positive NSCLC</vt:lpstr>
      <vt:lpstr>KEYNOTE-024 Study Design (NCT02142738) </vt:lpstr>
      <vt:lpstr>Progression-Free Survival in Subgroups</vt:lpstr>
      <vt:lpstr>CheckMate-017: Nivolumab Vs Docetaxel – 2nd Line Squamous Carcinoma: Overall Survival</vt:lpstr>
      <vt:lpstr>REVEL: Docetaxel + Ramucirumab in the 2nd Line Setting*            </vt:lpstr>
      <vt:lpstr>LUX-Lung 8: Afatinib Vs Erlotinib in 2nd Line Squamous Carcinoma: PFS, independent review (10 Endpoint)</vt:lpstr>
      <vt:lpstr>Primary analysis of OS (n=795)</vt:lpstr>
      <vt:lpstr>Recent Phase III Trials - 2nd Line Squamous Carcinoma</vt:lpstr>
      <vt:lpstr>2nd Line Squamous NSCLC - Updated Lung-MAP Trial Schema (2016 with Revs # 3 &amp; 4)</vt:lpstr>
      <vt:lpstr>Key Take Home Points – Stage IV Squamous</vt:lpstr>
    </vt:vector>
  </TitlesOfParts>
  <Manager/>
  <Company>Research To Practice</Company>
  <LinksUpToDate>false</LinksUpToDate>
  <SharedDoc>false</SharedDoc>
  <HyperlinkBase/>
  <HyperlinksChanged>false</HyperlinksChanged>
  <AppVersion>15.0033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Research To Practice</dc:title>
  <dc:subject/>
  <dc:creator>Research To Practice</dc:creator>
  <cp:keywords/>
  <dc:description/>
  <cp:lastModifiedBy>Aura Herrmann</cp:lastModifiedBy>
  <cp:revision>90</cp:revision>
  <cp:lastPrinted>2017-04-07T16:33:46Z</cp:lastPrinted>
  <dcterms:created xsi:type="dcterms:W3CDTF">2015-07-20T21:10:38Z</dcterms:created>
  <dcterms:modified xsi:type="dcterms:W3CDTF">2017-05-18T18:59:14Z</dcterms:modified>
  <cp:category/>
</cp:coreProperties>
</file>