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  <p:sldMasterId id="2147483686" r:id="rId3"/>
  </p:sldMasterIdLst>
  <p:notesMasterIdLst>
    <p:notesMasterId r:id="rId27"/>
  </p:notesMasterIdLst>
  <p:handoutMasterIdLst>
    <p:handoutMasterId r:id="rId28"/>
  </p:handoutMasterIdLst>
  <p:sldIdLst>
    <p:sldId id="469" r:id="rId4"/>
    <p:sldId id="377" r:id="rId5"/>
    <p:sldId id="471" r:id="rId6"/>
    <p:sldId id="463" r:id="rId7"/>
    <p:sldId id="464" r:id="rId8"/>
    <p:sldId id="465" r:id="rId9"/>
    <p:sldId id="431" r:id="rId10"/>
    <p:sldId id="432" r:id="rId11"/>
    <p:sldId id="433" r:id="rId12"/>
    <p:sldId id="448" r:id="rId13"/>
    <p:sldId id="435" r:id="rId14"/>
    <p:sldId id="437" r:id="rId15"/>
    <p:sldId id="445" r:id="rId16"/>
    <p:sldId id="461" r:id="rId17"/>
    <p:sldId id="447" r:id="rId18"/>
    <p:sldId id="456" r:id="rId19"/>
    <p:sldId id="454" r:id="rId20"/>
    <p:sldId id="449" r:id="rId21"/>
    <p:sldId id="451" r:id="rId22"/>
    <p:sldId id="452" r:id="rId23"/>
    <p:sldId id="453" r:id="rId24"/>
    <p:sldId id="458" r:id="rId25"/>
    <p:sldId id="444" r:id="rId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FF"/>
    <a:srgbClr val="CC0000"/>
    <a:srgbClr val="9933FF"/>
    <a:srgbClr val="000099"/>
    <a:srgbClr val="FFCC00"/>
    <a:srgbClr val="0000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78" autoAdjust="0"/>
    <p:restoredTop sz="96047"/>
  </p:normalViewPr>
  <p:slideViewPr>
    <p:cSldViewPr>
      <p:cViewPr>
        <p:scale>
          <a:sx n="100" d="100"/>
          <a:sy n="100" d="100"/>
        </p:scale>
        <p:origin x="1776" y="4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No, I would observe without ordering an assay</c:v>
                </c:pt>
                <c:pt idx="1">
                  <c:v>No, I would administer chemotherapy without ordering an assay</c:v>
                </c:pt>
                <c:pt idx="2">
                  <c:v>Yes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0.49</c:v>
                </c:pt>
                <c:pt idx="1">
                  <c:v>0.33</c:v>
                </c:pt>
                <c:pt idx="2">
                  <c:v>0.18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9470928"/>
        <c:axId val="669408080"/>
      </c:barChart>
      <c:catAx>
        <c:axId val="6694709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669408080"/>
        <c:crosses val="autoZero"/>
        <c:auto val="1"/>
        <c:lblAlgn val="ctr"/>
        <c:lblOffset val="100"/>
        <c:noMultiLvlLbl val="0"/>
      </c:catAx>
      <c:valAx>
        <c:axId val="66940808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66947092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3763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0938" y="692150"/>
            <a:ext cx="4556125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fld id="{8D966263-151F-4844-BEF0-6222A96FD3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254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96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fld id="{A453C8C3-209E-47B3-8DA1-C1BC71B0221A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10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3438" y="4346575"/>
            <a:ext cx="5191125" cy="3848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7266" tIns="42868" rIns="87266" bIns="42868" numCol="1" anchor="t" anchorCtr="0" compatLnSpc="1">
            <a:prstTxWarp prst="textNoShape">
              <a:avLst/>
            </a:prstTxWarp>
          </a:bodyPr>
          <a:lstStyle/>
          <a:p>
            <a:pPr marL="190500" indent="-190500">
              <a:spcBef>
                <a:spcPct val="0"/>
              </a:spcBef>
            </a:pPr>
            <a:endParaRPr lang="it-IT" altLang="en-US" smtClean="0"/>
          </a:p>
        </p:txBody>
      </p:sp>
      <p:sp>
        <p:nvSpPr>
          <p:cNvPr id="5124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92225" y="796925"/>
            <a:ext cx="4273550" cy="3205163"/>
          </a:xfrm>
          <a:noFill/>
          <a:ln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1211265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06405" indent="0" algn="ctr">
              <a:buNone/>
              <a:defRPr/>
            </a:lvl2pPr>
            <a:lvl3pPr marL="812810" indent="0" algn="ctr">
              <a:buNone/>
              <a:defRPr/>
            </a:lvl3pPr>
            <a:lvl4pPr marL="1219215" indent="0" algn="ctr">
              <a:buNone/>
              <a:defRPr/>
            </a:lvl4pPr>
            <a:lvl5pPr marL="1625620" indent="0" algn="ctr">
              <a:buNone/>
              <a:defRPr/>
            </a:lvl5pPr>
            <a:lvl6pPr marL="2032025" indent="0" algn="ctr">
              <a:buNone/>
              <a:defRPr/>
            </a:lvl6pPr>
            <a:lvl7pPr marL="2438430" indent="0" algn="ctr">
              <a:buNone/>
              <a:defRPr/>
            </a:lvl7pPr>
            <a:lvl8pPr marL="2844836" indent="0" algn="ctr">
              <a:buNone/>
              <a:defRPr/>
            </a:lvl8pPr>
            <a:lvl9pPr marL="325124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CCFE7-B0A0-41F8-B29D-4D35DA8560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33F1E-523E-47B2-B5CC-9DFEF8ED41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1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93834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3E561-AFCE-497E-A804-9E6D1E6553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5ED2A3-117E-4C89-A238-FC836C6783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8467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9734" y="1981200"/>
            <a:ext cx="3818467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6293A79-A3C2-4037-9844-9E1F0E39A1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06405" indent="0" algn="ctr">
              <a:buNone/>
              <a:defRPr/>
            </a:lvl2pPr>
            <a:lvl3pPr marL="812810" indent="0" algn="ctr">
              <a:buNone/>
              <a:defRPr/>
            </a:lvl3pPr>
            <a:lvl4pPr marL="1219215" indent="0" algn="ctr">
              <a:buNone/>
              <a:defRPr/>
            </a:lvl4pPr>
            <a:lvl5pPr marL="1625620" indent="0" algn="ctr">
              <a:buNone/>
              <a:defRPr/>
            </a:lvl5pPr>
            <a:lvl6pPr marL="2032025" indent="0" algn="ctr">
              <a:buNone/>
              <a:defRPr/>
            </a:lvl6pPr>
            <a:lvl7pPr marL="2438430" indent="0" algn="ctr">
              <a:buNone/>
              <a:defRPr/>
            </a:lvl7pPr>
            <a:lvl8pPr marL="2844836" indent="0" algn="ctr">
              <a:buNone/>
              <a:defRPr/>
            </a:lvl8pPr>
            <a:lvl9pPr marL="325124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89" y="4406901"/>
            <a:ext cx="7772400" cy="1362075"/>
          </a:xfrm>
        </p:spPr>
        <p:txBody>
          <a:bodyPr anchor="t"/>
          <a:lstStyle>
            <a:lvl1pPr algn="l">
              <a:defRPr sz="355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89" y="2906713"/>
            <a:ext cx="7772400" cy="1500187"/>
          </a:xfrm>
        </p:spPr>
        <p:txBody>
          <a:bodyPr anchor="b"/>
          <a:lstStyle>
            <a:lvl1pPr marL="0" indent="0">
              <a:buNone/>
              <a:defRPr sz="1778"/>
            </a:lvl1pPr>
            <a:lvl2pPr marL="406405" indent="0">
              <a:buNone/>
              <a:defRPr sz="1600"/>
            </a:lvl2pPr>
            <a:lvl3pPr marL="812810" indent="0">
              <a:buNone/>
              <a:defRPr sz="1422"/>
            </a:lvl3pPr>
            <a:lvl4pPr marL="1219215" indent="0">
              <a:buNone/>
              <a:defRPr sz="1244"/>
            </a:lvl4pPr>
            <a:lvl5pPr marL="1625620" indent="0">
              <a:buNone/>
              <a:defRPr sz="1244"/>
            </a:lvl5pPr>
            <a:lvl6pPr marL="2032025" indent="0">
              <a:buNone/>
              <a:defRPr sz="1244"/>
            </a:lvl6pPr>
            <a:lvl7pPr marL="2438430" indent="0">
              <a:buNone/>
              <a:defRPr sz="1244"/>
            </a:lvl7pPr>
            <a:lvl8pPr marL="2844836" indent="0">
              <a:buNone/>
              <a:defRPr sz="1244"/>
            </a:lvl8pPr>
            <a:lvl9pPr marL="3251241" indent="0">
              <a:buNone/>
              <a:defRPr sz="12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4067" y="1600201"/>
            <a:ext cx="41402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9734" y="1600201"/>
            <a:ext cx="41402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12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12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78" y="1535113"/>
            <a:ext cx="4041422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78" y="2174875"/>
            <a:ext cx="4041422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147542-4C80-428D-AC02-30074E7860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89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756" y="273051"/>
            <a:ext cx="5111044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89" cy="4691063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11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11" y="612775"/>
            <a:ext cx="5486400" cy="4114800"/>
          </a:xfrm>
        </p:spPr>
        <p:txBody>
          <a:bodyPr/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11" y="5367338"/>
            <a:ext cx="5486400" cy="804862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8667" y="214313"/>
            <a:ext cx="2116667" cy="5911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8667" y="214313"/>
            <a:ext cx="6214533" cy="5911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F9467-D89E-4D4C-83C2-08A2B407D0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329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89" y="4406901"/>
            <a:ext cx="7772400" cy="1362075"/>
          </a:xfrm>
        </p:spPr>
        <p:txBody>
          <a:bodyPr anchor="t"/>
          <a:lstStyle>
            <a:lvl1pPr algn="l">
              <a:defRPr sz="355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89" y="2906713"/>
            <a:ext cx="7772400" cy="1500187"/>
          </a:xfrm>
        </p:spPr>
        <p:txBody>
          <a:bodyPr anchor="b"/>
          <a:lstStyle>
            <a:lvl1pPr marL="0" indent="0">
              <a:buNone/>
              <a:defRPr sz="1778"/>
            </a:lvl1pPr>
            <a:lvl2pPr marL="406405" indent="0">
              <a:buNone/>
              <a:defRPr sz="1600"/>
            </a:lvl2pPr>
            <a:lvl3pPr marL="812810" indent="0">
              <a:buNone/>
              <a:defRPr sz="1422"/>
            </a:lvl3pPr>
            <a:lvl4pPr marL="1219215" indent="0">
              <a:buNone/>
              <a:defRPr sz="1244"/>
            </a:lvl4pPr>
            <a:lvl5pPr marL="1625620" indent="0">
              <a:buNone/>
              <a:defRPr sz="1244"/>
            </a:lvl5pPr>
            <a:lvl6pPr marL="2032025" indent="0">
              <a:buNone/>
              <a:defRPr sz="1244"/>
            </a:lvl6pPr>
            <a:lvl7pPr marL="2438430" indent="0">
              <a:buNone/>
              <a:defRPr sz="1244"/>
            </a:lvl7pPr>
            <a:lvl8pPr marL="2844836" indent="0">
              <a:buNone/>
              <a:defRPr sz="1244"/>
            </a:lvl8pPr>
            <a:lvl9pPr marL="3251241" indent="0">
              <a:buNone/>
              <a:defRPr sz="12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34B1D-2C55-4A12-94FC-853B2B6155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8467" cy="4114800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9734" y="1981200"/>
            <a:ext cx="3818467" cy="4114800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28DE6-B6EA-418D-BECF-180BD13E76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12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12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78" y="1535113"/>
            <a:ext cx="4041422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78" y="2174875"/>
            <a:ext cx="4041422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2221E4-BBD9-4203-A2C4-94D0D39227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CDA7C-AAB3-41F3-9EA7-0E81E30C66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9068F1-75F1-4755-9D98-5F91AEDBB5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89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756" y="273051"/>
            <a:ext cx="5111044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89" cy="4691063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BAA59-D8A3-454F-BF50-9729FEA1A1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11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11" y="612775"/>
            <a:ext cx="5486400" cy="4114800"/>
          </a:xfrm>
        </p:spPr>
        <p:txBody>
          <a:bodyPr/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11" y="5367338"/>
            <a:ext cx="5486400" cy="804862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1B965-351A-4AD9-BE88-D13EE73032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100000">
              <a:srgbClr val="0099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244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244">
                <a:solidFill>
                  <a:schemeClr val="tx1"/>
                </a:solidFill>
              </a:defRPr>
            </a:lvl1pPr>
          </a:lstStyle>
          <a:p>
            <a:r>
              <a:rPr lang="en-US"/>
              <a:t>Am J Surg Path 13(8): 640-58, 1989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244">
                <a:solidFill>
                  <a:schemeClr val="tx1"/>
                </a:solidFill>
              </a:defRPr>
            </a:lvl1pPr>
          </a:lstStyle>
          <a:p>
            <a:fld id="{8C4E29E8-1B36-4EAE-8BEA-B8258B57B27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84" r:id="rId12"/>
    <p:sldLayoutId id="2147483685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5pPr>
      <a:lvl6pPr marL="406405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6pPr>
      <a:lvl7pPr marL="812810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7pPr>
      <a:lvl8pPr marL="1219215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8pPr>
      <a:lvl9pPr marL="1625620" algn="ctr" rtl="0" eaLnBrk="0" fontAlgn="base" hangingPunct="0">
        <a:spcBef>
          <a:spcPct val="0"/>
        </a:spcBef>
        <a:spcAft>
          <a:spcPct val="0"/>
        </a:spcAft>
        <a:defRPr sz="3911">
          <a:solidFill>
            <a:schemeClr val="tx2"/>
          </a:solidFill>
          <a:latin typeface="Times New Roman" pitchFamily="18" charset="0"/>
        </a:defRPr>
      </a:lvl9pPr>
    </p:titleStyle>
    <p:bodyStyle>
      <a:lvl1pPr marL="304804" indent="-304804" algn="l" rtl="0" eaLnBrk="0" fontAlgn="base" hangingPunct="0">
        <a:spcBef>
          <a:spcPct val="20000"/>
        </a:spcBef>
        <a:spcAft>
          <a:spcPct val="0"/>
        </a:spcAft>
        <a:buChar char="•"/>
        <a:defRPr sz="2844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rtl="0" eaLnBrk="0" fontAlgn="base" hangingPunct="0">
        <a:spcBef>
          <a:spcPct val="20000"/>
        </a:spcBef>
        <a:spcAft>
          <a:spcPct val="0"/>
        </a:spcAft>
        <a:buChar char="–"/>
        <a:defRPr sz="2489">
          <a:solidFill>
            <a:schemeClr val="tx1"/>
          </a:solidFill>
          <a:latin typeface="+mn-lt"/>
        </a:defRPr>
      </a:lvl2pPr>
      <a:lvl3pPr marL="1016013" indent="-203203" algn="l" rtl="0" eaLnBrk="0" fontAlgn="base" hangingPunct="0">
        <a:spcBef>
          <a:spcPct val="20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422418" indent="-203203" algn="l" rtl="0" eaLnBrk="0" fontAlgn="base" hangingPunct="0">
        <a:spcBef>
          <a:spcPct val="20000"/>
        </a:spcBef>
        <a:spcAft>
          <a:spcPct val="0"/>
        </a:spcAft>
        <a:buChar char="–"/>
        <a:defRPr sz="1778">
          <a:solidFill>
            <a:schemeClr val="tx1"/>
          </a:solidFill>
          <a:latin typeface="+mn-lt"/>
        </a:defRPr>
      </a:lvl4pPr>
      <a:lvl5pPr marL="182882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5pPr>
      <a:lvl6pPr marL="2235228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6pPr>
      <a:lvl7pPr marL="264163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7pPr>
      <a:lvl8pPr marL="3048038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8pPr>
      <a:lvl9pPr marL="3454443" indent="-203203" algn="l" rtl="0" eaLnBrk="0" fontAlgn="base" hangingPunct="0">
        <a:spcBef>
          <a:spcPct val="20000"/>
        </a:spcBef>
        <a:spcAft>
          <a:spcPct val="0"/>
        </a:spcAft>
        <a:buChar char="•"/>
        <a:defRPr sz="1778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8667" y="214313"/>
            <a:ext cx="84666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4067" y="1600201"/>
            <a:ext cx="841586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5pPr>
      <a:lvl6pPr marL="406405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6pPr>
      <a:lvl7pPr marL="81281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7pPr>
      <a:lvl8pPr marL="1219215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8pPr>
      <a:lvl9pPr marL="162562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556" b="1">
          <a:solidFill>
            <a:schemeClr val="tx2"/>
          </a:solidFill>
          <a:latin typeface="Arial" charset="0"/>
        </a:defRPr>
      </a:lvl9pPr>
    </p:titleStyle>
    <p:bodyStyle>
      <a:lvl1pPr marL="254003" indent="-254003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2844" b="1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489" b="1">
          <a:solidFill>
            <a:schemeClr val="tx1"/>
          </a:solidFill>
          <a:latin typeface="+mn-lt"/>
        </a:defRPr>
      </a:lvl2pPr>
      <a:lvl3pPr marL="1016013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-"/>
        <a:defRPr sz="2133" b="1">
          <a:solidFill>
            <a:schemeClr val="tx1"/>
          </a:solidFill>
          <a:latin typeface="+mn-lt"/>
        </a:defRPr>
      </a:lvl3pPr>
      <a:lvl4pPr marL="1422418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1778" b="1">
          <a:solidFill>
            <a:schemeClr val="tx1"/>
          </a:solidFill>
          <a:latin typeface="+mn-lt"/>
        </a:defRPr>
      </a:lvl4pPr>
      <a:lvl5pPr marL="1828823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5pPr>
      <a:lvl6pPr marL="2235228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6pPr>
      <a:lvl7pPr marL="2641633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7pPr>
      <a:lvl8pPr marL="3048038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8pPr>
      <a:lvl9pPr marL="3454443" indent="-20320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778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2F"/>
            </a:gs>
            <a:gs pos="100000">
              <a:srgbClr val="00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44" b="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244" b="0" smtClean="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44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eaLnBrk="1" hangingPunct="1"/>
            <a:fld id="{7A68E4A7-7CF1-4121-8645-B5E9A5E69F6B}" type="slidenum">
              <a:rPr lang="en-US" altLang="en-US" smtClean="0"/>
              <a:pPr eaLnBrk="1" hangingPunct="1"/>
              <a:t>‹#›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47643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11">
          <a:solidFill>
            <a:srgbClr val="FFCC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11">
          <a:solidFill>
            <a:srgbClr val="FFCC00"/>
          </a:solidFill>
          <a:latin typeface="Arial Rounded MT Bold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11">
          <a:solidFill>
            <a:srgbClr val="FFCC00"/>
          </a:solidFill>
          <a:latin typeface="Arial Rounded MT Bold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11">
          <a:solidFill>
            <a:srgbClr val="FFCC00"/>
          </a:solidFill>
          <a:latin typeface="Arial Rounded MT Bold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11">
          <a:solidFill>
            <a:srgbClr val="FFCC00"/>
          </a:solidFill>
          <a:latin typeface="Arial Rounded MT Bold" pitchFamily="34" charset="0"/>
        </a:defRPr>
      </a:lvl5pPr>
      <a:lvl6pPr marL="406405" algn="ctr" rtl="0" fontAlgn="base">
        <a:spcBef>
          <a:spcPct val="0"/>
        </a:spcBef>
        <a:spcAft>
          <a:spcPct val="0"/>
        </a:spcAft>
        <a:defRPr sz="3911">
          <a:solidFill>
            <a:srgbClr val="FFCC00"/>
          </a:solidFill>
          <a:latin typeface="Arial Rounded MT Bold" pitchFamily="34" charset="0"/>
        </a:defRPr>
      </a:lvl6pPr>
      <a:lvl7pPr marL="812810" algn="ctr" rtl="0" fontAlgn="base">
        <a:spcBef>
          <a:spcPct val="0"/>
        </a:spcBef>
        <a:spcAft>
          <a:spcPct val="0"/>
        </a:spcAft>
        <a:defRPr sz="3911">
          <a:solidFill>
            <a:srgbClr val="FFCC00"/>
          </a:solidFill>
          <a:latin typeface="Arial Rounded MT Bold" pitchFamily="34" charset="0"/>
        </a:defRPr>
      </a:lvl7pPr>
      <a:lvl8pPr marL="1219215" algn="ctr" rtl="0" fontAlgn="base">
        <a:spcBef>
          <a:spcPct val="0"/>
        </a:spcBef>
        <a:spcAft>
          <a:spcPct val="0"/>
        </a:spcAft>
        <a:defRPr sz="3911">
          <a:solidFill>
            <a:srgbClr val="FFCC00"/>
          </a:solidFill>
          <a:latin typeface="Arial Rounded MT Bold" pitchFamily="34" charset="0"/>
        </a:defRPr>
      </a:lvl8pPr>
      <a:lvl9pPr marL="1625620" algn="ctr" rtl="0" fontAlgn="base">
        <a:spcBef>
          <a:spcPct val="0"/>
        </a:spcBef>
        <a:spcAft>
          <a:spcPct val="0"/>
        </a:spcAft>
        <a:defRPr sz="3911">
          <a:solidFill>
            <a:srgbClr val="FFCC00"/>
          </a:solidFill>
          <a:latin typeface="Arial Rounded MT Bold" pitchFamily="34" charset="0"/>
        </a:defRPr>
      </a:lvl9pPr>
    </p:titleStyle>
    <p:bodyStyle>
      <a:lvl1pPr marL="304804" indent="-304804" algn="l" rtl="0" eaLnBrk="0" fontAlgn="base" hangingPunct="0">
        <a:spcBef>
          <a:spcPct val="20000"/>
        </a:spcBef>
        <a:spcAft>
          <a:spcPct val="0"/>
        </a:spcAft>
        <a:buChar char="•"/>
        <a:defRPr sz="2844">
          <a:solidFill>
            <a:schemeClr val="bg1"/>
          </a:solidFill>
          <a:latin typeface="+mn-lt"/>
          <a:ea typeface="+mn-ea"/>
          <a:cs typeface="+mn-cs"/>
        </a:defRPr>
      </a:lvl1pPr>
      <a:lvl2pPr marL="660408" indent="-254003" algn="l" rtl="0" eaLnBrk="0" fontAlgn="base" hangingPunct="0">
        <a:spcBef>
          <a:spcPct val="20000"/>
        </a:spcBef>
        <a:spcAft>
          <a:spcPct val="0"/>
        </a:spcAft>
        <a:buChar char="–"/>
        <a:defRPr sz="2489">
          <a:solidFill>
            <a:schemeClr val="bg1"/>
          </a:solidFill>
          <a:latin typeface="+mn-lt"/>
        </a:defRPr>
      </a:lvl2pPr>
      <a:lvl3pPr marL="1016013" indent="-203203" algn="l" rtl="0" eaLnBrk="0" fontAlgn="base" hangingPunct="0">
        <a:spcBef>
          <a:spcPct val="20000"/>
        </a:spcBef>
        <a:spcAft>
          <a:spcPct val="0"/>
        </a:spcAft>
        <a:buChar char="•"/>
        <a:defRPr sz="2133">
          <a:solidFill>
            <a:schemeClr val="bg1"/>
          </a:solidFill>
          <a:latin typeface="+mn-lt"/>
        </a:defRPr>
      </a:lvl3pPr>
      <a:lvl4pPr marL="1422418" indent="-203203" algn="l" rtl="0" eaLnBrk="0" fontAlgn="base" hangingPunct="0">
        <a:spcBef>
          <a:spcPct val="20000"/>
        </a:spcBef>
        <a:spcAft>
          <a:spcPct val="0"/>
        </a:spcAft>
        <a:buChar char="–"/>
        <a:defRPr sz="1778">
          <a:solidFill>
            <a:schemeClr val="bg1"/>
          </a:solidFill>
          <a:latin typeface="+mn-lt"/>
        </a:defRPr>
      </a:lvl4pPr>
      <a:lvl5pPr marL="1828823" indent="-203203" algn="l" rtl="0" eaLnBrk="0" fontAlgn="base" hangingPunct="0">
        <a:spcBef>
          <a:spcPct val="20000"/>
        </a:spcBef>
        <a:spcAft>
          <a:spcPct val="0"/>
        </a:spcAft>
        <a:buChar char="»"/>
        <a:defRPr sz="1778">
          <a:solidFill>
            <a:schemeClr val="bg1"/>
          </a:solidFill>
          <a:latin typeface="+mn-lt"/>
        </a:defRPr>
      </a:lvl5pPr>
      <a:lvl6pPr marL="2235228" indent="-203203" algn="l" rtl="0" fontAlgn="base">
        <a:spcBef>
          <a:spcPct val="20000"/>
        </a:spcBef>
        <a:spcAft>
          <a:spcPct val="0"/>
        </a:spcAft>
        <a:buChar char="»"/>
        <a:defRPr sz="1778">
          <a:solidFill>
            <a:schemeClr val="bg1"/>
          </a:solidFill>
          <a:latin typeface="+mn-lt"/>
        </a:defRPr>
      </a:lvl6pPr>
      <a:lvl7pPr marL="2641633" indent="-203203" algn="l" rtl="0" fontAlgn="base">
        <a:spcBef>
          <a:spcPct val="20000"/>
        </a:spcBef>
        <a:spcAft>
          <a:spcPct val="0"/>
        </a:spcAft>
        <a:buChar char="»"/>
        <a:defRPr sz="1778">
          <a:solidFill>
            <a:schemeClr val="bg1"/>
          </a:solidFill>
          <a:latin typeface="+mn-lt"/>
        </a:defRPr>
      </a:lvl7pPr>
      <a:lvl8pPr marL="3048038" indent="-203203" algn="l" rtl="0" fontAlgn="base">
        <a:spcBef>
          <a:spcPct val="20000"/>
        </a:spcBef>
        <a:spcAft>
          <a:spcPct val="0"/>
        </a:spcAft>
        <a:buChar char="»"/>
        <a:defRPr sz="1778">
          <a:solidFill>
            <a:schemeClr val="bg1"/>
          </a:solidFill>
          <a:latin typeface="+mn-lt"/>
        </a:defRPr>
      </a:lvl8pPr>
      <a:lvl9pPr marL="3454443" indent="-203203" algn="l" rtl="0" fontAlgn="base">
        <a:spcBef>
          <a:spcPct val="20000"/>
        </a:spcBef>
        <a:spcAft>
          <a:spcPct val="0"/>
        </a:spcAft>
        <a:buChar char="»"/>
        <a:defRPr sz="1778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emf"/><Relationship Id="rId3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17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3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4" Type="http://schemas.openxmlformats.org/officeDocument/2006/relationships/image" Target="../media/image26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emf"/><Relationship Id="rId5" Type="http://schemas.openxmlformats.org/officeDocument/2006/relationships/image" Target="../media/image30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966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7600" y="516467"/>
            <a:ext cx="6908800" cy="1016000"/>
          </a:xfrm>
          <a:noFill/>
          <a:effectLst>
            <a:outerShdw dist="35921" dir="2700000" algn="ctr" rotWithShape="0">
              <a:schemeClr val="tx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433" tIns="39511" rIns="80433" bIns="39511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200" b="1">
                <a:solidFill>
                  <a:srgbClr val="FFCC66"/>
                </a:solidFill>
              </a:rPr>
              <a:t>Potential Benefit </a:t>
            </a:r>
            <a:br>
              <a:rPr lang="en-US" altLang="en-US" sz="3200" b="1">
                <a:solidFill>
                  <a:srgbClr val="FFCC66"/>
                </a:solidFill>
              </a:rPr>
            </a:br>
            <a:r>
              <a:rPr lang="en-US" altLang="en-US" sz="3200" b="1">
                <a:solidFill>
                  <a:srgbClr val="FFCC66"/>
                </a:solidFill>
              </a:rPr>
              <a:t>from Adjuvant Systemic Therapy</a:t>
            </a:r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1809044" y="2269067"/>
            <a:ext cx="45156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368778" y="2111023"/>
            <a:ext cx="527922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100</a:t>
            </a:r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1809044" y="2844800"/>
            <a:ext cx="45156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459090" y="2686756"/>
            <a:ext cx="406093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80</a:t>
            </a:r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1809044" y="3420533"/>
            <a:ext cx="45156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459090" y="3262489"/>
            <a:ext cx="406093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60</a:t>
            </a:r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1809044" y="3996267"/>
            <a:ext cx="45156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459090" y="3838223"/>
            <a:ext cx="406093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40</a:t>
            </a:r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2232378" y="4572000"/>
            <a:ext cx="45156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459090" y="4413956"/>
            <a:ext cx="406093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20</a:t>
            </a:r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>
            <a:off x="2232378" y="5113867"/>
            <a:ext cx="45156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1549400" y="4989689"/>
            <a:ext cx="284265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0</a:t>
            </a:r>
          </a:p>
        </p:txBody>
      </p:sp>
      <p:sp>
        <p:nvSpPr>
          <p:cNvPr id="3087" name="Line 15"/>
          <p:cNvSpPr>
            <a:spLocks noChangeShapeType="1"/>
          </p:cNvSpPr>
          <p:nvPr/>
        </p:nvSpPr>
        <p:spPr bwMode="auto">
          <a:xfrm flipV="1">
            <a:off x="1879600" y="2257778"/>
            <a:ext cx="0" cy="2884311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 rot="-5400000">
            <a:off x="-258521" y="3413875"/>
            <a:ext cx="2966731" cy="353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778" b="1">
                <a:solidFill>
                  <a:srgbClr val="FFCC00"/>
                </a:solidFill>
              </a:rPr>
              <a:t>Disease Free Patients (%)</a:t>
            </a:r>
          </a:p>
        </p:txBody>
      </p:sp>
      <p:sp>
        <p:nvSpPr>
          <p:cNvPr id="3089" name="Line 17"/>
          <p:cNvSpPr>
            <a:spLocks noChangeShapeType="1"/>
          </p:cNvSpPr>
          <p:nvPr/>
        </p:nvSpPr>
        <p:spPr bwMode="auto">
          <a:xfrm flipV="1">
            <a:off x="6581422" y="5136444"/>
            <a:ext cx="0" cy="73378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5994401" y="5192889"/>
            <a:ext cx="406093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10</a:t>
            </a:r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 flipV="1">
            <a:off x="5723467" y="5136444"/>
            <a:ext cx="0" cy="73378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5181600" y="5192889"/>
            <a:ext cx="284265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8</a:t>
            </a:r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 flipV="1">
            <a:off x="4865511" y="5136444"/>
            <a:ext cx="0" cy="73378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4323644" y="5192889"/>
            <a:ext cx="284265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6</a:t>
            </a:r>
          </a:p>
        </p:txBody>
      </p:sp>
      <p:sp>
        <p:nvSpPr>
          <p:cNvPr id="3095" name="Line 23"/>
          <p:cNvSpPr>
            <a:spLocks noChangeShapeType="1"/>
          </p:cNvSpPr>
          <p:nvPr/>
        </p:nvSpPr>
        <p:spPr bwMode="auto">
          <a:xfrm flipV="1">
            <a:off x="4007556" y="5136444"/>
            <a:ext cx="0" cy="73378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3465689" y="5192889"/>
            <a:ext cx="284265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4</a:t>
            </a:r>
          </a:p>
        </p:txBody>
      </p:sp>
      <p:sp>
        <p:nvSpPr>
          <p:cNvPr id="3097" name="Line 25"/>
          <p:cNvSpPr>
            <a:spLocks noChangeShapeType="1"/>
          </p:cNvSpPr>
          <p:nvPr/>
        </p:nvSpPr>
        <p:spPr bwMode="auto">
          <a:xfrm flipV="1">
            <a:off x="3149600" y="5136444"/>
            <a:ext cx="0" cy="73378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2607733" y="5192889"/>
            <a:ext cx="284265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2</a:t>
            </a:r>
          </a:p>
        </p:txBody>
      </p:sp>
      <p:sp>
        <p:nvSpPr>
          <p:cNvPr id="3099" name="Line 27"/>
          <p:cNvSpPr>
            <a:spLocks noChangeShapeType="1"/>
          </p:cNvSpPr>
          <p:nvPr/>
        </p:nvSpPr>
        <p:spPr bwMode="auto">
          <a:xfrm flipV="1">
            <a:off x="2302933" y="5136444"/>
            <a:ext cx="0" cy="73378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1749778" y="5192889"/>
            <a:ext cx="284265" cy="32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600" b="1">
                <a:solidFill>
                  <a:srgbClr val="FFCC00"/>
                </a:solidFill>
              </a:rPr>
              <a:t>0</a:t>
            </a:r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3736622" y="5470879"/>
            <a:ext cx="780876" cy="353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778" b="1">
                <a:solidFill>
                  <a:srgbClr val="FFCC00"/>
                </a:solidFill>
              </a:rPr>
              <a:t>Years</a:t>
            </a:r>
          </a:p>
        </p:txBody>
      </p:sp>
      <p:sp>
        <p:nvSpPr>
          <p:cNvPr id="1280030" name="Freeform 30"/>
          <p:cNvSpPr>
            <a:spLocks/>
          </p:cNvSpPr>
          <p:nvPr/>
        </p:nvSpPr>
        <p:spPr bwMode="auto">
          <a:xfrm>
            <a:off x="1883835" y="2342446"/>
            <a:ext cx="4296833" cy="2792589"/>
          </a:xfrm>
          <a:custGeom>
            <a:avLst/>
            <a:gdLst>
              <a:gd name="T0" fmla="*/ 0 w 3425"/>
              <a:gd name="T1" fmla="*/ 0 h 1979"/>
              <a:gd name="T2" fmla="*/ 440347 w 3425"/>
              <a:gd name="T3" fmla="*/ 549275 h 1979"/>
              <a:gd name="T4" fmla="*/ 891985 w 3425"/>
              <a:gd name="T5" fmla="*/ 962025 h 1979"/>
              <a:gd name="T6" fmla="*/ 1558151 w 3425"/>
              <a:gd name="T7" fmla="*/ 1423988 h 1979"/>
              <a:gd name="T8" fmla="*/ 1964625 w 3425"/>
              <a:gd name="T9" fmla="*/ 1622425 h 1979"/>
              <a:gd name="T10" fmla="*/ 2867901 w 3425"/>
              <a:gd name="T11" fmla="*/ 1885950 h 1979"/>
              <a:gd name="T12" fmla="*/ 3375993 w 3425"/>
              <a:gd name="T13" fmla="*/ 1935163 h 1979"/>
              <a:gd name="T14" fmla="*/ 3872795 w 3425"/>
              <a:gd name="T15" fmla="*/ 2084388 h 1979"/>
              <a:gd name="T16" fmla="*/ 4290560 w 3425"/>
              <a:gd name="T17" fmla="*/ 2147888 h 1979"/>
              <a:gd name="T18" fmla="*/ 4832526 w 3425"/>
              <a:gd name="T19" fmla="*/ 2162175 h 1979"/>
              <a:gd name="T20" fmla="*/ 4832526 w 3425"/>
              <a:gd name="T21" fmla="*/ 3140075 h 1979"/>
              <a:gd name="T22" fmla="*/ 0 w 3425"/>
              <a:gd name="T23" fmla="*/ 3133725 h 1979"/>
              <a:gd name="T24" fmla="*/ 0 w 3425"/>
              <a:gd name="T25" fmla="*/ 0 h 197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425" h="1979">
                <a:moveTo>
                  <a:pt x="0" y="0"/>
                </a:moveTo>
                <a:lnTo>
                  <a:pt x="312" y="346"/>
                </a:lnTo>
                <a:lnTo>
                  <a:pt x="632" y="606"/>
                </a:lnTo>
                <a:lnTo>
                  <a:pt x="1104" y="897"/>
                </a:lnTo>
                <a:lnTo>
                  <a:pt x="1392" y="1022"/>
                </a:lnTo>
                <a:lnTo>
                  <a:pt x="2032" y="1188"/>
                </a:lnTo>
                <a:lnTo>
                  <a:pt x="2392" y="1219"/>
                </a:lnTo>
                <a:lnTo>
                  <a:pt x="2744" y="1313"/>
                </a:lnTo>
                <a:lnTo>
                  <a:pt x="3040" y="1353"/>
                </a:lnTo>
                <a:lnTo>
                  <a:pt x="3424" y="1362"/>
                </a:lnTo>
                <a:lnTo>
                  <a:pt x="3424" y="1978"/>
                </a:lnTo>
                <a:lnTo>
                  <a:pt x="0" y="1974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103" name="Freeform 31"/>
          <p:cNvSpPr>
            <a:spLocks/>
          </p:cNvSpPr>
          <p:nvPr/>
        </p:nvSpPr>
        <p:spPr bwMode="auto">
          <a:xfrm>
            <a:off x="1868311" y="2317044"/>
            <a:ext cx="4291189" cy="1948745"/>
          </a:xfrm>
          <a:custGeom>
            <a:avLst/>
            <a:gdLst>
              <a:gd name="T0" fmla="*/ 0 w 3421"/>
              <a:gd name="T1" fmla="*/ 0 h 1381"/>
              <a:gd name="T2" fmla="*/ 474151 w 3421"/>
              <a:gd name="T3" fmla="*/ 581025 h 1381"/>
              <a:gd name="T4" fmla="*/ 965235 w 3421"/>
              <a:gd name="T5" fmla="*/ 1011238 h 1381"/>
              <a:gd name="T6" fmla="*/ 1439386 w 3421"/>
              <a:gd name="T7" fmla="*/ 1366838 h 1381"/>
              <a:gd name="T8" fmla="*/ 1930471 w 3421"/>
              <a:gd name="T9" fmla="*/ 1628775 h 1381"/>
              <a:gd name="T10" fmla="*/ 2404621 w 3421"/>
              <a:gd name="T11" fmla="*/ 1760538 h 1381"/>
              <a:gd name="T12" fmla="*/ 2895706 w 3421"/>
              <a:gd name="T13" fmla="*/ 1909763 h 1381"/>
              <a:gd name="T14" fmla="*/ 3369857 w 3421"/>
              <a:gd name="T15" fmla="*/ 1965325 h 1381"/>
              <a:gd name="T16" fmla="*/ 3860941 w 3421"/>
              <a:gd name="T17" fmla="*/ 2097088 h 1381"/>
              <a:gd name="T18" fmla="*/ 4335092 w 3421"/>
              <a:gd name="T19" fmla="*/ 2171700 h 1381"/>
              <a:gd name="T20" fmla="*/ 4826177 w 3421"/>
              <a:gd name="T21" fmla="*/ 2190750 h 138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21" h="1381">
                <a:moveTo>
                  <a:pt x="0" y="0"/>
                </a:moveTo>
                <a:lnTo>
                  <a:pt x="336" y="366"/>
                </a:lnTo>
                <a:lnTo>
                  <a:pt x="684" y="637"/>
                </a:lnTo>
                <a:lnTo>
                  <a:pt x="1020" y="861"/>
                </a:lnTo>
                <a:lnTo>
                  <a:pt x="1368" y="1026"/>
                </a:lnTo>
                <a:lnTo>
                  <a:pt x="1704" y="1109"/>
                </a:lnTo>
                <a:lnTo>
                  <a:pt x="2052" y="1203"/>
                </a:lnTo>
                <a:lnTo>
                  <a:pt x="2388" y="1238"/>
                </a:lnTo>
                <a:lnTo>
                  <a:pt x="2736" y="1321"/>
                </a:lnTo>
                <a:lnTo>
                  <a:pt x="3072" y="1368"/>
                </a:lnTo>
                <a:lnTo>
                  <a:pt x="3420" y="1380"/>
                </a:lnTo>
              </a:path>
            </a:pathLst>
          </a:custGeom>
          <a:noFill/>
          <a:ln w="50800" cap="rnd" cmpd="sng">
            <a:solidFill>
              <a:srgbClr val="FC012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280032" name="Freeform 32"/>
          <p:cNvSpPr>
            <a:spLocks/>
          </p:cNvSpPr>
          <p:nvPr/>
        </p:nvSpPr>
        <p:spPr bwMode="auto">
          <a:xfrm>
            <a:off x="1941690" y="2283178"/>
            <a:ext cx="4230511" cy="1627012"/>
          </a:xfrm>
          <a:custGeom>
            <a:avLst/>
            <a:gdLst>
              <a:gd name="T0" fmla="*/ 0 w 3373"/>
              <a:gd name="T1" fmla="*/ 9525 h 1153"/>
              <a:gd name="T2" fmla="*/ 4757914 w 3373"/>
              <a:gd name="T3" fmla="*/ 0 h 1153"/>
              <a:gd name="T4" fmla="*/ 4757914 w 3373"/>
              <a:gd name="T5" fmla="*/ 1828800 h 1153"/>
              <a:gd name="T6" fmla="*/ 3789964 w 3373"/>
              <a:gd name="T7" fmla="*/ 1722438 h 1153"/>
              <a:gd name="T8" fmla="*/ 3286234 w 3373"/>
              <a:gd name="T9" fmla="*/ 1549400 h 1153"/>
              <a:gd name="T10" fmla="*/ 2805081 w 3373"/>
              <a:gd name="T11" fmla="*/ 1503363 h 1153"/>
              <a:gd name="T12" fmla="*/ 2198348 w 3373"/>
              <a:gd name="T13" fmla="*/ 1274763 h 1153"/>
              <a:gd name="T14" fmla="*/ 1808910 w 3373"/>
              <a:gd name="T15" fmla="*/ 1171575 h 1153"/>
              <a:gd name="T16" fmla="*/ 1340456 w 3373"/>
              <a:gd name="T17" fmla="*/ 941388 h 1153"/>
              <a:gd name="T18" fmla="*/ 859303 w 3373"/>
              <a:gd name="T19" fmla="*/ 573088 h 1153"/>
              <a:gd name="T20" fmla="*/ 389438 w 3373"/>
              <a:gd name="T21" fmla="*/ 158750 h 1153"/>
              <a:gd name="T22" fmla="*/ 0 w 3373"/>
              <a:gd name="T23" fmla="*/ 9525 h 115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373" h="1153">
                <a:moveTo>
                  <a:pt x="0" y="6"/>
                </a:moveTo>
                <a:lnTo>
                  <a:pt x="3372" y="0"/>
                </a:lnTo>
                <a:lnTo>
                  <a:pt x="3372" y="1152"/>
                </a:lnTo>
                <a:lnTo>
                  <a:pt x="2686" y="1085"/>
                </a:lnTo>
                <a:lnTo>
                  <a:pt x="2329" y="976"/>
                </a:lnTo>
                <a:lnTo>
                  <a:pt x="1988" y="947"/>
                </a:lnTo>
                <a:lnTo>
                  <a:pt x="1558" y="803"/>
                </a:lnTo>
                <a:lnTo>
                  <a:pt x="1282" y="738"/>
                </a:lnTo>
                <a:lnTo>
                  <a:pt x="950" y="593"/>
                </a:lnTo>
                <a:lnTo>
                  <a:pt x="609" y="361"/>
                </a:lnTo>
                <a:lnTo>
                  <a:pt x="276" y="100"/>
                </a:lnTo>
                <a:lnTo>
                  <a:pt x="0" y="6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105" name="Freeform 33"/>
          <p:cNvSpPr>
            <a:spLocks/>
          </p:cNvSpPr>
          <p:nvPr/>
        </p:nvSpPr>
        <p:spPr bwMode="auto">
          <a:xfrm>
            <a:off x="1868311" y="2277535"/>
            <a:ext cx="4291189" cy="1641123"/>
          </a:xfrm>
          <a:custGeom>
            <a:avLst/>
            <a:gdLst>
              <a:gd name="T0" fmla="*/ 0 w 3421"/>
              <a:gd name="T1" fmla="*/ 0 h 1163"/>
              <a:gd name="T2" fmla="*/ 474151 w 3421"/>
              <a:gd name="T3" fmla="*/ 173038 h 1163"/>
              <a:gd name="T4" fmla="*/ 965235 w 3421"/>
              <a:gd name="T5" fmla="*/ 603250 h 1163"/>
              <a:gd name="T6" fmla="*/ 1439386 w 3421"/>
              <a:gd name="T7" fmla="*/ 965200 h 1163"/>
              <a:gd name="T8" fmla="*/ 1930471 w 3421"/>
              <a:gd name="T9" fmla="*/ 1206500 h 1163"/>
              <a:gd name="T10" fmla="*/ 2404621 w 3421"/>
              <a:gd name="T11" fmla="*/ 1344613 h 1163"/>
              <a:gd name="T12" fmla="*/ 2895706 w 3421"/>
              <a:gd name="T13" fmla="*/ 1535113 h 1163"/>
              <a:gd name="T14" fmla="*/ 3369857 w 3421"/>
              <a:gd name="T15" fmla="*/ 1585913 h 1163"/>
              <a:gd name="T16" fmla="*/ 3860941 w 3421"/>
              <a:gd name="T17" fmla="*/ 1758950 h 1163"/>
              <a:gd name="T18" fmla="*/ 4335092 w 3421"/>
              <a:gd name="T19" fmla="*/ 1809750 h 1163"/>
              <a:gd name="T20" fmla="*/ 4826177 w 3421"/>
              <a:gd name="T21" fmla="*/ 1844675 h 116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21" h="1163">
                <a:moveTo>
                  <a:pt x="0" y="0"/>
                </a:moveTo>
                <a:lnTo>
                  <a:pt x="336" y="109"/>
                </a:lnTo>
                <a:lnTo>
                  <a:pt x="684" y="380"/>
                </a:lnTo>
                <a:lnTo>
                  <a:pt x="1020" y="608"/>
                </a:lnTo>
                <a:lnTo>
                  <a:pt x="1368" y="760"/>
                </a:lnTo>
                <a:lnTo>
                  <a:pt x="1704" y="847"/>
                </a:lnTo>
                <a:lnTo>
                  <a:pt x="2052" y="967"/>
                </a:lnTo>
                <a:lnTo>
                  <a:pt x="2388" y="999"/>
                </a:lnTo>
                <a:lnTo>
                  <a:pt x="2736" y="1108"/>
                </a:lnTo>
                <a:lnTo>
                  <a:pt x="3072" y="1140"/>
                </a:lnTo>
                <a:lnTo>
                  <a:pt x="3420" y="1162"/>
                </a:lnTo>
              </a:path>
            </a:pathLst>
          </a:custGeom>
          <a:noFill/>
          <a:ln w="50800" cap="rnd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106" name="Line 34"/>
          <p:cNvSpPr>
            <a:spLocks noChangeShapeType="1"/>
          </p:cNvSpPr>
          <p:nvPr/>
        </p:nvSpPr>
        <p:spPr bwMode="auto">
          <a:xfrm>
            <a:off x="1868313" y="2280356"/>
            <a:ext cx="4298244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107" name="Line 35"/>
          <p:cNvSpPr>
            <a:spLocks noChangeShapeType="1"/>
          </p:cNvSpPr>
          <p:nvPr/>
        </p:nvSpPr>
        <p:spPr bwMode="auto">
          <a:xfrm flipV="1">
            <a:off x="6166556" y="2280356"/>
            <a:ext cx="0" cy="2873022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4858457" y="2820813"/>
            <a:ext cx="232833" cy="244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844" b="1">
              <a:solidFill>
                <a:srgbClr val="FFFFFF"/>
              </a:solidFill>
              <a:latin typeface="Microsoft Sans Serif" panose="020B0604020202020204" pitchFamily="34" charset="0"/>
            </a:endParaRP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4778022" y="3769079"/>
            <a:ext cx="225778" cy="244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844" b="1">
              <a:solidFill>
                <a:srgbClr val="FFFFFF"/>
              </a:solidFill>
              <a:latin typeface="Microsoft Sans Serif" panose="020B0604020202020204" pitchFamily="34" charset="0"/>
            </a:endParaRPr>
          </a:p>
        </p:txBody>
      </p:sp>
      <p:sp>
        <p:nvSpPr>
          <p:cNvPr id="1280038" name="Rectangle 38"/>
          <p:cNvSpPr>
            <a:spLocks noChangeArrowheads="1"/>
          </p:cNvSpPr>
          <p:nvPr/>
        </p:nvSpPr>
        <p:spPr bwMode="auto">
          <a:xfrm>
            <a:off x="2065867" y="4367391"/>
            <a:ext cx="3824273" cy="298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422" b="1">
                <a:solidFill>
                  <a:srgbClr val="000000"/>
                </a:solidFill>
              </a:rPr>
              <a:t>Patients cured with local regional therapy</a:t>
            </a:r>
          </a:p>
        </p:txBody>
      </p:sp>
      <p:sp>
        <p:nvSpPr>
          <p:cNvPr id="1280039" name="Rectangle 39"/>
          <p:cNvSpPr>
            <a:spLocks noChangeArrowheads="1"/>
          </p:cNvSpPr>
          <p:nvPr/>
        </p:nvSpPr>
        <p:spPr bwMode="auto">
          <a:xfrm>
            <a:off x="2534853" y="2335389"/>
            <a:ext cx="3631208" cy="517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pPr algn="ctr"/>
            <a:r>
              <a:rPr lang="en-US" altLang="en-US" sz="1422" b="1">
                <a:solidFill>
                  <a:srgbClr val="000000"/>
                </a:solidFill>
              </a:rPr>
              <a:t>Patients with residual micrometastases</a:t>
            </a:r>
          </a:p>
          <a:p>
            <a:pPr algn="ctr"/>
            <a:r>
              <a:rPr lang="en-US" altLang="en-US" sz="1422" b="1">
                <a:solidFill>
                  <a:srgbClr val="000000"/>
                </a:solidFill>
              </a:rPr>
              <a:t> resistant to adjuvant therapy</a:t>
            </a:r>
          </a:p>
        </p:txBody>
      </p:sp>
      <p:sp>
        <p:nvSpPr>
          <p:cNvPr id="1280040" name="Rectangle 40"/>
          <p:cNvSpPr>
            <a:spLocks noChangeArrowheads="1"/>
          </p:cNvSpPr>
          <p:nvPr/>
        </p:nvSpPr>
        <p:spPr bwMode="auto">
          <a:xfrm>
            <a:off x="6677378" y="2379134"/>
            <a:ext cx="1755422" cy="117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433" tIns="39511" rIns="80433" bIns="39511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r>
              <a:rPr lang="en-US" altLang="en-US" sz="1422" b="1">
                <a:solidFill>
                  <a:srgbClr val="FFCC00"/>
                </a:solidFill>
              </a:rPr>
              <a:t>Patients with residual micrometastases</a:t>
            </a:r>
          </a:p>
          <a:p>
            <a:r>
              <a:rPr lang="en-US" altLang="en-US" sz="1422" b="1">
                <a:solidFill>
                  <a:srgbClr val="FFCC00"/>
                </a:solidFill>
              </a:rPr>
              <a:t>sensitive to adjuvant therapy</a:t>
            </a:r>
          </a:p>
        </p:txBody>
      </p:sp>
      <p:sp>
        <p:nvSpPr>
          <p:cNvPr id="1280041" name="Arc 41"/>
          <p:cNvSpPr>
            <a:spLocks/>
          </p:cNvSpPr>
          <p:nvPr/>
        </p:nvSpPr>
        <p:spPr bwMode="auto">
          <a:xfrm rot="-10380000">
            <a:off x="6265333" y="3699934"/>
            <a:ext cx="378178" cy="469900"/>
          </a:xfrm>
          <a:custGeom>
            <a:avLst/>
            <a:gdLst>
              <a:gd name="T0" fmla="*/ 0 w 21600"/>
              <a:gd name="T1" fmla="*/ 528638 h 21599"/>
              <a:gd name="T2" fmla="*/ 424052 w 21600"/>
              <a:gd name="T3" fmla="*/ 0 h 21599"/>
              <a:gd name="T4" fmla="*/ 425450 w 21600"/>
              <a:gd name="T5" fmla="*/ 528638 h 21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599" fill="none" extrusionOk="0">
                <a:moveTo>
                  <a:pt x="0" y="21599"/>
                </a:moveTo>
                <a:cubicBezTo>
                  <a:pt x="0" y="9697"/>
                  <a:pt x="9627" y="38"/>
                  <a:pt x="21528" y="-1"/>
                </a:cubicBezTo>
              </a:path>
              <a:path w="21600" h="21599" stroke="0" extrusionOk="0">
                <a:moveTo>
                  <a:pt x="0" y="21599"/>
                </a:moveTo>
                <a:cubicBezTo>
                  <a:pt x="0" y="9697"/>
                  <a:pt x="9627" y="38"/>
                  <a:pt x="21528" y="-1"/>
                </a:cubicBez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 w="25400" cap="rnd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114" name="Line 42"/>
          <p:cNvSpPr>
            <a:spLocks noChangeShapeType="1"/>
          </p:cNvSpPr>
          <p:nvPr/>
        </p:nvSpPr>
        <p:spPr bwMode="auto">
          <a:xfrm>
            <a:off x="1897946" y="5122333"/>
            <a:ext cx="427425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en-US" sz="160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280043" name="Text Box 43"/>
          <p:cNvSpPr txBox="1">
            <a:spLocks noChangeArrowheads="1"/>
          </p:cNvSpPr>
          <p:nvPr/>
        </p:nvSpPr>
        <p:spPr bwMode="auto">
          <a:xfrm>
            <a:off x="3152102" y="4632679"/>
            <a:ext cx="1736309" cy="3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pPr algn="ctr"/>
            <a:r>
              <a:rPr lang="en-US" altLang="en-US" sz="1422" b="1">
                <a:solidFill>
                  <a:srgbClr val="FF3300"/>
                </a:solidFill>
              </a:rPr>
              <a:t>Prognostication ?</a:t>
            </a:r>
          </a:p>
        </p:txBody>
      </p:sp>
      <p:sp>
        <p:nvSpPr>
          <p:cNvPr id="1280044" name="Text Box 44"/>
          <p:cNvSpPr txBox="1">
            <a:spLocks noChangeArrowheads="1"/>
          </p:cNvSpPr>
          <p:nvPr/>
        </p:nvSpPr>
        <p:spPr bwMode="auto">
          <a:xfrm>
            <a:off x="3868320" y="2803879"/>
            <a:ext cx="1247907" cy="3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Rounded MT Bold" panose="020F0704030504030204" pitchFamily="34" charset="0"/>
              </a:defRPr>
            </a:lvl9pPr>
          </a:lstStyle>
          <a:p>
            <a:pPr algn="ctr"/>
            <a:r>
              <a:rPr lang="en-US" altLang="en-US" sz="1422" b="1">
                <a:solidFill>
                  <a:srgbClr val="FF3300"/>
                </a:solidFill>
              </a:rPr>
              <a:t>Prediction 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07467" y="5935133"/>
            <a:ext cx="3928533" cy="36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78" dirty="0"/>
              <a:t>Courtesy of Dr Giorgio V </a:t>
            </a:r>
            <a:r>
              <a:rPr lang="en-US" sz="1778" dirty="0" err="1"/>
              <a:t>Scagliotti</a:t>
            </a:r>
            <a:endParaRPr lang="en-US" sz="1778" dirty="0"/>
          </a:p>
        </p:txBody>
      </p:sp>
    </p:spTree>
    <p:extLst>
      <p:ext uri="{BB962C8B-B14F-4D97-AF65-F5344CB8AC3E}">
        <p14:creationId xmlns:p14="http://schemas.microsoft.com/office/powerpoint/2010/main" val="385176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80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80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280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280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280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0" grpId="0" animBg="1"/>
      <p:bldP spid="1280032" grpId="0" animBg="1"/>
      <p:bldP spid="1280038" grpId="0" autoUpdateAnimBg="0"/>
      <p:bldP spid="1280039" grpId="0" autoUpdateAnimBg="0"/>
      <p:bldP spid="1280040" grpId="0" autoUpdateAnimBg="0"/>
      <p:bldP spid="1280041" grpId="0" animBg="1"/>
      <p:bldP spid="1280043" grpId="0" autoUpdateAnimBg="0"/>
      <p:bldP spid="128004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44" i="1" dirty="0">
                <a:solidFill>
                  <a:schemeClr val="bg1"/>
                </a:solidFill>
              </a:rPr>
              <a:t>Standard of care is for AC after R0 anatomical resection of Stages IB(&gt;4 cm), II and III NSCLC</a:t>
            </a:r>
            <a:r>
              <a:rPr lang="en-US" i="1" dirty="0">
                <a:solidFill>
                  <a:schemeClr val="bg1"/>
                </a:solidFill>
              </a:rPr>
              <a:t/>
            </a:r>
            <a:br>
              <a:rPr lang="en-US" i="1" dirty="0">
                <a:solidFill>
                  <a:schemeClr val="bg1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i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These results are influenced by the risks of stage X disease developing systemic disease </a:t>
            </a:r>
            <a:r>
              <a:rPr lang="en-US" dirty="0" smtClean="0">
                <a:solidFill>
                  <a:schemeClr val="bg1"/>
                </a:solidFill>
              </a:rPr>
              <a:t>(I&lt;II&lt;III) and </a:t>
            </a:r>
            <a:r>
              <a:rPr lang="en-US" dirty="0">
                <a:solidFill>
                  <a:schemeClr val="bg1"/>
                </a:solidFill>
              </a:rPr>
              <a:t>by how good AC is in controlling it.</a:t>
            </a:r>
          </a:p>
          <a:p>
            <a:pPr marL="0" indent="0" algn="ctr">
              <a:buNone/>
            </a:pP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2074333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143273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44" i="1" dirty="0">
                <a:solidFill>
                  <a:schemeClr val="bg1"/>
                </a:solidFill>
              </a:rPr>
              <a:t>Standard of care is for AC after R0 anatomical resection of Stages IB(&gt;4 cm), II and III NSCLC</a:t>
            </a:r>
            <a:r>
              <a:rPr lang="en-US" i="1" dirty="0">
                <a:solidFill>
                  <a:schemeClr val="bg1"/>
                </a:solidFill>
              </a:rPr>
              <a:t/>
            </a:r>
            <a:br>
              <a:rPr lang="en-US" i="1" dirty="0">
                <a:solidFill>
                  <a:schemeClr val="bg1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i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We could potentially improve on these results by: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Better surgery… i.e. nodal work</a:t>
            </a:r>
          </a:p>
          <a:p>
            <a:r>
              <a:rPr lang="en-US" dirty="0">
                <a:solidFill>
                  <a:schemeClr val="bg1"/>
                </a:solidFill>
              </a:rPr>
              <a:t>Better identification of the risk by limiting both undertreating and overtreating in the adjuvant setting</a:t>
            </a:r>
          </a:p>
          <a:p>
            <a:r>
              <a:rPr lang="en-US" dirty="0">
                <a:solidFill>
                  <a:schemeClr val="bg1"/>
                </a:solidFill>
              </a:rPr>
              <a:t>Having better </a:t>
            </a:r>
            <a:r>
              <a:rPr lang="en-US" dirty="0" smtClean="0">
                <a:solidFill>
                  <a:schemeClr val="bg1"/>
                </a:solidFill>
              </a:rPr>
              <a:t>drugs (Dr Kelly to address)</a:t>
            </a:r>
            <a:endParaRPr lang="en-US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2074333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30448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>
                <a:solidFill>
                  <a:schemeClr val="bg1"/>
                </a:solidFill>
              </a:rPr>
              <a:t>Better surgery…</a:t>
            </a:r>
            <a:br>
              <a:rPr lang="en-US" i="1" dirty="0">
                <a:solidFill>
                  <a:schemeClr val="bg1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89" dirty="0">
                <a:solidFill>
                  <a:schemeClr val="bg1"/>
                </a:solidFill>
              </a:rPr>
              <a:t>… means better nodal work</a:t>
            </a:r>
          </a:p>
          <a:p>
            <a:r>
              <a:rPr lang="en-US" sz="2489" dirty="0">
                <a:solidFill>
                  <a:schemeClr val="bg1"/>
                </a:solidFill>
              </a:rPr>
              <a:t>EBUS upfront does not mean we can skip hilar and mediastinal nodal dissection at resection</a:t>
            </a:r>
          </a:p>
          <a:p>
            <a:r>
              <a:rPr lang="en-US" sz="2489" dirty="0">
                <a:solidFill>
                  <a:schemeClr val="bg1"/>
                </a:solidFill>
              </a:rPr>
              <a:t>The results of ACOSOG Z30 are misleading… by design</a:t>
            </a: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735667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266" y="3970866"/>
            <a:ext cx="5235468" cy="16707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91733" y="5867400"/>
            <a:ext cx="6096000" cy="36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78" dirty="0"/>
              <a:t>Darling et </a:t>
            </a:r>
            <a:r>
              <a:rPr lang="en-US" sz="1778" dirty="0" smtClean="0"/>
              <a:t>al. </a:t>
            </a:r>
            <a:r>
              <a:rPr lang="en-US" sz="1778" i="1" dirty="0"/>
              <a:t>J </a:t>
            </a:r>
            <a:r>
              <a:rPr lang="en-US" sz="1778" i="1" dirty="0" err="1"/>
              <a:t>Thorac</a:t>
            </a:r>
            <a:r>
              <a:rPr lang="en-US" sz="1778" i="1" dirty="0"/>
              <a:t> </a:t>
            </a:r>
            <a:r>
              <a:rPr lang="en-US" sz="1778" i="1" dirty="0" err="1"/>
              <a:t>Cardiovasc</a:t>
            </a:r>
            <a:r>
              <a:rPr lang="en-US" sz="1778" i="1" dirty="0"/>
              <a:t> </a:t>
            </a:r>
            <a:r>
              <a:rPr lang="en-US" sz="1778" i="1" dirty="0" err="1"/>
              <a:t>Surg</a:t>
            </a:r>
            <a:r>
              <a:rPr lang="en-US" sz="1778" i="1" dirty="0"/>
              <a:t> </a:t>
            </a:r>
            <a:r>
              <a:rPr lang="en-US" sz="1778" dirty="0"/>
              <a:t>141: 662-70, </a:t>
            </a:r>
            <a:r>
              <a:rPr lang="en-US" sz="1778" dirty="0" smtClean="0"/>
              <a:t>2011. </a:t>
            </a:r>
            <a:endParaRPr lang="en-US" sz="1778" dirty="0"/>
          </a:p>
        </p:txBody>
      </p:sp>
    </p:spTree>
    <p:extLst>
      <p:ext uri="{BB962C8B-B14F-4D97-AF65-F5344CB8AC3E}">
        <p14:creationId xmlns:p14="http://schemas.microsoft.com/office/powerpoint/2010/main" val="268525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8628" y="2249459"/>
            <a:ext cx="4766744" cy="44873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33" y="381000"/>
            <a:ext cx="8263467" cy="162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5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>
                <a:solidFill>
                  <a:schemeClr val="bg1"/>
                </a:solidFill>
              </a:rPr>
              <a:t>Better identification of the risks?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49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AC or not?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7844" y="1745546"/>
            <a:ext cx="4040012" cy="183155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73439" y="1766194"/>
            <a:ext cx="4041422" cy="18321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30400" y="3970867"/>
            <a:ext cx="4876800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3" dirty="0"/>
              <a:t>73 M, VATS LLL, HD3, 37 mm G2 adenocarcinoma, 0/13 LN, LVI+</a:t>
            </a: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800060" y="1532467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362720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"/>
            <a:ext cx="8229600" cy="1143000"/>
          </a:xfrm>
        </p:spPr>
        <p:txBody>
          <a:bodyPr/>
          <a:lstStyle/>
          <a:p>
            <a:r>
              <a:rPr lang="en-US" i="1" dirty="0">
                <a:solidFill>
                  <a:srgbClr val="FFFF00"/>
                </a:solidFill>
              </a:rPr>
              <a:t>Better identification of the risks?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311112"/>
            <a:ext cx="4040012" cy="639762"/>
          </a:xfrm>
        </p:spPr>
        <p:txBody>
          <a:bodyPr/>
          <a:lstStyle/>
          <a:p>
            <a:pPr algn="ctr"/>
            <a:r>
              <a:rPr lang="en-US" sz="1600" dirty="0" err="1">
                <a:solidFill>
                  <a:schemeClr val="bg1"/>
                </a:solidFill>
              </a:rPr>
              <a:t>Wistuba</a:t>
            </a:r>
            <a:r>
              <a:rPr lang="en-US" sz="1600" dirty="0">
                <a:solidFill>
                  <a:schemeClr val="bg1"/>
                </a:solidFill>
              </a:rPr>
              <a:t> et al. </a:t>
            </a:r>
            <a:r>
              <a:rPr lang="en-US" sz="1600" i="1" dirty="0" err="1">
                <a:solidFill>
                  <a:schemeClr val="bg1"/>
                </a:solidFill>
              </a:rPr>
              <a:t>Clin</a:t>
            </a:r>
            <a:r>
              <a:rPr lang="en-US" sz="1600" i="1" dirty="0">
                <a:solidFill>
                  <a:schemeClr val="bg1"/>
                </a:solidFill>
              </a:rPr>
              <a:t> Cancer Res </a:t>
            </a:r>
            <a:r>
              <a:rPr lang="en-US" sz="1600" dirty="0">
                <a:solidFill>
                  <a:schemeClr val="bg1"/>
                </a:solidFill>
              </a:rPr>
              <a:t>19, </a:t>
            </a:r>
            <a:r>
              <a:rPr lang="en-US" sz="1600" dirty="0" smtClean="0">
                <a:solidFill>
                  <a:schemeClr val="bg1"/>
                </a:solidFill>
              </a:rPr>
              <a:t>2013.  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31 </a:t>
            </a:r>
            <a:r>
              <a:rPr lang="en-US" sz="1600" dirty="0" err="1">
                <a:solidFill>
                  <a:schemeClr val="bg1"/>
                </a:solidFill>
              </a:rPr>
              <a:t>prolif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smtClean="0">
                <a:solidFill>
                  <a:schemeClr val="bg1"/>
                </a:solidFill>
              </a:rPr>
              <a:t>genes/CCP </a:t>
            </a:r>
            <a:r>
              <a:rPr lang="en-US" sz="1600" dirty="0">
                <a:solidFill>
                  <a:schemeClr val="bg1"/>
                </a:solidFill>
              </a:rPr>
              <a:t>score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50178" y="1287564"/>
            <a:ext cx="4041422" cy="639762"/>
          </a:xfrm>
        </p:spPr>
        <p:txBody>
          <a:bodyPr/>
          <a:lstStyle/>
          <a:p>
            <a:pPr algn="ctr"/>
            <a:r>
              <a:rPr lang="en-US" sz="1600" dirty="0" err="1">
                <a:solidFill>
                  <a:schemeClr val="bg1"/>
                </a:solidFill>
              </a:rPr>
              <a:t>Kratz</a:t>
            </a:r>
            <a:r>
              <a:rPr lang="en-US" sz="1600" dirty="0">
                <a:solidFill>
                  <a:schemeClr val="bg1"/>
                </a:solidFill>
              </a:rPr>
              <a:t> et al. </a:t>
            </a:r>
            <a:r>
              <a:rPr lang="en-US" sz="1600" i="1" dirty="0">
                <a:solidFill>
                  <a:schemeClr val="bg1"/>
                </a:solidFill>
              </a:rPr>
              <a:t>Lancet</a:t>
            </a:r>
            <a:r>
              <a:rPr lang="en-US" sz="1600" dirty="0">
                <a:solidFill>
                  <a:schemeClr val="bg1"/>
                </a:solidFill>
              </a:rPr>
              <a:t> 379, </a:t>
            </a:r>
            <a:r>
              <a:rPr lang="en-US" sz="1600" dirty="0" smtClean="0">
                <a:solidFill>
                  <a:schemeClr val="bg1"/>
                </a:solidFill>
              </a:rPr>
              <a:t>2012.</a:t>
            </a:r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14 gene expression (UCSF)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29200" y="2113767"/>
            <a:ext cx="3962400" cy="4324129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438" y="2113767"/>
            <a:ext cx="4839442" cy="38862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685760" y="1195314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219101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945" y="2142067"/>
            <a:ext cx="6231468" cy="38844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560" y="448734"/>
            <a:ext cx="6858241" cy="16507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8267" y="6069079"/>
            <a:ext cx="2030400" cy="3278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88000" y="6069079"/>
            <a:ext cx="8805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170596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039" y="6400800"/>
            <a:ext cx="2616961" cy="3165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285" y="152400"/>
            <a:ext cx="544971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20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78933" y="1329267"/>
            <a:ext cx="7772400" cy="1306689"/>
          </a:xfrm>
        </p:spPr>
        <p:txBody>
          <a:bodyPr/>
          <a:lstStyle/>
          <a:p>
            <a:r>
              <a:rPr lang="en-US" sz="2844" b="1" dirty="0">
                <a:solidFill>
                  <a:srgbClr val="FFFF00"/>
                </a:solidFill>
              </a:rPr>
              <a:t>Prognostic molecular models </a:t>
            </a:r>
            <a:br>
              <a:rPr lang="en-US" sz="2844" b="1" dirty="0">
                <a:solidFill>
                  <a:srgbClr val="FFFF00"/>
                </a:solidFill>
              </a:rPr>
            </a:br>
            <a:r>
              <a:rPr lang="en-US" sz="2844" b="1" dirty="0">
                <a:solidFill>
                  <a:srgbClr val="FFFF00"/>
                </a:solidFill>
              </a:rPr>
              <a:t>in early-stage lung cancer 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56267" y="2683933"/>
            <a:ext cx="6400800" cy="1557867"/>
          </a:xfrm>
        </p:spPr>
        <p:txBody>
          <a:bodyPr/>
          <a:lstStyle/>
          <a:p>
            <a:r>
              <a:rPr lang="en-US" sz="2489" b="1" i="1" dirty="0">
                <a:solidFill>
                  <a:schemeClr val="bg1"/>
                </a:solidFill>
              </a:rPr>
              <a:t>14</a:t>
            </a:r>
            <a:r>
              <a:rPr lang="en-US" sz="2489" b="1" i="1" baseline="30000" dirty="0">
                <a:solidFill>
                  <a:schemeClr val="bg1"/>
                </a:solidFill>
              </a:rPr>
              <a:t>th</a:t>
            </a:r>
            <a:r>
              <a:rPr lang="en-US" sz="2489" b="1" i="1" dirty="0">
                <a:solidFill>
                  <a:schemeClr val="bg1"/>
                </a:solidFill>
              </a:rPr>
              <a:t> Annual</a:t>
            </a:r>
          </a:p>
          <a:p>
            <a:r>
              <a:rPr lang="en-US" sz="2489" b="1" i="1" dirty="0">
                <a:solidFill>
                  <a:schemeClr val="bg1"/>
                </a:solidFill>
              </a:rPr>
              <a:t>Winter Lung Cancer Conference</a:t>
            </a:r>
          </a:p>
          <a:p>
            <a:r>
              <a:rPr lang="en-US" sz="2489" b="1" i="1" dirty="0">
                <a:solidFill>
                  <a:schemeClr val="bg1"/>
                </a:solidFill>
              </a:rPr>
              <a:t>Miami, Feb 12 2017</a:t>
            </a:r>
          </a:p>
        </p:txBody>
      </p:sp>
      <p:pic>
        <p:nvPicPr>
          <p:cNvPr id="190471" name="Picture 7" descr="Swedish Logo"/>
          <p:cNvPicPr>
            <a:picLocks noChangeAspect="1" noChangeArrowheads="1"/>
          </p:cNvPicPr>
          <p:nvPr/>
        </p:nvPicPr>
        <p:blipFill>
          <a:blip r:embed="rId2"/>
          <a:srcRect r="85182" b="33789"/>
          <a:stretch>
            <a:fillRect/>
          </a:stretch>
        </p:blipFill>
        <p:spPr bwMode="auto">
          <a:xfrm>
            <a:off x="7112000" y="4580467"/>
            <a:ext cx="1576212" cy="16256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90472" name="Picture 8" descr="Swedish Hospital6-21-00 #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067" y="4155723"/>
            <a:ext cx="2573867" cy="1899356"/>
          </a:xfrm>
          <a:prstGeom prst="rect">
            <a:avLst/>
          </a:prstGeom>
          <a:noFill/>
        </p:spPr>
      </p:pic>
      <p:sp>
        <p:nvSpPr>
          <p:cNvPr id="190473" name="Text Box 9"/>
          <p:cNvSpPr txBox="1">
            <a:spLocks noChangeArrowheads="1"/>
          </p:cNvSpPr>
          <p:nvPr/>
        </p:nvSpPr>
        <p:spPr bwMode="auto">
          <a:xfrm>
            <a:off x="3352800" y="4783667"/>
            <a:ext cx="3115733" cy="18707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778" b="1" i="1"/>
              <a:t>Eric Vallières MD FRCSC</a:t>
            </a:r>
          </a:p>
          <a:p>
            <a:pPr algn="ctr"/>
            <a:r>
              <a:rPr lang="en-US" sz="1778" b="1" i="1"/>
              <a:t>Medical Director</a:t>
            </a:r>
          </a:p>
          <a:p>
            <a:pPr algn="ctr"/>
            <a:r>
              <a:rPr lang="en-US" sz="1778" b="1" i="1"/>
              <a:t>Division of Thoracic Surgery</a:t>
            </a:r>
          </a:p>
          <a:p>
            <a:pPr algn="ctr"/>
            <a:r>
              <a:rPr lang="en-US" sz="1778" b="1" i="1"/>
              <a:t>Swedish Cancer Institute</a:t>
            </a:r>
          </a:p>
          <a:p>
            <a:pPr algn="ctr"/>
            <a:r>
              <a:rPr lang="en-US" sz="1778" b="1" i="1"/>
              <a:t>Seattle, WA</a:t>
            </a:r>
            <a:endParaRPr lang="en-US" sz="1778" b="1" i="1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endParaRPr lang="en-US" sz="1778"/>
          </a:p>
        </p:txBody>
      </p:sp>
      <p:sp>
        <p:nvSpPr>
          <p:cNvPr id="190475" name="Line 11"/>
          <p:cNvSpPr>
            <a:spLocks noChangeShapeType="1"/>
          </p:cNvSpPr>
          <p:nvPr/>
        </p:nvSpPr>
        <p:spPr bwMode="auto">
          <a:xfrm>
            <a:off x="778933" y="2635956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33" y="787400"/>
            <a:ext cx="8753282" cy="21708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894" y="5799667"/>
            <a:ext cx="5324161" cy="3844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75467" y="4174067"/>
            <a:ext cx="18473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133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3119459"/>
            <a:ext cx="7444802" cy="927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3973" y="4218891"/>
            <a:ext cx="3384001" cy="52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1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304800"/>
            <a:ext cx="4151041" cy="14133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6" y="304800"/>
            <a:ext cx="3338881" cy="5201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66" y="1828800"/>
            <a:ext cx="7919933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6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79540"/>
            <a:ext cx="8624103" cy="49212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228600"/>
            <a:ext cx="6023703" cy="12248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4600" y="6477000"/>
            <a:ext cx="3520401" cy="2822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2200" y="6516511"/>
            <a:ext cx="10832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34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Prognostic molecular models 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b="1" dirty="0">
                <a:solidFill>
                  <a:srgbClr val="FFFF00"/>
                </a:solidFill>
              </a:rPr>
              <a:t>in early-stage lung cancer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86000"/>
            <a:ext cx="77724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Conclusions: </a:t>
            </a:r>
          </a:p>
          <a:p>
            <a:r>
              <a:rPr lang="en-US" sz="2489" dirty="0">
                <a:solidFill>
                  <a:schemeClr val="bg1"/>
                </a:solidFill>
              </a:rPr>
              <a:t>Standard of care remains for AC after R0 anatomical resection of Stages IB(&gt;4 cm), II and III NSCLC, though the use of genomics in better identifying the populations at risk is probably around the corner…</a:t>
            </a: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2074333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247997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A 73-year-old former smoker is s/p VATS lobectomy for a 37-mm, Grade 2, LVI-positive pT2aN0M0 adenocarcinoma. Would you order a prognostic assay to assist in decision-making regarding administration of adjuvant chemotherapy (</a:t>
            </a:r>
            <a:r>
              <a:rPr lang="en-US" sz="1900" b="1" dirty="0" err="1" smtClean="0">
                <a:solidFill>
                  <a:srgbClr val="FFFFFF"/>
                </a:solidFill>
              </a:rPr>
              <a:t>eg</a:t>
            </a:r>
            <a:r>
              <a:rPr lang="en-US" sz="1900" b="1" dirty="0" smtClean="0">
                <a:solidFill>
                  <a:srgbClr val="FFFFFF"/>
                </a:solidFill>
              </a:rPr>
              <a:t>, </a:t>
            </a:r>
            <a:r>
              <a:rPr lang="en-US" sz="1900" b="1" dirty="0" err="1" smtClean="0">
                <a:solidFill>
                  <a:srgbClr val="FFFFFF"/>
                </a:solidFill>
              </a:rPr>
              <a:t>MyPlan</a:t>
            </a:r>
            <a:r>
              <a:rPr lang="en-US" sz="1900" b="1" dirty="0" smtClean="0">
                <a:solidFill>
                  <a:srgbClr val="FFFFFF"/>
                </a:solidFill>
              </a:rPr>
              <a:t>, Lung RS)?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3840359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3059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CASE I: AC OR NOT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73-year-old M former smoker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Screening CT chest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Excellent CP reserves (FEV1 90%/84 DCO 84%)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No significant co-morbidities</a:t>
            </a:r>
          </a:p>
          <a:p>
            <a:endParaRPr lang="en-US" dirty="0"/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735667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50296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31872"/>
            <a:ext cx="4334933" cy="43349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126067"/>
            <a:ext cx="4334933" cy="43349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42361" y="1126067"/>
            <a:ext cx="1463039" cy="42056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133" dirty="0"/>
          </a:p>
        </p:txBody>
      </p:sp>
      <p:sp>
        <p:nvSpPr>
          <p:cNvPr id="5" name="TextBox 4"/>
          <p:cNvSpPr txBox="1"/>
          <p:nvPr/>
        </p:nvSpPr>
        <p:spPr>
          <a:xfrm>
            <a:off x="7399867" y="1126067"/>
            <a:ext cx="1591733" cy="42056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133" dirty="0"/>
          </a:p>
        </p:txBody>
      </p:sp>
    </p:spTree>
    <p:extLst>
      <p:ext uri="{BB962C8B-B14F-4D97-AF65-F5344CB8AC3E}">
        <p14:creationId xmlns:p14="http://schemas.microsoft.com/office/powerpoint/2010/main" val="86271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0" y="1905000"/>
            <a:ext cx="3962400" cy="3962400"/>
          </a:xfrm>
        </p:spPr>
      </p:pic>
      <p:sp>
        <p:nvSpPr>
          <p:cNvPr id="5" name="TextBox 4"/>
          <p:cNvSpPr txBox="1"/>
          <p:nvPr/>
        </p:nvSpPr>
        <p:spPr>
          <a:xfrm>
            <a:off x="4572000" y="2438400"/>
            <a:ext cx="4258733" cy="3046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3" dirty="0"/>
              <a:t>cT2aN0M0 adenocarcinoma</a:t>
            </a:r>
          </a:p>
          <a:p>
            <a:r>
              <a:rPr lang="en-US" sz="2133" dirty="0"/>
              <a:t>37 mm</a:t>
            </a:r>
          </a:p>
          <a:p>
            <a:r>
              <a:rPr lang="en-US" sz="2133" dirty="0"/>
              <a:t>Max SUV 3.8</a:t>
            </a:r>
          </a:p>
          <a:p>
            <a:endParaRPr lang="en-US" sz="2133" dirty="0"/>
          </a:p>
          <a:p>
            <a:r>
              <a:rPr lang="en-US" sz="2133" dirty="0"/>
              <a:t>Uneventful med/VATS LLL, HD 3</a:t>
            </a:r>
          </a:p>
          <a:p>
            <a:r>
              <a:rPr lang="en-US" sz="2133" dirty="0"/>
              <a:t>pT2aN0M0R0 adenocarcinoma</a:t>
            </a:r>
          </a:p>
          <a:p>
            <a:r>
              <a:rPr lang="en-US" sz="2133" dirty="0"/>
              <a:t>37 mm, G2, LVI+</a:t>
            </a:r>
          </a:p>
          <a:p>
            <a:endParaRPr lang="en-US" sz="2133" dirty="0"/>
          </a:p>
          <a:p>
            <a:r>
              <a:rPr lang="en-US" sz="2133" dirty="0"/>
              <a:t>AC or not?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88918" y="2057400"/>
            <a:ext cx="1134162" cy="5898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133" dirty="0"/>
          </a:p>
        </p:txBody>
      </p:sp>
    </p:spTree>
    <p:extLst>
      <p:ext uri="{BB962C8B-B14F-4D97-AF65-F5344CB8AC3E}">
        <p14:creationId xmlns:p14="http://schemas.microsoft.com/office/powerpoint/2010/main" val="203040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Disclosures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2133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Consultant for Genentech </a:t>
            </a:r>
            <a:r>
              <a:rPr lang="en-US" sz="2133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BioOncology</a:t>
            </a:r>
            <a:r>
              <a:rPr lang="en-US" sz="2133" dirty="0">
                <a:solidFill>
                  <a:schemeClr val="bg2">
                    <a:lumMod val="20000"/>
                    <a:lumOff val="80000"/>
                  </a:schemeClr>
                </a:solidFill>
              </a:rPr>
              <a:t>, GlaxoSmithKline, </a:t>
            </a:r>
            <a:r>
              <a:rPr lang="en-US" sz="2133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/>
            </a:r>
            <a:br>
              <a:rPr lang="en-US" sz="2133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2133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Myriad </a:t>
            </a:r>
            <a:r>
              <a:rPr lang="en-US" sz="2133" dirty="0">
                <a:solidFill>
                  <a:schemeClr val="bg2">
                    <a:lumMod val="20000"/>
                    <a:lumOff val="80000"/>
                  </a:schemeClr>
                </a:solidFill>
              </a:rPr>
              <a:t>Genetic Laboratories </a:t>
            </a:r>
            <a:r>
              <a:rPr lang="en-US" sz="2133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Inc</a:t>
            </a:r>
            <a:r>
              <a:rPr lang="en-US" sz="2133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133" dirty="0">
                <a:solidFill>
                  <a:schemeClr val="bg2">
                    <a:lumMod val="20000"/>
                    <a:lumOff val="80000"/>
                  </a:schemeClr>
                </a:solidFill>
              </a:rPr>
              <a:t>and </a:t>
            </a:r>
            <a:r>
              <a:rPr lang="en-US" sz="2133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Spiration</a:t>
            </a:r>
            <a:r>
              <a:rPr lang="en-US" sz="2133" dirty="0">
                <a:solidFill>
                  <a:schemeClr val="bg2">
                    <a:lumMod val="20000"/>
                    <a:lumOff val="80000"/>
                  </a:schemeClr>
                </a:solidFill>
              </a:rPr>
              <a:t>-Olympus </a:t>
            </a:r>
            <a:r>
              <a:rPr lang="en-US" sz="2133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/>
            </a:r>
            <a:br>
              <a:rPr lang="en-US" sz="2133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2133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Respiratory </a:t>
            </a:r>
            <a:r>
              <a:rPr lang="en-US" sz="2133" dirty="0">
                <a:solidFill>
                  <a:schemeClr val="bg2">
                    <a:lumMod val="20000"/>
                    <a:lumOff val="80000"/>
                  </a:schemeClr>
                </a:solidFill>
              </a:rPr>
              <a:t>America </a:t>
            </a: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934787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63359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Prognostic molecular models 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b="1" dirty="0">
                <a:solidFill>
                  <a:srgbClr val="FFFF00"/>
                </a:solidFill>
              </a:rPr>
              <a:t>in early-stage lung cancer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Standard of care is for AC after R0 anatomical resection of Stages IB(&gt;4 cm), II and III NSCLC</a:t>
            </a:r>
          </a:p>
          <a:p>
            <a:r>
              <a:rPr lang="en-US" dirty="0">
                <a:solidFill>
                  <a:schemeClr val="bg1"/>
                </a:solidFill>
              </a:rPr>
              <a:t>AC being with one of 5 platinum doublets (</a:t>
            </a:r>
            <a:r>
              <a:rPr lang="en-US" dirty="0" smtClean="0">
                <a:solidFill>
                  <a:schemeClr val="bg1"/>
                </a:solidFill>
              </a:rPr>
              <a:t>3-4 cycles)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As established by the results of randomized phase III trials published a decade ago</a:t>
            </a: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2074333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</p:spTree>
    <p:extLst>
      <p:ext uri="{BB962C8B-B14F-4D97-AF65-F5344CB8AC3E}">
        <p14:creationId xmlns:p14="http://schemas.microsoft.com/office/powerpoint/2010/main" val="429485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2844" i="1" dirty="0">
                <a:solidFill>
                  <a:schemeClr val="bg1"/>
                </a:solidFill>
              </a:rPr>
              <a:t>Standard of care is for AC after R0 anatomical resection of Stages IB(&gt;4 cm), II and III NSCLC</a:t>
            </a:r>
            <a:br>
              <a:rPr lang="en-US" sz="2844" i="1" dirty="0">
                <a:solidFill>
                  <a:schemeClr val="bg1"/>
                </a:solidFill>
              </a:rPr>
            </a:br>
            <a:r>
              <a:rPr lang="en-US" sz="1778" dirty="0" err="1">
                <a:solidFill>
                  <a:schemeClr val="bg1"/>
                </a:solidFill>
              </a:rPr>
              <a:t>Pignon</a:t>
            </a:r>
            <a:r>
              <a:rPr lang="en-US" sz="1778" dirty="0">
                <a:solidFill>
                  <a:schemeClr val="bg1"/>
                </a:solidFill>
              </a:rPr>
              <a:t> et </a:t>
            </a:r>
            <a:r>
              <a:rPr lang="en-US" sz="1778" dirty="0" smtClean="0">
                <a:solidFill>
                  <a:schemeClr val="bg1"/>
                </a:solidFill>
              </a:rPr>
              <a:t>al. </a:t>
            </a:r>
            <a:r>
              <a:rPr lang="en-US" sz="1778" i="1" dirty="0">
                <a:solidFill>
                  <a:schemeClr val="bg1"/>
                </a:solidFill>
              </a:rPr>
              <a:t>J </a:t>
            </a:r>
            <a:r>
              <a:rPr lang="en-US" sz="1778" i="1" dirty="0" err="1">
                <a:solidFill>
                  <a:schemeClr val="bg1"/>
                </a:solidFill>
              </a:rPr>
              <a:t>Clin</a:t>
            </a:r>
            <a:r>
              <a:rPr lang="en-US" sz="1778" i="1" dirty="0">
                <a:solidFill>
                  <a:schemeClr val="bg1"/>
                </a:solidFill>
              </a:rPr>
              <a:t> </a:t>
            </a:r>
            <a:r>
              <a:rPr lang="en-US" sz="1778" i="1" dirty="0" err="1">
                <a:solidFill>
                  <a:schemeClr val="bg1"/>
                </a:solidFill>
              </a:rPr>
              <a:t>Oncol</a:t>
            </a:r>
            <a:r>
              <a:rPr lang="en-US" sz="1778" i="1" dirty="0">
                <a:solidFill>
                  <a:schemeClr val="bg1"/>
                </a:solidFill>
              </a:rPr>
              <a:t> </a:t>
            </a:r>
            <a:r>
              <a:rPr lang="en-US" sz="1778" dirty="0">
                <a:solidFill>
                  <a:schemeClr val="bg1"/>
                </a:solidFill>
              </a:rPr>
              <a:t>26(21): </a:t>
            </a:r>
            <a:r>
              <a:rPr lang="en-US" sz="1778" dirty="0" smtClean="0">
                <a:solidFill>
                  <a:schemeClr val="bg1"/>
                </a:solidFill>
              </a:rPr>
              <a:t>3552-3559.</a:t>
            </a:r>
            <a:endParaRPr lang="en-US" dirty="0"/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804333" y="1447800"/>
            <a:ext cx="7653867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133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860" y="1600201"/>
            <a:ext cx="7222812" cy="510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0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MY TEMPLATE">
  <a:themeElements>
    <a:clrScheme name="MY TEMPLATE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Y 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Y TEMPLAT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 TEMPLAT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TEMPLAT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Default Design">
  <a:themeElements>
    <a:clrScheme name="4_Default Design 26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4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4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6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7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18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9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0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1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2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3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4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5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6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 Rounded MT Bold"/>
        <a:ea typeface=""/>
        <a:cs typeface=""/>
      </a:majorFont>
      <a:minorFont>
        <a:latin typeface="Arial Rounded MT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Microsoft Sans Serif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Microsoft Sans Serif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Office\Templates\MY TEMPLATE.pot</Template>
  <TotalTime>3989</TotalTime>
  <Words>535</Words>
  <Application>Microsoft Macintosh PowerPoint</Application>
  <PresentationFormat>On-screen Show (4:3)</PresentationFormat>
  <Paragraphs>88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Arial Rounded MT Bold</vt:lpstr>
      <vt:lpstr>Calibri</vt:lpstr>
      <vt:lpstr>Microsoft Sans Serif</vt:lpstr>
      <vt:lpstr>ＭＳ Ｐゴシック</vt:lpstr>
      <vt:lpstr>Times</vt:lpstr>
      <vt:lpstr>Times New Roman</vt:lpstr>
      <vt:lpstr>ヒラギノ角ゴ Pro W3</vt:lpstr>
      <vt:lpstr>Arial</vt:lpstr>
      <vt:lpstr>MY TEMPLATE</vt:lpstr>
      <vt:lpstr>4_Default Design</vt:lpstr>
      <vt:lpstr>Default Design</vt:lpstr>
      <vt:lpstr>PowerPoint Presentation</vt:lpstr>
      <vt:lpstr>Prognostic molecular models  in early-stage lung cancer </vt:lpstr>
      <vt:lpstr>PowerPoint Presentation</vt:lpstr>
      <vt:lpstr>CASE I: AC OR NOT</vt:lpstr>
      <vt:lpstr>PowerPoint Presentation</vt:lpstr>
      <vt:lpstr>PowerPoint Presentation</vt:lpstr>
      <vt:lpstr>Disclosures</vt:lpstr>
      <vt:lpstr>Prognostic molecular models  in early-stage lung cancer </vt:lpstr>
      <vt:lpstr>Standard of care is for AC after R0 anatomical resection of Stages IB(&gt;4 cm), II and III NSCLC Pignon et al. J Clin Oncol 26(21): 3552-3559.</vt:lpstr>
      <vt:lpstr>Potential Benefit  from Adjuvant Systemic Therapy</vt:lpstr>
      <vt:lpstr>Standard of care is for AC after R0 anatomical resection of Stages IB(&gt;4 cm), II and III NSCLC </vt:lpstr>
      <vt:lpstr>Standard of care is for AC after R0 anatomical resection of Stages IB(&gt;4 cm), II and III NSCLC </vt:lpstr>
      <vt:lpstr>Better surgery… </vt:lpstr>
      <vt:lpstr>PowerPoint Presentation</vt:lpstr>
      <vt:lpstr>Better identification of the risks?</vt:lpstr>
      <vt:lpstr>AC or not?</vt:lpstr>
      <vt:lpstr>Better identification of the risks?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Prognostic molecular models  in early-stage lung cancer 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186</cp:revision>
  <cp:lastPrinted>2017-03-14T14:51:48Z</cp:lastPrinted>
  <dcterms:created xsi:type="dcterms:W3CDTF">2001-08-08T17:45:42Z</dcterms:created>
  <dcterms:modified xsi:type="dcterms:W3CDTF">2017-05-18T19:06:54Z</dcterms:modified>
  <cp:category/>
</cp:coreProperties>
</file>