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98" r:id="rId2"/>
    <p:sldId id="280" r:id="rId3"/>
    <p:sldId id="301" r:id="rId4"/>
    <p:sldId id="302" r:id="rId5"/>
    <p:sldId id="281" r:id="rId6"/>
    <p:sldId id="288" r:id="rId7"/>
    <p:sldId id="271" r:id="rId8"/>
    <p:sldId id="289" r:id="rId9"/>
    <p:sldId id="290" r:id="rId10"/>
    <p:sldId id="259" r:id="rId11"/>
    <p:sldId id="260" r:id="rId12"/>
    <p:sldId id="263" r:id="rId13"/>
    <p:sldId id="264" r:id="rId14"/>
    <p:sldId id="262" r:id="rId15"/>
    <p:sldId id="267" r:id="rId16"/>
    <p:sldId id="270" r:id="rId17"/>
    <p:sldId id="256" r:id="rId18"/>
    <p:sldId id="268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17" autoAdjust="0"/>
    <p:restoredTop sz="96047" autoAdjust="0"/>
  </p:normalViewPr>
  <p:slideViewPr>
    <p:cSldViewPr>
      <p:cViewPr>
        <p:scale>
          <a:sx n="100" d="100"/>
          <a:sy n="100" d="100"/>
        </p:scale>
        <p:origin x="1768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30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I would not use a BRAF inhibitor</c:v>
                </c:pt>
                <c:pt idx="1">
                  <c:v>After third line</c:v>
                </c:pt>
                <c:pt idx="2">
                  <c:v>Third line</c:v>
                </c:pt>
                <c:pt idx="3">
                  <c:v>Second line</c:v>
                </c:pt>
                <c:pt idx="4">
                  <c:v>First line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0.13</c:v>
                </c:pt>
                <c:pt idx="1">
                  <c:v>0.06</c:v>
                </c:pt>
                <c:pt idx="2">
                  <c:v>0.22</c:v>
                </c:pt>
                <c:pt idx="3">
                  <c:v>0.3</c:v>
                </c:pt>
                <c:pt idx="4">
                  <c:v>0.28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1244064"/>
        <c:axId val="-211575808"/>
      </c:barChart>
      <c:catAx>
        <c:axId val="-211244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211575808"/>
        <c:crosses val="autoZero"/>
        <c:auto val="1"/>
        <c:lblAlgn val="ctr"/>
        <c:lblOffset val="100"/>
        <c:noMultiLvlLbl val="0"/>
      </c:catAx>
      <c:valAx>
        <c:axId val="-21157580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1124406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Dabrafenib with trametinib</c:v>
                </c:pt>
                <c:pt idx="2">
                  <c:v>Dabrafenib</c:v>
                </c:pt>
                <c:pt idx="3">
                  <c:v>Vemurafenib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0.06</c:v>
                </c:pt>
                <c:pt idx="1">
                  <c:v>0.66</c:v>
                </c:pt>
                <c:pt idx="2">
                  <c:v>0.1</c:v>
                </c:pt>
                <c:pt idx="3">
                  <c:v>0.16</c:v>
                </c:pt>
                <c:pt idx="4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4654480"/>
        <c:axId val="-75132720"/>
      </c:barChart>
      <c:catAx>
        <c:axId val="-74654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5132720"/>
        <c:crosses val="autoZero"/>
        <c:auto val="1"/>
        <c:lblAlgn val="ctr"/>
        <c:lblOffset val="100"/>
        <c:noMultiLvlLbl val="0"/>
      </c:catAx>
      <c:valAx>
        <c:axId val="-7513272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465448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2DA26-8501-4C21-B871-64B2C8AFC3F2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255E6-2393-4B71-93FA-D8BEA70C2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776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60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C0A8-16C9-4634-95F5-F99F5D1F604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233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C9E273-30E1-49FC-8DDB-EE32604F439C}" type="slidenum">
              <a:rPr lang="en-GB" smtClean="0">
                <a:latin typeface="Arial" pitchFamily="34" charset="0"/>
                <a:ea typeface="ＭＳ Ｐゴシック" pitchFamily="34" charset="-128"/>
              </a:rPr>
              <a:pPr/>
              <a:t>18</a:t>
            </a:fld>
            <a:endParaRPr lang="en-GB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0633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C0A8-16C9-4634-95F5-F99F5D1F604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214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C0A8-16C9-4634-95F5-F99F5D1F604B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9862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C0A8-16C9-4634-95F5-F99F5D1F604B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516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4D7BD7-0BA5-4332-9BA1-BAE56B3A06B5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45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8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28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>
              <a:ea typeface="ＭＳ Ｐゴシック" pitchFamily="34" charset="-128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6DCFDF-778E-463B-B33C-F284D239E74F}" type="slidenum">
              <a:rPr lang="en-GB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10</a:t>
            </a:fld>
            <a:endParaRPr lang="en-GB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5291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D8A7E-338C-4F7A-8706-DB3A7E9610C0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734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38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0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95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6BD7D6-7899-4868-9929-B56AC5B659B5}" type="slidenum">
              <a:rPr lang="en-GB" smtClean="0">
                <a:latin typeface="Arial" pitchFamily="34" charset="0"/>
                <a:ea typeface="ＭＳ Ｐゴシック" pitchFamily="34" charset="-128"/>
              </a:rPr>
              <a:pPr/>
              <a:t>15</a:t>
            </a:fld>
            <a:endParaRPr lang="en-GB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2056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78059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261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0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2C2E22-970A-4F1A-A45E-C85B09C107D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92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3300" b="1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577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 flipH="1" flipV="1">
            <a:off x="6461461" y="4555585"/>
            <a:ext cx="417092" cy="93050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 flipV="1">
            <a:off x="5425621" y="4094442"/>
            <a:ext cx="207739" cy="8684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537007" y="4283579"/>
            <a:ext cx="205511" cy="1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664899" y="4337634"/>
            <a:ext cx="148829" cy="82601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761301" y="4400313"/>
            <a:ext cx="116780" cy="120695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12315" y="4324312"/>
            <a:ext cx="620584" cy="196208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NRAS 1%</a:t>
            </a:r>
          </a:p>
        </p:txBody>
      </p:sp>
      <p:sp>
        <p:nvSpPr>
          <p:cNvPr id="49" name="Freeform 48"/>
          <p:cNvSpPr/>
          <p:nvPr/>
        </p:nvSpPr>
        <p:spPr>
          <a:xfrm rot="21284641" flipH="1">
            <a:off x="6816232" y="2660586"/>
            <a:ext cx="107437" cy="125129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50" name="Freeform 49"/>
          <p:cNvSpPr/>
          <p:nvPr/>
        </p:nvSpPr>
        <p:spPr>
          <a:xfrm rot="21284641" flipH="1">
            <a:off x="7251266" y="3129260"/>
            <a:ext cx="107437" cy="125129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6123085" y="1432811"/>
            <a:ext cx="409332" cy="253916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defTabSz="914355"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  <a:cs typeface="Arial"/>
              </a:rPr>
              <a:t>US</a:t>
            </a:r>
            <a:r>
              <a:rPr lang="en-GB" sz="1200" b="1" baseline="30000" dirty="0">
                <a:solidFill>
                  <a:schemeClr val="bg1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1604603" y="1432811"/>
            <a:ext cx="725675" cy="253916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defTabSz="914355"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  <a:cs typeface="Arial"/>
              </a:rPr>
              <a:t>Europe</a:t>
            </a:r>
            <a:r>
              <a:rPr lang="en-GB" sz="1200" b="1" baseline="300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11" name="TextBox 25"/>
          <p:cNvSpPr txBox="1"/>
          <p:nvPr/>
        </p:nvSpPr>
        <p:spPr>
          <a:xfrm>
            <a:off x="1195475" y="1670151"/>
            <a:ext cx="1543930" cy="536684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defTabSz="914355">
              <a:lnSpc>
                <a:spcPct val="90000"/>
              </a:lnSpc>
              <a:defRPr/>
            </a:pPr>
            <a:r>
              <a:rPr lang="en-GB" sz="1100" b="1" dirty="0">
                <a:solidFill>
                  <a:schemeClr val="bg1"/>
                </a:solidFill>
                <a:latin typeface="Arial"/>
                <a:cs typeface="Arial"/>
              </a:rPr>
              <a:t>All histology</a:t>
            </a:r>
          </a:p>
          <a:p>
            <a:pPr algn="ctr" defTabSz="914355">
              <a:lnSpc>
                <a:spcPct val="90000"/>
              </a:lnSpc>
              <a:defRPr/>
            </a:pPr>
            <a:r>
              <a:rPr lang="en-GB" sz="1100" b="1" dirty="0">
                <a:solidFill>
                  <a:schemeClr val="bg1"/>
                </a:solidFill>
                <a:latin typeface="Arial"/>
                <a:cs typeface="Arial"/>
              </a:rPr>
              <a:t>(Biomarkers France)</a:t>
            </a:r>
          </a:p>
          <a:p>
            <a:pPr algn="ctr" defTabSz="914355">
              <a:lnSpc>
                <a:spcPct val="90000"/>
              </a:lnSpc>
              <a:defRPr/>
            </a:pPr>
            <a:r>
              <a:rPr lang="en-GB" sz="1100" b="1" dirty="0">
                <a:solidFill>
                  <a:schemeClr val="bg1"/>
                </a:solidFill>
                <a:latin typeface="Arial"/>
                <a:cs typeface="Arial"/>
              </a:rPr>
              <a:t>(n = 9,911)</a:t>
            </a:r>
          </a:p>
        </p:txBody>
      </p:sp>
      <p:sp>
        <p:nvSpPr>
          <p:cNvPr id="17" name="Rectangle à coins arrondis 16"/>
          <p:cNvSpPr/>
          <p:nvPr/>
        </p:nvSpPr>
        <p:spPr>
          <a:xfrm>
            <a:off x="152323" y="5645285"/>
            <a:ext cx="8827874" cy="704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79" tIns="34289" rIns="68579" bIns="34289" anchor="ctr"/>
          <a:lstStyle/>
          <a:p>
            <a:pPr marL="114294" indent="-114294" defTabSz="685783">
              <a:buClr>
                <a:srgbClr val="44546A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/>
              </a:rPr>
              <a:t>NSCLC with BRAF V600E mutations have histologic features suggestive of an aggressive tumor</a:t>
            </a:r>
            <a:r>
              <a:rPr lang="en-US" sz="1200" baseline="30000" dirty="0">
                <a:solidFill>
                  <a:schemeClr val="bg1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chemeClr val="bg1"/>
              </a:solidFill>
              <a:latin typeface="Arial"/>
            </a:endParaRPr>
          </a:p>
          <a:p>
            <a:pPr marL="114294" indent="-114294" defTabSz="685783">
              <a:buClr>
                <a:srgbClr val="44546A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/>
              </a:rPr>
              <a:t>Patients with BRAF V600E mutation demonstrate less favorable outcomes with platinum based chemotherapy</a:t>
            </a:r>
            <a:r>
              <a:rPr lang="en-US" sz="1200" baseline="30000" dirty="0">
                <a:solidFill>
                  <a:schemeClr val="bg1"/>
                </a:solidFill>
                <a:latin typeface="Arial"/>
                <a:cs typeface="Arial"/>
              </a:rPr>
              <a:t>3,4</a:t>
            </a:r>
            <a:endParaRPr lang="en-US" sz="1200" dirty="0">
              <a:solidFill>
                <a:schemeClr val="bg1"/>
              </a:solidFill>
              <a:latin typeface="Aria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21204" y="6260068"/>
            <a:ext cx="7657884" cy="369332"/>
            <a:chOff x="99108" y="4650037"/>
            <a:chExt cx="7657884" cy="369331"/>
          </a:xfrm>
        </p:grpSpPr>
        <p:sp>
          <p:nvSpPr>
            <p:cNvPr id="14" name="Rectangle 13"/>
            <p:cNvSpPr/>
            <p:nvPr/>
          </p:nvSpPr>
          <p:spPr>
            <a:xfrm>
              <a:off x="99108" y="4650037"/>
              <a:ext cx="3562127" cy="36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588" indent="-228588" defTabSz="685783">
                <a:buFontTx/>
                <a:buAutoNum type="arabicPeriod"/>
                <a:defRPr/>
              </a:pPr>
              <a:r>
                <a:rPr lang="fr-FR" sz="900" dirty="0" err="1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Barlesi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 F, et al</a:t>
              </a:r>
              <a:r>
                <a:rPr lang="fr-FR" sz="900" i="1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. J Clin </a:t>
              </a:r>
              <a:r>
                <a:rPr lang="fr-FR" sz="900" i="1" dirty="0" err="1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Oncol</a:t>
              </a:r>
              <a:r>
                <a:rPr lang="fr-FR" sz="900" i="1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 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2013;31:3004-3011;</a:t>
              </a:r>
            </a:p>
            <a:p>
              <a:pPr marL="228588" indent="-228588" defTabSz="685783">
                <a:buFontTx/>
                <a:buAutoNum type="arabicPeriod"/>
                <a:defRPr/>
              </a:pPr>
              <a:r>
                <a:rPr lang="fr-FR" sz="900" dirty="0" err="1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Marchetti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 A, et al. </a:t>
              </a:r>
              <a:r>
                <a:rPr lang="nl-NL" sz="900" i="1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J Clin Oncol </a:t>
              </a:r>
              <a:r>
                <a:rPr lang="nl-NL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2011;29;3574-3579;</a:t>
              </a:r>
              <a:endParaRPr lang="fr-FR" sz="900" dirty="0">
                <a:solidFill>
                  <a:schemeClr val="bg1"/>
                </a:solidFill>
                <a:latin typeface="Arial" charset="0"/>
                <a:ea typeface="ＭＳ Ｐゴシック" pitchFamily="-1" charset="-128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708821" y="4650037"/>
              <a:ext cx="4048171" cy="36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588" indent="-228588" defTabSz="685783">
                <a:buFont typeface="+mj-lt"/>
                <a:buAutoNum type="arabicPeriod" startAt="3"/>
                <a:defRPr/>
              </a:pP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Kris MG, Johnson BE, et al. </a:t>
              </a:r>
              <a:r>
                <a:rPr lang="fr-FR" sz="900" i="1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JAMA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. 2014;311(19):1998-2006; </a:t>
              </a:r>
              <a:r>
                <a:rPr lang="en-US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JAMA;</a:t>
              </a:r>
              <a:endParaRPr lang="fr-FR" sz="900" dirty="0">
                <a:solidFill>
                  <a:schemeClr val="bg1"/>
                </a:solidFill>
                <a:latin typeface="Arial" charset="0"/>
                <a:ea typeface="ＭＳ Ｐゴシック" pitchFamily="-1" charset="-128"/>
              </a:endParaRPr>
            </a:p>
            <a:p>
              <a:pPr marL="228588" indent="-228588" defTabSz="685783">
                <a:buFontTx/>
                <a:buAutoNum type="arabicPeriod" startAt="3"/>
                <a:defRPr/>
              </a:pPr>
              <a:r>
                <a:rPr lang="fr-FR" sz="900" dirty="0" err="1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Cardarella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 S, et al. </a:t>
              </a:r>
              <a:r>
                <a:rPr lang="fr-FR" sz="900" i="1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Clin Cancer </a:t>
              </a:r>
              <a:r>
                <a:rPr lang="fr-FR" sz="900" i="1" dirty="0" err="1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Res</a:t>
              </a:r>
              <a:r>
                <a:rPr lang="fr-FR" sz="900" dirty="0">
                  <a:solidFill>
                    <a:schemeClr val="bg1"/>
                  </a:solidFill>
                  <a:latin typeface="Arial" charset="0"/>
                  <a:ea typeface="ＭＳ Ｐゴシック" pitchFamily="-1" charset="-128"/>
                </a:rPr>
                <a:t>. 19(16):4532-4540. </a:t>
              </a:r>
            </a:p>
          </p:txBody>
        </p:sp>
      </p:grp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121204" y="-37799"/>
            <a:ext cx="9022796" cy="145543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BRAF Mutations in NSCLC</a:t>
            </a:r>
            <a:endParaRPr 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891915" y="4867245"/>
            <a:ext cx="1037724" cy="273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BRAF 1.7%</a:t>
            </a:r>
          </a:p>
        </p:txBody>
      </p:sp>
      <p:sp>
        <p:nvSpPr>
          <p:cNvPr id="56" name="Freeform 55"/>
          <p:cNvSpPr/>
          <p:nvPr/>
        </p:nvSpPr>
        <p:spPr>
          <a:xfrm rot="394840">
            <a:off x="2071569" y="2515573"/>
            <a:ext cx="385261" cy="455614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57" name="Picture 56" descr="Pie chart Left-01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45916">
            <a:off x="228600" y="2424076"/>
            <a:ext cx="3338446" cy="3062324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044919" y="2207264"/>
            <a:ext cx="1153150" cy="58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EGFR</a:t>
            </a:r>
            <a:b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(sensitizing)</a:t>
            </a:r>
          </a:p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9.5%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628537" y="2314084"/>
            <a:ext cx="1080849" cy="586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EGFR</a:t>
            </a:r>
            <a:b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(resistance)</a:t>
            </a:r>
          </a:p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0.8%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001496" y="2891565"/>
            <a:ext cx="649598" cy="430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HER2</a:t>
            </a:r>
          </a:p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0.9%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41907" y="3774937"/>
            <a:ext cx="816619" cy="43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KRAS</a:t>
            </a:r>
          </a:p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27%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10150" y="3739480"/>
            <a:ext cx="816619" cy="58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UKN/Other</a:t>
            </a:r>
          </a:p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53.8%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608473" y="5078856"/>
            <a:ext cx="960553" cy="273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PI3K 2.6%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315226" y="5159031"/>
            <a:ext cx="933315" cy="273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en-US" sz="800" b="1" dirty="0">
                <a:solidFill>
                  <a:schemeClr val="bg1"/>
                </a:solidFill>
                <a:latin typeface="Arial"/>
                <a:cs typeface="Arial"/>
              </a:rPr>
              <a:t>ALK 3.7%</a:t>
            </a:r>
          </a:p>
        </p:txBody>
      </p:sp>
      <p:sp>
        <p:nvSpPr>
          <p:cNvPr id="65" name="Freeform 64"/>
          <p:cNvSpPr/>
          <p:nvPr/>
        </p:nvSpPr>
        <p:spPr>
          <a:xfrm rot="21284641" flipH="1">
            <a:off x="2706818" y="2768222"/>
            <a:ext cx="269296" cy="244978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66" name="Freeform 65"/>
          <p:cNvSpPr/>
          <p:nvPr/>
        </p:nvSpPr>
        <p:spPr>
          <a:xfrm rot="21284641" flipV="1">
            <a:off x="2139587" y="5143188"/>
            <a:ext cx="152123" cy="158946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V="1">
            <a:off x="2805073" y="3023751"/>
            <a:ext cx="290806" cy="80015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 rot="315359" flipH="1" flipV="1">
            <a:off x="2560360" y="5043985"/>
            <a:ext cx="152123" cy="158946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69" name="Freeform 68"/>
          <p:cNvSpPr/>
          <p:nvPr/>
        </p:nvSpPr>
        <p:spPr>
          <a:xfrm flipH="1" flipV="1">
            <a:off x="2781111" y="4924957"/>
            <a:ext cx="193890" cy="103892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70" name="Rectangle à coins arrondis 15"/>
          <p:cNvSpPr/>
          <p:nvPr/>
        </p:nvSpPr>
        <p:spPr>
          <a:xfrm>
            <a:off x="2965617" y="4880118"/>
            <a:ext cx="890849" cy="222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>
              <a:defRPr/>
            </a:pPr>
            <a:endParaRPr lang="fr-FR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2" name="Freeform 31"/>
          <p:cNvSpPr/>
          <p:nvPr/>
        </p:nvSpPr>
        <p:spPr>
          <a:xfrm rot="187772" flipH="1" flipV="1">
            <a:off x="7327950" y="3446819"/>
            <a:ext cx="199878" cy="44880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 rot="315359">
            <a:off x="5458329" y="2917683"/>
            <a:ext cx="107437" cy="125129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51" name="Freeform 50"/>
          <p:cNvSpPr/>
          <p:nvPr/>
        </p:nvSpPr>
        <p:spPr>
          <a:xfrm rot="187772" flipH="1" flipV="1">
            <a:off x="7243584" y="4099863"/>
            <a:ext cx="199878" cy="44880"/>
          </a:xfrm>
          <a:custGeom>
            <a:avLst/>
            <a:gdLst>
              <a:gd name="connsiteX0" fmla="*/ 0 w 423343"/>
              <a:gd name="connsiteY0" fmla="*/ 23519 h 478237"/>
              <a:gd name="connsiteX1" fmla="*/ 282229 w 423343"/>
              <a:gd name="connsiteY1" fmla="*/ 0 h 478237"/>
              <a:gd name="connsiteX2" fmla="*/ 423343 w 423343"/>
              <a:gd name="connsiteY2" fmla="*/ 478237 h 478237"/>
              <a:gd name="connsiteX3" fmla="*/ 423343 w 423343"/>
              <a:gd name="connsiteY3" fmla="*/ 478237 h 4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43" h="478237">
                <a:moveTo>
                  <a:pt x="0" y="23519"/>
                </a:moveTo>
                <a:lnTo>
                  <a:pt x="282229" y="0"/>
                </a:lnTo>
                <a:lnTo>
                  <a:pt x="423343" y="478237"/>
                </a:lnTo>
                <a:lnTo>
                  <a:pt x="423343" y="478237"/>
                </a:lnTo>
              </a:path>
            </a:pathLst>
          </a:cu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6372166" y="4570232"/>
            <a:ext cx="0" cy="191915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4358717" y="1567534"/>
            <a:ext cx="4175681" cy="3784992"/>
            <a:chOff x="4559047" y="1670154"/>
            <a:chExt cx="3548048" cy="3239868"/>
          </a:xfrm>
        </p:grpSpPr>
        <p:pic>
          <p:nvPicPr>
            <p:cNvPr id="37" name="Picture 36" descr="Pie chart Left-02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44477" y="2383782"/>
              <a:ext cx="2568864" cy="1980945"/>
            </a:xfrm>
            <a:prstGeom prst="rect">
              <a:avLst/>
            </a:prstGeom>
          </p:spPr>
        </p:pic>
        <p:sp>
          <p:nvSpPr>
            <p:cNvPr id="9" name="TextBox 20"/>
            <p:cNvSpPr txBox="1"/>
            <p:nvPr/>
          </p:nvSpPr>
          <p:spPr>
            <a:xfrm>
              <a:off x="4705354" y="1670154"/>
              <a:ext cx="3244799" cy="530809"/>
            </a:xfrm>
            <a:prstGeom prst="rect">
              <a:avLst/>
            </a:prstGeom>
            <a:noFill/>
          </p:spPr>
          <p:txBody>
            <a:bodyPr wrap="none" lIns="68579" tIns="34289" rIns="68579" bIns="34289">
              <a:noAutofit/>
            </a:bodyPr>
            <a:lstStyle/>
            <a:p>
              <a:pPr algn="ctr" defTabSz="914355">
                <a:lnSpc>
                  <a:spcPct val="90000"/>
                </a:lnSpc>
                <a:defRPr/>
              </a:pPr>
              <a:r>
                <a:rPr lang="en-GB" sz="1100" b="1" dirty="0">
                  <a:solidFill>
                    <a:schemeClr val="bg1"/>
                  </a:solidFill>
                  <a:latin typeface="Arial"/>
                  <a:cs typeface="Arial"/>
                </a:rPr>
                <a:t>Adenocarcinoma</a:t>
              </a:r>
              <a:br>
                <a:rPr lang="en-GB" sz="1100" b="1" dirty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en-GB" sz="1100" b="1" dirty="0">
                  <a:solidFill>
                    <a:schemeClr val="bg1"/>
                  </a:solidFill>
                  <a:latin typeface="Arial"/>
                  <a:cs typeface="Arial"/>
                </a:rPr>
                <a:t>(Lung Cancer Mutation Consortium)</a:t>
              </a:r>
              <a:br>
                <a:rPr lang="en-GB" sz="1100" b="1" dirty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en-GB" sz="1100" b="1" dirty="0">
                  <a:solidFill>
                    <a:schemeClr val="bg1"/>
                  </a:solidFill>
                  <a:latin typeface="Arial"/>
                  <a:cs typeface="Arial"/>
                </a:rPr>
                <a:t>(n = 733)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70474" y="2431130"/>
              <a:ext cx="738022" cy="438580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EGFR</a:t>
              </a:r>
              <a:b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</a:br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(sensitizing)</a:t>
              </a:r>
            </a:p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17%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466395" y="3385216"/>
              <a:ext cx="603020" cy="19620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HER2 3%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47022" y="4603975"/>
              <a:ext cx="538847" cy="196206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ALK 8%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98693" y="4484440"/>
              <a:ext cx="661076" cy="19235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MEK1 &lt;1%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36373" y="4170834"/>
              <a:ext cx="544128" cy="19620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MET 1%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59047" y="3984871"/>
              <a:ext cx="935138" cy="19620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 err="1">
                  <a:solidFill>
                    <a:schemeClr val="bg1"/>
                  </a:solidFill>
                  <a:latin typeface="Arial"/>
                  <a:cs typeface="Arial"/>
                </a:rPr>
                <a:t>Mut</a:t>
              </a:r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 &gt;1 gene 3%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639995" y="2681850"/>
              <a:ext cx="897013" cy="450123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No oncogenic</a:t>
              </a:r>
            </a:p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driver detected</a:t>
              </a:r>
            </a:p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36%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82301" y="4713814"/>
              <a:ext cx="704892" cy="19620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PIK3CA 1%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397721" y="4038324"/>
              <a:ext cx="679424" cy="196208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KRAS 25%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310353" y="3014694"/>
              <a:ext cx="796742" cy="323165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EGFR (other)</a:t>
              </a:r>
            </a:p>
            <a:p>
              <a:pPr algn="ctr" defTabSz="685783"/>
              <a:r>
                <a:rPr lang="en-US" sz="800" b="1" dirty="0">
                  <a:solidFill>
                    <a:schemeClr val="bg1"/>
                  </a:solidFill>
                  <a:latin typeface="Arial"/>
                  <a:cs typeface="Arial"/>
                </a:rPr>
                <a:t>4%</a:t>
              </a: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822109" y="4534738"/>
              <a:ext cx="827471" cy="326243"/>
              <a:chOff x="7045153" y="4015690"/>
              <a:chExt cx="1103293" cy="434991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7045153" y="4015690"/>
                <a:ext cx="1103293" cy="43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783"/>
                <a:r>
                  <a:rPr lang="en-US" sz="8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BRAF 2%</a:t>
                </a:r>
              </a:p>
              <a:p>
                <a:pPr algn="ctr" defTabSz="685783">
                  <a:lnSpc>
                    <a:spcPct val="90000"/>
                  </a:lnSpc>
                </a:pPr>
                <a:r>
                  <a:rPr lang="en-US" sz="8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(V600E 1.6%)</a:t>
                </a:r>
              </a:p>
            </p:txBody>
          </p:sp>
          <p:sp>
            <p:nvSpPr>
              <p:cNvPr id="55" name="Rectangle à coins arrondis 15"/>
              <p:cNvSpPr/>
              <p:nvPr/>
            </p:nvSpPr>
            <p:spPr>
              <a:xfrm>
                <a:off x="7117419" y="4043489"/>
                <a:ext cx="973050" cy="377699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83">
                  <a:defRPr/>
                </a:pPr>
                <a:endParaRPr lang="fr-FR" dirty="0">
                  <a:solidFill>
                    <a:schemeClr val="bg1"/>
                  </a:solidFill>
                  <a:latin typeface="Arial"/>
                </a:endParaRPr>
              </a:p>
            </p:txBody>
          </p:sp>
        </p:grpSp>
      </p:grpSp>
      <p:sp>
        <p:nvSpPr>
          <p:cNvPr id="71" name="Line 19"/>
          <p:cNvSpPr>
            <a:spLocks noChangeShapeType="1"/>
          </p:cNvSpPr>
          <p:nvPr/>
        </p:nvSpPr>
        <p:spPr bwMode="auto">
          <a:xfrm>
            <a:off x="1562101" y="1066800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5788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Text Box 1102"/>
          <p:cNvSpPr txBox="1">
            <a:spLocks noChangeArrowheads="1"/>
          </p:cNvSpPr>
          <p:nvPr/>
        </p:nvSpPr>
        <p:spPr bwMode="auto">
          <a:xfrm>
            <a:off x="227299" y="6413266"/>
            <a:ext cx="86894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Adapted from: Davies H </a:t>
            </a:r>
            <a:r>
              <a:rPr lang="en-US" sz="1000" dirty="0">
                <a:solidFill>
                  <a:schemeClr val="bg1"/>
                </a:solidFill>
              </a:rPr>
              <a:t>et al. </a:t>
            </a:r>
            <a:r>
              <a:rPr lang="en-US" sz="1000" i="1" dirty="0" smtClean="0">
                <a:solidFill>
                  <a:schemeClr val="bg1"/>
                </a:solidFill>
              </a:rPr>
              <a:t>Nature </a:t>
            </a:r>
            <a:r>
              <a:rPr lang="en-US" sz="1000" dirty="0" smtClean="0">
                <a:solidFill>
                  <a:schemeClr val="bg1"/>
                </a:solidFill>
              </a:rPr>
              <a:t>2002;417:949-54</a:t>
            </a:r>
            <a:r>
              <a:rPr lang="en-US" sz="1000" dirty="0">
                <a:solidFill>
                  <a:schemeClr val="bg1"/>
                </a:solidFill>
              </a:rPr>
              <a:t>; </a:t>
            </a:r>
            <a:r>
              <a:rPr lang="en-US" sz="1000" dirty="0" err="1">
                <a:solidFill>
                  <a:schemeClr val="bg1"/>
                </a:solidFill>
              </a:rPr>
              <a:t>Platz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A </a:t>
            </a:r>
            <a:r>
              <a:rPr lang="en-US" sz="1000" dirty="0">
                <a:solidFill>
                  <a:schemeClr val="bg1"/>
                </a:solidFill>
              </a:rPr>
              <a:t>et al. </a:t>
            </a:r>
            <a:r>
              <a:rPr lang="en-US" sz="1000" i="1" dirty="0" err="1">
                <a:solidFill>
                  <a:schemeClr val="bg1"/>
                </a:solidFill>
              </a:rPr>
              <a:t>Mol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en-US" sz="1000" i="1" dirty="0" err="1" smtClean="0">
                <a:solidFill>
                  <a:schemeClr val="bg1"/>
                </a:solidFill>
              </a:rPr>
              <a:t>Oncol</a:t>
            </a:r>
            <a:r>
              <a:rPr lang="en-US" sz="1000" i="1" dirty="0" smtClean="0">
                <a:solidFill>
                  <a:schemeClr val="bg1"/>
                </a:solidFill>
              </a:rPr>
              <a:t> </a:t>
            </a:r>
            <a:r>
              <a:rPr lang="en-US" sz="1000" dirty="0">
                <a:solidFill>
                  <a:schemeClr val="bg1"/>
                </a:solidFill>
              </a:rPr>
              <a:t>2008;1:395-405; </a:t>
            </a:r>
            <a:r>
              <a:rPr lang="da-DK" sz="1000" dirty="0" err="1">
                <a:solidFill>
                  <a:schemeClr val="bg1"/>
                </a:solidFill>
              </a:rPr>
              <a:t>Karasarides</a:t>
            </a:r>
            <a:r>
              <a:rPr lang="da-DK" sz="1000" dirty="0">
                <a:solidFill>
                  <a:schemeClr val="bg1"/>
                </a:solidFill>
              </a:rPr>
              <a:t> </a:t>
            </a:r>
            <a:r>
              <a:rPr lang="da-DK" sz="1000" dirty="0" smtClean="0">
                <a:solidFill>
                  <a:schemeClr val="bg1"/>
                </a:solidFill>
              </a:rPr>
              <a:t>M </a:t>
            </a:r>
            <a:r>
              <a:rPr lang="da-DK" sz="1000" dirty="0">
                <a:solidFill>
                  <a:schemeClr val="bg1"/>
                </a:solidFill>
              </a:rPr>
              <a:t>et al. </a:t>
            </a:r>
            <a:r>
              <a:rPr lang="da-DK" sz="1000" i="1" dirty="0" err="1" smtClean="0">
                <a:solidFill>
                  <a:schemeClr val="bg1"/>
                </a:solidFill>
              </a:rPr>
              <a:t>Oncogene</a:t>
            </a:r>
            <a:r>
              <a:rPr lang="da-DK" sz="1000" i="1" dirty="0" smtClean="0">
                <a:solidFill>
                  <a:schemeClr val="bg1"/>
                </a:solidFill>
              </a:rPr>
              <a:t> </a:t>
            </a:r>
            <a:r>
              <a:rPr lang="da-DK" sz="1000" dirty="0" smtClean="0">
                <a:solidFill>
                  <a:schemeClr val="bg1"/>
                </a:solidFill>
              </a:rPr>
              <a:t>2004;23:6292-8; </a:t>
            </a:r>
            <a:br>
              <a:rPr lang="da-DK" sz="1000" dirty="0" smtClean="0">
                <a:solidFill>
                  <a:schemeClr val="bg1"/>
                </a:solidFill>
              </a:rPr>
            </a:br>
            <a:r>
              <a:rPr lang="da-DK" sz="1000" dirty="0" smtClean="0">
                <a:solidFill>
                  <a:schemeClr val="bg1"/>
                </a:solidFill>
              </a:rPr>
              <a:t>Long </a:t>
            </a:r>
            <a:r>
              <a:rPr lang="da-DK" sz="1000" dirty="0">
                <a:solidFill>
                  <a:schemeClr val="bg1"/>
                </a:solidFill>
              </a:rPr>
              <a:t>et al. </a:t>
            </a:r>
            <a:r>
              <a:rPr lang="da-DK" sz="1000" i="1" dirty="0">
                <a:solidFill>
                  <a:schemeClr val="bg1"/>
                </a:solidFill>
              </a:rPr>
              <a:t>N Engl J </a:t>
            </a:r>
            <a:r>
              <a:rPr lang="da-DK" sz="1000" i="1" dirty="0" smtClean="0">
                <a:solidFill>
                  <a:schemeClr val="bg1"/>
                </a:solidFill>
              </a:rPr>
              <a:t>Med </a:t>
            </a:r>
            <a:r>
              <a:rPr lang="da-DK" sz="1000" dirty="0">
                <a:solidFill>
                  <a:schemeClr val="bg1"/>
                </a:solidFill>
              </a:rPr>
              <a:t>2014;</a:t>
            </a:r>
            <a:r>
              <a:rPr lang="en-US" sz="1000" dirty="0">
                <a:solidFill>
                  <a:schemeClr val="bg1"/>
                </a:solidFill>
              </a:rPr>
              <a:t>371:1877; </a:t>
            </a:r>
            <a:r>
              <a:rPr lang="en-US" sz="1000" dirty="0" err="1">
                <a:solidFill>
                  <a:schemeClr val="bg1"/>
                </a:solidFill>
              </a:rPr>
              <a:t>Gilmartin</a:t>
            </a:r>
            <a:r>
              <a:rPr lang="en-US" sz="1000" dirty="0">
                <a:solidFill>
                  <a:schemeClr val="bg1"/>
                </a:solidFill>
              </a:rPr>
              <a:t> et </a:t>
            </a:r>
            <a:r>
              <a:rPr lang="en-US" sz="1000" dirty="0" smtClean="0">
                <a:solidFill>
                  <a:schemeClr val="bg1"/>
                </a:solidFill>
              </a:rPr>
              <a:t>al. </a:t>
            </a:r>
            <a:r>
              <a:rPr lang="en-US" sz="1000" i="1" dirty="0" err="1">
                <a:solidFill>
                  <a:schemeClr val="bg1"/>
                </a:solidFill>
              </a:rPr>
              <a:t>Clin</a:t>
            </a:r>
            <a:r>
              <a:rPr lang="en-US" sz="1000" i="1" dirty="0">
                <a:solidFill>
                  <a:schemeClr val="bg1"/>
                </a:solidFill>
              </a:rPr>
              <a:t> Cancer Res </a:t>
            </a:r>
            <a:r>
              <a:rPr lang="en-US" sz="1000" dirty="0">
                <a:solidFill>
                  <a:schemeClr val="bg1"/>
                </a:solidFill>
              </a:rPr>
              <a:t>2011;17:989.</a:t>
            </a:r>
          </a:p>
        </p:txBody>
      </p:sp>
      <p:sp>
        <p:nvSpPr>
          <p:cNvPr id="1140" name="Title 1139"/>
          <p:cNvSpPr>
            <a:spLocks noGrp="1"/>
          </p:cNvSpPr>
          <p:nvPr>
            <p:ph type="title"/>
          </p:nvPr>
        </p:nvSpPr>
        <p:spPr>
          <a:xfrm>
            <a:off x="0" y="30920"/>
            <a:ext cx="9144000" cy="1386718"/>
          </a:xfrm>
        </p:spPr>
        <p:txBody>
          <a:bodyPr>
            <a:noAutofit/>
          </a:bodyPr>
          <a:lstStyle/>
          <a:p>
            <a:r>
              <a:rPr lang="en-US" sz="2600" dirty="0" err="1" smtClean="0"/>
              <a:t>Dabrafenib</a:t>
            </a:r>
            <a:r>
              <a:rPr lang="en-US" sz="2600" dirty="0" smtClean="0"/>
              <a:t> Inhibits BRAF V600 Kinase and </a:t>
            </a:r>
            <a:r>
              <a:rPr lang="en-US" sz="2600" dirty="0" err="1" smtClean="0"/>
              <a:t>Trametinib</a:t>
            </a:r>
            <a:r>
              <a:rPr lang="en-US" sz="2600" dirty="0" smtClean="0"/>
              <a:t> Inhibits </a:t>
            </a:r>
            <a:r>
              <a:rPr lang="en-US" sz="2600" dirty="0"/>
              <a:t>Downstream MEK Signaling</a:t>
            </a:r>
          </a:p>
        </p:txBody>
      </p:sp>
      <p:sp>
        <p:nvSpPr>
          <p:cNvPr id="1141" name="Content Placeholder 1142"/>
          <p:cNvSpPr txBox="1">
            <a:spLocks/>
          </p:cNvSpPr>
          <p:nvPr/>
        </p:nvSpPr>
        <p:spPr>
          <a:xfrm>
            <a:off x="211888" y="3201274"/>
            <a:ext cx="3487267" cy="3191301"/>
          </a:xfrm>
          <a:prstGeom prst="rect">
            <a:avLst/>
          </a:prstGeom>
        </p:spPr>
        <p:txBody>
          <a:bodyPr lIns="91436" tIns="45718" rIns="91436" bIns="45718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u="sng" dirty="0">
                <a:solidFill>
                  <a:schemeClr val="bg1"/>
                </a:solidFill>
              </a:rPr>
              <a:t>Dabrafenib mode of action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Reversible, small molecule 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BRAF inhibitor 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ATP competitive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BRAF V600E: IC</a:t>
            </a:r>
            <a:r>
              <a:rPr lang="en-US" baseline="-25000" dirty="0">
                <a:solidFill>
                  <a:schemeClr val="bg1"/>
                </a:solidFill>
              </a:rPr>
              <a:t>50</a:t>
            </a:r>
            <a:r>
              <a:rPr lang="en-US" dirty="0">
                <a:solidFill>
                  <a:schemeClr val="bg1"/>
                </a:solidFill>
              </a:rPr>
              <a:t> 0.65 </a:t>
            </a:r>
            <a:r>
              <a:rPr lang="en-US" dirty="0" err="1">
                <a:solidFill>
                  <a:schemeClr val="bg1"/>
                </a:solidFill>
              </a:rPr>
              <a:t>nM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u="sng" dirty="0">
                <a:solidFill>
                  <a:schemeClr val="bg1"/>
                </a:solidFill>
              </a:rPr>
              <a:t>Trametinib mode of action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Reversible, small molecule 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MEK1 and MEK2 allosteric inhibitor </a:t>
            </a:r>
          </a:p>
          <a:p>
            <a:pPr marL="171442" indent="-171442"/>
            <a:r>
              <a:rPr lang="en-US" dirty="0">
                <a:solidFill>
                  <a:schemeClr val="bg1"/>
                </a:solidFill>
              </a:rPr>
              <a:t>MEK1 and MEK2: IC</a:t>
            </a:r>
            <a:r>
              <a:rPr lang="en-US" baseline="-25000" dirty="0">
                <a:solidFill>
                  <a:schemeClr val="bg1"/>
                </a:solidFill>
              </a:rPr>
              <a:t>50</a:t>
            </a:r>
            <a:r>
              <a:rPr lang="en-US" dirty="0">
                <a:solidFill>
                  <a:schemeClr val="bg1"/>
                </a:solidFill>
              </a:rPr>
              <a:t> 0.7 and 0.9 </a:t>
            </a:r>
            <a:r>
              <a:rPr lang="en-US" dirty="0" err="1">
                <a:solidFill>
                  <a:schemeClr val="bg1"/>
                </a:solidFill>
              </a:rPr>
              <a:t>nM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82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700" y="1446795"/>
            <a:ext cx="6399237" cy="457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388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Rationale for Combining Dabrafenib (D)  and Trametinib (T)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In preclinical models, combination of D+T was more effective than either agent alone</a:t>
            </a:r>
            <a:r>
              <a:rPr lang="en-US" baseline="30000" dirty="0" smtClean="0"/>
              <a:t>1</a:t>
            </a:r>
            <a:r>
              <a:rPr lang="en-US" sz="1300" baseline="30000" dirty="0"/>
              <a:t> </a:t>
            </a:r>
            <a:r>
              <a:rPr lang="en-US" dirty="0" smtClean="0"/>
              <a:t>at: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inhibiting MAPK pathway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I</a:t>
            </a:r>
            <a:r>
              <a:rPr lang="en-US" dirty="0" smtClean="0"/>
              <a:t>nducing apoptosis in BRAFV600E mutant NSCLC cell lines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D+T was more efficacious than BRAF-inhibitor monotherapy in BRAFV600-mutant melanoma</a:t>
            </a:r>
            <a:r>
              <a:rPr lang="en-US" baseline="30000" dirty="0" smtClean="0"/>
              <a:t>2,3</a:t>
            </a:r>
            <a:endParaRPr lang="en-US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D+T demonstrated clinically meaningful and  significant superior OS, PFS, ORR, and </a:t>
            </a:r>
            <a:r>
              <a:rPr lang="en-US" dirty="0" err="1" smtClean="0"/>
              <a:t>DoR</a:t>
            </a: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Dabrafenib monotherapy demonstrated clinically meaningful antitumor activity with durable objective responses in BRAF-mutated V600E NSCLC</a:t>
            </a:r>
            <a:r>
              <a:rPr lang="en-US" baseline="30000" dirty="0" smtClean="0"/>
              <a:t>4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ORR = 32%, and DCR = 56%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Median </a:t>
            </a:r>
            <a:r>
              <a:rPr lang="en-US" dirty="0" err="1" smtClean="0"/>
              <a:t>DoR</a:t>
            </a:r>
            <a:r>
              <a:rPr lang="en-US" dirty="0" smtClean="0"/>
              <a:t> </a:t>
            </a:r>
            <a:r>
              <a:rPr lang="en-US" dirty="0"/>
              <a:t>= 9.6 </a:t>
            </a:r>
            <a:r>
              <a:rPr lang="en-US" dirty="0" smtClean="0"/>
              <a:t>months </a:t>
            </a:r>
            <a:r>
              <a:rPr lang="en-US" dirty="0"/>
              <a:t>(95% </a:t>
            </a:r>
            <a:r>
              <a:rPr lang="en-US" dirty="0" smtClean="0"/>
              <a:t>CI, 5.4 </a:t>
            </a:r>
            <a:r>
              <a:rPr lang="en-US" dirty="0"/>
              <a:t>– </a:t>
            </a:r>
            <a:r>
              <a:rPr lang="en-US" dirty="0" smtClean="0"/>
              <a:t>15.2) </a:t>
            </a:r>
            <a:r>
              <a:rPr lang="en-US" dirty="0"/>
              <a:t>with 77% responders progressed or </a:t>
            </a:r>
            <a:r>
              <a:rPr lang="en-US" dirty="0" smtClean="0"/>
              <a:t>died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Median PFS = 5.5 months with 62% patients progressed or died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935AB50D-6A15-442E-94CC-04CA43FF2A2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564" y="5969169"/>
            <a:ext cx="8690439" cy="5078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900" dirty="0"/>
              <a:t>1. </a:t>
            </a:r>
            <a:r>
              <a:rPr lang="en-US" sz="900" dirty="0">
                <a:solidFill>
                  <a:schemeClr val="bg1"/>
                </a:solidFill>
              </a:rPr>
              <a:t>GlaxoSmithKline Document Number 2013N169244_00:Cellular assays with dabrafenib and trametinib as single agents and in combination in BRAF mutant lung cancer cell lines. Report Date May 2013; 2. Long GV, et al. </a:t>
            </a:r>
            <a:r>
              <a:rPr lang="en-US" sz="900" i="1" dirty="0">
                <a:solidFill>
                  <a:schemeClr val="bg1"/>
                </a:solidFill>
              </a:rPr>
              <a:t>N </a:t>
            </a:r>
            <a:r>
              <a:rPr lang="en-US" sz="900" i="1" dirty="0" err="1">
                <a:solidFill>
                  <a:schemeClr val="bg1"/>
                </a:solidFill>
              </a:rPr>
              <a:t>Engl</a:t>
            </a:r>
            <a:r>
              <a:rPr lang="en-US" sz="900" i="1" dirty="0">
                <a:solidFill>
                  <a:schemeClr val="bg1"/>
                </a:solidFill>
              </a:rPr>
              <a:t> J Med </a:t>
            </a:r>
            <a:r>
              <a:rPr lang="en-US" sz="900" dirty="0">
                <a:solidFill>
                  <a:schemeClr val="bg1"/>
                </a:solidFill>
              </a:rPr>
              <a:t>2014;</a:t>
            </a:r>
            <a:r>
              <a:rPr lang="nb-NO" sz="900" dirty="0">
                <a:solidFill>
                  <a:schemeClr val="bg1"/>
                </a:solidFill>
              </a:rPr>
              <a:t>371(20):1877-1888;  3. </a:t>
            </a:r>
            <a:r>
              <a:rPr lang="en-US" sz="900" dirty="0">
                <a:solidFill>
                  <a:schemeClr val="bg1"/>
                </a:solidFill>
              </a:rPr>
              <a:t>Robert C, et al. </a:t>
            </a:r>
            <a:r>
              <a:rPr lang="en-US" sz="900" i="1" dirty="0">
                <a:solidFill>
                  <a:schemeClr val="bg1"/>
                </a:solidFill>
              </a:rPr>
              <a:t>N </a:t>
            </a:r>
            <a:r>
              <a:rPr lang="en-US" sz="900" i="1" dirty="0" err="1">
                <a:solidFill>
                  <a:schemeClr val="bg1"/>
                </a:solidFill>
              </a:rPr>
              <a:t>Engl</a:t>
            </a:r>
            <a:r>
              <a:rPr lang="en-US" sz="900" i="1" dirty="0">
                <a:solidFill>
                  <a:schemeClr val="bg1"/>
                </a:solidFill>
              </a:rPr>
              <a:t> J. Med </a:t>
            </a:r>
            <a:r>
              <a:rPr lang="en-US" sz="900" dirty="0">
                <a:solidFill>
                  <a:schemeClr val="bg1"/>
                </a:solidFill>
              </a:rPr>
              <a:t>2015;372(1):30-39; 4. </a:t>
            </a:r>
            <a:r>
              <a:rPr lang="en-US" sz="900" dirty="0" err="1">
                <a:solidFill>
                  <a:schemeClr val="bg1"/>
                </a:solidFill>
              </a:rPr>
              <a:t>Planchard</a:t>
            </a:r>
            <a:r>
              <a:rPr lang="en-US" sz="900" dirty="0">
                <a:solidFill>
                  <a:schemeClr val="bg1"/>
                </a:solidFill>
              </a:rPr>
              <a:t> D, et al. </a:t>
            </a:r>
            <a:r>
              <a:rPr lang="en-US" sz="900" i="1" dirty="0">
                <a:solidFill>
                  <a:schemeClr val="bg1"/>
                </a:solidFill>
              </a:rPr>
              <a:t>Ann </a:t>
            </a:r>
            <a:r>
              <a:rPr lang="en-US" sz="900" i="1" dirty="0" err="1">
                <a:solidFill>
                  <a:schemeClr val="bg1"/>
                </a:solidFill>
              </a:rPr>
              <a:t>Oncol</a:t>
            </a:r>
            <a:r>
              <a:rPr lang="en-US" sz="900" i="1" dirty="0">
                <a:solidFill>
                  <a:schemeClr val="bg1"/>
                </a:solidFill>
              </a:rPr>
              <a:t> </a:t>
            </a:r>
            <a:r>
              <a:rPr lang="en-US" sz="900" dirty="0">
                <a:solidFill>
                  <a:schemeClr val="bg1"/>
                </a:solidFill>
              </a:rPr>
              <a:t>2014;</a:t>
            </a:r>
            <a:r>
              <a:rPr lang="it-IT" sz="900" dirty="0">
                <a:solidFill>
                  <a:schemeClr val="bg1"/>
                </a:solidFill>
              </a:rPr>
              <a:t>25 (suppl 4</a:t>
            </a:r>
            <a:r>
              <a:rPr lang="en-US" sz="900" dirty="0">
                <a:solidFill>
                  <a:schemeClr val="bg1"/>
                </a:solidFill>
              </a:rPr>
              <a:t>):abstract LBA38_PR.</a:t>
            </a:r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6235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BRF113928: Study Objectives</a:t>
            </a:r>
            <a:endParaRPr lang="en-US" dirty="0"/>
          </a:p>
        </p:txBody>
      </p:sp>
      <p:sp>
        <p:nvSpPr>
          <p:cNvPr id="5" name="TextBox 26"/>
          <p:cNvSpPr txBox="1"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Primary objective: Investigator-assessed ORR</a:t>
            </a:r>
            <a:endParaRPr lang="en-GB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Secondary objectives: PFS, </a:t>
            </a:r>
            <a:r>
              <a:rPr lang="en-US" sz="2800" dirty="0" err="1">
                <a:solidFill>
                  <a:schemeClr val="bg1"/>
                </a:solidFill>
              </a:rPr>
              <a:t>DoR</a:t>
            </a:r>
            <a:r>
              <a:rPr lang="en-US" sz="2800" dirty="0">
                <a:solidFill>
                  <a:schemeClr val="bg1"/>
                </a:solidFill>
              </a:rPr>
              <a:t>, OS, safety, tolerability, and population PK</a:t>
            </a:r>
          </a:p>
          <a:p>
            <a:r>
              <a:rPr lang="en-US" sz="2800" dirty="0">
                <a:solidFill>
                  <a:schemeClr val="bg1"/>
                </a:solidFill>
              </a:rPr>
              <a:t>Cohort B analysis populations: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Efficacy population (≥ 2nd line), </a:t>
            </a:r>
            <a:r>
              <a:rPr lang="en-US" sz="2400" dirty="0">
                <a:solidFill>
                  <a:schemeClr val="bg1"/>
                </a:solidFill>
                <a:sym typeface="Wingdings" panose="05000000000000000000" pitchFamily="2" charset="2"/>
              </a:rPr>
              <a:t>N = 24</a:t>
            </a:r>
          </a:p>
          <a:p>
            <a:pPr lvl="2"/>
            <a:r>
              <a:rPr lang="en-US" sz="2000" dirty="0">
                <a:solidFill>
                  <a:schemeClr val="bg1"/>
                </a:solidFill>
                <a:sym typeface="Wingdings" panose="05000000000000000000" pitchFamily="2" charset="2"/>
              </a:rPr>
              <a:t>Defined as having had either 2 post-baseline scans or discontinued study treatment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sym typeface="Wingdings" panose="05000000000000000000" pitchFamily="2" charset="2"/>
              </a:rPr>
              <a:t>Safety population (all treated), N = 33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5D03990-6028-2947-A5B4-65D79B19772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16421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BRF113928: Study Design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898732" y="2853450"/>
            <a:ext cx="1021498" cy="43857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</a:rPr>
              <a:t>Reported at ESMO 2014*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840" y="5569905"/>
            <a:ext cx="4068293" cy="2308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fr-FR" sz="900" dirty="0">
                <a:solidFill>
                  <a:srgbClr val="FFFF00"/>
                </a:solidFill>
              </a:rPr>
              <a:t>*</a:t>
            </a:r>
            <a:r>
              <a:rPr lang="fr-FR" sz="900" dirty="0" err="1">
                <a:solidFill>
                  <a:srgbClr val="FFFF00"/>
                </a:solidFill>
              </a:rPr>
              <a:t>Planchard</a:t>
            </a:r>
            <a:r>
              <a:rPr lang="fr-FR" sz="900" dirty="0">
                <a:solidFill>
                  <a:srgbClr val="FFFF00"/>
                </a:solidFill>
              </a:rPr>
              <a:t> D, et al. </a:t>
            </a:r>
            <a:r>
              <a:rPr lang="fr-FR" sz="900" i="1" dirty="0">
                <a:solidFill>
                  <a:srgbClr val="FFFF00"/>
                </a:solidFill>
              </a:rPr>
              <a:t>Ann </a:t>
            </a:r>
            <a:r>
              <a:rPr lang="fr-FR" sz="900" i="1" dirty="0" err="1">
                <a:solidFill>
                  <a:srgbClr val="FFFF00"/>
                </a:solidFill>
              </a:rPr>
              <a:t>Oncol</a:t>
            </a:r>
            <a:r>
              <a:rPr lang="fr-FR" sz="900" i="1" dirty="0">
                <a:solidFill>
                  <a:srgbClr val="FFFF00"/>
                </a:solidFill>
              </a:rPr>
              <a:t> </a:t>
            </a:r>
            <a:r>
              <a:rPr lang="fr-FR" sz="900" dirty="0">
                <a:solidFill>
                  <a:srgbClr val="FFFF00"/>
                </a:solidFill>
              </a:rPr>
              <a:t>2014;25(</a:t>
            </a:r>
            <a:r>
              <a:rPr lang="fr-FR" sz="900" dirty="0" err="1">
                <a:solidFill>
                  <a:srgbClr val="FFFF00"/>
                </a:solidFill>
              </a:rPr>
              <a:t>suppl</a:t>
            </a:r>
            <a:r>
              <a:rPr lang="fr-FR" sz="900" dirty="0">
                <a:solidFill>
                  <a:srgbClr val="FFFF00"/>
                </a:solidFill>
              </a:rPr>
              <a:t> 4):abstract LBA38_PR.</a:t>
            </a:r>
            <a:endParaRPr lang="en-US" sz="900" dirty="0">
              <a:solidFill>
                <a:srgbClr val="FFFF00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53630" y="1848440"/>
            <a:ext cx="8867467" cy="1278222"/>
            <a:chOff x="153628" y="1069247"/>
            <a:chExt cx="8867467" cy="1278222"/>
          </a:xfrm>
        </p:grpSpPr>
        <p:sp>
          <p:nvSpPr>
            <p:cNvPr id="31" name="Rounded Rectangle 30"/>
            <p:cNvSpPr/>
            <p:nvPr/>
          </p:nvSpPr>
          <p:spPr>
            <a:xfrm>
              <a:off x="215082" y="1382679"/>
              <a:ext cx="1720645" cy="964790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2445775" y="1683791"/>
              <a:ext cx="1081549" cy="374855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456905" y="1683791"/>
              <a:ext cx="818462" cy="374855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821131" y="1683791"/>
              <a:ext cx="1051015" cy="374855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074242" y="1683791"/>
              <a:ext cx="822960" cy="374855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6" name="Content Placeholder 1142"/>
            <p:cNvSpPr txBox="1">
              <a:spLocks/>
            </p:cNvSpPr>
            <p:nvPr/>
          </p:nvSpPr>
          <p:spPr>
            <a:xfrm>
              <a:off x="196647" y="1459493"/>
              <a:ext cx="1732934" cy="851105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Stage IV NSCLC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BRAF V600E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ECOG 0-2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At least 1 platinum-based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chemotherapy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53628" y="1069247"/>
              <a:ext cx="2401938" cy="469357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766"/>
              <a:r>
                <a:rPr lang="en-US" sz="1200" b="1" u="sng" kern="0" dirty="0">
                  <a:solidFill>
                    <a:srgbClr val="FFFF00"/>
                  </a:solidFill>
                </a:rPr>
                <a:t>Cohort A (</a:t>
              </a:r>
              <a:r>
                <a:rPr lang="en-US" sz="1200" b="1" u="sng" kern="0" dirty="0" err="1">
                  <a:solidFill>
                    <a:srgbClr val="FFFF00"/>
                  </a:solidFill>
                </a:rPr>
                <a:t>monotherapy</a:t>
              </a:r>
              <a:r>
                <a:rPr lang="en-US" sz="1200" b="1" u="sng" kern="0" dirty="0">
                  <a:solidFill>
                    <a:srgbClr val="FFFF00"/>
                  </a:solidFill>
                </a:rPr>
                <a:t>) n = 60</a:t>
              </a:r>
            </a:p>
            <a:p>
              <a:pPr defTabSz="685766"/>
              <a:endParaRPr lang="en-US" sz="1400" kern="0" dirty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38" name="Content Placeholder 1142"/>
            <p:cNvSpPr txBox="1">
              <a:spLocks/>
            </p:cNvSpPr>
            <p:nvPr/>
          </p:nvSpPr>
          <p:spPr>
            <a:xfrm>
              <a:off x="2402758" y="1705298"/>
              <a:ext cx="1143000" cy="445500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 err="1">
                  <a:solidFill>
                    <a:srgbClr val="FFFF00"/>
                  </a:solidFill>
                  <a:latin typeface="Calibri"/>
                </a:rPr>
                <a:t>Dabrafenib</a:t>
              </a:r>
              <a:endParaRPr lang="en-US" sz="1100" dirty="0">
                <a:solidFill>
                  <a:srgbClr val="FFFF00"/>
                </a:solidFill>
                <a:latin typeface="Calibri"/>
              </a:endParaRP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150mg BID</a:t>
              </a:r>
            </a:p>
          </p:txBody>
        </p:sp>
        <p:sp>
          <p:nvSpPr>
            <p:cNvPr id="39" name="Content Placeholder 1142"/>
            <p:cNvSpPr txBox="1">
              <a:spLocks/>
            </p:cNvSpPr>
            <p:nvPr/>
          </p:nvSpPr>
          <p:spPr>
            <a:xfrm>
              <a:off x="3932903" y="1705298"/>
              <a:ext cx="1143000" cy="445500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Stage 1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N = 20</a:t>
              </a:r>
            </a:p>
          </p:txBody>
        </p:sp>
        <p:sp>
          <p:nvSpPr>
            <p:cNvPr id="40" name="Content Placeholder 1142"/>
            <p:cNvSpPr txBox="1">
              <a:spLocks/>
            </p:cNvSpPr>
            <p:nvPr/>
          </p:nvSpPr>
          <p:spPr>
            <a:xfrm>
              <a:off x="5278693" y="1705298"/>
              <a:ext cx="1143000" cy="445500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Stage 2 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N = 20</a:t>
              </a:r>
            </a:p>
          </p:txBody>
        </p:sp>
        <p:sp>
          <p:nvSpPr>
            <p:cNvPr id="41" name="Content Placeholder 1142"/>
            <p:cNvSpPr txBox="1">
              <a:spLocks/>
            </p:cNvSpPr>
            <p:nvPr/>
          </p:nvSpPr>
          <p:spPr>
            <a:xfrm>
              <a:off x="6790404" y="1705298"/>
              <a:ext cx="1143000" cy="445500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Expansion</a:t>
              </a:r>
            </a:p>
            <a:p>
              <a:pPr marL="0" indent="0" algn="ctr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N = 20</a:t>
              </a:r>
            </a:p>
          </p:txBody>
        </p:sp>
        <p:sp>
          <p:nvSpPr>
            <p:cNvPr id="42" name="Right Arrow 41"/>
            <p:cNvSpPr/>
            <p:nvPr/>
          </p:nvSpPr>
          <p:spPr>
            <a:xfrm>
              <a:off x="1966452" y="1757509"/>
              <a:ext cx="442452" cy="215081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43" name="Right Arrow 42"/>
            <p:cNvSpPr/>
            <p:nvPr/>
          </p:nvSpPr>
          <p:spPr>
            <a:xfrm>
              <a:off x="3576485" y="1757509"/>
              <a:ext cx="442452" cy="215081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44" name="Right Arrow 43"/>
            <p:cNvSpPr/>
            <p:nvPr/>
          </p:nvSpPr>
          <p:spPr>
            <a:xfrm>
              <a:off x="4965290" y="1757509"/>
              <a:ext cx="442452" cy="215081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45" name="Right Arrow 44"/>
            <p:cNvSpPr/>
            <p:nvPr/>
          </p:nvSpPr>
          <p:spPr>
            <a:xfrm>
              <a:off x="6335662" y="1757509"/>
              <a:ext cx="442452" cy="215081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lIns="68579" tIns="34289" rIns="68579" bIns="34289" rtlCol="0" anchor="ctr"/>
            <a:lstStyle/>
            <a:p>
              <a:pPr algn="ctr" defTabSz="685766"/>
              <a:endParaRPr lang="en-US" sz="1400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46" name="Content Placeholder 1142"/>
            <p:cNvSpPr txBox="1">
              <a:spLocks/>
            </p:cNvSpPr>
            <p:nvPr/>
          </p:nvSpPr>
          <p:spPr>
            <a:xfrm>
              <a:off x="7878095" y="1772897"/>
              <a:ext cx="1143000" cy="445500"/>
            </a:xfrm>
            <a:prstGeom prst="rect">
              <a:avLst/>
            </a:prstGeom>
            <a:effectLst/>
          </p:spPr>
          <p:txBody>
            <a:bodyPr lIns="68579" tIns="34289" rIns="68579" bIns="34289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80000"/>
                </a:lnSpc>
                <a:buNone/>
              </a:pPr>
              <a:r>
                <a:rPr lang="en-US" sz="1400" b="1" dirty="0">
                  <a:solidFill>
                    <a:srgbClr val="FFFF00"/>
                  </a:solidFill>
                  <a:latin typeface="Calibri"/>
                </a:rPr>
                <a:t>COMPLETE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24665" y="3531003"/>
            <a:ext cx="7237496" cy="1863524"/>
            <a:chOff x="231529" y="3271951"/>
            <a:chExt cx="8368418" cy="3277085"/>
          </a:xfrm>
        </p:grpSpPr>
        <p:sp>
          <p:nvSpPr>
            <p:cNvPr id="61" name="Rounded Rectangle 60"/>
            <p:cNvSpPr/>
            <p:nvPr/>
          </p:nvSpPr>
          <p:spPr>
            <a:xfrm>
              <a:off x="324464" y="4216427"/>
              <a:ext cx="2335161" cy="2332608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3298723" y="4298345"/>
              <a:ext cx="1442065" cy="1372679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7313564" y="4372446"/>
              <a:ext cx="1091283" cy="745270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432323" y="5455571"/>
              <a:ext cx="2982451" cy="1093463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470012" y="4298343"/>
              <a:ext cx="1097280" cy="819373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6" name="Content Placeholder 1142"/>
            <p:cNvSpPr txBox="1">
              <a:spLocks/>
            </p:cNvSpPr>
            <p:nvPr/>
          </p:nvSpPr>
          <p:spPr>
            <a:xfrm>
              <a:off x="299884" y="4310651"/>
              <a:ext cx="2310579" cy="2238385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Stage IV NSCLC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BRAF V600E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ECOG 0-2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1-3 </a:t>
              </a:r>
              <a:r>
                <a:rPr lang="en-US" sz="1200" dirty="0" err="1">
                  <a:solidFill>
                    <a:srgbClr val="FFFF00"/>
                  </a:solidFill>
                  <a:latin typeface="Calibri"/>
                </a:rPr>
                <a:t>tx</a:t>
              </a: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 lines only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(at least 1 platinum-based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chemotherapy)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1529" y="3560588"/>
              <a:ext cx="3155005" cy="811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8"/>
              <a:r>
                <a:rPr lang="en-US" sz="1200" b="1" u="sng" kern="0" dirty="0">
                  <a:solidFill>
                    <a:srgbClr val="FFFF00"/>
                  </a:solidFill>
                </a:rPr>
                <a:t>Cohort B (combination D+T) n = 40</a:t>
              </a:r>
            </a:p>
            <a:p>
              <a:pPr defTabSz="914378"/>
              <a:endParaRPr lang="en-US" sz="1200" kern="0" dirty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68" name="Content Placeholder 1142"/>
            <p:cNvSpPr txBox="1">
              <a:spLocks/>
            </p:cNvSpPr>
            <p:nvPr/>
          </p:nvSpPr>
          <p:spPr>
            <a:xfrm>
              <a:off x="3241367" y="4343408"/>
              <a:ext cx="1524000" cy="1327615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100" dirty="0" err="1">
                  <a:solidFill>
                    <a:srgbClr val="FFFF00"/>
                  </a:solidFill>
                  <a:latin typeface="Calibri"/>
                </a:rPr>
                <a:t>Dabrafenib</a:t>
              </a:r>
              <a:endParaRPr lang="en-US" sz="1100" dirty="0">
                <a:solidFill>
                  <a:srgbClr val="FFFF00"/>
                </a:solidFill>
                <a:latin typeface="Calibri"/>
              </a:endParaRP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150mg BID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100" dirty="0" err="1">
                  <a:solidFill>
                    <a:srgbClr val="FFFF00"/>
                  </a:solidFill>
                  <a:latin typeface="Calibri"/>
                </a:rPr>
                <a:t>Trametinib</a:t>
              </a:r>
              <a:endParaRPr lang="en-US" sz="1100" dirty="0">
                <a:solidFill>
                  <a:srgbClr val="FFFF00"/>
                </a:solidFill>
                <a:latin typeface="Calibri"/>
              </a:endParaRP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100" dirty="0">
                  <a:solidFill>
                    <a:srgbClr val="FFFF00"/>
                  </a:solidFill>
                  <a:latin typeface="Calibri"/>
                </a:rPr>
                <a:t>2mg once daily</a:t>
              </a:r>
            </a:p>
          </p:txBody>
        </p:sp>
        <p:sp>
          <p:nvSpPr>
            <p:cNvPr id="69" name="Content Placeholder 1142"/>
            <p:cNvSpPr txBox="1">
              <a:spLocks/>
            </p:cNvSpPr>
            <p:nvPr/>
          </p:nvSpPr>
          <p:spPr>
            <a:xfrm>
              <a:off x="5281560" y="4334390"/>
              <a:ext cx="1524000" cy="906198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400" dirty="0">
                  <a:solidFill>
                    <a:srgbClr val="FFFF00"/>
                  </a:solidFill>
                  <a:latin typeface="Calibri"/>
                </a:rPr>
                <a:t>Stage 1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400" dirty="0">
                  <a:solidFill>
                    <a:srgbClr val="FFFF00"/>
                  </a:solidFill>
                  <a:latin typeface="Calibri"/>
                </a:rPr>
                <a:t>N = 20</a:t>
              </a:r>
            </a:p>
          </p:txBody>
        </p:sp>
        <p:sp>
          <p:nvSpPr>
            <p:cNvPr id="70" name="Content Placeholder 1142"/>
            <p:cNvSpPr txBox="1">
              <a:spLocks/>
            </p:cNvSpPr>
            <p:nvPr/>
          </p:nvSpPr>
          <p:spPr>
            <a:xfrm>
              <a:off x="7075947" y="4343408"/>
              <a:ext cx="1524000" cy="897180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400" dirty="0">
                  <a:solidFill>
                    <a:srgbClr val="FFFF00"/>
                  </a:solidFill>
                  <a:latin typeface="Calibri"/>
                </a:rPr>
                <a:t>Stage 2 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400" dirty="0">
                  <a:solidFill>
                    <a:srgbClr val="FFFF00"/>
                  </a:solidFill>
                  <a:latin typeface="Calibri"/>
                </a:rPr>
                <a:t>N = 20</a:t>
              </a:r>
            </a:p>
          </p:txBody>
        </p:sp>
        <p:sp>
          <p:nvSpPr>
            <p:cNvPr id="71" name="Content Placeholder 1142"/>
            <p:cNvSpPr txBox="1">
              <a:spLocks/>
            </p:cNvSpPr>
            <p:nvPr/>
          </p:nvSpPr>
          <p:spPr>
            <a:xfrm>
              <a:off x="5424129" y="5568478"/>
              <a:ext cx="3058933" cy="849365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Recruitment stopped if fewer than 6 out of the first  20 subjects  responded</a:t>
              </a:r>
            </a:p>
          </p:txBody>
        </p:sp>
        <p:sp>
          <p:nvSpPr>
            <p:cNvPr id="72" name="Right Arrow 71"/>
            <p:cNvSpPr/>
            <p:nvPr/>
          </p:nvSpPr>
          <p:spPr>
            <a:xfrm>
              <a:off x="2659626" y="4716200"/>
              <a:ext cx="589936" cy="286775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73" name="Right Arrow 72"/>
            <p:cNvSpPr/>
            <p:nvPr/>
          </p:nvSpPr>
          <p:spPr>
            <a:xfrm>
              <a:off x="4806336" y="4716200"/>
              <a:ext cx="589936" cy="286775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74" name="Right Arrow 73"/>
            <p:cNvSpPr/>
            <p:nvPr/>
          </p:nvSpPr>
          <p:spPr>
            <a:xfrm>
              <a:off x="6658077" y="4716200"/>
              <a:ext cx="589936" cy="286775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75" name="Right Arrow 74"/>
            <p:cNvSpPr/>
            <p:nvPr/>
          </p:nvSpPr>
          <p:spPr>
            <a:xfrm rot="5400000">
              <a:off x="6594534" y="4283952"/>
              <a:ext cx="651471" cy="286775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6096257" y="3271951"/>
              <a:ext cx="1641986" cy="694566"/>
            </a:xfrm>
            <a:prstGeom prst="round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sz="1200" kern="0" dirty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78" name="Content Placeholder 1142"/>
            <p:cNvSpPr txBox="1">
              <a:spLocks/>
            </p:cNvSpPr>
            <p:nvPr/>
          </p:nvSpPr>
          <p:spPr>
            <a:xfrm>
              <a:off x="6084534" y="3271951"/>
              <a:ext cx="1633789" cy="694566"/>
            </a:xfrm>
            <a:prstGeom prst="rect">
              <a:avLst/>
            </a:prstGeom>
            <a:effectLst/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Interim futility</a:t>
              </a:r>
            </a:p>
            <a:p>
              <a:pPr marL="0" indent="0" algn="ctr" defTabSz="457189">
                <a:lnSpc>
                  <a:spcPct val="80000"/>
                </a:lnSpc>
                <a:buNone/>
              </a:pPr>
              <a:r>
                <a:rPr lang="en-US" sz="1200" dirty="0">
                  <a:solidFill>
                    <a:srgbClr val="FFFF00"/>
                  </a:solidFill>
                  <a:latin typeface="Calibri"/>
                </a:rPr>
                <a:t>analyses</a:t>
              </a:r>
            </a:p>
          </p:txBody>
        </p:sp>
        <p:sp>
          <p:nvSpPr>
            <p:cNvPr id="79" name="Right Arrow 78"/>
            <p:cNvSpPr/>
            <p:nvPr/>
          </p:nvSpPr>
          <p:spPr>
            <a:xfrm rot="16200000" flipV="1">
              <a:off x="6724038" y="5027970"/>
              <a:ext cx="418685" cy="286775"/>
            </a:xfrm>
            <a:prstGeom prst="rightArrow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8"/>
              <a:endParaRPr lang="en-US" kern="0">
                <a:solidFill>
                  <a:srgbClr val="FFFF00"/>
                </a:solidFill>
                <a:latin typeface="Calibri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256329" y="3439518"/>
            <a:ext cx="8343873" cy="2130389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7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21631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Maximum Reduction of Sum of Lesion Diameters By Best Confirmed Response in </a:t>
            </a:r>
            <a:r>
              <a:rPr lang="en-US" sz="2400" dirty="0">
                <a:sym typeface="Symbol"/>
              </a:rPr>
              <a:t></a:t>
            </a:r>
            <a:r>
              <a:rPr lang="en-US" sz="2400" dirty="0"/>
              <a:t> 2nd Line (N = 24</a:t>
            </a:r>
            <a:r>
              <a:rPr lang="en-US" sz="2400" baseline="30000" dirty="0"/>
              <a:t>a</a:t>
            </a:r>
            <a:r>
              <a:rPr lang="en-US" sz="2400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5934" y="5200651"/>
            <a:ext cx="5615632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marL="285736" indent="-285736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median duration of response was not reached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02328" y="1746531"/>
            <a:ext cx="8713284" cy="3220753"/>
            <a:chOff x="1038521" y="1414064"/>
            <a:chExt cx="10298352" cy="4570409"/>
          </a:xfrm>
        </p:grpSpPr>
        <p:cxnSp>
          <p:nvCxnSpPr>
            <p:cNvPr id="9" name="Straight Connector 8"/>
            <p:cNvCxnSpPr/>
            <p:nvPr/>
          </p:nvCxnSpPr>
          <p:spPr>
            <a:xfrm flipH="1">
              <a:off x="1673957" y="3403601"/>
              <a:ext cx="9662916" cy="11170"/>
            </a:xfrm>
            <a:prstGeom prst="line">
              <a:avLst/>
            </a:prstGeom>
            <a:noFill/>
            <a:ln w="6350" cap="flat" cmpd="sng" algn="ctr">
              <a:solidFill>
                <a:srgbClr val="6C696F"/>
              </a:solidFill>
              <a:prstDash val="solid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 rot="16200000">
              <a:off x="-1119366" y="3571951"/>
              <a:ext cx="4570409" cy="2546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sz="800" kern="0" dirty="0">
                  <a:solidFill>
                    <a:schemeClr val="bg1"/>
                  </a:solidFill>
                  <a:cs typeface="Arial"/>
                </a:rPr>
                <a:t>Maximum Percent Reduction at Time of Best Disease Assessment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07733" y="1707620"/>
              <a:ext cx="36982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20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11962" y="2035599"/>
              <a:ext cx="36982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10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71447" y="2342621"/>
              <a:ext cx="294044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0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62601" y="2660123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66834" y="2982974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-20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66834" y="3297356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-30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62601" y="3621319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-40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62601" y="3932588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-50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50192" y="4267017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-60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60476" y="4574990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-70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66825" y="4902019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-80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1616080" y="1818217"/>
              <a:ext cx="69850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grpSp>
          <p:nvGrpSpPr>
            <p:cNvPr id="23" name="Group 22"/>
            <p:cNvGrpSpPr/>
            <p:nvPr/>
          </p:nvGrpSpPr>
          <p:grpSpPr>
            <a:xfrm>
              <a:off x="1617477" y="1881717"/>
              <a:ext cx="76327" cy="1209675"/>
              <a:chOff x="1490472" y="1873250"/>
              <a:chExt cx="76327" cy="1209675"/>
            </a:xfrm>
          </p:grpSpPr>
          <p:cxnSp>
            <p:nvCxnSpPr>
              <p:cNvPr id="101" name="Straight Connector 100"/>
              <p:cNvCxnSpPr/>
              <p:nvPr/>
            </p:nvCxnSpPr>
            <p:spPr>
              <a:xfrm flipH="1">
                <a:off x="1514475" y="1873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2" name="Straight Connector 101"/>
              <p:cNvCxnSpPr/>
              <p:nvPr/>
            </p:nvCxnSpPr>
            <p:spPr>
              <a:xfrm flipH="1">
                <a:off x="1514475" y="1936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>
              <a:xfrm flipH="1">
                <a:off x="1517650" y="2003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4" name="Straight Connector 103"/>
              <p:cNvCxnSpPr/>
              <p:nvPr/>
            </p:nvCxnSpPr>
            <p:spPr>
              <a:xfrm flipH="1">
                <a:off x="1517650" y="2066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5" name="Straight Connector 104"/>
              <p:cNvCxnSpPr/>
              <p:nvPr/>
            </p:nvCxnSpPr>
            <p:spPr>
              <a:xfrm flipH="1">
                <a:off x="1517904" y="2193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6" name="Straight Connector 105"/>
              <p:cNvCxnSpPr/>
              <p:nvPr/>
            </p:nvCxnSpPr>
            <p:spPr>
              <a:xfrm flipH="1">
                <a:off x="1490472" y="2130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7" name="Straight Connector 106"/>
              <p:cNvCxnSpPr/>
              <p:nvPr/>
            </p:nvCxnSpPr>
            <p:spPr>
              <a:xfrm flipH="1">
                <a:off x="1517904" y="2257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8" name="Straight Connector 107"/>
              <p:cNvCxnSpPr/>
              <p:nvPr/>
            </p:nvCxnSpPr>
            <p:spPr>
              <a:xfrm flipH="1">
                <a:off x="1521079" y="2317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1517904" y="2381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0" name="Straight Connector 109"/>
              <p:cNvCxnSpPr/>
              <p:nvPr/>
            </p:nvCxnSpPr>
            <p:spPr>
              <a:xfrm flipH="1">
                <a:off x="1490472" y="2447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1" name="Straight Connector 110"/>
              <p:cNvCxnSpPr/>
              <p:nvPr/>
            </p:nvCxnSpPr>
            <p:spPr>
              <a:xfrm flipH="1">
                <a:off x="1521079" y="2511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2" name="Straight Connector 111"/>
              <p:cNvCxnSpPr/>
              <p:nvPr/>
            </p:nvCxnSpPr>
            <p:spPr>
              <a:xfrm flipH="1">
                <a:off x="1521079" y="2574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3" name="Straight Connector 112"/>
              <p:cNvCxnSpPr/>
              <p:nvPr/>
            </p:nvCxnSpPr>
            <p:spPr>
              <a:xfrm flipH="1">
                <a:off x="1517904" y="2638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4" name="Straight Connector 113"/>
              <p:cNvCxnSpPr/>
              <p:nvPr/>
            </p:nvCxnSpPr>
            <p:spPr>
              <a:xfrm flipH="1">
                <a:off x="1517904" y="2705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5" name="Straight Connector 114"/>
              <p:cNvCxnSpPr/>
              <p:nvPr/>
            </p:nvCxnSpPr>
            <p:spPr>
              <a:xfrm flipH="1">
                <a:off x="1490472" y="2765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6" name="Straight Connector 115"/>
              <p:cNvCxnSpPr/>
              <p:nvPr/>
            </p:nvCxnSpPr>
            <p:spPr>
              <a:xfrm flipH="1">
                <a:off x="1517904" y="2832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7" name="Straight Connector 116"/>
              <p:cNvCxnSpPr/>
              <p:nvPr/>
            </p:nvCxnSpPr>
            <p:spPr>
              <a:xfrm flipH="1">
                <a:off x="1517904" y="2892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8" name="Straight Connector 117"/>
              <p:cNvCxnSpPr/>
              <p:nvPr/>
            </p:nvCxnSpPr>
            <p:spPr>
              <a:xfrm flipH="1">
                <a:off x="1517904" y="2955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9" name="Straight Connector 118"/>
              <p:cNvCxnSpPr/>
              <p:nvPr/>
            </p:nvCxnSpPr>
            <p:spPr>
              <a:xfrm flipH="1">
                <a:off x="1521079" y="3019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20" name="Straight Connector 119"/>
              <p:cNvCxnSpPr/>
              <p:nvPr/>
            </p:nvCxnSpPr>
            <p:spPr>
              <a:xfrm flipH="1">
                <a:off x="1490472" y="3082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1617477" y="3158067"/>
              <a:ext cx="76327" cy="1209675"/>
              <a:chOff x="1490472" y="1873250"/>
              <a:chExt cx="76327" cy="1209675"/>
            </a:xfrm>
          </p:grpSpPr>
          <p:cxnSp>
            <p:nvCxnSpPr>
              <p:cNvPr id="81" name="Straight Connector 80"/>
              <p:cNvCxnSpPr/>
              <p:nvPr/>
            </p:nvCxnSpPr>
            <p:spPr>
              <a:xfrm flipH="1">
                <a:off x="1514475" y="1873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1514475" y="1936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1517650" y="2003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1517650" y="2066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1517904" y="2193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6" name="Straight Connector 85"/>
              <p:cNvCxnSpPr/>
              <p:nvPr/>
            </p:nvCxnSpPr>
            <p:spPr>
              <a:xfrm flipH="1">
                <a:off x="1490472" y="2130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7" name="Straight Connector 86"/>
              <p:cNvCxnSpPr/>
              <p:nvPr/>
            </p:nvCxnSpPr>
            <p:spPr>
              <a:xfrm flipH="1">
                <a:off x="1517904" y="2257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1521079" y="2317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9" name="Straight Connector 88"/>
              <p:cNvCxnSpPr/>
              <p:nvPr/>
            </p:nvCxnSpPr>
            <p:spPr>
              <a:xfrm flipH="1">
                <a:off x="1517904" y="2381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0" name="Straight Connector 89"/>
              <p:cNvCxnSpPr/>
              <p:nvPr/>
            </p:nvCxnSpPr>
            <p:spPr>
              <a:xfrm flipH="1">
                <a:off x="1490472" y="2447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1" name="Straight Connector 90"/>
              <p:cNvCxnSpPr/>
              <p:nvPr/>
            </p:nvCxnSpPr>
            <p:spPr>
              <a:xfrm flipH="1">
                <a:off x="1521079" y="2511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2" name="Straight Connector 91"/>
              <p:cNvCxnSpPr/>
              <p:nvPr/>
            </p:nvCxnSpPr>
            <p:spPr>
              <a:xfrm flipH="1">
                <a:off x="1521079" y="2574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3" name="Straight Connector 92"/>
              <p:cNvCxnSpPr/>
              <p:nvPr/>
            </p:nvCxnSpPr>
            <p:spPr>
              <a:xfrm flipH="1">
                <a:off x="1517904" y="2638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4" name="Straight Connector 93"/>
              <p:cNvCxnSpPr/>
              <p:nvPr/>
            </p:nvCxnSpPr>
            <p:spPr>
              <a:xfrm flipH="1">
                <a:off x="1517904" y="2705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5" name="Straight Connector 94"/>
              <p:cNvCxnSpPr/>
              <p:nvPr/>
            </p:nvCxnSpPr>
            <p:spPr>
              <a:xfrm flipH="1">
                <a:off x="1490472" y="2765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>
              <a:xfrm flipH="1">
                <a:off x="1517904" y="2832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1517904" y="2892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8" name="Straight Connector 97"/>
              <p:cNvCxnSpPr/>
              <p:nvPr/>
            </p:nvCxnSpPr>
            <p:spPr>
              <a:xfrm flipH="1">
                <a:off x="1517904" y="2955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99" name="Straight Connector 98"/>
              <p:cNvCxnSpPr/>
              <p:nvPr/>
            </p:nvCxnSpPr>
            <p:spPr>
              <a:xfrm flipH="1">
                <a:off x="1521079" y="3019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0" name="Straight Connector 99"/>
              <p:cNvCxnSpPr/>
              <p:nvPr/>
            </p:nvCxnSpPr>
            <p:spPr>
              <a:xfrm flipH="1">
                <a:off x="1490472" y="3082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grpSp>
          <p:nvGrpSpPr>
            <p:cNvPr id="25" name="Group 24"/>
            <p:cNvGrpSpPr/>
            <p:nvPr/>
          </p:nvGrpSpPr>
          <p:grpSpPr>
            <a:xfrm>
              <a:off x="1617477" y="4431242"/>
              <a:ext cx="76327" cy="1209675"/>
              <a:chOff x="1490472" y="1873250"/>
              <a:chExt cx="76327" cy="1209675"/>
            </a:xfrm>
          </p:grpSpPr>
          <p:cxnSp>
            <p:nvCxnSpPr>
              <p:cNvPr id="61" name="Straight Connector 60"/>
              <p:cNvCxnSpPr/>
              <p:nvPr/>
            </p:nvCxnSpPr>
            <p:spPr>
              <a:xfrm flipH="1">
                <a:off x="1514475" y="1873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>
              <a:xfrm flipH="1">
                <a:off x="1514475" y="1936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1517650" y="2003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>
              <a:xfrm flipH="1">
                <a:off x="1517650" y="2066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>
              <a:xfrm flipH="1">
                <a:off x="1517904" y="2193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6" name="Straight Connector 65"/>
              <p:cNvCxnSpPr/>
              <p:nvPr/>
            </p:nvCxnSpPr>
            <p:spPr>
              <a:xfrm flipH="1">
                <a:off x="1490472" y="2130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>
              <a:xfrm flipH="1">
                <a:off x="1517904" y="2257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>
              <a:xfrm flipH="1">
                <a:off x="1521079" y="23177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1517904" y="238125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1490472" y="2447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1521079" y="2511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1521079" y="2574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1517904" y="2638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1517904" y="2705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>
              <a:xfrm flipH="1">
                <a:off x="1490472" y="27654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1517904" y="2832100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1517904" y="2892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1517904" y="29559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>
              <a:xfrm flipH="1">
                <a:off x="1521079" y="3019425"/>
                <a:ext cx="457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1490472" y="3082925"/>
                <a:ext cx="6985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sp>
          <p:nvSpPr>
            <p:cNvPr id="26" name="Rectangle 25"/>
            <p:cNvSpPr/>
            <p:nvPr/>
          </p:nvSpPr>
          <p:spPr>
            <a:xfrm>
              <a:off x="1684872" y="1761067"/>
              <a:ext cx="9643533" cy="3886200"/>
            </a:xfrm>
            <a:prstGeom prst="rect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66825" y="5215281"/>
              <a:ext cx="415299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-90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91040" y="5528549"/>
              <a:ext cx="491083" cy="327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sz="900" kern="0" dirty="0">
                  <a:solidFill>
                    <a:schemeClr val="bg1"/>
                  </a:solidFill>
                  <a:cs typeface="Arial"/>
                </a:rPr>
                <a:t>-100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82778" y="4848797"/>
              <a:ext cx="2688833" cy="414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sz="1300" b="1" kern="0" dirty="0">
                  <a:solidFill>
                    <a:schemeClr val="bg1"/>
                  </a:solidFill>
                  <a:cs typeface="Arial"/>
                </a:rPr>
                <a:t>Best Confirmed Response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735672" y="1981200"/>
              <a:ext cx="321733" cy="474134"/>
            </a:xfrm>
            <a:prstGeom prst="rect">
              <a:avLst/>
            </a:prstGeom>
            <a:solidFill>
              <a:srgbClr val="FEFE0B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159007" y="2463800"/>
              <a:ext cx="321733" cy="220134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582340" y="2455332"/>
              <a:ext cx="321733" cy="355601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997205" y="2455333"/>
              <a:ext cx="321733" cy="550333"/>
            </a:xfrm>
            <a:prstGeom prst="rect">
              <a:avLst/>
            </a:prstGeom>
            <a:solidFill>
              <a:srgbClr val="FEFE0B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20540" y="2455332"/>
              <a:ext cx="321733" cy="651935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843873" y="2455332"/>
              <a:ext cx="321733" cy="635001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258740" y="2455332"/>
              <a:ext cx="321733" cy="855135"/>
            </a:xfrm>
            <a:prstGeom prst="rect">
              <a:avLst/>
            </a:prstGeom>
            <a:solidFill>
              <a:srgbClr val="6B006C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682074" y="2446865"/>
              <a:ext cx="321733" cy="914402"/>
            </a:xfrm>
            <a:prstGeom prst="rect">
              <a:avLst/>
            </a:prstGeom>
            <a:solidFill>
              <a:srgbClr val="6B006C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258740" y="2455332"/>
              <a:ext cx="321733" cy="863602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682074" y="2455331"/>
              <a:ext cx="321733" cy="922869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096941" y="2455331"/>
              <a:ext cx="321733" cy="1100670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511808" y="2455330"/>
              <a:ext cx="321733" cy="1193803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933553" y="2455330"/>
              <a:ext cx="321733" cy="1261537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356886" y="2455330"/>
              <a:ext cx="321733" cy="1253069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780219" y="2455331"/>
              <a:ext cx="321733" cy="1473203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186619" y="2455332"/>
              <a:ext cx="321733" cy="1473202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609952" y="2455331"/>
              <a:ext cx="321733" cy="2015069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033285" y="2455328"/>
              <a:ext cx="321733" cy="2074339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448151" y="2446867"/>
              <a:ext cx="321733" cy="2218267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871484" y="2455333"/>
              <a:ext cx="321733" cy="2455334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277884" y="2446867"/>
              <a:ext cx="321733" cy="2641600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9709684" y="2455333"/>
              <a:ext cx="321733" cy="2853267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0124550" y="2446867"/>
              <a:ext cx="321733" cy="3014134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0539417" y="2446867"/>
              <a:ext cx="321733" cy="3200400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0962751" y="2446867"/>
              <a:ext cx="321733" cy="3200400"/>
            </a:xfrm>
            <a:prstGeom prst="rect">
              <a:avLst/>
            </a:prstGeom>
            <a:solidFill>
              <a:srgbClr val="0000FC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20924" y="4995617"/>
              <a:ext cx="558799" cy="110066"/>
            </a:xfrm>
            <a:prstGeom prst="rect">
              <a:avLst/>
            </a:prstGeom>
            <a:solidFill>
              <a:srgbClr val="0000FC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20925" y="5199919"/>
              <a:ext cx="558799" cy="110066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20925" y="5402306"/>
              <a:ext cx="558799" cy="110066"/>
            </a:xfrm>
            <a:prstGeom prst="rect">
              <a:avLst/>
            </a:prstGeom>
            <a:solidFill>
              <a:srgbClr val="FEFE0B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7383" y="4877895"/>
              <a:ext cx="428562" cy="786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sz="1000" b="1" kern="0" dirty="0">
                  <a:solidFill>
                    <a:schemeClr val="bg1"/>
                  </a:solidFill>
                  <a:cs typeface="Arial"/>
                </a:rPr>
                <a:t>PR</a:t>
              </a:r>
            </a:p>
            <a:p>
              <a:pPr defTabSz="457189"/>
              <a:r>
                <a:rPr lang="en-US" sz="1000" b="1" kern="0" dirty="0">
                  <a:solidFill>
                    <a:schemeClr val="bg1"/>
                  </a:solidFill>
                  <a:cs typeface="Arial"/>
                </a:rPr>
                <a:t>SD</a:t>
              </a:r>
            </a:p>
            <a:p>
              <a:pPr defTabSz="457189"/>
              <a:r>
                <a:rPr lang="en-US" sz="1000" b="1" kern="0" dirty="0">
                  <a:solidFill>
                    <a:schemeClr val="bg1"/>
                  </a:solidFill>
                  <a:cs typeface="Arial"/>
                </a:rPr>
                <a:t>PD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761065" y="4902015"/>
              <a:ext cx="3496742" cy="669049"/>
            </a:xfrm>
            <a:prstGeom prst="rect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189"/>
              <a:endParaRPr lang="en-US" kern="0">
                <a:solidFill>
                  <a:schemeClr val="bg1"/>
                </a:solidFill>
                <a:latin typeface="Calibri"/>
              </a:endParaRPr>
            </a:p>
          </p:txBody>
        </p:sp>
        <p:cxnSp>
          <p:nvCxnSpPr>
            <p:cNvPr id="60" name="Straight Connector 59"/>
            <p:cNvCxnSpPr/>
            <p:nvPr/>
          </p:nvCxnSpPr>
          <p:spPr>
            <a:xfrm flipH="1">
              <a:off x="1665490" y="2446867"/>
              <a:ext cx="9662916" cy="1117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sp>
        <p:nvSpPr>
          <p:cNvPr id="121" name="TextBox 120"/>
          <p:cNvSpPr txBox="1"/>
          <p:nvPr/>
        </p:nvSpPr>
        <p:spPr>
          <a:xfrm>
            <a:off x="649877" y="4704610"/>
            <a:ext cx="5423271" cy="253912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1050" baseline="30000" dirty="0">
                <a:solidFill>
                  <a:schemeClr val="bg1"/>
                </a:solidFill>
              </a:rPr>
              <a:t>a</a:t>
            </a:r>
            <a:r>
              <a:rPr lang="en-US" sz="1050" dirty="0">
                <a:solidFill>
                  <a:schemeClr val="bg1"/>
                </a:solidFill>
              </a:rPr>
              <a:t>1 patient discontinued at day 23 and did not have any post-baseline scans for efficacy. </a:t>
            </a:r>
          </a:p>
        </p:txBody>
      </p:sp>
      <p:sp>
        <p:nvSpPr>
          <p:cNvPr id="122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859651"/>
              </p:ext>
            </p:extLst>
          </p:nvPr>
        </p:nvGraphicFramePr>
        <p:xfrm>
          <a:off x="198909" y="1676402"/>
          <a:ext cx="8721320" cy="4343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8867"/>
                <a:gridCol w="1642638"/>
                <a:gridCol w="493292"/>
                <a:gridCol w="1726523"/>
              </a:tblGrid>
              <a:tr h="515421">
                <a:tc>
                  <a:txBody>
                    <a:bodyPr/>
                    <a:lstStyle/>
                    <a:p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Investigator Assessed</a:t>
                      </a:r>
                      <a:endParaRPr lang="en-US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Independent Review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437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Best  response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N = 24</a:t>
                      </a:r>
                      <a:endParaRPr lang="en-US" sz="1400" b="1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10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N = 22</a:t>
                      </a:r>
                      <a:r>
                        <a:rPr lang="en-US" sz="1400" b="1" baseline="30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n (%)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 (63)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 (68)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SD</a:t>
                      </a:r>
                      <a:r>
                        <a:rPr lang="en-US" sz="1400" b="1" kern="1200" baseline="300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n (%)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6 (25)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(9)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PD, n (%)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 (8)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(9)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Non-CR, non-PD,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n (%)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(0)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(9)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3665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Not evaluable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 (4)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(5)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Response rate (confirmed CR + PR)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63%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0139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	95% CI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(40.6–81.2)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(45.1–86.1)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317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Disease control rate (CR + PR + SD + non-CR, non-PD)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88%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3391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	95% CI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(67.6–97.3)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(65.1–97.1)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23397">
                <a:tc gridSpan="4">
                  <a:txBody>
                    <a:bodyPr/>
                    <a:lstStyle/>
                    <a:p>
                      <a:r>
                        <a:rPr lang="en-US" sz="1000" b="0" baseline="30000" dirty="0" err="1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en-US" sz="1000" b="0" baseline="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  <a:t> independent review sample size was 22 rather than 24 because the scans for 2 subjects were not available for independent review at the time of the </a:t>
                      </a:r>
                      <a:b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  <a:t> data cut.</a:t>
                      </a:r>
                    </a:p>
                    <a:p>
                      <a:r>
                        <a:rPr lang="en-US" sz="1000" b="0" baseline="30000" dirty="0" err="1" smtClean="0">
                          <a:solidFill>
                            <a:schemeClr val="bg1"/>
                          </a:solidFill>
                        </a:rPr>
                        <a:t>b</a:t>
                      </a:r>
                      <a:r>
                        <a:rPr lang="en-US" sz="1000" b="0" baseline="0" dirty="0" err="1" smtClean="0">
                          <a:solidFill>
                            <a:schemeClr val="bg1"/>
                          </a:solidFill>
                        </a:rPr>
                        <a:t>SD</a:t>
                      </a: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  <a:t> is defined as meeting SD </a:t>
                      </a: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  <a:sym typeface="Symbol"/>
                        </a:rPr>
                        <a:t></a:t>
                      </a: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  <a:t> 12 weeks. </a:t>
                      </a:r>
                    </a:p>
                    <a:p>
                      <a:r>
                        <a:rPr lang="en-US" sz="1000" b="0" baseline="30000" dirty="0" err="1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1000" b="0" baseline="0" dirty="0" err="1" smtClean="0">
                          <a:solidFill>
                            <a:schemeClr val="bg1"/>
                          </a:solidFill>
                        </a:rPr>
                        <a:t>Two</a:t>
                      </a:r>
                      <a:r>
                        <a:rPr lang="en-US" sz="1000" b="0" baseline="0" dirty="0" smtClean="0">
                          <a:solidFill>
                            <a:schemeClr val="bg1"/>
                          </a:solidFill>
                        </a:rPr>
                        <a:t> patients did not have measurable disease at baseline, per independent review.</a:t>
                      </a:r>
                    </a:p>
                  </a:txBody>
                  <a:tcPr marL="4572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7064" marR="97064"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7147" marR="117147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25278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Overview of Best Confirmed Response for </a:t>
            </a:r>
            <a:br>
              <a:rPr lang="en-US" sz="2800" b="1" dirty="0"/>
            </a:br>
            <a:r>
              <a:rPr lang="en-US" sz="2800" b="1" dirty="0">
                <a:sym typeface="Symbol"/>
              </a:rPr>
              <a:t> 2</a:t>
            </a:r>
            <a:r>
              <a:rPr lang="en-US" sz="2800" b="1" baseline="30000" dirty="0">
                <a:sym typeface="Symbol"/>
              </a:rPr>
              <a:t>nd</a:t>
            </a:r>
            <a:r>
              <a:rPr lang="en-US" sz="2800" b="1" dirty="0">
                <a:sym typeface="Symbol"/>
              </a:rPr>
              <a:t> Line Patients</a:t>
            </a:r>
            <a:endParaRPr lang="en-US" sz="2800" b="1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271754"/>
            <a:ext cx="8229600" cy="2364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96595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4388"/>
            <a:ext cx="8540261" cy="47243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5000" y="57658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lang="en-US" sz="1000" dirty="0">
                <a:solidFill>
                  <a:schemeClr val="bg1"/>
                </a:solidFill>
                <a:latin typeface="Arial"/>
              </a:rPr>
              <a:t>David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Planchard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Benjamin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Besse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Harry J M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Groen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Pierre-Jean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Souquet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Elisabeth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Quoix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Christina S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Baik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Fabrice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Barlesi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Tae Min Kim,  Julien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Mazieres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Silvia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Novello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James R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Rigas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Allison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Upalawanna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Anthony M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D'Amelio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 Jr, 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Pingkuan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 Zhang, 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Bijoyesh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Arial"/>
              </a:rPr>
              <a:t>Mookerjee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,  Bruce E Johnson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" y="0"/>
            <a:ext cx="8991599" cy="9743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000" b="1" i="0" baseline="0" dirty="0">
                <a:solidFill>
                  <a:schemeClr val="bg1"/>
                </a:solidFill>
                <a:latin typeface="Arial"/>
              </a:rPr>
              <a:t> </a:t>
            </a:r>
            <a:r>
              <a:rPr lang="en-US" sz="2000" b="1" i="0" baseline="0" dirty="0" err="1">
                <a:solidFill>
                  <a:srgbClr val="FFFF00"/>
                </a:solidFill>
                <a:latin typeface="Arial"/>
              </a:rPr>
              <a:t>Dabrafenib</a:t>
            </a:r>
            <a:r>
              <a:rPr lang="en-US" sz="2000" b="1" i="0" baseline="0" dirty="0">
                <a:solidFill>
                  <a:srgbClr val="FFFF00"/>
                </a:solidFill>
                <a:latin typeface="Arial"/>
              </a:rPr>
              <a:t> plus </a:t>
            </a:r>
            <a:r>
              <a:rPr lang="en-US" sz="2000" b="1" i="0" baseline="0" dirty="0" err="1">
                <a:solidFill>
                  <a:srgbClr val="FFFF00"/>
                </a:solidFill>
                <a:latin typeface="Arial"/>
              </a:rPr>
              <a:t>trametinib</a:t>
            </a:r>
            <a:r>
              <a:rPr lang="en-US" sz="2000" b="1" i="0" baseline="0" dirty="0">
                <a:solidFill>
                  <a:srgbClr val="FFFF00"/>
                </a:solidFill>
                <a:latin typeface="Arial"/>
              </a:rPr>
              <a:t> in patients with previously treated BRAFV600E-mutant metastatic non-small cell lung cancer: an open-label, </a:t>
            </a:r>
            <a:r>
              <a:rPr lang="en-US" sz="2000" b="1" i="0" baseline="0" dirty="0" err="1">
                <a:solidFill>
                  <a:srgbClr val="FFFF00"/>
                </a:solidFill>
                <a:latin typeface="Arial"/>
              </a:rPr>
              <a:t>multicentre</a:t>
            </a:r>
            <a:r>
              <a:rPr lang="en-US" sz="2000" b="1" i="0" baseline="0" dirty="0">
                <a:solidFill>
                  <a:srgbClr val="FFFF00"/>
                </a:solidFill>
                <a:latin typeface="Arial"/>
              </a:rPr>
              <a:t> phase 2 </a:t>
            </a:r>
            <a:r>
              <a:rPr lang="en-US" sz="2000" b="1" i="0" baseline="0" dirty="0" smtClean="0">
                <a:solidFill>
                  <a:srgbClr val="FFFF00"/>
                </a:solidFill>
                <a:latin typeface="Arial"/>
              </a:rPr>
              <a:t>trial: PFS</a:t>
            </a:r>
            <a:endParaRPr lang="en-US" sz="1600" b="1" i="0" baseline="0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000" y="6299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lang="en-US" sz="1000" dirty="0" smtClean="0">
                <a:solidFill>
                  <a:schemeClr val="bg1"/>
                </a:solidFill>
                <a:latin typeface="Arial"/>
              </a:rPr>
              <a:t>, </a:t>
            </a:r>
            <a:r>
              <a:rPr lang="en-US" sz="1000" dirty="0">
                <a:solidFill>
                  <a:schemeClr val="bg1"/>
                </a:solidFill>
                <a:latin typeface="Arial"/>
              </a:rPr>
              <a:t>Volume 17, Issue 7, 2016, 984–993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000" y="64516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lang="en-US" sz="1000" dirty="0">
                <a:solidFill>
                  <a:schemeClr val="bg1"/>
                </a:solidFill>
                <a:latin typeface="Arial"/>
              </a:rPr>
              <a:t>http://dx.doi.org/10.1016/S1470-2045(16)30146-2</a:t>
            </a: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993217"/>
              </p:ext>
            </p:extLst>
          </p:nvPr>
        </p:nvGraphicFramePr>
        <p:xfrm>
          <a:off x="6608801" y="3258128"/>
          <a:ext cx="2344029" cy="1357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604"/>
                <a:gridCol w="1850425"/>
              </a:tblGrid>
              <a:tr h="114020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u="none" baseline="0" dirty="0" smtClean="0">
                          <a:solidFill>
                            <a:schemeClr val="bg1"/>
                          </a:solidFill>
                        </a:rPr>
                        <a:t>     </a:t>
                      </a:r>
                      <a:r>
                        <a:rPr lang="en-US" sz="900" u="sng" dirty="0" smtClean="0">
                          <a:solidFill>
                            <a:schemeClr val="bg1"/>
                          </a:solidFill>
                        </a:rPr>
                        <a:t>Best Confirmed</a:t>
                      </a:r>
                      <a:r>
                        <a:rPr lang="en-US" sz="900" u="sng" baseline="0" dirty="0" smtClean="0">
                          <a:solidFill>
                            <a:schemeClr val="bg1"/>
                          </a:solidFill>
                        </a:rPr>
                        <a:t> Response</a:t>
                      </a:r>
                      <a:endParaRPr lang="en-US" sz="900" u="sng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Partial Response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00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Stable Disease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E0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Progressive Disease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AFB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Not Evaluable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696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Not Available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First </a:t>
                      </a:r>
                      <a:r>
                        <a:rPr lang="en-US" sz="900" baseline="0" dirty="0" smtClean="0">
                          <a:solidFill>
                            <a:schemeClr val="bg1"/>
                          </a:solidFill>
                        </a:rPr>
                        <a:t>Partial Response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Disease Progressed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589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Still on Study Treatment</a:t>
                      </a:r>
                      <a:endParaRPr lang="en-US" sz="9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Duration of Treatment for All Enrolled Patients </a:t>
            </a:r>
            <a:br>
              <a:rPr lang="en-US" sz="2800" dirty="0"/>
            </a:br>
            <a:r>
              <a:rPr lang="en-US" sz="2800" dirty="0"/>
              <a:t>in the Interim Analysis (n = 33) </a:t>
            </a:r>
          </a:p>
        </p:txBody>
      </p:sp>
      <p:sp>
        <p:nvSpPr>
          <p:cNvPr id="11" name="Rectangle 10"/>
          <p:cNvSpPr/>
          <p:nvPr/>
        </p:nvSpPr>
        <p:spPr>
          <a:xfrm flipV="1">
            <a:off x="190385" y="2836674"/>
            <a:ext cx="4334290" cy="6877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 flipV="1">
            <a:off x="190386" y="2185245"/>
            <a:ext cx="6262095" cy="74503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31895" y="4887428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4" name="Straight Arrow Connector 13"/>
          <p:cNvCxnSpPr/>
          <p:nvPr/>
        </p:nvCxnSpPr>
        <p:spPr>
          <a:xfrm flipV="1">
            <a:off x="229091" y="4798597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5" name="Straight Arrow Connector 14"/>
          <p:cNvCxnSpPr/>
          <p:nvPr/>
        </p:nvCxnSpPr>
        <p:spPr>
          <a:xfrm flipV="1">
            <a:off x="290795" y="4698304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6" name="Straight Arrow Connector 15"/>
          <p:cNvCxnSpPr/>
          <p:nvPr/>
        </p:nvCxnSpPr>
        <p:spPr>
          <a:xfrm flipV="1">
            <a:off x="874185" y="4609473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7" name="Straight Arrow Connector 16"/>
          <p:cNvCxnSpPr/>
          <p:nvPr/>
        </p:nvCxnSpPr>
        <p:spPr>
          <a:xfrm flipV="1">
            <a:off x="893819" y="4509180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8" name="Straight Arrow Connector 17"/>
          <p:cNvCxnSpPr/>
          <p:nvPr/>
        </p:nvCxnSpPr>
        <p:spPr>
          <a:xfrm flipV="1">
            <a:off x="1540784" y="4241731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19" name="Straight Arrow Connector 18"/>
          <p:cNvCxnSpPr/>
          <p:nvPr/>
        </p:nvCxnSpPr>
        <p:spPr>
          <a:xfrm flipV="1">
            <a:off x="1611837" y="4136663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0" name="Straight Arrow Connector 19"/>
          <p:cNvCxnSpPr/>
          <p:nvPr/>
        </p:nvCxnSpPr>
        <p:spPr>
          <a:xfrm flipV="1">
            <a:off x="2442046" y="3861574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1" name="Straight Arrow Connector 20"/>
          <p:cNvCxnSpPr/>
          <p:nvPr/>
        </p:nvCxnSpPr>
        <p:spPr>
          <a:xfrm flipV="1">
            <a:off x="3189982" y="3758415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2" name="Straight Arrow Connector 21"/>
          <p:cNvCxnSpPr/>
          <p:nvPr/>
        </p:nvCxnSpPr>
        <p:spPr>
          <a:xfrm flipV="1">
            <a:off x="3360138" y="3674360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3" name="Straight Arrow Connector 22"/>
          <p:cNvCxnSpPr/>
          <p:nvPr/>
        </p:nvCxnSpPr>
        <p:spPr>
          <a:xfrm flipV="1">
            <a:off x="3631265" y="3489057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4" name="Straight Arrow Connector 23"/>
          <p:cNvCxnSpPr/>
          <p:nvPr/>
        </p:nvCxnSpPr>
        <p:spPr>
          <a:xfrm flipV="1">
            <a:off x="3651834" y="3393539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5" name="Straight Arrow Connector 24"/>
          <p:cNvCxnSpPr/>
          <p:nvPr/>
        </p:nvCxnSpPr>
        <p:spPr>
          <a:xfrm flipV="1">
            <a:off x="4042630" y="3307573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6" name="Straight Arrow Connector 25"/>
          <p:cNvCxnSpPr/>
          <p:nvPr/>
        </p:nvCxnSpPr>
        <p:spPr>
          <a:xfrm flipV="1">
            <a:off x="4035151" y="3219697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7" name="Straight Arrow Connector 26"/>
          <p:cNvCxnSpPr/>
          <p:nvPr/>
        </p:nvCxnSpPr>
        <p:spPr>
          <a:xfrm flipV="1">
            <a:off x="4109946" y="3129911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 flipV="1">
            <a:off x="4259533" y="3042035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29" name="Straight Arrow Connector 28"/>
          <p:cNvCxnSpPr/>
          <p:nvPr/>
        </p:nvCxnSpPr>
        <p:spPr>
          <a:xfrm flipV="1">
            <a:off x="4519441" y="2866283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0" name="Straight Arrow Connector 29"/>
          <p:cNvCxnSpPr/>
          <p:nvPr/>
        </p:nvCxnSpPr>
        <p:spPr>
          <a:xfrm flipV="1">
            <a:off x="4648460" y="2774586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1" name="Straight Arrow Connector 30"/>
          <p:cNvCxnSpPr/>
          <p:nvPr/>
        </p:nvCxnSpPr>
        <p:spPr>
          <a:xfrm flipV="1">
            <a:off x="4996250" y="2690531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2" name="Straight Arrow Connector 31"/>
          <p:cNvCxnSpPr/>
          <p:nvPr/>
        </p:nvCxnSpPr>
        <p:spPr>
          <a:xfrm flipV="1">
            <a:off x="5605818" y="2499496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3" name="Straight Arrow Connector 32"/>
          <p:cNvCxnSpPr/>
          <p:nvPr/>
        </p:nvCxnSpPr>
        <p:spPr>
          <a:xfrm flipV="1">
            <a:off x="5824589" y="2398249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4" name="Straight Arrow Connector 33"/>
          <p:cNvCxnSpPr/>
          <p:nvPr/>
        </p:nvCxnSpPr>
        <p:spPr>
          <a:xfrm flipV="1">
            <a:off x="6133113" y="2316104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5" name="Straight Arrow Connector 34"/>
          <p:cNvCxnSpPr/>
          <p:nvPr/>
        </p:nvCxnSpPr>
        <p:spPr>
          <a:xfrm flipV="1">
            <a:off x="6447246" y="2222497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6" name="Straight Arrow Connector 35"/>
          <p:cNvCxnSpPr/>
          <p:nvPr/>
        </p:nvCxnSpPr>
        <p:spPr>
          <a:xfrm flipV="1">
            <a:off x="6477163" y="2132711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7" name="Straight Arrow Connector 36"/>
          <p:cNvCxnSpPr/>
          <p:nvPr/>
        </p:nvCxnSpPr>
        <p:spPr>
          <a:xfrm flipV="1">
            <a:off x="6525780" y="2041015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cxnSp>
        <p:nvCxnSpPr>
          <p:cNvPr id="38" name="Straight Arrow Connector 37"/>
          <p:cNvCxnSpPr/>
          <p:nvPr/>
        </p:nvCxnSpPr>
        <p:spPr>
          <a:xfrm flipV="1">
            <a:off x="8034741" y="1949318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sp>
        <p:nvSpPr>
          <p:cNvPr id="39" name="Rectangle 38"/>
          <p:cNvSpPr/>
          <p:nvPr/>
        </p:nvSpPr>
        <p:spPr>
          <a:xfrm flipV="1">
            <a:off x="190759" y="1912066"/>
            <a:ext cx="7855199" cy="6686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0" name="Rectangle 39"/>
          <p:cNvSpPr/>
          <p:nvPr/>
        </p:nvSpPr>
        <p:spPr>
          <a:xfrm flipV="1">
            <a:off x="190759" y="2003764"/>
            <a:ext cx="6335019" cy="72593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1" name="Rectangle 40"/>
          <p:cNvSpPr/>
          <p:nvPr/>
        </p:nvSpPr>
        <p:spPr>
          <a:xfrm flipV="1">
            <a:off x="190386" y="2095460"/>
            <a:ext cx="6290143" cy="72593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2" name="Rectangle 41"/>
          <p:cNvSpPr/>
          <p:nvPr/>
        </p:nvSpPr>
        <p:spPr>
          <a:xfrm flipV="1">
            <a:off x="190385" y="2284584"/>
            <a:ext cx="5947962" cy="6686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3" name="Rectangle 42"/>
          <p:cNvSpPr/>
          <p:nvPr/>
        </p:nvSpPr>
        <p:spPr>
          <a:xfrm flipV="1">
            <a:off x="190385" y="2462247"/>
            <a:ext cx="5415058" cy="72593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4" name="Rectangle 43"/>
          <p:cNvSpPr/>
          <p:nvPr/>
        </p:nvSpPr>
        <p:spPr>
          <a:xfrm flipV="1">
            <a:off x="190385" y="2370549"/>
            <a:ext cx="5633828" cy="6686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5" name="Rectangle 44"/>
          <p:cNvSpPr/>
          <p:nvPr/>
        </p:nvSpPr>
        <p:spPr>
          <a:xfrm flipV="1">
            <a:off x="190385" y="2561584"/>
            <a:ext cx="5358962" cy="6877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6" name="Rectangle 45"/>
          <p:cNvSpPr/>
          <p:nvPr/>
        </p:nvSpPr>
        <p:spPr>
          <a:xfrm flipV="1">
            <a:off x="190385" y="2653280"/>
            <a:ext cx="4801750" cy="68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7" name="Rectangle 46"/>
          <p:cNvSpPr/>
          <p:nvPr/>
        </p:nvSpPr>
        <p:spPr>
          <a:xfrm flipV="1">
            <a:off x="190386" y="2741157"/>
            <a:ext cx="4461439" cy="72593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8" name="Rectangle 47"/>
          <p:cNvSpPr/>
          <p:nvPr/>
        </p:nvSpPr>
        <p:spPr>
          <a:xfrm flipV="1">
            <a:off x="190385" y="2928371"/>
            <a:ext cx="4068772" cy="68771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9" name="Rectangle 48"/>
          <p:cNvSpPr/>
          <p:nvPr/>
        </p:nvSpPr>
        <p:spPr>
          <a:xfrm flipV="1">
            <a:off x="190386" y="3012426"/>
            <a:ext cx="4072511" cy="6877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0" name="Rectangle 49"/>
          <p:cNvSpPr/>
          <p:nvPr/>
        </p:nvSpPr>
        <p:spPr>
          <a:xfrm flipV="1">
            <a:off x="190386" y="3098390"/>
            <a:ext cx="3915445" cy="68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1" name="Rectangle 50"/>
          <p:cNvSpPr/>
          <p:nvPr/>
        </p:nvSpPr>
        <p:spPr>
          <a:xfrm flipV="1">
            <a:off x="190385" y="3186269"/>
            <a:ext cx="3851870" cy="68771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190385" y="3277965"/>
            <a:ext cx="3851870" cy="68771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3" name="Rectangle 52"/>
          <p:cNvSpPr/>
          <p:nvPr/>
        </p:nvSpPr>
        <p:spPr>
          <a:xfrm flipV="1">
            <a:off x="190386" y="3365840"/>
            <a:ext cx="3462943" cy="6877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4" name="Rectangle 53"/>
          <p:cNvSpPr/>
          <p:nvPr/>
        </p:nvSpPr>
        <p:spPr>
          <a:xfrm flipV="1">
            <a:off x="190386" y="3547322"/>
            <a:ext cx="3309617" cy="72592"/>
          </a:xfrm>
          <a:prstGeom prst="rect">
            <a:avLst/>
          </a:prstGeom>
          <a:solidFill>
            <a:srgbClr val="0000F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5" name="Rectangle 54"/>
          <p:cNvSpPr/>
          <p:nvPr/>
        </p:nvSpPr>
        <p:spPr>
          <a:xfrm flipV="1">
            <a:off x="190385" y="4007943"/>
            <a:ext cx="1477174" cy="74274"/>
          </a:xfrm>
          <a:prstGeom prst="rect">
            <a:avLst/>
          </a:prstGeom>
          <a:solidFill>
            <a:srgbClr val="FEFE0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6" name="Rectangle 55"/>
          <p:cNvSpPr/>
          <p:nvPr/>
        </p:nvSpPr>
        <p:spPr>
          <a:xfrm flipV="1">
            <a:off x="190385" y="4109191"/>
            <a:ext cx="1421078" cy="74274"/>
          </a:xfrm>
          <a:prstGeom prst="rect">
            <a:avLst/>
          </a:prstGeom>
          <a:solidFill>
            <a:srgbClr val="FBAFBE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7" name="Rectangle 56"/>
          <p:cNvSpPr/>
          <p:nvPr/>
        </p:nvSpPr>
        <p:spPr>
          <a:xfrm flipV="1">
            <a:off x="194312" y="4850177"/>
            <a:ext cx="40388" cy="74503"/>
          </a:xfrm>
          <a:prstGeom prst="rect">
            <a:avLst/>
          </a:prstGeom>
          <a:solidFill>
            <a:srgbClr val="6C696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8" name="Rectangle 57"/>
          <p:cNvSpPr/>
          <p:nvPr/>
        </p:nvSpPr>
        <p:spPr>
          <a:xfrm flipV="1">
            <a:off x="190385" y="4761346"/>
            <a:ext cx="40388" cy="74503"/>
          </a:xfrm>
          <a:prstGeom prst="rect">
            <a:avLst/>
          </a:prstGeom>
          <a:solidFill>
            <a:srgbClr val="6C696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9" name="Rectangle 58"/>
          <p:cNvSpPr/>
          <p:nvPr/>
        </p:nvSpPr>
        <p:spPr>
          <a:xfrm flipV="1">
            <a:off x="190386" y="4666784"/>
            <a:ext cx="104897" cy="74503"/>
          </a:xfrm>
          <a:prstGeom prst="rect">
            <a:avLst/>
          </a:prstGeom>
          <a:solidFill>
            <a:srgbClr val="6C696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0" name="Rectangle 59"/>
          <p:cNvSpPr/>
          <p:nvPr/>
        </p:nvSpPr>
        <p:spPr>
          <a:xfrm flipV="1">
            <a:off x="190386" y="4569357"/>
            <a:ext cx="679873" cy="74503"/>
          </a:xfrm>
          <a:prstGeom prst="rect">
            <a:avLst/>
          </a:prstGeom>
          <a:solidFill>
            <a:srgbClr val="FBAFBE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1" name="Rectangle 60"/>
          <p:cNvSpPr/>
          <p:nvPr/>
        </p:nvSpPr>
        <p:spPr>
          <a:xfrm flipV="1">
            <a:off x="190386" y="4474795"/>
            <a:ext cx="707921" cy="74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2" name="Rectangle 61"/>
          <p:cNvSpPr/>
          <p:nvPr/>
        </p:nvSpPr>
        <p:spPr>
          <a:xfrm flipV="1">
            <a:off x="190385" y="4383098"/>
            <a:ext cx="769626" cy="74503"/>
          </a:xfrm>
          <a:prstGeom prst="rect">
            <a:avLst/>
          </a:prstGeom>
          <a:solidFill>
            <a:srgbClr val="FBAFBE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3" name="Rectangle 62"/>
          <p:cNvSpPr/>
          <p:nvPr/>
        </p:nvSpPr>
        <p:spPr>
          <a:xfrm flipV="1">
            <a:off x="190386" y="4297132"/>
            <a:ext cx="848159" cy="74503"/>
          </a:xfrm>
          <a:prstGeom prst="rect">
            <a:avLst/>
          </a:prstGeom>
          <a:solidFill>
            <a:srgbClr val="FEFE0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4" name="Oval 63"/>
          <p:cNvSpPr/>
          <p:nvPr/>
        </p:nvSpPr>
        <p:spPr>
          <a:xfrm flipV="1">
            <a:off x="1006009" y="4285670"/>
            <a:ext cx="89752" cy="9169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5" name="Rectangle 64"/>
          <p:cNvSpPr/>
          <p:nvPr/>
        </p:nvSpPr>
        <p:spPr>
          <a:xfrm flipV="1">
            <a:off x="190386" y="4202570"/>
            <a:ext cx="1350211" cy="74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6" name="Isosceles Triangle 65"/>
          <p:cNvSpPr/>
          <p:nvPr/>
        </p:nvSpPr>
        <p:spPr>
          <a:xfrm rot="16200000" flipV="1">
            <a:off x="1377983" y="4090893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7" name="Isosceles Triangle 66"/>
          <p:cNvSpPr/>
          <p:nvPr/>
        </p:nvSpPr>
        <p:spPr>
          <a:xfrm rot="16200000" flipV="1">
            <a:off x="1478954" y="3532117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8" name="Isosceles Triangle 67"/>
          <p:cNvSpPr/>
          <p:nvPr/>
        </p:nvSpPr>
        <p:spPr>
          <a:xfrm rot="16200000" flipV="1">
            <a:off x="1518221" y="334299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9" name="Isosceles Triangle 68"/>
          <p:cNvSpPr/>
          <p:nvPr/>
        </p:nvSpPr>
        <p:spPr>
          <a:xfrm rot="16200000" flipV="1">
            <a:off x="1277011" y="3254160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0" name="Isosceles Triangle 69"/>
          <p:cNvSpPr/>
          <p:nvPr/>
        </p:nvSpPr>
        <p:spPr>
          <a:xfrm rot="16200000" flipV="1">
            <a:off x="1448102" y="3165328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1" name="Isosceles Triangle 70"/>
          <p:cNvSpPr/>
          <p:nvPr/>
        </p:nvSpPr>
        <p:spPr>
          <a:xfrm rot="16200000" flipV="1">
            <a:off x="1515416" y="2999127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2" name="Isosceles Triangle 71"/>
          <p:cNvSpPr/>
          <p:nvPr/>
        </p:nvSpPr>
        <p:spPr>
          <a:xfrm rot="16200000" flipV="1">
            <a:off x="1352740" y="2907429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3" name="Isosceles Triangle 72"/>
          <p:cNvSpPr/>
          <p:nvPr/>
        </p:nvSpPr>
        <p:spPr>
          <a:xfrm rot="16200000" flipV="1">
            <a:off x="1484564" y="281573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4" name="Isosceles Triangle 73"/>
          <p:cNvSpPr/>
          <p:nvPr/>
        </p:nvSpPr>
        <p:spPr>
          <a:xfrm rot="16200000" flipV="1">
            <a:off x="1734187" y="254637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5" name="Isosceles Triangle 74"/>
          <p:cNvSpPr/>
          <p:nvPr/>
        </p:nvSpPr>
        <p:spPr>
          <a:xfrm rot="16200000" flipV="1">
            <a:off x="1773454" y="2448943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6" name="Isosceles Triangle 75"/>
          <p:cNvSpPr/>
          <p:nvPr/>
        </p:nvSpPr>
        <p:spPr>
          <a:xfrm rot="16200000" flipV="1">
            <a:off x="2861701" y="2262683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7" name="Isosceles Triangle 76"/>
          <p:cNvSpPr/>
          <p:nvPr/>
        </p:nvSpPr>
        <p:spPr>
          <a:xfrm rot="16200000" flipV="1">
            <a:off x="4021002" y="2362020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8" name="Isosceles Triangle 77"/>
          <p:cNvSpPr/>
          <p:nvPr/>
        </p:nvSpPr>
        <p:spPr>
          <a:xfrm rot="16200000" flipV="1">
            <a:off x="1638825" y="2090751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9" name="Isosceles Triangle 78"/>
          <p:cNvSpPr/>
          <p:nvPr/>
        </p:nvSpPr>
        <p:spPr>
          <a:xfrm rot="16200000" flipV="1">
            <a:off x="2955194" y="1899716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0" name="Isosceles Triangle 79"/>
          <p:cNvSpPr/>
          <p:nvPr/>
        </p:nvSpPr>
        <p:spPr>
          <a:xfrm rot="16200000" flipV="1">
            <a:off x="1481761" y="199141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1" name="Oval 80"/>
          <p:cNvSpPr/>
          <p:nvPr/>
        </p:nvSpPr>
        <p:spPr>
          <a:xfrm flipV="1">
            <a:off x="1518345" y="3999119"/>
            <a:ext cx="89752" cy="9169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2" name="Oval 81"/>
          <p:cNvSpPr/>
          <p:nvPr/>
        </p:nvSpPr>
        <p:spPr>
          <a:xfrm flipV="1">
            <a:off x="4020191" y="2919774"/>
            <a:ext cx="89752" cy="9169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3" name="Oval 82"/>
          <p:cNvSpPr/>
          <p:nvPr/>
        </p:nvSpPr>
        <p:spPr>
          <a:xfrm flipV="1">
            <a:off x="5205670" y="2552987"/>
            <a:ext cx="89752" cy="9169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84" name="Straight Arrow Connector 83"/>
          <p:cNvCxnSpPr/>
          <p:nvPr/>
        </p:nvCxnSpPr>
        <p:spPr>
          <a:xfrm flipV="1">
            <a:off x="1791342" y="3943718"/>
            <a:ext cx="161554" cy="0"/>
          </a:xfrm>
          <a:prstGeom prst="straightConnector1">
            <a:avLst/>
          </a:prstGeom>
          <a:noFill/>
          <a:ln w="15875" cap="flat" cmpd="sng" algn="ctr">
            <a:solidFill>
              <a:schemeClr val="bg1"/>
            </a:solidFill>
            <a:prstDash val="solid"/>
            <a:tailEnd type="triangle" w="med" len="sm"/>
          </a:ln>
          <a:effectLst/>
        </p:spPr>
      </p:cxnSp>
      <p:sp>
        <p:nvSpPr>
          <p:cNvPr id="85" name="Rectangle 84"/>
          <p:cNvSpPr/>
          <p:nvPr/>
        </p:nvSpPr>
        <p:spPr>
          <a:xfrm flipV="1">
            <a:off x="190386" y="3910516"/>
            <a:ext cx="1600583" cy="74274"/>
          </a:xfrm>
          <a:prstGeom prst="rect">
            <a:avLst/>
          </a:prstGeom>
          <a:solidFill>
            <a:srgbClr val="FBAFBE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6" name="Rectangle 85"/>
          <p:cNvSpPr/>
          <p:nvPr/>
        </p:nvSpPr>
        <p:spPr>
          <a:xfrm flipV="1">
            <a:off x="190385" y="3812860"/>
            <a:ext cx="2251288" cy="7641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7" name="Rectangle 86"/>
          <p:cNvSpPr/>
          <p:nvPr/>
        </p:nvSpPr>
        <p:spPr>
          <a:xfrm flipV="1">
            <a:off x="190385" y="3730714"/>
            <a:ext cx="2995484" cy="68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8" name="Rectangle 87"/>
          <p:cNvSpPr/>
          <p:nvPr/>
        </p:nvSpPr>
        <p:spPr>
          <a:xfrm flipV="1">
            <a:off x="190386" y="3639018"/>
            <a:ext cx="3171249" cy="7259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89" name="TextBox 88"/>
          <p:cNvSpPr txBox="1"/>
          <p:nvPr/>
        </p:nvSpPr>
        <p:spPr>
          <a:xfrm flipV="1">
            <a:off x="3554601" y="3459857"/>
            <a:ext cx="7053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457189"/>
            <a:r>
              <a:rPr lang="en-US" sz="1400" b="1" kern="0" dirty="0">
                <a:solidFill>
                  <a:schemeClr val="bg1"/>
                </a:solidFill>
                <a:cs typeface="Arial"/>
              </a:rPr>
              <a:t>*</a:t>
            </a:r>
          </a:p>
        </p:txBody>
      </p:sp>
      <p:sp>
        <p:nvSpPr>
          <p:cNvPr id="90" name="Rectangle 89"/>
          <p:cNvSpPr/>
          <p:nvPr/>
        </p:nvSpPr>
        <p:spPr>
          <a:xfrm flipV="1">
            <a:off x="190385" y="3455626"/>
            <a:ext cx="3440506" cy="68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>
            <a:off x="198238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2" name="Straight Connector 91"/>
          <p:cNvCxnSpPr/>
          <p:nvPr/>
        </p:nvCxnSpPr>
        <p:spPr>
          <a:xfrm>
            <a:off x="1179904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3" name="Straight Connector 92"/>
          <p:cNvCxnSpPr/>
          <p:nvPr/>
        </p:nvCxnSpPr>
        <p:spPr>
          <a:xfrm>
            <a:off x="2155961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4" name="Straight Connector 93"/>
          <p:cNvCxnSpPr/>
          <p:nvPr/>
        </p:nvCxnSpPr>
        <p:spPr>
          <a:xfrm>
            <a:off x="3126407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5" name="Straight Connector 94"/>
          <p:cNvCxnSpPr/>
          <p:nvPr/>
        </p:nvCxnSpPr>
        <p:spPr>
          <a:xfrm>
            <a:off x="4102464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6" name="Straight Connector 95"/>
          <p:cNvCxnSpPr/>
          <p:nvPr/>
        </p:nvCxnSpPr>
        <p:spPr>
          <a:xfrm>
            <a:off x="5072911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7" name="Straight Connector 96"/>
          <p:cNvCxnSpPr/>
          <p:nvPr/>
        </p:nvCxnSpPr>
        <p:spPr>
          <a:xfrm>
            <a:off x="6054577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8" name="Straight Connector 97"/>
          <p:cNvCxnSpPr/>
          <p:nvPr/>
        </p:nvCxnSpPr>
        <p:spPr>
          <a:xfrm>
            <a:off x="7036243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9" name="Straight Connector 98"/>
          <p:cNvCxnSpPr/>
          <p:nvPr/>
        </p:nvCxnSpPr>
        <p:spPr>
          <a:xfrm>
            <a:off x="8006690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00" name="TextBox 99"/>
          <p:cNvSpPr txBox="1"/>
          <p:nvPr/>
        </p:nvSpPr>
        <p:spPr>
          <a:xfrm>
            <a:off x="77145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58811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1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040476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2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005313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3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3981370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4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957426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5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5933483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6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915149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7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7879987" y="5086091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8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8861653" y="508036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/>
            <a:r>
              <a:rPr lang="en-US" sz="900" kern="0" dirty="0">
                <a:solidFill>
                  <a:schemeClr val="bg1"/>
                </a:solidFill>
                <a:cs typeface="Arial"/>
              </a:rPr>
              <a:t>9</a:t>
            </a:r>
          </a:p>
        </p:txBody>
      </p:sp>
      <p:cxnSp>
        <p:nvCxnSpPr>
          <p:cNvPr id="110" name="Straight Connector 109"/>
          <p:cNvCxnSpPr/>
          <p:nvPr/>
        </p:nvCxnSpPr>
        <p:spPr>
          <a:xfrm>
            <a:off x="8982746" y="4991529"/>
            <a:ext cx="0" cy="9456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11" name="TextBox 110"/>
          <p:cNvSpPr txBox="1"/>
          <p:nvPr/>
        </p:nvSpPr>
        <p:spPr>
          <a:xfrm>
            <a:off x="145006" y="5251427"/>
            <a:ext cx="20697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/>
            <a:r>
              <a:rPr lang="en-US" sz="1000" kern="0" dirty="0">
                <a:solidFill>
                  <a:schemeClr val="bg1"/>
                </a:solidFill>
                <a:latin typeface="Calibri"/>
              </a:rPr>
              <a:t>*1</a:t>
            </a:r>
            <a:r>
              <a:rPr lang="en-US" sz="1000" kern="0" baseline="30000" dirty="0">
                <a:solidFill>
                  <a:schemeClr val="bg1"/>
                </a:solidFill>
                <a:latin typeface="Calibri"/>
              </a:rPr>
              <a:t>st</a:t>
            </a:r>
            <a:r>
              <a:rPr lang="en-US" sz="1000" kern="0" dirty="0">
                <a:solidFill>
                  <a:schemeClr val="bg1"/>
                </a:solidFill>
                <a:latin typeface="Calibri"/>
              </a:rPr>
              <a:t>-line patient (protocol deviation)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45721" y="5272350"/>
            <a:ext cx="2045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/>
            <a:r>
              <a:rPr lang="en-US" sz="1200" kern="0" dirty="0">
                <a:solidFill>
                  <a:schemeClr val="bg1"/>
                </a:solidFill>
                <a:latin typeface="Calibri"/>
              </a:rPr>
              <a:t>Treatment Duration (Months)</a:t>
            </a:r>
          </a:p>
        </p:txBody>
      </p:sp>
      <p:sp>
        <p:nvSpPr>
          <p:cNvPr id="120" name="Isosceles Triangle 119"/>
          <p:cNvSpPr/>
          <p:nvPr/>
        </p:nvSpPr>
        <p:spPr>
          <a:xfrm rot="16200000" flipV="1">
            <a:off x="6937016" y="4166409"/>
            <a:ext cx="100551" cy="110145"/>
          </a:xfrm>
          <a:prstGeom prst="triangl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1" name="Oval 120"/>
          <p:cNvSpPr/>
          <p:nvPr/>
        </p:nvSpPr>
        <p:spPr>
          <a:xfrm flipV="1">
            <a:off x="6930693" y="4329981"/>
            <a:ext cx="89752" cy="91697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86270" y="1818273"/>
            <a:ext cx="8874733" cy="3173256"/>
          </a:xfrm>
          <a:prstGeom prst="rect">
            <a:avLst/>
          </a:prstGeom>
          <a:noFill/>
          <a:ln w="635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6803307" y="4405944"/>
            <a:ext cx="3353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en-US" sz="1100" b="1" kern="0" dirty="0">
                <a:solidFill>
                  <a:schemeClr val="bg1"/>
                </a:solidFill>
                <a:sym typeface="Wingdings" panose="05000000000000000000" pitchFamily="2" charset="2"/>
              </a:rPr>
              <a:t></a:t>
            </a:r>
            <a:endParaRPr lang="en-US" sz="2800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9" name="Isosceles Triangle 128"/>
          <p:cNvSpPr/>
          <p:nvPr/>
        </p:nvSpPr>
        <p:spPr>
          <a:xfrm rot="16200000" flipV="1">
            <a:off x="1398907" y="271401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30" name="Isosceles Triangle 129"/>
          <p:cNvSpPr/>
          <p:nvPr/>
        </p:nvSpPr>
        <p:spPr>
          <a:xfrm rot="16200000" flipV="1">
            <a:off x="1497967" y="2165372"/>
            <a:ext cx="83100" cy="100132"/>
          </a:xfrm>
          <a:prstGeom prst="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457189"/>
            <a:endParaRPr 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2241" y="5504499"/>
            <a:ext cx="6635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Median time on study treatment (dabrafenib and trametinib) = 108 days (range,1 to 244 days)</a:t>
            </a:r>
          </a:p>
        </p:txBody>
      </p:sp>
      <p:sp>
        <p:nvSpPr>
          <p:cNvPr id="113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1996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9815292"/>
              </p:ext>
            </p:extLst>
          </p:nvPr>
        </p:nvGraphicFramePr>
        <p:xfrm>
          <a:off x="245842" y="914400"/>
          <a:ext cx="8682326" cy="3787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0848"/>
                <a:gridCol w="3541478"/>
              </a:tblGrid>
              <a:tr h="821379">
                <a:tc>
                  <a:txBody>
                    <a:bodyPr/>
                    <a:lstStyle/>
                    <a:p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34297" marB="3429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No. of Patients </a:t>
                      </a:r>
                    </a:p>
                    <a:p>
                      <a:pPr algn="ctr"/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Treated, n (%) </a:t>
                      </a:r>
                      <a:b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(N = 33)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7064" marR="97064"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9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Any adverse event (AE)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 (88)</a:t>
                      </a:r>
                      <a:endParaRPr lang="en-US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137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Max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rade 3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Max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rade 4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Max grade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(39)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(3)</a:t>
                      </a:r>
                      <a:r>
                        <a:rPr lang="en-US" sz="1600" b="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  <a:r>
                        <a:rPr lang="en-US" sz="1600" b="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864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Any serious AE (SAE)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Fatal SAEs</a:t>
                      </a:r>
                    </a:p>
                  </a:txBody>
                  <a:tcPr marL="97064" marR="97064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(42)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59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AEs leading to study treatment discontinuation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(6)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9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AEs leading to dose reduction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(27)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9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AEs leading to dose interruption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(52)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9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1200" baseline="30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05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Hyponatremia</a:t>
                      </a:r>
                      <a:r>
                        <a:rPr lang="en-US" sz="10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050" b="0" kern="1200" baseline="30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05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Pleural</a:t>
                      </a:r>
                      <a:r>
                        <a:rPr lang="en-US" sz="10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effusion and disease progression.</a:t>
                      </a:r>
                    </a:p>
                  </a:txBody>
                  <a:tcPr marL="107565" marR="107565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565" marR="107565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mtClean="0"/>
              <a:t>Adverse Event Overview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7010400" y="5853112"/>
            <a:ext cx="2133600" cy="365125"/>
          </a:xfrm>
        </p:spPr>
        <p:txBody>
          <a:bodyPr/>
          <a:lstStyle/>
          <a:p>
            <a:fld id="{65D03990-6028-2947-A5B4-65D79B19772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562101" y="791043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5582" y="1490472"/>
            <a:ext cx="9231294" cy="871728"/>
          </a:xfrm>
        </p:spPr>
        <p:txBody>
          <a:bodyPr anchor="ctr"/>
          <a:lstStyle/>
          <a:p>
            <a:r>
              <a:rPr lang="en-US" sz="2800" i="1" dirty="0"/>
              <a:t>Identification of and treatment for patients with BRAF-V600E tumor mutations </a:t>
            </a:r>
            <a:r>
              <a:rPr lang="en-US" sz="2800" dirty="0"/>
              <a:t> </a:t>
            </a:r>
            <a:endParaRPr lang="en-US" altLang="en-US" sz="2700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590800"/>
            <a:ext cx="8229600" cy="3394472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altLang="en-US" sz="1800" dirty="0"/>
              <a:t>Paul A. Bunn, Jr, MD, Distinguished Professor and Dudley Endowed Chair, Univ. of Colorado Cancer Center, Aurora, CO, USA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3302794" y="117038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en-US" sz="1350" b="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2159794" y="145613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en-US" sz="1350" b="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6109837" y="5048250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en-US" sz="1350" b="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2052187" y="5334000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en-US" sz="1350" b="1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259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08"/>
            <a:ext cx="9144000" cy="115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unnAdd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0" b="10688"/>
          <a:stretch/>
        </p:blipFill>
        <p:spPr bwMode="auto">
          <a:xfrm>
            <a:off x="4616932" y="3279467"/>
            <a:ext cx="4423571" cy="244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AM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2" y="3315957"/>
            <a:ext cx="3886200" cy="242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979751"/>
              </p:ext>
            </p:extLst>
          </p:nvPr>
        </p:nvGraphicFramePr>
        <p:xfrm>
          <a:off x="198906" y="1907307"/>
          <a:ext cx="8721322" cy="3653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1860"/>
                <a:gridCol w="2642825"/>
                <a:gridCol w="2466637"/>
              </a:tblGrid>
              <a:tr h="800100">
                <a:tc rowSpan="2"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AE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34297" marB="3429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No. of Patients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sz="1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All Treated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(N = 33)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7064" marR="97064"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88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(%)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buFont typeface="Wingdings" pitchFamily="2" charset="2"/>
                        <a:buNone/>
                      </a:pPr>
                      <a:r>
                        <a:rPr lang="en-US" sz="16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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Grade 3</a:t>
                      </a:r>
                    </a:p>
                    <a:p>
                      <a:pPr marL="0" algn="ctr" defTabSz="457200" rtl="0" eaLnBrk="1" latinLnBrk="0" hangingPunct="1">
                        <a:buFont typeface="Wingdings" pitchFamily="2" charset="2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 (%)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Pyrexia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(39)</a:t>
                      </a:r>
                      <a:endParaRPr lang="en-US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Diarrhea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 (33)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Nausea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 (33)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Vomiting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 (33)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Decreased appetite 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(24)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  <a:endParaRPr lang="en-US" sz="1400" b="0" kern="1200" baseline="30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Asthenia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(21)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Cough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(21)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Edema, peripheral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(21)</a:t>
                      </a:r>
                      <a:endParaRPr lang="en-US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(0)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18">
                <a:tc>
                  <a:txBody>
                    <a:bodyPr/>
                    <a:lstStyle/>
                    <a:p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Rash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(21)</a:t>
                      </a:r>
                    </a:p>
                  </a:txBody>
                  <a:tcPr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</a:p>
                  </a:txBody>
                  <a:tcPr marT="20574" marB="20574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Most Common Adverse Events (≥ 20%)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5D03990-6028-2947-A5B4-65D79B19772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55545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Serious Adverse </a:t>
            </a:r>
            <a:r>
              <a:rPr lang="en-US" dirty="0" smtClean="0"/>
              <a:t>Events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5D03990-6028-2947-A5B4-65D79B19772A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11" name="Table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6559286"/>
              </p:ext>
            </p:extLst>
          </p:nvPr>
        </p:nvGraphicFramePr>
        <p:xfrm>
          <a:off x="198909" y="1912255"/>
          <a:ext cx="8721321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8319"/>
                <a:gridCol w="3923002"/>
              </a:tblGrid>
              <a:tr h="8915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SAE</a:t>
                      </a:r>
                    </a:p>
                  </a:txBody>
                  <a:tcPr marT="34297" marB="3429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No. of Patients </a:t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All Treated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, n (%) </a:t>
                      </a:r>
                      <a:b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(N = 33)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7064" marR="97064"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Any 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(42)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978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Fatal (grade 5): Pleural effusion and disease progression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(3)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468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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 patients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546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Pyrexia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(18)</a:t>
                      </a: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Confusional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state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(6)</a:t>
                      </a: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Hyponatremia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(6)</a:t>
                      </a: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9748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3242" marR="11324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19460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D + T demonstrated clinically meaningful anti-tumor activity with a higher ORR when compared indirectly with dabrafenib monotherapy in BRAF V600E mutated NSCLC</a:t>
            </a:r>
          </a:p>
          <a:p>
            <a:pPr lvl="1"/>
            <a:r>
              <a:rPr lang="en-US" sz="1600" b="1" dirty="0"/>
              <a:t>ORR = 63% and DCR = 88% for dabrafenib plus trametinib</a:t>
            </a:r>
          </a:p>
          <a:p>
            <a:pPr lvl="1"/>
            <a:r>
              <a:rPr lang="en-US" sz="1600" dirty="0"/>
              <a:t>ORR = 32% and DCR = 56% for dabrafenib as monotherapy</a:t>
            </a:r>
            <a:r>
              <a:rPr lang="en-US" sz="1600" baseline="30000" dirty="0"/>
              <a:t>1</a:t>
            </a:r>
            <a:r>
              <a:rPr lang="en-US" sz="1600" dirty="0"/>
              <a:t> </a:t>
            </a:r>
          </a:p>
          <a:p>
            <a:r>
              <a:rPr lang="en-US" sz="1800" dirty="0"/>
              <a:t>Safety profile is manageable and similar to previous studies in melanoma</a:t>
            </a:r>
          </a:p>
          <a:p>
            <a:r>
              <a:rPr lang="en-US" sz="1800" dirty="0"/>
              <a:t>Cohort B has completed recruitment with 59 subjects</a:t>
            </a:r>
          </a:p>
          <a:p>
            <a:r>
              <a:rPr lang="en-US" sz="1800" dirty="0"/>
              <a:t>A third cohort investigating D + T in previously untreated V600E mutant Stage IV NSCLC is actively recruiting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5D03990-6028-2947-A5B4-65D79B19772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76200" y="5562600"/>
            <a:ext cx="4450249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en-US" sz="1050" smtClean="0">
                <a:solidFill>
                  <a:schemeClr val="bg1"/>
                </a:solidFill>
              </a:rPr>
              <a:t>Planchard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>
                <a:solidFill>
                  <a:schemeClr val="bg1"/>
                </a:solidFill>
              </a:rPr>
              <a:t>D, et al. </a:t>
            </a:r>
            <a:r>
              <a:rPr lang="en-US" sz="1050" i="1" dirty="0">
                <a:solidFill>
                  <a:schemeClr val="bg1"/>
                </a:solidFill>
              </a:rPr>
              <a:t>Ann </a:t>
            </a:r>
            <a:r>
              <a:rPr lang="en-US" sz="1050" i="1" dirty="0" err="1">
                <a:solidFill>
                  <a:schemeClr val="bg1"/>
                </a:solidFill>
              </a:rPr>
              <a:t>Oncol</a:t>
            </a:r>
            <a:r>
              <a:rPr lang="en-US" sz="1050" i="1" dirty="0">
                <a:solidFill>
                  <a:schemeClr val="bg1"/>
                </a:solidFill>
              </a:rPr>
              <a:t> </a:t>
            </a:r>
            <a:r>
              <a:rPr lang="en-US" sz="1050" dirty="0">
                <a:solidFill>
                  <a:schemeClr val="bg1"/>
                </a:solidFill>
              </a:rPr>
              <a:t>2014;25 (</a:t>
            </a:r>
            <a:r>
              <a:rPr lang="en-US" sz="1050" dirty="0" err="1">
                <a:solidFill>
                  <a:schemeClr val="bg1"/>
                </a:solidFill>
              </a:rPr>
              <a:t>suppl</a:t>
            </a:r>
            <a:r>
              <a:rPr lang="en-US" sz="1050" dirty="0">
                <a:solidFill>
                  <a:schemeClr val="bg1"/>
                </a:solidFill>
              </a:rPr>
              <a:t> 4):abstract LBA38_PR</a:t>
            </a:r>
            <a:r>
              <a:rPr lang="en-US" sz="1000" dirty="0"/>
              <a:t>.</a:t>
            </a:r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 patient with newly diagnosed metastatic adenocarcinoma of the lung is found to have a BRAF V600E mutation. In which line of therapy would you most likely administer a BRAF inhibitor (with or without a MEK inhibitor)?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582097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863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Cost and reimbursement issues aside, what targeted therapy would you most likely recommend for a patient with relapsed/refractory NSCLC and a BRAF V600E tumor mutation?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192516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125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of Lung adenocarcinoma with BRAF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65 </a:t>
            </a:r>
            <a:r>
              <a:rPr lang="en-US" dirty="0" err="1" smtClean="0"/>
              <a:t>yo</a:t>
            </a:r>
            <a:r>
              <a:rPr lang="en-US" dirty="0" smtClean="0"/>
              <a:t> Hispanic male former smoker presents with cough, shortness of breath and chest pain with a 10 pound weight loss. Chest CT scan shows a left lung mass and pleural effusion. A biopsy of the mass reveals an adenocarcinoma that is TTF1 positive. A CT/PET scan shows </a:t>
            </a:r>
            <a:r>
              <a:rPr lang="en-US" dirty="0" err="1" smtClean="0"/>
              <a:t>bilat</a:t>
            </a:r>
            <a:r>
              <a:rPr lang="en-US" dirty="0" smtClean="0"/>
              <a:t> lung lesions and a right adrenal mass. </a:t>
            </a:r>
          </a:p>
          <a:p>
            <a:r>
              <a:rPr lang="en-US" dirty="0" smtClean="0"/>
              <a:t>EGFR and ALK testing are negative.</a:t>
            </a:r>
          </a:p>
          <a:p>
            <a:r>
              <a:rPr lang="en-US" dirty="0" smtClean="0"/>
              <a:t>The patient is treated with </a:t>
            </a:r>
            <a:r>
              <a:rPr lang="en-US" dirty="0" err="1" smtClean="0"/>
              <a:t>pemetrexed</a:t>
            </a:r>
            <a:r>
              <a:rPr lang="en-US" dirty="0" smtClean="0"/>
              <a:t> and carboplatin and has a confirmed partial response through 6 cycles. He receives maintenance </a:t>
            </a:r>
            <a:r>
              <a:rPr lang="en-US" dirty="0" err="1" smtClean="0"/>
              <a:t>pemetrexed</a:t>
            </a:r>
            <a:r>
              <a:rPr lang="en-US" dirty="0" smtClean="0"/>
              <a:t> for 6 more cycles but has tumor progression, considerable fatigue and anemia.</a:t>
            </a:r>
            <a:endParaRPr lang="en-US" dirty="0"/>
          </a:p>
        </p:txBody>
      </p:sp>
      <p:sp>
        <p:nvSpPr>
          <p:cNvPr id="4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6769277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of Lung adenocarcinoma with BRAF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indicates that he would like to have a break from chemotherapy. His physician orders PD-L1 testing and Foundation One testing from his original biopsy. The Foundation One report shows a BRAF v600E mutation and the PD-L1 testing shows 10% positive tumor cells.</a:t>
            </a:r>
            <a:endParaRPr lang="en-US" dirty="0"/>
          </a:p>
        </p:txBody>
      </p:sp>
      <p:sp>
        <p:nvSpPr>
          <p:cNvPr id="4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8298881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79514" y="381000"/>
            <a:ext cx="8872959" cy="83099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fr-FR" sz="2400" b="1" dirty="0">
                <a:solidFill>
                  <a:srgbClr val="FFFF00"/>
                </a:solidFill>
                <a:ea typeface="+mj-ea"/>
                <a:cs typeface="+mj-cs"/>
              </a:rPr>
              <a:t>59 </a:t>
            </a:r>
            <a:r>
              <a:rPr lang="fr-FR" sz="2400" b="1" dirty="0" err="1">
                <a:solidFill>
                  <a:srgbClr val="FFFF00"/>
                </a:solidFill>
                <a:ea typeface="+mj-ea"/>
                <a:cs typeface="+mj-cs"/>
              </a:rPr>
              <a:t>Year</a:t>
            </a:r>
            <a:r>
              <a:rPr lang="fr-FR" sz="2400" b="1" dirty="0">
                <a:solidFill>
                  <a:srgbClr val="FFFF00"/>
                </a:solidFill>
                <a:ea typeface="+mj-ea"/>
                <a:cs typeface="+mj-cs"/>
              </a:rPr>
              <a:t> Old Male Patient (Former </a:t>
            </a:r>
            <a:r>
              <a:rPr lang="fr-FR" sz="2400" b="1" dirty="0" err="1">
                <a:solidFill>
                  <a:srgbClr val="FFFF00"/>
                </a:solidFill>
                <a:ea typeface="+mj-ea"/>
                <a:cs typeface="+mj-cs"/>
              </a:rPr>
              <a:t>Smoker</a:t>
            </a:r>
            <a:r>
              <a:rPr lang="fr-FR" sz="2400" b="1" dirty="0">
                <a:solidFill>
                  <a:srgbClr val="FFFF00"/>
                </a:solidFill>
                <a:ea typeface="+mj-ea"/>
                <a:cs typeface="+mj-cs"/>
              </a:rPr>
              <a:t>) </a:t>
            </a:r>
            <a:r>
              <a:rPr lang="en-US" sz="2400" b="1" dirty="0">
                <a:solidFill>
                  <a:srgbClr val="FFFF00"/>
                </a:solidFill>
                <a:ea typeface="+mj-ea"/>
                <a:cs typeface="+mj-cs"/>
              </a:rPr>
              <a:t>With V600E BRAF Mutation Treated With Dabrafenib Plus Trametinib</a:t>
            </a:r>
            <a:endParaRPr lang="fr-FR" sz="1400" dirty="0">
              <a:solidFill>
                <a:srgbClr val="FFFF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29171" y="1786722"/>
            <a:ext cx="7367948" cy="3972924"/>
            <a:chOff x="829170" y="1039543"/>
            <a:chExt cx="7367948" cy="3972924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16" t="9127" r="28462" b="8801"/>
            <a:stretch/>
          </p:blipFill>
          <p:spPr bwMode="auto">
            <a:xfrm>
              <a:off x="829170" y="3043542"/>
              <a:ext cx="3511565" cy="1958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93" t="16934" r="30322" b="4219"/>
            <a:stretch/>
          </p:blipFill>
          <p:spPr bwMode="auto">
            <a:xfrm>
              <a:off x="4716017" y="3033093"/>
              <a:ext cx="3481101" cy="1979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2" t="4959" r="28452" b="14054"/>
            <a:stretch/>
          </p:blipFill>
          <p:spPr bwMode="auto">
            <a:xfrm>
              <a:off x="829170" y="1048849"/>
              <a:ext cx="3511565" cy="190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2" t="8214" r="26116" b="2822"/>
            <a:stretch/>
          </p:blipFill>
          <p:spPr bwMode="auto">
            <a:xfrm>
              <a:off x="4660836" y="1039543"/>
              <a:ext cx="3504539" cy="190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Flèche droite 3"/>
            <p:cNvSpPr/>
            <p:nvPr/>
          </p:nvSpPr>
          <p:spPr>
            <a:xfrm>
              <a:off x="3995936" y="2301720"/>
              <a:ext cx="936104" cy="1404156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259632" y="2888817"/>
              <a:ext cx="2520280" cy="338554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rgbClr val="002060"/>
                  </a:solidFill>
                </a:rPr>
                <a:t>Baseline (March 2014) </a:t>
              </a: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5076057" y="2888817"/>
              <a:ext cx="2838555" cy="338554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rgbClr val="002060"/>
                  </a:solidFill>
                </a:rPr>
                <a:t>+12 </a:t>
              </a:r>
              <a:r>
                <a:rPr lang="fr-FR" sz="1600" b="1" dirty="0" err="1">
                  <a:solidFill>
                    <a:srgbClr val="002060"/>
                  </a:solidFill>
                </a:rPr>
                <a:t>months</a:t>
              </a:r>
              <a:r>
                <a:rPr lang="fr-FR" sz="1600" b="1" dirty="0">
                  <a:solidFill>
                    <a:srgbClr val="002060"/>
                  </a:solidFill>
                </a:rPr>
                <a:t> (March 2015)</a:t>
              </a:r>
            </a:p>
          </p:txBody>
        </p:sp>
        <p:sp>
          <p:nvSpPr>
            <p:cNvPr id="2" name="Flèche droite 1"/>
            <p:cNvSpPr/>
            <p:nvPr/>
          </p:nvSpPr>
          <p:spPr>
            <a:xfrm rot="2521597">
              <a:off x="1132374" y="1740830"/>
              <a:ext cx="432048" cy="16201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5" name="Flèche droite 14"/>
            <p:cNvSpPr/>
            <p:nvPr/>
          </p:nvSpPr>
          <p:spPr>
            <a:xfrm rot="2521597">
              <a:off x="5092814" y="1740830"/>
              <a:ext cx="432048" cy="16201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6" name="Flèche droite 15"/>
            <p:cNvSpPr/>
            <p:nvPr/>
          </p:nvSpPr>
          <p:spPr>
            <a:xfrm rot="2521597">
              <a:off x="1452788" y="3486373"/>
              <a:ext cx="432048" cy="16201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7" name="Flèche droite 16"/>
            <p:cNvSpPr/>
            <p:nvPr/>
          </p:nvSpPr>
          <p:spPr>
            <a:xfrm rot="2521597">
              <a:off x="5325595" y="3516523"/>
              <a:ext cx="432048" cy="162018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3079080" y="5748084"/>
            <a:ext cx="3705922" cy="15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000" kern="0" dirty="0">
                <a:solidFill>
                  <a:schemeClr val="bg1"/>
                </a:solidFill>
              </a:rPr>
              <a:t>Images </a:t>
            </a:r>
            <a:r>
              <a:rPr lang="fr-FR" sz="1000" kern="0" dirty="0" err="1">
                <a:solidFill>
                  <a:schemeClr val="bg1"/>
                </a:solidFill>
              </a:rPr>
              <a:t>courtesy</a:t>
            </a:r>
            <a:r>
              <a:rPr lang="fr-FR" sz="1000" kern="0" dirty="0">
                <a:solidFill>
                  <a:schemeClr val="bg1"/>
                </a:solidFill>
              </a:rPr>
              <a:t> of </a:t>
            </a:r>
            <a:r>
              <a:rPr lang="fr-FR" sz="1000" kern="0" dirty="0" err="1">
                <a:solidFill>
                  <a:schemeClr val="bg1"/>
                </a:solidFill>
              </a:rPr>
              <a:t>D.Planchard</a:t>
            </a:r>
            <a:r>
              <a:rPr lang="fr-FR" sz="1000" kern="0" dirty="0">
                <a:solidFill>
                  <a:schemeClr val="bg1"/>
                </a:solidFill>
              </a:rPr>
              <a:t> et al, Gustave Roussy - Villejuif</a:t>
            </a: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9961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of Lung adenocarcinoma with BRAF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patient is treated with </a:t>
            </a:r>
            <a:r>
              <a:rPr lang="en-US" dirty="0" err="1" smtClean="0"/>
              <a:t>dabrafinib</a:t>
            </a:r>
            <a:r>
              <a:rPr lang="en-US" dirty="0" smtClean="0"/>
              <a:t> plus </a:t>
            </a:r>
            <a:r>
              <a:rPr lang="en-US" dirty="0" err="1" smtClean="0"/>
              <a:t>trametinib</a:t>
            </a:r>
            <a:r>
              <a:rPr lang="en-US" dirty="0" smtClean="0"/>
              <a:t> and has a response as illustrated below. </a:t>
            </a:r>
          </a:p>
          <a:p>
            <a:r>
              <a:rPr lang="en-US" dirty="0" smtClean="0"/>
              <a:t>The response lasts for 14 months when PD is noted </a:t>
            </a:r>
            <a:endParaRPr lang="en-US" dirty="0"/>
          </a:p>
        </p:txBody>
      </p:sp>
      <p:sp>
        <p:nvSpPr>
          <p:cNvPr id="4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3056643"/>
            <a:ext cx="7887006" cy="3648957"/>
            <a:chOff x="502600" y="1983747"/>
            <a:chExt cx="7841606" cy="358651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/>
            <a:srcRect t="18653" b="19896"/>
            <a:stretch>
              <a:fillRect/>
            </a:stretch>
          </p:blipFill>
          <p:spPr bwMode="auto">
            <a:xfrm>
              <a:off x="502600" y="1983747"/>
              <a:ext cx="3852306" cy="2943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ZoneTexte 8"/>
            <p:cNvSpPr txBox="1"/>
            <p:nvPr/>
          </p:nvSpPr>
          <p:spPr>
            <a:xfrm>
              <a:off x="996463" y="4758309"/>
              <a:ext cx="2589645" cy="338554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rgbClr val="002060"/>
                  </a:solidFill>
                </a:rPr>
                <a:t>Baseline, </a:t>
              </a:r>
              <a:r>
                <a:rPr lang="fr-FR" sz="1600" b="1" dirty="0" err="1">
                  <a:solidFill>
                    <a:srgbClr val="002060"/>
                  </a:solidFill>
                </a:rPr>
                <a:t>October</a:t>
              </a:r>
              <a:r>
                <a:rPr lang="fr-FR" sz="1600" b="1" dirty="0">
                  <a:solidFill>
                    <a:srgbClr val="002060"/>
                  </a:solidFill>
                </a:rPr>
                <a:t> 2014 </a:t>
              </a:r>
            </a:p>
          </p:txBody>
        </p: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2927473" y="5400982"/>
              <a:ext cx="3705922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b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fr-FR" sz="1100" kern="0" dirty="0">
                  <a:solidFill>
                    <a:schemeClr val="bg1"/>
                  </a:solidFill>
                </a:rPr>
                <a:t>Images </a:t>
              </a:r>
              <a:r>
                <a:rPr lang="fr-FR" sz="1100" kern="0" dirty="0" err="1">
                  <a:solidFill>
                    <a:schemeClr val="bg1"/>
                  </a:solidFill>
                </a:rPr>
                <a:t>courtesy</a:t>
              </a:r>
              <a:r>
                <a:rPr lang="fr-FR" sz="1100" kern="0" dirty="0">
                  <a:solidFill>
                    <a:schemeClr val="bg1"/>
                  </a:solidFill>
                </a:rPr>
                <a:t> of B. Johnson et al, Dana-</a:t>
              </a:r>
              <a:r>
                <a:rPr lang="fr-FR" sz="1100" kern="0" dirty="0" err="1">
                  <a:solidFill>
                    <a:schemeClr val="bg1"/>
                  </a:solidFill>
                </a:rPr>
                <a:t>Farber</a:t>
              </a:r>
              <a:r>
                <a:rPr lang="fr-FR" sz="1100" kern="0" dirty="0">
                  <a:solidFill>
                    <a:schemeClr val="bg1"/>
                  </a:solidFill>
                </a:rPr>
                <a:t> - Boston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/>
            <a:srcRect t="17409" b="16166"/>
            <a:stretch>
              <a:fillRect/>
            </a:stretch>
          </p:blipFill>
          <p:spPr bwMode="auto">
            <a:xfrm>
              <a:off x="4780435" y="1983747"/>
              <a:ext cx="3563771" cy="2943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ZoneTexte 10"/>
            <p:cNvSpPr txBox="1"/>
            <p:nvPr/>
          </p:nvSpPr>
          <p:spPr>
            <a:xfrm>
              <a:off x="5229665" y="4758309"/>
              <a:ext cx="2807594" cy="338554"/>
            </a:xfrm>
            <a:prstGeom prst="rect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rgbClr val="002060"/>
                  </a:solidFill>
                </a:rPr>
                <a:t>+8 </a:t>
              </a:r>
              <a:r>
                <a:rPr lang="fr-FR" sz="1600" b="1" dirty="0" err="1">
                  <a:solidFill>
                    <a:srgbClr val="002060"/>
                  </a:solidFill>
                </a:rPr>
                <a:t>months</a:t>
              </a:r>
              <a:r>
                <a:rPr lang="fr-FR" sz="1600" b="1" dirty="0">
                  <a:solidFill>
                    <a:srgbClr val="002060"/>
                  </a:solidFill>
                </a:rPr>
                <a:t> (May 2015)</a:t>
              </a:r>
            </a:p>
          </p:txBody>
        </p:sp>
        <p:sp>
          <p:nvSpPr>
            <p:cNvPr id="11" name="Flèche droite 3"/>
            <p:cNvSpPr/>
            <p:nvPr/>
          </p:nvSpPr>
          <p:spPr>
            <a:xfrm>
              <a:off x="3876696" y="2779641"/>
              <a:ext cx="1080120" cy="1404156"/>
            </a:xfrm>
            <a:prstGeom prst="rightArrow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401285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of Lung adenocarcinoma with BRAF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patient is now treated with </a:t>
            </a:r>
            <a:r>
              <a:rPr lang="en-US" dirty="0" err="1" smtClean="0"/>
              <a:t>atezolizumab</a:t>
            </a:r>
            <a:r>
              <a:rPr lang="en-US" dirty="0" smtClean="0"/>
              <a:t> and again has a partial response. </a:t>
            </a:r>
            <a:endParaRPr lang="en-US" dirty="0"/>
          </a:p>
        </p:txBody>
      </p:sp>
      <p:sp>
        <p:nvSpPr>
          <p:cNvPr id="4" name="Line 19"/>
          <p:cNvSpPr>
            <a:spLocks noChangeShapeType="1"/>
          </p:cNvSpPr>
          <p:nvPr/>
        </p:nvSpPr>
        <p:spPr bwMode="auto">
          <a:xfrm>
            <a:off x="1562101" y="1294281"/>
            <a:ext cx="6126956" cy="119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1679107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1788</Words>
  <Application>Microsoft Macintosh PowerPoint</Application>
  <PresentationFormat>On-screen Show (4:3)</PresentationFormat>
  <Paragraphs>321</Paragraphs>
  <Slides>22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Calibri</vt:lpstr>
      <vt:lpstr>ＭＳ Ｐゴシック</vt:lpstr>
      <vt:lpstr>Symbol</vt:lpstr>
      <vt:lpstr>Times</vt:lpstr>
      <vt:lpstr>Wingdings</vt:lpstr>
      <vt:lpstr>ヒラギノ角ゴ Pro W3</vt:lpstr>
      <vt:lpstr>Arial</vt:lpstr>
      <vt:lpstr>2_Default Design</vt:lpstr>
      <vt:lpstr>PowerPoint Presentation</vt:lpstr>
      <vt:lpstr>Identification of and treatment for patients with BRAF-V600E tumor mutations  </vt:lpstr>
      <vt:lpstr>PowerPoint Presentation</vt:lpstr>
      <vt:lpstr>PowerPoint Presentation</vt:lpstr>
      <vt:lpstr>Case of Lung adenocarcinoma with BRAF mutation</vt:lpstr>
      <vt:lpstr>Case of Lung adenocarcinoma with BRAF mutation</vt:lpstr>
      <vt:lpstr>PowerPoint Presentation</vt:lpstr>
      <vt:lpstr>Case of Lung adenocarcinoma with BRAF mutation</vt:lpstr>
      <vt:lpstr>Case of Lung adenocarcinoma with BRAF mutation</vt:lpstr>
      <vt:lpstr>BRAF Mutations in NSCLC</vt:lpstr>
      <vt:lpstr>Dabrafenib Inhibits BRAF V600 Kinase and Trametinib Inhibits Downstream MEK Signaling</vt:lpstr>
      <vt:lpstr>Rationale for Combining Dabrafenib (D)  and Trametinib (T)</vt:lpstr>
      <vt:lpstr>BRF113928: Study Objectives</vt:lpstr>
      <vt:lpstr>BRF113928: Study Design</vt:lpstr>
      <vt:lpstr>Maximum Reduction of Sum of Lesion Diameters By Best Confirmed Response in  2nd Line (N = 24a)</vt:lpstr>
      <vt:lpstr>Overview of Best Confirmed Response for   2nd Line Patients</vt:lpstr>
      <vt:lpstr>PowerPoint Presentation</vt:lpstr>
      <vt:lpstr>Duration of Treatment for All Enrolled Patients  in the Interim Analysis (n = 33) </vt:lpstr>
      <vt:lpstr>Adverse Event Overview</vt:lpstr>
      <vt:lpstr>Most Common Adverse Events (≥ 20%) </vt:lpstr>
      <vt:lpstr>Serious Adverse Events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34</cp:revision>
  <cp:lastPrinted>2017-02-02T19:08:00Z</cp:lastPrinted>
  <dcterms:created xsi:type="dcterms:W3CDTF">2006-08-16T00:00:00Z</dcterms:created>
  <dcterms:modified xsi:type="dcterms:W3CDTF">2017-05-18T18:57:03Z</dcterms:modified>
  <cp:category/>
</cp:coreProperties>
</file>