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953" r:id="rId2"/>
    <p:sldMasterId id="2147483965" r:id="rId3"/>
    <p:sldMasterId id="2147483977" r:id="rId4"/>
    <p:sldMasterId id="2147483989" r:id="rId5"/>
    <p:sldMasterId id="2147484025" r:id="rId6"/>
    <p:sldMasterId id="2147484037" r:id="rId7"/>
    <p:sldMasterId id="2147484044" r:id="rId8"/>
  </p:sldMasterIdLst>
  <p:notesMasterIdLst>
    <p:notesMasterId r:id="rId28"/>
  </p:notesMasterIdLst>
  <p:sldIdLst>
    <p:sldId id="808" r:id="rId9"/>
    <p:sldId id="643" r:id="rId10"/>
    <p:sldId id="809" r:id="rId11"/>
    <p:sldId id="810" r:id="rId12"/>
    <p:sldId id="796" r:id="rId13"/>
    <p:sldId id="795" r:id="rId14"/>
    <p:sldId id="797" r:id="rId15"/>
    <p:sldId id="798" r:id="rId16"/>
    <p:sldId id="799" r:id="rId17"/>
    <p:sldId id="804" r:id="rId18"/>
    <p:sldId id="800" r:id="rId19"/>
    <p:sldId id="806" r:id="rId20"/>
    <p:sldId id="802" r:id="rId21"/>
    <p:sldId id="803" r:id="rId22"/>
    <p:sldId id="751" r:id="rId23"/>
    <p:sldId id="805" r:id="rId24"/>
    <p:sldId id="756" r:id="rId25"/>
    <p:sldId id="773" r:id="rId26"/>
    <p:sldId id="794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3"/>
    <p:restoredTop sz="96047"/>
  </p:normalViewPr>
  <p:slideViewPr>
    <p:cSldViewPr>
      <p:cViewPr>
        <p:scale>
          <a:sx n="100" d="100"/>
          <a:sy n="100" d="100"/>
        </p:scale>
        <p:origin x="1776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Other</c:v>
                </c:pt>
                <c:pt idx="1">
                  <c:v>Plasma and tissue assays concurrently</c:v>
                </c:pt>
                <c:pt idx="2">
                  <c:v>Plasma assay first; if negative, tissue assay</c:v>
                </c:pt>
                <c:pt idx="3">
                  <c:v>Tissue assay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0.06</c:v>
                </c:pt>
                <c:pt idx="1">
                  <c:v>0.04</c:v>
                </c:pt>
                <c:pt idx="2">
                  <c:v>0.75</c:v>
                </c:pt>
                <c:pt idx="3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3383760"/>
        <c:axId val="-113381440"/>
      </c:barChart>
      <c:catAx>
        <c:axId val="-113383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113381440"/>
        <c:crosses val="autoZero"/>
        <c:auto val="1"/>
        <c:lblAlgn val="ctr"/>
        <c:lblOffset val="100"/>
        <c:noMultiLvlLbl val="0"/>
      </c:catAx>
      <c:valAx>
        <c:axId val="-11338144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11338376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have</c:v>
                </c:pt>
                <c:pt idx="1">
                  <c:v>I haven't but would for the right patient</c:v>
                </c:pt>
                <c:pt idx="2">
                  <c:v>I haven't and would not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0.07</c:v>
                </c:pt>
                <c:pt idx="1">
                  <c:v>0.58</c:v>
                </c:pt>
                <c:pt idx="2">
                  <c:v>0.34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1438560"/>
        <c:axId val="-111062592"/>
      </c:barChart>
      <c:catAx>
        <c:axId val="-71438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111062592"/>
        <c:crosses val="autoZero"/>
        <c:auto val="1"/>
        <c:lblAlgn val="ctr"/>
        <c:lblOffset val="100"/>
        <c:noMultiLvlLbl val="0"/>
      </c:catAx>
      <c:valAx>
        <c:axId val="-11106259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143856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5D1CAA-3C74-4B5F-8FCE-34B357A1CE84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AD67B34-A0DC-4F24-AA35-26132E874F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00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89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154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52"/>
          <p:cNvSpPr txBox="1">
            <a:spLocks noGrp="1" noChangeArrowheads="1"/>
          </p:cNvSpPr>
          <p:nvPr/>
        </p:nvSpPr>
        <p:spPr bwMode="auto">
          <a:xfrm>
            <a:off x="3886201" y="8683625"/>
            <a:ext cx="2898775" cy="414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92" tIns="46796" rIns="89992" bIns="46796" anchor="b"/>
          <a:lstStyle/>
          <a:p>
            <a:pPr algn="r" defTabSz="457159">
              <a:lnSpc>
                <a:spcPct val="160000"/>
              </a:lnSpc>
              <a:buClr>
                <a:srgbClr val="FF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159" algn="l"/>
                <a:tab pos="914318" algn="l"/>
                <a:tab pos="1371477" algn="l"/>
                <a:tab pos="1828637" algn="l"/>
                <a:tab pos="2285797" algn="l"/>
                <a:tab pos="2742956" algn="l"/>
                <a:tab pos="3200115" algn="l"/>
                <a:tab pos="3657274" algn="l"/>
                <a:tab pos="4114433" algn="l"/>
                <a:tab pos="4571592" algn="l"/>
                <a:tab pos="5028752" algn="l"/>
                <a:tab pos="5485911" algn="l"/>
                <a:tab pos="5943071" algn="l"/>
                <a:tab pos="6400230" algn="l"/>
                <a:tab pos="6857389" algn="l"/>
                <a:tab pos="7314548" algn="l"/>
                <a:tab pos="7771707" algn="l"/>
                <a:tab pos="8228867" algn="l"/>
                <a:tab pos="8686026" algn="l"/>
                <a:tab pos="9143185" algn="l"/>
              </a:tabLst>
            </a:pPr>
            <a:fld id="{4397634A-ADDF-4CBD-AA51-C2702E43170C}" type="slidenum">
              <a:rPr lang="en-GB" sz="1200">
                <a:solidFill>
                  <a:srgbClr val="FFFF00"/>
                </a:solidFill>
                <a:latin typeface="Times"/>
                <a:ea typeface="SimSun" pitchFamily="2" charset="-122"/>
              </a:rPr>
              <a:pPr algn="r" defTabSz="457159">
                <a:lnSpc>
                  <a:spcPct val="160000"/>
                </a:lnSpc>
                <a:buClr>
                  <a:srgbClr val="FF0000"/>
                </a:buClr>
                <a:buSzPct val="100000"/>
                <a:buFont typeface="Arial" pitchFamily="34" charset="0"/>
                <a:buChar char="•"/>
                <a:tabLst>
                  <a:tab pos="0" algn="l"/>
                  <a:tab pos="457159" algn="l"/>
                  <a:tab pos="914318" algn="l"/>
                  <a:tab pos="1371477" algn="l"/>
                  <a:tab pos="1828637" algn="l"/>
                  <a:tab pos="2285797" algn="l"/>
                  <a:tab pos="2742956" algn="l"/>
                  <a:tab pos="3200115" algn="l"/>
                  <a:tab pos="3657274" algn="l"/>
                  <a:tab pos="4114433" algn="l"/>
                  <a:tab pos="4571592" algn="l"/>
                  <a:tab pos="5028752" algn="l"/>
                  <a:tab pos="5485911" algn="l"/>
                  <a:tab pos="5943071" algn="l"/>
                  <a:tab pos="6400230" algn="l"/>
                  <a:tab pos="6857389" algn="l"/>
                  <a:tab pos="7314548" algn="l"/>
                  <a:tab pos="7771707" algn="l"/>
                  <a:tab pos="8228867" algn="l"/>
                  <a:tab pos="8686026" algn="l"/>
                  <a:tab pos="9143185" algn="l"/>
                </a:tabLst>
              </a:pPr>
              <a:t>10</a:t>
            </a:fld>
            <a:endParaRPr lang="en-GB" sz="1200" dirty="0">
              <a:solidFill>
                <a:srgbClr val="FFFF00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79" name="Text Box 1"/>
          <p:cNvSpPr txBox="1">
            <a:spLocks noChangeArrowheads="1"/>
          </p:cNvSpPr>
          <p:nvPr/>
        </p:nvSpPr>
        <p:spPr bwMode="auto">
          <a:xfrm>
            <a:off x="3886201" y="8683626"/>
            <a:ext cx="2900363" cy="415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92" tIns="46796" rIns="89992" bIns="46796" anchor="b"/>
          <a:lstStyle/>
          <a:p>
            <a:pPr algn="r" defTabSz="457159">
              <a:lnSpc>
                <a:spcPct val="160000"/>
              </a:lnSpc>
              <a:buClr>
                <a:srgbClr val="FF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159" algn="l"/>
                <a:tab pos="914318" algn="l"/>
                <a:tab pos="1371477" algn="l"/>
                <a:tab pos="1828637" algn="l"/>
                <a:tab pos="2285797" algn="l"/>
                <a:tab pos="2742956" algn="l"/>
                <a:tab pos="3200115" algn="l"/>
                <a:tab pos="3657274" algn="l"/>
                <a:tab pos="4114433" algn="l"/>
                <a:tab pos="4571592" algn="l"/>
                <a:tab pos="5028752" algn="l"/>
                <a:tab pos="5485911" algn="l"/>
                <a:tab pos="5943071" algn="l"/>
                <a:tab pos="6400230" algn="l"/>
                <a:tab pos="6857389" algn="l"/>
                <a:tab pos="7314548" algn="l"/>
                <a:tab pos="7771707" algn="l"/>
                <a:tab pos="8228867" algn="l"/>
                <a:tab pos="8686026" algn="l"/>
                <a:tab pos="9143185" algn="l"/>
              </a:tabLst>
            </a:pPr>
            <a:fld id="{9769E54F-1A13-4A41-85AC-2CFF7CEBE73D}" type="slidenum">
              <a:rPr lang="en-GB" sz="1200">
                <a:solidFill>
                  <a:srgbClr val="FFFF00"/>
                </a:solidFill>
                <a:latin typeface="Times"/>
                <a:ea typeface="SimSun" pitchFamily="2" charset="-122"/>
              </a:rPr>
              <a:pPr algn="r" defTabSz="457159">
                <a:lnSpc>
                  <a:spcPct val="160000"/>
                </a:lnSpc>
                <a:buClr>
                  <a:srgbClr val="FF0000"/>
                </a:buClr>
                <a:buSzPct val="100000"/>
                <a:buFont typeface="Arial" pitchFamily="34" charset="0"/>
                <a:buChar char="•"/>
                <a:tabLst>
                  <a:tab pos="0" algn="l"/>
                  <a:tab pos="457159" algn="l"/>
                  <a:tab pos="914318" algn="l"/>
                  <a:tab pos="1371477" algn="l"/>
                  <a:tab pos="1828637" algn="l"/>
                  <a:tab pos="2285797" algn="l"/>
                  <a:tab pos="2742956" algn="l"/>
                  <a:tab pos="3200115" algn="l"/>
                  <a:tab pos="3657274" algn="l"/>
                  <a:tab pos="4114433" algn="l"/>
                  <a:tab pos="4571592" algn="l"/>
                  <a:tab pos="5028752" algn="l"/>
                  <a:tab pos="5485911" algn="l"/>
                  <a:tab pos="5943071" algn="l"/>
                  <a:tab pos="6400230" algn="l"/>
                  <a:tab pos="6857389" algn="l"/>
                  <a:tab pos="7314548" algn="l"/>
                  <a:tab pos="7771707" algn="l"/>
                  <a:tab pos="8228867" algn="l"/>
                  <a:tab pos="8686026" algn="l"/>
                  <a:tab pos="9143185" algn="l"/>
                </a:tabLst>
              </a:pPr>
              <a:t>10</a:t>
            </a:fld>
            <a:endParaRPr lang="en-GB" sz="1200" dirty="0">
              <a:solidFill>
                <a:srgbClr val="FFFF00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80" name="Text Box 2"/>
          <p:cNvSpPr txBox="1">
            <a:spLocks noChangeArrowheads="1"/>
          </p:cNvSpPr>
          <p:nvPr/>
        </p:nvSpPr>
        <p:spPr bwMode="auto">
          <a:xfrm>
            <a:off x="3886200" y="8683626"/>
            <a:ext cx="2901950" cy="417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92" tIns="46796" rIns="89992" bIns="46796" anchor="b"/>
          <a:lstStyle/>
          <a:p>
            <a:pPr algn="r" defTabSz="457159">
              <a:lnSpc>
                <a:spcPct val="160000"/>
              </a:lnSpc>
              <a:buClr>
                <a:srgbClr val="FF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159" algn="l"/>
                <a:tab pos="914318" algn="l"/>
                <a:tab pos="1371477" algn="l"/>
                <a:tab pos="1828637" algn="l"/>
                <a:tab pos="2285797" algn="l"/>
                <a:tab pos="2742956" algn="l"/>
                <a:tab pos="3200115" algn="l"/>
                <a:tab pos="3657274" algn="l"/>
                <a:tab pos="4114433" algn="l"/>
                <a:tab pos="4571592" algn="l"/>
                <a:tab pos="5028752" algn="l"/>
                <a:tab pos="5485911" algn="l"/>
                <a:tab pos="5943071" algn="l"/>
                <a:tab pos="6400230" algn="l"/>
                <a:tab pos="6857389" algn="l"/>
                <a:tab pos="7314548" algn="l"/>
                <a:tab pos="7771707" algn="l"/>
                <a:tab pos="8228867" algn="l"/>
                <a:tab pos="8686026" algn="l"/>
                <a:tab pos="9143185" algn="l"/>
              </a:tabLst>
            </a:pPr>
            <a:fld id="{F3F0658B-ACD1-4C1E-8F77-6BAA31CFB482}" type="slidenum">
              <a:rPr lang="en-GB" sz="1200">
                <a:solidFill>
                  <a:srgbClr val="FFFF00"/>
                </a:solidFill>
                <a:latin typeface="Times"/>
                <a:ea typeface="SimSun" pitchFamily="2" charset="-122"/>
              </a:rPr>
              <a:pPr algn="r" defTabSz="457159">
                <a:lnSpc>
                  <a:spcPct val="160000"/>
                </a:lnSpc>
                <a:buClr>
                  <a:srgbClr val="FF0000"/>
                </a:buClr>
                <a:buSzPct val="100000"/>
                <a:buFont typeface="Arial" pitchFamily="34" charset="0"/>
                <a:buChar char="•"/>
                <a:tabLst>
                  <a:tab pos="0" algn="l"/>
                  <a:tab pos="457159" algn="l"/>
                  <a:tab pos="914318" algn="l"/>
                  <a:tab pos="1371477" algn="l"/>
                  <a:tab pos="1828637" algn="l"/>
                  <a:tab pos="2285797" algn="l"/>
                  <a:tab pos="2742956" algn="l"/>
                  <a:tab pos="3200115" algn="l"/>
                  <a:tab pos="3657274" algn="l"/>
                  <a:tab pos="4114433" algn="l"/>
                  <a:tab pos="4571592" algn="l"/>
                  <a:tab pos="5028752" algn="l"/>
                  <a:tab pos="5485911" algn="l"/>
                  <a:tab pos="5943071" algn="l"/>
                  <a:tab pos="6400230" algn="l"/>
                  <a:tab pos="6857389" algn="l"/>
                  <a:tab pos="7314548" algn="l"/>
                  <a:tab pos="7771707" algn="l"/>
                  <a:tab pos="8228867" algn="l"/>
                  <a:tab pos="8686026" algn="l"/>
                  <a:tab pos="9143185" algn="l"/>
                </a:tabLst>
              </a:pPr>
              <a:t>10</a:t>
            </a:fld>
            <a:endParaRPr lang="en-GB" sz="1200" dirty="0">
              <a:solidFill>
                <a:srgbClr val="FFFF00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81" name="Text Box 3"/>
          <p:cNvSpPr txBox="1">
            <a:spLocks noChangeArrowheads="1"/>
          </p:cNvSpPr>
          <p:nvPr/>
        </p:nvSpPr>
        <p:spPr bwMode="auto">
          <a:xfrm>
            <a:off x="3886201" y="8683625"/>
            <a:ext cx="2905125" cy="420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92" tIns="46796" rIns="89992" bIns="46796" anchor="b"/>
          <a:lstStyle/>
          <a:p>
            <a:pPr algn="r" defTabSz="457159">
              <a:lnSpc>
                <a:spcPct val="160000"/>
              </a:lnSpc>
              <a:buClr>
                <a:srgbClr val="FF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159" algn="l"/>
                <a:tab pos="914318" algn="l"/>
                <a:tab pos="1371477" algn="l"/>
                <a:tab pos="1828637" algn="l"/>
                <a:tab pos="2285797" algn="l"/>
                <a:tab pos="2742956" algn="l"/>
                <a:tab pos="3200115" algn="l"/>
                <a:tab pos="3657274" algn="l"/>
                <a:tab pos="4114433" algn="l"/>
                <a:tab pos="4571592" algn="l"/>
                <a:tab pos="5028752" algn="l"/>
                <a:tab pos="5485911" algn="l"/>
                <a:tab pos="5943071" algn="l"/>
                <a:tab pos="6400230" algn="l"/>
                <a:tab pos="6857389" algn="l"/>
                <a:tab pos="7314548" algn="l"/>
                <a:tab pos="7771707" algn="l"/>
                <a:tab pos="8228867" algn="l"/>
                <a:tab pos="8686026" algn="l"/>
                <a:tab pos="9143185" algn="l"/>
              </a:tabLst>
            </a:pPr>
            <a:fld id="{E9A30C62-E88F-47CB-A3D7-3FEFA507C264}" type="slidenum">
              <a:rPr lang="en-GB" sz="1200">
                <a:solidFill>
                  <a:srgbClr val="FFFF00"/>
                </a:solidFill>
                <a:latin typeface="Times"/>
                <a:ea typeface="SimSun" pitchFamily="2" charset="-122"/>
              </a:rPr>
              <a:pPr algn="r" defTabSz="457159">
                <a:lnSpc>
                  <a:spcPct val="160000"/>
                </a:lnSpc>
                <a:buClr>
                  <a:srgbClr val="FF0000"/>
                </a:buClr>
                <a:buSzPct val="100000"/>
                <a:buFont typeface="Arial" pitchFamily="34" charset="0"/>
                <a:buChar char="•"/>
                <a:tabLst>
                  <a:tab pos="0" algn="l"/>
                  <a:tab pos="457159" algn="l"/>
                  <a:tab pos="914318" algn="l"/>
                  <a:tab pos="1371477" algn="l"/>
                  <a:tab pos="1828637" algn="l"/>
                  <a:tab pos="2285797" algn="l"/>
                  <a:tab pos="2742956" algn="l"/>
                  <a:tab pos="3200115" algn="l"/>
                  <a:tab pos="3657274" algn="l"/>
                  <a:tab pos="4114433" algn="l"/>
                  <a:tab pos="4571592" algn="l"/>
                  <a:tab pos="5028752" algn="l"/>
                  <a:tab pos="5485911" algn="l"/>
                  <a:tab pos="5943071" algn="l"/>
                  <a:tab pos="6400230" algn="l"/>
                  <a:tab pos="6857389" algn="l"/>
                  <a:tab pos="7314548" algn="l"/>
                  <a:tab pos="7771707" algn="l"/>
                  <a:tab pos="8228867" algn="l"/>
                  <a:tab pos="8686026" algn="l"/>
                  <a:tab pos="9143185" algn="l"/>
                </a:tabLst>
              </a:pPr>
              <a:t>10</a:t>
            </a:fld>
            <a:endParaRPr lang="en-GB" sz="1200" dirty="0">
              <a:solidFill>
                <a:srgbClr val="FFFF00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82" name="Text Box 4"/>
          <p:cNvSpPr txBox="1">
            <a:spLocks noChangeArrowheads="1"/>
          </p:cNvSpPr>
          <p:nvPr/>
        </p:nvSpPr>
        <p:spPr bwMode="auto">
          <a:xfrm>
            <a:off x="3886200" y="8683626"/>
            <a:ext cx="2906713" cy="422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92" tIns="46796" rIns="89992" bIns="46796" anchor="b"/>
          <a:lstStyle/>
          <a:p>
            <a:pPr algn="r" defTabSz="457159">
              <a:lnSpc>
                <a:spcPct val="160000"/>
              </a:lnSpc>
              <a:buClr>
                <a:srgbClr val="FF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159" algn="l"/>
                <a:tab pos="914318" algn="l"/>
                <a:tab pos="1371477" algn="l"/>
                <a:tab pos="1828637" algn="l"/>
                <a:tab pos="2285797" algn="l"/>
                <a:tab pos="2742956" algn="l"/>
                <a:tab pos="3200115" algn="l"/>
                <a:tab pos="3657274" algn="l"/>
                <a:tab pos="4114433" algn="l"/>
                <a:tab pos="4571592" algn="l"/>
                <a:tab pos="5028752" algn="l"/>
                <a:tab pos="5485911" algn="l"/>
                <a:tab pos="5943071" algn="l"/>
                <a:tab pos="6400230" algn="l"/>
                <a:tab pos="6857389" algn="l"/>
                <a:tab pos="7314548" algn="l"/>
                <a:tab pos="7771707" algn="l"/>
                <a:tab pos="8228867" algn="l"/>
                <a:tab pos="8686026" algn="l"/>
                <a:tab pos="9143185" algn="l"/>
              </a:tabLst>
            </a:pPr>
            <a:fld id="{A938EAB7-4D10-4E18-A32B-A68A371202C6}" type="slidenum">
              <a:rPr lang="en-GB" sz="1200">
                <a:solidFill>
                  <a:srgbClr val="FFFF00"/>
                </a:solidFill>
                <a:latin typeface="Times"/>
                <a:ea typeface="SimSun" pitchFamily="2" charset="-122"/>
              </a:rPr>
              <a:pPr algn="r" defTabSz="457159">
                <a:lnSpc>
                  <a:spcPct val="160000"/>
                </a:lnSpc>
                <a:buClr>
                  <a:srgbClr val="FF0000"/>
                </a:buClr>
                <a:buSzPct val="100000"/>
                <a:buFont typeface="Arial" pitchFamily="34" charset="0"/>
                <a:buChar char="•"/>
                <a:tabLst>
                  <a:tab pos="0" algn="l"/>
                  <a:tab pos="457159" algn="l"/>
                  <a:tab pos="914318" algn="l"/>
                  <a:tab pos="1371477" algn="l"/>
                  <a:tab pos="1828637" algn="l"/>
                  <a:tab pos="2285797" algn="l"/>
                  <a:tab pos="2742956" algn="l"/>
                  <a:tab pos="3200115" algn="l"/>
                  <a:tab pos="3657274" algn="l"/>
                  <a:tab pos="4114433" algn="l"/>
                  <a:tab pos="4571592" algn="l"/>
                  <a:tab pos="5028752" algn="l"/>
                  <a:tab pos="5485911" algn="l"/>
                  <a:tab pos="5943071" algn="l"/>
                  <a:tab pos="6400230" algn="l"/>
                  <a:tab pos="6857389" algn="l"/>
                  <a:tab pos="7314548" algn="l"/>
                  <a:tab pos="7771707" algn="l"/>
                  <a:tab pos="8228867" algn="l"/>
                  <a:tab pos="8686026" algn="l"/>
                  <a:tab pos="9143185" algn="l"/>
                </a:tabLst>
              </a:pPr>
              <a:t>10</a:t>
            </a:fld>
            <a:endParaRPr lang="en-GB" sz="1200" dirty="0">
              <a:solidFill>
                <a:srgbClr val="FFFF00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83" name="Text Box 5"/>
          <p:cNvSpPr txBox="1">
            <a:spLocks noChangeArrowheads="1"/>
          </p:cNvSpPr>
          <p:nvPr/>
        </p:nvSpPr>
        <p:spPr bwMode="auto">
          <a:xfrm>
            <a:off x="3886201" y="8683626"/>
            <a:ext cx="2908300" cy="423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92" tIns="46796" rIns="89992" bIns="46796" anchor="b"/>
          <a:lstStyle/>
          <a:p>
            <a:pPr algn="r" defTabSz="457159">
              <a:lnSpc>
                <a:spcPct val="160000"/>
              </a:lnSpc>
              <a:buClr>
                <a:srgbClr val="FF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159" algn="l"/>
                <a:tab pos="914318" algn="l"/>
                <a:tab pos="1371477" algn="l"/>
                <a:tab pos="1828637" algn="l"/>
                <a:tab pos="2285797" algn="l"/>
                <a:tab pos="2742956" algn="l"/>
                <a:tab pos="3200115" algn="l"/>
                <a:tab pos="3657274" algn="l"/>
                <a:tab pos="4114433" algn="l"/>
                <a:tab pos="4571592" algn="l"/>
                <a:tab pos="5028752" algn="l"/>
                <a:tab pos="5485911" algn="l"/>
                <a:tab pos="5943071" algn="l"/>
                <a:tab pos="6400230" algn="l"/>
                <a:tab pos="6857389" algn="l"/>
                <a:tab pos="7314548" algn="l"/>
                <a:tab pos="7771707" algn="l"/>
                <a:tab pos="8228867" algn="l"/>
                <a:tab pos="8686026" algn="l"/>
                <a:tab pos="9143185" algn="l"/>
              </a:tabLst>
            </a:pPr>
            <a:fld id="{82C8DAA2-DE58-46F7-BD32-E782A6A1544E}" type="slidenum">
              <a:rPr lang="en-GB" sz="1200">
                <a:solidFill>
                  <a:srgbClr val="FFFF00"/>
                </a:solidFill>
                <a:latin typeface="Times"/>
                <a:ea typeface="SimSun" pitchFamily="2" charset="-122"/>
              </a:rPr>
              <a:pPr algn="r" defTabSz="457159">
                <a:lnSpc>
                  <a:spcPct val="160000"/>
                </a:lnSpc>
                <a:buClr>
                  <a:srgbClr val="FF0000"/>
                </a:buClr>
                <a:buSzPct val="100000"/>
                <a:buFont typeface="Arial" pitchFamily="34" charset="0"/>
                <a:buChar char="•"/>
                <a:tabLst>
                  <a:tab pos="0" algn="l"/>
                  <a:tab pos="457159" algn="l"/>
                  <a:tab pos="914318" algn="l"/>
                  <a:tab pos="1371477" algn="l"/>
                  <a:tab pos="1828637" algn="l"/>
                  <a:tab pos="2285797" algn="l"/>
                  <a:tab pos="2742956" algn="l"/>
                  <a:tab pos="3200115" algn="l"/>
                  <a:tab pos="3657274" algn="l"/>
                  <a:tab pos="4114433" algn="l"/>
                  <a:tab pos="4571592" algn="l"/>
                  <a:tab pos="5028752" algn="l"/>
                  <a:tab pos="5485911" algn="l"/>
                  <a:tab pos="5943071" algn="l"/>
                  <a:tab pos="6400230" algn="l"/>
                  <a:tab pos="6857389" algn="l"/>
                  <a:tab pos="7314548" algn="l"/>
                  <a:tab pos="7771707" algn="l"/>
                  <a:tab pos="8228867" algn="l"/>
                  <a:tab pos="8686026" algn="l"/>
                  <a:tab pos="9143185" algn="l"/>
                </a:tabLst>
              </a:pPr>
              <a:t>10</a:t>
            </a:fld>
            <a:endParaRPr lang="en-GB" sz="1200" dirty="0">
              <a:solidFill>
                <a:srgbClr val="FFFF00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84" name="Text Box 6"/>
          <p:cNvSpPr txBox="1">
            <a:spLocks noChangeArrowheads="1"/>
          </p:cNvSpPr>
          <p:nvPr/>
        </p:nvSpPr>
        <p:spPr bwMode="auto">
          <a:xfrm>
            <a:off x="1136651" y="685801"/>
            <a:ext cx="4522788" cy="3394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defTabSz="457159">
              <a:lnSpc>
                <a:spcPts val="3600"/>
              </a:lnSpc>
              <a:buClr>
                <a:srgbClr val="000000"/>
              </a:buClr>
              <a:buSzPct val="100000"/>
            </a:pPr>
            <a:endParaRPr lang="en-US" dirty="0">
              <a:solidFill>
                <a:prstClr val="white"/>
              </a:solidFill>
              <a:latin typeface="Times"/>
              <a:ea typeface="SimSun" pitchFamily="2" charset="-122"/>
            </a:endParaRPr>
          </a:p>
        </p:txBody>
      </p:sp>
      <p:sp>
        <p:nvSpPr>
          <p:cNvPr id="152585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914401" y="4343401"/>
            <a:ext cx="4957763" cy="4071938"/>
          </a:xfrm>
          <a:noFill/>
        </p:spPr>
        <p:txBody>
          <a:bodyPr wrap="none" lIns="89992" tIns="46796" rIns="89992" bIns="46796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2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Relationship Id="rId3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jpeg"/><Relationship Id="rId3" Type="http://schemas.openxmlformats.org/officeDocument/2006/relationships/image" Target="../media/image1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jpeg"/><Relationship Id="rId3" Type="http://schemas.openxmlformats.org/officeDocument/2006/relationships/image" Target="../media/image1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.jpeg"/><Relationship Id="rId3" Type="http://schemas.openxmlformats.org/officeDocument/2006/relationships/image" Target="../media/image8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3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26CAA-4C4B-42B0-B93D-1861FA36A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2E5A8-8571-43D8-AB33-BB942BFF6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DE4BB-B125-43A2-BEFC-973604CB6F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DF slides-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1440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761165"/>
            <a:ext cx="9145588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8EDC0-7D49-443A-9667-EDB97D8EF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DF slides-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761163"/>
            <a:ext cx="9145588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B4C6C-FBCE-41E7-AC38-6F286DCF9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DF slides-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761163"/>
            <a:ext cx="9145588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55D6A-2425-4CCC-AEED-41461E5463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01_Eluxa Trial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7010400" y="6297084"/>
            <a:ext cx="2133600" cy="364067"/>
          </a:xfrm>
          <a:prstGeom prst="rect">
            <a:avLst/>
          </a:prstGeom>
        </p:spPr>
        <p:txBody>
          <a:bodyPr lIns="77907" tIns="38953" rIns="77907" bIns="38953" anchor="ctr"/>
          <a:lstStyle/>
          <a:p>
            <a:pPr algn="r" eaLnBrk="1" hangingPunct="1"/>
            <a:fld id="{0A6D3E1B-E7CE-422B-A03C-1A2EA4949AAC}" type="slidenum">
              <a:rPr lang="en-US" sz="1200" smtClean="0">
                <a:solidFill>
                  <a:srgbClr val="898989"/>
                </a:solidFill>
                <a:latin typeface="Arial" charset="0"/>
                <a:cs typeface="Arial" charset="0"/>
              </a:rPr>
              <a:pPr algn="r" eaLnBrk="1" hangingPunct="1"/>
              <a:t>‹#›</a:t>
            </a:fld>
            <a:endParaRPr lang="en-US" sz="1200">
              <a:solidFill>
                <a:srgbClr val="898989"/>
              </a:solidFill>
              <a:latin typeface="Arial" charset="0"/>
              <a:cs typeface="Arial" charset="0"/>
            </a:endParaRPr>
          </a:p>
        </p:txBody>
      </p:sp>
      <p:pic>
        <p:nvPicPr>
          <p:cNvPr id="5" name="Picture 3" descr="C:\Work on HD\Jonathan Louie\05-12-16\BI694GLP_0039_Eluxa Templates\Assets\Source (ai, ind, eps)\ELUXA_ClinicalTrialProgram_Logo_RGB_K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0650" y="4967818"/>
            <a:ext cx="2211388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>
            <a:normAutofit/>
          </a:bodyPr>
          <a:lstStyle>
            <a:lvl1pPr algn="ctr">
              <a:defRPr sz="37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389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7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6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6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_Eluxa Trial_Section Header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Work on HD\Jonathan Louie\05-12-16\BI694GLP_0039_Eluxa Templates\Assets\Source (ai, ind, eps)\ELUXA_ClinicalTrialProgram_Logo_RGB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7476" y="4967818"/>
            <a:ext cx="2212975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24132"/>
            <a:ext cx="7772400" cy="1362075"/>
          </a:xfrm>
        </p:spPr>
        <p:txBody>
          <a:bodyPr anchor="t"/>
          <a:lstStyle>
            <a:lvl1pPr algn="ctr">
              <a:defRPr sz="3400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643C28C2-8098-4D7B-9411-FBB7F91FFF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uxa Trial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7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8229600" cy="38862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700"/>
            </a:lvl2pPr>
            <a:lvl3pPr>
              <a:buClr>
                <a:schemeClr val="tx2"/>
              </a:buClr>
              <a:defRPr sz="15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5750719"/>
            <a:ext cx="4023360" cy="21544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00"/>
            </a:lvl1pPr>
            <a:lvl2pPr marL="244813" indent="0">
              <a:buFontTx/>
              <a:buNone/>
              <a:defRPr sz="700"/>
            </a:lvl2pPr>
            <a:lvl3pPr marL="489627" indent="0">
              <a:buFontTx/>
              <a:buNone/>
              <a:defRPr sz="700"/>
            </a:lvl3pPr>
            <a:lvl4pPr marL="779074" indent="0">
              <a:buFontTx/>
              <a:buNone/>
              <a:defRPr sz="700"/>
            </a:lvl4pPr>
            <a:lvl5pPr marL="1023888" indent="0">
              <a:buFontTx/>
              <a:buNone/>
              <a:defRPr sz="7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E13BCC7F-8639-4213-9A23-BD3D59723B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uxa Trial_2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7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4023360" cy="38862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700"/>
            </a:lvl2pPr>
            <a:lvl3pPr>
              <a:buClr>
                <a:schemeClr val="tx2"/>
              </a:buClr>
              <a:defRPr sz="15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5750719"/>
            <a:ext cx="4023360" cy="21544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00"/>
            </a:lvl1pPr>
            <a:lvl2pPr marL="244813" indent="0">
              <a:buFontTx/>
              <a:buNone/>
              <a:defRPr sz="700"/>
            </a:lvl2pPr>
            <a:lvl3pPr marL="489627" indent="0">
              <a:buFontTx/>
              <a:buNone/>
              <a:defRPr sz="700"/>
            </a:lvl3pPr>
            <a:lvl4pPr marL="779074" indent="0">
              <a:buFontTx/>
              <a:buNone/>
              <a:defRPr sz="700"/>
            </a:lvl4pPr>
            <a:lvl5pPr marL="1023888" indent="0">
              <a:buFontTx/>
              <a:buNone/>
              <a:defRPr sz="7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892040" y="1600201"/>
            <a:ext cx="4023360" cy="38862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700"/>
            </a:lvl2pPr>
            <a:lvl3pPr>
              <a:buClr>
                <a:schemeClr val="tx2"/>
              </a:buClr>
              <a:defRPr sz="15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A6A513EA-3852-4780-9091-412A818893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uxa Trial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5B634653-0AA1-43E9-BB99-D8FFE6B033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39898-C858-49FF-A073-0843A5073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uxa Trial_Title and Content_Up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82296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1225"/>
            <a:ext cx="8229600" cy="4575176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700"/>
            </a:lvl2pPr>
            <a:lvl3pPr>
              <a:buClr>
                <a:schemeClr val="tx2"/>
              </a:buClr>
              <a:defRPr sz="15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5750719"/>
            <a:ext cx="4023360" cy="21544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00"/>
            </a:lvl1pPr>
            <a:lvl2pPr marL="244813" indent="0">
              <a:buFontTx/>
              <a:buNone/>
              <a:defRPr sz="700"/>
            </a:lvl2pPr>
            <a:lvl3pPr marL="489627" indent="0">
              <a:buFontTx/>
              <a:buNone/>
              <a:defRPr sz="700"/>
            </a:lvl3pPr>
            <a:lvl4pPr marL="779074" indent="0">
              <a:buFontTx/>
              <a:buNone/>
              <a:defRPr sz="700"/>
            </a:lvl4pPr>
            <a:lvl5pPr marL="1023888" indent="0">
              <a:buFontTx/>
              <a:buNone/>
              <a:defRPr sz="7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5B117C32-428D-4770-BF30-970C6ED080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uxa Trial_2 Verticals_Up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82296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1225"/>
            <a:ext cx="4023360" cy="4575176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700"/>
            </a:lvl2pPr>
            <a:lvl3pPr>
              <a:buClr>
                <a:schemeClr val="tx2"/>
              </a:buClr>
              <a:defRPr sz="15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5750719"/>
            <a:ext cx="4023360" cy="21544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00"/>
            </a:lvl1pPr>
            <a:lvl2pPr marL="244813" indent="0">
              <a:buFontTx/>
              <a:buNone/>
              <a:defRPr sz="700"/>
            </a:lvl2pPr>
            <a:lvl3pPr marL="489627" indent="0">
              <a:buFontTx/>
              <a:buNone/>
              <a:defRPr sz="700"/>
            </a:lvl3pPr>
            <a:lvl4pPr marL="779074" indent="0">
              <a:buFontTx/>
              <a:buNone/>
              <a:defRPr sz="700"/>
            </a:lvl4pPr>
            <a:lvl5pPr marL="1023888" indent="0">
              <a:buFontTx/>
              <a:buNone/>
              <a:defRPr sz="7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892040" y="911225"/>
            <a:ext cx="4023360" cy="4575176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700"/>
            </a:lvl2pPr>
            <a:lvl3pPr>
              <a:buClr>
                <a:schemeClr val="tx2"/>
              </a:buClr>
              <a:defRPr sz="15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4A01314E-9C64-477D-8C10-79E15E1BE6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uxa Trial_Eluxa 1_Title Only_Up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82296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5750719"/>
            <a:ext cx="4023360" cy="21544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00"/>
            </a:lvl1pPr>
            <a:lvl2pPr marL="244813" indent="0">
              <a:buFontTx/>
              <a:buNone/>
              <a:defRPr sz="700"/>
            </a:lvl2pPr>
            <a:lvl3pPr marL="489627" indent="0">
              <a:buFontTx/>
              <a:buNone/>
              <a:defRPr sz="700"/>
            </a:lvl3pPr>
            <a:lvl4pPr marL="779074" indent="0">
              <a:buFontTx/>
              <a:buNone/>
              <a:defRPr sz="700"/>
            </a:lvl4pPr>
            <a:lvl5pPr marL="1023888" indent="0">
              <a:buFontTx/>
              <a:buNone/>
              <a:defRPr sz="7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defTabSz="914400">
              <a:defRPr/>
            </a:lvl1pPr>
          </a:lstStyle>
          <a:p>
            <a:fld id="{A4DC8386-097E-42A1-A041-8DBD40DC6A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2D392-6D77-4E8C-A1F2-E0181EEB982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88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5C17A-B2FF-4623-A48E-A969F5F690E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1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A3BD9-633C-4D0D-AA37-EFBD165B4C7D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31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2FF60-32D3-4174-9262-089730E5AD8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48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9EB89-4E1B-4EF2-96DF-2CCFF359BD8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37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8D193-F1B5-4D60-947C-3E2B760D3E2F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0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A4739-AE59-4CA8-B67F-0B8DE49B804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A1C19-970D-45A0-92CB-581A4E307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C1D92-78DF-49AD-A818-674A0288F2E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6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3D63A-B396-4C66-9AC1-DBC8E5AFD7F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95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66E4B-2DDA-485C-A300-C5D6952B7CE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0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BB01D-5D31-443E-ABE7-9DD4C449389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052" y="2488096"/>
            <a:ext cx="7772400" cy="914400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2010158"/>
            <a:ext cx="7772400" cy="420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96885C8-372E-4705-9BB1-67FA03752763}" type="slidenum">
              <a:rPr lang="en-GB" sz="1800">
                <a:solidFill>
                  <a:srgbClr val="FFFFFF"/>
                </a:solidFill>
                <a:latin typeface="Arial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800">
              <a:solidFill>
                <a:srgbClr val="FFFFFF"/>
              </a:solidFill>
              <a:latin typeface="Arial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B14B8F7-7BF2-4DFF-8DF6-03212461AADD}" type="slidenum">
              <a:rPr lang="en-GB" sz="1800">
                <a:solidFill>
                  <a:srgbClr val="FFFFFF"/>
                </a:solidFill>
                <a:latin typeface="Arial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800">
              <a:solidFill>
                <a:srgbClr val="FFFFFF"/>
              </a:solidFill>
              <a:latin typeface="Arial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146176"/>
            <a:ext cx="8236155" cy="4911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eaLnBrk="1" hangingPunct="1">
              <a:defRPr/>
            </a:pPr>
            <a:fld id="{E95A5972-75FA-4944-BB8F-9656E5C3ACDB}" type="slidenum">
              <a:rPr lang="en-GB" sz="1800" smtClean="0">
                <a:solidFill>
                  <a:srgbClr val="000000"/>
                </a:solidFill>
                <a:latin typeface="Arial"/>
              </a:rPr>
              <a:pPr eaLnBrk="1" hangingPunct="1">
                <a:defRPr/>
              </a:pPr>
              <a:t>‹#›</a:t>
            </a:fld>
            <a:endParaRPr lang="en-GB" sz="1800" dirty="0">
              <a:solidFill>
                <a:srgbClr val="000000"/>
              </a:solidFill>
              <a:latin typeface="Arial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331A8-3EA2-4C38-855E-939BEBA87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807D-AF11-4637-8658-7E93263CA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226E7-BF4C-460C-BFE1-7F59B371C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theme" Target="../theme/theme5.xml"/><Relationship Id="rId10" Type="http://schemas.openxmlformats.org/officeDocument/2006/relationships/image" Target="../media/image5.jpeg"/><Relationship Id="rId11" Type="http://schemas.openxmlformats.org/officeDocument/2006/relationships/image" Target="../media/image6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9.xml"/><Relationship Id="rId8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8.xml"/><Relationship Id="rId6" Type="http://schemas.openxmlformats.org/officeDocument/2006/relationships/slideLayout" Target="../slideLayouts/slideLayout69.xml"/><Relationship Id="rId7" Type="http://schemas.openxmlformats.org/officeDocument/2006/relationships/theme" Target="../theme/theme7.xml"/><Relationship Id="rId8" Type="http://schemas.openxmlformats.org/officeDocument/2006/relationships/image" Target="../media/image11.png"/><Relationship Id="rId1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3" Type="http://schemas.openxmlformats.org/officeDocument/2006/relationships/image" Target="../media/image12.png"/><Relationship Id="rId1" Type="http://schemas.openxmlformats.org/officeDocument/2006/relationships/slideLayout" Target="../slideLayouts/slideLayout70.xml"/><Relationship Id="rId2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7.xml"/><Relationship Id="rId9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D66741A-8896-48FA-9C1E-C49086DB5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4103" name="Group 7"/>
          <p:cNvGrpSpPr>
            <a:grpSpLocks/>
          </p:cNvGrpSpPr>
          <p:nvPr userDrawn="1"/>
        </p:nvGrpSpPr>
        <p:grpSpPr bwMode="auto">
          <a:xfrm>
            <a:off x="0" y="6126171"/>
            <a:ext cx="9145588" cy="731837"/>
            <a:chOff x="0" y="3859"/>
            <a:chExt cx="5761" cy="461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8" name="Picture 10" descr="DF slides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126165"/>
            <a:ext cx="9144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10" descr="DF slides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126163"/>
            <a:ext cx="9144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10" descr="DF slides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126163"/>
            <a:ext cx="9144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Placeholder 1"/>
          <p:cNvSpPr>
            <a:spLocks noGrp="1"/>
          </p:cNvSpPr>
          <p:nvPr>
            <p:ph type="title"/>
          </p:nvPr>
        </p:nvSpPr>
        <p:spPr bwMode="auto">
          <a:xfrm>
            <a:off x="6858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7907" tIns="38953" rIns="77907" bIns="389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1600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7907" tIns="38953" rIns="77907" bIns="389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text styles</a:t>
            </a:r>
          </a:p>
          <a:p>
            <a:pPr lvl="1"/>
            <a:r>
              <a:rPr lang="en-US" altLang="de-DE"/>
              <a:t>Second level</a:t>
            </a:r>
          </a:p>
          <a:p>
            <a:pPr lvl="2"/>
            <a:r>
              <a:rPr lang="en-US" altLang="de-DE"/>
              <a:t>Third level</a:t>
            </a:r>
          </a:p>
          <a:p>
            <a:pPr lvl="3"/>
            <a:r>
              <a:rPr lang="en-US" altLang="de-DE"/>
              <a:t>Fourth level</a:t>
            </a:r>
          </a:p>
          <a:p>
            <a:pPr lvl="4"/>
            <a:r>
              <a:rPr lang="en-US" altLang="de-DE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297084"/>
            <a:ext cx="2133600" cy="364067"/>
          </a:xfrm>
          <a:prstGeom prst="rect">
            <a:avLst/>
          </a:prstGeom>
        </p:spPr>
        <p:txBody>
          <a:bodyPr vert="horz" wrap="square" lIns="77907" tIns="38953" rIns="77907" bIns="38953" numCol="1" anchor="ctr" anchorCtr="0" compatLnSpc="1">
            <a:prstTxWarp prst="textNoShape">
              <a:avLst/>
            </a:prstTxWarp>
          </a:bodyPr>
          <a:lstStyle>
            <a:lvl1pPr algn="r" defTabSz="777875">
              <a:defRPr sz="1000">
                <a:solidFill>
                  <a:srgbClr val="898989"/>
                </a:solidFill>
              </a:defRPr>
            </a:lvl1pPr>
          </a:lstStyle>
          <a:p>
            <a:pPr eaLnBrk="1" hangingPunct="1"/>
            <a:fld id="{D2ED3981-7667-4DD9-8670-17B14EC1FD0A}" type="slidenum">
              <a:rPr lang="de-DE" smtClean="0">
                <a:latin typeface="Arial" charset="0"/>
                <a:cs typeface="Arial" charset="0"/>
              </a:rPr>
              <a:pPr eaLnBrk="1" hangingPunct="1"/>
              <a:t>‹#›</a:t>
            </a:fld>
            <a:endParaRPr lang="de-DE">
              <a:latin typeface="Arial" charset="0"/>
              <a:cs typeface="Arial" charset="0"/>
            </a:endParaRPr>
          </a:p>
        </p:txBody>
      </p:sp>
      <p:pic>
        <p:nvPicPr>
          <p:cNvPr id="21509" name="Picture 5" descr="C:\Work on HD\Jonathan Louie\05-12-16\BI694GLP_0039_Eluxa Templates\Assets\Source (ai, ind, eps)\ELUXA_ClinicalTrialProgram_Logo_RGB.pn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9589" y="6131985"/>
            <a:ext cx="138112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100" b="1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389538" algn="l" rtl="0" fontAlgn="base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779074" algn="l" rtl="0" fontAlgn="base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168612" algn="l" rtl="0" fontAlgn="base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558149" algn="l" rtl="0" fontAlgn="base">
        <a:spcBef>
          <a:spcPct val="0"/>
        </a:spcBef>
        <a:spcAft>
          <a:spcPct val="0"/>
        </a:spcAft>
        <a:defRPr sz="3100" b="1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193675" indent="-1936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1pPr>
      <a:lvl2pPr marL="438150" indent="-1936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2pPr>
      <a:lvl3pPr marL="684213" indent="-1936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7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3pPr>
      <a:lvl4pPr marL="973138" indent="-1936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4pPr>
      <a:lvl5pPr marL="1168400" indent="-1444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5pPr>
      <a:lvl6pPr marL="2142455" indent="-194769" algn="l" defTabSz="77907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92" indent="-194769" algn="l" defTabSz="77907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1529" indent="-194769" algn="l" defTabSz="77907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066" indent="-194769" algn="l" defTabSz="77907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538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074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612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49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686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223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760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6298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"/>
                <a:cs typeface="+mn-cs"/>
              </a:defRPr>
            </a:lvl1pPr>
          </a:lstStyle>
          <a:p>
            <a:pPr>
              <a:spcAft>
                <a:spcPct val="0"/>
              </a:spcAft>
              <a:buFontTx/>
              <a:buNone/>
              <a:defRPr/>
            </a:pPr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"/>
                <a:cs typeface="+mn-cs"/>
              </a:defRPr>
            </a:lvl1pPr>
          </a:lstStyle>
          <a:p>
            <a:pPr>
              <a:spcAft>
                <a:spcPct val="0"/>
              </a:spcAft>
              <a:buFontTx/>
              <a:buNone/>
              <a:defRPr/>
            </a:pPr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"/>
                <a:cs typeface="+mn-cs"/>
              </a:defRPr>
            </a:lvl1pPr>
          </a:lstStyle>
          <a:p>
            <a:pPr>
              <a:spcAft>
                <a:spcPct val="0"/>
              </a:spcAft>
              <a:buFontTx/>
              <a:buNone/>
              <a:defRPr/>
            </a:pPr>
            <a:fld id="{D60FF835-7DEA-4C4E-BBB2-2774A0C7E25A}" type="slidenum">
              <a:rPr lang="en-US" b="0">
                <a:solidFill>
                  <a:prstClr val="black"/>
                </a:solidFill>
              </a:rPr>
              <a:pPr>
                <a:spcAft>
                  <a:spcPct val="0"/>
                </a:spcAft>
                <a:buFontTx/>
                <a:buNone/>
                <a:defRPr/>
              </a:pPr>
              <a:t>‹#›</a:t>
            </a:fld>
            <a:endParaRPr lang="en-US" b="0">
              <a:solidFill>
                <a:prstClr val="black"/>
              </a:solidFill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126163"/>
            <a:ext cx="9145588" cy="731837"/>
            <a:chOff x="0" y="3859"/>
            <a:chExt cx="5761" cy="461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259"/>
              <a:ext cx="576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 t="26086"/>
            <a:stretch>
              <a:fillRect/>
            </a:stretch>
          </p:blipFill>
          <p:spPr bwMode="auto">
            <a:xfrm>
              <a:off x="0" y="3859"/>
              <a:ext cx="576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99363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yccsmilowbackgrndwhite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33"/>
          <a:stretch/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36044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33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2600" b="1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b="1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b="1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08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6"/>
          <p:cNvSpPr>
            <a:spLocks noGrp="1"/>
          </p:cNvSpPr>
          <p:nvPr>
            <p:ph type="title" idx="4294967295"/>
          </p:nvPr>
        </p:nvSpPr>
        <p:spPr>
          <a:xfrm>
            <a:off x="228600" y="533400"/>
            <a:ext cx="8686800" cy="719138"/>
          </a:xfrm>
        </p:spPr>
        <p:txBody>
          <a:bodyPr lIns="0" tIns="0" rIns="0" bIns="0"/>
          <a:lstStyle/>
          <a:p>
            <a:pPr eaLnBrk="1" hangingPunct="1"/>
            <a:r>
              <a:rPr lang="en-US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Disclosures</a:t>
            </a:r>
          </a:p>
        </p:txBody>
      </p:sp>
      <p:sp>
        <p:nvSpPr>
          <p:cNvPr id="77827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458200" cy="4953000"/>
          </a:xfrm>
        </p:spPr>
        <p:txBody>
          <a:bodyPr lIns="0" tIns="0" rIns="0" bIns="0"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Consulting fees from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Ariad</a:t>
            </a:r>
            <a:r>
              <a:rPr lang="en-US" dirty="0">
                <a:latin typeface="Arial" pitchFamily="34" charset="0"/>
                <a:cs typeface="Arial" pitchFamily="34" charset="0"/>
              </a:rPr>
              <a:t>, AstraZeneca,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Boehringer-Ingelheim</a:t>
            </a:r>
            <a:r>
              <a:rPr lang="en-US" dirty="0">
                <a:latin typeface="Arial" pitchFamily="34" charset="0"/>
                <a:cs typeface="Arial" pitchFamily="34" charset="0"/>
              </a:rPr>
              <a:t>, Genentech,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Inivata</a:t>
            </a:r>
            <a:r>
              <a:rPr lang="en-US" dirty="0">
                <a:latin typeface="Arial" pitchFamily="34" charset="0"/>
                <a:cs typeface="Arial" pitchFamily="34" charset="0"/>
              </a:rPr>
              <a:t>, Novartis, Takeda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Honoraria from AstraZeneca,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Boehringer-Ingelheim</a:t>
            </a:r>
            <a:r>
              <a:rPr lang="en-US" dirty="0">
                <a:latin typeface="Arial" pitchFamily="34" charset="0"/>
                <a:cs typeface="Arial" pitchFamily="34" charset="0"/>
              </a:rPr>
              <a:t>, Chugai</a:t>
            </a:r>
          </a:p>
          <a:p>
            <a:pPr marL="1314450" lvl="2" indent="-514350" defTabSz="457200" eaLnBrk="1" hangingPunct="1">
              <a:lnSpc>
                <a:spcPct val="95000"/>
              </a:lnSpc>
              <a:buClr>
                <a:schemeClr val="tx1"/>
              </a:buClr>
            </a:pP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pPr marL="857250" lvl="1" indent="-514350" defTabSz="4572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None/>
            </a:pP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89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T790M testing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6482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With the regulatory approval of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T790M testing has now become SOC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Development of T790M cannot be predicated using pretreatment biopsy:</a:t>
            </a:r>
          </a:p>
          <a:p>
            <a:pPr lvl="1">
              <a:buFont typeface="Arial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381000" y="5352815"/>
            <a:ext cx="3397084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Adapted from: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Hata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et al, Nat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Med, 2016</a:t>
            </a:r>
            <a:b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Ramirez et al, Nat </a:t>
            </a:r>
            <a:r>
              <a:rPr kumimoji="0" lang="en-US" sz="1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Comm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2016</a:t>
            </a:r>
            <a:b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Oxnard, Nat Med, 2016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133600"/>
            <a:ext cx="7086600" cy="390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1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T790M testing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482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With the regulatory approval of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T790M testing has now become SOC</a:t>
            </a:r>
          </a:p>
          <a:p>
            <a:pPr lvl="1">
              <a:buFont typeface="Arial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711606"/>
              </p:ext>
            </p:extLst>
          </p:nvPr>
        </p:nvGraphicFramePr>
        <p:xfrm>
          <a:off x="609600" y="1981200"/>
          <a:ext cx="80772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>
                  <a:extLst>
                    <a:ext uri="{9D8B030D-6E8A-4147-A177-3AD203B41FA5}">
                      <a16:colId xmlns="" xmlns:a16="http://schemas.microsoft.com/office/drawing/2014/main" val="2273686039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3076558380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4074946112"/>
                    </a:ext>
                  </a:extLst>
                </a:gridCol>
                <a:gridCol w="2743200">
                  <a:extLst>
                    <a:ext uri="{9D8B030D-6E8A-4147-A177-3AD203B41FA5}">
                      <a16:colId xmlns="" xmlns:a16="http://schemas.microsoft.com/office/drawing/2014/main" val="684217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Tissue genotyping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Plasma genotyping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7259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Invasiveness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Usually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invasive, sometimes infeasible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Just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blood test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90169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Turnaround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Biopsy,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path, and molecular can take weeks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weeks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90984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Comprehensive: histology,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genomics, FISH, IHC, etc.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Limited: DNA only, best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established for EGFR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30977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standard but may miss due to heterogeneity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50-70%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because not all cancers shed DNA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0407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if you consider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biopsy and possible  complications?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if you consider the possible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need for a biopsy if negative?</a:t>
                      </a:r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87116795"/>
                  </a:ext>
                </a:extLst>
              </a:tr>
            </a:tbl>
          </a:graphicData>
        </a:graphic>
      </p:graphicFrame>
      <p:sp>
        <p:nvSpPr>
          <p:cNvPr id="3" name="Right Arrow 2"/>
          <p:cNvSpPr/>
          <p:nvPr/>
        </p:nvSpPr>
        <p:spPr bwMode="auto">
          <a:xfrm>
            <a:off x="5410200" y="2514600"/>
            <a:ext cx="381000" cy="30480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5410200" y="3124200"/>
            <a:ext cx="381000" cy="30480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9" name="Right Arrow 8"/>
          <p:cNvSpPr/>
          <p:nvPr/>
        </p:nvSpPr>
        <p:spPr bwMode="auto">
          <a:xfrm flipH="1">
            <a:off x="5334000" y="3886200"/>
            <a:ext cx="381000" cy="304800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0" name="Right Arrow 9"/>
          <p:cNvSpPr/>
          <p:nvPr/>
        </p:nvSpPr>
        <p:spPr bwMode="auto">
          <a:xfrm flipH="1">
            <a:off x="5334000" y="4800600"/>
            <a:ext cx="381000" cy="304800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7" name="Left-Right Arrow 6"/>
          <p:cNvSpPr/>
          <p:nvPr/>
        </p:nvSpPr>
        <p:spPr bwMode="auto">
          <a:xfrm>
            <a:off x="5334000" y="5715000"/>
            <a:ext cx="533400" cy="381000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8615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T790M and outcome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482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is highly active in T790M+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349" y="1447800"/>
            <a:ext cx="6594051" cy="4705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2496" y="6324600"/>
            <a:ext cx="4865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sz="1600" i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Oxnard et al, ELCC, 2016; Oxnard et al, JCO, 2016</a:t>
            </a:r>
          </a:p>
        </p:txBody>
      </p:sp>
    </p:spTree>
    <p:extLst>
      <p:ext uri="{BB962C8B-B14F-4D97-AF65-F5344CB8AC3E}">
        <p14:creationId xmlns:p14="http://schemas.microsoft.com/office/powerpoint/2010/main" val="208977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T790M and outcome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is highly active in T790M+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2496" y="6324600"/>
            <a:ext cx="4865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sz="1600" i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Oxnard et al, ELCC, 2016; Oxnard et al, JCO, 2016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4000"/>
            <a:ext cx="3972891" cy="456247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810000"/>
            <a:ext cx="3970138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4648200" y="1562100"/>
            <a:ext cx="41987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/>
              <a:buChar char="•"/>
            </a:pPr>
            <a:r>
              <a:rPr lang="en-US" sz="2400" kern="0" dirty="0">
                <a:latin typeface="Arial" panose="020B0604020202020204" pitchFamily="34" charset="0"/>
                <a:cs typeface="Arial" panose="020B0604020202020204" pitchFamily="34" charset="0"/>
              </a:rPr>
              <a:t>For plasma T790M- cases, tumor genotyping can identify cases of missed T790M that do well on </a:t>
            </a:r>
            <a:r>
              <a:rPr lang="en-US" sz="2400" kern="0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/>
              <a:buChar char="•"/>
            </a:pPr>
            <a:endParaRPr lang="en-US" sz="16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70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T790M testing in practice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219200"/>
            <a:ext cx="8001000" cy="4648200"/>
          </a:xfrm>
        </p:spPr>
        <p:txBody>
          <a:bodyPr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FDA has approved plasma genotyping for T790M in cases where tumor genotyping is unavailable</a:t>
            </a:r>
          </a:p>
          <a:p>
            <a:r>
              <a:rPr lang="en-US" sz="2400" dirty="0">
                <a:latin typeface="Arial" pitchFamily="34" charset="0"/>
                <a:cs typeface="Arial" pitchFamily="34" charset="0"/>
              </a:rPr>
              <a:t>Data would also support rapid plasma genotyping as a screening test prior to planned biopsy for resistance</a:t>
            </a:r>
          </a:p>
          <a:p>
            <a:pPr lvl="1"/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25" y="3200400"/>
            <a:ext cx="8758603" cy="228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2496" y="6324600"/>
            <a:ext cx="4865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sz="1600" i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Oxnard et al, ELCC, 2016; Oxnard et al, JCO, 2016</a:t>
            </a:r>
          </a:p>
        </p:txBody>
      </p:sp>
    </p:spTree>
    <p:extLst>
      <p:ext uri="{BB962C8B-B14F-4D97-AF65-F5344CB8AC3E}">
        <p14:creationId xmlns:p14="http://schemas.microsoft.com/office/powerpoint/2010/main" val="114003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T790M in urine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1" y="1219200"/>
            <a:ext cx="8153399" cy="4648200"/>
          </a:xfrm>
        </p:spPr>
        <p:txBody>
          <a:bodyPr/>
          <a:lstStyle/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Rekhamp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et al studied urine cfDNA genotyping in 63 patients with EGFR-mutant NSCLC treated on TIGER-X</a:t>
            </a:r>
          </a:p>
          <a:p>
            <a:pPr lvl="1"/>
            <a:r>
              <a:rPr lang="en-US" sz="2000" dirty="0">
                <a:latin typeface="Arial" pitchFamily="34" charset="0"/>
                <a:cs typeface="Arial" pitchFamily="34" charset="0"/>
              </a:rPr>
              <a:t>Urine genotyping had a sensitivity of 67-75% for EGFR mutations when compared to tumor genotyping</a:t>
            </a:r>
          </a:p>
          <a:p>
            <a:pPr lvl="1"/>
            <a:r>
              <a:rPr lang="en-US" sz="2000" dirty="0">
                <a:latin typeface="Arial" pitchFamily="34" charset="0"/>
                <a:cs typeface="Arial" pitchFamily="34" charset="0"/>
              </a:rPr>
              <a:t>Plasma genotyping in this cohort had a sensitivity of 87-100%</a:t>
            </a:r>
          </a:p>
          <a:p>
            <a:pPr lvl="1"/>
            <a:r>
              <a:rPr lang="en-US" sz="2000" dirty="0">
                <a:latin typeface="Arial" pitchFamily="34" charset="0"/>
                <a:cs typeface="Arial" pitchFamily="34" charset="0"/>
              </a:rPr>
              <a:t>In ~20 cases with &gt;90ml of urine, sensitivity was 80-93%</a:t>
            </a:r>
          </a:p>
          <a:p>
            <a:pPr lvl="1"/>
            <a:endParaRPr lang="en-US" sz="20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>
                <a:latin typeface="Arial" pitchFamily="34" charset="0"/>
                <a:cs typeface="Arial" pitchFamily="34" charset="0"/>
              </a:rPr>
              <a:t>Urine genotyping may be a useful</a:t>
            </a:r>
            <a:br>
              <a:rPr lang="en-US" sz="2400" dirty="0">
                <a:latin typeface="Arial" pitchFamily="34" charset="0"/>
                <a:cs typeface="Arial" pitchFamily="34" charset="0"/>
              </a:rPr>
            </a:br>
            <a:r>
              <a:rPr lang="en-US" sz="2400" dirty="0">
                <a:latin typeface="Arial" pitchFamily="34" charset="0"/>
                <a:cs typeface="Arial" pitchFamily="34" charset="0"/>
              </a:rPr>
              <a:t>alternative to plasma genotyping</a:t>
            </a:r>
            <a:br>
              <a:rPr lang="en-US" sz="2400" dirty="0">
                <a:latin typeface="Arial" pitchFamily="34" charset="0"/>
                <a:cs typeface="Arial" pitchFamily="34" charset="0"/>
              </a:rPr>
            </a:br>
            <a:r>
              <a:rPr lang="en-US" sz="2400" dirty="0">
                <a:latin typeface="Arial" pitchFamily="34" charset="0"/>
                <a:cs typeface="Arial" pitchFamily="34" charset="0"/>
              </a:rPr>
              <a:t>for some patients</a:t>
            </a:r>
          </a:p>
          <a:p>
            <a:pPr lvl="1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8139" y="6324600"/>
            <a:ext cx="2566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Reckamp</a:t>
            </a:r>
            <a:r>
              <a:rPr lang="en-US" sz="1600" i="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sz="1600" i="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et al, JTO, 2016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3505200"/>
            <a:ext cx="3048000" cy="278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0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Non-T790M resistance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143000"/>
            <a:ext cx="8001000" cy="4648200"/>
          </a:xfrm>
        </p:spPr>
        <p:txBody>
          <a:bodyPr/>
          <a:lstStyle/>
          <a:p>
            <a:r>
              <a:rPr lang="en-US" sz="2800" dirty="0">
                <a:latin typeface="Arial" pitchFamily="34" charset="0"/>
                <a:cs typeface="Arial" pitchFamily="34" charset="0"/>
                <a:sym typeface="Wingdings" pitchFamily="2" charset="2"/>
              </a:rPr>
              <a:t>Patients negative for T790M may have other targeted therapy options available:</a:t>
            </a: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EGFR mutant / MET amplified with response to </a:t>
            </a:r>
            <a:r>
              <a:rPr lang="en-US" sz="2400" dirty="0" err="1">
                <a:latin typeface="Arial" pitchFamily="34" charset="0"/>
                <a:cs typeface="Arial" pitchFamily="34" charset="0"/>
                <a:sym typeface="Wingdings" pitchFamily="2" charset="2"/>
              </a:rPr>
              <a:t>osimertinib</a:t>
            </a:r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 &amp; </a:t>
            </a:r>
            <a:r>
              <a:rPr lang="en-US" sz="2400" dirty="0" err="1">
                <a:latin typeface="Arial" pitchFamily="34" charset="0"/>
                <a:cs typeface="Arial" pitchFamily="34" charset="0"/>
                <a:sym typeface="Wingdings" pitchFamily="2" charset="2"/>
              </a:rPr>
              <a:t>savolitinib</a:t>
            </a:r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 (TATTON trial)</a:t>
            </a: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~9 combinations of EGFR TKI &amp; MET TKI currently under investigation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6290846"/>
            <a:ext cx="4572000" cy="338554"/>
          </a:xfrm>
          <a:prstGeom prst="rect">
            <a:avLst/>
          </a:prstGeom>
          <a:noFill/>
          <a:ln w="6350">
            <a:noFill/>
            <a:prstDash val="solid"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Bahcall, Cancer Disc, 2016</a:t>
            </a:r>
          </a:p>
        </p:txBody>
      </p:sp>
      <p:pic>
        <p:nvPicPr>
          <p:cNvPr id="9" name="Picture 8" descr="DH EGFR MET pre-Tatt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406594" y="2912005"/>
            <a:ext cx="2856368" cy="2142276"/>
          </a:xfrm>
          <a:prstGeom prst="rect">
            <a:avLst/>
          </a:prstGeom>
        </p:spPr>
      </p:pic>
      <p:pic>
        <p:nvPicPr>
          <p:cNvPr id="10" name="Picture 9" descr="DH EGFR MET post-Tatt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4643963" y="2904759"/>
            <a:ext cx="2896757" cy="21725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52600" y="3047255"/>
            <a:ext cx="1979823" cy="3134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Pre-treatment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4836606" y="3061492"/>
            <a:ext cx="2055553" cy="32120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 weeks</a:t>
            </a:r>
          </a:p>
        </p:txBody>
      </p:sp>
    </p:spTree>
    <p:extLst>
      <p:ext uri="{BB962C8B-B14F-4D97-AF65-F5344CB8AC3E}">
        <p14:creationId xmlns:p14="http://schemas.microsoft.com/office/powerpoint/2010/main" val="339359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219200"/>
            <a:ext cx="8077200" cy="4648200"/>
          </a:xfrm>
        </p:spPr>
        <p:txBody>
          <a:bodyPr/>
          <a:lstStyle/>
          <a:p>
            <a:r>
              <a:rPr lang="en-US" sz="2800" dirty="0">
                <a:latin typeface="Arial" pitchFamily="34" charset="0"/>
                <a:cs typeface="Arial" pitchFamily="34" charset="0"/>
                <a:sym typeface="Wingdings" pitchFamily="2" charset="2"/>
              </a:rPr>
              <a:t>Assay validation can be variable:</a:t>
            </a: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57 year-old Asian male presents with NSCLC and plasma genotyping is sent</a:t>
            </a: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endParaRPr lang="en-US" sz="2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457200" lvl="1" indent="0">
              <a:buNone/>
            </a:pPr>
            <a:endParaRPr lang="en-US" sz="4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Has dramatic response to erlotinib lasting ~12 months, at which time biopsy is T790M-neg</a:t>
            </a: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In hindsight, the low level T790M at diagnosis was likely a </a:t>
            </a:r>
            <a:r>
              <a:rPr lang="en-US" sz="2400" u="sng" dirty="0">
                <a:latin typeface="Arial" pitchFamily="34" charset="0"/>
                <a:cs typeface="Arial" pitchFamily="34" charset="0"/>
                <a:sym typeface="Wingdings" pitchFamily="2" charset="2"/>
              </a:rPr>
              <a:t>false positive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80000">
            <a:off x="865954" y="2498933"/>
            <a:ext cx="7867679" cy="18202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761999" y="4311870"/>
            <a:ext cx="31242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False positives</a:t>
            </a:r>
          </a:p>
        </p:txBody>
      </p:sp>
    </p:spTree>
    <p:extLst>
      <p:ext uri="{BB962C8B-B14F-4D97-AF65-F5344CB8AC3E}">
        <p14:creationId xmlns:p14="http://schemas.microsoft.com/office/powerpoint/2010/main" val="339359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219200"/>
            <a:ext cx="8001000" cy="4648200"/>
          </a:xfrm>
        </p:spPr>
        <p:txBody>
          <a:bodyPr/>
          <a:lstStyle/>
          <a:p>
            <a:r>
              <a:rPr lang="en-US" sz="2800" dirty="0">
                <a:latin typeface="Arial" pitchFamily="34" charset="0"/>
                <a:cs typeface="Arial" pitchFamily="34" charset="0"/>
                <a:sym typeface="Wingdings" pitchFamily="2" charset="2"/>
              </a:rPr>
              <a:t>T790M testing has become a fundamental biomarker in the care of EGFR-mutant NSCLC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  <a:sym typeface="Wingdings" pitchFamily="2" charset="2"/>
              </a:rPr>
              <a:t>Tumor and plasma genotyping likely have complementary roles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  <a:sym typeface="Wingdings" pitchFamily="2" charset="2"/>
              </a:rPr>
              <a:t>Germline EGFR T790M should be suspected in setting of:</a:t>
            </a: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T790M present pretreatment</a:t>
            </a: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High level T790M in plasma</a:t>
            </a:r>
          </a:p>
          <a:p>
            <a:pPr lvl="1"/>
            <a:r>
              <a:rPr lang="en-US" sz="2400" dirty="0">
                <a:latin typeface="Arial" pitchFamily="34" charset="0"/>
                <a:cs typeface="Arial" pitchFamily="34" charset="0"/>
                <a:sym typeface="Wingdings" pitchFamily="2" charset="2"/>
              </a:rPr>
              <a:t>Family history of lung cancer in non-smokers</a:t>
            </a:r>
          </a:p>
        </p:txBody>
      </p:sp>
    </p:spTree>
    <p:extLst>
      <p:ext uri="{BB962C8B-B14F-4D97-AF65-F5344CB8AC3E}">
        <p14:creationId xmlns:p14="http://schemas.microsoft.com/office/powerpoint/2010/main" val="13250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685800" y="11430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4000" b="1" kern="0" dirty="0">
                <a:latin typeface="Arial" pitchFamily="34" charset="0"/>
                <a:ea typeface="+mj-ea"/>
                <a:cs typeface="Arial" pitchFamily="34" charset="0"/>
              </a:rPr>
              <a:t>Testing for T790M in</a:t>
            </a:r>
            <a:br>
              <a:rPr lang="en-US" sz="4000" b="1" kern="0" dirty="0"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4000" b="1" kern="0" dirty="0">
                <a:latin typeface="Arial" pitchFamily="34" charset="0"/>
                <a:ea typeface="+mj-ea"/>
                <a:cs typeface="Arial" pitchFamily="34" charset="0"/>
              </a:rPr>
              <a:t>EGFR-mutant NSCLC</a:t>
            </a:r>
            <a:br>
              <a:rPr lang="en-US" sz="4000" b="1" kern="0" dirty="0"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4000" b="1" kern="0" dirty="0">
                <a:latin typeface="Arial" pitchFamily="34" charset="0"/>
                <a:ea typeface="+mj-ea"/>
                <a:cs typeface="Arial" pitchFamily="34" charset="0"/>
              </a:rPr>
              <a:t>with acquired resistance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609600" y="3581400"/>
            <a:ext cx="78867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b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Geoffrey R. Oxnard, MD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b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Damon Runyon-Gordon Family Clinical Investigator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b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Assistant Professor of Medicine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b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Dana-Farber Cancer Institute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900" b="1" dirty="0" smtClean="0">
                <a:solidFill>
                  <a:srgbClr val="FFFFFF"/>
                </a:solidFill>
              </a:rPr>
              <a:t>For a patient with EGFR-mutant NSCLC who initially responds to an EGFR TKI and is now experiencing disease progression, how do you approach the issue of T790M mutation testing?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eaLnBrk="1" hangingPunct="1"/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256461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669078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900" b="1" smtClean="0">
                <a:solidFill>
                  <a:srgbClr val="FFFFFF"/>
                </a:solidFill>
              </a:rPr>
              <a:t>How do you </a:t>
            </a:r>
            <a:r>
              <a:rPr lang="en-US" sz="1900" b="1" dirty="0" smtClean="0">
                <a:solidFill>
                  <a:srgbClr val="FFFFFF"/>
                </a:solidFill>
              </a:rPr>
              <a:t>or would you use a urine mutation assay to evaluate for a T790M mutation?</a:t>
            </a:r>
            <a:endParaRPr lang="en-US" sz="19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eaLnBrk="1" hangingPunct="1"/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947323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42813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482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53 year old F never-smoker incidentally found to have lung nodules on abdominal CT: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62" y="1950720"/>
            <a:ext cx="51994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7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48200"/>
          </a:xfrm>
        </p:spPr>
        <p:txBody>
          <a:bodyPr/>
          <a:lstStyle/>
          <a:p>
            <a:pPr>
              <a:lnSpc>
                <a:spcPct val="150000"/>
              </a:lnSpc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53 year old F never-smoker incidentally found to have lung nodules on abdominal CT: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FNA suggests multifocal BAC. PET is negative. She is asymptomatic. Lost to follow-up.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Represents 4 years later with growing lung nodules. Staging shows brain and liver metastases. Brain biopsy reveals metastatic adenocarcinoma, positive for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L858R.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 starts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erlotinib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but develops dyspnea and cough. Initial follow-up scans show progression of lung nodules. </a:t>
            </a:r>
          </a:p>
        </p:txBody>
      </p:sp>
    </p:spTree>
    <p:extLst>
      <p:ext uri="{BB962C8B-B14F-4D97-AF65-F5344CB8AC3E}">
        <p14:creationId xmlns:p14="http://schemas.microsoft.com/office/powerpoint/2010/main" val="168606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482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53 year old F never-smoker with stage IV EGFR-mutant NSCLC refractory to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erlotinib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buFont typeface="Arial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Tumor NGS done on pretreatment tumor: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EGFR L858R at 79% AF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EGFR T790M at 81% AF</a:t>
            </a:r>
          </a:p>
          <a:p>
            <a:pPr lvl="1">
              <a:buFont typeface="Arial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Plasma NGS is sent to Guardant: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Low level L858R (1% AF)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 level T790M (50% AF)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709783"/>
              </p:ext>
            </p:extLst>
          </p:nvPr>
        </p:nvGraphicFramePr>
        <p:xfrm>
          <a:off x="6019800" y="2590800"/>
          <a:ext cx="2288728" cy="3730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Prism 7" r:id="rId3" imgW="2135965" imgH="3488452" progId="Prism7.Document">
                  <p:embed/>
                </p:oleObj>
              </mc:Choice>
              <mc:Fallback>
                <p:oleObj name="Prism 7" r:id="rId3" imgW="2135965" imgH="3488452" progId="Prism7.Document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19800" y="2590800"/>
                        <a:ext cx="2288728" cy="3730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67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4754563"/>
          </a:xfrm>
        </p:spPr>
        <p:txBody>
          <a:bodyPr/>
          <a:lstStyle/>
          <a:p>
            <a:pPr marL="531812" lvl="1" indent="-457200" defTabSz="603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Free, germline EGFR testing and counseling</a:t>
            </a:r>
          </a:p>
          <a:p>
            <a:pPr marL="2303462" lvl="5" indent="-457200" defTabSz="603250">
              <a:spcAft>
                <a:spcPts val="600"/>
              </a:spcAft>
              <a:buFont typeface="Arial" pitchFamily="34" charset="0"/>
              <a:buChar char="•"/>
            </a:pPr>
            <a:endParaRPr lang="en-US" sz="1050" dirty="0">
              <a:latin typeface="Arial" pitchFamily="34" charset="0"/>
              <a:cs typeface="Arial" pitchFamily="34" charset="0"/>
            </a:endParaRPr>
          </a:p>
          <a:p>
            <a:pPr marL="2303462" lvl="5" indent="-457200" defTabSz="603250">
              <a:spcAft>
                <a:spcPts val="600"/>
              </a:spcAft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</a:p>
          <a:p>
            <a:pPr marL="2303462" lvl="5" indent="-457200" defTabSz="603250">
              <a:spcAft>
                <a:spcPts val="600"/>
              </a:spcAft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Subjects may participate in person or remotely</a:t>
            </a:r>
          </a:p>
          <a:p>
            <a:pPr marL="2303462" lvl="5" indent="-457200" defTabSz="603250">
              <a:spcAft>
                <a:spcPts val="600"/>
              </a:spcAft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2303462" lvl="5" indent="-457200" defTabSz="603250">
              <a:spcAft>
                <a:spcPts val="600"/>
              </a:spcAft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2303462" lvl="5" indent="-457200" defTabSz="603250">
              <a:spcAft>
                <a:spcPts val="600"/>
              </a:spcAft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2303462" lvl="5" indent="-457200" defTabSz="603250">
              <a:spcAft>
                <a:spcPts val="600"/>
              </a:spcAft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2303462" lvl="5" indent="-457200" defTabSz="603250">
              <a:spcAft>
                <a:spcPts val="600"/>
              </a:spcAft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2303462" lvl="5" indent="-457200" defTabSz="603250">
              <a:spcAft>
                <a:spcPts val="600"/>
              </a:spcAft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   Counseling is available in person or by phone</a:t>
            </a:r>
          </a:p>
        </p:txBody>
      </p:sp>
      <p:sp>
        <p:nvSpPr>
          <p:cNvPr id="922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Arial" charset="0"/>
                <a:cs typeface="Arial" charset="0"/>
              </a:rPr>
              <a:t>INHERIT EGFR study</a:t>
            </a:r>
            <a:endParaRPr lang="en-US" sz="40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114708" y="2624583"/>
            <a:ext cx="6166124" cy="2252348"/>
            <a:chOff x="3366052" y="1722783"/>
            <a:chExt cx="6166124" cy="2252348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3369588" y="2450191"/>
              <a:ext cx="624956" cy="80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19" idx="3"/>
              <a:endCxn id="20" idx="1"/>
            </p:cNvCxnSpPr>
            <p:nvPr/>
          </p:nvCxnSpPr>
          <p:spPr>
            <a:xfrm flipV="1">
              <a:off x="5489875" y="2451865"/>
              <a:ext cx="568422" cy="12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20" idx="3"/>
              <a:endCxn id="21" idx="1"/>
            </p:cNvCxnSpPr>
            <p:nvPr/>
          </p:nvCxnSpPr>
          <p:spPr>
            <a:xfrm>
              <a:off x="7437342" y="2451865"/>
              <a:ext cx="493796" cy="473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5736683" y="2452576"/>
              <a:ext cx="4897" cy="9275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7703711" y="2470301"/>
              <a:ext cx="4897" cy="9275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6745727" y="2841329"/>
              <a:ext cx="4184" cy="53168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3366052" y="2527200"/>
              <a:ext cx="628492" cy="61356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3379304" y="1722783"/>
              <a:ext cx="615240" cy="65201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4"/>
            <p:cNvSpPr/>
            <p:nvPr/>
          </p:nvSpPr>
          <p:spPr>
            <a:xfrm>
              <a:off x="4604250" y="3223075"/>
              <a:ext cx="1362219" cy="75205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Counseling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re: germline testing </a:t>
              </a:r>
            </a:p>
          </p:txBody>
        </p:sp>
        <p:sp>
          <p:nvSpPr>
            <p:cNvPr id="17" name="Rounded Rectangle 4"/>
            <p:cNvSpPr/>
            <p:nvPr/>
          </p:nvSpPr>
          <p:spPr>
            <a:xfrm>
              <a:off x="6180917" y="3223074"/>
              <a:ext cx="1178721" cy="7509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Counseling re: results</a:t>
              </a:r>
            </a:p>
          </p:txBody>
        </p:sp>
        <p:sp>
          <p:nvSpPr>
            <p:cNvPr id="18" name="Rounded Rectangle 4"/>
            <p:cNvSpPr/>
            <p:nvPr/>
          </p:nvSpPr>
          <p:spPr>
            <a:xfrm>
              <a:off x="7545967" y="3227595"/>
              <a:ext cx="1551568" cy="74578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Counseling re: inviting relatives to participate</a:t>
              </a:r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4057431" y="2062387"/>
              <a:ext cx="1432444" cy="781397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Consent in person or remotely</a:t>
              </a:r>
            </a:p>
          </p:txBody>
        </p:sp>
        <p:sp>
          <p:nvSpPr>
            <p:cNvPr id="20" name="Rounded Rectangle 6"/>
            <p:cNvSpPr/>
            <p:nvPr/>
          </p:nvSpPr>
          <p:spPr>
            <a:xfrm>
              <a:off x="6058297" y="2062401"/>
              <a:ext cx="1379045" cy="77892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CLIA germline testing (saliva and/or blood) </a:t>
              </a:r>
            </a:p>
          </p:txBody>
        </p:sp>
        <p:sp>
          <p:nvSpPr>
            <p:cNvPr id="21" name="Rounded Rectangle 10"/>
            <p:cNvSpPr/>
            <p:nvPr/>
          </p:nvSpPr>
          <p:spPr>
            <a:xfrm>
              <a:off x="7931138" y="2070553"/>
              <a:ext cx="1601038" cy="772091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Collect CT imaging &amp; follow for 2 years</a:t>
              </a:r>
            </a:p>
          </p:txBody>
        </p:sp>
      </p:grpSp>
      <p:sp>
        <p:nvSpPr>
          <p:cNvPr id="25" name="Rounded Rectangle 4"/>
          <p:cNvSpPr/>
          <p:nvPr/>
        </p:nvSpPr>
        <p:spPr>
          <a:xfrm>
            <a:off x="685800" y="2961292"/>
            <a:ext cx="1432444" cy="781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Cohort 2: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Relatives of germline carriers</a:t>
            </a:r>
          </a:p>
        </p:txBody>
      </p:sp>
      <p:sp>
        <p:nvSpPr>
          <p:cNvPr id="26" name="Rounded Rectangle 4"/>
          <p:cNvSpPr/>
          <p:nvPr/>
        </p:nvSpPr>
        <p:spPr>
          <a:xfrm>
            <a:off x="685800" y="1828800"/>
            <a:ext cx="1432444" cy="781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Cohort 1: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T790M+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lung cancer</a:t>
            </a:r>
          </a:p>
        </p:txBody>
      </p:sp>
      <p:sp>
        <p:nvSpPr>
          <p:cNvPr id="27" name="Rounded Rectangle 4"/>
          <p:cNvSpPr/>
          <p:nvPr/>
        </p:nvSpPr>
        <p:spPr>
          <a:xfrm>
            <a:off x="685800" y="4040776"/>
            <a:ext cx="1432444" cy="781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Cohort 3: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known germline positive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7839173" y="4572000"/>
            <a:ext cx="685800" cy="0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04800" y="3352800"/>
            <a:ext cx="381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 bwMode="auto">
          <a:xfrm flipH="1">
            <a:off x="304800" y="5638800"/>
            <a:ext cx="82296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>
            <a:off x="8534400" y="4572000"/>
            <a:ext cx="0" cy="1066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04800" y="3352800"/>
            <a:ext cx="0" cy="228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3352298" y="6324600"/>
            <a:ext cx="25585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Oxnard et al, ASCO, 2015</a:t>
            </a:r>
          </a:p>
        </p:txBody>
      </p:sp>
    </p:spTree>
    <p:extLst>
      <p:ext uri="{BB962C8B-B14F-4D97-AF65-F5344CB8AC3E}">
        <p14:creationId xmlns:p14="http://schemas.microsoft.com/office/powerpoint/2010/main" val="21609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8768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53 year old F never-smoker with stage IV NSCLC positive for EGFR L858R and T790M: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Germline EGFR sequencing positive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Mother had died of lung cancer, a non-smoker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Working to invite relatives to receive germline testing on study</a:t>
            </a:r>
          </a:p>
          <a:p>
            <a:pPr lv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She has initiated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tolerated it well with durable response</a:t>
            </a:r>
          </a:p>
          <a:p>
            <a:pPr lvl="1">
              <a:buFont typeface="Arial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27"/>
          <p:cNvSpPr txBox="1">
            <a:spLocks noChangeArrowheads="1"/>
          </p:cNvSpPr>
          <p:nvPr/>
        </p:nvSpPr>
        <p:spPr bwMode="auto">
          <a:xfrm>
            <a:off x="3352298" y="6324600"/>
            <a:ext cx="25585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Oxnard et al, ASCO, 2015</a:t>
            </a:r>
          </a:p>
        </p:txBody>
      </p:sp>
    </p:spTree>
    <p:extLst>
      <p:ext uri="{BB962C8B-B14F-4D97-AF65-F5344CB8AC3E}">
        <p14:creationId xmlns:p14="http://schemas.microsoft.com/office/powerpoint/2010/main" val="178683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Eluxa Trial_Template">
  <a:themeElements>
    <a:clrScheme name="BI694GLP_Color Palett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DD00"/>
      </a:accent1>
      <a:accent2>
        <a:srgbClr val="01438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4_Blank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DT ESAB 2011 CLH 10.31.11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4535</TotalTime>
  <Words>865</Words>
  <Application>Microsoft Macintosh PowerPoint</Application>
  <PresentationFormat>On-screen Show (4:3)</PresentationFormat>
  <Paragraphs>139</Paragraphs>
  <Slides>19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7" baseType="lpstr">
      <vt:lpstr>Arial Bold</vt:lpstr>
      <vt:lpstr>Calibri</vt:lpstr>
      <vt:lpstr>Courier New</vt:lpstr>
      <vt:lpstr>ＭＳ Ｐゴシック</vt:lpstr>
      <vt:lpstr>SimSun</vt:lpstr>
      <vt:lpstr>Times</vt:lpstr>
      <vt:lpstr>Wingdings</vt:lpstr>
      <vt:lpstr>ヒラギノ角ゴ Pro W3</vt:lpstr>
      <vt:lpstr>Arial</vt:lpstr>
      <vt:lpstr>Blank</vt:lpstr>
      <vt:lpstr>1_Blank</vt:lpstr>
      <vt:lpstr>2_Blank</vt:lpstr>
      <vt:lpstr>3_Blank</vt:lpstr>
      <vt:lpstr>4_Eluxa Trial_Template</vt:lpstr>
      <vt:lpstr>4_Blank</vt:lpstr>
      <vt:lpstr>1_DT ESAB 2011 CLH 10.31.11</vt:lpstr>
      <vt:lpstr>2_Blank Presentation</vt:lpstr>
      <vt:lpstr>Prism 7</vt:lpstr>
      <vt:lpstr>PowerPoint Presentation</vt:lpstr>
      <vt:lpstr>PowerPoint Presentation</vt:lpstr>
      <vt:lpstr>PowerPoint Presentation</vt:lpstr>
      <vt:lpstr>PowerPoint Presentation</vt:lpstr>
      <vt:lpstr>Case</vt:lpstr>
      <vt:lpstr>Case</vt:lpstr>
      <vt:lpstr>Case</vt:lpstr>
      <vt:lpstr>INHERIT EGFR study</vt:lpstr>
      <vt:lpstr>Case</vt:lpstr>
      <vt:lpstr>Disclosures</vt:lpstr>
      <vt:lpstr>T790M testing</vt:lpstr>
      <vt:lpstr>T790M testing</vt:lpstr>
      <vt:lpstr>T790M and outcome</vt:lpstr>
      <vt:lpstr>T790M and outcome</vt:lpstr>
      <vt:lpstr>T790M testing in practice</vt:lpstr>
      <vt:lpstr>T790M in urine</vt:lpstr>
      <vt:lpstr>Non-T790M resistance</vt:lpstr>
      <vt:lpstr>False positives</vt:lpstr>
      <vt:lpstr>Summary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440</cp:revision>
  <cp:lastPrinted>2017-04-07T16:32:26Z</cp:lastPrinted>
  <dcterms:created xsi:type="dcterms:W3CDTF">2007-03-29T15:16:57Z</dcterms:created>
  <dcterms:modified xsi:type="dcterms:W3CDTF">2017-05-18T18:54:20Z</dcterms:modified>
  <cp:category/>
</cp:coreProperties>
</file>