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xlsx" ContentType="application/vnd.openxmlformats-officedocument.spreadsheetml.sheet"/>
  <Default Extension="vml" ContentType="application/vnd.openxmlformats-officedocument.vmlDrawing"/>
  <Default Extension="png" ContentType="image/png"/>
  <Default Extension="bin" ContentType="application/vnd.openxmlformats-officedocument.oleObjec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72" r:id="rId2"/>
    <p:sldMasterId id="2147483685" r:id="rId3"/>
    <p:sldMasterId id="2147483698" r:id="rId4"/>
    <p:sldMasterId id="2147483710" r:id="rId5"/>
    <p:sldMasterId id="2147483734" r:id="rId6"/>
    <p:sldMasterId id="2147483747" r:id="rId7"/>
  </p:sldMasterIdLst>
  <p:notesMasterIdLst>
    <p:notesMasterId r:id="rId27"/>
  </p:notesMasterIdLst>
  <p:sldIdLst>
    <p:sldId id="360" r:id="rId8"/>
    <p:sldId id="336" r:id="rId9"/>
    <p:sldId id="364" r:id="rId10"/>
    <p:sldId id="365" r:id="rId11"/>
    <p:sldId id="366" r:id="rId12"/>
    <p:sldId id="341" r:id="rId13"/>
    <p:sldId id="342" r:id="rId14"/>
    <p:sldId id="351" r:id="rId15"/>
    <p:sldId id="288" r:id="rId16"/>
    <p:sldId id="347" r:id="rId17"/>
    <p:sldId id="346" r:id="rId18"/>
    <p:sldId id="358" r:id="rId19"/>
    <p:sldId id="359" r:id="rId20"/>
    <p:sldId id="319" r:id="rId21"/>
    <p:sldId id="357" r:id="rId22"/>
    <p:sldId id="355" r:id="rId23"/>
    <p:sldId id="356" r:id="rId24"/>
    <p:sldId id="309" r:id="rId25"/>
    <p:sldId id="332" r:id="rId2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" charset="0"/>
        <a:ea typeface="ＭＳ Ｐゴシック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" charset="0"/>
        <a:ea typeface="ＭＳ Ｐゴシック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" charset="0"/>
        <a:ea typeface="ＭＳ Ｐゴシック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" charset="0"/>
        <a:ea typeface="ＭＳ Ｐゴシック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pitchFamily="1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pitchFamily="1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pitchFamily="1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pitchFamily="1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36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700" autoAdjust="0"/>
    <p:restoredTop sz="96047" autoAdjust="0"/>
  </p:normalViewPr>
  <p:slideViewPr>
    <p:cSldViewPr>
      <p:cViewPr>
        <p:scale>
          <a:sx n="100" d="100"/>
          <a:sy n="100" d="100"/>
        </p:scale>
        <p:origin x="1744" y="4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Master" Target="slideMasters/slideMaster6.xml"/><Relationship Id="rId7" Type="http://schemas.openxmlformats.org/officeDocument/2006/relationships/slideMaster" Target="slideMasters/slideMaster7.xml"/><Relationship Id="rId8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.xml"/><Relationship Id="rId2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3.xml"/><Relationship Id="rId2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8213113985752"/>
          <c:y val="0.0448275098425197"/>
          <c:w val="0.61531496062992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>
                    <a:solidFill>
                      <a:srgbClr val="000000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Other</c:v>
                </c:pt>
                <c:pt idx="1">
                  <c:v>Anti-PD-1/anti-PD-L1 antibody</c:v>
                </c:pt>
                <c:pt idx="2">
                  <c:v>Chemotherapy +/- bevacizumab</c:v>
                </c:pt>
                <c:pt idx="3">
                  <c:v>Alectinib</c:v>
                </c:pt>
                <c:pt idx="4">
                  <c:v>Ceritinib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0.03</c:v>
                </c:pt>
                <c:pt idx="1">
                  <c:v>0.07</c:v>
                </c:pt>
                <c:pt idx="2">
                  <c:v>0.03</c:v>
                </c:pt>
                <c:pt idx="3">
                  <c:v>0.49</c:v>
                </c:pt>
                <c:pt idx="4">
                  <c:v>0.39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71896512"/>
        <c:axId val="-72029696"/>
      </c:barChart>
      <c:catAx>
        <c:axId val="-7189651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6347">
            <a:solidFill>
              <a:sysClr val="windowText" lastClr="000000"/>
            </a:solidFill>
          </a:ln>
        </c:spPr>
        <c:txPr>
          <a:bodyPr/>
          <a:lstStyle/>
          <a:p>
            <a:pPr algn="r">
              <a:defRPr sz="1800" b="1" i="0">
                <a:solidFill>
                  <a:srgbClr val="000000"/>
                </a:solidFill>
              </a:defRPr>
            </a:pPr>
            <a:endParaRPr lang="en-US"/>
          </a:p>
        </c:txPr>
        <c:crossAx val="-72029696"/>
        <c:crosses val="autoZero"/>
        <c:auto val="1"/>
        <c:lblAlgn val="ctr"/>
        <c:lblOffset val="100"/>
        <c:noMultiLvlLbl val="0"/>
      </c:catAx>
      <c:valAx>
        <c:axId val="-72029696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ysClr val="windowText" lastClr="000000"/>
            </a:solidFill>
          </a:ln>
        </c:spPr>
        <c:txPr>
          <a:bodyPr/>
          <a:lstStyle/>
          <a:p>
            <a:pPr>
              <a:defRPr sz="1599" b="1" i="0">
                <a:solidFill>
                  <a:srgbClr val="000000"/>
                </a:solidFill>
              </a:defRPr>
            </a:pPr>
            <a:endParaRPr lang="en-US"/>
          </a:p>
        </c:txPr>
        <c:crossAx val="-71896512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8213113985752"/>
          <c:y val="0.0448275098425197"/>
          <c:w val="0.61531496062992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>
                    <a:solidFill>
                      <a:srgbClr val="000000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Other</c:v>
                </c:pt>
                <c:pt idx="1">
                  <c:v>Anti-PD-1/anti-PD-L1 antibody</c:v>
                </c:pt>
                <c:pt idx="2">
                  <c:v>Chemotherapy +/- bevacizumab</c:v>
                </c:pt>
                <c:pt idx="3">
                  <c:v>Crizotinib</c:v>
                </c:pt>
                <c:pt idx="4">
                  <c:v>Ceritinib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0.03</c:v>
                </c:pt>
                <c:pt idx="1">
                  <c:v>0.19</c:v>
                </c:pt>
                <c:pt idx="2">
                  <c:v>0.3</c:v>
                </c:pt>
                <c:pt idx="3">
                  <c:v>0.16</c:v>
                </c:pt>
                <c:pt idx="4">
                  <c:v>0.33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16691616"/>
        <c:axId val="-25412064"/>
      </c:barChart>
      <c:catAx>
        <c:axId val="-11669161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6347">
            <a:solidFill>
              <a:sysClr val="windowText" lastClr="000000"/>
            </a:solidFill>
          </a:ln>
        </c:spPr>
        <c:txPr>
          <a:bodyPr/>
          <a:lstStyle/>
          <a:p>
            <a:pPr algn="r">
              <a:defRPr sz="1800" b="1" i="0">
                <a:solidFill>
                  <a:srgbClr val="000000"/>
                </a:solidFill>
              </a:defRPr>
            </a:pPr>
            <a:endParaRPr lang="en-US"/>
          </a:p>
        </c:txPr>
        <c:crossAx val="-25412064"/>
        <c:crosses val="autoZero"/>
        <c:auto val="1"/>
        <c:lblAlgn val="ctr"/>
        <c:lblOffset val="100"/>
        <c:noMultiLvlLbl val="0"/>
      </c:catAx>
      <c:valAx>
        <c:axId val="-25412064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ysClr val="windowText" lastClr="000000"/>
            </a:solidFill>
          </a:ln>
        </c:spPr>
        <c:txPr>
          <a:bodyPr/>
          <a:lstStyle/>
          <a:p>
            <a:pPr>
              <a:defRPr sz="1599" b="1" i="0">
                <a:solidFill>
                  <a:srgbClr val="000000"/>
                </a:solidFill>
              </a:defRPr>
            </a:pPr>
            <a:endParaRPr lang="en-US"/>
          </a:p>
        </c:txPr>
        <c:crossAx val="-116691616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8213113985752"/>
          <c:y val="0.0448275098425197"/>
          <c:w val="0.61531496062992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>
                    <a:solidFill>
                      <a:srgbClr val="000000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Other</c:v>
                </c:pt>
                <c:pt idx="1">
                  <c:v>Anti-PD-1/anti-PD-L1 antibody</c:v>
                </c:pt>
                <c:pt idx="2">
                  <c:v>Ceritinib</c:v>
                </c:pt>
                <c:pt idx="3">
                  <c:v>Alectinib</c:v>
                </c:pt>
                <c:pt idx="4">
                  <c:v>Chemotherapy +/- bevacizumab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0.07</c:v>
                </c:pt>
                <c:pt idx="1">
                  <c:v>0.12</c:v>
                </c:pt>
                <c:pt idx="2">
                  <c:v>0.26</c:v>
                </c:pt>
                <c:pt idx="3">
                  <c:v>0.35</c:v>
                </c:pt>
                <c:pt idx="4">
                  <c:v>0.19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11516448"/>
        <c:axId val="-211430256"/>
      </c:barChart>
      <c:catAx>
        <c:axId val="-21151644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6347">
            <a:solidFill>
              <a:sysClr val="windowText" lastClr="000000"/>
            </a:solidFill>
          </a:ln>
        </c:spPr>
        <c:txPr>
          <a:bodyPr/>
          <a:lstStyle/>
          <a:p>
            <a:pPr algn="r">
              <a:defRPr sz="1800" b="1" i="0">
                <a:solidFill>
                  <a:srgbClr val="000000"/>
                </a:solidFill>
              </a:defRPr>
            </a:pPr>
            <a:endParaRPr lang="en-US"/>
          </a:p>
        </c:txPr>
        <c:crossAx val="-211430256"/>
        <c:crosses val="autoZero"/>
        <c:auto val="1"/>
        <c:lblAlgn val="ctr"/>
        <c:lblOffset val="100"/>
        <c:noMultiLvlLbl val="0"/>
      </c:catAx>
      <c:valAx>
        <c:axId val="-211430256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ysClr val="windowText" lastClr="000000"/>
            </a:solidFill>
          </a:ln>
        </c:spPr>
        <c:txPr>
          <a:bodyPr/>
          <a:lstStyle/>
          <a:p>
            <a:pPr>
              <a:defRPr sz="1599" b="1" i="0">
                <a:solidFill>
                  <a:srgbClr val="000000"/>
                </a:solidFill>
              </a:defRPr>
            </a:pPr>
            <a:endParaRPr lang="en-US"/>
          </a:p>
        </c:txPr>
        <c:crossAx val="-211516448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imes" pitchFamily="-84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Times" pitchFamily="-84" charset="0"/>
                <a:ea typeface="MS PGothic" pitchFamily="34" charset="-128"/>
              </a:defRPr>
            </a:lvl1pPr>
          </a:lstStyle>
          <a:p>
            <a:pPr>
              <a:defRPr/>
            </a:pPr>
            <a:fld id="{9899087B-1058-4D81-9975-1063B61EB318}" type="datetimeFigureOut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imes" pitchFamily="-84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Times" pitchFamily="-84" charset="0"/>
                <a:ea typeface="MS PGothic" pitchFamily="34" charset="-128"/>
              </a:defRPr>
            </a:lvl1pPr>
          </a:lstStyle>
          <a:p>
            <a:pPr>
              <a:defRPr/>
            </a:pPr>
            <a:fld id="{37CDDAB1-1DF1-4991-B435-A9ED9568B5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6925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>
              <a:spcBef>
                <a:spcPct val="0"/>
              </a:spcBef>
              <a:spcAft>
                <a:spcPct val="0"/>
              </a:spcAft>
            </a:pPr>
            <a:fld id="{B06D12D6-5507-2640-B197-AD515AB8E737}" type="slidenum">
              <a:rPr lang="en-US" sz="1200" kern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z="1200" kern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>
              <a:spcBef>
                <a:spcPct val="0"/>
              </a:spcBef>
              <a:spcAft>
                <a:spcPct val="0"/>
              </a:spcAft>
            </a:pPr>
            <a:fld id="{9C33BE1B-38DF-1A45-9D1D-72E90EA24077}" type="slidenum">
              <a:rPr lang="en-US" sz="1200" kern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z="1200" kern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92803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>
              <a:spcBef>
                <a:spcPct val="0"/>
              </a:spcBef>
              <a:spcAft>
                <a:spcPct val="0"/>
              </a:spcAft>
            </a:pPr>
            <a:fld id="{B06D12D6-5507-2640-B197-AD515AB8E737}" type="slidenum">
              <a:rPr lang="en-US" sz="1200" kern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z="1200" kern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>
              <a:spcBef>
                <a:spcPct val="0"/>
              </a:spcBef>
              <a:spcAft>
                <a:spcPct val="0"/>
              </a:spcAft>
            </a:pPr>
            <a:fld id="{9C33BE1B-38DF-1A45-9D1D-72E90EA24077}" type="slidenum">
              <a:rPr lang="en-US" sz="1200" kern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z="1200" kern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0265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>
              <a:spcBef>
                <a:spcPct val="0"/>
              </a:spcBef>
              <a:spcAft>
                <a:spcPct val="0"/>
              </a:spcAft>
            </a:pPr>
            <a:fld id="{B06D12D6-5507-2640-B197-AD515AB8E737}" type="slidenum">
              <a:rPr lang="en-US" sz="1200" kern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sz="1200" kern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>
              <a:spcBef>
                <a:spcPct val="0"/>
              </a:spcBef>
              <a:spcAft>
                <a:spcPct val="0"/>
              </a:spcAft>
            </a:pPr>
            <a:fld id="{9C33BE1B-38DF-1A45-9D1D-72E90EA24077}" type="slidenum">
              <a:rPr lang="en-US" sz="1200" kern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sz="1200" kern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06245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4A1422-065F-4A61-A362-D6EC2350A21F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270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668463" y="631825"/>
            <a:ext cx="3902075" cy="2925763"/>
          </a:xfrm>
          <a:ln/>
        </p:spPr>
      </p:sp>
      <p:sp>
        <p:nvSpPr>
          <p:cNvPr id="72708" name="Notes Placeholder 2"/>
          <p:cNvSpPr>
            <a:spLocks noGrp="1"/>
          </p:cNvSpPr>
          <p:nvPr>
            <p:ph type="body" idx="1"/>
          </p:nvPr>
        </p:nvSpPr>
        <p:spPr>
          <a:xfrm>
            <a:off x="1263654" y="3701178"/>
            <a:ext cx="4710270" cy="4090159"/>
          </a:xfrm>
          <a:noFill/>
          <a:ln/>
        </p:spPr>
        <p:txBody>
          <a:bodyPr lIns="92105" tIns="46053" rIns="92105" bIns="46053"/>
          <a:lstStyle/>
          <a:p>
            <a:pPr eaLnBrk="1" hangingPunct="1"/>
            <a:endParaRPr lang="en-GB" dirty="0"/>
          </a:p>
        </p:txBody>
      </p:sp>
      <p:sp>
        <p:nvSpPr>
          <p:cNvPr id="72709" name="Slide Number Placeholder 3"/>
          <p:cNvSpPr txBox="1">
            <a:spLocks noGrp="1"/>
          </p:cNvSpPr>
          <p:nvPr/>
        </p:nvSpPr>
        <p:spPr bwMode="auto">
          <a:xfrm>
            <a:off x="3920687" y="8001914"/>
            <a:ext cx="2998173" cy="421153"/>
          </a:xfrm>
          <a:prstGeom prst="rect">
            <a:avLst/>
          </a:prstGeom>
          <a:noFill/>
          <a:ln w="25400">
            <a:noFill/>
            <a:miter lim="800000"/>
            <a:headEnd type="none" w="sm" len="sm"/>
            <a:tailEnd type="none" w="sm" len="sm"/>
          </a:ln>
        </p:spPr>
        <p:txBody>
          <a:bodyPr lIns="92105" tIns="46053" rIns="92105" bIns="46053" anchor="b"/>
          <a:lstStyle/>
          <a:p>
            <a:pPr algn="r" defTabSz="920750"/>
            <a:fld id="{92629234-4045-4F39-B478-2AC462E0FF56}" type="slidenum">
              <a:rPr lang="ja-JP" altLang="en-US" sz="1200">
                <a:solidFill>
                  <a:prstClr val="black"/>
                </a:solidFill>
                <a:latin typeface="Times New Roman" pitchFamily="18" charset="0"/>
                <a:ea typeface="ＭＳ Ｐゴシック"/>
                <a:cs typeface="ＭＳ Ｐゴシック"/>
              </a:rPr>
              <a:pPr algn="r" defTabSz="920750"/>
              <a:t>11</a:t>
            </a:fld>
            <a:endParaRPr lang="en-US" altLang="ja-JP" sz="1200" dirty="0">
              <a:solidFill>
                <a:prstClr val="black"/>
              </a:solidFill>
              <a:latin typeface="Times New Roman" pitchFamily="18" charset="0"/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9728029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4A1422-065F-4A61-A362-D6EC2350A21F}" type="slidenum">
              <a:rPr lang="en-US" smtClean="0">
                <a:solidFill>
                  <a:prstClr val="black"/>
                </a:solidFill>
              </a:rPr>
              <a:pPr/>
              <a:t>18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270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668463" y="631825"/>
            <a:ext cx="3902075" cy="2925763"/>
          </a:xfrm>
          <a:ln/>
        </p:spPr>
      </p:sp>
      <p:sp>
        <p:nvSpPr>
          <p:cNvPr id="72708" name="Notes Placeholder 2"/>
          <p:cNvSpPr>
            <a:spLocks noGrp="1"/>
          </p:cNvSpPr>
          <p:nvPr>
            <p:ph type="body" idx="1"/>
          </p:nvPr>
        </p:nvSpPr>
        <p:spPr>
          <a:xfrm>
            <a:off x="1263654" y="3701178"/>
            <a:ext cx="4710270" cy="4090159"/>
          </a:xfrm>
          <a:noFill/>
          <a:ln/>
        </p:spPr>
        <p:txBody>
          <a:bodyPr lIns="92105" tIns="46053" rIns="92105" bIns="46053"/>
          <a:lstStyle/>
          <a:p>
            <a:pPr eaLnBrk="1" hangingPunct="1"/>
            <a:endParaRPr lang="en-GB" dirty="0"/>
          </a:p>
        </p:txBody>
      </p:sp>
      <p:sp>
        <p:nvSpPr>
          <p:cNvPr id="72709" name="Slide Number Placeholder 3"/>
          <p:cNvSpPr txBox="1">
            <a:spLocks noGrp="1"/>
          </p:cNvSpPr>
          <p:nvPr/>
        </p:nvSpPr>
        <p:spPr bwMode="auto">
          <a:xfrm>
            <a:off x="3920687" y="8001914"/>
            <a:ext cx="2998173" cy="421153"/>
          </a:xfrm>
          <a:prstGeom prst="rect">
            <a:avLst/>
          </a:prstGeom>
          <a:noFill/>
          <a:ln w="25400">
            <a:noFill/>
            <a:miter lim="800000"/>
            <a:headEnd type="none" w="sm" len="sm"/>
            <a:tailEnd type="none" w="sm" len="sm"/>
          </a:ln>
        </p:spPr>
        <p:txBody>
          <a:bodyPr lIns="92105" tIns="46053" rIns="92105" bIns="46053" anchor="b"/>
          <a:lstStyle/>
          <a:p>
            <a:pPr algn="r" defTabSz="920750"/>
            <a:fld id="{92629234-4045-4F39-B478-2AC462E0FF56}" type="slidenum">
              <a:rPr lang="ja-JP" altLang="en-US" sz="1200">
                <a:solidFill>
                  <a:prstClr val="black"/>
                </a:solidFill>
                <a:latin typeface="Times New Roman" pitchFamily="18" charset="0"/>
                <a:ea typeface="ＭＳ Ｐゴシック"/>
                <a:cs typeface="ＭＳ Ｐゴシック"/>
              </a:rPr>
              <a:pPr algn="r" defTabSz="920750"/>
              <a:t>18</a:t>
            </a:fld>
            <a:endParaRPr lang="en-US" altLang="ja-JP" sz="1200" dirty="0">
              <a:solidFill>
                <a:prstClr val="black"/>
              </a:solidFill>
              <a:latin typeface="Times New Roman" pitchFamily="18" charset="0"/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3423657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4A1422-065F-4A61-A362-D6EC2350A21F}" type="slidenum">
              <a:rPr lang="en-US" smtClean="0">
                <a:solidFill>
                  <a:prstClr val="black"/>
                </a:solidFill>
              </a:rPr>
              <a:pPr/>
              <a:t>19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270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668463" y="631825"/>
            <a:ext cx="3902075" cy="2925763"/>
          </a:xfrm>
          <a:ln/>
        </p:spPr>
      </p:sp>
      <p:sp>
        <p:nvSpPr>
          <p:cNvPr id="72708" name="Notes Placeholder 2"/>
          <p:cNvSpPr>
            <a:spLocks noGrp="1"/>
          </p:cNvSpPr>
          <p:nvPr>
            <p:ph type="body" idx="1"/>
          </p:nvPr>
        </p:nvSpPr>
        <p:spPr>
          <a:xfrm>
            <a:off x="1263654" y="3701178"/>
            <a:ext cx="4710270" cy="4090159"/>
          </a:xfrm>
          <a:noFill/>
          <a:ln/>
        </p:spPr>
        <p:txBody>
          <a:bodyPr lIns="92105" tIns="46053" rIns="92105" bIns="46053"/>
          <a:lstStyle/>
          <a:p>
            <a:pPr eaLnBrk="1" hangingPunct="1"/>
            <a:endParaRPr lang="en-GB" dirty="0"/>
          </a:p>
        </p:txBody>
      </p:sp>
      <p:sp>
        <p:nvSpPr>
          <p:cNvPr id="72709" name="Slide Number Placeholder 3"/>
          <p:cNvSpPr txBox="1">
            <a:spLocks noGrp="1"/>
          </p:cNvSpPr>
          <p:nvPr/>
        </p:nvSpPr>
        <p:spPr bwMode="auto">
          <a:xfrm>
            <a:off x="3920687" y="8001914"/>
            <a:ext cx="2998173" cy="421153"/>
          </a:xfrm>
          <a:prstGeom prst="rect">
            <a:avLst/>
          </a:prstGeom>
          <a:noFill/>
          <a:ln w="25400">
            <a:noFill/>
            <a:miter lim="800000"/>
            <a:headEnd type="none" w="sm" len="sm"/>
            <a:tailEnd type="none" w="sm" len="sm"/>
          </a:ln>
        </p:spPr>
        <p:txBody>
          <a:bodyPr lIns="92105" tIns="46053" rIns="92105" bIns="46053" anchor="b"/>
          <a:lstStyle/>
          <a:p>
            <a:pPr algn="r" defTabSz="920750"/>
            <a:fld id="{92629234-4045-4F39-B478-2AC462E0FF56}" type="slidenum">
              <a:rPr lang="ja-JP" altLang="en-US" sz="1200">
                <a:solidFill>
                  <a:prstClr val="black"/>
                </a:solidFill>
                <a:latin typeface="Times New Roman" pitchFamily="18" charset="0"/>
                <a:ea typeface="ＭＳ Ｐゴシック"/>
                <a:cs typeface="ＭＳ Ｐゴシック"/>
              </a:rPr>
              <a:pPr algn="r" defTabSz="920750"/>
              <a:t>19</a:t>
            </a:fld>
            <a:endParaRPr lang="en-US" altLang="ja-JP" sz="1200" dirty="0">
              <a:solidFill>
                <a:prstClr val="black"/>
              </a:solidFill>
              <a:latin typeface="Times New Roman" pitchFamily="18" charset="0"/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153481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940EF8-130F-4172-880F-557E4EA725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D06874-C476-4096-8A0E-AAEAA22B5C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4E0B8E-0F86-4AAF-8F42-2011238A83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447800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004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  <a:latin typeface="Times"/>
              <a:ea typeface="+mn-ea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FDBFC1-E22E-4FFC-86EB-2B1B8BEE10CC}" type="slidenum">
              <a:rPr lang="en-US">
                <a:solidFill>
                  <a:srgbClr val="000000"/>
                </a:solidFill>
                <a:latin typeface="Times"/>
                <a:ea typeface="+mn-ea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  <a:ea typeface="+mn-ea"/>
            </a:endParaRPr>
          </a:p>
        </p:txBody>
      </p:sp>
      <p:grpSp>
        <p:nvGrpSpPr>
          <p:cNvPr id="2" name="Group 7"/>
          <p:cNvGrpSpPr>
            <a:grpSpLocks/>
          </p:cNvGrpSpPr>
          <p:nvPr userDrawn="1"/>
        </p:nvGrpSpPr>
        <p:grpSpPr bwMode="auto">
          <a:xfrm>
            <a:off x="0" y="6126163"/>
            <a:ext cx="9145588" cy="731837"/>
            <a:chOff x="0" y="3859"/>
            <a:chExt cx="5761" cy="461"/>
          </a:xfrm>
        </p:grpSpPr>
        <p:pic>
          <p:nvPicPr>
            <p:cNvPr id="8" name="Picture 8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4259"/>
              <a:ext cx="5761" cy="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9"/>
            <p:cNvPicPr>
              <a:picLocks noChangeAspect="1" noChangeArrowheads="1"/>
            </p:cNvPicPr>
            <p:nvPr/>
          </p:nvPicPr>
          <p:blipFill>
            <a:blip r:embed="rId3" cstate="print"/>
            <a:srcRect t="26086"/>
            <a:stretch>
              <a:fillRect/>
            </a:stretch>
          </p:blipFill>
          <p:spPr bwMode="auto">
            <a:xfrm>
              <a:off x="0" y="3859"/>
              <a:ext cx="5761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295400"/>
            <a:ext cx="77724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  <a:latin typeface="Times"/>
              <a:ea typeface="+mn-ea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1DFF14-2D76-4A28-9052-62AC9B9EDEF5}" type="slidenum">
              <a:rPr lang="en-US">
                <a:solidFill>
                  <a:srgbClr val="000000"/>
                </a:solidFill>
                <a:latin typeface="Times"/>
                <a:ea typeface="+mn-ea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447800"/>
            <a:ext cx="3810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3810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  <a:latin typeface="Times"/>
              <a:ea typeface="+mn-ea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0BE32A-91C4-4239-BF38-1F83A9AABB3F}" type="slidenum">
              <a:rPr lang="en-US">
                <a:solidFill>
                  <a:srgbClr val="000000"/>
                </a:solidFill>
                <a:latin typeface="Times"/>
                <a:ea typeface="+mn-ea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  <a:latin typeface="Times"/>
              <a:ea typeface="+mn-ea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A5CAD1-9FD8-41AE-952D-652611E29D2E}" type="slidenum">
              <a:rPr lang="en-US">
                <a:solidFill>
                  <a:srgbClr val="000000"/>
                </a:solidFill>
                <a:latin typeface="Times"/>
                <a:ea typeface="+mn-ea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  <a:latin typeface="Times"/>
              <a:ea typeface="+mn-ea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CE741-3BEE-4313-916F-16170520F76A}" type="slidenum">
              <a:rPr lang="en-US">
                <a:solidFill>
                  <a:srgbClr val="000000"/>
                </a:solidFill>
                <a:latin typeface="Times"/>
                <a:ea typeface="+mn-ea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  <a:latin typeface="Times"/>
              <a:ea typeface="+mn-ea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41F18C-C02C-4DF4-A55F-ED0222A39D77}" type="slidenum">
              <a:rPr lang="en-US">
                <a:solidFill>
                  <a:srgbClr val="000000"/>
                </a:solidFill>
                <a:latin typeface="Times"/>
                <a:ea typeface="+mn-ea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  <a:latin typeface="Times"/>
              <a:ea typeface="+mn-ea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A64EFB-7693-472C-A10A-86C0A0FF9452}" type="slidenum">
              <a:rPr lang="en-US">
                <a:solidFill>
                  <a:srgbClr val="000000"/>
                </a:solidFill>
                <a:latin typeface="Times"/>
                <a:ea typeface="+mn-ea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E67AA-AC54-403F-B4C8-5B55BCA127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  <a:latin typeface="Times"/>
              <a:ea typeface="+mn-ea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78D4FC-FFDC-4C37-8886-85A4DFBC4FB1}" type="slidenum">
              <a:rPr lang="en-US">
                <a:solidFill>
                  <a:srgbClr val="000000"/>
                </a:solidFill>
                <a:latin typeface="Times"/>
                <a:ea typeface="+mn-ea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  <a:latin typeface="Times"/>
              <a:ea typeface="+mn-ea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8B76B2-9898-4AFB-8581-C982D032588B}" type="slidenum">
              <a:rPr lang="en-US">
                <a:solidFill>
                  <a:srgbClr val="000000"/>
                </a:solidFill>
                <a:latin typeface="Times"/>
                <a:ea typeface="+mn-ea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  <a:latin typeface="Times"/>
              <a:ea typeface="+mn-ea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CC66C8-12BF-42FD-B8F2-9402F035B6E7}" type="slidenum">
              <a:rPr lang="en-US">
                <a:solidFill>
                  <a:srgbClr val="000000"/>
                </a:solidFill>
                <a:latin typeface="Times"/>
                <a:ea typeface="+mn-ea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575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447800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004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  <a:latin typeface="Times"/>
              <a:ea typeface="+mn-ea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FDBFC1-E22E-4FFC-86EB-2B1B8BEE10CC}" type="slidenum">
              <a:rPr lang="en-US">
                <a:solidFill>
                  <a:srgbClr val="000000"/>
                </a:solidFill>
                <a:latin typeface="Times"/>
                <a:ea typeface="+mn-ea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  <a:ea typeface="+mn-ea"/>
            </a:endParaRPr>
          </a:p>
        </p:txBody>
      </p:sp>
      <p:grpSp>
        <p:nvGrpSpPr>
          <p:cNvPr id="2" name="Group 7"/>
          <p:cNvGrpSpPr>
            <a:grpSpLocks/>
          </p:cNvGrpSpPr>
          <p:nvPr userDrawn="1"/>
        </p:nvGrpSpPr>
        <p:grpSpPr bwMode="auto">
          <a:xfrm>
            <a:off x="0" y="6126163"/>
            <a:ext cx="9145588" cy="731837"/>
            <a:chOff x="0" y="3859"/>
            <a:chExt cx="5761" cy="461"/>
          </a:xfrm>
        </p:grpSpPr>
        <p:pic>
          <p:nvPicPr>
            <p:cNvPr id="8" name="Picture 8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4259"/>
              <a:ext cx="5761" cy="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9"/>
            <p:cNvPicPr>
              <a:picLocks noChangeAspect="1" noChangeArrowheads="1"/>
            </p:cNvPicPr>
            <p:nvPr/>
          </p:nvPicPr>
          <p:blipFill>
            <a:blip r:embed="rId3" cstate="print"/>
            <a:srcRect t="26086"/>
            <a:stretch>
              <a:fillRect/>
            </a:stretch>
          </p:blipFill>
          <p:spPr bwMode="auto">
            <a:xfrm>
              <a:off x="0" y="3859"/>
              <a:ext cx="5761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295400"/>
            <a:ext cx="77724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  <a:latin typeface="Times"/>
              <a:ea typeface="+mn-ea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1DFF14-2D76-4A28-9052-62AC9B9EDEF5}" type="slidenum">
              <a:rPr lang="en-US">
                <a:solidFill>
                  <a:srgbClr val="000000"/>
                </a:solidFill>
                <a:latin typeface="Times"/>
                <a:ea typeface="+mn-ea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447800"/>
            <a:ext cx="3810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3810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  <a:latin typeface="Times"/>
              <a:ea typeface="+mn-ea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0BE32A-91C4-4239-BF38-1F83A9AABB3F}" type="slidenum">
              <a:rPr lang="en-US">
                <a:solidFill>
                  <a:srgbClr val="000000"/>
                </a:solidFill>
                <a:latin typeface="Times"/>
                <a:ea typeface="+mn-ea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  <a:latin typeface="Times"/>
              <a:ea typeface="+mn-ea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A5CAD1-9FD8-41AE-952D-652611E29D2E}" type="slidenum">
              <a:rPr lang="en-US">
                <a:solidFill>
                  <a:srgbClr val="000000"/>
                </a:solidFill>
                <a:latin typeface="Times"/>
                <a:ea typeface="+mn-ea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  <a:latin typeface="Times"/>
              <a:ea typeface="+mn-ea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CE741-3BEE-4313-916F-16170520F76A}" type="slidenum">
              <a:rPr lang="en-US">
                <a:solidFill>
                  <a:srgbClr val="000000"/>
                </a:solidFill>
                <a:latin typeface="Times"/>
                <a:ea typeface="+mn-ea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210A62-1682-4AF5-8E30-525D400F3F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  <a:latin typeface="Times"/>
              <a:ea typeface="+mn-ea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41F18C-C02C-4DF4-A55F-ED0222A39D77}" type="slidenum">
              <a:rPr lang="en-US">
                <a:solidFill>
                  <a:srgbClr val="000000"/>
                </a:solidFill>
                <a:latin typeface="Times"/>
                <a:ea typeface="+mn-ea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  <a:latin typeface="Times"/>
              <a:ea typeface="+mn-ea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A64EFB-7693-472C-A10A-86C0A0FF9452}" type="slidenum">
              <a:rPr lang="en-US">
                <a:solidFill>
                  <a:srgbClr val="000000"/>
                </a:solidFill>
                <a:latin typeface="Times"/>
                <a:ea typeface="+mn-ea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  <a:latin typeface="Times"/>
              <a:ea typeface="+mn-ea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78D4FC-FFDC-4C37-8886-85A4DFBC4FB1}" type="slidenum">
              <a:rPr lang="en-US">
                <a:solidFill>
                  <a:srgbClr val="000000"/>
                </a:solidFill>
                <a:latin typeface="Times"/>
                <a:ea typeface="+mn-ea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  <a:latin typeface="Times"/>
              <a:ea typeface="+mn-ea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8B76B2-9898-4AFB-8581-C982D032588B}" type="slidenum">
              <a:rPr lang="en-US">
                <a:solidFill>
                  <a:srgbClr val="000000"/>
                </a:solidFill>
                <a:latin typeface="Times"/>
                <a:ea typeface="+mn-ea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  <a:latin typeface="Times"/>
              <a:ea typeface="+mn-ea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CC66C8-12BF-42FD-B8F2-9402F035B6E7}" type="slidenum">
              <a:rPr lang="en-US">
                <a:solidFill>
                  <a:srgbClr val="000000"/>
                </a:solidFill>
                <a:latin typeface="Times"/>
                <a:ea typeface="+mn-ea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575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926CAA-4C4B-42B0-B93D-1861FA36A6A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045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38EDC0-7D49-443A-9667-EDB97D8EFE8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136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B4C6C-FBCE-41E7-AC38-6F286DCF9FE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2518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355D6A-2425-4CCC-AEED-41461E54638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0877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ACE8DC-9081-4205-AA86-70E117DDE5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F39898-C858-49FF-A073-0843A5073E1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954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7A1C19-970D-45A0-92CB-581A4E30737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902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8331A8-3EA2-4C38-855E-939BEBA87E4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79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51807D-AF11-4637-8658-7E93263CAF9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817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B226E7-BF4C-460C-BFE1-7F59B371C38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386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52E5A8-8571-43D8-AB33-BB942BFF675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25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EDE4BB-B125-43A2-BEFC-973604CB6F2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5016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73B96E-FB60-4C6C-BBD8-192A43FF105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6B8031-BC51-43F9-81BB-408C3985A88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97278A-8F50-4488-AF19-B887629786D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CD3100-DE19-49A0-95A4-9650FAA9E6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F99C30-E001-48F6-B9B9-85D778C23DF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7FDFA0-882A-4E56-BA30-DF897A6DE26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18880D-937A-4DD4-9263-834799FE652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D2C693-5058-4498-96A4-27A899DC0AD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573996-614C-4E5E-8131-DBE7F4D8417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7865E4-88E1-493D-B34D-A982BEB59E9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045A0A-7837-4C55-9A1B-8F7C1695E9D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07817C-72D1-45FF-AA5D-5ECAFD76752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447800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004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  <a:latin typeface="Time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FDBFC1-E22E-4FFC-86EB-2B1B8BEE10CC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  <p:grpSp>
        <p:nvGrpSpPr>
          <p:cNvPr id="2" name="Group 7"/>
          <p:cNvGrpSpPr>
            <a:grpSpLocks/>
          </p:cNvGrpSpPr>
          <p:nvPr userDrawn="1"/>
        </p:nvGrpSpPr>
        <p:grpSpPr bwMode="auto">
          <a:xfrm>
            <a:off x="0" y="6126163"/>
            <a:ext cx="9145588" cy="731837"/>
            <a:chOff x="0" y="3859"/>
            <a:chExt cx="5761" cy="461"/>
          </a:xfrm>
        </p:grpSpPr>
        <p:pic>
          <p:nvPicPr>
            <p:cNvPr id="8" name="Picture 8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4259"/>
              <a:ext cx="5761" cy="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9"/>
            <p:cNvPicPr>
              <a:picLocks noChangeAspect="1" noChangeArrowheads="1"/>
            </p:cNvPicPr>
            <p:nvPr/>
          </p:nvPicPr>
          <p:blipFill>
            <a:blip r:embed="rId3" cstate="print"/>
            <a:srcRect t="26086"/>
            <a:stretch>
              <a:fillRect/>
            </a:stretch>
          </p:blipFill>
          <p:spPr bwMode="auto">
            <a:xfrm>
              <a:off x="0" y="3859"/>
              <a:ext cx="5761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295400"/>
            <a:ext cx="77724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B1B83B-1E94-4F23-A4C7-F79919EF2A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  <a:latin typeface="Time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1DFF14-2D76-4A28-9052-62AC9B9EDEF5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447800"/>
            <a:ext cx="3810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3810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  <a:latin typeface="Time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0BE32A-91C4-4239-BF38-1F83A9AABB3F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  <a:latin typeface="Time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A5CAD1-9FD8-41AE-952D-652611E29D2E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  <a:latin typeface="Time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CE741-3BEE-4313-916F-16170520F76A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  <a:latin typeface="Time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41F18C-C02C-4DF4-A55F-ED0222A39D77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  <a:latin typeface="Time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A64EFB-7693-472C-A10A-86C0A0FF9452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  <a:latin typeface="Time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78D4FC-FFDC-4C37-8886-85A4DFBC4FB1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  <a:latin typeface="Time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8B76B2-9898-4AFB-8581-C982D032588B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  <a:latin typeface="Time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CC66C8-12BF-42FD-B8F2-9402F035B6E7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575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9EFD43-A28E-4D39-885F-EAB1031258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926CAA-4C4B-42B0-B93D-1861FA36A6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549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38EDC0-7D49-443A-9667-EDB97D8EFE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349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B4C6C-FBCE-41E7-AC38-6F286DCF9F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445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355D6A-2425-4CCC-AEED-41461E5463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809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F39898-C858-49FF-A073-0843A5073E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381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7A1C19-970D-45A0-92CB-581A4E3073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653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8331A8-3EA2-4C38-855E-939BEBA87E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406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51807D-AF11-4637-8658-7E93263CAF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419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B226E7-BF4C-460C-BFE1-7F59B371C3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157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52E5A8-8571-43D8-AB33-BB942BFF67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920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097E2E-F970-4CBF-9DE6-85BB6759B5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EDE4BB-B125-43A2-BEFC-973604CB6F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52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86E610-48D8-44DC-BFDB-DA1B99E76D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theme" Target="../theme/theme2.xml"/><Relationship Id="rId14" Type="http://schemas.openxmlformats.org/officeDocument/2006/relationships/image" Target="../media/image1.jpeg"/><Relationship Id="rId15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theme" Target="../theme/theme3.xml"/><Relationship Id="rId14" Type="http://schemas.openxmlformats.org/officeDocument/2006/relationships/image" Target="../media/image1.jpeg"/><Relationship Id="rId15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6.xml"/><Relationship Id="rId12" Type="http://schemas.openxmlformats.org/officeDocument/2006/relationships/theme" Target="../theme/theme4.xml"/><Relationship Id="rId13" Type="http://schemas.openxmlformats.org/officeDocument/2006/relationships/image" Target="../media/image1.jpeg"/><Relationship Id="rId14" Type="http://schemas.openxmlformats.org/officeDocument/2006/relationships/image" Target="../media/image2.jpeg"/><Relationship Id="rId1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7.xml"/><Relationship Id="rId12" Type="http://schemas.openxmlformats.org/officeDocument/2006/relationships/theme" Target="../theme/theme5.xml"/><Relationship Id="rId13" Type="http://schemas.openxmlformats.org/officeDocument/2006/relationships/image" Target="../media/image1.jpeg"/><Relationship Id="rId14" Type="http://schemas.openxmlformats.org/officeDocument/2006/relationships/image" Target="../media/image2.jpeg"/><Relationship Id="rId1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9.xml"/><Relationship Id="rId4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69.xml"/><Relationship Id="rId13" Type="http://schemas.openxmlformats.org/officeDocument/2006/relationships/theme" Target="../theme/theme6.xml"/><Relationship Id="rId14" Type="http://schemas.openxmlformats.org/officeDocument/2006/relationships/image" Target="../media/image1.jpeg"/><Relationship Id="rId15" Type="http://schemas.openxmlformats.org/officeDocument/2006/relationships/image" Target="../media/image2.jpeg"/><Relationship Id="rId1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9.xml"/><Relationship Id="rId3" Type="http://schemas.openxmlformats.org/officeDocument/2006/relationships/slideLayout" Target="../slideLayouts/slideLayout60.xml"/><Relationship Id="rId4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5.xml"/><Relationship Id="rId9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7.xml"/></Relationships>
</file>

<file path=ppt/slideMasters/_rels/slideMaster7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80.xml"/><Relationship Id="rId12" Type="http://schemas.openxmlformats.org/officeDocument/2006/relationships/theme" Target="../theme/theme7.xml"/><Relationship Id="rId13" Type="http://schemas.openxmlformats.org/officeDocument/2006/relationships/image" Target="../media/image1.jpeg"/><Relationship Id="rId14" Type="http://schemas.openxmlformats.org/officeDocument/2006/relationships/image" Target="../media/image2.jpeg"/><Relationship Id="rId1" Type="http://schemas.openxmlformats.org/officeDocument/2006/relationships/slideLayout" Target="../slideLayouts/slideLayout70.xml"/><Relationship Id="rId2" Type="http://schemas.openxmlformats.org/officeDocument/2006/relationships/slideLayout" Target="../slideLayouts/slideLayout71.xml"/><Relationship Id="rId3" Type="http://schemas.openxmlformats.org/officeDocument/2006/relationships/slideLayout" Target="../slideLayouts/slideLayout72.xml"/><Relationship Id="rId4" Type="http://schemas.openxmlformats.org/officeDocument/2006/relationships/slideLayout" Target="../slideLayouts/slideLayout73.xml"/><Relationship Id="rId5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6.xml"/><Relationship Id="rId8" Type="http://schemas.openxmlformats.org/officeDocument/2006/relationships/slideLayout" Target="../slideLayouts/slideLayout77.xml"/><Relationship Id="rId9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7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" pitchFamily="-84" charset="0"/>
                <a:ea typeface="MS PGothic" pitchFamily="34" charset="-128"/>
              </a:defRPr>
            </a:lvl1pPr>
          </a:lstStyle>
          <a:p>
            <a:pPr>
              <a:defRPr/>
            </a:pPr>
            <a:fld id="{2C2F2E05-A94F-40D8-83DF-6D045DA22F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 userDrawn="1"/>
        </p:nvGrpSpPr>
        <p:grpSpPr bwMode="auto">
          <a:xfrm>
            <a:off x="0" y="6126163"/>
            <a:ext cx="9145588" cy="731837"/>
            <a:chOff x="0" y="3859"/>
            <a:chExt cx="5761" cy="461"/>
          </a:xfrm>
        </p:grpSpPr>
        <p:pic>
          <p:nvPicPr>
            <p:cNvPr id="4104" name="Picture 8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0" y="4259"/>
              <a:ext cx="5761" cy="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05" name="Picture 9"/>
            <p:cNvPicPr>
              <a:picLocks noChangeAspect="1" noChangeArrowheads="1"/>
            </p:cNvPicPr>
            <p:nvPr/>
          </p:nvPicPr>
          <p:blipFill>
            <a:blip r:embed="rId15" cstate="print"/>
            <a:srcRect t="26086"/>
            <a:stretch>
              <a:fillRect/>
            </a:stretch>
          </p:blipFill>
          <p:spPr bwMode="auto">
            <a:xfrm>
              <a:off x="0" y="3859"/>
              <a:ext cx="5761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 userDrawn="1"/>
        </p:nvGrpSpPr>
        <p:grpSpPr bwMode="auto">
          <a:xfrm>
            <a:off x="0" y="6126163"/>
            <a:ext cx="9145588" cy="731837"/>
            <a:chOff x="0" y="3859"/>
            <a:chExt cx="5761" cy="461"/>
          </a:xfrm>
        </p:grpSpPr>
        <p:pic>
          <p:nvPicPr>
            <p:cNvPr id="4104" name="Picture 8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0" y="4259"/>
              <a:ext cx="5761" cy="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05" name="Picture 9"/>
            <p:cNvPicPr>
              <a:picLocks noChangeAspect="1" noChangeArrowheads="1"/>
            </p:cNvPicPr>
            <p:nvPr/>
          </p:nvPicPr>
          <p:blipFill>
            <a:blip r:embed="rId15" cstate="print"/>
            <a:srcRect t="26086"/>
            <a:stretch>
              <a:fillRect/>
            </a:stretch>
          </p:blipFill>
          <p:spPr bwMode="auto">
            <a:xfrm>
              <a:off x="0" y="3859"/>
              <a:ext cx="5761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  <a:latin typeface="Times"/>
              <a:ea typeface="+mn-ea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  <a:latin typeface="Times"/>
              <a:ea typeface="+mn-ea"/>
              <a:cs typeface="Arial" pitchFamily="34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5D66741A-8896-48FA-9C1E-C49086DB536B}" type="slidenum">
              <a:rPr lang="en-US">
                <a:solidFill>
                  <a:srgbClr val="000000"/>
                </a:solidFill>
                <a:latin typeface="Times"/>
                <a:ea typeface="+mn-ea"/>
                <a:cs typeface="Arial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  <a:latin typeface="Times"/>
              <a:ea typeface="+mn-ea"/>
              <a:cs typeface="Arial" pitchFamily="34" charset="0"/>
            </a:endParaRPr>
          </a:p>
        </p:txBody>
      </p:sp>
      <p:grpSp>
        <p:nvGrpSpPr>
          <p:cNvPr id="2" name="Group 7"/>
          <p:cNvGrpSpPr>
            <a:grpSpLocks/>
          </p:cNvGrpSpPr>
          <p:nvPr userDrawn="1"/>
        </p:nvGrpSpPr>
        <p:grpSpPr bwMode="auto">
          <a:xfrm>
            <a:off x="0" y="6126163"/>
            <a:ext cx="9145588" cy="731837"/>
            <a:chOff x="0" y="3859"/>
            <a:chExt cx="5761" cy="461"/>
          </a:xfrm>
        </p:grpSpPr>
        <p:pic>
          <p:nvPicPr>
            <p:cNvPr id="4104" name="Picture 8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0" y="4259"/>
              <a:ext cx="5761" cy="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05" name="Picture 9"/>
            <p:cNvPicPr>
              <a:picLocks noChangeAspect="1" noChangeArrowheads="1"/>
            </p:cNvPicPr>
            <p:nvPr/>
          </p:nvPicPr>
          <p:blipFill>
            <a:blip r:embed="rId14" cstate="print"/>
            <a:srcRect t="26086"/>
            <a:stretch>
              <a:fillRect/>
            </a:stretch>
          </p:blipFill>
          <p:spPr bwMode="auto">
            <a:xfrm>
              <a:off x="0" y="3859"/>
              <a:ext cx="5761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494180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  <a:latin typeface="Times"/>
              <a:ea typeface="+mn-ea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  <a:latin typeface="Times"/>
              <a:ea typeface="+mn-ea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7794C353-0441-42AA-8256-588BD1D2BB6A}" type="slidenum">
              <a:rPr lang="en-US">
                <a:solidFill>
                  <a:srgbClr val="000000"/>
                </a:solidFill>
                <a:latin typeface="Times"/>
                <a:ea typeface="+mn-ea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  <a:ea typeface="+mn-ea"/>
            </a:endParaRPr>
          </a:p>
        </p:txBody>
      </p:sp>
      <p:grpSp>
        <p:nvGrpSpPr>
          <p:cNvPr id="2" name="Group 7"/>
          <p:cNvGrpSpPr>
            <a:grpSpLocks/>
          </p:cNvGrpSpPr>
          <p:nvPr userDrawn="1"/>
        </p:nvGrpSpPr>
        <p:grpSpPr bwMode="auto">
          <a:xfrm>
            <a:off x="0" y="6126163"/>
            <a:ext cx="9145588" cy="731837"/>
            <a:chOff x="0" y="3859"/>
            <a:chExt cx="5761" cy="461"/>
          </a:xfrm>
        </p:grpSpPr>
        <p:pic>
          <p:nvPicPr>
            <p:cNvPr id="5128" name="Picture 8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0" y="4259"/>
              <a:ext cx="5761" cy="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29" name="Picture 9"/>
            <p:cNvPicPr>
              <a:picLocks noChangeAspect="1" noChangeArrowheads="1"/>
            </p:cNvPicPr>
            <p:nvPr/>
          </p:nvPicPr>
          <p:blipFill>
            <a:blip r:embed="rId14" cstate="print"/>
            <a:srcRect t="26086"/>
            <a:stretch>
              <a:fillRect/>
            </a:stretch>
          </p:blipFill>
          <p:spPr bwMode="auto">
            <a:xfrm>
              <a:off x="0" y="3859"/>
              <a:ext cx="5761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 userDrawn="1"/>
        </p:nvGrpSpPr>
        <p:grpSpPr bwMode="auto">
          <a:xfrm>
            <a:off x="0" y="6126163"/>
            <a:ext cx="9145588" cy="731837"/>
            <a:chOff x="0" y="3859"/>
            <a:chExt cx="5761" cy="461"/>
          </a:xfrm>
        </p:grpSpPr>
        <p:pic>
          <p:nvPicPr>
            <p:cNvPr id="4104" name="Picture 8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0" y="4259"/>
              <a:ext cx="5761" cy="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05" name="Picture 9"/>
            <p:cNvPicPr>
              <a:picLocks noChangeAspect="1" noChangeArrowheads="1"/>
            </p:cNvPicPr>
            <p:nvPr/>
          </p:nvPicPr>
          <p:blipFill>
            <a:blip r:embed="rId15" cstate="print"/>
            <a:srcRect t="26086"/>
            <a:stretch>
              <a:fillRect/>
            </a:stretch>
          </p:blipFill>
          <p:spPr bwMode="auto">
            <a:xfrm>
              <a:off x="0" y="3859"/>
              <a:ext cx="5761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  <p:sldLayoutId id="2147483746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5D66741A-8896-48FA-9C1E-C49086DB53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4103" name="Group 7"/>
          <p:cNvGrpSpPr>
            <a:grpSpLocks/>
          </p:cNvGrpSpPr>
          <p:nvPr userDrawn="1"/>
        </p:nvGrpSpPr>
        <p:grpSpPr bwMode="auto">
          <a:xfrm>
            <a:off x="0" y="6126171"/>
            <a:ext cx="9145588" cy="731837"/>
            <a:chOff x="0" y="3859"/>
            <a:chExt cx="5761" cy="461"/>
          </a:xfrm>
        </p:grpSpPr>
        <p:pic>
          <p:nvPicPr>
            <p:cNvPr id="4104" name="Picture 8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0" y="4259"/>
              <a:ext cx="5761" cy="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05" name="Picture 9"/>
            <p:cNvPicPr>
              <a:picLocks noChangeAspect="1" noChangeArrowheads="1"/>
            </p:cNvPicPr>
            <p:nvPr/>
          </p:nvPicPr>
          <p:blipFill>
            <a:blip r:embed="rId14" cstate="print"/>
            <a:srcRect t="26086"/>
            <a:stretch>
              <a:fillRect/>
            </a:stretch>
          </p:blipFill>
          <p:spPr bwMode="auto">
            <a:xfrm>
              <a:off x="0" y="3859"/>
              <a:ext cx="5761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3619855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15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Relationship Id="rId2" Type="http://schemas.openxmlformats.org/officeDocument/2006/relationships/notesSlide" Target="../notesSlides/notesSlide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6.xml"/><Relationship Id="rId2" Type="http://schemas.openxmlformats.org/officeDocument/2006/relationships/notesSlide" Target="../notesSlides/notesSlide1.xml"/><Relationship Id="rId3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6.xml"/><Relationship Id="rId2" Type="http://schemas.openxmlformats.org/officeDocument/2006/relationships/notesSlide" Target="../notesSlides/notesSlide2.xml"/><Relationship Id="rId3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6.xml"/><Relationship Id="rId2" Type="http://schemas.openxmlformats.org/officeDocument/2006/relationships/notesSlide" Target="../notesSlides/notesSlide3.xml"/><Relationship Id="rId3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1" Type="http://schemas.openxmlformats.org/officeDocument/2006/relationships/slideLayout" Target="../slideLayouts/slideLayout48.xml"/><Relationship Id="rId2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 txBox="1">
            <a:spLocks/>
          </p:cNvSpPr>
          <p:nvPr/>
        </p:nvSpPr>
        <p:spPr bwMode="auto">
          <a:xfrm>
            <a:off x="838200" y="2209800"/>
            <a:ext cx="74104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sz="2600" b="1" i="0" dirty="0">
                <a:latin typeface="Arial"/>
                <a:cs typeface="Arial"/>
              </a:rPr>
              <a:t>Please note, these are the </a:t>
            </a:r>
            <a:r>
              <a:rPr lang="en-US" sz="2600" b="1" i="0" dirty="0" smtClean="0">
                <a:latin typeface="Arial"/>
                <a:cs typeface="Arial"/>
              </a:rPr>
              <a:t>actual</a:t>
            </a:r>
            <a:br>
              <a:rPr lang="en-US" sz="2600" b="1" i="0" dirty="0" smtClean="0">
                <a:latin typeface="Arial"/>
                <a:cs typeface="Arial"/>
              </a:rPr>
            </a:br>
            <a:r>
              <a:rPr lang="en-US" sz="2600" b="1" i="0" dirty="0" smtClean="0">
                <a:latin typeface="Arial"/>
                <a:cs typeface="Arial"/>
              </a:rPr>
              <a:t> </a:t>
            </a:r>
            <a:r>
              <a:rPr lang="en-US" sz="2600" b="1" i="0" dirty="0">
                <a:latin typeface="Arial"/>
                <a:cs typeface="Arial"/>
              </a:rPr>
              <a:t>video-recorded proceedings from the </a:t>
            </a:r>
            <a:r>
              <a:rPr lang="en-US" sz="2600" b="1" i="0" dirty="0" smtClean="0">
                <a:latin typeface="Arial"/>
                <a:cs typeface="Arial"/>
              </a:rPr>
              <a:t/>
            </a:r>
            <a:br>
              <a:rPr lang="en-US" sz="2600" b="1" i="0" dirty="0" smtClean="0">
                <a:latin typeface="Arial"/>
                <a:cs typeface="Arial"/>
              </a:rPr>
            </a:br>
            <a:r>
              <a:rPr lang="en-US" sz="2600" b="1" i="0" dirty="0" smtClean="0">
                <a:latin typeface="Arial"/>
                <a:cs typeface="Arial"/>
              </a:rPr>
              <a:t>live </a:t>
            </a:r>
            <a:r>
              <a:rPr lang="en-US" sz="2600" b="1" i="0" dirty="0">
                <a:latin typeface="Arial"/>
                <a:cs typeface="Arial"/>
              </a:rPr>
              <a:t>CME event and may include the use of trade names and other raw, unedited content. </a:t>
            </a:r>
            <a:endParaRPr lang="en-US" sz="2600" i="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31115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Second-generation ALK TKI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458200" cy="4876800"/>
          </a:xfrm>
        </p:spPr>
        <p:txBody>
          <a:bodyPr/>
          <a:lstStyle/>
          <a:p>
            <a:pPr marL="514350" indent="-514350"/>
            <a:r>
              <a:rPr lang="en-US" b="1" dirty="0" err="1"/>
              <a:t>Alectinib</a:t>
            </a:r>
            <a:r>
              <a:rPr lang="en-US" b="1" dirty="0"/>
              <a:t> has generally been better tolerated than </a:t>
            </a:r>
            <a:r>
              <a:rPr lang="en-US" b="1" dirty="0" err="1"/>
              <a:t>ceritinib</a:t>
            </a:r>
            <a:endParaRPr lang="en-US" b="1" dirty="0"/>
          </a:p>
          <a:p>
            <a:pPr marL="914400" lvl="1" indent="-390525"/>
            <a:r>
              <a:rPr lang="en-US" b="1" dirty="0" err="1"/>
              <a:t>Ceritinib</a:t>
            </a:r>
            <a:r>
              <a:rPr lang="en-US" b="1" dirty="0"/>
              <a:t> phase II trial reported 46% incidence of grade 3-4 drug-related </a:t>
            </a:r>
            <a:r>
              <a:rPr lang="en-US" b="1" dirty="0" smtClean="0"/>
              <a:t>AE </a:t>
            </a:r>
            <a:r>
              <a:rPr lang="en-US" b="1" dirty="0"/>
              <a:t>(LFT, N/V, diarrhea), with dose reduction in 54% of patients</a:t>
            </a:r>
          </a:p>
          <a:p>
            <a:pPr marL="914400" lvl="1" indent="-390525"/>
            <a:r>
              <a:rPr lang="en-US" b="1" dirty="0" err="1"/>
              <a:t>Alectinib</a:t>
            </a:r>
            <a:r>
              <a:rPr lang="en-US" b="1" dirty="0"/>
              <a:t> phase II trials reported low incidence of grade 3-4 drug-related </a:t>
            </a:r>
            <a:r>
              <a:rPr lang="en-US" b="1" dirty="0" smtClean="0"/>
              <a:t>AE, </a:t>
            </a:r>
            <a:r>
              <a:rPr lang="en-US" b="1" dirty="0"/>
              <a:t>with dose reduction in </a:t>
            </a:r>
            <a:r>
              <a:rPr lang="en-US" b="1" dirty="0" smtClean="0"/>
              <a:t>16%-</a:t>
            </a:r>
            <a:r>
              <a:rPr lang="en-US" b="1" dirty="0"/>
              <a:t>20% of patients</a:t>
            </a:r>
          </a:p>
          <a:p>
            <a:pPr marL="514350" indent="-514350"/>
            <a:r>
              <a:rPr lang="en-US" b="1" dirty="0"/>
              <a:t>Alternate </a:t>
            </a:r>
            <a:r>
              <a:rPr lang="en-US" b="1" dirty="0" err="1"/>
              <a:t>ceritinib</a:t>
            </a:r>
            <a:r>
              <a:rPr lang="en-US" b="1" dirty="0"/>
              <a:t> dosing (with light snack) is being studied and is better tolerated</a:t>
            </a:r>
          </a:p>
          <a:p>
            <a:pPr marL="914400" lvl="1" indent="-514350"/>
            <a:endParaRPr lang="en-US" b="1" dirty="0"/>
          </a:p>
          <a:p>
            <a:pPr marL="914400" lvl="1" indent="-514350"/>
            <a:endParaRPr lang="en-US" b="1" dirty="0"/>
          </a:p>
        </p:txBody>
      </p:sp>
      <p:sp>
        <p:nvSpPr>
          <p:cNvPr id="10" name="TextBox 8"/>
          <p:cNvSpPr txBox="1">
            <a:spLocks noChangeArrowheads="1"/>
          </p:cNvSpPr>
          <p:nvPr/>
        </p:nvSpPr>
        <p:spPr bwMode="auto">
          <a:xfrm>
            <a:off x="2459796" y="6248400"/>
            <a:ext cx="440377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400" dirty="0" err="1">
                <a:solidFill>
                  <a:srgbClr val="000000"/>
                </a:solidFill>
                <a:latin typeface="Arial" pitchFamily="34" charset="0"/>
                <a:ea typeface="+mn-ea"/>
              </a:rPr>
              <a:t>Crino</a:t>
            </a:r>
            <a:r>
              <a:rPr lang="en-US" sz="1400" dirty="0">
                <a:solidFill>
                  <a:srgbClr val="000000"/>
                </a:solidFill>
                <a:latin typeface="Arial" pitchFamily="34" charset="0"/>
                <a:ea typeface="+mn-ea"/>
              </a:rPr>
              <a:t> et </a:t>
            </a:r>
            <a:r>
              <a:rPr lang="en-US" sz="1400" dirty="0" smtClean="0">
                <a:solidFill>
                  <a:srgbClr val="000000"/>
                </a:solidFill>
                <a:latin typeface="Arial" pitchFamily="34" charset="0"/>
                <a:ea typeface="+mn-ea"/>
              </a:rPr>
              <a:t>al. JCO </a:t>
            </a:r>
            <a:r>
              <a:rPr lang="en-US" sz="1400" dirty="0">
                <a:solidFill>
                  <a:srgbClr val="000000"/>
                </a:solidFill>
                <a:latin typeface="Arial" pitchFamily="34" charset="0"/>
                <a:ea typeface="+mn-ea"/>
              </a:rPr>
              <a:t>2016; </a:t>
            </a:r>
            <a:br>
              <a:rPr lang="en-US" sz="1400" dirty="0">
                <a:solidFill>
                  <a:srgbClr val="000000"/>
                </a:solidFill>
                <a:latin typeface="Arial" pitchFamily="34" charset="0"/>
                <a:ea typeface="+mn-ea"/>
              </a:rPr>
            </a:br>
            <a:r>
              <a:rPr lang="en-US" sz="1400" dirty="0">
                <a:solidFill>
                  <a:srgbClr val="000000"/>
                </a:solidFill>
                <a:latin typeface="Arial" pitchFamily="34" charset="0"/>
                <a:ea typeface="+mn-ea"/>
              </a:rPr>
              <a:t>Shaw et </a:t>
            </a:r>
            <a:r>
              <a:rPr lang="en-US" sz="1400" dirty="0" smtClean="0">
                <a:solidFill>
                  <a:srgbClr val="000000"/>
                </a:solidFill>
                <a:latin typeface="Arial" pitchFamily="34" charset="0"/>
                <a:ea typeface="+mn-ea"/>
              </a:rPr>
              <a:t>al. </a:t>
            </a:r>
            <a:r>
              <a:rPr lang="en-US" sz="1400" dirty="0">
                <a:solidFill>
                  <a:srgbClr val="000000"/>
                </a:solidFill>
                <a:latin typeface="Arial" pitchFamily="34" charset="0"/>
                <a:ea typeface="+mn-ea"/>
              </a:rPr>
              <a:t>Lancet </a:t>
            </a:r>
            <a:r>
              <a:rPr lang="en-US" sz="1400" dirty="0" err="1" smtClean="0">
                <a:solidFill>
                  <a:srgbClr val="000000"/>
                </a:solidFill>
                <a:latin typeface="Arial" pitchFamily="34" charset="0"/>
                <a:ea typeface="+mn-ea"/>
              </a:rPr>
              <a:t>Oncol</a:t>
            </a:r>
            <a:r>
              <a:rPr lang="en-US" sz="1400" dirty="0" smtClean="0">
                <a:solidFill>
                  <a:srgbClr val="000000"/>
                </a:solidFill>
                <a:latin typeface="Arial" pitchFamily="34" charset="0"/>
                <a:ea typeface="+mn-ea"/>
              </a:rPr>
              <a:t> 2016; </a:t>
            </a:r>
            <a:r>
              <a:rPr lang="en-US" sz="1400" dirty="0">
                <a:solidFill>
                  <a:srgbClr val="000000"/>
                </a:solidFill>
                <a:latin typeface="Arial" pitchFamily="34" charset="0"/>
                <a:ea typeface="+mn-ea"/>
              </a:rPr>
              <a:t>Ou et </a:t>
            </a:r>
            <a:r>
              <a:rPr lang="en-US" sz="1400" dirty="0" smtClean="0">
                <a:solidFill>
                  <a:srgbClr val="000000"/>
                </a:solidFill>
                <a:latin typeface="Arial" pitchFamily="34" charset="0"/>
                <a:ea typeface="+mn-ea"/>
              </a:rPr>
              <a:t>al</a:t>
            </a:r>
            <a:r>
              <a:rPr lang="en-US" sz="1400" dirty="0">
                <a:solidFill>
                  <a:srgbClr val="000000"/>
                </a:solidFill>
                <a:latin typeface="Arial" pitchFamily="34" charset="0"/>
                <a:ea typeface="+mn-ea"/>
              </a:rPr>
              <a:t>.</a:t>
            </a:r>
            <a:r>
              <a:rPr lang="en-US" sz="1400" dirty="0" smtClean="0">
                <a:solidFill>
                  <a:srgbClr val="000000"/>
                </a:solidFill>
                <a:latin typeface="Arial" pitchFamily="34" charset="0"/>
                <a:ea typeface="+mn-ea"/>
              </a:rPr>
              <a:t> JCO 2016. </a:t>
            </a:r>
            <a:endParaRPr lang="en-US" sz="1400" dirty="0">
              <a:solidFill>
                <a:srgbClr val="000000"/>
              </a:solidFill>
              <a:latin typeface="Arial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95924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n-GB" sz="4000" b="1" kern="0" dirty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rPr>
              <a:t>ALK resistance</a:t>
            </a:r>
          </a:p>
        </p:txBody>
      </p:sp>
      <p:sp>
        <p:nvSpPr>
          <p:cNvPr id="9219" name="Content Placeholder 3"/>
          <p:cNvSpPr txBox="1">
            <a:spLocks/>
          </p:cNvSpPr>
          <p:nvPr/>
        </p:nvSpPr>
        <p:spPr bwMode="auto">
          <a:xfrm>
            <a:off x="457200" y="1066800"/>
            <a:ext cx="81534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4320" indent="-27432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rPr>
              <a:t>Emerging data suggests that newer ALK inhibitors alter the spectrum of resistance mutations, inducing more ALK resistance mutations</a:t>
            </a:r>
          </a:p>
        </p:txBody>
      </p:sp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3320626" y="6324600"/>
            <a:ext cx="268214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GB" sz="1400" dirty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rPr>
              <a:t>Gainor et </a:t>
            </a:r>
            <a:r>
              <a:rPr lang="en-GB" sz="1400" dirty="0" smtClean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rPr>
              <a:t>al. </a:t>
            </a:r>
            <a:r>
              <a:rPr lang="en-GB" sz="1400" dirty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rPr>
              <a:t>Cancer </a:t>
            </a:r>
            <a:r>
              <a:rPr lang="en-GB" sz="1400" dirty="0" smtClean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rPr>
              <a:t>Disc 2016.</a:t>
            </a:r>
            <a:endParaRPr lang="en-GB" sz="1400" dirty="0">
              <a:solidFill>
                <a:srgbClr val="000000"/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286000"/>
            <a:ext cx="7603440" cy="3840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59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90600"/>
            <a:ext cx="9144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3657600"/>
            <a:ext cx="3886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57142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914400"/>
            <a:ext cx="8153400" cy="5087721"/>
          </a:xfrm>
          <a:prstGeom prst="rect">
            <a:avLst/>
          </a:prstGeom>
        </p:spPr>
      </p:pic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2396501" y="6248400"/>
            <a:ext cx="453040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GB" sz="1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Gettinger</a:t>
            </a:r>
            <a:r>
              <a:rPr lang="en-GB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SN </a:t>
            </a:r>
            <a:r>
              <a:rPr lang="en-GB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et </a:t>
            </a:r>
            <a:r>
              <a:rPr lang="en-GB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al. Lancet </a:t>
            </a:r>
            <a:r>
              <a:rPr lang="en-GB" sz="1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Oncol</a:t>
            </a:r>
            <a:r>
              <a:rPr lang="en-GB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2016;17(12):1683-96.</a:t>
            </a:r>
            <a:endParaRPr lang="en-GB" sz="14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153400" cy="914400"/>
          </a:xfrm>
        </p:spPr>
        <p:txBody>
          <a:bodyPr/>
          <a:lstStyle/>
          <a:p>
            <a:r>
              <a:rPr lang="en-US" sz="4000" b="1" dirty="0" smtClean="0"/>
              <a:t>Response to </a:t>
            </a:r>
            <a:r>
              <a:rPr lang="en-US" sz="4000" b="1" dirty="0" err="1" smtClean="0"/>
              <a:t>Brigatinib</a:t>
            </a:r>
            <a:r>
              <a:rPr lang="en-US" sz="4000" b="1" dirty="0" smtClean="0"/>
              <a:t> in ALK+ NSCLC </a:t>
            </a:r>
            <a:endParaRPr lang="en-US" sz="4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938284" y="1219200"/>
            <a:ext cx="31242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ORR</a:t>
            </a:r>
            <a:r>
              <a:rPr lang="en-US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en-US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All </a:t>
            </a:r>
            <a:r>
              <a: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patients  (n = 79</a:t>
            </a:r>
            <a:r>
              <a:rPr lang="en-US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): 75%</a:t>
            </a:r>
          </a:p>
          <a:p>
            <a:r>
              <a:rPr lang="en-US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Previous </a:t>
            </a:r>
            <a:r>
              <a:rPr lang="en-US" sz="14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crizotinib</a:t>
            </a:r>
            <a:r>
              <a: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 (n = 71</a:t>
            </a:r>
            <a:r>
              <a:rPr lang="en-US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): 72%</a:t>
            </a:r>
          </a:p>
          <a:p>
            <a:r>
              <a:rPr lang="en-US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en-US" sz="1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Crizotinib</a:t>
            </a:r>
            <a:r>
              <a:rPr lang="en-US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naïve  (n = 8</a:t>
            </a:r>
            <a:r>
              <a:rPr lang="en-US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): 100%</a:t>
            </a:r>
          </a:p>
          <a:p>
            <a:endParaRPr lang="en-US" sz="14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7871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533400" y="2286000"/>
            <a:ext cx="8305800" cy="3657600"/>
            <a:chOff x="838200" y="3283252"/>
            <a:chExt cx="7543800" cy="2854739"/>
          </a:xfrm>
        </p:grpSpPr>
        <p:graphicFrame>
          <p:nvGraphicFramePr>
            <p:cNvPr id="6" name="Object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77216205"/>
                </p:ext>
              </p:extLst>
            </p:nvPr>
          </p:nvGraphicFramePr>
          <p:xfrm>
            <a:off x="838200" y="3283252"/>
            <a:ext cx="7543800" cy="285473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42" name="Prism 6" r:id="rId3" imgW="6346672" imgH="2196940" progId="">
                    <p:embed/>
                  </p:oleObj>
                </mc:Choice>
                <mc:Fallback>
                  <p:oleObj name="Prism 6" r:id="rId3" imgW="6346672" imgH="2196940" progId="">
                    <p:embed/>
                    <p:pic>
                      <p:nvPicPr>
                        <p:cNvPr id="0" name="Picture 2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38200" y="3283252"/>
                          <a:ext cx="7543800" cy="2854739"/>
                        </a:xfrm>
                        <a:prstGeom prst="rect">
                          <a:avLst/>
                        </a:prstGeom>
                        <a:solidFill>
                          <a:srgbClr val="17375E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" name="Rectangle 1"/>
            <p:cNvSpPr/>
            <p:nvPr/>
          </p:nvSpPr>
          <p:spPr bwMode="auto">
            <a:xfrm>
              <a:off x="2667000" y="5257800"/>
              <a:ext cx="228600" cy="152400"/>
            </a:xfrm>
            <a:prstGeom prst="rect">
              <a:avLst/>
            </a:prstGeom>
            <a:solidFill>
              <a:srgbClr val="17365D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"/>
              </a:endParaRPr>
            </a:p>
          </p:txBody>
        </p:sp>
      </p:grp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81000" y="1020271"/>
            <a:ext cx="8763000" cy="4525963"/>
          </a:xfrm>
        </p:spPr>
        <p:txBody>
          <a:bodyPr/>
          <a:lstStyle/>
          <a:p>
            <a:pPr marL="514350" indent="-514350">
              <a:spcBef>
                <a:spcPts val="400"/>
              </a:spcBef>
            </a:pPr>
            <a:r>
              <a:rPr lang="en-US" sz="2200" b="1" dirty="0" smtClean="0"/>
              <a:t>Broad </a:t>
            </a:r>
            <a:r>
              <a:rPr lang="en-US" sz="2200" b="1" dirty="0"/>
              <a:t>activity against a range of resistance mutations</a:t>
            </a:r>
          </a:p>
          <a:p>
            <a:pPr marL="514350" indent="-514350">
              <a:spcBef>
                <a:spcPts val="400"/>
              </a:spcBef>
            </a:pPr>
            <a:r>
              <a:rPr lang="en-US" sz="2200" b="1" dirty="0"/>
              <a:t>ALTA trial randomized 222 patients with </a:t>
            </a:r>
            <a:r>
              <a:rPr lang="en-US" sz="2200" b="1" dirty="0" smtClean="0"/>
              <a:t>NSCLC with </a:t>
            </a:r>
            <a:r>
              <a:rPr lang="en-US" sz="2200" b="1" dirty="0" err="1" smtClean="0"/>
              <a:t>crizotinib</a:t>
            </a:r>
            <a:r>
              <a:rPr lang="en-US" sz="2200" b="1" dirty="0" smtClean="0"/>
              <a:t> resistance </a:t>
            </a:r>
            <a:r>
              <a:rPr lang="en-US" sz="2200" b="1" dirty="0"/>
              <a:t>to two different </a:t>
            </a:r>
            <a:r>
              <a:rPr lang="en-US" sz="2200" b="1" dirty="0" smtClean="0"/>
              <a:t>doses:</a:t>
            </a:r>
            <a:endParaRPr lang="en-US" sz="2200" b="1" dirty="0"/>
          </a:p>
        </p:txBody>
      </p:sp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685800" y="76200"/>
            <a:ext cx="7772400" cy="914400"/>
          </a:xfrm>
        </p:spPr>
        <p:txBody>
          <a:bodyPr/>
          <a:lstStyle/>
          <a:p>
            <a:r>
              <a:rPr lang="en-US" sz="4000" b="1" dirty="0" err="1"/>
              <a:t>Brigatinib</a:t>
            </a:r>
            <a:endParaRPr lang="en-US" sz="4000" b="1" dirty="0"/>
          </a:p>
        </p:txBody>
      </p:sp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2210664" y="6248400"/>
            <a:ext cx="49020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GB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Gettinger et </a:t>
            </a:r>
            <a:r>
              <a:rPr lang="en-GB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al. </a:t>
            </a:r>
            <a:r>
              <a:rPr lang="en-GB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Lancet </a:t>
            </a:r>
            <a:r>
              <a:rPr lang="en-GB" sz="1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Oncol</a:t>
            </a:r>
            <a:r>
              <a:rPr lang="en-GB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2016; Kim et </a:t>
            </a:r>
            <a:r>
              <a:rPr lang="en-GB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al. ASCO </a:t>
            </a:r>
            <a:r>
              <a:rPr lang="en-GB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2016;</a:t>
            </a:r>
            <a:br>
              <a:rPr lang="en-GB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lang="en-GB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Zhang et </a:t>
            </a:r>
            <a:r>
              <a:rPr lang="en-GB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al. CCR 2016.</a:t>
            </a:r>
            <a:endParaRPr lang="en-GB" sz="14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2124063"/>
              </p:ext>
            </p:extLst>
          </p:nvPr>
        </p:nvGraphicFramePr>
        <p:xfrm>
          <a:off x="4038600" y="2514600"/>
          <a:ext cx="4391025" cy="658368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16002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096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668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1442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74646">
                <a:tc>
                  <a:txBody>
                    <a:bodyPr/>
                    <a:lstStyle/>
                    <a:p>
                      <a:endParaRPr lang="en-US" sz="12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18288" marB="1828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ORR</a:t>
                      </a:r>
                      <a:endParaRPr lang="en-US" sz="12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18288" marB="1828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Median PFS</a:t>
                      </a:r>
                      <a:endParaRPr lang="en-US" sz="12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18288" marB="1828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PFS HR</a:t>
                      </a:r>
                      <a:endParaRPr lang="en-US" sz="1200" b="1" baseline="3000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18288" marB="1828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3619"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bg1"/>
                          </a:solidFill>
                        </a:rPr>
                        <a:t>90 mg qd</a:t>
                      </a:r>
                      <a:endParaRPr lang="en-US" sz="1200" b="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18288" marB="1828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bg1"/>
                          </a:solidFill>
                        </a:rPr>
                        <a:t>45%</a:t>
                      </a:r>
                      <a:endParaRPr lang="en-US" sz="1200" b="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18288" marB="1828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bg1"/>
                          </a:solidFill>
                        </a:rPr>
                        <a:t>9.2 months</a:t>
                      </a:r>
                      <a:endParaRPr lang="en-US" sz="1200" b="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18288" marB="1828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bg1"/>
                          </a:solidFill>
                        </a:rPr>
                        <a:t>0.55 </a:t>
                      </a:r>
                    </a:p>
                    <a:p>
                      <a:pPr algn="ctr"/>
                      <a:r>
                        <a:rPr lang="en-US" sz="1200" b="0" dirty="0">
                          <a:solidFill>
                            <a:schemeClr val="bg1"/>
                          </a:solidFill>
                        </a:rPr>
                        <a:t>(0.35–0.86)</a:t>
                      </a:r>
                      <a:endParaRPr lang="en-US" sz="1200" b="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18288" marB="1828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3619">
                <a:tc>
                  <a:txBody>
                    <a:bodyPr/>
                    <a:lstStyle/>
                    <a:p>
                      <a:r>
                        <a:rPr lang="en-US" sz="1200" b="0" dirty="0" smtClean="0">
                          <a:solidFill>
                            <a:schemeClr val="bg1"/>
                          </a:solidFill>
                        </a:rPr>
                        <a:t>90 mg </a:t>
                      </a:r>
                      <a:r>
                        <a:rPr lang="en-US" sz="1200" b="0" dirty="0">
                          <a:solidFill>
                            <a:schemeClr val="bg1"/>
                          </a:solidFill>
                          <a:sym typeface="Wingdings" pitchFamily="2" charset="2"/>
                        </a:rPr>
                        <a:t> </a:t>
                      </a:r>
                      <a:r>
                        <a:rPr lang="en-US" sz="1200" b="0" dirty="0">
                          <a:solidFill>
                            <a:schemeClr val="bg1"/>
                          </a:solidFill>
                        </a:rPr>
                        <a:t>180 mg</a:t>
                      </a:r>
                      <a:r>
                        <a:rPr lang="en-US" sz="1200" b="0" baseline="0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bg1"/>
                          </a:solidFill>
                        </a:rPr>
                        <a:t>qd</a:t>
                      </a:r>
                      <a:r>
                        <a:rPr lang="en-US" sz="1200" b="0" dirty="0">
                          <a:solidFill>
                            <a:schemeClr val="bg1"/>
                          </a:solidFill>
                        </a:rPr>
                        <a:t> </a:t>
                      </a:r>
                      <a:endParaRPr lang="en-US" sz="1200" b="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18288" marB="1828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bg1"/>
                          </a:solidFill>
                        </a:rPr>
                        <a:t>54</a:t>
                      </a:r>
                      <a:r>
                        <a:rPr lang="en-US" sz="1200" b="0" baseline="0" dirty="0">
                          <a:solidFill>
                            <a:schemeClr val="bg1"/>
                          </a:solidFill>
                        </a:rPr>
                        <a:t> %</a:t>
                      </a:r>
                      <a:endParaRPr lang="en-US" sz="1200" b="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18288" marB="1828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bg1"/>
                          </a:solidFill>
                        </a:rPr>
                        <a:t>12.9 months</a:t>
                      </a:r>
                      <a:endParaRPr lang="en-US" sz="1200" b="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18288" marB="1828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0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18288" marB="1828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8290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ALTA: Select Adverse Events</a:t>
            </a:r>
            <a:endParaRPr lang="en-US" b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4709986"/>
              </p:ext>
            </p:extLst>
          </p:nvPr>
        </p:nvGraphicFramePr>
        <p:xfrm>
          <a:off x="762000" y="1371600"/>
          <a:ext cx="8001000" cy="33909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242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38564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49115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9144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18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Any grade AE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sz="1800" u="none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≥</a:t>
                      </a:r>
                      <a:r>
                        <a:rPr lang="en-US" sz="18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 of patients)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err="1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Brigatinib</a:t>
                      </a:r>
                      <a:r>
                        <a:rPr lang="en-US" sz="18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90 mg </a:t>
                      </a:r>
                      <a:r>
                        <a:rPr lang="en-US" sz="1800" dirty="0" err="1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qd</a:t>
                      </a:r>
                      <a:endParaRPr lang="en-US" sz="1800" dirty="0" smtClean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(n=109)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err="1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Brigatinib</a:t>
                      </a:r>
                      <a:r>
                        <a:rPr lang="en-US" sz="18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180 mg </a:t>
                      </a:r>
                      <a:r>
                        <a:rPr lang="en-US" sz="1800" dirty="0" err="1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qd</a:t>
                      </a:r>
                      <a:r>
                        <a:rPr lang="en-US" sz="18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(n=110)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Nausea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33%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40%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Diarrhea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19%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38%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Cough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18%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34%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4953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Dyspnea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21%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21%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4953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Hypertension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11%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21%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2861628" y="6248400"/>
            <a:ext cx="360015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GB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Kim D et al. ASCO 2016;17:Abstract 9007.</a:t>
            </a:r>
            <a:endParaRPr lang="en-GB" sz="14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0" y="5029200"/>
            <a:ext cx="7924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Arial" pitchFamily="34" charset="0"/>
                <a:cs typeface="Arial" pitchFamily="34" charset="0"/>
              </a:rPr>
              <a:t>A subset of pulmonary AEs with early onset (including dyspnea, hypoxia, cough, pneumonia, pneumonitis) occurred in </a:t>
            </a:r>
            <a:r>
              <a:rPr lang="en-US" sz="1600" b="1" dirty="0">
                <a:latin typeface="Arial" pitchFamily="34" charset="0"/>
                <a:cs typeface="Arial" pitchFamily="34" charset="0"/>
              </a:rPr>
              <a:t>14 (6</a:t>
            </a:r>
            <a:r>
              <a:rPr lang="en-US" sz="1600" b="1" dirty="0" smtClean="0">
                <a:latin typeface="Arial" pitchFamily="34" charset="0"/>
                <a:cs typeface="Arial" pitchFamily="34" charset="0"/>
              </a:rPr>
              <a:t>%) of patients, before dose escalation to 180 mg</a:t>
            </a:r>
            <a:endParaRPr lang="en-US" sz="16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1874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266700"/>
            <a:ext cx="5943600" cy="1143000"/>
          </a:xfrm>
        </p:spPr>
        <p:txBody>
          <a:bodyPr/>
          <a:lstStyle/>
          <a:p>
            <a:r>
              <a:rPr lang="en-US" sz="4000" b="1" dirty="0" smtClean="0"/>
              <a:t>Phase I study of </a:t>
            </a:r>
            <a:r>
              <a:rPr lang="en-US" sz="4000" b="1" dirty="0" err="1" smtClean="0"/>
              <a:t>Lorlatinib</a:t>
            </a:r>
            <a:r>
              <a:rPr lang="en-US" sz="4000" b="1" dirty="0" smtClean="0"/>
              <a:t> in ALK+ </a:t>
            </a:r>
            <a:r>
              <a:rPr lang="en-US" sz="4000" b="1" dirty="0"/>
              <a:t>NSCLC</a:t>
            </a:r>
          </a:p>
        </p:txBody>
      </p:sp>
      <p:pic>
        <p:nvPicPr>
          <p:cNvPr id="1116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6237" y="1524000"/>
            <a:ext cx="7689563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57200" y="4876800"/>
            <a:ext cx="7848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latin typeface="+mn-lt"/>
              </a:rPr>
              <a:t>Lorlatinib</a:t>
            </a:r>
            <a:r>
              <a:rPr lang="en-US" sz="2000" b="1" dirty="0" smtClean="0">
                <a:latin typeface="+mn-lt"/>
              </a:rPr>
              <a:t> demonstrated robust clinical activity in </a:t>
            </a:r>
            <a:r>
              <a:rPr lang="en-US" sz="2000" b="1" dirty="0">
                <a:latin typeface="+mn-lt"/>
              </a:rPr>
              <a:t>patients with </a:t>
            </a:r>
          </a:p>
          <a:p>
            <a:r>
              <a:rPr lang="en-US" sz="2000" b="1" dirty="0" smtClean="0">
                <a:latin typeface="+mn-lt"/>
              </a:rPr>
              <a:t>ALK+ and </a:t>
            </a:r>
            <a:r>
              <a:rPr lang="en-US" sz="2000" b="1" dirty="0">
                <a:latin typeface="+mn-lt"/>
              </a:rPr>
              <a:t>patients with </a:t>
            </a:r>
            <a:r>
              <a:rPr lang="en-US" sz="2000" b="1" dirty="0" smtClean="0">
                <a:latin typeface="+mn-lt"/>
              </a:rPr>
              <a:t>ROS1+ NSCLC, most of whom had brain metastases and had received ≥ 1 prior ALK TKI </a:t>
            </a:r>
            <a:endParaRPr lang="en-US" sz="2000" b="1" dirty="0"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09800" y="6248400"/>
            <a:ext cx="4572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 pitchFamily="34" charset="0"/>
                <a:cs typeface="Arial" pitchFamily="34" charset="0"/>
              </a:rPr>
              <a:t>Solomon BJ et al</a:t>
            </a:r>
            <a:r>
              <a:rPr lang="en-US" sz="1400" smtClean="0">
                <a:latin typeface="Arial" pitchFamily="34" charset="0"/>
                <a:cs typeface="Arial" pitchFamily="34" charset="0"/>
              </a:rPr>
              <a:t>. 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Proc ASCO 2016;Abstract 9009.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7924800" cy="1143000"/>
          </a:xfrm>
        </p:spPr>
        <p:txBody>
          <a:bodyPr/>
          <a:lstStyle/>
          <a:p>
            <a:r>
              <a:rPr lang="en-US" sz="4000" b="1" dirty="0" smtClean="0"/>
              <a:t>Phase I/II Trial of </a:t>
            </a:r>
            <a:r>
              <a:rPr lang="en-US" sz="4000" b="1" dirty="0" err="1"/>
              <a:t>Ensartinib</a:t>
            </a:r>
            <a:r>
              <a:rPr lang="en-US" sz="4000" b="1" dirty="0"/>
              <a:t> </a:t>
            </a:r>
            <a:r>
              <a:rPr lang="en-US" sz="4000" b="1" dirty="0" smtClean="0"/>
              <a:t>(</a:t>
            </a:r>
            <a:r>
              <a:rPr lang="en-US" sz="4000" b="1" dirty="0"/>
              <a:t>X-396</a:t>
            </a:r>
            <a:r>
              <a:rPr lang="en-US" sz="4000" b="1" dirty="0" smtClean="0"/>
              <a:t>) in ALK+ NSCLC</a:t>
            </a:r>
            <a:endParaRPr lang="en-US" sz="4000" b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9843244"/>
              </p:ext>
            </p:extLst>
          </p:nvPr>
        </p:nvGraphicFramePr>
        <p:xfrm>
          <a:off x="914400" y="1981200"/>
          <a:ext cx="6781799" cy="1905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213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98237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7803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9144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18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Response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 patients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(n=27)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err="1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Crizotinib</a:t>
                      </a:r>
                      <a:r>
                        <a:rPr lang="en-US" sz="18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treated (n=12)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Partial</a:t>
                      </a:r>
                      <a:r>
                        <a:rPr lang="en-US" sz="1800" baseline="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response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19 (70%)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10 (83%)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Stable disease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(7%)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(8%)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09800" y="6248400"/>
            <a:ext cx="40783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>
                <a:latin typeface="Arial" pitchFamily="34" charset="0"/>
                <a:cs typeface="Arial" pitchFamily="34" charset="0"/>
              </a:rPr>
              <a:t>Lovly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 CM et al. Proc AACR 2016;Abstract CT088.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4400" y="4419600"/>
            <a:ext cx="7086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+mn-lt"/>
              </a:rPr>
              <a:t>Most adverse events were grade 1/2 and included rash, nausea, vomiting and fatigue</a:t>
            </a:r>
            <a:endParaRPr lang="en-US" sz="2000" b="1" dirty="0"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n-GB" sz="4000" b="1" kern="0" dirty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rPr>
              <a:t>Lots of ALK inhibitors</a:t>
            </a:r>
          </a:p>
        </p:txBody>
      </p:sp>
      <p:sp>
        <p:nvSpPr>
          <p:cNvPr id="9219" name="Content Placeholder 3"/>
          <p:cNvSpPr txBox="1">
            <a:spLocks/>
          </p:cNvSpPr>
          <p:nvPr/>
        </p:nvSpPr>
        <p:spPr bwMode="auto">
          <a:xfrm>
            <a:off x="457200" y="3886200"/>
            <a:ext cx="81534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4320" indent="-27432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rPr>
              <a:t>Potent CNS activity of newer ALK inhibitors, combined with </a:t>
            </a:r>
            <a:r>
              <a:rPr lang="en-GB" b="1" dirty="0" err="1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rPr>
              <a:t>favorable</a:t>
            </a:r>
            <a:r>
              <a:rPr lang="en-GB" b="1" dirty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rPr>
              <a:t> toxicity profile, means that patients can stay on therapy for a durable period</a:t>
            </a:r>
          </a:p>
          <a:p>
            <a:pPr marL="274320" indent="-27432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rPr>
              <a:t>Moving potent ALK inhibitors into </a:t>
            </a:r>
            <a:r>
              <a:rPr lang="en-GB" b="1" dirty="0" smtClean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rPr>
              <a:t>first line </a:t>
            </a:r>
            <a:r>
              <a:rPr lang="en-GB" b="1" dirty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rPr>
              <a:t>to prevent resistance is intuitive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6597866"/>
              </p:ext>
            </p:extLst>
          </p:nvPr>
        </p:nvGraphicFramePr>
        <p:xfrm>
          <a:off x="533402" y="1155192"/>
          <a:ext cx="8000998" cy="25237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629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3554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5472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7390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37390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Crizotinib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Ceritinib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Alectinib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Brigatinib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Indication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ALK+ NSCLC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ALK resistance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ALK resistance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(Not yet approved)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Highly active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Tolerability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Good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Moderate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Good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Good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CNS activity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Some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Good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Good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Good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Potency against</a:t>
                      </a:r>
                      <a:r>
                        <a:rPr lang="en-US" sz="1800" baseline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resistance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Poor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Moderate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Moderate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Good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4" name="TextBox 8"/>
          <p:cNvSpPr txBox="1">
            <a:spLocks noChangeArrowheads="1"/>
          </p:cNvSpPr>
          <p:nvPr/>
        </p:nvSpPr>
        <p:spPr bwMode="auto">
          <a:xfrm>
            <a:off x="1907058" y="6248400"/>
            <a:ext cx="550926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GB" sz="1400" dirty="0" err="1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rPr>
              <a:t>Kwak</a:t>
            </a:r>
            <a:r>
              <a:rPr lang="en-GB" sz="1400" dirty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rPr>
              <a:t> et </a:t>
            </a:r>
            <a:r>
              <a:rPr lang="en-GB" sz="1400" dirty="0" smtClean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rPr>
              <a:t>al. NEJM </a:t>
            </a:r>
            <a:r>
              <a:rPr lang="en-GB" sz="1400" dirty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rPr>
              <a:t>2010; </a:t>
            </a:r>
            <a:r>
              <a:rPr lang="en-GB" sz="1400" dirty="0" err="1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rPr>
              <a:t>Awad</a:t>
            </a:r>
            <a:r>
              <a:rPr lang="en-GB" sz="1400" dirty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rPr>
              <a:t> et </a:t>
            </a:r>
            <a:r>
              <a:rPr lang="en-GB" sz="1400" dirty="0" smtClean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rPr>
              <a:t>al. </a:t>
            </a:r>
            <a:r>
              <a:rPr lang="en-GB" sz="1400" dirty="0" err="1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rPr>
              <a:t>Clin</a:t>
            </a:r>
            <a:r>
              <a:rPr lang="en-GB" sz="1400" dirty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n-GB" sz="1400" dirty="0" err="1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rPr>
              <a:t>Adv</a:t>
            </a:r>
            <a:r>
              <a:rPr lang="en-GB" sz="1400" dirty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n-GB" sz="1400" dirty="0" err="1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rPr>
              <a:t>Hematol</a:t>
            </a:r>
            <a:r>
              <a:rPr lang="en-GB" sz="1400" dirty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rPr>
              <a:t>Oncol</a:t>
            </a:r>
            <a:r>
              <a:rPr lang="en-GB" sz="1400" dirty="0" smtClean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rPr>
              <a:t> 2014;</a:t>
            </a:r>
            <a:endParaRPr lang="en-GB" sz="1400" dirty="0">
              <a:solidFill>
                <a:srgbClr val="000000"/>
              </a:solidFill>
              <a:latin typeface="Arial" pitchFamily="34" charset="0"/>
              <a:ea typeface="+mn-ea"/>
              <a:cs typeface="Arial" pitchFamily="34" charset="0"/>
            </a:endParaRPr>
          </a:p>
          <a:p>
            <a:pPr algn="ctr"/>
            <a:r>
              <a:rPr lang="en-GB" sz="1400" dirty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rPr>
              <a:t>Kodama et </a:t>
            </a:r>
            <a:r>
              <a:rPr lang="en-GB" sz="1400" dirty="0" smtClean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rPr>
              <a:t>al. MCT </a:t>
            </a:r>
            <a:r>
              <a:rPr lang="en-GB" sz="1400" dirty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rPr>
              <a:t>2014; Solomon et </a:t>
            </a:r>
            <a:r>
              <a:rPr lang="en-GB" sz="1400" dirty="0" smtClean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rPr>
              <a:t>al. JCO 2016.</a:t>
            </a:r>
            <a:endParaRPr lang="en-GB" sz="1400" dirty="0">
              <a:solidFill>
                <a:srgbClr val="000000"/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8852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n-GB" sz="4400" b="1" kern="0" dirty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rPr>
              <a:t>Summary</a:t>
            </a:r>
          </a:p>
        </p:txBody>
      </p:sp>
      <p:sp>
        <p:nvSpPr>
          <p:cNvPr id="9219" name="Content Placeholder 3"/>
          <p:cNvSpPr txBox="1">
            <a:spLocks/>
          </p:cNvSpPr>
          <p:nvPr/>
        </p:nvSpPr>
        <p:spPr bwMode="auto">
          <a:xfrm>
            <a:off x="457200" y="1417638"/>
            <a:ext cx="8077200" cy="3000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71500" indent="-5715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rPr>
              <a:t>Current standard approach for ALK+ NSCLC:</a:t>
            </a:r>
          </a:p>
          <a:p>
            <a:pPr marL="571500" indent="-57150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GB" sz="2800" b="1" dirty="0">
              <a:solidFill>
                <a:srgbClr val="000000"/>
              </a:solidFill>
              <a:latin typeface="Arial" pitchFamily="34" charset="0"/>
              <a:ea typeface="+mn-ea"/>
              <a:cs typeface="Arial" pitchFamily="34" charset="0"/>
            </a:endParaRPr>
          </a:p>
          <a:p>
            <a:pPr marL="571500" indent="-57150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GB" sz="2800" b="1" dirty="0">
              <a:solidFill>
                <a:srgbClr val="000000"/>
              </a:solidFill>
              <a:latin typeface="Arial" pitchFamily="34" charset="0"/>
              <a:ea typeface="+mn-ea"/>
              <a:cs typeface="Arial" pitchFamily="34" charset="0"/>
            </a:endParaRPr>
          </a:p>
          <a:p>
            <a:pPr marL="571500" indent="-571500">
              <a:spcBef>
                <a:spcPts val="1272"/>
              </a:spcBef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rPr>
              <a:t>Future approach envisioned for ALK+ NSCLC?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19200" y="2514600"/>
            <a:ext cx="1239442" cy="707886"/>
          </a:xfrm>
          <a:prstGeom prst="rect">
            <a:avLst/>
          </a:prstGeom>
          <a:noFill/>
          <a:ln>
            <a:solidFill>
              <a:srgbClr val="9E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First-line </a:t>
            </a:r>
            <a:b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crizotinib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64595" y="2362200"/>
            <a:ext cx="1540806" cy="1015663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Second-line</a:t>
            </a:r>
            <a:b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alectinib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or </a:t>
            </a:r>
            <a:b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ceritinib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42732" y="2514600"/>
            <a:ext cx="1723549" cy="70788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Third-line</a:t>
            </a: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smtClean="0">
                <a:latin typeface="Arial" panose="020B0604020202020204" pitchFamily="34" charset="0"/>
                <a:cs typeface="Arial" panose="020B0604020202020204" pitchFamily="34" charset="0"/>
              </a:rPr>
              <a:t>platinum/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pem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Straight Arrow Connector 9"/>
          <p:cNvCxnSpPr>
            <a:stCxn id="5" idx="3"/>
            <a:endCxn id="8" idx="1"/>
          </p:cNvCxnSpPr>
          <p:nvPr/>
        </p:nvCxnSpPr>
        <p:spPr bwMode="auto">
          <a:xfrm>
            <a:off x="2458642" y="2868543"/>
            <a:ext cx="1105953" cy="1489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9E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1" name="Straight Arrow Connector 10"/>
          <p:cNvCxnSpPr>
            <a:stCxn id="8" idx="3"/>
            <a:endCxn id="9" idx="1"/>
          </p:cNvCxnSpPr>
          <p:nvPr/>
        </p:nvCxnSpPr>
        <p:spPr bwMode="auto">
          <a:xfrm flipV="1">
            <a:off x="5105401" y="2868543"/>
            <a:ext cx="1137331" cy="1489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9E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6" name="TextBox 25"/>
          <p:cNvSpPr txBox="1"/>
          <p:nvPr/>
        </p:nvSpPr>
        <p:spPr>
          <a:xfrm>
            <a:off x="1061981" y="4419600"/>
            <a:ext cx="1495922" cy="1015663"/>
          </a:xfrm>
          <a:prstGeom prst="rect">
            <a:avLst/>
          </a:prstGeom>
          <a:noFill/>
          <a:ln>
            <a:solidFill>
              <a:srgbClr val="9E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First-line </a:t>
            </a:r>
            <a:b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alectinib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or </a:t>
            </a:r>
            <a:b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ceritinib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657600" y="4572000"/>
            <a:ext cx="1540806" cy="70788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Second-line</a:t>
            </a:r>
            <a:b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brigatinib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248400" y="4572000"/>
            <a:ext cx="1255472" cy="70788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Third-line</a:t>
            </a:r>
            <a:b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???</a:t>
            </a:r>
          </a:p>
        </p:txBody>
      </p:sp>
      <p:cxnSp>
        <p:nvCxnSpPr>
          <p:cNvPr id="29" name="Straight Arrow Connector 28"/>
          <p:cNvCxnSpPr>
            <a:stCxn id="26" idx="3"/>
            <a:endCxn id="27" idx="1"/>
          </p:cNvCxnSpPr>
          <p:nvPr/>
        </p:nvCxnSpPr>
        <p:spPr bwMode="auto">
          <a:xfrm flipV="1">
            <a:off x="2557903" y="4925943"/>
            <a:ext cx="1099697" cy="1489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9E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0" name="Straight Arrow Connector 29"/>
          <p:cNvCxnSpPr>
            <a:stCxn id="27" idx="3"/>
            <a:endCxn id="28" idx="1"/>
          </p:cNvCxnSpPr>
          <p:nvPr/>
        </p:nvCxnSpPr>
        <p:spPr bwMode="auto">
          <a:xfrm>
            <a:off x="5198406" y="4925943"/>
            <a:ext cx="1049994" cy="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9E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2549833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 bwMode="auto">
          <a:xfrm>
            <a:off x="685800" y="1143000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Next-generation ALK inhibitors for ALK-positive</a:t>
            </a:r>
            <a:r>
              <a:rPr kumimoji="0" lang="en-US" sz="4000" b="1" i="0" u="none" strike="noStrike" kern="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NSCLC</a:t>
            </a:r>
            <a:endParaRPr kumimoji="0" lang="en-US" sz="40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 bwMode="auto">
          <a:xfrm>
            <a:off x="609600" y="3581400"/>
            <a:ext cx="78867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Geoffrey R. Oxnard, MD</a:t>
            </a:r>
          </a:p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Damon Runyon-Gordon Family Clinical Investigator</a:t>
            </a:r>
          </a:p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Assistant Professor of Medicine</a:t>
            </a:r>
          </a:p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Dana-Farber Cancer Institute</a:t>
            </a:r>
          </a:p>
        </p:txBody>
      </p:sp>
    </p:spTree>
    <p:extLst>
      <p:ext uri="{BB962C8B-B14F-4D97-AF65-F5344CB8AC3E}">
        <p14:creationId xmlns:p14="http://schemas.microsoft.com/office/powerpoint/2010/main" val="2215725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353" eaLnBrk="0" fontAlgn="base">
              <a:spcBef>
                <a:spcPct val="0"/>
              </a:spcBef>
              <a:spcAft>
                <a:spcPct val="0"/>
              </a:spcAft>
            </a:pPr>
            <a:r>
              <a:rPr lang="en-US" sz="2200" b="1" dirty="0" smtClean="0">
                <a:solidFill>
                  <a:srgbClr val="000000"/>
                </a:solidFill>
              </a:rPr>
              <a:t>In general, what would be your preferred choice of second-line therapy for a patient with ALK-rearranged metastatic </a:t>
            </a:r>
            <a:r>
              <a:rPr lang="en-US" sz="2200" b="1" dirty="0" err="1" smtClean="0">
                <a:solidFill>
                  <a:srgbClr val="000000"/>
                </a:solidFill>
              </a:rPr>
              <a:t>nonsquamous</a:t>
            </a:r>
            <a:r>
              <a:rPr lang="en-US" sz="2200" b="1" dirty="0" smtClean="0">
                <a:solidFill>
                  <a:srgbClr val="000000"/>
                </a:solidFill>
              </a:rPr>
              <a:t> cell cancer of the lung and a TPS of 10% who experiences disease progression on </a:t>
            </a:r>
            <a:r>
              <a:rPr lang="en-US" sz="2200" b="1" u="sng" dirty="0" err="1" smtClean="0">
                <a:solidFill>
                  <a:srgbClr val="000000"/>
                </a:solidFill>
              </a:rPr>
              <a:t>crizotinib</a:t>
            </a:r>
            <a:r>
              <a:rPr lang="en-US" sz="2200" b="1" dirty="0" smtClean="0">
                <a:solidFill>
                  <a:srgbClr val="000000"/>
                </a:solidFill>
              </a:rPr>
              <a:t>?</a:t>
            </a:r>
            <a:endParaRPr lang="en-US" sz="2200" b="1" dirty="0">
              <a:solidFill>
                <a:srgbClr val="000000"/>
              </a:solidFill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8208"/>
            <a:ext cx="188513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177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7864973"/>
              </p:ext>
            </p:extLst>
          </p:nvPr>
        </p:nvGraphicFramePr>
        <p:xfrm>
          <a:off x="349320" y="2343774"/>
          <a:ext cx="8337479" cy="35236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8213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353" eaLnBrk="0" fontAlgn="base">
              <a:spcBef>
                <a:spcPct val="0"/>
              </a:spcBef>
              <a:spcAft>
                <a:spcPct val="0"/>
              </a:spcAft>
            </a:pPr>
            <a:r>
              <a:rPr lang="en-US" sz="2200" b="1" dirty="0" smtClean="0">
                <a:solidFill>
                  <a:srgbClr val="000000"/>
                </a:solidFill>
              </a:rPr>
              <a:t>In general, what would be your preferred choice of second-line therapy for a patient with ALK-rearranged metastatic </a:t>
            </a:r>
            <a:r>
              <a:rPr lang="en-US" sz="2200" b="1" dirty="0" err="1" smtClean="0">
                <a:solidFill>
                  <a:srgbClr val="000000"/>
                </a:solidFill>
              </a:rPr>
              <a:t>nonsquamous</a:t>
            </a:r>
            <a:r>
              <a:rPr lang="en-US" sz="2200" b="1" dirty="0" smtClean="0">
                <a:solidFill>
                  <a:srgbClr val="000000"/>
                </a:solidFill>
              </a:rPr>
              <a:t> cell cancer of the lung and a TPS of 10% who experiences disease progression on </a:t>
            </a:r>
            <a:r>
              <a:rPr lang="en-US" sz="2200" b="1" u="sng" dirty="0" err="1" smtClean="0">
                <a:solidFill>
                  <a:srgbClr val="000000"/>
                </a:solidFill>
              </a:rPr>
              <a:t>alectinib</a:t>
            </a:r>
            <a:r>
              <a:rPr lang="en-US" sz="2200" b="1" dirty="0" smtClean="0">
                <a:solidFill>
                  <a:srgbClr val="000000"/>
                </a:solidFill>
              </a:rPr>
              <a:t>?</a:t>
            </a:r>
            <a:endParaRPr lang="en-US" sz="2200" b="1" dirty="0">
              <a:solidFill>
                <a:srgbClr val="000000"/>
              </a:solidFill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8208"/>
            <a:ext cx="188513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177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7345642"/>
              </p:ext>
            </p:extLst>
          </p:nvPr>
        </p:nvGraphicFramePr>
        <p:xfrm>
          <a:off x="349320" y="2343774"/>
          <a:ext cx="8337479" cy="35236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70247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353" eaLnBrk="0" fontAlgn="base">
              <a:spcBef>
                <a:spcPct val="0"/>
              </a:spcBef>
              <a:spcAft>
                <a:spcPct val="0"/>
              </a:spcAft>
            </a:pPr>
            <a:r>
              <a:rPr lang="en-US" sz="2200" b="1" dirty="0" smtClean="0">
                <a:solidFill>
                  <a:srgbClr val="000000"/>
                </a:solidFill>
              </a:rPr>
              <a:t>A 56-year-old woman with metastatic adenocarcinoma of the lung with a PD-L1 TPS of 10% and a known ROS1 rearrangement experiences a 1-year response to </a:t>
            </a:r>
            <a:r>
              <a:rPr lang="en-US" sz="2200" b="1" dirty="0" err="1" smtClean="0">
                <a:solidFill>
                  <a:srgbClr val="000000"/>
                </a:solidFill>
              </a:rPr>
              <a:t>crizotinib</a:t>
            </a:r>
            <a:r>
              <a:rPr lang="en-US" sz="2200" b="1" dirty="0" smtClean="0">
                <a:solidFill>
                  <a:srgbClr val="000000"/>
                </a:solidFill>
              </a:rPr>
              <a:t> but now develops disease relapse in the brain and lung. In addition to local therapy to the brain, what would be your most likely next systemic treatment?</a:t>
            </a:r>
            <a:endParaRPr lang="en-US" sz="2200" b="1" dirty="0">
              <a:solidFill>
                <a:srgbClr val="000000"/>
              </a:solidFill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8208"/>
            <a:ext cx="188513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177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43888811"/>
              </p:ext>
            </p:extLst>
          </p:nvPr>
        </p:nvGraphicFramePr>
        <p:xfrm>
          <a:off x="349320" y="2654300"/>
          <a:ext cx="8337479" cy="3213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59401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4648199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>
                <a:latin typeface="Arial" pitchFamily="34" charset="0"/>
                <a:cs typeface="Arial" pitchFamily="34" charset="0"/>
              </a:rPr>
              <a:t>A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60-year-old </a:t>
            </a:r>
            <a:r>
              <a:rPr lang="en-US" dirty="0">
                <a:latin typeface="Arial" pitchFamily="34" charset="0"/>
                <a:cs typeface="Arial" pitchFamily="34" charset="0"/>
              </a:rPr>
              <a:t>never smoker presents with NSCLC metastatic to brain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>
                <a:latin typeface="Arial" pitchFamily="34" charset="0"/>
                <a:cs typeface="Arial" pitchFamily="34" charset="0"/>
              </a:rPr>
              <a:t>First presented a year ago after resection of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cerebellar</a:t>
            </a:r>
            <a:r>
              <a:rPr lang="en-US" dirty="0">
                <a:latin typeface="Arial" pitchFamily="34" charset="0"/>
                <a:cs typeface="Arial" pitchFamily="34" charset="0"/>
              </a:rPr>
              <a:t> mass showing adenocarcinoma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>
                <a:latin typeface="Arial" pitchFamily="34" charset="0"/>
                <a:cs typeface="Arial" pitchFamily="34" charset="0"/>
              </a:rPr>
              <a:t>Received SRS to surgical bed and 2</a:t>
            </a:r>
            <a:r>
              <a:rPr lang="en-US" baseline="30000" dirty="0">
                <a:latin typeface="Arial" pitchFamily="34" charset="0"/>
                <a:cs typeface="Arial" pitchFamily="34" charset="0"/>
              </a:rPr>
              <a:t>nd</a:t>
            </a:r>
            <a:r>
              <a:rPr lang="en-US" dirty="0">
                <a:latin typeface="Arial" pitchFamily="34" charset="0"/>
                <a:cs typeface="Arial" pitchFamily="34" charset="0"/>
              </a:rPr>
              <a:t> site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>
                <a:latin typeface="Arial" pitchFamily="34" charset="0"/>
                <a:cs typeface="Arial" pitchFamily="34" charset="0"/>
              </a:rPr>
              <a:t>ALK FISH+, initiated crizotinib, well tolerated with systemic response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>
                <a:latin typeface="Arial" pitchFamily="34" charset="0"/>
                <a:cs typeface="Arial" pitchFamily="34" charset="0"/>
              </a:rPr>
              <a:t>He is divorced, lives with one of his two children, works full time and travels a lot</a:t>
            </a:r>
          </a:p>
        </p:txBody>
      </p:sp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z="4000" b="1" dirty="0">
                <a:latin typeface="Arial" pitchFamily="34" charset="0"/>
                <a:cs typeface="Arial" pitchFamily="34" charset="0"/>
              </a:rPr>
              <a:t>Case</a:t>
            </a:r>
            <a:endParaRPr lang="en-US" sz="40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7331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55786"/>
            <a:ext cx="8229600" cy="4648199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>
                <a:latin typeface="Arial" pitchFamily="34" charset="0"/>
                <a:cs typeface="Arial" pitchFamily="34" charset="0"/>
              </a:rPr>
              <a:t>A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60-year-old </a:t>
            </a:r>
            <a:r>
              <a:rPr lang="en-US" dirty="0">
                <a:latin typeface="Arial" pitchFamily="34" charset="0"/>
                <a:cs typeface="Arial" pitchFamily="34" charset="0"/>
              </a:rPr>
              <a:t>never smoker with ALK+ NSCLC on crizotinib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>
                <a:latin typeface="Arial" pitchFamily="34" charset="0"/>
                <a:cs typeface="Arial" pitchFamily="34" charset="0"/>
              </a:rPr>
              <a:t>Brain MRI after 8 months shows progression</a:t>
            </a:r>
          </a:p>
        </p:txBody>
      </p:sp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685801"/>
          </a:xfrm>
        </p:spPr>
        <p:txBody>
          <a:bodyPr/>
          <a:lstStyle/>
          <a:p>
            <a:pPr eaLnBrk="1" hangingPunct="1"/>
            <a:r>
              <a:rPr lang="en-US" sz="4000" b="1" dirty="0">
                <a:latin typeface="Arial" pitchFamily="34" charset="0"/>
                <a:cs typeface="Arial" pitchFamily="34" charset="0"/>
              </a:rPr>
              <a:t>Case</a:t>
            </a:r>
            <a:endParaRPr lang="en-US" sz="40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1049" y="2362200"/>
            <a:ext cx="3909951" cy="27432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362200"/>
            <a:ext cx="3493279" cy="26670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2684" y="2624137"/>
            <a:ext cx="2581275" cy="311467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6484" y="2624137"/>
            <a:ext cx="2609850" cy="32385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86400" y="3352800"/>
            <a:ext cx="2457450" cy="276225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4600" y="3352800"/>
            <a:ext cx="2524125" cy="276225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69357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4648199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ts val="800"/>
              </a:spcBef>
            </a:pPr>
            <a:r>
              <a:rPr lang="en-US" dirty="0">
                <a:latin typeface="Arial" pitchFamily="34" charset="0"/>
                <a:cs typeface="Arial" pitchFamily="34" charset="0"/>
              </a:rPr>
              <a:t>A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60-year-old </a:t>
            </a:r>
            <a:r>
              <a:rPr lang="en-US" dirty="0">
                <a:latin typeface="Arial" pitchFamily="34" charset="0"/>
                <a:cs typeface="Arial" pitchFamily="34" charset="0"/>
              </a:rPr>
              <a:t>never smoker with ALK+ NSCLC and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CNS progression </a:t>
            </a:r>
            <a:r>
              <a:rPr lang="en-US" dirty="0">
                <a:latin typeface="Arial" pitchFamily="34" charset="0"/>
                <a:cs typeface="Arial" pitchFamily="34" charset="0"/>
              </a:rPr>
              <a:t>on crizotinib</a:t>
            </a:r>
          </a:p>
          <a:p>
            <a:pPr lvl="1" eaLnBrk="1" hangingPunct="1">
              <a:lnSpc>
                <a:spcPct val="90000"/>
              </a:lnSpc>
              <a:spcBef>
                <a:spcPts val="800"/>
              </a:spcBef>
            </a:pPr>
            <a:r>
              <a:rPr lang="en-US" dirty="0">
                <a:latin typeface="Arial" pitchFamily="34" charset="0"/>
                <a:cs typeface="Arial" pitchFamily="34" charset="0"/>
              </a:rPr>
              <a:t>What would you recommend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?</a:t>
            </a:r>
            <a:endParaRPr lang="en-US" dirty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90000"/>
              </a:lnSpc>
              <a:spcBef>
                <a:spcPts val="1500"/>
              </a:spcBef>
            </a:pPr>
            <a:r>
              <a:rPr lang="en-US" dirty="0">
                <a:latin typeface="Arial" pitchFamily="34" charset="0"/>
                <a:cs typeface="Arial" pitchFamily="34" charset="0"/>
              </a:rPr>
              <a:t>Started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ceritinib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750 mg </a:t>
            </a:r>
            <a:r>
              <a:rPr lang="en-US" dirty="0">
                <a:latin typeface="Arial" pitchFamily="34" charset="0"/>
                <a:cs typeface="Arial" pitchFamily="34" charset="0"/>
              </a:rPr>
              <a:t>QD</a:t>
            </a:r>
          </a:p>
          <a:p>
            <a:pPr lvl="1" eaLnBrk="1" hangingPunct="1">
              <a:lnSpc>
                <a:spcPct val="90000"/>
              </a:lnSpc>
              <a:spcBef>
                <a:spcPts val="800"/>
              </a:spcBef>
            </a:pPr>
            <a:r>
              <a:rPr lang="en-US" dirty="0">
                <a:latin typeface="Arial" pitchFamily="34" charset="0"/>
                <a:cs typeface="Arial" pitchFamily="34" charset="0"/>
              </a:rPr>
              <a:t>Stable brain mets, complained of GI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toxicity</a:t>
            </a:r>
            <a:endParaRPr lang="en-US" dirty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90000"/>
              </a:lnSpc>
              <a:spcBef>
                <a:spcPts val="1500"/>
              </a:spcBef>
            </a:pPr>
            <a:r>
              <a:rPr lang="en-US" dirty="0">
                <a:latin typeface="Arial" pitchFamily="34" charset="0"/>
                <a:cs typeface="Arial" pitchFamily="34" charset="0"/>
              </a:rPr>
              <a:t>Switched to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alectinib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600 mg </a:t>
            </a:r>
            <a:r>
              <a:rPr lang="en-US" dirty="0">
                <a:latin typeface="Arial" pitchFamily="34" charset="0"/>
                <a:cs typeface="Arial" pitchFamily="34" charset="0"/>
              </a:rPr>
              <a:t>BID</a:t>
            </a:r>
          </a:p>
          <a:p>
            <a:pPr lvl="1" eaLnBrk="1" hangingPunct="1">
              <a:lnSpc>
                <a:spcPct val="90000"/>
              </a:lnSpc>
              <a:spcBef>
                <a:spcPts val="800"/>
              </a:spcBef>
            </a:pPr>
            <a:r>
              <a:rPr lang="en-US" dirty="0">
                <a:latin typeface="Arial" pitchFamily="34" charset="0"/>
                <a:cs typeface="Arial" pitchFamily="34" charset="0"/>
              </a:rPr>
              <a:t>Stable brain mets for 2 years</a:t>
            </a:r>
          </a:p>
          <a:p>
            <a:pPr eaLnBrk="1" hangingPunct="1">
              <a:lnSpc>
                <a:spcPct val="90000"/>
              </a:lnSpc>
              <a:spcBef>
                <a:spcPts val="800"/>
              </a:spcBef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z="4000" b="1" dirty="0">
                <a:latin typeface="Arial" pitchFamily="34" charset="0"/>
                <a:cs typeface="Arial" pitchFamily="34" charset="0"/>
              </a:rPr>
              <a:t>Case</a:t>
            </a:r>
            <a:endParaRPr lang="en-US" sz="40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169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Second-generation ALK TKI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458200" cy="4525963"/>
          </a:xfrm>
        </p:spPr>
        <p:txBody>
          <a:bodyPr/>
          <a:lstStyle/>
          <a:p>
            <a:pPr marL="514350" indent="-514350"/>
            <a:r>
              <a:rPr lang="en-US" b="1" dirty="0" err="1"/>
              <a:t>Ceritinib</a:t>
            </a:r>
            <a:r>
              <a:rPr lang="en-US" b="1" dirty="0"/>
              <a:t> and </a:t>
            </a:r>
            <a:r>
              <a:rPr lang="en-US" b="1" dirty="0" err="1"/>
              <a:t>alectinib</a:t>
            </a:r>
            <a:r>
              <a:rPr lang="en-US" b="1" dirty="0"/>
              <a:t> both FDA approved after failure of </a:t>
            </a:r>
            <a:r>
              <a:rPr lang="en-US" b="1" dirty="0" err="1" smtClean="0"/>
              <a:t>crizotinib</a:t>
            </a:r>
            <a:endParaRPr lang="en-US" b="1" dirty="0" smtClean="0"/>
          </a:p>
          <a:p>
            <a:pPr marL="914400" lvl="1" indent="-390525"/>
            <a:r>
              <a:rPr lang="en-US" b="1" dirty="0" smtClean="0"/>
              <a:t>39%-50</a:t>
            </a:r>
            <a:r>
              <a:rPr lang="en-US" b="1" dirty="0"/>
              <a:t>% ORR, </a:t>
            </a:r>
            <a:r>
              <a:rPr lang="en-US" b="1" dirty="0" smtClean="0"/>
              <a:t>5-9 </a:t>
            </a:r>
            <a:r>
              <a:rPr lang="en-US" b="1" dirty="0" err="1" smtClean="0"/>
              <a:t>mo</a:t>
            </a:r>
            <a:r>
              <a:rPr lang="en-US" b="1" dirty="0" smtClean="0"/>
              <a:t> </a:t>
            </a:r>
            <a:r>
              <a:rPr lang="en-US" b="1" dirty="0"/>
              <a:t>median PFS, CNS activity</a:t>
            </a:r>
          </a:p>
        </p:txBody>
      </p:sp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2459796" y="6248400"/>
            <a:ext cx="440377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400" dirty="0" err="1">
                <a:solidFill>
                  <a:srgbClr val="000000"/>
                </a:solidFill>
                <a:latin typeface="Arial" pitchFamily="34" charset="0"/>
                <a:ea typeface="+mn-ea"/>
              </a:rPr>
              <a:t>Crino</a:t>
            </a:r>
            <a:r>
              <a:rPr lang="en-US" sz="1400" dirty="0">
                <a:solidFill>
                  <a:srgbClr val="000000"/>
                </a:solidFill>
                <a:latin typeface="Arial" pitchFamily="34" charset="0"/>
                <a:ea typeface="+mn-ea"/>
              </a:rPr>
              <a:t> et </a:t>
            </a:r>
            <a:r>
              <a:rPr lang="en-US" sz="1400" dirty="0" smtClean="0">
                <a:solidFill>
                  <a:srgbClr val="000000"/>
                </a:solidFill>
                <a:latin typeface="Arial" pitchFamily="34" charset="0"/>
                <a:ea typeface="+mn-ea"/>
              </a:rPr>
              <a:t>al</a:t>
            </a:r>
            <a:r>
              <a:rPr lang="en-US" sz="1400" dirty="0">
                <a:solidFill>
                  <a:srgbClr val="000000"/>
                </a:solidFill>
                <a:latin typeface="Arial" pitchFamily="34" charset="0"/>
                <a:ea typeface="+mn-ea"/>
              </a:rPr>
              <a:t>.</a:t>
            </a:r>
            <a:r>
              <a:rPr lang="en-US" sz="1400" dirty="0" smtClean="0">
                <a:solidFill>
                  <a:srgbClr val="000000"/>
                </a:solidFill>
                <a:latin typeface="Arial" pitchFamily="34" charset="0"/>
                <a:ea typeface="+mn-ea"/>
              </a:rPr>
              <a:t> JCO </a:t>
            </a:r>
            <a:r>
              <a:rPr lang="en-US" sz="1400" dirty="0">
                <a:solidFill>
                  <a:srgbClr val="000000"/>
                </a:solidFill>
                <a:latin typeface="Arial" pitchFamily="34" charset="0"/>
                <a:ea typeface="+mn-ea"/>
              </a:rPr>
              <a:t>2016; </a:t>
            </a:r>
            <a:br>
              <a:rPr lang="en-US" sz="1400" dirty="0">
                <a:solidFill>
                  <a:srgbClr val="000000"/>
                </a:solidFill>
                <a:latin typeface="Arial" pitchFamily="34" charset="0"/>
                <a:ea typeface="+mn-ea"/>
              </a:rPr>
            </a:br>
            <a:r>
              <a:rPr lang="en-US" sz="1400" dirty="0">
                <a:solidFill>
                  <a:srgbClr val="000000"/>
                </a:solidFill>
                <a:latin typeface="Arial" pitchFamily="34" charset="0"/>
                <a:ea typeface="+mn-ea"/>
              </a:rPr>
              <a:t>Shaw et </a:t>
            </a:r>
            <a:r>
              <a:rPr lang="en-US" sz="1400" dirty="0" smtClean="0">
                <a:solidFill>
                  <a:srgbClr val="000000"/>
                </a:solidFill>
                <a:latin typeface="Arial" pitchFamily="34" charset="0"/>
                <a:ea typeface="+mn-ea"/>
              </a:rPr>
              <a:t>al. </a:t>
            </a:r>
            <a:r>
              <a:rPr lang="en-US" sz="1400" dirty="0">
                <a:solidFill>
                  <a:srgbClr val="000000"/>
                </a:solidFill>
                <a:latin typeface="Arial" pitchFamily="34" charset="0"/>
                <a:ea typeface="+mn-ea"/>
              </a:rPr>
              <a:t>Lancet </a:t>
            </a:r>
            <a:r>
              <a:rPr lang="en-US" sz="1400" dirty="0" err="1" smtClean="0">
                <a:solidFill>
                  <a:srgbClr val="000000"/>
                </a:solidFill>
                <a:latin typeface="Arial" pitchFamily="34" charset="0"/>
                <a:ea typeface="+mn-ea"/>
              </a:rPr>
              <a:t>Oncol</a:t>
            </a:r>
            <a:r>
              <a:rPr lang="en-US" sz="1400" dirty="0" smtClean="0">
                <a:solidFill>
                  <a:srgbClr val="000000"/>
                </a:solidFill>
                <a:latin typeface="Arial" pitchFamily="34" charset="0"/>
                <a:ea typeface="+mn-ea"/>
              </a:rPr>
              <a:t> 2016</a:t>
            </a:r>
            <a:r>
              <a:rPr lang="en-US" sz="1400" dirty="0">
                <a:solidFill>
                  <a:srgbClr val="000000"/>
                </a:solidFill>
                <a:latin typeface="Arial" pitchFamily="34" charset="0"/>
                <a:ea typeface="+mn-ea"/>
              </a:rPr>
              <a:t>; Ou et </a:t>
            </a:r>
            <a:r>
              <a:rPr lang="en-US" sz="1400" dirty="0" smtClean="0">
                <a:solidFill>
                  <a:srgbClr val="000000"/>
                </a:solidFill>
                <a:latin typeface="Arial" pitchFamily="34" charset="0"/>
                <a:ea typeface="+mn-ea"/>
              </a:rPr>
              <a:t>al. JCO 2016. </a:t>
            </a:r>
            <a:endParaRPr lang="en-US" sz="1400" dirty="0">
              <a:solidFill>
                <a:srgbClr val="000000"/>
              </a:solidFill>
              <a:latin typeface="Arial" pitchFamily="34" charset="0"/>
              <a:ea typeface="+mn-ea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713" y="3276600"/>
            <a:ext cx="4167387" cy="2743200"/>
          </a:xfrm>
          <a:prstGeom prst="rect">
            <a:avLst/>
          </a:prstGeom>
        </p:spPr>
      </p:pic>
      <p:sp>
        <p:nvSpPr>
          <p:cNvPr id="7" name="TextBox 8"/>
          <p:cNvSpPr txBox="1">
            <a:spLocks noChangeArrowheads="1"/>
          </p:cNvSpPr>
          <p:nvPr/>
        </p:nvSpPr>
        <p:spPr bwMode="auto">
          <a:xfrm>
            <a:off x="1664145" y="2895600"/>
            <a:ext cx="2044149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GB" sz="1800" u="sng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Ceritinib</a:t>
            </a:r>
            <a:r>
              <a:rPr lang="en-GB" sz="1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algn="ctr"/>
            <a:r>
              <a:rPr lang="en-GB" sz="1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39% ORR</a:t>
            </a:r>
            <a:br>
              <a:rPr lang="en-GB" sz="1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lang="en-GB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5-mo </a:t>
            </a:r>
            <a:r>
              <a:rPr lang="en-GB" sz="1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median PFS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91437" y="2895600"/>
            <a:ext cx="3847763" cy="3048000"/>
          </a:xfrm>
          <a:prstGeom prst="rect">
            <a:avLst/>
          </a:prstGeom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897229" y="2914254"/>
            <a:ext cx="223651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GB" sz="1800" u="sng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Alectinib</a:t>
            </a:r>
            <a:r>
              <a:rPr lang="en-GB" sz="1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algn="ctr"/>
            <a:r>
              <a:rPr lang="en-GB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45%-</a:t>
            </a:r>
            <a:r>
              <a:rPr lang="en-GB" sz="1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50% ORR</a:t>
            </a:r>
            <a:br>
              <a:rPr lang="en-GB" sz="1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lang="en-GB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8-9 </a:t>
            </a:r>
            <a:r>
              <a:rPr lang="en-GB" sz="18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mo</a:t>
            </a:r>
            <a:r>
              <a:rPr lang="en-GB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z="1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median PFS</a:t>
            </a:r>
          </a:p>
        </p:txBody>
      </p:sp>
    </p:spTree>
    <p:extLst>
      <p:ext uri="{BB962C8B-B14F-4D97-AF65-F5344CB8AC3E}">
        <p14:creationId xmlns:p14="http://schemas.microsoft.com/office/powerpoint/2010/main" val="3138290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Blank">
  <a:themeElements>
    <a:clrScheme name="Blank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Blank">
  <a:themeElements>
    <a:clrScheme name="Blank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Blank">
  <a:themeElements>
    <a:clrScheme name="Blank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3076</TotalTime>
  <Words>857</Words>
  <Application>Microsoft Macintosh PowerPoint</Application>
  <PresentationFormat>On-screen Show (4:3)</PresentationFormat>
  <Paragraphs>164</Paragraphs>
  <Slides>19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7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35" baseType="lpstr">
      <vt:lpstr>Calibri</vt:lpstr>
      <vt:lpstr>MS PGothic</vt:lpstr>
      <vt:lpstr>ＭＳ Ｐゴシック</vt:lpstr>
      <vt:lpstr>Times</vt:lpstr>
      <vt:lpstr>Times New Roman</vt:lpstr>
      <vt:lpstr>Wingdings</vt:lpstr>
      <vt:lpstr>ヒラギノ角ゴ Pro W3</vt:lpstr>
      <vt:lpstr>Arial</vt:lpstr>
      <vt:lpstr>Custom Design</vt:lpstr>
      <vt:lpstr>1_Blank</vt:lpstr>
      <vt:lpstr>2_Blank</vt:lpstr>
      <vt:lpstr>3_Blank</vt:lpstr>
      <vt:lpstr>4_Blank</vt:lpstr>
      <vt:lpstr>5_Blank</vt:lpstr>
      <vt:lpstr>Blank</vt:lpstr>
      <vt:lpstr>Prism 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Case</vt:lpstr>
      <vt:lpstr>Case</vt:lpstr>
      <vt:lpstr>Case</vt:lpstr>
      <vt:lpstr>Second-generation ALK TKI</vt:lpstr>
      <vt:lpstr>Second-generation ALK TKI</vt:lpstr>
      <vt:lpstr>PowerPoint Presentation</vt:lpstr>
      <vt:lpstr>PowerPoint Presentation</vt:lpstr>
      <vt:lpstr>Response to Brigatinib in ALK+ NSCLC </vt:lpstr>
      <vt:lpstr>Brigatinib</vt:lpstr>
      <vt:lpstr>ALTA: Select Adverse Events</vt:lpstr>
      <vt:lpstr>Phase I study of Lorlatinib in ALK+ NSCLC</vt:lpstr>
      <vt:lpstr>Phase I/II Trial of Ensartinib (X-396) in ALK+ NSCLC</vt:lpstr>
      <vt:lpstr>PowerPoint Presentation</vt:lpstr>
      <vt:lpstr>PowerPoint Presentation</vt:lpstr>
    </vt:vector>
  </TitlesOfParts>
  <Manager/>
  <Company>Research To Practice</Company>
  <LinksUpToDate>false</LinksUpToDate>
  <SharedDoc>false</SharedDoc>
  <HyperlinkBase/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To Practice</dc:title>
  <dc:subject/>
  <dc:creator>Research To Practice</dc:creator>
  <cp:keywords/>
  <dc:description/>
  <cp:lastModifiedBy>Aura Herrmann</cp:lastModifiedBy>
  <cp:revision>231</cp:revision>
  <cp:lastPrinted>2017-02-11T13:44:37Z</cp:lastPrinted>
  <dcterms:created xsi:type="dcterms:W3CDTF">2007-03-29T15:16:57Z</dcterms:created>
  <dcterms:modified xsi:type="dcterms:W3CDTF">2017-05-18T18:56:25Z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0</vt:i4>
  </property>
  <property fmtid="{D5CDD505-2E9C-101B-9397-08002B2CF9AE}" pid="3" name="_NewReviewCycle">
    <vt:lpwstr/>
  </property>
  <property fmtid="{D5CDD505-2E9C-101B-9397-08002B2CF9AE}" pid="4" name="_EmailSubject">
    <vt:lpwstr>Your presentation assignment for the 2017 Winter Lung Cancer Conference</vt:lpwstr>
  </property>
  <property fmtid="{D5CDD505-2E9C-101B-9397-08002B2CF9AE}" pid="5" name="_AuthorEmail">
    <vt:lpwstr>Geoffrey_Oxnard@DFCI.HARVARD.EDU</vt:lpwstr>
  </property>
  <property fmtid="{D5CDD505-2E9C-101B-9397-08002B2CF9AE}" pid="6" name="_AuthorEmailDisplayName">
    <vt:lpwstr>Oxnard, Geoffrey R.,M.D.</vt:lpwstr>
  </property>
</Properties>
</file>