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08" r:id="rId2"/>
    <p:sldId id="505" r:id="rId3"/>
    <p:sldId id="509" r:id="rId4"/>
    <p:sldId id="529" r:id="rId5"/>
    <p:sldId id="531" r:id="rId6"/>
    <p:sldId id="554" r:id="rId7"/>
    <p:sldId id="533" r:id="rId8"/>
    <p:sldId id="555" r:id="rId9"/>
    <p:sldId id="534" r:id="rId10"/>
    <p:sldId id="536" r:id="rId11"/>
    <p:sldId id="537" r:id="rId12"/>
    <p:sldId id="538" r:id="rId13"/>
    <p:sldId id="540" r:id="rId14"/>
    <p:sldId id="541" r:id="rId15"/>
    <p:sldId id="544" r:id="rId16"/>
    <p:sldId id="543" r:id="rId17"/>
    <p:sldId id="545" r:id="rId18"/>
    <p:sldId id="546" r:id="rId19"/>
    <p:sldId id="547" r:id="rId20"/>
    <p:sldId id="556" r:id="rId21"/>
    <p:sldId id="549" r:id="rId22"/>
    <p:sldId id="551" r:id="rId23"/>
    <p:sldId id="552" r:id="rId24"/>
    <p:sldId id="553" r:id="rId25"/>
    <p:sldId id="55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53D"/>
    <a:srgbClr val="BBE0E3"/>
    <a:srgbClr val="005796"/>
    <a:srgbClr val="04294D"/>
    <a:srgbClr val="FF40FF"/>
    <a:srgbClr val="CDE7F3"/>
    <a:srgbClr val="0025A7"/>
    <a:srgbClr val="009051"/>
    <a:srgbClr val="0A0A0A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6"/>
    <p:restoredTop sz="86420" autoAdjust="0"/>
  </p:normalViewPr>
  <p:slideViewPr>
    <p:cSldViewPr>
      <p:cViewPr>
        <p:scale>
          <a:sx n="100" d="100"/>
          <a:sy n="100" d="100"/>
        </p:scale>
        <p:origin x="2072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81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81776C0-8D3F-9B41-9F10-088060AC2731}" type="datetimeFigureOut">
              <a:rPr lang="en-US"/>
              <a:pPr>
                <a:defRPr/>
              </a:pPr>
              <a:t>6/27/17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D9C9DE2-756B-A84D-A24D-1D5AEDE2E1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035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1A62C7-5B3C-6945-85E6-9B7D5893D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86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74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328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1A62C7-5B3C-6945-85E6-9B7D5893DCD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3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TP_SlideBackground-ASCO-GI-13_v1fr-Tit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48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 algn="l">
              <a:defRPr sz="2300" baseline="0"/>
            </a:lvl1pPr>
          </a:lstStyle>
          <a:p>
            <a:pPr lvl="0"/>
            <a:endParaRPr lang="en-US" noProof="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6400800" cy="1752600"/>
          </a:xfrm>
        </p:spPr>
        <p:txBody>
          <a:bodyPr/>
          <a:lstStyle>
            <a:lvl1pPr marL="0" indent="0" algn="l">
              <a:buFontTx/>
              <a:buNone/>
              <a:defRPr i="1" baseline="0"/>
            </a:lvl1pPr>
          </a:lstStyle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8509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937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5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489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489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7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rgbClr val="002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 algn="ctr">
              <a:defRPr sz="23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7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50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62088"/>
            <a:ext cx="3810000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62088"/>
            <a:ext cx="3810000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7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918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RTP_SlideBackground-YiR_v3fr-bulleted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62088"/>
            <a:ext cx="7772400" cy="502761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63" r:id="rId1"/>
    <p:sldLayoutId id="2147485711" r:id="rId2"/>
    <p:sldLayoutId id="2147485542" r:id="rId3"/>
    <p:sldLayoutId id="2147485543" r:id="rId4"/>
    <p:sldLayoutId id="2147485544" r:id="rId5"/>
    <p:sldLayoutId id="2147485545" r:id="rId6"/>
    <p:sldLayoutId id="2147485546" r:id="rId7"/>
    <p:sldLayoutId id="2147485547" r:id="rId8"/>
    <p:sldLayoutId id="2147485548" r:id="rId9"/>
    <p:sldLayoutId id="2147485549" r:id="rId10"/>
    <p:sldLayoutId id="2147485550" r:id="rId11"/>
    <p:sldLayoutId id="2147485551" r:id="rId12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rgbClr val="EFC53D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rgbClr val="EFC53D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rgbClr val="EFC53D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rgbClr val="EFC53D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Case Discussion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dirty="0" smtClean="0">
                <a:ea typeface="ＭＳ Ｐゴシック" pitchFamily="34" charset="-128"/>
              </a:rPr>
              <a:t>A 64-year old woman diagnosed with </a:t>
            </a:r>
            <a:r>
              <a:rPr lang="en-US" sz="2400" dirty="0"/>
              <a:t>monoclonal </a:t>
            </a:r>
            <a:r>
              <a:rPr lang="en-US" sz="2400" dirty="0" err="1"/>
              <a:t>gammopathy</a:t>
            </a:r>
            <a:r>
              <a:rPr lang="en-US" sz="2400" dirty="0"/>
              <a:t> of undetermined significance (MGUS</a:t>
            </a:r>
            <a:r>
              <a:rPr lang="en-US" sz="2400" dirty="0" smtClean="0"/>
              <a:t>) in September 2015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She has been monitored over time and has had a  slight increase in her proteins.</a:t>
            </a:r>
            <a:endParaRPr lang="en-US" sz="2400" dirty="0">
              <a:ea typeface="ＭＳ Ｐゴシック" pitchFamily="34" charset="-128"/>
            </a:endParaRPr>
          </a:p>
          <a:p>
            <a:pPr>
              <a:spcBef>
                <a:spcPts val="1800"/>
              </a:spcBef>
            </a:pPr>
            <a:r>
              <a:rPr lang="en-US" sz="2400" dirty="0" smtClean="0">
                <a:ea typeface="ＭＳ Ｐゴシック" pitchFamily="34" charset="-128"/>
              </a:rPr>
              <a:t>There was no evidence of end-organ damage, and her PET scan was negative.</a:t>
            </a:r>
          </a:p>
          <a:p>
            <a:pPr>
              <a:spcBef>
                <a:spcPts val="180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445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533400" y="3321376"/>
            <a:ext cx="8077200" cy="2393624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600" dirty="0" smtClean="0">
                <a:latin typeface="Arial" charset="0"/>
                <a:ea typeface="ヒラギノ角ゴ Pro W3" charset="0"/>
                <a:cs typeface="ヒラギノ角ゴ Pro W3" charset="0"/>
              </a:rPr>
              <a:t>IFM 2009 Trial: RVD with Transplant versus RVD Alone for Newly Diagnosed MM</a:t>
            </a:r>
            <a:endParaRPr lang="en-US" sz="26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62088"/>
            <a:ext cx="7772400" cy="1706888"/>
          </a:xfrm>
        </p:spPr>
        <p:txBody>
          <a:bodyPr/>
          <a:lstStyle/>
          <a:p>
            <a:pPr>
              <a:lnSpc>
                <a:spcPct val="120000"/>
              </a:lnSpc>
              <a:buClr>
                <a:schemeClr val="accent5"/>
              </a:buClr>
              <a:buFont typeface="Arial" charset="0"/>
              <a:buChar char="•"/>
            </a:pPr>
            <a:r>
              <a:rPr lang="en-US" sz="2000" dirty="0"/>
              <a:t>Phase III study of patients with transplant-eligible, newly diagnosed MM</a:t>
            </a:r>
          </a:p>
          <a:p>
            <a:pPr>
              <a:lnSpc>
                <a:spcPct val="120000"/>
              </a:lnSpc>
              <a:buClr>
                <a:schemeClr val="accent5"/>
              </a:buClr>
              <a:buFont typeface="Arial" charset="0"/>
              <a:buChar char="•"/>
            </a:pPr>
            <a:r>
              <a:rPr lang="en-US" sz="2000" dirty="0"/>
              <a:t>Treatment: RVD </a:t>
            </a:r>
            <a:r>
              <a:rPr lang="en-US" sz="2000" dirty="0" smtClean="0"/>
              <a:t>with </a:t>
            </a:r>
            <a:r>
              <a:rPr lang="en-US" sz="2000" dirty="0"/>
              <a:t>transplant versus RVD alone followed by </a:t>
            </a:r>
            <a:r>
              <a:rPr lang="en-US" sz="2000" dirty="0" err="1" smtClean="0"/>
              <a:t>len</a:t>
            </a:r>
            <a:r>
              <a:rPr lang="en-US" sz="2000" dirty="0" smtClean="0"/>
              <a:t> </a:t>
            </a:r>
            <a:r>
              <a:rPr lang="en-US" sz="2000" dirty="0"/>
              <a:t>maintenance (1 y)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/>
              </a:buClr>
              <a:buFontTx/>
              <a:buNone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/>
              </a:buClr>
              <a:buFontTx/>
              <a:buNone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/>
              </a:buClr>
              <a:buFontTx/>
              <a:buNone/>
            </a:pPr>
            <a:endParaRPr lang="en-US" sz="20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473279"/>
            <a:ext cx="9144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Attal M et </a:t>
            </a:r>
            <a:r>
              <a:rPr lang="en-US" sz="1600" dirty="0">
                <a:solidFill>
                  <a:srgbClr val="FFFFFF"/>
                </a:solidFill>
              </a:rPr>
              <a:t>al. </a:t>
            </a:r>
            <a:r>
              <a:rPr lang="en-US" sz="1600" i="1" dirty="0" smtClean="0">
                <a:solidFill>
                  <a:srgbClr val="FFFFFF"/>
                </a:solidFill>
              </a:rPr>
              <a:t>N </a:t>
            </a:r>
            <a:r>
              <a:rPr lang="en-US" sz="1600" i="1" dirty="0" err="1" smtClean="0">
                <a:solidFill>
                  <a:srgbClr val="FFFFFF"/>
                </a:solidFill>
              </a:rPr>
              <a:t>Engl</a:t>
            </a:r>
            <a:r>
              <a:rPr lang="en-US" sz="1600" i="1" dirty="0" smtClean="0">
                <a:solidFill>
                  <a:srgbClr val="FFFFFF"/>
                </a:solidFill>
              </a:rPr>
              <a:t> J Med </a:t>
            </a:r>
            <a:r>
              <a:rPr lang="en-US" sz="1600" dirty="0" smtClean="0">
                <a:solidFill>
                  <a:srgbClr val="FFFFFF"/>
                </a:solidFill>
              </a:rPr>
              <a:t>2017;376(14):1311-20.</a:t>
            </a:r>
            <a:endParaRPr lang="en-US" sz="1600" dirty="0">
              <a:solidFill>
                <a:srgbClr val="FFFFFF"/>
              </a:solidFill>
            </a:endParaRPr>
          </a:p>
        </p:txBody>
      </p:sp>
      <p:graphicFrame>
        <p:nvGraphicFramePr>
          <p:cNvPr id="9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740999"/>
              </p:ext>
            </p:extLst>
          </p:nvPr>
        </p:nvGraphicFramePr>
        <p:xfrm>
          <a:off x="685800" y="3447130"/>
          <a:ext cx="7772399" cy="2115470"/>
        </p:xfrm>
        <a:graphic>
          <a:graphicData uri="http://schemas.openxmlformats.org/drawingml/2006/table">
            <a:tbl>
              <a:tblPr/>
              <a:tblGrid>
                <a:gridCol w="2923932"/>
                <a:gridCol w="1356603"/>
                <a:gridCol w="1329526"/>
                <a:gridCol w="2162338"/>
              </a:tblGrid>
              <a:tr h="5532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Outcome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Transplant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(n = 350)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RVD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(n = 350)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HR,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-value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3566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PFS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50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36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0.65, &lt;0.001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3566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Overall survival (4 y)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81%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82%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1.16, 0.87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7861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Response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 Complete response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 Partial response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59%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11%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48%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20%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—,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0.03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18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33400" y="3321376"/>
            <a:ext cx="8077200" cy="2393624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Predictive Value of Minimal Residual Disease (MRD) </a:t>
            </a:r>
            <a:r>
              <a:rPr lang="en-US" sz="2800" dirty="0" smtClean="0"/>
              <a:t>in the </a:t>
            </a:r>
            <a:r>
              <a:rPr lang="en-US" sz="2600" dirty="0" smtClean="0">
                <a:latin typeface="Arial" charset="0"/>
                <a:ea typeface="ヒラギノ角ゴ Pro W3" charset="0"/>
                <a:cs typeface="ヒラギノ角ゴ Pro W3" charset="0"/>
              </a:rPr>
              <a:t>IFM 2009 Trial</a:t>
            </a:r>
            <a:endParaRPr lang="en-US" sz="26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62088"/>
            <a:ext cx="7772400" cy="1433512"/>
          </a:xfrm>
        </p:spPr>
        <p:txBody>
          <a:bodyPr/>
          <a:lstStyle/>
          <a:p>
            <a:pPr>
              <a:spcBef>
                <a:spcPts val="1680"/>
              </a:spcBef>
            </a:pPr>
            <a:r>
              <a:rPr lang="en-US" sz="2000" dirty="0"/>
              <a:t>Bone marrow MRD evaluation (pre- and </a:t>
            </a:r>
            <a:r>
              <a:rPr lang="en-US" sz="2000" dirty="0" err="1" smtClean="0"/>
              <a:t>postmaintenance</a:t>
            </a:r>
            <a:r>
              <a:rPr lang="en-US" sz="2000" dirty="0"/>
              <a:t>) </a:t>
            </a:r>
            <a:r>
              <a:rPr lang="en-US" sz="2000" dirty="0" smtClean="0"/>
              <a:t>in patients </a:t>
            </a:r>
            <a:r>
              <a:rPr lang="en-US" sz="2000" dirty="0"/>
              <a:t>with ≥VGPR</a:t>
            </a:r>
          </a:p>
          <a:p>
            <a:pPr>
              <a:spcBef>
                <a:spcPts val="1680"/>
              </a:spcBef>
            </a:pPr>
            <a:r>
              <a:rPr lang="en-US" sz="2000" dirty="0"/>
              <a:t>Prediction of PFS by MRD status as determined by NGS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6473279"/>
            <a:ext cx="9144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err="1" smtClean="0">
                <a:solidFill>
                  <a:srgbClr val="FFFFFF"/>
                </a:solidFill>
              </a:rPr>
              <a:t>Avet-Loiseau</a:t>
            </a:r>
            <a:r>
              <a:rPr lang="en-US" sz="1600" dirty="0" smtClean="0">
                <a:solidFill>
                  <a:srgbClr val="FFFFFF"/>
                </a:solidFill>
              </a:rPr>
              <a:t> H et </a:t>
            </a:r>
            <a:r>
              <a:rPr lang="en-US" sz="1600" dirty="0">
                <a:solidFill>
                  <a:srgbClr val="FFFFFF"/>
                </a:solidFill>
              </a:rPr>
              <a:t>al. </a:t>
            </a:r>
            <a:r>
              <a:rPr lang="en-US" sz="1600" i="1" dirty="0" smtClean="0">
                <a:solidFill>
                  <a:srgbClr val="FFFFFF"/>
                </a:solidFill>
              </a:rPr>
              <a:t>Proc ASH </a:t>
            </a:r>
            <a:r>
              <a:rPr lang="en-US" sz="1600" dirty="0" smtClean="0">
                <a:solidFill>
                  <a:srgbClr val="FFFFFF"/>
                </a:solidFill>
              </a:rPr>
              <a:t>2015;Abstract 191.</a:t>
            </a:r>
            <a:endParaRPr lang="en-US" sz="1600" dirty="0">
              <a:solidFill>
                <a:srgbClr val="FFFFFF"/>
              </a:solidFill>
            </a:endParaRPr>
          </a:p>
        </p:txBody>
      </p:sp>
      <p:graphicFrame>
        <p:nvGraphicFramePr>
          <p:cNvPr id="7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329495"/>
              </p:ext>
            </p:extLst>
          </p:nvPr>
        </p:nvGraphicFramePr>
        <p:xfrm>
          <a:off x="685800" y="3491216"/>
          <a:ext cx="7772400" cy="2053944"/>
        </p:xfrm>
        <a:graphic>
          <a:graphicData uri="http://schemas.openxmlformats.org/drawingml/2006/table">
            <a:tbl>
              <a:tblPr/>
              <a:tblGrid>
                <a:gridCol w="2322716"/>
                <a:gridCol w="2096032"/>
                <a:gridCol w="3353652"/>
              </a:tblGrid>
              <a:tr h="36149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(Patients in CR)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PFS (3 y) in pts achieving CR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charset="0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591207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MRD-negative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(&lt;10</a:t>
                      </a:r>
                      <a:r>
                        <a:rPr lang="en-US" sz="1700" b="1" baseline="30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-6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MRD-positive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(≥10</a:t>
                      </a:r>
                      <a:r>
                        <a:rPr lang="en-US" sz="1700" b="1" baseline="30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-6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549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Premaintenance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明朝" charset="-128"/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87%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63%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Postmaintenance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明朝" charset="-128"/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92%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64%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99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521626" y="1791316"/>
            <a:ext cx="2707974" cy="815144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RVD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525602" y="3557403"/>
            <a:ext cx="2703997" cy="785997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RVD + ASCT</a:t>
            </a:r>
            <a:endParaRPr lang="en-US" altLang="en-US" sz="1800" b="1" dirty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30900" y="0"/>
            <a:ext cx="8759768" cy="1284297"/>
          </a:xfrm>
        </p:spPr>
        <p:txBody>
          <a:bodyPr/>
          <a:lstStyle/>
          <a:p>
            <a:r>
              <a:rPr lang="en-US" sz="2400" dirty="0" smtClean="0"/>
              <a:t>DETERMINATION: A Phase III </a:t>
            </a:r>
            <a:r>
              <a:rPr lang="en-US" sz="2400" dirty="0"/>
              <a:t>Trial </a:t>
            </a:r>
            <a:r>
              <a:rPr lang="en-US" sz="2400" dirty="0" smtClean="0"/>
              <a:t>of RVD with or without ASCT for Newly Diagnosed MM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125214" y="1860987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NCT01208662</a:t>
            </a:r>
            <a:endParaRPr lang="en-US" sz="180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09600" y="4854960"/>
            <a:ext cx="8196166" cy="96858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Patients in both arms will receive </a:t>
            </a:r>
            <a:r>
              <a:rPr lang="en-US" sz="2000" kern="0" dirty="0" err="1" smtClean="0"/>
              <a:t>lenalidomide</a:t>
            </a:r>
            <a:r>
              <a:rPr lang="en-US" sz="2000" kern="0" dirty="0" smtClean="0"/>
              <a:t> maintenance until disease progression</a:t>
            </a:r>
          </a:p>
          <a:p>
            <a:r>
              <a:rPr lang="en-US" sz="2000" b="1" kern="0" dirty="0" smtClean="0"/>
              <a:t>Primary endpoint:</a:t>
            </a:r>
            <a:r>
              <a:rPr lang="en-US" sz="2000" kern="0" dirty="0" smtClean="0"/>
              <a:t> PFS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25214" y="2361861"/>
            <a:ext cx="2845054" cy="1338828"/>
          </a:xfrm>
          <a:prstGeom prst="rect">
            <a:avLst/>
          </a:prstGeom>
          <a:solidFill>
            <a:srgbClr val="005796"/>
          </a:solidFill>
          <a:ln w="28575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9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Estimated enrollment </a:t>
            </a:r>
            <a:br>
              <a:rPr lang="en-US" sz="19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</a:br>
            <a:r>
              <a:rPr lang="en-US" sz="19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(</a:t>
            </a:r>
            <a:r>
              <a:rPr lang="en-US" sz="1900" b="1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n = </a:t>
            </a:r>
            <a:r>
              <a:rPr lang="en-US" sz="19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660)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9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Newly diagnosed MM ≤65 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" y="6519446"/>
            <a:ext cx="4098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www.clinicaltrials.gov</a:t>
            </a:r>
            <a:r>
              <a:rPr lang="en-US" sz="1600" dirty="0" smtClean="0"/>
              <a:t>. </a:t>
            </a:r>
            <a:r>
              <a:rPr lang="en-US" sz="1600" dirty="0"/>
              <a:t>Accessed June 2017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V="1">
            <a:off x="4802539" y="2198888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4802539" y="2198888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21" name="Group 16"/>
          <p:cNvGrpSpPr>
            <a:grpSpLocks/>
          </p:cNvGrpSpPr>
          <p:nvPr/>
        </p:nvGrpSpPr>
        <p:grpSpPr bwMode="auto">
          <a:xfrm rot="10800000" flipH="1">
            <a:off x="4802539" y="3471571"/>
            <a:ext cx="719087" cy="510750"/>
            <a:chOff x="3551" y="1542"/>
            <a:chExt cx="900" cy="1241"/>
          </a:xfrm>
        </p:grpSpPr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6" name="Line 2"/>
          <p:cNvSpPr>
            <a:spLocks noChangeShapeType="1"/>
          </p:cNvSpPr>
          <p:nvPr/>
        </p:nvSpPr>
        <p:spPr bwMode="auto">
          <a:xfrm>
            <a:off x="3964339" y="3097925"/>
            <a:ext cx="476672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4414795" y="2634881"/>
            <a:ext cx="914400" cy="914400"/>
            <a:chOff x="1872" y="1584"/>
            <a:chExt cx="576" cy="576"/>
          </a:xfrm>
        </p:grpSpPr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+mn-cs"/>
              </a:endParaRPr>
            </a:p>
          </p:txBody>
        </p:sp>
        <p:sp>
          <p:nvSpPr>
            <p:cNvPr id="32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+mn-cs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783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Case Discussion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dirty="0" smtClean="0">
                <a:ea typeface="ＭＳ Ｐゴシック" pitchFamily="34" charset="-128"/>
              </a:rPr>
              <a:t>A 76-year-old man diagnosed with multiple myeloma in 2006</a:t>
            </a:r>
          </a:p>
          <a:p>
            <a:pPr>
              <a:spcBef>
                <a:spcPts val="1800"/>
              </a:spcBef>
            </a:pPr>
            <a:r>
              <a:rPr lang="en-US" sz="2400" dirty="0" smtClean="0">
                <a:ea typeface="ＭＳ Ｐゴシック" pitchFamily="34" charset="-128"/>
              </a:rPr>
              <a:t>Progressed through multiple lines of therapy including </a:t>
            </a:r>
            <a:r>
              <a:rPr lang="en-US" sz="2400" dirty="0" err="1" smtClean="0">
                <a:ea typeface="ＭＳ Ｐゴシック" pitchFamily="34" charset="-128"/>
              </a:rPr>
              <a:t>lenalidomide</a:t>
            </a:r>
            <a:r>
              <a:rPr lang="en-US" sz="2400" dirty="0" smtClean="0">
                <a:ea typeface="ＭＳ Ｐゴシック" pitchFamily="34" charset="-128"/>
              </a:rPr>
              <a:t>/dexamethasone (</a:t>
            </a:r>
            <a:r>
              <a:rPr lang="en-US" sz="2400" dirty="0" err="1" smtClean="0">
                <a:ea typeface="ＭＳ Ｐゴシック" pitchFamily="34" charset="-128"/>
              </a:rPr>
              <a:t>dex</a:t>
            </a:r>
            <a:r>
              <a:rPr lang="en-US" sz="2400" dirty="0" smtClean="0">
                <a:ea typeface="ＭＳ Ｐゴシック" pitchFamily="34" charset="-128"/>
              </a:rPr>
              <a:t>) and </a:t>
            </a:r>
            <a:r>
              <a:rPr lang="en-US" sz="2400" dirty="0" err="1" smtClean="0">
                <a:ea typeface="ＭＳ Ｐゴシック" pitchFamily="34" charset="-128"/>
              </a:rPr>
              <a:t>ixazomib</a:t>
            </a:r>
            <a:r>
              <a:rPr lang="en-US" sz="2400" dirty="0" smtClean="0">
                <a:ea typeface="ＭＳ Ｐゴシック" pitchFamily="34" charset="-128"/>
              </a:rPr>
              <a:t>/</a:t>
            </a:r>
            <a:r>
              <a:rPr lang="en-US" sz="2400" dirty="0" err="1" smtClean="0">
                <a:ea typeface="ＭＳ Ｐゴシック" pitchFamily="34" charset="-128"/>
              </a:rPr>
              <a:t>lenalidomide</a:t>
            </a:r>
            <a:r>
              <a:rPr lang="en-US" sz="2400" dirty="0" smtClean="0">
                <a:ea typeface="ＭＳ Ｐゴシック" pitchFamily="34" charset="-128"/>
              </a:rPr>
              <a:t>/</a:t>
            </a:r>
            <a:r>
              <a:rPr lang="en-US" sz="2400" dirty="0" err="1" smtClean="0">
                <a:ea typeface="ＭＳ Ｐゴシック" pitchFamily="34" charset="-128"/>
              </a:rPr>
              <a:t>dex</a:t>
            </a:r>
            <a:endParaRPr lang="en-US" sz="2400" dirty="0" smtClean="0">
              <a:ea typeface="ＭＳ Ｐゴシック" pitchFamily="34" charset="-128"/>
            </a:endParaRPr>
          </a:p>
          <a:p>
            <a:pPr>
              <a:spcBef>
                <a:spcPts val="1800"/>
              </a:spcBef>
            </a:pPr>
            <a:r>
              <a:rPr lang="en-US" sz="2400" dirty="0" smtClean="0">
                <a:ea typeface="ＭＳ Ｐゴシック" pitchFamily="34" charset="-128"/>
              </a:rPr>
              <a:t>Received </a:t>
            </a:r>
            <a:r>
              <a:rPr lang="en-US" sz="2400" dirty="0" err="1" smtClean="0">
                <a:ea typeface="ＭＳ Ｐゴシック" pitchFamily="34" charset="-128"/>
              </a:rPr>
              <a:t>daratumumab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plus </a:t>
            </a:r>
            <a:r>
              <a:rPr lang="en-US" sz="2400" dirty="0" err="1" smtClean="0">
                <a:ea typeface="ＭＳ Ｐゴシック" pitchFamily="34" charset="-128"/>
              </a:rPr>
              <a:t>pomalidomide</a:t>
            </a:r>
            <a:r>
              <a:rPr lang="en-US" sz="2400" dirty="0" smtClean="0">
                <a:ea typeface="ＭＳ Ｐゴシック" pitchFamily="34" charset="-128"/>
              </a:rPr>
              <a:t>/</a:t>
            </a:r>
            <a:r>
              <a:rPr lang="en-US" sz="2400" dirty="0" err="1" smtClean="0">
                <a:ea typeface="ＭＳ Ｐゴシック" pitchFamily="34" charset="-128"/>
              </a:rPr>
              <a:t>dex</a:t>
            </a:r>
            <a:r>
              <a:rPr lang="en-US" sz="2400" dirty="0" smtClean="0">
                <a:ea typeface="ＭＳ Ｐゴシック" pitchFamily="34" charset="-128"/>
              </a:rPr>
              <a:t> in June 2016 and is faring well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984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</a:t>
            </a:r>
            <a:r>
              <a:rPr lang="en-US" dirty="0" err="1" smtClean="0"/>
              <a:t>Daratumumab</a:t>
            </a:r>
            <a:r>
              <a:rPr lang="en-US" dirty="0"/>
              <a:t>-</a:t>
            </a:r>
            <a:r>
              <a:rPr lang="en-US" dirty="0" smtClean="0"/>
              <a:t>Associated Infusion-Related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“For </a:t>
            </a:r>
            <a:r>
              <a:rPr lang="en-US" i="1" dirty="0"/>
              <a:t>a busy oncology practice in the community, I always say there’s two things that people are doing. One is: They’re splitting doses. But probably the most important one is: Just give as much as you can on Day 1, and you’re going to flush some of that reaction. </a:t>
            </a:r>
            <a:r>
              <a:rPr lang="en-US" i="1" dirty="0" smtClean="0"/>
              <a:t>So </a:t>
            </a:r>
            <a:r>
              <a:rPr lang="en-US" i="1" dirty="0"/>
              <a:t>by the time you get to the second week – and it’s true with most of the </a:t>
            </a:r>
            <a:r>
              <a:rPr lang="en-US" i="1" dirty="0" err="1"/>
              <a:t>monoclonals</a:t>
            </a:r>
            <a:r>
              <a:rPr lang="en-US" i="1" dirty="0"/>
              <a:t> – then you tend not to have reactions. </a:t>
            </a:r>
            <a:r>
              <a:rPr lang="en-US" i="1" dirty="0" smtClean="0"/>
              <a:t>So </a:t>
            </a:r>
            <a:r>
              <a:rPr lang="en-US" i="1" dirty="0"/>
              <a:t>it’s just Day 1 that needs to be </a:t>
            </a:r>
            <a:r>
              <a:rPr lang="en-US" i="1" dirty="0" smtClean="0"/>
              <a:t>managed.” </a:t>
            </a:r>
          </a:p>
          <a:p>
            <a:pPr marL="0" indent="0">
              <a:buNone/>
            </a:pPr>
            <a:r>
              <a:rPr lang="en-US" b="1" dirty="0" err="1" smtClean="0"/>
              <a:t>Dr</a:t>
            </a:r>
            <a:r>
              <a:rPr lang="en-US" b="1" dirty="0" smtClean="0"/>
              <a:t> Rafael Fonseca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07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533400" y="2438400"/>
            <a:ext cx="8077200" cy="2103120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US" dirty="0" smtClean="0"/>
              <a:t>POLLUX: A Phase </a:t>
            </a:r>
            <a:r>
              <a:rPr lang="en-US" dirty="0"/>
              <a:t>III </a:t>
            </a:r>
            <a:r>
              <a:rPr lang="en-US" dirty="0" smtClean="0"/>
              <a:t>Trial of </a:t>
            </a:r>
            <a:r>
              <a:rPr lang="en-US" dirty="0" err="1" smtClean="0"/>
              <a:t>Daratumumab</a:t>
            </a:r>
            <a:r>
              <a:rPr lang="en-US" dirty="0" smtClean="0"/>
              <a:t>/Len/</a:t>
            </a:r>
            <a:br>
              <a:rPr lang="en-US" dirty="0" smtClean="0"/>
            </a:br>
            <a:r>
              <a:rPr lang="en-US" dirty="0" err="1" smtClean="0"/>
              <a:t>Dex</a:t>
            </a:r>
            <a:r>
              <a:rPr lang="en-US" dirty="0" smtClean="0"/>
              <a:t> for Relapsed/Refractory MM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4800"/>
            <a:ext cx="7772400" cy="1177778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dirty="0" smtClean="0"/>
              <a:t>Patients </a:t>
            </a:r>
            <a:r>
              <a:rPr lang="en-US" sz="2000" dirty="0"/>
              <a:t>with MM (</a:t>
            </a:r>
            <a:r>
              <a:rPr lang="en-US" sz="2000" dirty="0" smtClean="0"/>
              <a:t>n = 569</a:t>
            </a:r>
            <a:r>
              <a:rPr lang="en-US" sz="2000" dirty="0"/>
              <a:t>) who had received 1 or more prior therapies </a:t>
            </a:r>
            <a:r>
              <a:rPr lang="en-US" sz="2000" dirty="0" smtClean="0"/>
              <a:t>received </a:t>
            </a:r>
            <a:r>
              <a:rPr lang="en-US" sz="2000" dirty="0" err="1" smtClean="0"/>
              <a:t>daratumumab</a:t>
            </a:r>
            <a:r>
              <a:rPr lang="en-US" sz="2000" dirty="0" smtClean="0"/>
              <a:t> and </a:t>
            </a:r>
            <a:r>
              <a:rPr lang="en-US" sz="2000" dirty="0" err="1"/>
              <a:t>len</a:t>
            </a:r>
            <a:r>
              <a:rPr lang="en-US" sz="2000" dirty="0"/>
              <a:t>/</a:t>
            </a:r>
            <a:r>
              <a:rPr lang="en-US" sz="2000" dirty="0" err="1"/>
              <a:t>dex</a:t>
            </a:r>
            <a:r>
              <a:rPr lang="en-US" sz="2000" dirty="0"/>
              <a:t> (</a:t>
            </a:r>
            <a:r>
              <a:rPr lang="en-US" sz="2000" dirty="0" err="1"/>
              <a:t>DRd</a:t>
            </a:r>
            <a:r>
              <a:rPr lang="en-US" sz="2000" dirty="0"/>
              <a:t>) or </a:t>
            </a:r>
            <a:r>
              <a:rPr lang="en-US" sz="2000" dirty="0" err="1"/>
              <a:t>len</a:t>
            </a:r>
            <a:r>
              <a:rPr lang="en-US" sz="2000" dirty="0"/>
              <a:t>/</a:t>
            </a:r>
            <a:r>
              <a:rPr lang="en-US" sz="2000" dirty="0" err="1"/>
              <a:t>dex</a:t>
            </a:r>
            <a:r>
              <a:rPr lang="en-US" sz="2000" dirty="0"/>
              <a:t> (Rd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aphicFrame>
        <p:nvGraphicFramePr>
          <p:cNvPr id="5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010837"/>
              </p:ext>
            </p:extLst>
          </p:nvPr>
        </p:nvGraphicFramePr>
        <p:xfrm>
          <a:off x="685800" y="2581630"/>
          <a:ext cx="7772400" cy="1816661"/>
        </p:xfrm>
        <a:graphic>
          <a:graphicData uri="http://schemas.openxmlformats.org/drawingml/2006/table">
            <a:tbl>
              <a:tblPr/>
              <a:tblGrid>
                <a:gridCol w="2606969"/>
                <a:gridCol w="1915187"/>
                <a:gridCol w="1737034"/>
                <a:gridCol w="1513210"/>
              </a:tblGrid>
              <a:tr h="5635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Efficacy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</a:rPr>
                        <a:t>DRd</a:t>
                      </a:r>
                      <a:endParaRPr lang="en-US" sz="17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286)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283)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HR, </a:t>
                      </a:r>
                      <a:r>
                        <a:rPr lang="en-US" sz="1700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b="1" i="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value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7299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PFS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PFS (12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mo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r>
                        <a:rPr lang="en-US" sz="1700" b="0" baseline="0" dirty="0" smtClean="0">
                          <a:solidFill>
                            <a:schemeClr val="bg1"/>
                          </a:solidFill>
                        </a:rPr>
                        <a:t> reached</a:t>
                      </a:r>
                    </a:p>
                    <a:p>
                      <a:pPr algn="ctr"/>
                      <a:r>
                        <a:rPr lang="en-US" sz="1700" b="0" baseline="0" dirty="0" smtClean="0">
                          <a:solidFill>
                            <a:schemeClr val="bg1"/>
                          </a:solidFill>
                        </a:rPr>
                        <a:t>83.2%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18.4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700" b="0" smtClean="0">
                          <a:solidFill>
                            <a:schemeClr val="bg1"/>
                          </a:solidFill>
                        </a:rPr>
                        <a:t>60.1%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0.37, &lt;0.001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771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Overall response rate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92.9%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76.4%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—, &lt;0.001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0" y="6473279"/>
            <a:ext cx="9144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  <a:cs typeface="Arial" charset="0"/>
              </a:rPr>
              <a:t>Dimopoulos MA et 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al. </a:t>
            </a:r>
            <a:r>
              <a:rPr lang="da-DK" sz="1600" i="1" dirty="0">
                <a:solidFill>
                  <a:srgbClr val="FFFFFF"/>
                </a:solidFill>
                <a:cs typeface="Arial" charset="0"/>
              </a:rPr>
              <a:t>N </a:t>
            </a:r>
            <a:r>
              <a:rPr lang="da-DK" sz="1600" i="1" dirty="0" err="1">
                <a:solidFill>
                  <a:srgbClr val="FFFFFF"/>
                </a:solidFill>
                <a:cs typeface="Arial" charset="0"/>
              </a:rPr>
              <a:t>Engl</a:t>
            </a:r>
            <a:r>
              <a:rPr lang="da-DK" sz="1600" i="1" dirty="0">
                <a:solidFill>
                  <a:srgbClr val="FFFFFF"/>
                </a:solidFill>
                <a:cs typeface="Arial" charset="0"/>
              </a:rPr>
              <a:t> J Med</a:t>
            </a:r>
            <a:r>
              <a:rPr lang="da-DK" sz="1600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da-DK" sz="1600" dirty="0" smtClean="0">
                <a:solidFill>
                  <a:srgbClr val="FFFFFF"/>
                </a:solidFill>
                <a:cs typeface="Arial" charset="0"/>
              </a:rPr>
              <a:t>2016;375(14</a:t>
            </a:r>
            <a:r>
              <a:rPr lang="da-DK" sz="1600" dirty="0">
                <a:solidFill>
                  <a:srgbClr val="FFFFFF"/>
                </a:solidFill>
                <a:cs typeface="Arial" charset="0"/>
              </a:rPr>
              <a:t>):</a:t>
            </a:r>
            <a:r>
              <a:rPr lang="da-DK" sz="1600" dirty="0" smtClean="0">
                <a:solidFill>
                  <a:srgbClr val="FFFFFF"/>
                </a:solidFill>
                <a:cs typeface="Arial" charset="0"/>
              </a:rPr>
              <a:t>1319-31.</a:t>
            </a:r>
            <a:endParaRPr lang="en-US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4806132"/>
            <a:ext cx="7772400" cy="117777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kern="0" dirty="0" smtClean="0"/>
              <a:t>Most </a:t>
            </a:r>
            <a:r>
              <a:rPr lang="en-US" sz="2000" kern="0" dirty="0"/>
              <a:t>common </a:t>
            </a:r>
            <a:r>
              <a:rPr lang="en-US" sz="2000" kern="0" dirty="0" smtClean="0"/>
              <a:t>Grade </a:t>
            </a:r>
            <a:r>
              <a:rPr lang="en-US" sz="2000" kern="0" dirty="0"/>
              <a:t>3/4 adverse events: neutropenia, thrombocytopenia, anemia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kern="0" dirty="0" err="1" smtClean="0"/>
              <a:t>Daratumumab</a:t>
            </a:r>
            <a:r>
              <a:rPr lang="en-US" sz="2000" kern="0" dirty="0"/>
              <a:t>-</a:t>
            </a:r>
            <a:r>
              <a:rPr lang="en-US" sz="2000" kern="0" dirty="0" smtClean="0"/>
              <a:t>associated infusion-related </a:t>
            </a:r>
            <a:r>
              <a:rPr lang="en-US" sz="2000" kern="0" dirty="0"/>
              <a:t>reactions reported in 47.7% of patients, mostly </a:t>
            </a:r>
            <a:r>
              <a:rPr lang="en-US" sz="2000" kern="0" dirty="0" smtClean="0"/>
              <a:t>Grade </a:t>
            </a:r>
            <a:r>
              <a:rPr lang="en-US" sz="2000" kern="0" dirty="0"/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105799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533400" y="2438400"/>
            <a:ext cx="8077200" cy="2103120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III CASTOR Trial of </a:t>
            </a:r>
            <a:r>
              <a:rPr lang="en-US" dirty="0" err="1" smtClean="0"/>
              <a:t>Daratumumab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Bortezomib</a:t>
            </a:r>
            <a:r>
              <a:rPr lang="en-US" dirty="0" smtClean="0"/>
              <a:t>/</a:t>
            </a:r>
            <a:r>
              <a:rPr lang="en-US" dirty="0" err="1" smtClean="0"/>
              <a:t>Dex</a:t>
            </a:r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smtClean="0"/>
              <a:t>Relapsed/Refractory </a:t>
            </a:r>
            <a:r>
              <a:rPr lang="en-US" dirty="0"/>
              <a:t>MM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01811"/>
            <a:ext cx="7772400" cy="1177778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dirty="0" smtClean="0"/>
              <a:t>Patients </a:t>
            </a:r>
            <a:r>
              <a:rPr lang="en-US" sz="2000" dirty="0"/>
              <a:t>with relapsed/refractory MM (</a:t>
            </a:r>
            <a:r>
              <a:rPr lang="en-US" sz="2000" dirty="0" smtClean="0"/>
              <a:t>n = 498</a:t>
            </a:r>
            <a:r>
              <a:rPr lang="en-US" sz="2000" dirty="0"/>
              <a:t>) </a:t>
            </a:r>
            <a:r>
              <a:rPr lang="en-US" sz="2000" dirty="0" smtClean="0"/>
              <a:t>received </a:t>
            </a:r>
            <a:r>
              <a:rPr lang="en-US" sz="2000" dirty="0" err="1" smtClean="0"/>
              <a:t>bortezomib</a:t>
            </a:r>
            <a:r>
              <a:rPr lang="en-US" sz="2000" dirty="0" smtClean="0"/>
              <a:t>/</a:t>
            </a:r>
            <a:r>
              <a:rPr lang="en-US" sz="2000" dirty="0" err="1" smtClean="0"/>
              <a:t>dex</a:t>
            </a:r>
            <a:r>
              <a:rPr lang="en-US" sz="2000" dirty="0" smtClean="0"/>
              <a:t> </a:t>
            </a:r>
            <a:r>
              <a:rPr lang="en-US" sz="2000" dirty="0"/>
              <a:t>(Rd) alone or in combination with </a:t>
            </a:r>
            <a:r>
              <a:rPr lang="en-US" sz="2000" dirty="0" err="1"/>
              <a:t>daratumumab</a:t>
            </a:r>
            <a:r>
              <a:rPr lang="en-US" sz="2000" dirty="0"/>
              <a:t> (</a:t>
            </a:r>
            <a:r>
              <a:rPr lang="en-US" sz="2000" dirty="0" err="1"/>
              <a:t>DVd</a:t>
            </a:r>
            <a:r>
              <a:rPr lang="en-US" sz="2000" dirty="0"/>
              <a:t>)</a:t>
            </a:r>
          </a:p>
          <a:p>
            <a:endParaRPr lang="en-US" sz="2000" dirty="0"/>
          </a:p>
        </p:txBody>
      </p:sp>
      <p:graphicFrame>
        <p:nvGraphicFramePr>
          <p:cNvPr id="5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129382"/>
              </p:ext>
            </p:extLst>
          </p:nvPr>
        </p:nvGraphicFramePr>
        <p:xfrm>
          <a:off x="685800" y="2575560"/>
          <a:ext cx="7772400" cy="1828800"/>
        </p:xfrm>
        <a:graphic>
          <a:graphicData uri="http://schemas.openxmlformats.org/drawingml/2006/table">
            <a:tbl>
              <a:tblPr/>
              <a:tblGrid>
                <a:gridCol w="2606969"/>
                <a:gridCol w="1915187"/>
                <a:gridCol w="1737034"/>
                <a:gridCol w="1513210"/>
              </a:tblGrid>
              <a:tr h="6770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Efficacy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</a:rPr>
                        <a:t>DVd</a:t>
                      </a:r>
                      <a:endParaRPr lang="en-US" sz="17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251)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</a:rPr>
                        <a:t>Vd</a:t>
                      </a:r>
                      <a:endParaRPr lang="en-US" sz="17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247)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HR, </a:t>
                      </a:r>
                      <a:r>
                        <a:rPr lang="en-US" sz="1700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6770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PFS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PFS (12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mo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r>
                        <a:rPr lang="en-US" sz="1700" b="0" baseline="0" dirty="0" smtClean="0">
                          <a:solidFill>
                            <a:schemeClr val="bg1"/>
                          </a:solidFill>
                        </a:rPr>
                        <a:t> reached</a:t>
                      </a:r>
                    </a:p>
                    <a:p>
                      <a:pPr algn="ctr"/>
                      <a:r>
                        <a:rPr lang="en-US" sz="1700" b="0" baseline="0" dirty="0" smtClean="0">
                          <a:solidFill>
                            <a:schemeClr val="bg1"/>
                          </a:solidFill>
                        </a:rPr>
                        <a:t>60.7%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7.2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26.9%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0.39, &lt;0.001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74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Overall response rate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82.9%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63.2%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—, &lt;0.001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0" y="6473279"/>
            <a:ext cx="9144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  <a:cs typeface="Arial" charset="0"/>
              </a:rPr>
              <a:t>Palumbo A et 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al. </a:t>
            </a:r>
            <a:r>
              <a:rPr lang="da-DK" sz="1600" i="1" dirty="0">
                <a:solidFill>
                  <a:srgbClr val="FFFFFF"/>
                </a:solidFill>
                <a:cs typeface="Arial" charset="0"/>
              </a:rPr>
              <a:t>N </a:t>
            </a:r>
            <a:r>
              <a:rPr lang="da-DK" sz="1600" i="1" dirty="0" err="1">
                <a:solidFill>
                  <a:srgbClr val="FFFFFF"/>
                </a:solidFill>
                <a:cs typeface="Arial" charset="0"/>
              </a:rPr>
              <a:t>Engl</a:t>
            </a:r>
            <a:r>
              <a:rPr lang="da-DK" sz="1600" i="1" dirty="0">
                <a:solidFill>
                  <a:srgbClr val="FFFFFF"/>
                </a:solidFill>
                <a:cs typeface="Arial" charset="0"/>
              </a:rPr>
              <a:t> J Med</a:t>
            </a:r>
            <a:r>
              <a:rPr lang="da-DK" sz="1600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da-DK" sz="1600" dirty="0" smtClean="0">
                <a:solidFill>
                  <a:srgbClr val="FFFFFF"/>
                </a:solidFill>
                <a:cs typeface="Arial" charset="0"/>
              </a:rPr>
              <a:t>2016;375:754-66.</a:t>
            </a:r>
            <a:endParaRPr lang="en-US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4800600"/>
            <a:ext cx="7543800" cy="117777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kern="0" dirty="0" smtClean="0"/>
              <a:t>Most </a:t>
            </a:r>
            <a:r>
              <a:rPr lang="en-US" sz="2000" kern="0" dirty="0"/>
              <a:t>common </a:t>
            </a:r>
            <a:r>
              <a:rPr lang="en-US" sz="2000" kern="0" dirty="0" smtClean="0"/>
              <a:t>Grade </a:t>
            </a:r>
            <a:r>
              <a:rPr lang="en-US" sz="2000" kern="0" dirty="0"/>
              <a:t>3/4 adverse events: neutropenia, </a:t>
            </a:r>
            <a:r>
              <a:rPr lang="en-US" sz="2000" kern="0" dirty="0" smtClean="0"/>
              <a:t/>
            </a:r>
            <a:br>
              <a:rPr lang="en-US" sz="2000" kern="0" dirty="0" smtClean="0"/>
            </a:br>
            <a:r>
              <a:rPr lang="en-US" sz="2000" kern="0" dirty="0" smtClean="0"/>
              <a:t>thrombocytopenia</a:t>
            </a:r>
            <a:r>
              <a:rPr lang="en-US" sz="2000" kern="0" dirty="0"/>
              <a:t>, anemia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kern="0" dirty="0" err="1" smtClean="0"/>
              <a:t>Daratumumab</a:t>
            </a:r>
            <a:r>
              <a:rPr lang="en-US" sz="2000" kern="0" dirty="0"/>
              <a:t>-</a:t>
            </a:r>
            <a:r>
              <a:rPr lang="en-US" sz="2000" kern="0" dirty="0" smtClean="0"/>
              <a:t>associated </a:t>
            </a:r>
            <a:r>
              <a:rPr lang="en-US" sz="2000" kern="0" dirty="0"/>
              <a:t>IRRs: </a:t>
            </a:r>
            <a:r>
              <a:rPr lang="en-US" sz="2000" kern="0" dirty="0" smtClean="0"/>
              <a:t>47.7% </a:t>
            </a:r>
            <a:r>
              <a:rPr lang="en-US" sz="2000" kern="0" dirty="0"/>
              <a:t>of patients, mostly </a:t>
            </a:r>
            <a:r>
              <a:rPr lang="en-US" sz="2000" kern="0" dirty="0" smtClean="0"/>
              <a:t>Grade </a:t>
            </a:r>
            <a:r>
              <a:rPr lang="en-US" sz="2000" kern="0" dirty="0"/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78545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Case Discussion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85800" y="1462088"/>
            <a:ext cx="7696200" cy="5027612"/>
          </a:xfrm>
        </p:spPr>
        <p:txBody>
          <a:bodyPr>
            <a:normAutofit/>
          </a:bodyPr>
          <a:lstStyle/>
          <a:p>
            <a:pPr>
              <a:spcBef>
                <a:spcPts val="1728"/>
              </a:spcBef>
            </a:pPr>
            <a:r>
              <a:rPr lang="en-US" sz="2200" dirty="0" smtClean="0">
                <a:ea typeface="ＭＳ Ｐゴシック" pitchFamily="34" charset="-128"/>
              </a:rPr>
              <a:t>A 45-year-old man who was diagnosed 4 years ago with MM </a:t>
            </a:r>
            <a:endParaRPr lang="en-US" sz="2200" dirty="0">
              <a:ea typeface="ＭＳ Ｐゴシック" pitchFamily="34" charset="-128"/>
            </a:endParaRPr>
          </a:p>
          <a:p>
            <a:pPr>
              <a:spcBef>
                <a:spcPts val="1728"/>
              </a:spcBef>
            </a:pPr>
            <a:r>
              <a:rPr lang="en-US" sz="2200" dirty="0">
                <a:ea typeface="ＭＳ Ｐゴシック" pitchFamily="34" charset="-128"/>
              </a:rPr>
              <a:t>R</a:t>
            </a:r>
            <a:r>
              <a:rPr lang="en-US" sz="2200" dirty="0" smtClean="0">
                <a:ea typeface="ＭＳ Ｐゴシック" pitchFamily="34" charset="-128"/>
              </a:rPr>
              <a:t>eceived RVD with transplant followed by </a:t>
            </a:r>
            <a:r>
              <a:rPr lang="en-US" sz="2200" dirty="0" err="1" smtClean="0">
                <a:ea typeface="ＭＳ Ｐゴシック" pitchFamily="34" charset="-128"/>
              </a:rPr>
              <a:t>len</a:t>
            </a:r>
            <a:r>
              <a:rPr lang="en-US" sz="2200" dirty="0" smtClean="0">
                <a:ea typeface="ＭＳ Ｐゴシック" pitchFamily="34" charset="-128"/>
              </a:rPr>
              <a:t> maintenance for 18 </a:t>
            </a:r>
            <a:r>
              <a:rPr lang="en-US" sz="2200" dirty="0" err="1" smtClean="0">
                <a:ea typeface="ＭＳ Ｐゴシック" pitchFamily="34" charset="-128"/>
              </a:rPr>
              <a:t>mo</a:t>
            </a:r>
            <a:endParaRPr lang="en-US" sz="2200" dirty="0" smtClean="0">
              <a:ea typeface="ＭＳ Ｐゴシック" pitchFamily="34" charset="-128"/>
            </a:endParaRPr>
          </a:p>
          <a:p>
            <a:pPr>
              <a:spcBef>
                <a:spcPts val="1728"/>
              </a:spcBef>
            </a:pPr>
            <a:r>
              <a:rPr lang="en-US" sz="2200" dirty="0" smtClean="0">
                <a:ea typeface="ＭＳ Ｐゴシック" pitchFamily="34" charset="-128"/>
              </a:rPr>
              <a:t>Progressed with bone disease and received </a:t>
            </a:r>
            <a:r>
              <a:rPr lang="en-US" sz="2200" dirty="0">
                <a:ea typeface="ＭＳ Ｐゴシック" pitchFamily="34" charset="-128"/>
              </a:rPr>
              <a:t>radiation therapy </a:t>
            </a:r>
            <a:r>
              <a:rPr lang="en-US" sz="2200" dirty="0" smtClean="0">
                <a:ea typeface="ＭＳ Ｐゴシック" pitchFamily="34" charset="-128"/>
              </a:rPr>
              <a:t>and carfilzomib/</a:t>
            </a:r>
            <a:r>
              <a:rPr lang="en-US" sz="2200" dirty="0" err="1" smtClean="0">
                <a:ea typeface="ＭＳ Ｐゴシック" pitchFamily="34" charset="-128"/>
              </a:rPr>
              <a:t>pomalidomide</a:t>
            </a:r>
            <a:r>
              <a:rPr lang="en-US" sz="2200" dirty="0" smtClean="0">
                <a:ea typeface="ＭＳ Ｐゴシック" pitchFamily="34" charset="-128"/>
              </a:rPr>
              <a:t>/</a:t>
            </a:r>
            <a:r>
              <a:rPr lang="en-US" sz="2200" dirty="0" err="1" smtClean="0">
                <a:ea typeface="ＭＳ Ｐゴシック" pitchFamily="34" charset="-128"/>
              </a:rPr>
              <a:t>dex</a:t>
            </a:r>
            <a:r>
              <a:rPr lang="en-US" sz="2200" dirty="0" smtClean="0">
                <a:ea typeface="ＭＳ Ｐゴシック" pitchFamily="34" charset="-128"/>
              </a:rPr>
              <a:t> and achieved a VGPR</a:t>
            </a:r>
          </a:p>
        </p:txBody>
      </p:sp>
    </p:spTree>
    <p:extLst>
      <p:ext uri="{BB962C8B-B14F-4D97-AF65-F5344CB8AC3E}">
        <p14:creationId xmlns:p14="http://schemas.microsoft.com/office/powerpoint/2010/main" val="127339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Case Discussion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728"/>
              </a:spcBef>
            </a:pPr>
            <a:r>
              <a:rPr lang="en-US" sz="2200" dirty="0">
                <a:ea typeface="ＭＳ Ｐゴシック" pitchFamily="34" charset="-128"/>
              </a:rPr>
              <a:t>A 45-year-old man who was diagnosed 4 years ago with MM </a:t>
            </a:r>
          </a:p>
          <a:p>
            <a:pPr>
              <a:spcBef>
                <a:spcPts val="1728"/>
              </a:spcBef>
            </a:pPr>
            <a:r>
              <a:rPr lang="en-US" sz="2200" dirty="0">
                <a:ea typeface="ＭＳ Ｐゴシック" pitchFamily="34" charset="-128"/>
              </a:rPr>
              <a:t>Received RVD with transplant followed by </a:t>
            </a:r>
            <a:r>
              <a:rPr lang="en-US" sz="2200" dirty="0" err="1">
                <a:ea typeface="ＭＳ Ｐゴシック" pitchFamily="34" charset="-128"/>
              </a:rPr>
              <a:t>len</a:t>
            </a:r>
            <a:r>
              <a:rPr lang="en-US" sz="2200" dirty="0">
                <a:ea typeface="ＭＳ Ｐゴシック" pitchFamily="34" charset="-128"/>
              </a:rPr>
              <a:t> maintenance for 18 </a:t>
            </a:r>
            <a:r>
              <a:rPr lang="en-US" sz="2200" dirty="0" err="1">
                <a:ea typeface="ＭＳ Ｐゴシック" pitchFamily="34" charset="-128"/>
              </a:rPr>
              <a:t>mo</a:t>
            </a:r>
            <a:endParaRPr lang="en-US" sz="2200" dirty="0">
              <a:ea typeface="ＭＳ Ｐゴシック" pitchFamily="34" charset="-128"/>
            </a:endParaRPr>
          </a:p>
          <a:p>
            <a:pPr>
              <a:spcBef>
                <a:spcPts val="1728"/>
              </a:spcBef>
            </a:pPr>
            <a:r>
              <a:rPr lang="en-US" sz="2200" dirty="0">
                <a:ea typeface="ＭＳ Ｐゴシック" pitchFamily="34" charset="-128"/>
              </a:rPr>
              <a:t>Progressed with bone disease and received radiation therapy and carfilzomib/</a:t>
            </a:r>
            <a:r>
              <a:rPr lang="en-US" sz="2200" dirty="0" err="1">
                <a:ea typeface="ＭＳ Ｐゴシック" pitchFamily="34" charset="-128"/>
              </a:rPr>
              <a:t>pomalidomide</a:t>
            </a:r>
            <a:r>
              <a:rPr lang="en-US" sz="2200" dirty="0">
                <a:ea typeface="ＭＳ Ｐゴシック" pitchFamily="34" charset="-128"/>
              </a:rPr>
              <a:t>/</a:t>
            </a:r>
            <a:r>
              <a:rPr lang="en-US" sz="2200" dirty="0" err="1">
                <a:ea typeface="ＭＳ Ｐゴシック" pitchFamily="34" charset="-128"/>
              </a:rPr>
              <a:t>dex</a:t>
            </a:r>
            <a:r>
              <a:rPr lang="en-US" sz="2200" dirty="0">
                <a:ea typeface="ＭＳ Ｐゴシック" pitchFamily="34" charset="-128"/>
              </a:rPr>
              <a:t> and achieved a VGPR</a:t>
            </a:r>
          </a:p>
          <a:p>
            <a:pPr>
              <a:spcBef>
                <a:spcPts val="1728"/>
              </a:spcBef>
            </a:pPr>
            <a:r>
              <a:rPr lang="en-US" sz="2200" dirty="0">
                <a:solidFill>
                  <a:srgbClr val="FFFF00"/>
                </a:solidFill>
                <a:ea typeface="ＭＳ Ｐゴシック" pitchFamily="34" charset="-128"/>
              </a:rPr>
              <a:t>Experienced </a:t>
            </a:r>
            <a:r>
              <a:rPr lang="en-US" sz="2200" dirty="0" smtClean="0">
                <a:solidFill>
                  <a:srgbClr val="FFFF00"/>
                </a:solidFill>
                <a:ea typeface="ＭＳ Ｐゴシック" pitchFamily="34" charset="-128"/>
              </a:rPr>
              <a:t>relapse again</a:t>
            </a:r>
            <a:r>
              <a:rPr lang="en-US" sz="2200" dirty="0">
                <a:solidFill>
                  <a:srgbClr val="FFFF00"/>
                </a:solidFill>
                <a:ea typeface="ＭＳ Ｐゴシック" pitchFamily="34" charset="-128"/>
              </a:rPr>
              <a:t>, </a:t>
            </a:r>
            <a:r>
              <a:rPr lang="en-US" sz="2200" dirty="0" smtClean="0">
                <a:solidFill>
                  <a:srgbClr val="FFFF00"/>
                </a:solidFill>
                <a:ea typeface="ＭＳ Ｐゴシック" pitchFamily="34" charset="-128"/>
              </a:rPr>
              <a:t>received </a:t>
            </a:r>
            <a:r>
              <a:rPr lang="en-US" sz="2200" dirty="0" err="1" smtClean="0">
                <a:solidFill>
                  <a:srgbClr val="FFFF00"/>
                </a:solidFill>
                <a:ea typeface="ＭＳ Ｐゴシック" pitchFamily="34" charset="-128"/>
              </a:rPr>
              <a:t>daratumumab</a:t>
            </a:r>
            <a:r>
              <a:rPr lang="en-US" sz="2200" dirty="0" smtClean="0">
                <a:solidFill>
                  <a:srgbClr val="FFFF00"/>
                </a:solidFill>
                <a:ea typeface="ＭＳ Ｐゴシック" pitchFamily="34" charset="-128"/>
              </a:rPr>
              <a:t>/</a:t>
            </a:r>
            <a:r>
              <a:rPr lang="en-US" sz="2200" dirty="0" err="1" smtClean="0">
                <a:solidFill>
                  <a:srgbClr val="FFFF00"/>
                </a:solidFill>
                <a:ea typeface="ＭＳ Ｐゴシック" pitchFamily="34" charset="-128"/>
              </a:rPr>
              <a:t>len</a:t>
            </a:r>
            <a:r>
              <a:rPr lang="en-US" sz="2200" dirty="0" smtClean="0">
                <a:solidFill>
                  <a:srgbClr val="FFFF00"/>
                </a:solidFill>
                <a:ea typeface="ＭＳ Ｐゴシック" pitchFamily="34" charset="-128"/>
              </a:rPr>
              <a:t>/</a:t>
            </a:r>
            <a:br>
              <a:rPr lang="en-US" sz="2200" dirty="0" smtClean="0">
                <a:solidFill>
                  <a:srgbClr val="FFFF00"/>
                </a:solidFill>
                <a:ea typeface="ＭＳ Ｐゴシック" pitchFamily="34" charset="-128"/>
              </a:rPr>
            </a:br>
            <a:r>
              <a:rPr lang="en-US" sz="2200" dirty="0" err="1" smtClean="0">
                <a:solidFill>
                  <a:srgbClr val="FFFF00"/>
                </a:solidFill>
                <a:ea typeface="ＭＳ Ｐゴシック" pitchFamily="34" charset="-128"/>
              </a:rPr>
              <a:t>dex</a:t>
            </a:r>
            <a:r>
              <a:rPr lang="en-US" sz="2200" dirty="0" smtClean="0">
                <a:solidFill>
                  <a:srgbClr val="FFFF00"/>
                </a:solidFill>
                <a:ea typeface="ＭＳ Ｐゴシック" pitchFamily="34" charset="-128"/>
              </a:rPr>
              <a:t> and has achieved a PR </a:t>
            </a:r>
          </a:p>
        </p:txBody>
      </p:sp>
    </p:spTree>
    <p:extLst>
      <p:ext uri="{BB962C8B-B14F-4D97-AF65-F5344CB8AC3E}">
        <p14:creationId xmlns:p14="http://schemas.microsoft.com/office/powerpoint/2010/main" val="125702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533400" y="4286310"/>
            <a:ext cx="8077200" cy="1722120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33400" y="1878390"/>
            <a:ext cx="8077200" cy="1722120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352"/>
            <a:ext cx="8229600" cy="1143000"/>
          </a:xfrm>
        </p:spPr>
        <p:txBody>
          <a:bodyPr/>
          <a:lstStyle/>
          <a:p>
            <a:r>
              <a:rPr lang="en-US" dirty="0" smtClean="0"/>
              <a:t>POLLUX and CASTOR Trials of </a:t>
            </a:r>
            <a:r>
              <a:rPr lang="en-US" dirty="0" err="1" smtClean="0"/>
              <a:t>Daratumumab</a:t>
            </a:r>
            <a:r>
              <a:rPr lang="en-US" dirty="0" smtClean="0"/>
              <a:t> for Relapsed/Refractory MM </a:t>
            </a:r>
            <a:endParaRPr lang="en-US" dirty="0"/>
          </a:p>
        </p:txBody>
      </p:sp>
      <p:graphicFrame>
        <p:nvGraphicFramePr>
          <p:cNvPr id="5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240097"/>
              </p:ext>
            </p:extLst>
          </p:nvPr>
        </p:nvGraphicFramePr>
        <p:xfrm>
          <a:off x="685801" y="2000310"/>
          <a:ext cx="7772400" cy="1464642"/>
        </p:xfrm>
        <a:graphic>
          <a:graphicData uri="http://schemas.openxmlformats.org/drawingml/2006/table">
            <a:tbl>
              <a:tblPr/>
              <a:tblGrid>
                <a:gridCol w="2606969"/>
                <a:gridCol w="1915186"/>
                <a:gridCol w="1737035"/>
                <a:gridCol w="1513210"/>
              </a:tblGrid>
              <a:tr h="4160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Efficacy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</a:rPr>
                        <a:t>DRd</a:t>
                      </a:r>
                      <a:endParaRPr lang="en-US" sz="17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286)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283)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HR, </a:t>
                      </a:r>
                      <a:r>
                        <a:rPr lang="en-US" sz="1700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4275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PFS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r>
                        <a:rPr lang="en-US" sz="1700" b="0" baseline="0" dirty="0" smtClean="0">
                          <a:solidFill>
                            <a:schemeClr val="bg1"/>
                          </a:solidFill>
                        </a:rPr>
                        <a:t> reached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18.4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0.37, &lt;0.001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275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Overall response rate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92.9%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76.4%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—, &lt;0.001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0" y="6227058"/>
            <a:ext cx="9144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  <a:cs typeface="Arial" charset="0"/>
              </a:rPr>
              <a:t>Dimopoulos MA et 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al. </a:t>
            </a:r>
            <a:r>
              <a:rPr lang="da-DK" sz="1600" i="1" dirty="0">
                <a:solidFill>
                  <a:srgbClr val="FFFFFF"/>
                </a:solidFill>
                <a:cs typeface="Arial" charset="0"/>
              </a:rPr>
              <a:t>N </a:t>
            </a:r>
            <a:r>
              <a:rPr lang="da-DK" sz="1600" i="1" dirty="0" err="1">
                <a:solidFill>
                  <a:srgbClr val="FFFFFF"/>
                </a:solidFill>
                <a:cs typeface="Arial" charset="0"/>
              </a:rPr>
              <a:t>Engl</a:t>
            </a:r>
            <a:r>
              <a:rPr lang="da-DK" sz="1600" i="1" dirty="0">
                <a:solidFill>
                  <a:srgbClr val="FFFFFF"/>
                </a:solidFill>
                <a:cs typeface="Arial" charset="0"/>
              </a:rPr>
              <a:t> J Med</a:t>
            </a:r>
            <a:r>
              <a:rPr lang="da-DK" sz="1600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da-DK" sz="1600" dirty="0" smtClean="0">
                <a:solidFill>
                  <a:srgbClr val="FFFFFF"/>
                </a:solidFill>
                <a:cs typeface="Arial" charset="0"/>
              </a:rPr>
              <a:t>2016;375(14</a:t>
            </a:r>
            <a:r>
              <a:rPr lang="da-DK" sz="1600" dirty="0">
                <a:solidFill>
                  <a:srgbClr val="FFFFFF"/>
                </a:solidFill>
                <a:cs typeface="Arial" charset="0"/>
              </a:rPr>
              <a:t>):</a:t>
            </a:r>
            <a:r>
              <a:rPr lang="da-DK" sz="1600" dirty="0" smtClean="0">
                <a:solidFill>
                  <a:srgbClr val="FFFFFF"/>
                </a:solidFill>
                <a:cs typeface="Arial" charset="0"/>
              </a:rPr>
              <a:t>1319-31. 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Palumbo A et al. </a:t>
            </a:r>
            <a:r>
              <a:rPr lang="da-DK" sz="1600" i="1" dirty="0">
                <a:solidFill>
                  <a:srgbClr val="FFFFFF"/>
                </a:solidFill>
                <a:cs typeface="Arial" charset="0"/>
              </a:rPr>
              <a:t>N </a:t>
            </a:r>
            <a:r>
              <a:rPr lang="da-DK" sz="1600" i="1" dirty="0" err="1">
                <a:solidFill>
                  <a:srgbClr val="FFFFFF"/>
                </a:solidFill>
                <a:cs typeface="Arial" charset="0"/>
              </a:rPr>
              <a:t>Engl</a:t>
            </a:r>
            <a:r>
              <a:rPr lang="da-DK" sz="1600" i="1" dirty="0">
                <a:solidFill>
                  <a:srgbClr val="FFFFFF"/>
                </a:solidFill>
                <a:cs typeface="Arial" charset="0"/>
              </a:rPr>
              <a:t> J Med</a:t>
            </a:r>
            <a:r>
              <a:rPr lang="da-DK" sz="1600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da-DK" sz="1600" dirty="0" smtClean="0">
                <a:solidFill>
                  <a:srgbClr val="FFFFFF"/>
                </a:solidFill>
                <a:cs typeface="Arial" charset="0"/>
              </a:rPr>
              <a:t>2016;375:754-66.</a:t>
            </a:r>
            <a:endParaRPr lang="en-US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9951" y="3886200"/>
            <a:ext cx="1265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CASTOR</a:t>
            </a:r>
            <a:endParaRPr lang="en-US" sz="2000" b="1" dirty="0"/>
          </a:p>
        </p:txBody>
      </p:sp>
      <p:graphicFrame>
        <p:nvGraphicFramePr>
          <p:cNvPr id="9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06987"/>
              </p:ext>
            </p:extLst>
          </p:nvPr>
        </p:nvGraphicFramePr>
        <p:xfrm>
          <a:off x="682979" y="4408230"/>
          <a:ext cx="7772400" cy="1464642"/>
        </p:xfrm>
        <a:graphic>
          <a:graphicData uri="http://schemas.openxmlformats.org/drawingml/2006/table">
            <a:tbl>
              <a:tblPr/>
              <a:tblGrid>
                <a:gridCol w="2606969"/>
                <a:gridCol w="1915186"/>
                <a:gridCol w="1737035"/>
                <a:gridCol w="1513210"/>
              </a:tblGrid>
              <a:tr h="4160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Efficacy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</a:rPr>
                        <a:t>DVd</a:t>
                      </a:r>
                      <a:endParaRPr lang="en-US" sz="17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251)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</a:rPr>
                        <a:t>Vd</a:t>
                      </a:r>
                      <a:endParaRPr lang="en-US" sz="17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247)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HR, </a:t>
                      </a:r>
                      <a:r>
                        <a:rPr lang="en-US" sz="1700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-value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4275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PFS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r>
                        <a:rPr lang="en-US" sz="1700" b="0" baseline="0" dirty="0" smtClean="0">
                          <a:solidFill>
                            <a:schemeClr val="bg1"/>
                          </a:solidFill>
                        </a:rPr>
                        <a:t> reached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7.2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0.39, &lt;0.001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275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Overall response rate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82.9%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63.2%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—, &lt;0.001</a:t>
                      </a:r>
                      <a:endParaRPr lang="en-US" sz="1700" b="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9951" y="1447800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POLLUX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9309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647701" y="4668002"/>
            <a:ext cx="8077200" cy="1732797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647701" y="1676400"/>
            <a:ext cx="8077200" cy="2775859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Arial  "/>
              </a:rPr>
              <a:t>Indications for Considering Treatment </a:t>
            </a:r>
            <a:br>
              <a:rPr lang="en-US" dirty="0">
                <a:latin typeface="Arial  "/>
              </a:rPr>
            </a:br>
            <a:r>
              <a:rPr lang="en-US" dirty="0">
                <a:latin typeface="Arial  "/>
              </a:rPr>
              <a:t>(IMWG Consensus Guidelines)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305800" cy="56078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>
                <a:schemeClr val="accent5"/>
              </a:buClr>
              <a:buFont typeface="Arial" charset="0"/>
              <a:buChar char="•"/>
            </a:pPr>
            <a:r>
              <a:rPr lang="en-US" sz="1969" dirty="0"/>
              <a:t>At least </a:t>
            </a:r>
            <a:r>
              <a:rPr lang="en-US" sz="1969" dirty="0" smtClean="0"/>
              <a:t>1 </a:t>
            </a:r>
            <a:r>
              <a:rPr lang="en-US" sz="1969" dirty="0"/>
              <a:t>of the </a:t>
            </a:r>
            <a:r>
              <a:rPr lang="en-US" sz="1969" b="1" dirty="0">
                <a:solidFill>
                  <a:schemeClr val="accent3"/>
                </a:solidFill>
              </a:rPr>
              <a:t>CRAB Criteria </a:t>
            </a:r>
            <a:r>
              <a:rPr lang="en-US" sz="1969" dirty="0"/>
              <a:t>(evidence of </a:t>
            </a:r>
            <a:r>
              <a:rPr lang="en-US" sz="1969" dirty="0" smtClean="0"/>
              <a:t>end-organ </a:t>
            </a:r>
            <a:r>
              <a:rPr lang="en-US" sz="1969" dirty="0"/>
              <a:t>damage)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/>
              </a:buClr>
              <a:buNone/>
            </a:pPr>
            <a:endParaRPr lang="en-US" sz="1969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/>
              </a:buClr>
              <a:buNone/>
            </a:pPr>
            <a:endParaRPr lang="en-US" sz="1969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/>
              </a:buClr>
              <a:buNone/>
            </a:pPr>
            <a:endParaRPr lang="en-US" sz="1969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/>
              </a:buClr>
              <a:buNone/>
            </a:pPr>
            <a:endParaRPr lang="en-US" sz="1969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/>
              </a:buClr>
              <a:buNone/>
            </a:pPr>
            <a:endParaRPr lang="en-US" sz="1969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6496803"/>
            <a:ext cx="4846105" cy="338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25" tIns="45713" rIns="91425" bIns="45713" rtlCol="0">
            <a:spAutoFit/>
          </a:bodyPr>
          <a:lstStyle/>
          <a:p>
            <a:pPr defTabSz="914212"/>
            <a:r>
              <a:rPr lang="en-US" sz="1600" dirty="0" err="1" smtClean="0">
                <a:solidFill>
                  <a:schemeClr val="tx1"/>
                </a:solidFill>
                <a:cs typeface="Calibri" pitchFamily="34" charset="0"/>
              </a:rPr>
              <a:t>Rajkumar</a:t>
            </a:r>
            <a:r>
              <a:rPr lang="en-US" sz="1600" dirty="0" smtClean="0">
                <a:solidFill>
                  <a:schemeClr val="tx1"/>
                </a:solidFill>
                <a:cs typeface="Calibri" pitchFamily="34" charset="0"/>
              </a:rPr>
              <a:t> SV </a:t>
            </a:r>
            <a:r>
              <a:rPr lang="en-US" sz="1600" dirty="0">
                <a:solidFill>
                  <a:schemeClr val="tx1"/>
                </a:solidFill>
                <a:cs typeface="Calibri" pitchFamily="34" charset="0"/>
              </a:rPr>
              <a:t>et al. </a:t>
            </a:r>
            <a:r>
              <a:rPr lang="en-US" sz="1600" dirty="0" smtClean="0"/>
              <a:t>ASCO </a:t>
            </a:r>
            <a:r>
              <a:rPr lang="en-US" sz="1600" dirty="0"/>
              <a:t>2016 Education Session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341693"/>
              </p:ext>
            </p:extLst>
          </p:nvPr>
        </p:nvGraphicFramePr>
        <p:xfrm>
          <a:off x="800101" y="1783080"/>
          <a:ext cx="7772400" cy="25603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7195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52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274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CRAB </a:t>
                      </a: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criteria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29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2741">
                <a:tc>
                  <a:txBody>
                    <a:bodyPr/>
                    <a:lstStyle/>
                    <a:p>
                      <a:r>
                        <a:rPr lang="de-DE" sz="1700" dirty="0">
                          <a:solidFill>
                            <a:schemeClr val="tx1"/>
                          </a:solidFill>
                        </a:rPr>
                        <a:t>Hypercalcemia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Serum calcium &gt;2.75 mmol/L (&gt;11 mg/dL)</a:t>
                      </a:r>
                      <a:endParaRPr lang="de-DE" sz="170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1003">
                <a:tc>
                  <a:txBody>
                    <a:bodyPr/>
                    <a:lstStyle/>
                    <a:p>
                      <a:r>
                        <a:rPr lang="de-DE" sz="1700" dirty="0">
                          <a:solidFill>
                            <a:schemeClr val="tx1"/>
                          </a:solidFill>
                        </a:rPr>
                        <a:t>Renal </a:t>
                      </a:r>
                      <a:r>
                        <a:rPr lang="de-DE" sz="1700" dirty="0" err="1" smtClean="0">
                          <a:solidFill>
                            <a:schemeClr val="tx1"/>
                          </a:solidFill>
                        </a:rPr>
                        <a:t>failure</a:t>
                      </a:r>
                      <a:r>
                        <a:rPr lang="de-DE" sz="17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700" dirty="0">
                          <a:solidFill>
                            <a:schemeClr val="tx1"/>
                          </a:solidFill>
                        </a:rPr>
                        <a:t>Serum </a:t>
                      </a:r>
                      <a:r>
                        <a:rPr lang="de-DE" sz="1700" dirty="0" err="1">
                          <a:solidFill>
                            <a:schemeClr val="tx1"/>
                          </a:solidFill>
                        </a:rPr>
                        <a:t>creatinine</a:t>
                      </a:r>
                      <a:r>
                        <a:rPr lang="de-DE" sz="17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700" dirty="0" smtClean="0">
                          <a:solidFill>
                            <a:schemeClr val="tx1"/>
                          </a:solidFill>
                        </a:rPr>
                        <a:t>&gt;2 </a:t>
                      </a:r>
                      <a:r>
                        <a:rPr lang="de-DE" sz="1700" dirty="0">
                          <a:solidFill>
                            <a:schemeClr val="tx1"/>
                          </a:solidFill>
                        </a:rPr>
                        <a:t>mg/dL or creatinine clearance &lt;40 mL per min </a:t>
                      </a:r>
                      <a:endParaRPr lang="de-DE" sz="170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1003"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Anemia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700" dirty="0" smtClean="0">
                          <a:solidFill>
                            <a:schemeClr val="tx1"/>
                          </a:solidFill>
                        </a:rPr>
                        <a:t>Hb 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&gt;2.0 g/dL below the lower limit of </a:t>
                      </a: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normal 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or a hemoglobin value &lt;10.0 g/dL</a:t>
                      </a:r>
                      <a:endParaRPr lang="de-DE" sz="1700" dirty="0">
                        <a:solidFill>
                          <a:schemeClr val="tx1"/>
                        </a:solidFill>
                        <a:latin typeface="+mn-lt"/>
                        <a:ea typeface="ＭＳ Ｐゴシック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7211"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Bone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 osteolytic lesions on skeletal radiography, CT or </a:t>
                      </a:r>
                      <a:b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PET-CT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52845"/>
              </p:ext>
            </p:extLst>
          </p:nvPr>
        </p:nvGraphicFramePr>
        <p:xfrm>
          <a:off x="800101" y="4800600"/>
          <a:ext cx="7772400" cy="146304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7772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29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New myeloma defining events: The biomarkers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29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291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≥60% clonal bone marrow plasma cells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346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Serum involved/uninvolved free light chain ratio ≥100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3346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&gt;1 focal bone lesion on MRI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87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153400" cy="1143000"/>
          </a:xfrm>
        </p:spPr>
        <p:txBody>
          <a:bodyPr/>
          <a:lstStyle/>
          <a:p>
            <a:r>
              <a:rPr lang="en-US" dirty="0" smtClean="0"/>
              <a:t>PAVO: A Phase </a:t>
            </a:r>
            <a:r>
              <a:rPr lang="en-US" dirty="0" err="1" smtClean="0"/>
              <a:t>Ib</a:t>
            </a:r>
            <a:r>
              <a:rPr lang="en-US" dirty="0" smtClean="0"/>
              <a:t> Study of Subcutaneous </a:t>
            </a:r>
            <a:r>
              <a:rPr lang="en-US" dirty="0" err="1" smtClean="0"/>
              <a:t>Daratumumab</a:t>
            </a:r>
            <a:r>
              <a:rPr lang="en-US" dirty="0" smtClean="0"/>
              <a:t> (DARA) for Relapsed/Refractory MM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Arial" charset="0"/>
              <a:buChar char="•"/>
            </a:pPr>
            <a:r>
              <a:rPr lang="en-US" sz="2000" dirty="0"/>
              <a:t>Patients with relapsed/refractory MM (</a:t>
            </a:r>
            <a:r>
              <a:rPr lang="en-US" sz="2000" dirty="0" smtClean="0"/>
              <a:t>n = 41</a:t>
            </a:r>
            <a:r>
              <a:rPr lang="en-US" sz="2000" dirty="0"/>
              <a:t>) </a:t>
            </a:r>
            <a:r>
              <a:rPr lang="en-US" sz="2000" dirty="0" smtClean="0"/>
              <a:t>received 1,200 </a:t>
            </a:r>
            <a:r>
              <a:rPr lang="en-US" sz="2000" dirty="0"/>
              <a:t>mg and </a:t>
            </a:r>
            <a:r>
              <a:rPr lang="en-US" sz="2000" dirty="0" smtClean="0"/>
              <a:t>1,800 </a:t>
            </a:r>
            <a:r>
              <a:rPr lang="en-US" sz="2000" dirty="0"/>
              <a:t>mg subcutaneous DARA in combination with human hyaluronidase enzyme (rHuPH20) to facilitate </a:t>
            </a:r>
            <a:r>
              <a:rPr lang="en-US" sz="2000" dirty="0" smtClean="0"/>
              <a:t>absorption.</a:t>
            </a:r>
            <a:endParaRPr lang="en-US" sz="2000" dirty="0"/>
          </a:p>
          <a:p>
            <a:pPr>
              <a:spcBef>
                <a:spcPts val="1200"/>
              </a:spcBef>
              <a:buFont typeface="Arial" charset="0"/>
              <a:buChar char="•"/>
            </a:pPr>
            <a:r>
              <a:rPr lang="en-US" sz="2000" dirty="0"/>
              <a:t>Preliminary data suggest that subcutaneous </a:t>
            </a:r>
            <a:r>
              <a:rPr lang="en-US" sz="2000" dirty="0" smtClean="0"/>
              <a:t>DARA-PH20 may </a:t>
            </a:r>
            <a:r>
              <a:rPr lang="en-US" sz="2000" dirty="0"/>
              <a:t>enable similar response rates to IV DARA </a:t>
            </a:r>
            <a:r>
              <a:rPr lang="en-US" sz="2000" dirty="0" smtClean="0"/>
              <a:t>monotherapy.</a:t>
            </a:r>
            <a:endParaRPr lang="en-US" sz="2000" dirty="0"/>
          </a:p>
          <a:p>
            <a:pPr>
              <a:spcBef>
                <a:spcPts val="1200"/>
              </a:spcBef>
              <a:buFont typeface="Arial" charset="0"/>
              <a:buChar char="•"/>
            </a:pPr>
            <a:r>
              <a:rPr lang="en-US" sz="2000" dirty="0"/>
              <a:t>At the </a:t>
            </a:r>
            <a:r>
              <a:rPr lang="en-US" sz="2000" dirty="0" smtClean="0"/>
              <a:t>1,800-mg </a:t>
            </a:r>
            <a:r>
              <a:rPr lang="en-US" sz="2000" dirty="0"/>
              <a:t>dose of DARA-PH20, overall response rate: 41</a:t>
            </a:r>
            <a:r>
              <a:rPr lang="en-US" sz="2000" dirty="0" smtClean="0"/>
              <a:t>%</a:t>
            </a:r>
            <a:endParaRPr lang="en-US" sz="2000" dirty="0"/>
          </a:p>
          <a:p>
            <a:pPr>
              <a:spcBef>
                <a:spcPts val="1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000" dirty="0" smtClean="0"/>
              <a:t>Infusion-related </a:t>
            </a:r>
            <a:r>
              <a:rPr lang="en-US" sz="2000" dirty="0"/>
              <a:t>reactions (IRRs) were reported in 9/41 pts (22%) and were mostly Grade 1/2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ts val="1200"/>
              </a:spcBef>
              <a:spcAft>
                <a:spcPts val="200"/>
              </a:spcAft>
              <a:buFont typeface="Arial" charset="0"/>
              <a:buChar char="•"/>
            </a:pPr>
            <a:r>
              <a:rPr lang="en-US" sz="2000" dirty="0"/>
              <a:t>All IRRs developed ≤6 h of the first SC infusion and were controlled with antihistamines, corticosteroids, </a:t>
            </a:r>
            <a:r>
              <a:rPr lang="en-US" sz="2000" dirty="0" err="1" smtClean="0"/>
              <a:t>antiemetics</a:t>
            </a:r>
            <a:r>
              <a:rPr lang="en-US" sz="2000" dirty="0" smtClean="0"/>
              <a:t> </a:t>
            </a:r>
            <a:r>
              <a:rPr lang="en-US" sz="2000" dirty="0"/>
              <a:t>or a bronchodilator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6519446"/>
            <a:ext cx="4530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Usmani SZ et al. </a:t>
            </a:r>
            <a:r>
              <a:rPr lang="en-US" sz="1600" i="1" dirty="0" smtClean="0"/>
              <a:t>Proc ASH </a:t>
            </a:r>
            <a:r>
              <a:rPr lang="en-US" sz="1600" dirty="0" smtClean="0"/>
              <a:t>2016;Abstract 1149.</a:t>
            </a:r>
            <a:endParaRPr lang="en-US" sz="1600" dirty="0"/>
          </a:p>
        </p:txBody>
      </p:sp>
      <p:sp>
        <p:nvSpPr>
          <p:cNvPr id="2" name="Rectangle 1"/>
          <p:cNvSpPr/>
          <p:nvPr/>
        </p:nvSpPr>
        <p:spPr>
          <a:xfrm>
            <a:off x="194940" y="6010359"/>
            <a:ext cx="8484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0"/>
              </a:spcBef>
            </a:pPr>
            <a:r>
              <a:rPr lang="en-US" sz="1800" b="1" dirty="0">
                <a:solidFill>
                  <a:srgbClr val="EFC53D"/>
                </a:solidFill>
              </a:rPr>
              <a:t>Subsequent to this </a:t>
            </a:r>
            <a:r>
              <a:rPr lang="en-US" sz="1800" b="1" dirty="0" smtClean="0">
                <a:solidFill>
                  <a:srgbClr val="EFC53D"/>
                </a:solidFill>
              </a:rPr>
              <a:t>interview, these </a:t>
            </a:r>
            <a:r>
              <a:rPr lang="en-US" sz="1800" b="1" dirty="0">
                <a:solidFill>
                  <a:srgbClr val="EFC53D"/>
                </a:solidFill>
              </a:rPr>
              <a:t>data </a:t>
            </a:r>
            <a:r>
              <a:rPr lang="en-US" sz="1800" b="1" dirty="0" smtClean="0">
                <a:solidFill>
                  <a:srgbClr val="EFC53D"/>
                </a:solidFill>
              </a:rPr>
              <a:t>were </a:t>
            </a:r>
            <a:r>
              <a:rPr lang="en-US" sz="1800" b="1" dirty="0">
                <a:solidFill>
                  <a:srgbClr val="EFC53D"/>
                </a:solidFill>
              </a:rPr>
              <a:t>presented at ASH 2016</a:t>
            </a:r>
          </a:p>
        </p:txBody>
      </p:sp>
    </p:spTree>
    <p:extLst>
      <p:ext uri="{BB962C8B-B14F-4D97-AF65-F5344CB8AC3E}">
        <p14:creationId xmlns:p14="http://schemas.microsoft.com/office/powerpoint/2010/main" val="197659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533400" y="2284844"/>
            <a:ext cx="8077200" cy="2058556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33400" y="2214959"/>
            <a:ext cx="8077200" cy="1722120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Venetoclax</a:t>
            </a:r>
            <a:r>
              <a:rPr lang="en-US" dirty="0" smtClean="0"/>
              <a:t> (VEN) for Relapsed/Refractory MM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10510"/>
            <a:ext cx="7772400" cy="976312"/>
          </a:xfrm>
        </p:spPr>
        <p:txBody>
          <a:bodyPr/>
          <a:lstStyle/>
          <a:p>
            <a:r>
              <a:rPr lang="en-US" sz="2000" dirty="0"/>
              <a:t>Phase I study of </a:t>
            </a:r>
            <a:r>
              <a:rPr lang="en-US" sz="2000" dirty="0" smtClean="0"/>
              <a:t>VEN </a:t>
            </a:r>
            <a:r>
              <a:rPr lang="en-US" sz="2000" dirty="0"/>
              <a:t>monotherapy for pts with relapsed/refractory MM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473279"/>
            <a:ext cx="9144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Kumar S et al.</a:t>
            </a:r>
            <a:r>
              <a:rPr lang="en-US" sz="1600" i="1" dirty="0" smtClean="0">
                <a:solidFill>
                  <a:srgbClr val="FFFFFF"/>
                </a:solidFill>
              </a:rPr>
              <a:t> </a:t>
            </a:r>
            <a:r>
              <a:rPr lang="en-US" sz="1600" i="1" dirty="0">
                <a:solidFill>
                  <a:srgbClr val="FFFFFF"/>
                </a:solidFill>
              </a:rPr>
              <a:t>Proc </a:t>
            </a:r>
            <a:r>
              <a:rPr lang="en-US" sz="1600" i="1" dirty="0" smtClean="0">
                <a:solidFill>
                  <a:srgbClr val="FFFFFF"/>
                </a:solidFill>
              </a:rPr>
              <a:t>IMW </a:t>
            </a:r>
            <a:r>
              <a:rPr lang="en-US" sz="1600" dirty="0" smtClean="0">
                <a:solidFill>
                  <a:srgbClr val="FFFFFF"/>
                </a:solidFill>
              </a:rPr>
              <a:t>2017;Abstract 129. </a:t>
            </a:r>
            <a:endParaRPr lang="en-US" sz="1600" dirty="0">
              <a:solidFill>
                <a:srgbClr val="FFFFFF"/>
              </a:solidFill>
            </a:endParaRPr>
          </a:p>
        </p:txBody>
      </p:sp>
      <p:graphicFrame>
        <p:nvGraphicFramePr>
          <p:cNvPr id="5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108523"/>
              </p:ext>
            </p:extLst>
          </p:nvPr>
        </p:nvGraphicFramePr>
        <p:xfrm>
          <a:off x="685800" y="2342744"/>
          <a:ext cx="7772401" cy="1870049"/>
        </p:xfrm>
        <a:graphic>
          <a:graphicData uri="http://schemas.openxmlformats.org/drawingml/2006/table">
            <a:tbl>
              <a:tblPr/>
              <a:tblGrid>
                <a:gridCol w="2798525"/>
                <a:gridCol w="1696424"/>
                <a:gridCol w="1442539"/>
                <a:gridCol w="1834913"/>
              </a:tblGrid>
              <a:tr h="4246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Efficacy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All pts (n = 66)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t(11;14)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No t(11;14)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7227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Overall response rate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   ≥VGPR    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21%</a:t>
                      </a:r>
                    </a:p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15%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40%</a:t>
                      </a:r>
                    </a:p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27%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6%</a:t>
                      </a:r>
                    </a:p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6%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7227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time to progression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2.6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6.6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1.9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685800" y="4723022"/>
            <a:ext cx="7772400" cy="97631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charset="0"/>
              <a:buChar char="•"/>
            </a:pPr>
            <a:r>
              <a:rPr lang="en-US" sz="2000" dirty="0"/>
              <a:t>Grade 3/4 hematologic AEs: thrombocytopenia (32%), neutropenia (27%), anemia (23%), leukopenia (23</a:t>
            </a:r>
            <a:r>
              <a:rPr lang="en-US" sz="2000" dirty="0" smtClean="0"/>
              <a:t>%)</a:t>
            </a:r>
            <a:endParaRPr lang="en-US" sz="2000" dirty="0"/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dirty="0"/>
              <a:t>No TLS events reported</a:t>
            </a:r>
          </a:p>
        </p:txBody>
      </p:sp>
    </p:spTree>
    <p:extLst>
      <p:ext uri="{BB962C8B-B14F-4D97-AF65-F5344CB8AC3E}">
        <p14:creationId xmlns:p14="http://schemas.microsoft.com/office/powerpoint/2010/main" val="63108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533400" y="2438400"/>
            <a:ext cx="8077200" cy="3181842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Venetoclax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 err="1" smtClean="0"/>
              <a:t>Bortezomib</a:t>
            </a:r>
            <a:r>
              <a:rPr lang="en-US" dirty="0" smtClean="0"/>
              <a:t>/</a:t>
            </a:r>
            <a:r>
              <a:rPr lang="en-US" dirty="0" err="1" smtClean="0"/>
              <a:t>Dex</a:t>
            </a:r>
            <a:r>
              <a:rPr lang="en-US" dirty="0" smtClean="0"/>
              <a:t> for Relapsed/Refractory MM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462088"/>
            <a:ext cx="7772400" cy="900112"/>
          </a:xfrm>
        </p:spPr>
        <p:txBody>
          <a:bodyPr/>
          <a:lstStyle/>
          <a:p>
            <a:r>
              <a:rPr lang="en-US" sz="2000" dirty="0"/>
              <a:t>Phase </a:t>
            </a:r>
            <a:r>
              <a:rPr lang="en-US" sz="2000" dirty="0" err="1"/>
              <a:t>Ib</a:t>
            </a:r>
            <a:r>
              <a:rPr lang="en-US" sz="2000" dirty="0"/>
              <a:t> study of pts with relapsed/refractory MM treated with </a:t>
            </a:r>
            <a:r>
              <a:rPr lang="en-US" sz="2000" dirty="0" err="1" smtClean="0"/>
              <a:t>venetoclax</a:t>
            </a:r>
            <a:r>
              <a:rPr lang="en-US" sz="2000" dirty="0" smtClean="0"/>
              <a:t>/</a:t>
            </a:r>
            <a:r>
              <a:rPr lang="en-US" sz="2000" dirty="0" err="1" smtClean="0"/>
              <a:t>bortezomib</a:t>
            </a:r>
            <a:r>
              <a:rPr lang="en-US" sz="2000" dirty="0" smtClean="0"/>
              <a:t>/</a:t>
            </a:r>
            <a:r>
              <a:rPr lang="en-US" sz="2000" dirty="0" err="1" smtClean="0"/>
              <a:t>dex</a:t>
            </a:r>
            <a:endParaRPr lang="en-US" sz="20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473279"/>
            <a:ext cx="9144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Moreau P et al.</a:t>
            </a:r>
            <a:r>
              <a:rPr lang="en-US" sz="1600" i="1" dirty="0" smtClean="0">
                <a:solidFill>
                  <a:srgbClr val="FFFFFF"/>
                </a:solidFill>
              </a:rPr>
              <a:t> </a:t>
            </a:r>
            <a:r>
              <a:rPr lang="en-US" sz="1600" i="1" dirty="0">
                <a:solidFill>
                  <a:srgbClr val="FFFFFF"/>
                </a:solidFill>
              </a:rPr>
              <a:t>Proc </a:t>
            </a:r>
            <a:r>
              <a:rPr lang="en-US" sz="1600" i="1" dirty="0" smtClean="0">
                <a:solidFill>
                  <a:srgbClr val="FFFFFF"/>
                </a:solidFill>
              </a:rPr>
              <a:t>ASH </a:t>
            </a:r>
            <a:r>
              <a:rPr lang="en-US" sz="1600" dirty="0" smtClean="0">
                <a:solidFill>
                  <a:srgbClr val="FFFFFF"/>
                </a:solidFill>
              </a:rPr>
              <a:t>2016;Abstract 975. </a:t>
            </a:r>
            <a:endParaRPr lang="en-US" sz="1600" dirty="0">
              <a:solidFill>
                <a:srgbClr val="FFFFFF"/>
              </a:solidFill>
            </a:endParaRPr>
          </a:p>
        </p:txBody>
      </p:sp>
      <p:graphicFrame>
        <p:nvGraphicFramePr>
          <p:cNvPr id="5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791168"/>
              </p:ext>
            </p:extLst>
          </p:nvPr>
        </p:nvGraphicFramePr>
        <p:xfrm>
          <a:off x="685799" y="2581824"/>
          <a:ext cx="7772401" cy="2894994"/>
        </p:xfrm>
        <a:graphic>
          <a:graphicData uri="http://schemas.openxmlformats.org/drawingml/2006/table">
            <a:tbl>
              <a:tblPr/>
              <a:tblGrid>
                <a:gridCol w="2516022"/>
                <a:gridCol w="1278737"/>
                <a:gridCol w="2142729"/>
                <a:gridCol w="1834913"/>
              </a:tblGrid>
              <a:tr h="736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Response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All pts </a:t>
                      </a: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65)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BTZ</a:t>
                      </a:r>
                      <a:r>
                        <a:rPr lang="en-US" sz="17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700" b="1" baseline="0" dirty="0" err="1" smtClean="0">
                          <a:solidFill>
                            <a:schemeClr val="bg1"/>
                          </a:solidFill>
                        </a:rPr>
                        <a:t>nonrefractory</a:t>
                      </a:r>
                      <a:endParaRPr lang="en-US" sz="17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700" b="1" baseline="0" dirty="0" smtClean="0">
                          <a:solidFill>
                            <a:schemeClr val="bg1"/>
                          </a:solidFill>
                        </a:rPr>
                        <a:t>(n = 44)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BTZ</a:t>
                      </a:r>
                      <a:r>
                        <a:rPr lang="en-US" sz="1700" b="1" baseline="0" dirty="0" smtClean="0">
                          <a:solidFill>
                            <a:schemeClr val="bg1"/>
                          </a:solidFill>
                        </a:rPr>
                        <a:t> refractory</a:t>
                      </a:r>
                    </a:p>
                    <a:p>
                      <a:pPr algn="ctr"/>
                      <a:r>
                        <a:rPr lang="en-US" sz="1700" b="1" baseline="0" dirty="0" smtClean="0">
                          <a:solidFill>
                            <a:schemeClr val="bg1"/>
                          </a:solidFill>
                        </a:rPr>
                        <a:t>(n = 21)</a:t>
                      </a:r>
                      <a:endParaRPr lang="en-US" sz="17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4317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Overall response rate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68%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89%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24%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317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Stringent CR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5%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7%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317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CR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12%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18%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317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VGPR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23%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32%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5%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317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PR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28%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32%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19%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0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533400" y="1600200"/>
            <a:ext cx="8077200" cy="3181842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1143000"/>
          </a:xfrm>
        </p:spPr>
        <p:txBody>
          <a:bodyPr/>
          <a:lstStyle/>
          <a:p>
            <a:r>
              <a:rPr lang="en-US" dirty="0" smtClean="0"/>
              <a:t>Phase II Study of </a:t>
            </a:r>
            <a:r>
              <a:rPr lang="en-US" dirty="0" err="1" smtClean="0"/>
              <a:t>Pembrolizumab</a:t>
            </a:r>
            <a:r>
              <a:rPr lang="en-US" dirty="0" smtClean="0"/>
              <a:t>/</a:t>
            </a:r>
            <a:r>
              <a:rPr lang="en-US" dirty="0" err="1" smtClean="0"/>
              <a:t>Pomalidomide</a:t>
            </a:r>
            <a:r>
              <a:rPr lang="en-US" dirty="0" smtClean="0"/>
              <a:t>/</a:t>
            </a:r>
            <a:br>
              <a:rPr lang="en-US" dirty="0" smtClean="0"/>
            </a:br>
            <a:r>
              <a:rPr lang="en-US" dirty="0" err="1" smtClean="0"/>
              <a:t>Dex</a:t>
            </a:r>
            <a:r>
              <a:rPr lang="en-US" dirty="0" smtClean="0"/>
              <a:t> for Relapsed/Refractory MM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774708"/>
              </p:ext>
            </p:extLst>
          </p:nvPr>
        </p:nvGraphicFramePr>
        <p:xfrm>
          <a:off x="685800" y="1752600"/>
          <a:ext cx="7772399" cy="289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687"/>
                <a:gridCol w="1687912"/>
                <a:gridCol w="2560147"/>
                <a:gridCol w="1689653"/>
              </a:tblGrid>
              <a:tr h="915903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Response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2D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ITT</a:t>
                      </a: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(n = 48)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2D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Double</a:t>
                      </a:r>
                      <a:r>
                        <a:rPr lang="en-US" sz="17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refractory</a:t>
                      </a: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(n = 32)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2D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sz="17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700" b="1" dirty="0" smtClean="0">
                          <a:solidFill>
                            <a:schemeClr val="tx1"/>
                          </a:solidFill>
                        </a:rPr>
                        <a:t>risk</a:t>
                      </a:r>
                      <a:r>
                        <a:rPr lang="en-US" sz="17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700" b="1" baseline="0" dirty="0" smtClean="0">
                          <a:solidFill>
                            <a:schemeClr val="tx1"/>
                          </a:solidFill>
                        </a:rPr>
                        <a:t>(n = 27)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2D5E"/>
                    </a:solidFill>
                  </a:tcPr>
                </a:tc>
              </a:tr>
              <a:tr h="49492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ORR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60%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66%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56%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9492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sCR</a:t>
                      </a: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/CR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8%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4%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11%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9492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     VGPR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19%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  <a:tr h="494924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     PR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33%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44%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41%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7640" y="5086842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/>
              <a:t>M</a:t>
            </a:r>
            <a:r>
              <a:rPr lang="en-US" sz="2000" dirty="0" smtClean="0"/>
              <a:t>edian </a:t>
            </a:r>
            <a:r>
              <a:rPr lang="en-US" sz="2000" dirty="0"/>
              <a:t>follow-up </a:t>
            </a:r>
            <a:r>
              <a:rPr lang="en-US" sz="2000" dirty="0" smtClean="0"/>
              <a:t>= 15.6 mo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Median duration of response = 14.7 mo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6490138"/>
            <a:ext cx="88715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Badros</a:t>
            </a:r>
            <a:r>
              <a:rPr lang="en-US" sz="1600" dirty="0"/>
              <a:t> AZ et al. </a:t>
            </a:r>
            <a:r>
              <a:rPr lang="en-US" sz="1600" i="1" dirty="0"/>
              <a:t>Proc ASH </a:t>
            </a:r>
            <a:r>
              <a:rPr lang="en-US" sz="1600" dirty="0"/>
              <a:t>2016;Abstract 490; </a:t>
            </a:r>
            <a:r>
              <a:rPr lang="en-US" sz="1600" dirty="0" err="1"/>
              <a:t>Badros</a:t>
            </a:r>
            <a:r>
              <a:rPr lang="en-US" sz="1600" dirty="0"/>
              <a:t> A et al. </a:t>
            </a:r>
            <a:r>
              <a:rPr lang="en-US" sz="1600" i="1" dirty="0"/>
              <a:t>Blood</a:t>
            </a:r>
            <a:r>
              <a:rPr lang="en-US" sz="1600" dirty="0"/>
              <a:t> 2017;[</a:t>
            </a:r>
            <a:r>
              <a:rPr lang="en-US" sz="1600" dirty="0" err="1"/>
              <a:t>Epub</a:t>
            </a:r>
            <a:r>
              <a:rPr lang="en-US" sz="1600" dirty="0"/>
              <a:t> ahead of print].</a:t>
            </a:r>
          </a:p>
        </p:txBody>
      </p:sp>
    </p:spTree>
    <p:extLst>
      <p:ext uri="{BB962C8B-B14F-4D97-AF65-F5344CB8AC3E}">
        <p14:creationId xmlns:p14="http://schemas.microsoft.com/office/powerpoint/2010/main" val="161661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KEYNOTE-023: </a:t>
            </a:r>
            <a:r>
              <a:rPr lang="en-US" dirty="0" err="1" smtClean="0"/>
              <a:t>Pembrolizumab</a:t>
            </a:r>
            <a:r>
              <a:rPr lang="en-US" dirty="0" smtClean="0"/>
              <a:t>/</a:t>
            </a:r>
            <a:r>
              <a:rPr lang="en-US" dirty="0" err="1" smtClean="0"/>
              <a:t>Lenalidomide</a:t>
            </a:r>
            <a:r>
              <a:rPr lang="en-US" dirty="0" smtClean="0"/>
              <a:t>/</a:t>
            </a:r>
            <a:br>
              <a:rPr lang="en-US" dirty="0" smtClean="0"/>
            </a:br>
            <a:r>
              <a:rPr lang="en-US" dirty="0" err="1" smtClean="0"/>
              <a:t>Dex</a:t>
            </a:r>
            <a:r>
              <a:rPr lang="en-US" dirty="0" smtClean="0"/>
              <a:t> for Relapsed/Refractory MM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728"/>
              </a:spcBef>
            </a:pPr>
            <a:r>
              <a:rPr lang="en-US" sz="2200" dirty="0" smtClean="0"/>
              <a:t>Phase I study of </a:t>
            </a:r>
            <a:r>
              <a:rPr lang="en-US" sz="2200" dirty="0" err="1" smtClean="0"/>
              <a:t>pembrolizumab</a:t>
            </a:r>
            <a:r>
              <a:rPr lang="en-US" sz="2200" dirty="0" smtClean="0"/>
              <a:t> </a:t>
            </a:r>
            <a:r>
              <a:rPr lang="en-US" sz="2200" dirty="0"/>
              <a:t>with </a:t>
            </a:r>
            <a:r>
              <a:rPr lang="en-US" sz="2200" dirty="0" err="1" smtClean="0"/>
              <a:t>lenalidomide</a:t>
            </a:r>
            <a:r>
              <a:rPr lang="en-US" sz="2200" dirty="0" smtClean="0"/>
              <a:t>/</a:t>
            </a:r>
            <a:r>
              <a:rPr lang="en-US" sz="2200" dirty="0" err="1" smtClean="0"/>
              <a:t>dex</a:t>
            </a:r>
            <a:endParaRPr lang="en-US" sz="2200" dirty="0"/>
          </a:p>
          <a:p>
            <a:pPr>
              <a:spcBef>
                <a:spcPts val="1728"/>
              </a:spcBef>
            </a:pPr>
            <a:r>
              <a:rPr lang="en-US" sz="2200" dirty="0" smtClean="0"/>
              <a:t>N </a:t>
            </a:r>
            <a:r>
              <a:rPr lang="en-US" sz="2200" dirty="0"/>
              <a:t>= 34 patients with R/R MM after disease progression </a:t>
            </a:r>
            <a:r>
              <a:rPr lang="en-US" sz="2200" dirty="0" smtClean="0"/>
              <a:t>on ≥</a:t>
            </a:r>
            <a:r>
              <a:rPr lang="en-US" sz="2200" dirty="0"/>
              <a:t>2 prior </a:t>
            </a:r>
            <a:r>
              <a:rPr lang="en-US" sz="2200" dirty="0" smtClean="0"/>
              <a:t>therapies</a:t>
            </a:r>
            <a:endParaRPr lang="en-US" sz="2200" dirty="0"/>
          </a:p>
          <a:p>
            <a:pPr>
              <a:spcBef>
                <a:spcPts val="1728"/>
              </a:spcBef>
            </a:pPr>
            <a:r>
              <a:rPr lang="en-US" sz="2200" dirty="0" smtClean="0"/>
              <a:t>Objective </a:t>
            </a:r>
            <a:r>
              <a:rPr lang="en-US" sz="2200" dirty="0"/>
              <a:t>response </a:t>
            </a:r>
            <a:r>
              <a:rPr lang="en-US" sz="2200" dirty="0" smtClean="0"/>
              <a:t>rate:</a:t>
            </a:r>
            <a:endParaRPr lang="en-US" sz="2200" dirty="0"/>
          </a:p>
          <a:p>
            <a:pPr marL="0" indent="0">
              <a:spcBef>
                <a:spcPts val="1728"/>
              </a:spcBef>
              <a:buNone/>
            </a:pPr>
            <a:r>
              <a:rPr lang="en-US" sz="2200" dirty="0" smtClean="0"/>
              <a:t>	– </a:t>
            </a:r>
            <a:r>
              <a:rPr lang="en-US" sz="2200" dirty="0"/>
              <a:t>All evaluable patients: 13/17 (76%)</a:t>
            </a:r>
          </a:p>
          <a:p>
            <a:pPr marL="0" indent="0">
              <a:spcBef>
                <a:spcPts val="1728"/>
              </a:spcBef>
              <a:buNone/>
            </a:pPr>
            <a:r>
              <a:rPr lang="en-US" sz="2200" dirty="0" smtClean="0"/>
              <a:t>	– </a:t>
            </a:r>
            <a:r>
              <a:rPr lang="en-US" sz="2200" dirty="0" err="1"/>
              <a:t>Lenalidomide</a:t>
            </a:r>
            <a:r>
              <a:rPr lang="en-US" sz="2200" dirty="0"/>
              <a:t>-refractory disease: 5/9 (56</a:t>
            </a:r>
            <a:r>
              <a:rPr lang="en-US" sz="2200" dirty="0" smtClean="0"/>
              <a:t>%)</a:t>
            </a:r>
            <a:endParaRPr lang="en-US" sz="2200" dirty="0"/>
          </a:p>
          <a:p>
            <a:pPr>
              <a:spcBef>
                <a:spcPts val="1728"/>
              </a:spcBef>
            </a:pPr>
            <a:r>
              <a:rPr lang="en-US" sz="2200" dirty="0" smtClean="0"/>
              <a:t>Few </a:t>
            </a:r>
            <a:r>
              <a:rPr lang="en-US" sz="2200" dirty="0"/>
              <a:t>low-grade immune-related adverse </a:t>
            </a:r>
            <a:r>
              <a:rPr lang="en-US" sz="2200" dirty="0" smtClean="0"/>
              <a:t>events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6519446"/>
            <a:ext cx="44426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San Miguel et </a:t>
            </a:r>
            <a:r>
              <a:rPr lang="en-US" sz="1600" dirty="0"/>
              <a:t>al. </a:t>
            </a:r>
            <a:r>
              <a:rPr lang="en-US" sz="1600" i="1" dirty="0"/>
              <a:t>Proc ASH </a:t>
            </a:r>
            <a:r>
              <a:rPr lang="en-US" sz="1600" dirty="0" smtClean="0"/>
              <a:t>2015;Abstract 505.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0801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Response to CAR-BCMA T-Cell Therapy and Adverse Events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/>
              <a:buChar char="•"/>
            </a:pPr>
            <a:r>
              <a:rPr lang="en-US" sz="2200" dirty="0"/>
              <a:t>Pts with advanced relapsed/refractory MM </a:t>
            </a:r>
            <a:r>
              <a:rPr lang="en-US" sz="2200" dirty="0" smtClean="0"/>
              <a:t>enrolled: </a:t>
            </a:r>
            <a:r>
              <a:rPr lang="en-US" sz="2200" dirty="0"/>
              <a:t>n = 12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/>
              <a:buChar char="•"/>
            </a:pPr>
            <a:r>
              <a:rPr lang="en-US" sz="2200" dirty="0"/>
              <a:t>Method: </a:t>
            </a:r>
            <a:r>
              <a:rPr lang="en-US" sz="2200" dirty="0" smtClean="0"/>
              <a:t>Single </a:t>
            </a:r>
            <a:r>
              <a:rPr lang="en-US" sz="2200" dirty="0"/>
              <a:t>infusion of anti-BCMA CAR </a:t>
            </a:r>
            <a:r>
              <a:rPr lang="en-US" sz="2200" dirty="0" smtClean="0"/>
              <a:t>T cells </a:t>
            </a:r>
            <a:r>
              <a:rPr lang="en-US" sz="2200" dirty="0"/>
              <a:t>after a 3-day regimen of cyclophosphamide/</a:t>
            </a:r>
            <a:r>
              <a:rPr lang="en-US" sz="2200" dirty="0" err="1"/>
              <a:t>fludarabine</a:t>
            </a:r>
            <a:endParaRPr lang="en-US" sz="2200" dirty="0"/>
          </a:p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/>
              <a:buChar char="•"/>
            </a:pPr>
            <a:r>
              <a:rPr lang="en-US" sz="2200" dirty="0" smtClean="0"/>
              <a:t>CAR-BCMA T cells </a:t>
            </a:r>
            <a:r>
              <a:rPr lang="en-US" sz="2200" dirty="0"/>
              <a:t>eliminated plasma cells without direct organ damage.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/>
              <a:buChar char="•"/>
            </a:pPr>
            <a:r>
              <a:rPr lang="en-US" sz="2200" dirty="0"/>
              <a:t>Significant </a:t>
            </a:r>
            <a:r>
              <a:rPr lang="en-US" sz="2200" dirty="0" err="1" smtClean="0"/>
              <a:t>antimyeloma</a:t>
            </a:r>
            <a:r>
              <a:rPr lang="en-US" sz="2200" dirty="0" smtClean="0"/>
              <a:t> </a:t>
            </a:r>
            <a:r>
              <a:rPr lang="en-US" sz="2200" dirty="0"/>
              <a:t>responses were associated with the highest levels of </a:t>
            </a:r>
            <a:r>
              <a:rPr lang="en-US" sz="2200" dirty="0" smtClean="0"/>
              <a:t>CAR-BCMA T cells </a:t>
            </a:r>
            <a:r>
              <a:rPr lang="en-US" sz="2200" dirty="0"/>
              <a:t>in the blood.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Arial"/>
              <a:buChar char="•"/>
            </a:pPr>
            <a:r>
              <a:rPr lang="en-US" sz="2200" dirty="0" err="1" smtClean="0"/>
              <a:t>Toxicites</a:t>
            </a:r>
            <a:r>
              <a:rPr lang="en-US" sz="2200" dirty="0" smtClean="0"/>
              <a:t> consistent with cytokine release syndrome (including fever, hypotension and dyspnea) were </a:t>
            </a:r>
            <a:r>
              <a:rPr lang="en-US" sz="2200" dirty="0"/>
              <a:t>substantial but reversible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473279"/>
            <a:ext cx="9144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  <a:ea typeface="Arial" charset="0"/>
                <a:cs typeface="Arial" charset="0"/>
              </a:rPr>
              <a:t>Ali SA et </a:t>
            </a:r>
            <a:r>
              <a:rPr lang="en-US" sz="1600" dirty="0">
                <a:solidFill>
                  <a:srgbClr val="FFFFFF"/>
                </a:solidFill>
                <a:ea typeface="Arial" charset="0"/>
                <a:cs typeface="Arial" charset="0"/>
              </a:rPr>
              <a:t>al</a:t>
            </a:r>
            <a:r>
              <a:rPr lang="en-US" sz="1600" i="1" dirty="0">
                <a:solidFill>
                  <a:srgbClr val="FFFFFF"/>
                </a:solidFill>
                <a:ea typeface="Arial" charset="0"/>
                <a:cs typeface="Arial" charset="0"/>
              </a:rPr>
              <a:t>. </a:t>
            </a:r>
            <a:r>
              <a:rPr lang="en-US" sz="1600" i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Blood </a:t>
            </a:r>
            <a:r>
              <a:rPr lang="en-US" sz="1600" dirty="0" smtClean="0">
                <a:solidFill>
                  <a:srgbClr val="FFFFFF"/>
                </a:solidFill>
                <a:ea typeface="Arial" charset="0"/>
                <a:cs typeface="Arial" charset="0"/>
              </a:rPr>
              <a:t>2016;</a:t>
            </a:r>
            <a:r>
              <a:rPr lang="mr-IN" sz="1600" dirty="0" smtClean="0">
                <a:ea typeface="Arial" charset="0"/>
                <a:cs typeface="Arial" charset="0"/>
              </a:rPr>
              <a:t>128(13</a:t>
            </a:r>
            <a:r>
              <a:rPr lang="mr-IN" sz="1600" dirty="0">
                <a:ea typeface="Arial" charset="0"/>
                <a:cs typeface="Arial" charset="0"/>
              </a:rPr>
              <a:t>):</a:t>
            </a:r>
            <a:r>
              <a:rPr lang="mr-IN" sz="1600" dirty="0" smtClean="0">
                <a:ea typeface="Arial" charset="0"/>
                <a:cs typeface="Arial" charset="0"/>
              </a:rPr>
              <a:t>1688</a:t>
            </a:r>
            <a:r>
              <a:rPr lang="en-US" sz="1600" dirty="0" smtClean="0">
                <a:ea typeface="Arial" charset="0"/>
                <a:cs typeface="Arial" charset="0"/>
              </a:rPr>
              <a:t>-</a:t>
            </a:r>
            <a:r>
              <a:rPr lang="mr-IN" sz="1600" dirty="0" smtClean="0">
                <a:ea typeface="Arial" charset="0"/>
                <a:cs typeface="Arial" charset="0"/>
              </a:rPr>
              <a:t>700</a:t>
            </a:r>
            <a:r>
              <a:rPr lang="mr-IN" sz="1600" dirty="0">
                <a:ea typeface="Arial" charset="0"/>
                <a:cs typeface="Arial" charset="0"/>
              </a:rPr>
              <a:t>. </a:t>
            </a:r>
            <a:r>
              <a:rPr lang="en-US" sz="1600" i="1" dirty="0" smtClean="0">
                <a:solidFill>
                  <a:srgbClr val="FFFFFF"/>
                </a:solidFill>
                <a:ea typeface="Arial" charset="0"/>
                <a:cs typeface="Arial" charset="0"/>
              </a:rPr>
              <a:t>Proc ASH </a:t>
            </a:r>
            <a:r>
              <a:rPr lang="en-US" sz="1600" dirty="0" smtClean="0">
                <a:solidFill>
                  <a:srgbClr val="FFFFFF"/>
                </a:solidFill>
                <a:ea typeface="Arial" charset="0"/>
                <a:cs typeface="Arial" charset="0"/>
              </a:rPr>
              <a:t>2015;Abstract LBA-1.</a:t>
            </a:r>
            <a:endParaRPr lang="en-US" sz="1600" dirty="0">
              <a:solidFill>
                <a:srgbClr val="FFFFFF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5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43338" y="6400800"/>
            <a:ext cx="48165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s-ES" sz="1600" dirty="0" smtClean="0">
                <a:solidFill>
                  <a:schemeClr val="bg1"/>
                </a:solidFill>
              </a:rPr>
              <a:t>Mateos MV et al. </a:t>
            </a:r>
            <a:r>
              <a:rPr lang="es-ES" sz="1600" i="1" dirty="0" err="1" smtClean="0">
                <a:solidFill>
                  <a:schemeClr val="bg1"/>
                </a:solidFill>
              </a:rPr>
              <a:t>Lancet</a:t>
            </a:r>
            <a:r>
              <a:rPr lang="es-ES" sz="1600" i="1" dirty="0" smtClean="0">
                <a:solidFill>
                  <a:schemeClr val="bg1"/>
                </a:solidFill>
              </a:rPr>
              <a:t> </a:t>
            </a:r>
            <a:r>
              <a:rPr lang="es-ES" sz="1600" i="1" dirty="0" err="1" smtClean="0">
                <a:solidFill>
                  <a:schemeClr val="bg1"/>
                </a:solidFill>
              </a:rPr>
              <a:t>Oncol</a:t>
            </a:r>
            <a:r>
              <a:rPr lang="es-ES" sz="1600" i="1" dirty="0" smtClean="0">
                <a:solidFill>
                  <a:schemeClr val="bg1"/>
                </a:solidFill>
              </a:rPr>
              <a:t> </a:t>
            </a:r>
            <a:r>
              <a:rPr lang="es-ES" sz="1600" dirty="0" smtClean="0">
                <a:solidFill>
                  <a:schemeClr val="bg1"/>
                </a:solidFill>
              </a:rPr>
              <a:t>2016;17:1127-36.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QuiRedex</a:t>
            </a:r>
            <a:r>
              <a:rPr lang="en-US" dirty="0"/>
              <a:t> Trial of Len/</a:t>
            </a:r>
            <a:r>
              <a:rPr lang="en-US" dirty="0" err="1"/>
              <a:t>Dex</a:t>
            </a:r>
            <a:r>
              <a:rPr lang="en-US" dirty="0"/>
              <a:t> in High-Risk </a:t>
            </a:r>
            <a:r>
              <a:rPr lang="en-US" dirty="0" smtClean="0"/>
              <a:t>SMM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1462088"/>
            <a:ext cx="7772400" cy="1814512"/>
          </a:xfrm>
        </p:spPr>
        <p:txBody>
          <a:bodyPr/>
          <a:lstStyle/>
          <a:p>
            <a:r>
              <a:rPr lang="en-US" sz="2200" dirty="0"/>
              <a:t>Phase III study </a:t>
            </a:r>
            <a:r>
              <a:rPr lang="en-US" sz="2200" dirty="0" smtClean="0"/>
              <a:t>of </a:t>
            </a:r>
            <a:r>
              <a:rPr lang="en-US" sz="2200" dirty="0" err="1" smtClean="0"/>
              <a:t>len</a:t>
            </a:r>
            <a:r>
              <a:rPr lang="en-US" sz="2200" dirty="0" smtClean="0"/>
              <a:t>/</a:t>
            </a:r>
            <a:r>
              <a:rPr lang="en-US" sz="2200" dirty="0" err="1" smtClean="0"/>
              <a:t>dex</a:t>
            </a:r>
            <a:r>
              <a:rPr lang="en-US" sz="2200" dirty="0" smtClean="0"/>
              <a:t> </a:t>
            </a:r>
            <a:r>
              <a:rPr lang="en-US" sz="2200" dirty="0"/>
              <a:t>vs observation for pts with high-risk smoldering </a:t>
            </a:r>
            <a:r>
              <a:rPr lang="en-US" sz="2200" dirty="0" smtClean="0"/>
              <a:t>MM</a:t>
            </a:r>
            <a:endParaRPr lang="en-US" sz="2200" dirty="0"/>
          </a:p>
        </p:txBody>
      </p:sp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533400" y="2640211"/>
            <a:ext cx="8077200" cy="2160389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graphicFrame>
        <p:nvGraphicFramePr>
          <p:cNvPr id="8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415592"/>
              </p:ext>
            </p:extLst>
          </p:nvPr>
        </p:nvGraphicFramePr>
        <p:xfrm>
          <a:off x="692992" y="2802294"/>
          <a:ext cx="7758016" cy="1836223"/>
        </p:xfrm>
        <a:graphic>
          <a:graphicData uri="http://schemas.openxmlformats.org/drawingml/2006/table">
            <a:tbl>
              <a:tblPr/>
              <a:tblGrid>
                <a:gridCol w="1630917"/>
                <a:gridCol w="2127283"/>
                <a:gridCol w="2168299"/>
                <a:gridCol w="1831517"/>
              </a:tblGrid>
              <a:tr h="5886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Efficacy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Len/</a:t>
                      </a:r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</a:rPr>
                        <a:t>dex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1700" b="1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57)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Observation</a:t>
                      </a:r>
                      <a:r>
                        <a:rPr lang="en-US" sz="17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en-US" sz="1700" b="1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700" b="1" baseline="0" dirty="0" smtClean="0">
                          <a:solidFill>
                            <a:schemeClr val="bg1"/>
                          </a:solidFill>
                        </a:rPr>
                        <a:t>(n = 62)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HR, </a:t>
                      </a:r>
                      <a:r>
                        <a:rPr lang="en-US" sz="1700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b="1" i="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value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559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time to progression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Not reached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23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0.24, &lt;0.0001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6675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OS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Not</a:t>
                      </a:r>
                      <a:r>
                        <a:rPr lang="en-US" sz="1700" b="0" baseline="0" dirty="0" smtClean="0">
                          <a:solidFill>
                            <a:schemeClr val="bg1"/>
                          </a:solidFill>
                        </a:rPr>
                        <a:t> reached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Not reached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0.43, 0.024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31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361" y="39990"/>
            <a:ext cx="7772400" cy="1063533"/>
          </a:xfrm>
        </p:spPr>
        <p:txBody>
          <a:bodyPr/>
          <a:lstStyle/>
          <a:p>
            <a:r>
              <a:rPr lang="en-US" dirty="0"/>
              <a:t>Phase II Trial </a:t>
            </a:r>
            <a:r>
              <a:rPr lang="en-US" dirty="0" smtClean="0"/>
              <a:t>of </a:t>
            </a:r>
            <a:r>
              <a:rPr lang="en-US" dirty="0" err="1" smtClean="0"/>
              <a:t>Elo</a:t>
            </a:r>
            <a:r>
              <a:rPr lang="en-US" dirty="0" smtClean="0"/>
              <a:t>/Len/</a:t>
            </a:r>
            <a:r>
              <a:rPr lang="en-US" dirty="0" err="1" smtClean="0"/>
              <a:t>Dex</a:t>
            </a:r>
            <a:r>
              <a:rPr lang="en-US" dirty="0" smtClean="0"/>
              <a:t> in </a:t>
            </a:r>
            <a:r>
              <a:rPr lang="en-US" dirty="0"/>
              <a:t>High-Risk </a:t>
            </a:r>
            <a:r>
              <a:rPr lang="en-US" dirty="0" smtClean="0"/>
              <a:t>Smoldering 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791200"/>
            <a:ext cx="8848725" cy="838200"/>
          </a:xfrm>
        </p:spPr>
        <p:txBody>
          <a:bodyPr/>
          <a:lstStyle/>
          <a:p>
            <a:pPr lvl="1">
              <a:spcBef>
                <a:spcPts val="600"/>
              </a:spcBef>
              <a:buFont typeface="Arial" charset="0"/>
              <a:buChar char="•"/>
            </a:pPr>
            <a:r>
              <a:rPr lang="en-US" sz="1800" dirty="0" smtClean="0"/>
              <a:t>≥PR = 19/23 (82.6%); CR + VGPR + PR + MR = 23/23 (100%)</a:t>
            </a:r>
            <a:endParaRPr lang="en-US" sz="18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2000" dirty="0" smtClean="0">
                <a:solidFill>
                  <a:srgbClr val="EFC53D"/>
                </a:solidFill>
              </a:rPr>
              <a:t>Subsequent to this interview, these data were presented at ASH 2016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519446"/>
            <a:ext cx="6407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With permission from Ghobrial IM et al. </a:t>
            </a:r>
            <a:r>
              <a:rPr lang="en-US" sz="1600" i="1" dirty="0" smtClean="0"/>
              <a:t>Proc ASH </a:t>
            </a:r>
            <a:r>
              <a:rPr lang="en-US" sz="1600" dirty="0" smtClean="0"/>
              <a:t>2016;Abstract 976.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61" y="1426300"/>
            <a:ext cx="7444478" cy="43300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45000" y="1026190"/>
            <a:ext cx="684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PFS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8724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Case Discussion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042112"/>
          </a:xfrm>
        </p:spPr>
        <p:txBody>
          <a:bodyPr>
            <a:normAutofit/>
          </a:bodyPr>
          <a:lstStyle/>
          <a:p>
            <a:pPr>
              <a:spcBef>
                <a:spcPts val="1776"/>
              </a:spcBef>
            </a:pPr>
            <a:r>
              <a:rPr lang="en-US" sz="2400" dirty="0" smtClean="0">
                <a:ea typeface="ＭＳ Ｐゴシック" pitchFamily="34" charset="-128"/>
              </a:rPr>
              <a:t>An 87-year-old man initially diagnosed with smoldering </a:t>
            </a:r>
            <a:r>
              <a:rPr lang="en-US" sz="2400" dirty="0">
                <a:ea typeface="ＭＳ Ｐゴシック" pitchFamily="34" charset="-128"/>
              </a:rPr>
              <a:t>myeloma </a:t>
            </a:r>
            <a:r>
              <a:rPr lang="en-US" sz="2400" dirty="0" smtClean="0">
                <a:ea typeface="ＭＳ Ｐゴシック" pitchFamily="34" charset="-128"/>
              </a:rPr>
              <a:t>2 </a:t>
            </a:r>
            <a:r>
              <a:rPr lang="en-US" sz="2400" dirty="0">
                <a:ea typeface="ＭＳ Ｐゴシック" pitchFamily="34" charset="-128"/>
              </a:rPr>
              <a:t>years </a:t>
            </a:r>
            <a:r>
              <a:rPr lang="en-US" sz="2400" dirty="0" smtClean="0">
                <a:ea typeface="ＭＳ Ｐゴシック" pitchFamily="34" charset="-128"/>
              </a:rPr>
              <a:t>earlier</a:t>
            </a:r>
          </a:p>
          <a:p>
            <a:pPr>
              <a:spcBef>
                <a:spcPts val="1776"/>
              </a:spcBef>
            </a:pPr>
            <a:r>
              <a:rPr lang="en-US" sz="2400" dirty="0" smtClean="0">
                <a:ea typeface="ＭＳ Ｐゴシック" pitchFamily="34" charset="-128"/>
              </a:rPr>
              <a:t>Presents with lytic bone disease and anemia and is considered to have symptomatic multiple myeloma</a:t>
            </a:r>
          </a:p>
          <a:p>
            <a:pPr>
              <a:spcBef>
                <a:spcPts val="1776"/>
              </a:spcBef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72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Case Discussion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042112"/>
          </a:xfrm>
        </p:spPr>
        <p:txBody>
          <a:bodyPr>
            <a:normAutofit/>
          </a:bodyPr>
          <a:lstStyle/>
          <a:p>
            <a:pPr>
              <a:spcBef>
                <a:spcPts val="1776"/>
              </a:spcBef>
            </a:pPr>
            <a:r>
              <a:rPr lang="en-US" sz="2400" dirty="0">
                <a:ea typeface="ＭＳ Ｐゴシック" pitchFamily="34" charset="-128"/>
              </a:rPr>
              <a:t>An 87-year-old man is initially diagnosed with smoldering myeloma</a:t>
            </a:r>
          </a:p>
          <a:p>
            <a:pPr>
              <a:spcBef>
                <a:spcPts val="1776"/>
              </a:spcBef>
            </a:pPr>
            <a:r>
              <a:rPr lang="en-US" sz="2400" dirty="0">
                <a:ea typeface="ＭＳ Ｐゴシック" pitchFamily="34" charset="-128"/>
              </a:rPr>
              <a:t>Presents 2 years later with lytic bone disease and anemia and is then considered to have symptomatic multiple myeloma</a:t>
            </a:r>
          </a:p>
          <a:p>
            <a:pPr>
              <a:spcBef>
                <a:spcPts val="1800"/>
              </a:spcBef>
            </a:pPr>
            <a:r>
              <a:rPr lang="en-US" sz="2400" dirty="0">
                <a:solidFill>
                  <a:srgbClr val="FFFF00"/>
                </a:solidFill>
                <a:ea typeface="ＭＳ Ｐゴシック" pitchFamily="34" charset="-128"/>
              </a:rPr>
              <a:t>He </a:t>
            </a:r>
            <a:r>
              <a:rPr lang="en-US" sz="2400" dirty="0" smtClean="0">
                <a:solidFill>
                  <a:srgbClr val="FFFF00"/>
                </a:solidFill>
                <a:ea typeface="ＭＳ Ｐゴシック" pitchFamily="34" charset="-128"/>
              </a:rPr>
              <a:t>receives </a:t>
            </a:r>
            <a:r>
              <a:rPr lang="en-US" sz="2400" dirty="0" err="1" smtClean="0">
                <a:solidFill>
                  <a:srgbClr val="FFFF00"/>
                </a:solidFill>
              </a:rPr>
              <a:t>RVd</a:t>
            </a:r>
            <a:r>
              <a:rPr lang="en-US" sz="2400" dirty="0" smtClean="0">
                <a:solidFill>
                  <a:srgbClr val="FFFF00"/>
                </a:solidFill>
              </a:rPr>
              <a:t>-lite </a:t>
            </a:r>
            <a:r>
              <a:rPr lang="en-US" sz="2400" dirty="0" smtClean="0">
                <a:solidFill>
                  <a:srgbClr val="FFFF00"/>
                </a:solidFill>
                <a:sym typeface="Wingdings"/>
              </a:rPr>
              <a:t>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lenalidomide</a:t>
            </a:r>
            <a:r>
              <a:rPr lang="en-US" sz="2400" dirty="0">
                <a:solidFill>
                  <a:srgbClr val="FFFF00"/>
                </a:solidFill>
              </a:rPr>
              <a:t> maintenance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and is currently in a CR</a:t>
            </a:r>
          </a:p>
        </p:txBody>
      </p:sp>
    </p:spTree>
    <p:extLst>
      <p:ext uri="{BB962C8B-B14F-4D97-AF65-F5344CB8AC3E}">
        <p14:creationId xmlns:p14="http://schemas.microsoft.com/office/powerpoint/2010/main" val="3206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291087" y="1727172"/>
            <a:ext cx="2871301" cy="1286573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7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Ixazomib</a:t>
            </a:r>
            <a:r>
              <a:rPr lang="en-US" altLang="en-US" sz="17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+ </a:t>
            </a:r>
            <a:r>
              <a:rPr lang="en-US" altLang="en-US" sz="17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lenalidomide</a:t>
            </a:r>
            <a:r>
              <a:rPr lang="en-US" altLang="en-US" sz="17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/>
            </a:r>
            <a:br>
              <a:rPr lang="en-US" altLang="en-US" sz="17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</a:br>
            <a:r>
              <a:rPr lang="en-US" altLang="en-US" sz="17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+ dexamethasone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295205" y="3462800"/>
            <a:ext cx="2896491" cy="1296897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7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Placebo + </a:t>
            </a:r>
            <a:r>
              <a:rPr lang="en-US" altLang="en-US" sz="17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lenalidomide</a:t>
            </a:r>
            <a:r>
              <a:rPr lang="en-US" altLang="en-US" sz="17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/>
            </a:r>
            <a:br>
              <a:rPr lang="en-US" altLang="en-US" sz="17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</a:br>
            <a:r>
              <a:rPr lang="en-US" altLang="en-US" sz="17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+ dexamethasone</a:t>
            </a:r>
            <a:endParaRPr lang="en-US" altLang="en-US" sz="1700" b="1" dirty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r>
              <a:rPr lang="en-US" sz="2400" dirty="0" smtClean="0"/>
              <a:t>TOURMALINE MM2: A Phase III </a:t>
            </a:r>
            <a:r>
              <a:rPr lang="en-US" sz="2400" dirty="0"/>
              <a:t>Trial </a:t>
            </a:r>
            <a:r>
              <a:rPr lang="en-US" sz="2400" dirty="0" smtClean="0"/>
              <a:t>of </a:t>
            </a:r>
            <a:r>
              <a:rPr lang="en-US" sz="2400" dirty="0" err="1" smtClean="0"/>
              <a:t>Ixazomib</a:t>
            </a:r>
            <a:r>
              <a:rPr lang="en-US" sz="2400" dirty="0" smtClean="0"/>
              <a:t>/Len/</a:t>
            </a:r>
            <a:r>
              <a:rPr lang="en-US" sz="2400" dirty="0" err="1" smtClean="0"/>
              <a:t>Dex</a:t>
            </a:r>
            <a:r>
              <a:rPr lang="en-US" sz="2400" dirty="0" smtClean="0"/>
              <a:t> vs Len/</a:t>
            </a:r>
            <a:r>
              <a:rPr lang="en-US" sz="2400" dirty="0" err="1" smtClean="0"/>
              <a:t>Dex</a:t>
            </a:r>
            <a:r>
              <a:rPr lang="en-US" sz="2400" dirty="0" smtClean="0"/>
              <a:t> for Newly Diagnosed MM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85800" y="4953000"/>
            <a:ext cx="8389964" cy="79078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r>
              <a:rPr lang="en-US" sz="2000" b="1" u="sng" kern="0" dirty="0" smtClean="0"/>
              <a:t>Primary endpoint:</a:t>
            </a:r>
            <a:r>
              <a:rPr lang="en-US" sz="2000" kern="0" dirty="0" smtClean="0"/>
              <a:t> PFS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" y="6519446"/>
            <a:ext cx="4098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www.clinicaltrials.gov</a:t>
            </a:r>
            <a:r>
              <a:rPr lang="en-US" sz="1600" dirty="0" smtClean="0"/>
              <a:t>. </a:t>
            </a:r>
            <a:r>
              <a:rPr lang="en-US" sz="1600" dirty="0"/>
              <a:t>Accessed June 2017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36409" y="1581686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NCT01850524</a:t>
            </a:r>
            <a:endParaRPr lang="en-US" sz="1800" dirty="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4572000" y="2403974"/>
            <a:ext cx="0" cy="6585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V="1">
            <a:off x="4572000" y="2403974"/>
            <a:ext cx="693897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24" name="Group 16"/>
          <p:cNvGrpSpPr>
            <a:grpSpLocks/>
          </p:cNvGrpSpPr>
          <p:nvPr/>
        </p:nvGrpSpPr>
        <p:grpSpPr bwMode="auto">
          <a:xfrm rot="10800000" flipH="1">
            <a:off x="4572000" y="3676657"/>
            <a:ext cx="719087" cy="510750"/>
            <a:chOff x="3551" y="1542"/>
            <a:chExt cx="900" cy="1241"/>
          </a:xfrm>
        </p:grpSpPr>
        <p:sp>
          <p:nvSpPr>
            <p:cNvPr id="25" name="Line 17"/>
            <p:cNvSpPr>
              <a:spLocks noChangeShapeType="1"/>
            </p:cNvSpPr>
            <p:nvPr/>
          </p:nvSpPr>
          <p:spPr bwMode="auto">
            <a:xfrm flipV="1">
              <a:off x="3551" y="1542"/>
              <a:ext cx="0" cy="124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9" name="Line 2"/>
          <p:cNvSpPr>
            <a:spLocks noChangeShapeType="1"/>
          </p:cNvSpPr>
          <p:nvPr/>
        </p:nvSpPr>
        <p:spPr bwMode="auto">
          <a:xfrm>
            <a:off x="3733800" y="3303011"/>
            <a:ext cx="476672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30" name="Group 24"/>
          <p:cNvGrpSpPr>
            <a:grpSpLocks/>
          </p:cNvGrpSpPr>
          <p:nvPr/>
        </p:nvGrpSpPr>
        <p:grpSpPr bwMode="auto">
          <a:xfrm>
            <a:off x="4184256" y="2839967"/>
            <a:ext cx="914400" cy="914400"/>
            <a:chOff x="1872" y="1584"/>
            <a:chExt cx="576" cy="576"/>
          </a:xfrm>
        </p:grpSpPr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1872" y="1584"/>
              <a:ext cx="576" cy="576"/>
            </a:xfrm>
            <a:prstGeom prst="ellipse">
              <a:avLst/>
            </a:prstGeom>
            <a:solidFill>
              <a:srgbClr val="FE701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Arial"/>
                <a:ea typeface="MS PGothic" charset="0"/>
                <a:cs typeface="+mn-cs"/>
              </a:endParaRPr>
            </a:p>
          </p:txBody>
        </p:sp>
        <p:sp>
          <p:nvSpPr>
            <p:cNvPr id="33" name="Rectangle 13"/>
            <p:cNvSpPr>
              <a:spLocks noChangeArrowheads="1"/>
            </p:cNvSpPr>
            <p:nvPr/>
          </p:nvSpPr>
          <p:spPr bwMode="auto">
            <a:xfrm>
              <a:off x="1920" y="163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63500" dir="2700000" algn="ctr" rotWithShape="0">
                      <a:schemeClr val="tx1">
                        <a:alpha val="39998"/>
                      </a:schemeClr>
                    </a:outerShdw>
                  </a:effectLst>
                </a14:hiddenEffects>
              </a:ext>
            </a:extLst>
          </p:spPr>
          <p:txBody>
            <a:bodyPr lIns="0" tIns="0" rIns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prstClr val="white"/>
                  </a:solidFill>
                  <a:ea typeface="MS PGothic" charset="0"/>
                  <a:cs typeface="+mn-cs"/>
                </a:rPr>
                <a:t>R</a:t>
              </a:r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152381"/>
              </p:ext>
            </p:extLst>
          </p:nvPr>
        </p:nvGraphicFramePr>
        <p:xfrm>
          <a:off x="1048132" y="2247981"/>
          <a:ext cx="2710281" cy="171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281"/>
              </a:tblGrid>
              <a:tr h="5282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prstClr val="white"/>
                          </a:solidFill>
                          <a:latin typeface="+mn-lt"/>
                          <a:ea typeface="Arial" pitchFamily="-104" charset="0"/>
                          <a:cs typeface="Arial" pitchFamily="-104" charset="0"/>
                        </a:rPr>
                        <a:t>Enrollment (n = 701)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4294D"/>
                    </a:solidFill>
                  </a:tcPr>
                </a:tc>
              </a:tr>
              <a:tr h="118614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 smtClean="0">
                          <a:solidFill>
                            <a:prstClr val="white"/>
                          </a:solidFill>
                          <a:latin typeface="+mn-lt"/>
                          <a:ea typeface="Arial" pitchFamily="-104" charset="0"/>
                          <a:cs typeface="Arial" pitchFamily="-104" charset="0"/>
                        </a:rPr>
                        <a:t>Newly diagnosed MM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 smtClean="0">
                          <a:solidFill>
                            <a:prstClr val="white"/>
                          </a:solidFill>
                          <a:latin typeface="+mn-lt"/>
                          <a:ea typeface="Arial" pitchFamily="-104" charset="0"/>
                          <a:cs typeface="Arial" pitchFamily="-104" charset="0"/>
                        </a:rPr>
                        <a:t>Not eligible for stem cell transplant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76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33400" y="2792611"/>
            <a:ext cx="8077200" cy="2160389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2355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TOURMALINE-MM1: Oral </a:t>
            </a:r>
            <a:r>
              <a:rPr lang="en-US" dirty="0" err="1" smtClean="0">
                <a:latin typeface="Arial" charset="0"/>
                <a:ea typeface="ヒラギノ角ゴ Pro W3" charset="0"/>
                <a:cs typeface="ヒラギノ角ゴ Pro W3" charset="0"/>
              </a:rPr>
              <a:t>Ixazomib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 with Len/</a:t>
            </a:r>
            <a:r>
              <a:rPr lang="en-US" dirty="0" err="1" smtClean="0">
                <a:latin typeface="Arial" charset="0"/>
                <a:ea typeface="ヒラギノ角ゴ Pro W3" charset="0"/>
                <a:cs typeface="ヒラギノ角ゴ Pro W3" charset="0"/>
              </a:rPr>
              <a:t>Dex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 for MM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62088"/>
            <a:ext cx="7772400" cy="150971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Phase III trial of pts with relapsed/refractory MM treated with </a:t>
            </a:r>
            <a:r>
              <a:rPr lang="en-US" sz="2000" dirty="0" err="1"/>
              <a:t>ixazomib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 err="1"/>
              <a:t>lenalidomide</a:t>
            </a:r>
            <a:r>
              <a:rPr lang="en-US" sz="2000" dirty="0"/>
              <a:t>/</a:t>
            </a:r>
            <a:r>
              <a:rPr lang="en-US" sz="2000" dirty="0" err="1"/>
              <a:t>dex</a:t>
            </a:r>
            <a:r>
              <a:rPr lang="en-US" sz="2000" dirty="0"/>
              <a:t> (</a:t>
            </a:r>
            <a:r>
              <a:rPr lang="en-US" sz="2000" dirty="0" err="1"/>
              <a:t>ixazomib</a:t>
            </a:r>
            <a:r>
              <a:rPr lang="en-US" sz="2000" dirty="0"/>
              <a:t> group) or placebo </a:t>
            </a:r>
            <a:r>
              <a:rPr lang="en-US" sz="2000" dirty="0" smtClean="0"/>
              <a:t>and </a:t>
            </a:r>
            <a:r>
              <a:rPr lang="en-US" sz="2000" dirty="0" err="1"/>
              <a:t>lenalidomide</a:t>
            </a:r>
            <a:r>
              <a:rPr lang="en-US" sz="2000" dirty="0"/>
              <a:t>/</a:t>
            </a:r>
            <a:r>
              <a:rPr lang="en-US" sz="2000" dirty="0" err="1"/>
              <a:t>dex</a:t>
            </a:r>
            <a:r>
              <a:rPr lang="en-US" sz="2000" dirty="0"/>
              <a:t> (placebo group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6473279"/>
            <a:ext cx="9144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Moreau P et </a:t>
            </a:r>
            <a:r>
              <a:rPr lang="en-US" sz="1600" dirty="0">
                <a:solidFill>
                  <a:srgbClr val="FFFFFF"/>
                </a:solidFill>
              </a:rPr>
              <a:t>al</a:t>
            </a:r>
            <a:r>
              <a:rPr lang="en-US" sz="1600" i="1" dirty="0">
                <a:solidFill>
                  <a:srgbClr val="FFFFFF"/>
                </a:solidFill>
              </a:rPr>
              <a:t>. </a:t>
            </a:r>
            <a:r>
              <a:rPr lang="en-US" sz="1600" i="1" dirty="0" smtClean="0">
                <a:solidFill>
                  <a:srgbClr val="FFFFFF"/>
                </a:solidFill>
              </a:rPr>
              <a:t>N Engl J Med </a:t>
            </a:r>
            <a:r>
              <a:rPr lang="en-US" sz="1600" dirty="0" smtClean="0">
                <a:solidFill>
                  <a:srgbClr val="FFFFFF"/>
                </a:solidFill>
              </a:rPr>
              <a:t>2016;374(17):1621-34.</a:t>
            </a:r>
            <a:endParaRPr lang="en-US" sz="1600" dirty="0">
              <a:solidFill>
                <a:srgbClr val="FFFFFF"/>
              </a:solidFill>
            </a:endParaRPr>
          </a:p>
        </p:txBody>
      </p:sp>
      <p:graphicFrame>
        <p:nvGraphicFramePr>
          <p:cNvPr id="18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14135"/>
              </p:ext>
            </p:extLst>
          </p:nvPr>
        </p:nvGraphicFramePr>
        <p:xfrm>
          <a:off x="685800" y="2971800"/>
          <a:ext cx="7772401" cy="1825079"/>
        </p:xfrm>
        <a:graphic>
          <a:graphicData uri="http://schemas.openxmlformats.org/drawingml/2006/table">
            <a:tbl>
              <a:tblPr/>
              <a:tblGrid>
                <a:gridCol w="1633941"/>
                <a:gridCol w="2131227"/>
                <a:gridCol w="2172320"/>
                <a:gridCol w="1834913"/>
              </a:tblGrid>
              <a:tr h="721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Efficacy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err="1" smtClean="0">
                          <a:solidFill>
                            <a:schemeClr val="bg1"/>
                          </a:solidFill>
                        </a:rPr>
                        <a:t>Ixazomib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 group </a:t>
                      </a:r>
                    </a:p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(n = 360)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Placebo group</a:t>
                      </a:r>
                    </a:p>
                    <a:p>
                      <a:pPr algn="ctr"/>
                      <a:r>
                        <a:rPr lang="en-US" sz="1700" b="1" baseline="0" dirty="0" smtClean="0">
                          <a:solidFill>
                            <a:schemeClr val="bg1"/>
                          </a:solidFill>
                        </a:rPr>
                        <a:t> (n = 362)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HR, </a:t>
                      </a:r>
                      <a:r>
                        <a:rPr lang="en-US" sz="1700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1700" b="1" i="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en-US" sz="1700" b="1" dirty="0" smtClean="0">
                          <a:solidFill>
                            <a:schemeClr val="bg1"/>
                          </a:solidFill>
                        </a:rPr>
                        <a:t>value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6025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PFS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20.6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14.7 </a:t>
                      </a:r>
                      <a:r>
                        <a:rPr lang="en-US" sz="1700" b="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0.74, 0.01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5006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ORR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78%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72%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chemeClr val="bg1"/>
                          </a:solidFill>
                        </a:rPr>
                        <a:t>—,</a:t>
                      </a:r>
                      <a:r>
                        <a:rPr lang="en-US" sz="1700" b="0" baseline="0" dirty="0" smtClean="0">
                          <a:solidFill>
                            <a:schemeClr val="bg1"/>
                          </a:solidFill>
                        </a:rPr>
                        <a:t> 0.04</a:t>
                      </a:r>
                      <a:endParaRPr lang="en-US" sz="17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23" name="Content Placeholder 2"/>
          <p:cNvSpPr txBox="1">
            <a:spLocks/>
          </p:cNvSpPr>
          <p:nvPr/>
        </p:nvSpPr>
        <p:spPr>
          <a:xfrm>
            <a:off x="754036" y="5264038"/>
            <a:ext cx="7704164" cy="6033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bg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bg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Median overall survival: not reached in either group</a:t>
            </a:r>
          </a:p>
        </p:txBody>
      </p:sp>
    </p:spTree>
    <p:extLst>
      <p:ext uri="{BB962C8B-B14F-4D97-AF65-F5344CB8AC3E}">
        <p14:creationId xmlns:p14="http://schemas.microsoft.com/office/powerpoint/2010/main" val="186297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533400" y="2640211"/>
            <a:ext cx="8077200" cy="2160389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</a:endParaRPr>
          </a:p>
        </p:txBody>
      </p:sp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600" dirty="0" smtClean="0">
                <a:latin typeface="Arial" charset="0"/>
                <a:ea typeface="ヒラギノ角ゴ Pro W3" charset="0"/>
                <a:cs typeface="ヒラギノ角ゴ Pro W3" charset="0"/>
              </a:rPr>
              <a:t>SWOG S0777: </a:t>
            </a:r>
            <a:r>
              <a:rPr lang="en-US" sz="2600" dirty="0" err="1" smtClean="0">
                <a:latin typeface="Arial" charset="0"/>
                <a:ea typeface="ヒラギノ角ゴ Pro W3" charset="0"/>
                <a:cs typeface="ヒラギノ角ゴ Pro W3" charset="0"/>
              </a:rPr>
              <a:t>VRd</a:t>
            </a:r>
            <a:r>
              <a:rPr lang="en-US" sz="2600" dirty="0" smtClean="0">
                <a:latin typeface="Arial" charset="0"/>
                <a:ea typeface="ヒラギノ角ゴ Pro W3" charset="0"/>
                <a:cs typeface="ヒラギノ角ゴ Pro W3" charset="0"/>
              </a:rPr>
              <a:t> versus Rd for Newly Diagnosed MM</a:t>
            </a:r>
            <a:endParaRPr lang="en-US" sz="26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Phase III study </a:t>
            </a:r>
            <a:r>
              <a:rPr lang="en-US" sz="2000" dirty="0" smtClean="0"/>
              <a:t>of </a:t>
            </a:r>
            <a:r>
              <a:rPr lang="en-US" sz="2000" dirty="0" err="1" smtClean="0"/>
              <a:t>VRd</a:t>
            </a:r>
            <a:r>
              <a:rPr lang="en-US" sz="2000" dirty="0" smtClean="0"/>
              <a:t> versus </a:t>
            </a:r>
            <a:r>
              <a:rPr lang="en-US" sz="2000" dirty="0"/>
              <a:t>Rd for pts with newly diagnosed MM without intent for immediate ASCT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6473279"/>
            <a:ext cx="91440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err="1" smtClean="0">
                <a:solidFill>
                  <a:srgbClr val="FFFFFF"/>
                </a:solidFill>
              </a:rPr>
              <a:t>Durie</a:t>
            </a:r>
            <a:r>
              <a:rPr lang="en-US" sz="1600" dirty="0" smtClean="0">
                <a:solidFill>
                  <a:srgbClr val="FFFFFF"/>
                </a:solidFill>
              </a:rPr>
              <a:t> B et </a:t>
            </a:r>
            <a:r>
              <a:rPr lang="en-US" sz="1600" dirty="0">
                <a:solidFill>
                  <a:srgbClr val="FFFFFF"/>
                </a:solidFill>
              </a:rPr>
              <a:t>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dirty="0" smtClean="0">
                <a:solidFill>
                  <a:srgbClr val="FFFFFF"/>
                </a:solidFill>
              </a:rPr>
              <a:t>2017;389:519-27.</a:t>
            </a:r>
            <a:endParaRPr lang="en-US" sz="1600" dirty="0">
              <a:solidFill>
                <a:srgbClr val="FFFFFF"/>
              </a:solidFill>
            </a:endParaRPr>
          </a:p>
        </p:txBody>
      </p:sp>
      <p:graphicFrame>
        <p:nvGraphicFramePr>
          <p:cNvPr id="11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90341"/>
              </p:ext>
            </p:extLst>
          </p:nvPr>
        </p:nvGraphicFramePr>
        <p:xfrm>
          <a:off x="685800" y="2810242"/>
          <a:ext cx="7772400" cy="1837957"/>
        </p:xfrm>
        <a:graphic>
          <a:graphicData uri="http://schemas.openxmlformats.org/drawingml/2006/table">
            <a:tbl>
              <a:tblPr/>
              <a:tblGrid>
                <a:gridCol w="2923932"/>
                <a:gridCol w="1028822"/>
                <a:gridCol w="1296366"/>
                <a:gridCol w="2523280"/>
              </a:tblGrid>
              <a:tr h="4250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Outcome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</a:rPr>
                        <a:t>VRd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HR,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-value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4734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PFS (n = 242, 229)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43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30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0.712, 0.0018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734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OS (n = 242, 229)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75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64 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</a:rPr>
                        <a:t>mo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0.709, 0.025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4660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ORR (n = 216, 214)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81.5%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71.5%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02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FFFFFF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9090</TotalTime>
  <Words>1892</Words>
  <Application>Microsoft Macintosh PowerPoint</Application>
  <PresentationFormat>On-screen Show (4:3)</PresentationFormat>
  <Paragraphs>350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  </vt:lpstr>
      <vt:lpstr>Calibri</vt:lpstr>
      <vt:lpstr>MS PGothic</vt:lpstr>
      <vt:lpstr>ＭＳ Ｐゴシック</vt:lpstr>
      <vt:lpstr>ＭＳ 明朝</vt:lpstr>
      <vt:lpstr>Wingdings</vt:lpstr>
      <vt:lpstr>ヒラギノ角ゴ Pro W3</vt:lpstr>
      <vt:lpstr>Blank Presentation</vt:lpstr>
      <vt:lpstr>Case Discussion</vt:lpstr>
      <vt:lpstr>Indications for Considering Treatment  (IMWG Consensus Guidelines)</vt:lpstr>
      <vt:lpstr>QuiRedex Trial of Len/Dex in High-Risk SMM</vt:lpstr>
      <vt:lpstr>Phase II Trial of Elo/Len/Dex in High-Risk Smoldering MM</vt:lpstr>
      <vt:lpstr>Case Discussion</vt:lpstr>
      <vt:lpstr>Case Discussion</vt:lpstr>
      <vt:lpstr>TOURMALINE MM2: A Phase III Trial of Ixazomib/Len/Dex vs Len/Dex for Newly Diagnosed MM </vt:lpstr>
      <vt:lpstr>TOURMALINE-MM1: Oral Ixazomib with Len/Dex for MM</vt:lpstr>
      <vt:lpstr>SWOG S0777: VRd versus Rd for Newly Diagnosed MM</vt:lpstr>
      <vt:lpstr>IFM 2009 Trial: RVD with Transplant versus RVD Alone for Newly Diagnosed MM</vt:lpstr>
      <vt:lpstr>Predictive Value of Minimal Residual Disease (MRD) in the IFM 2009 Trial</vt:lpstr>
      <vt:lpstr>DETERMINATION: A Phase III Trial of RVD with or without ASCT for Newly Diagnosed MM </vt:lpstr>
      <vt:lpstr>Case Discussion</vt:lpstr>
      <vt:lpstr>Management of Daratumumab-Associated Infusion-Related Reactions</vt:lpstr>
      <vt:lpstr>POLLUX: A Phase III Trial of Daratumumab/Len/ Dex for Relapsed/Refractory MM </vt:lpstr>
      <vt:lpstr>Phase III CASTOR Trial of Daratumumab and Bortezomib/Dex for Relapsed/Refractory MM </vt:lpstr>
      <vt:lpstr>Case Discussion</vt:lpstr>
      <vt:lpstr>Case Discussion</vt:lpstr>
      <vt:lpstr>POLLUX and CASTOR Trials of Daratumumab for Relapsed/Refractory MM </vt:lpstr>
      <vt:lpstr>PAVO: A Phase Ib Study of Subcutaneous Daratumumab (DARA) for Relapsed/Refractory MM</vt:lpstr>
      <vt:lpstr>Venetoclax (VEN) for Relapsed/Refractory MM </vt:lpstr>
      <vt:lpstr>Venetoclax with Bortezomib/Dex for Relapsed/Refractory MM </vt:lpstr>
      <vt:lpstr>Phase II Study of Pembrolizumab/Pomalidomide/ Dex for Relapsed/Refractory MM</vt:lpstr>
      <vt:lpstr>KEYNOTE-023: Pembrolizumab/Lenalidomide/ Dex for Relapsed/Refractory MM</vt:lpstr>
      <vt:lpstr>Response to CAR-BCMA T-Cell Therapy and Adverse Events</vt:lpstr>
    </vt:vector>
  </TitlesOfParts>
  <Manager/>
  <Company>Research To Practice</Company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 Practice </dc:title>
  <dc:subject/>
  <dc:creator>Fernando G Rendina </dc:creator>
  <cp:keywords/>
  <dc:description/>
  <cp:lastModifiedBy>Microsoft Office User</cp:lastModifiedBy>
  <cp:revision>635</cp:revision>
  <cp:lastPrinted>2017-06-27T17:54:30Z</cp:lastPrinted>
  <dcterms:created xsi:type="dcterms:W3CDTF">2012-08-13T12:55:31Z</dcterms:created>
  <dcterms:modified xsi:type="dcterms:W3CDTF">2017-06-27T17:54:31Z</dcterms:modified>
  <cp:category/>
</cp:coreProperties>
</file>