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CDE7F3"/>
    <a:srgbClr val="BBE0E3"/>
    <a:srgbClr val="FF40FF"/>
    <a:srgbClr val="0025A7"/>
    <a:srgbClr val="EFC53D"/>
    <a:srgbClr val="009051"/>
    <a:srgbClr val="0A0A0A"/>
    <a:srgbClr val="A6A6A6"/>
    <a:srgbClr val="004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67"/>
    <p:restoredTop sz="86384" autoAdjust="0"/>
  </p:normalViewPr>
  <p:slideViewPr>
    <p:cSldViewPr>
      <p:cViewPr>
        <p:scale>
          <a:sx n="100" d="100"/>
          <a:sy n="100" d="100"/>
        </p:scale>
        <p:origin x="1568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1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8206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Preliminary Results from a Phase 1/2 Study of Brentuximab Vedotin in Combination with Nivolumab in Patients with Relapsed or Refractory Hodgkin Lymphoma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Herrera AF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1105.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848600" cy="5027612"/>
          </a:xfrm>
        </p:spPr>
        <p:txBody>
          <a:bodyPr/>
          <a:lstStyle/>
          <a:p>
            <a:r>
              <a:rPr lang="en-US" sz="2400" dirty="0" smtClean="0"/>
              <a:t>Brentuximab vedotin (BV) disrupts the microtubule network and triggers an immune response through the induction of endoplasmic reticulum stress.</a:t>
            </a:r>
          </a:p>
          <a:p>
            <a:r>
              <a:rPr lang="en-US" sz="2400" dirty="0" smtClean="0"/>
              <a:t>Nivolumab targets the PD-1 immune checkpoint pathway and restores antitumor immune responses.</a:t>
            </a:r>
          </a:p>
          <a:p>
            <a:r>
              <a:rPr lang="en-US" sz="2400" dirty="0" smtClean="0"/>
              <a:t>Both BV and nivolumab are well tolerated with high single-agent response rates in relapsed/refractory (R/R) HL.</a:t>
            </a:r>
          </a:p>
          <a:p>
            <a:r>
              <a:rPr lang="en-US" sz="2400" dirty="0" smtClean="0"/>
              <a:t>Together, they could yield improved CR rates and improved durability of responses, potentially leading to better long-term outcomes.</a:t>
            </a:r>
          </a:p>
          <a:p>
            <a:r>
              <a:rPr lang="en-US" sz="2400" b="1" u="sng" dirty="0"/>
              <a:t>Study objective:</a:t>
            </a:r>
            <a:r>
              <a:rPr lang="en-US" sz="2400" dirty="0" smtClean="0"/>
              <a:t> To investigate the efficacy and safety of BV in combination with nivolumab in R/R HL.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2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Herrera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I/II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576" y="5715059"/>
            <a:ext cx="8364023" cy="553760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 smtClean="0"/>
              <a:t>Outcome measures include</a:t>
            </a:r>
            <a:r>
              <a:rPr lang="en-US" sz="2000" dirty="0" smtClean="0"/>
              <a:t>: Tumor response and safety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8" y="2837008"/>
            <a:ext cx="8736883" cy="23394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576" y="5095100"/>
            <a:ext cx="259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EOT = end of treatment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519446"/>
            <a:ext cx="452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Herrera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1105.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571999" y="2209800"/>
            <a:ext cx="0" cy="5486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2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071722"/>
              </p:ext>
            </p:extLst>
          </p:nvPr>
        </p:nvGraphicFramePr>
        <p:xfrm>
          <a:off x="1892010" y="1134894"/>
          <a:ext cx="5359978" cy="1385613"/>
        </p:xfrm>
        <a:graphic>
          <a:graphicData uri="http://schemas.openxmlformats.org/drawingml/2006/table">
            <a:tbl>
              <a:tblPr/>
              <a:tblGrid>
                <a:gridCol w="5359978"/>
              </a:tblGrid>
              <a:tr h="413652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Patient enrollment (N = 42)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971961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R/R HL after failure of front-line therapy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ECOG PS ≤1</a:t>
                      </a:r>
                      <a:endParaRPr lang="en-US" sz="1800" dirty="0"/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48485" y="4889683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83" y="1066800"/>
            <a:ext cx="8762999" cy="49946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6519446"/>
            <a:ext cx="6448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Herrera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642283"/>
            <a:ext cx="7928774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Infusion-related reactions (IRRs) were observed in 38% of patients; </a:t>
            </a:r>
            <a:r>
              <a:rPr lang="en-US" sz="1700" dirty="0"/>
              <a:t>protocol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amended </a:t>
            </a:r>
            <a:r>
              <a:rPr lang="en-US" sz="1700" dirty="0"/>
              <a:t>to require corticosteroid and antihistamine </a:t>
            </a:r>
            <a:r>
              <a:rPr lang="en-US" sz="1700" dirty="0" smtClean="0"/>
              <a:t>premedication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There were no occurrences of pneumonitis or colitis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519446"/>
            <a:ext cx="6448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Herrera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1105.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1143000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</a:t>
            </a:r>
            <a:r>
              <a:rPr lang="en-US" smtClean="0"/>
              <a:t>= 42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44683"/>
            <a:ext cx="8001000" cy="47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53400" cy="5027612"/>
          </a:xfrm>
        </p:spPr>
        <p:txBody>
          <a:bodyPr/>
          <a:lstStyle/>
          <a:p>
            <a:r>
              <a:rPr lang="en-US" sz="2200" dirty="0"/>
              <a:t>Early data suggest that the combination of BV and </a:t>
            </a:r>
            <a:r>
              <a:rPr lang="en-US" sz="2200" dirty="0" err="1"/>
              <a:t>nivolumab</a:t>
            </a:r>
            <a:r>
              <a:rPr lang="en-US" sz="2200" dirty="0"/>
              <a:t> is an active and </a:t>
            </a:r>
            <a:r>
              <a:rPr lang="en-US" sz="2200" dirty="0" smtClean="0"/>
              <a:t>well-tolerated </a:t>
            </a:r>
            <a:r>
              <a:rPr lang="en-US" sz="2200" dirty="0"/>
              <a:t>outpatient regimen</a:t>
            </a:r>
          </a:p>
          <a:p>
            <a:pPr lvl="1"/>
            <a:r>
              <a:rPr lang="en-US" sz="2200" dirty="0"/>
              <a:t>ORR = 90%; CR = 62%</a:t>
            </a:r>
          </a:p>
          <a:p>
            <a:pPr lvl="1"/>
            <a:r>
              <a:rPr lang="en-US" sz="2200" dirty="0"/>
              <a:t>IRRs observed in 38% </a:t>
            </a:r>
            <a:r>
              <a:rPr lang="en-US" sz="2200" dirty="0" smtClean="0"/>
              <a:t>of </a:t>
            </a:r>
            <a:r>
              <a:rPr lang="en-US" sz="2200" dirty="0"/>
              <a:t>patients, but </a:t>
            </a:r>
            <a:r>
              <a:rPr lang="en-US" sz="2200" dirty="0" smtClean="0"/>
              <a:t>safety </a:t>
            </a:r>
            <a:r>
              <a:rPr lang="en-US" sz="2200" dirty="0"/>
              <a:t>profile manageable </a:t>
            </a:r>
            <a:r>
              <a:rPr lang="en-US" sz="2200" dirty="0" smtClean="0"/>
              <a:t>with </a:t>
            </a:r>
            <a:r>
              <a:rPr lang="en-US" sz="2200" dirty="0"/>
              <a:t>no dose reductions or discontinuations due to </a:t>
            </a:r>
            <a:r>
              <a:rPr lang="en-US" sz="2200" dirty="0" smtClean="0"/>
              <a:t>AEs</a:t>
            </a:r>
            <a:endParaRPr lang="en-US" sz="2200" dirty="0"/>
          </a:p>
          <a:p>
            <a:pPr lvl="1"/>
            <a:r>
              <a:rPr lang="en-US" sz="2200" dirty="0"/>
              <a:t>I</a:t>
            </a:r>
            <a:r>
              <a:rPr lang="en-US" sz="2200" dirty="0" smtClean="0"/>
              <a:t>ncidence </a:t>
            </a:r>
            <a:r>
              <a:rPr lang="en-US" sz="2200" dirty="0"/>
              <a:t>of immune-related adverse </a:t>
            </a:r>
            <a:r>
              <a:rPr lang="en-US" sz="2200" dirty="0" smtClean="0"/>
              <a:t>events: </a:t>
            </a:r>
            <a:r>
              <a:rPr lang="en-US" sz="2200" dirty="0"/>
              <a:t>L</a:t>
            </a:r>
            <a:r>
              <a:rPr lang="en-US" sz="2200" dirty="0" smtClean="0"/>
              <a:t>ow</a:t>
            </a:r>
            <a:endParaRPr lang="en-US" sz="2200" dirty="0"/>
          </a:p>
          <a:p>
            <a:r>
              <a:rPr lang="en-US" sz="2200" dirty="0"/>
              <a:t>Preliminary biomarker results indicate </a:t>
            </a:r>
            <a:r>
              <a:rPr lang="en-US" sz="2200" dirty="0" smtClean="0"/>
              <a:t>(</a:t>
            </a:r>
            <a:r>
              <a:rPr lang="en-US" sz="2200" dirty="0"/>
              <a:t>data not shown</a:t>
            </a:r>
            <a:r>
              <a:rPr lang="en-US" sz="2200" dirty="0" smtClean="0"/>
              <a:t>):</a:t>
            </a:r>
            <a:endParaRPr lang="en-US" sz="2200" dirty="0"/>
          </a:p>
          <a:p>
            <a:pPr lvl="1"/>
            <a:r>
              <a:rPr lang="en-US" sz="2200" dirty="0"/>
              <a:t>No antagonism between BV and </a:t>
            </a:r>
            <a:r>
              <a:rPr lang="en-US" sz="2200" dirty="0" err="1"/>
              <a:t>nivolumab</a:t>
            </a:r>
            <a:endParaRPr lang="en-US" sz="2200" dirty="0"/>
          </a:p>
          <a:p>
            <a:pPr lvl="1"/>
            <a:r>
              <a:rPr lang="en-US" sz="2200" dirty="0"/>
              <a:t>Decrease in </a:t>
            </a:r>
            <a:r>
              <a:rPr lang="en-US" sz="2200" dirty="0" err="1"/>
              <a:t>Treg</a:t>
            </a:r>
            <a:r>
              <a:rPr lang="en-US" sz="2200" dirty="0"/>
              <a:t> cells with BV</a:t>
            </a:r>
          </a:p>
          <a:p>
            <a:r>
              <a:rPr lang="en-US" sz="2200" dirty="0"/>
              <a:t>The promising activity </a:t>
            </a:r>
            <a:r>
              <a:rPr lang="en-US" sz="2200"/>
              <a:t>of </a:t>
            </a:r>
            <a:r>
              <a:rPr lang="en-US" sz="2200" smtClean="0"/>
              <a:t>the BV </a:t>
            </a:r>
            <a:r>
              <a:rPr lang="en-US" sz="2200" dirty="0"/>
              <a:t>and </a:t>
            </a:r>
            <a:r>
              <a:rPr lang="en-US" sz="2200" dirty="0" err="1"/>
              <a:t>nivolumab</a:t>
            </a:r>
            <a:r>
              <a:rPr lang="en-US" sz="2200" dirty="0"/>
              <a:t> combination supports further exploration of this chemotherapy-free regimen for patients with R/R HL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52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Herrera AF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6052</TotalTime>
  <Words>332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Blank Presentation</vt:lpstr>
      <vt:lpstr>Preliminary Results from a Phase 1/2 Study of Brentuximab Vedotin in Combination with Nivolumab in Patients with Relapsed or Refractory Hodgkin Lymphoma </vt:lpstr>
      <vt:lpstr>Introduction</vt:lpstr>
      <vt:lpstr>Phase I/II Trial Design</vt:lpstr>
      <vt:lpstr>Response</vt:lpstr>
      <vt:lpstr>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478</cp:revision>
  <cp:lastPrinted>2017-05-30T14:51:47Z</cp:lastPrinted>
  <dcterms:created xsi:type="dcterms:W3CDTF">2012-08-13T12:55:31Z</dcterms:created>
  <dcterms:modified xsi:type="dcterms:W3CDTF">2017-06-14T21:34:38Z</dcterms:modified>
  <cp:category/>
</cp:coreProperties>
</file>