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82" r:id="rId2"/>
    <p:sldId id="487" r:id="rId3"/>
    <p:sldId id="488" r:id="rId4"/>
    <p:sldId id="489" r:id="rId5"/>
    <p:sldId id="490" r:id="rId6"/>
    <p:sldId id="49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5A7"/>
    <a:srgbClr val="005796"/>
    <a:srgbClr val="FF40FF"/>
    <a:srgbClr val="BBE0E3"/>
    <a:srgbClr val="CDE7F3"/>
    <a:srgbClr val="EFC53D"/>
    <a:srgbClr val="009051"/>
    <a:srgbClr val="0A0A0A"/>
    <a:srgbClr val="A6A6A6"/>
    <a:srgbClr val="0043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45"/>
    <p:restoredTop sz="86384" autoAdjust="0"/>
  </p:normalViewPr>
  <p:slideViewPr>
    <p:cSldViewPr>
      <p:cViewPr>
        <p:scale>
          <a:sx n="100" d="100"/>
          <a:sy n="100" d="100"/>
        </p:scale>
        <p:origin x="1552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Brentuximab</a:t>
            </a:r>
            <a:r>
              <a:rPr lang="en-US" dirty="0"/>
              <a:t> </a:t>
            </a:r>
            <a:r>
              <a:rPr lang="en-US" dirty="0" err="1"/>
              <a:t>Vedotin</a:t>
            </a:r>
            <a:r>
              <a:rPr lang="en-US" dirty="0"/>
              <a:t> Demonstrates Significantly Superior Clinical Outcomes in Patients with CD30-Expressing Cutaneous </a:t>
            </a:r>
            <a:r>
              <a:rPr lang="en-US" dirty="0" smtClean="0"/>
              <a:t>T-Cell </a:t>
            </a:r>
            <a:r>
              <a:rPr lang="en-US" dirty="0"/>
              <a:t>Lymphoma </a:t>
            </a:r>
            <a:r>
              <a:rPr lang="en-US" dirty="0" smtClean="0"/>
              <a:t>versus </a:t>
            </a:r>
            <a:r>
              <a:rPr lang="en-US" dirty="0"/>
              <a:t>Physician's Choice (Methotrexate or </a:t>
            </a:r>
            <a:r>
              <a:rPr lang="en-US" dirty="0" err="1"/>
              <a:t>Bexarotene</a:t>
            </a:r>
            <a:r>
              <a:rPr lang="en-US" dirty="0"/>
              <a:t>):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Phase 3 </a:t>
            </a:r>
            <a:r>
              <a:rPr lang="en-US" dirty="0" smtClean="0"/>
              <a:t>ALCANZA Study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/>
          <a:p>
            <a:pPr lvl="0"/>
            <a:r>
              <a:rPr lang="en-US" i="0" dirty="0" smtClean="0"/>
              <a:t>Kim YH et </a:t>
            </a:r>
            <a:r>
              <a:rPr lang="en-US" i="0" dirty="0"/>
              <a:t>al.</a:t>
            </a:r>
          </a:p>
          <a:p>
            <a:pPr lvl="0"/>
            <a:r>
              <a:rPr lang="en-US" dirty="0"/>
              <a:t>Proc </a:t>
            </a:r>
            <a:r>
              <a:rPr lang="en-US" dirty="0" smtClean="0"/>
              <a:t>ASH </a:t>
            </a:r>
            <a:r>
              <a:rPr lang="en-US" i="0" dirty="0"/>
              <a:t>2016;Abstract </a:t>
            </a:r>
            <a:r>
              <a:rPr lang="en-US" i="0" dirty="0" smtClean="0"/>
              <a:t>182.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11583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8153400" cy="5027612"/>
          </a:xfrm>
        </p:spPr>
        <p:txBody>
          <a:bodyPr/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Current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systemic therapies for cutaneous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T-cell lymphoma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(CTCL) rarely provide reliable and durable responses.</a:t>
            </a:r>
          </a:p>
          <a:p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Brentuximab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vedotin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(BV), a CD30-targeting antibody-drug conjugate, has shown significant activity with an acceptable safety profile in CTCL in 2 Phase II studies</a:t>
            </a:r>
            <a:r>
              <a:rPr lang="mr-IN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mr-IN" dirty="0">
                <a:latin typeface="Arial" charset="0"/>
                <a:ea typeface="Arial" charset="0"/>
                <a:cs typeface="Arial" charset="0"/>
              </a:rPr>
              <a:t>(</a:t>
            </a:r>
            <a:r>
              <a:rPr lang="mr-IN" i="1" dirty="0">
                <a:latin typeface="Arial" charset="0"/>
                <a:ea typeface="Arial" charset="0"/>
                <a:cs typeface="Arial" charset="0"/>
              </a:rPr>
              <a:t>JCO</a:t>
            </a:r>
            <a:r>
              <a:rPr lang="mr-IN" dirty="0">
                <a:latin typeface="Arial" charset="0"/>
                <a:ea typeface="Arial" charset="0"/>
                <a:cs typeface="Arial" charset="0"/>
              </a:rPr>
              <a:t> 2015;33:3759; </a:t>
            </a:r>
            <a:r>
              <a:rPr lang="mr-IN" i="1" dirty="0">
                <a:latin typeface="Arial" charset="0"/>
                <a:ea typeface="Arial" charset="0"/>
                <a:cs typeface="Arial" charset="0"/>
              </a:rPr>
              <a:t>JCO</a:t>
            </a:r>
            <a:r>
              <a:rPr lang="mr-IN" dirty="0">
                <a:latin typeface="Arial" charset="0"/>
                <a:ea typeface="Arial" charset="0"/>
                <a:cs typeface="Arial" charset="0"/>
              </a:rPr>
              <a:t> 2015;33:3750</a:t>
            </a:r>
            <a:r>
              <a:rPr lang="mr-IN" dirty="0" smtClean="0">
                <a:latin typeface="Arial" charset="0"/>
                <a:ea typeface="Arial" charset="0"/>
                <a:cs typeface="Arial" charset="0"/>
              </a:rPr>
              <a:t>).</a:t>
            </a: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u="sng" dirty="0">
                <a:latin typeface="Arial" charset="0"/>
                <a:ea typeface="Arial" charset="0"/>
                <a:cs typeface="Arial" charset="0"/>
              </a:rPr>
              <a:t>Study objective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: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To compare the efficacy and safety of BV versus physician’s choice of methotrexate or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bexarotene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in patients with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previously treated CD30-expressing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CTCL.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1087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Kim YH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182.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ALCANZA: Phase III Trial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4" y="5426004"/>
            <a:ext cx="8848725" cy="1033046"/>
          </a:xfrm>
        </p:spPr>
        <p:txBody>
          <a:bodyPr/>
          <a:lstStyle/>
          <a:p>
            <a:r>
              <a:rPr lang="en-US" sz="2000" b="1" u="sng" dirty="0" smtClean="0"/>
              <a:t>Primary endpoint</a:t>
            </a:r>
            <a:r>
              <a:rPr lang="en-US" sz="2000" dirty="0" smtClean="0"/>
              <a:t>: ORR lasting ≥4 months (</a:t>
            </a:r>
            <a:r>
              <a:rPr lang="en-US" sz="2000" dirty="0"/>
              <a:t>ORR4) </a:t>
            </a:r>
            <a:r>
              <a:rPr lang="en-US" sz="2000" dirty="0" smtClean="0"/>
              <a:t>as </a:t>
            </a:r>
            <a:r>
              <a:rPr lang="en-US" sz="2000" dirty="0"/>
              <a:t>determined by independent review of global response using consensus </a:t>
            </a:r>
            <a:r>
              <a:rPr lang="en-US" sz="2000" dirty="0" smtClean="0"/>
              <a:t>criteria</a:t>
            </a:r>
          </a:p>
          <a:p>
            <a:r>
              <a:rPr lang="en-US" sz="2000" dirty="0" smtClean="0"/>
              <a:t>Secondary endpoints include: CR rate, PFS and symptom burden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1087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Kim YH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182.</a:t>
            </a:r>
            <a:endParaRPr lang="en-US" sz="1600" dirty="0"/>
          </a:p>
        </p:txBody>
      </p:sp>
      <p:graphicFrame>
        <p:nvGraphicFramePr>
          <p:cNvPr id="10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223362"/>
              </p:ext>
            </p:extLst>
          </p:nvPr>
        </p:nvGraphicFramePr>
        <p:xfrm>
          <a:off x="117389" y="1367954"/>
          <a:ext cx="2620947" cy="3588692"/>
        </p:xfrm>
        <a:graphic>
          <a:graphicData uri="http://schemas.openxmlformats.org/drawingml/2006/table">
            <a:tbl>
              <a:tblPr/>
              <a:tblGrid>
                <a:gridCol w="2620947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Inclusion</a:t>
                      </a: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1846859">
                <a:tc>
                  <a:txBody>
                    <a:bodyPr/>
                    <a:lstStyle/>
                    <a:p>
                      <a:pPr marL="285750" marR="0" indent="-28575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Diagnosis of CD30+ MF or </a:t>
                      </a:r>
                      <a:r>
                        <a:rPr lang="en-US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pcALCL</a:t>
                      </a:r>
                      <a:endParaRPr lang="en-US" sz="1400" spc="-50" baseline="0" dirty="0" smtClean="0">
                        <a:solidFill>
                          <a:prstClr val="white"/>
                        </a:solidFill>
                        <a:latin typeface="+mn-lt"/>
                        <a:ea typeface="Arial" pitchFamily="-104" charset="0"/>
                        <a:cs typeface="Arial" pitchFamily="-104" charset="0"/>
                      </a:endParaRPr>
                    </a:p>
                    <a:p>
                      <a:pPr marL="285750" marR="0" indent="-28575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≥10% CD30+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on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either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neoplastic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cells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or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lymphoid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infiltrate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by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central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review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of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≥1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biopsy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(2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required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for MF)</a:t>
                      </a:r>
                    </a:p>
                    <a:p>
                      <a:pPr marL="285750" marR="0" indent="-28575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pt-BR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Patients</a:t>
                      </a:r>
                      <a:r>
                        <a:rPr lang="pt-B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lang="pt-B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MF</a:t>
                      </a:r>
                      <a:r>
                        <a:rPr lang="pt-BR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with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≥1 prior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systemic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therapy</a:t>
                      </a:r>
                      <a:endParaRPr lang="pt-BR" sz="1400" spc="-50" baseline="0" dirty="0" smtClean="0">
                        <a:solidFill>
                          <a:prstClr val="white"/>
                        </a:solidFill>
                        <a:latin typeface="+mn-lt"/>
                        <a:ea typeface="Arial" pitchFamily="-104" charset="0"/>
                        <a:cs typeface="Arial" pitchFamily="-104" charset="0"/>
                      </a:endParaRPr>
                    </a:p>
                    <a:p>
                      <a:pPr marL="285750" marR="0" indent="-28575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pt-BR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Patients</a:t>
                      </a:r>
                      <a:r>
                        <a:rPr lang="pt-B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lang="pt-B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pcALCL</a:t>
                      </a:r>
                      <a:r>
                        <a:rPr lang="pt-BR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with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prior </a:t>
                      </a:r>
                      <a:r>
                        <a:rPr lang="pt-BR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radiation</a:t>
                      </a:r>
                      <a:r>
                        <a:rPr lang="pt-B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therapy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or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≥1 prior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systemic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therapy</a:t>
                      </a:r>
                      <a:endParaRPr lang="pt-BR" sz="1400" spc="-50" baseline="0" dirty="0" smtClean="0">
                        <a:solidFill>
                          <a:prstClr val="white"/>
                        </a:solidFill>
                        <a:latin typeface="+mn-lt"/>
                        <a:ea typeface="Arial" pitchFamily="-104" charset="0"/>
                        <a:cs typeface="Arial" pitchFamily="-104" charset="0"/>
                      </a:endParaRP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pt-BR" sz="1400" b="1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Exclusion</a:t>
                      </a:r>
                      <a:endParaRPr lang="pt-BR" sz="1400" b="1" spc="-50" baseline="0" dirty="0" smtClean="0">
                        <a:solidFill>
                          <a:prstClr val="white"/>
                        </a:solidFill>
                        <a:latin typeface="+mn-lt"/>
                        <a:ea typeface="Arial" pitchFamily="-104" charset="0"/>
                        <a:cs typeface="Arial" pitchFamily="-104" charset="0"/>
                      </a:endParaRP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178243">
                <a:tc>
                  <a:txBody>
                    <a:bodyPr/>
                    <a:lstStyle/>
                    <a:p>
                      <a:pPr marL="285750" marR="0" indent="-28575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Progression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on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both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prior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methotrexate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and</a:t>
                      </a:r>
                      <a:r>
                        <a:rPr lang="pt-BR" sz="1400" spc="-50" baseline="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</a:t>
                      </a:r>
                      <a:r>
                        <a:rPr lang="pt-BR" sz="1400" spc="-50" baseline="0" dirty="0" err="1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bexarotene</a:t>
                      </a:r>
                      <a:endParaRPr lang="en-US" sz="1400" spc="-50" baseline="0" dirty="0" smtClean="0">
                        <a:solidFill>
                          <a:prstClr val="white"/>
                        </a:solidFill>
                        <a:latin typeface="+mn-lt"/>
                        <a:ea typeface="Arial" pitchFamily="-104" charset="0"/>
                        <a:cs typeface="Arial" pitchFamily="-104" charset="0"/>
                      </a:endParaRP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3532" y="1016292"/>
            <a:ext cx="1255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600" b="1" dirty="0">
                <a:solidFill>
                  <a:schemeClr val="bg1"/>
                </a:solidFill>
                <a:latin typeface="Arial"/>
                <a:cs typeface="Arial"/>
              </a:rPr>
              <a:t>Screening</a:t>
            </a:r>
            <a:r>
              <a:rPr lang="en-US" sz="1600" b="1" dirty="0" smtClean="0">
                <a:solidFill>
                  <a:schemeClr val="bg1"/>
                </a:solidFill>
                <a:latin typeface="Arial"/>
                <a:cs typeface="Arial"/>
              </a:rPr>
              <a:t>*</a:t>
            </a:r>
            <a:endParaRPr lang="en-US" sz="16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9" name="Left-Right Arrow 18"/>
          <p:cNvSpPr/>
          <p:nvPr/>
        </p:nvSpPr>
        <p:spPr bwMode="auto">
          <a:xfrm>
            <a:off x="3447535" y="1496943"/>
            <a:ext cx="3084693" cy="621207"/>
          </a:xfrm>
          <a:prstGeom prst="leftRightArrow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47535" y="1638694"/>
            <a:ext cx="308469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rgbClr val="0025A7"/>
                </a:solidFill>
              </a:rPr>
              <a:t>Up to 48 weeks (16 x 21-day cycles</a:t>
            </a:r>
            <a:r>
              <a:rPr lang="en-US" sz="1300" b="1" dirty="0" smtClean="0">
                <a:solidFill>
                  <a:srgbClr val="0025A7"/>
                </a:solidFill>
              </a:rPr>
              <a:t>)</a:t>
            </a:r>
            <a:endParaRPr lang="en-US" sz="1300" dirty="0">
              <a:solidFill>
                <a:srgbClr val="0025A7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495" y="5017042"/>
            <a:ext cx="28857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</a:t>
            </a:r>
            <a:r>
              <a:rPr lang="en-US" sz="1400" baseline="30000" dirty="0" smtClean="0"/>
              <a:t> </a:t>
            </a:r>
            <a:r>
              <a:rPr lang="en-US" sz="1400" dirty="0" smtClean="0"/>
              <a:t>Within </a:t>
            </a:r>
            <a:r>
              <a:rPr lang="en-US" sz="1400" dirty="0"/>
              <a:t>28 days of randomization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24269" y="1508222"/>
            <a:ext cx="122433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300" b="1" dirty="0" smtClean="0">
                <a:solidFill>
                  <a:schemeClr val="bg1"/>
                </a:solidFill>
                <a:latin typeface="Arial"/>
                <a:cs typeface="Arial"/>
              </a:rPr>
              <a:t>End-of-treatment visit</a:t>
            </a:r>
            <a:endParaRPr lang="en-US" sz="13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46034" y="1508222"/>
            <a:ext cx="122433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300" b="1" dirty="0" smtClean="0">
                <a:solidFill>
                  <a:schemeClr val="bg1"/>
                </a:solidFill>
                <a:latin typeface="Arial"/>
                <a:cs typeface="Arial"/>
              </a:rPr>
              <a:t>Post-treatment follow-up</a:t>
            </a:r>
            <a:endParaRPr lang="en-US" sz="13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2743200" y="3162300"/>
            <a:ext cx="6858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>
            <a:off x="3429000" y="2583074"/>
            <a:ext cx="0" cy="114105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>
            <a:off x="3429000" y="2593612"/>
            <a:ext cx="319526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3429000" y="3724126"/>
            <a:ext cx="319526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/>
          <p:nvPr/>
        </p:nvCxnSpPr>
        <p:spPr bwMode="auto">
          <a:xfrm>
            <a:off x="6636686" y="2583074"/>
            <a:ext cx="0" cy="114105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/>
          <p:nvPr/>
        </p:nvCxnSpPr>
        <p:spPr bwMode="auto">
          <a:xfrm>
            <a:off x="6636686" y="3162300"/>
            <a:ext cx="151671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Oval 4"/>
          <p:cNvSpPr>
            <a:spLocks noChangeArrowheads="1"/>
          </p:cNvSpPr>
          <p:nvPr/>
        </p:nvSpPr>
        <p:spPr bwMode="auto">
          <a:xfrm>
            <a:off x="2821635" y="2886900"/>
            <a:ext cx="533400" cy="533400"/>
          </a:xfrm>
          <a:prstGeom prst="ellipse">
            <a:avLst/>
          </a:prstGeom>
          <a:solidFill>
            <a:srgbClr val="FF6600"/>
          </a:solidFill>
          <a:ln>
            <a:noFill/>
          </a:ln>
          <a:extLst/>
        </p:spPr>
        <p:txBody>
          <a:bodyPr wrap="none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3505200" y="2118150"/>
            <a:ext cx="2971800" cy="929849"/>
          </a:xfrm>
          <a:prstGeom prst="rect">
            <a:avLst/>
          </a:prstGeom>
          <a:solidFill>
            <a:srgbClr val="F8951E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en-US" altLang="en-US" sz="1600" b="1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BV: 1.8 mg/kg IV, </a:t>
            </a:r>
            <a:r>
              <a:rPr lang="en-US" altLang="en-US" sz="16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/>
            </a:r>
            <a:br>
              <a:rPr lang="en-US" altLang="en-US" sz="16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</a:br>
            <a:r>
              <a:rPr lang="en-US" altLang="en-US" sz="16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every </a:t>
            </a:r>
            <a:r>
              <a:rPr lang="en-US" altLang="en-US" sz="1600" b="1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3 </a:t>
            </a:r>
            <a:r>
              <a:rPr lang="en-US" altLang="en-US" sz="16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weeks</a:t>
            </a:r>
            <a:endParaRPr lang="en-US" altLang="en-US" sz="1500" dirty="0">
              <a:solidFill>
                <a:srgbClr val="010F97"/>
              </a:solidFill>
              <a:latin typeface="Arial"/>
              <a:ea typeface="Arial" pitchFamily="-104" charset="0"/>
              <a:cs typeface="Arial" panose="020B0604020202020204" pitchFamily="34" charset="0"/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3505200" y="3162300"/>
            <a:ext cx="2971800" cy="1123653"/>
          </a:xfrm>
          <a:prstGeom prst="rect">
            <a:avLst/>
          </a:prstGeom>
          <a:solidFill>
            <a:srgbClr val="BAD529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en-US" altLang="en-US" sz="16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Methotrexate</a:t>
            </a:r>
            <a:r>
              <a:rPr lang="fr-FR" altLang="en-US" sz="16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: </a:t>
            </a:r>
            <a:r>
              <a:rPr lang="fr-FR" altLang="en-US" sz="1600" b="1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5-50 mg PO, </a:t>
            </a:r>
            <a:r>
              <a:rPr lang="fr-FR" altLang="en-US" sz="1600" b="1" dirty="0" err="1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weekly</a:t>
            </a:r>
            <a:r>
              <a:rPr lang="fr-FR" altLang="en-US" sz="1600" b="1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 or </a:t>
            </a:r>
            <a:endParaRPr lang="fr-FR" altLang="en-US" sz="1600" b="1" dirty="0" smtClean="0">
              <a:solidFill>
                <a:srgbClr val="010F97"/>
              </a:solidFill>
              <a:latin typeface="Arial"/>
              <a:ea typeface="Arial" pitchFamily="-104" charset="0"/>
              <a:cs typeface="Arial" panose="020B0604020202020204" pitchFamily="34" charset="0"/>
            </a:endParaRPr>
          </a:p>
          <a:p>
            <a:pPr algn="ctr">
              <a:lnSpc>
                <a:spcPct val="110000"/>
              </a:lnSpc>
              <a:defRPr/>
            </a:pPr>
            <a:r>
              <a:rPr lang="fr-FR" altLang="en-US" sz="1600" b="1" dirty="0" err="1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Bexarotene</a:t>
            </a:r>
            <a:r>
              <a:rPr lang="fr-FR" altLang="en-US" sz="1600" b="1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: 300 mg/m² (</a:t>
            </a:r>
            <a:r>
              <a:rPr lang="fr-FR" altLang="en-US" sz="1600" b="1" dirty="0" err="1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target</a:t>
            </a:r>
            <a:r>
              <a:rPr lang="fr-FR" altLang="en-US" sz="1600" b="1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 dose) </a:t>
            </a:r>
            <a:r>
              <a:rPr lang="fr-FR" altLang="en-US" sz="16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PO, </a:t>
            </a:r>
            <a:r>
              <a:rPr lang="fr-FR" altLang="en-US" sz="1600" b="1" dirty="0" err="1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daily</a:t>
            </a:r>
            <a:endParaRPr lang="en-US" altLang="en-US" sz="1500" dirty="0">
              <a:solidFill>
                <a:srgbClr val="010F97"/>
              </a:solidFill>
              <a:latin typeface="Arial"/>
              <a:ea typeface="Arial" pitchFamily="-104" charset="0"/>
              <a:cs typeface="Arial" panose="020B0604020202020204" pitchFamily="34" charset="0"/>
            </a:endParaRP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6730051" y="2358318"/>
            <a:ext cx="1042349" cy="1819656"/>
          </a:xfrm>
          <a:prstGeom prst="rect">
            <a:avLst/>
          </a:prstGeom>
          <a:solidFill>
            <a:srgbClr val="00B1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altLang="en-US" sz="16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30 days after last dose of study drug</a:t>
            </a:r>
            <a:endParaRPr lang="en-US" altLang="en-US" sz="1600" dirty="0">
              <a:solidFill>
                <a:srgbClr val="010F97"/>
              </a:solidFill>
              <a:latin typeface="Arial"/>
              <a:ea typeface="Arial" pitchFamily="-104" charset="0"/>
              <a:cs typeface="Arial" panose="020B0604020202020204" pitchFamily="34" charset="0"/>
            </a:endParaRPr>
          </a:p>
        </p:txBody>
      </p: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7892936" y="2362092"/>
            <a:ext cx="1130528" cy="1815882"/>
          </a:xfrm>
          <a:prstGeom prst="rect">
            <a:avLst/>
          </a:prstGeom>
          <a:solidFill>
            <a:srgbClr val="00B1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altLang="en-US" sz="16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Every 12 weeks for 2 years and then every 6 months thereafter</a:t>
            </a:r>
            <a:endParaRPr lang="en-US" altLang="en-US" sz="1600" dirty="0">
              <a:solidFill>
                <a:srgbClr val="010F97"/>
              </a:solidFill>
              <a:latin typeface="Arial"/>
              <a:ea typeface="Arial" pitchFamily="-10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5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ALCANZA: Study Outcomes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49056" y="5789839"/>
            <a:ext cx="4416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 err="1" smtClean="0"/>
              <a:t>Adj</a:t>
            </a:r>
            <a:r>
              <a:rPr lang="en-US" sz="1800" dirty="0" smtClean="0"/>
              <a:t> = adjusted </a:t>
            </a:r>
            <a:r>
              <a:rPr lang="en-US" sz="1800" i="1" dirty="0" smtClean="0"/>
              <a:t>p</a:t>
            </a:r>
            <a:r>
              <a:rPr lang="en-US" sz="1800" dirty="0" smtClean="0"/>
              <a:t>-value; HR = hazard ratio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52400" y="6519446"/>
            <a:ext cx="41087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Kim YH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182.</a:t>
            </a:r>
            <a:endParaRPr lang="en-US" sz="1600" dirty="0"/>
          </a:p>
        </p:txBody>
      </p:sp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431222" y="1305388"/>
            <a:ext cx="8407978" cy="4333412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graphicFrame>
        <p:nvGraphicFramePr>
          <p:cNvPr id="13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8501980"/>
              </p:ext>
            </p:extLst>
          </p:nvPr>
        </p:nvGraphicFramePr>
        <p:xfrm>
          <a:off x="527941" y="1398018"/>
          <a:ext cx="8214540" cy="414815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42908"/>
                <a:gridCol w="1642908"/>
                <a:gridCol w="1642908"/>
                <a:gridCol w="1642908"/>
                <a:gridCol w="1642908"/>
              </a:tblGrid>
              <a:tr h="651024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Endpoint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E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chemeClr val="bg1"/>
                          </a:solidFill>
                        </a:rPr>
                        <a:t>Brentuximab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chemeClr val="bg1"/>
                          </a:solidFill>
                        </a:rPr>
                        <a:t>vedotin</a:t>
                      </a:r>
                      <a:r>
                        <a:rPr lang="en-US" sz="16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br>
                        <a:rPr lang="en-US" sz="1600" baseline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600" baseline="0" dirty="0" smtClean="0">
                          <a:solidFill>
                            <a:schemeClr val="bg1"/>
                          </a:solidFill>
                        </a:rPr>
                        <a:t>N = 64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E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Physician’s choice </a:t>
                      </a:r>
                      <a:br>
                        <a:rPr lang="en-US" sz="16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N = 64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E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Difference between arms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E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Statistical significance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2E5F"/>
                    </a:solidFill>
                  </a:tcPr>
                </a:tc>
              </a:tr>
              <a:tr h="358858">
                <a:tc gridSpan="5"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Primary endpoint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588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ORR4, n (%)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36 (56.3%)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8 (12.5%)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43.8%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 &lt; 0.0001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58858">
                <a:tc gridSpan="5"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Key secondary endpoints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588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CR, n (%)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10 (15.6%)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 (1.6%)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14.1%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 = 0.0046</a:t>
                      </a:r>
                      <a:r>
                        <a:rPr lang="en-US" sz="1600" baseline="30000" dirty="0" smtClean="0">
                          <a:solidFill>
                            <a:schemeClr val="bg1"/>
                          </a:solidFill>
                        </a:rPr>
                        <a:t>adj</a:t>
                      </a:r>
                      <a:endParaRPr lang="en-US" sz="1600" baseline="30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5812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Median PFS, months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16.7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3.5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—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 &lt; 0.0001</a:t>
                      </a:r>
                      <a:r>
                        <a:rPr lang="en-US" sz="1600" baseline="30000" dirty="0" smtClean="0">
                          <a:solidFill>
                            <a:schemeClr val="bg1"/>
                          </a:solidFill>
                        </a:rPr>
                        <a:t>adj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/>
                      </a:r>
                      <a:br>
                        <a:rPr lang="en-US" sz="16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HR = 0.270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103681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Mean maximum reduction</a:t>
                      </a:r>
                      <a:r>
                        <a:rPr lang="en-US" sz="1600" baseline="0" dirty="0" smtClean="0">
                          <a:solidFill>
                            <a:schemeClr val="bg1"/>
                          </a:solidFill>
                        </a:rPr>
                        <a:t> in Skindex-29 symptom domain, points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-27.96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-8.62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-18.9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 &lt; 0.0001</a:t>
                      </a:r>
                      <a:r>
                        <a:rPr lang="en-US" sz="1600" baseline="30000" dirty="0" smtClean="0">
                          <a:solidFill>
                            <a:schemeClr val="bg1"/>
                          </a:solidFill>
                        </a:rPr>
                        <a:t>adj</a:t>
                      </a:r>
                      <a:endParaRPr lang="en-US" sz="1600" baseline="30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032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05800" cy="1143000"/>
          </a:xfrm>
        </p:spPr>
        <p:txBody>
          <a:bodyPr/>
          <a:lstStyle/>
          <a:p>
            <a:r>
              <a:rPr lang="en-US" dirty="0" smtClean="0"/>
              <a:t>ALCANZA</a:t>
            </a:r>
            <a:r>
              <a:rPr lang="en-US" smtClean="0"/>
              <a:t>: Treatment-Emergent Adverse Events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6094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Kim YH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182.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46" y="1219200"/>
            <a:ext cx="8839200" cy="34278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4723260"/>
            <a:ext cx="800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 charset="0"/>
              <a:buChar char="•"/>
            </a:pPr>
            <a:r>
              <a:rPr lang="en-US" sz="2000" dirty="0" smtClean="0"/>
              <a:t>No Grade 4 peripheral neuropathy was reported in </a:t>
            </a:r>
            <a:r>
              <a:rPr lang="en-US" sz="2000" dirty="0"/>
              <a:t>the BV </a:t>
            </a:r>
            <a:r>
              <a:rPr lang="en-US" sz="2000" dirty="0" smtClean="0"/>
              <a:t>or </a:t>
            </a:r>
            <a:r>
              <a:rPr lang="en-US" sz="2000" dirty="0"/>
              <a:t>physician's choice arm. </a:t>
            </a:r>
          </a:p>
          <a:p>
            <a:pPr marL="342900" indent="-34290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At last follow-up, 36/44 (82%) patients in the BV arm had experienced improvement or resolution of peripheral neuropathy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985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9832"/>
            <a:ext cx="7772400" cy="5027612"/>
          </a:xfrm>
        </p:spPr>
        <p:txBody>
          <a:bodyPr/>
          <a:lstStyle/>
          <a:p>
            <a:r>
              <a:rPr lang="en-US" sz="2200" dirty="0"/>
              <a:t>This is the first report of a randomized Phase III trial in CTCL with </a:t>
            </a:r>
            <a:r>
              <a:rPr lang="en-US" sz="2200" dirty="0" smtClean="0"/>
              <a:t>a convincing </a:t>
            </a:r>
            <a:r>
              <a:rPr lang="en-US" sz="2200" dirty="0"/>
              <a:t>demonstration of improved efficacy of a new systemic agent over standard </a:t>
            </a:r>
            <a:r>
              <a:rPr lang="en-US" sz="2200" dirty="0" smtClean="0"/>
              <a:t>treatment.</a:t>
            </a:r>
            <a:endParaRPr lang="en-US" sz="2200" dirty="0"/>
          </a:p>
          <a:p>
            <a:r>
              <a:rPr lang="en-US" sz="2200" dirty="0"/>
              <a:t>BV showed superior primary and secondary efficacy outcomes over </a:t>
            </a:r>
            <a:r>
              <a:rPr lang="en-US" sz="2200" dirty="0" err="1"/>
              <a:t>bexarotene</a:t>
            </a:r>
            <a:r>
              <a:rPr lang="en-US" sz="2200" dirty="0"/>
              <a:t> or methotrexate in </a:t>
            </a:r>
            <a:r>
              <a:rPr lang="en-US" sz="2200" dirty="0" smtClean="0"/>
              <a:t>patients with CD30-expressing CTCL:</a:t>
            </a:r>
            <a:endParaRPr lang="en-US" sz="2200" dirty="0"/>
          </a:p>
          <a:p>
            <a:pPr lvl="1"/>
            <a:r>
              <a:rPr lang="en-US" sz="2200" dirty="0"/>
              <a:t>ORR4 = </a:t>
            </a:r>
            <a:r>
              <a:rPr lang="en-US" sz="2200" dirty="0" smtClean="0"/>
              <a:t>56.3% </a:t>
            </a:r>
            <a:r>
              <a:rPr lang="en-US" sz="2200" dirty="0"/>
              <a:t>vs 12.5%, </a:t>
            </a:r>
            <a:r>
              <a:rPr lang="en-US" sz="2200" i="1" dirty="0" smtClean="0"/>
              <a:t>p </a:t>
            </a:r>
            <a:r>
              <a:rPr lang="en-US" sz="2200" dirty="0" smtClean="0"/>
              <a:t>&lt; 0.0001</a:t>
            </a:r>
            <a:endParaRPr lang="en-US" sz="2200" dirty="0"/>
          </a:p>
          <a:p>
            <a:r>
              <a:rPr lang="en-US" sz="2200" dirty="0"/>
              <a:t>The safety data for BV were consistent with its established tolerability </a:t>
            </a:r>
            <a:r>
              <a:rPr lang="en-US" sz="2200" dirty="0" smtClean="0"/>
              <a:t>profile.</a:t>
            </a:r>
            <a:endParaRPr lang="en-US" sz="2200" dirty="0"/>
          </a:p>
          <a:p>
            <a:r>
              <a:rPr lang="en-US" sz="2200" dirty="0"/>
              <a:t>The results suggest BV may be </a:t>
            </a:r>
            <a:r>
              <a:rPr lang="en-US" sz="2200" dirty="0" smtClean="0"/>
              <a:t>useful in </a:t>
            </a:r>
            <a:r>
              <a:rPr lang="en-US" sz="2200" dirty="0"/>
              <a:t>managing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CD30-expressing </a:t>
            </a:r>
            <a:r>
              <a:rPr lang="en-US" sz="2200" dirty="0"/>
              <a:t>CTCL in patients who require systemic </a:t>
            </a:r>
            <a:r>
              <a:rPr lang="en-US" sz="2200" dirty="0" smtClean="0"/>
              <a:t>therapy.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41087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Kim YH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182.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5853</TotalTime>
  <Words>523</Words>
  <Application>Microsoft Macintosh PowerPoint</Application>
  <PresentationFormat>On-screen Show (4:3)</PresentationFormat>
  <Paragraphs>71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ＭＳ Ｐゴシック</vt:lpstr>
      <vt:lpstr>ヒラギノ角ゴ Pro W3</vt:lpstr>
      <vt:lpstr>Arial</vt:lpstr>
      <vt:lpstr>Blank Presentation</vt:lpstr>
      <vt:lpstr>Brentuximab Vedotin Demonstrates Significantly Superior Clinical Outcomes in Patients with CD30-Expressing Cutaneous T-Cell Lymphoma versus Physician's Choice (Methotrexate or Bexarotene):  The Phase 3 ALCANZA Study </vt:lpstr>
      <vt:lpstr>Introduction</vt:lpstr>
      <vt:lpstr>ALCANZA: Phase III Trial Design</vt:lpstr>
      <vt:lpstr>ALCANZA: Study Outcomes</vt:lpstr>
      <vt:lpstr>ALCANZA: Treatment-Emergent Adverse Events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Research To Practice</dc:creator>
  <cp:keywords/>
  <dc:description/>
  <cp:lastModifiedBy>Aura Herrmann</cp:lastModifiedBy>
  <cp:revision>474</cp:revision>
  <cp:lastPrinted>2017-05-26T16:46:45Z</cp:lastPrinted>
  <dcterms:created xsi:type="dcterms:W3CDTF">2012-08-13T12:55:31Z</dcterms:created>
  <dcterms:modified xsi:type="dcterms:W3CDTF">2017-06-14T21:33:24Z</dcterms:modified>
  <cp:category/>
</cp:coreProperties>
</file>