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A2D60"/>
    <a:srgbClr val="FF40FF"/>
    <a:srgbClr val="BBE0E3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7"/>
    <p:restoredTop sz="86384" autoAdjust="0"/>
  </p:normalViewPr>
  <p:slideViewPr>
    <p:cSldViewPr>
      <p:cViewPr>
        <p:scale>
          <a:sx n="100" d="100"/>
          <a:sy n="100" d="100"/>
        </p:scale>
        <p:origin x="1576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Obinutuzumab</a:t>
            </a:r>
            <a:r>
              <a:rPr lang="en-US" dirty="0"/>
              <a:t>-Based Induction and Maintenance Prolongs Progression-Free Survival (PFS) in Patients with Previously Untreated Follicular Lymphoma: Primary Results of the Randomized Phase 3 GALLIUM Study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9877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smtClean="0"/>
              <a:t>Marcus RE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6.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924800" cy="5027612"/>
          </a:xfrm>
        </p:spPr>
        <p:txBody>
          <a:bodyPr/>
          <a:lstStyle/>
          <a:p>
            <a:r>
              <a:rPr lang="en-US" sz="2400" dirty="0" smtClean="0"/>
              <a:t>Rituximab (R)-based induction and maintenance results in significant benefit in patients with previously untreated advanced-stage symptomatic </a:t>
            </a:r>
            <a:r>
              <a:rPr lang="en-US" sz="2400" dirty="0"/>
              <a:t>follicular lymphoma </a:t>
            </a:r>
            <a:r>
              <a:rPr lang="en-US" sz="2400" dirty="0" smtClean="0"/>
              <a:t>(FL).</a:t>
            </a:r>
          </a:p>
          <a:p>
            <a:r>
              <a:rPr lang="en-US" sz="2400" dirty="0" err="1"/>
              <a:t>Obinutuzumab</a:t>
            </a:r>
            <a:r>
              <a:rPr lang="en-US" sz="2400" dirty="0"/>
              <a:t> (O</a:t>
            </a:r>
            <a:r>
              <a:rPr lang="en-US" sz="2400" dirty="0" smtClean="0"/>
              <a:t>) is active with chemotherapy in patients who previously received R.</a:t>
            </a:r>
            <a:endParaRPr lang="en-US" sz="2400" dirty="0"/>
          </a:p>
          <a:p>
            <a:r>
              <a:rPr lang="en-US" sz="2400" dirty="0" smtClean="0"/>
              <a:t>O prolongs PFS when combined with </a:t>
            </a:r>
            <a:r>
              <a:rPr lang="en-US" sz="2400" dirty="0" err="1" smtClean="0"/>
              <a:t>bendamustine</a:t>
            </a:r>
            <a:r>
              <a:rPr lang="en-US" sz="2400" dirty="0" smtClean="0"/>
              <a:t> in R-refractory indolent NHL (</a:t>
            </a:r>
            <a:r>
              <a:rPr lang="en-US" sz="2400" dirty="0" err="1" smtClean="0"/>
              <a:t>iNHL</a:t>
            </a:r>
            <a:r>
              <a:rPr lang="en-US" sz="2400" dirty="0" smtClean="0"/>
              <a:t>).</a:t>
            </a:r>
          </a:p>
          <a:p>
            <a:r>
              <a:rPr lang="en-US" sz="2400" b="1" u="sng" dirty="0" smtClean="0"/>
              <a:t>Study objective:</a:t>
            </a:r>
            <a:r>
              <a:rPr lang="en-US" sz="2400" dirty="0" smtClean="0"/>
              <a:t> To compare the efficacy and safety of R or O with chemotherapy followed by maintenance as first-line treatment for patients with </a:t>
            </a:r>
            <a:r>
              <a:rPr lang="en-US" sz="2400" dirty="0" err="1" smtClean="0"/>
              <a:t>iNHL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400800"/>
            <a:ext cx="4205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Marcus RE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 Phase III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5715000"/>
            <a:ext cx="7315200" cy="738663"/>
          </a:xfrm>
        </p:spPr>
        <p:txBody>
          <a:bodyPr/>
          <a:lstStyle/>
          <a:p>
            <a:r>
              <a:rPr lang="en-US" sz="1800" b="1" u="sng" dirty="0" smtClean="0"/>
              <a:t>Primary endpoint</a:t>
            </a:r>
            <a:r>
              <a:rPr lang="en-US" sz="1800" dirty="0" smtClean="0"/>
              <a:t>: Investigator (INV)-assessed PFS</a:t>
            </a:r>
          </a:p>
          <a:p>
            <a:r>
              <a:rPr lang="en-US" sz="1800" b="1" dirty="0" smtClean="0"/>
              <a:t>Secondary endpoints include: </a:t>
            </a:r>
            <a:r>
              <a:rPr lang="en-US" sz="1800" dirty="0" smtClean="0"/>
              <a:t>OS, EFS, ORR and safety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400800"/>
            <a:ext cx="4205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Marcus RE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6.</a:t>
            </a:r>
            <a:endParaRPr lang="en-US" sz="1600" dirty="0"/>
          </a:p>
        </p:txBody>
      </p:sp>
      <p:graphicFrame>
        <p:nvGraphicFramePr>
          <p:cNvPr id="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96812"/>
              </p:ext>
            </p:extLst>
          </p:nvPr>
        </p:nvGraphicFramePr>
        <p:xfrm>
          <a:off x="1371600" y="939491"/>
          <a:ext cx="6400800" cy="1793076"/>
        </p:xfrm>
        <a:graphic>
          <a:graphicData uri="http://schemas.openxmlformats.org/drawingml/2006/table">
            <a:tbl>
              <a:tblPr/>
              <a:tblGrid>
                <a:gridCol w="6400800"/>
              </a:tblGrid>
              <a:tr h="3529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Previously untreated CD20-positive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iNHL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 (N = 1,202)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378451">
                <a:tc>
                  <a:txBody>
                    <a:bodyPr/>
                    <a:lstStyle/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Age ≥18 years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FL (Grade 1-3a) or splenic/nodal/</a:t>
                      </a:r>
                      <a:r>
                        <a:rPr lang="en-US" sz="160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extranodal</a:t>
                      </a: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MZL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Stage III/IV or Stage II bulky disease (≥7 cm) requiring treatment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ECOG PS 0-2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Target FL enrollment: 1,200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16623" y="34290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1:1</a:t>
            </a:r>
            <a:endParaRPr lang="en-US" sz="1800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68011" y="3149314"/>
            <a:ext cx="3441989" cy="1117886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O-chemo</a:t>
            </a:r>
            <a:b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 1,000 mg IV on D1, D8, D15 of C1 and D1 of C2-8 (q3wk) or C2-6 (q4wk) + CHOP, CVP or </a:t>
            </a:r>
            <a:r>
              <a:rPr lang="en-US" altLang="en-US" sz="1500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bendamustine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328514" y="3142378"/>
            <a:ext cx="3441990" cy="1123653"/>
          </a:xfrm>
          <a:prstGeom prst="rect">
            <a:avLst/>
          </a:prstGeom>
          <a:solidFill>
            <a:srgbClr val="BAD52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R-chemo</a:t>
            </a:r>
            <a:b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 375 mg/m</a:t>
            </a:r>
            <a:r>
              <a:rPr lang="en-US" altLang="en-US" sz="1500" baseline="300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2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IV on D1 of C1-8 (q3wk) or C1-6 (q4wk) + CHOP, CVP or </a:t>
            </a:r>
            <a:r>
              <a:rPr lang="en-US" altLang="en-US" sz="1500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bendamustine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02763" y="4959610"/>
            <a:ext cx="3876114" cy="557662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</a:t>
            </a:r>
            <a:b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 1,000 mg IV q2m for 2 years or until PD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105400" y="4959609"/>
            <a:ext cx="3973629" cy="557663"/>
          </a:xfrm>
          <a:prstGeom prst="rect">
            <a:avLst/>
          </a:prstGeom>
          <a:solidFill>
            <a:srgbClr val="BAD52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</a:t>
            </a:r>
            <a:b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 375 mg/m</a:t>
            </a:r>
            <a:r>
              <a:rPr lang="en-US" altLang="en-US" sz="1500" baseline="300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2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IV q2m for 2 years or until PD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rot="5400000" flipH="1">
            <a:off x="4572000" y="361217"/>
            <a:ext cx="0" cy="5053271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rot="5400000" flipV="1">
            <a:off x="6961338" y="3015116"/>
            <a:ext cx="254523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rot="5400000" flipV="1">
            <a:off x="1913559" y="3015117"/>
            <a:ext cx="254522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4176646" y="2655951"/>
            <a:ext cx="790708" cy="790708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rot="5400000" flipV="1">
            <a:off x="7008522" y="4331983"/>
            <a:ext cx="160156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rot="5400000" flipV="1">
            <a:off x="1960742" y="4331983"/>
            <a:ext cx="160156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 rot="5400000" flipV="1">
            <a:off x="6930088" y="4801097"/>
            <a:ext cx="317023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 rot="5400000" flipV="1">
            <a:off x="1882309" y="4801098"/>
            <a:ext cx="317022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4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84626"/>
              </p:ext>
            </p:extLst>
          </p:nvPr>
        </p:nvGraphicFramePr>
        <p:xfrm>
          <a:off x="368011" y="4412062"/>
          <a:ext cx="8402492" cy="312338"/>
        </p:xfrm>
        <a:graphic>
          <a:graphicData uri="http://schemas.openxmlformats.org/drawingml/2006/table">
            <a:tbl>
              <a:tblPr/>
              <a:tblGrid>
                <a:gridCol w="8402492"/>
              </a:tblGrid>
              <a:tr h="277775">
                <a:tc>
                  <a:txBody>
                    <a:bodyPr/>
                    <a:lstStyle/>
                    <a:p>
                      <a:pPr marL="0" marR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CR or PR at end-of-infusion visit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08419" y="2887849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Induction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08419" y="4705423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GALLIUM: Survival Results in Patients with FL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87" y="1371600"/>
            <a:ext cx="3748152" cy="4038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931096"/>
            <a:ext cx="2905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INV-Assessed PFS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1949" y="4038600"/>
            <a:ext cx="2978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Median follow-up: 34.5 months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441" y="5461649"/>
            <a:ext cx="7023076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200" dirty="0" smtClean="0"/>
              <a:t>3-year OS = 92.1% (R-chemo) vs 94.0% (O-chemo)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2200" dirty="0" smtClean="0"/>
              <a:t>HR = 0.75; </a:t>
            </a:r>
            <a:r>
              <a:rPr lang="en-US" sz="2200" i="1" dirty="0" smtClean="0"/>
              <a:t>p</a:t>
            </a:r>
            <a:r>
              <a:rPr lang="en-US" sz="2200" dirty="0" smtClean="0"/>
              <a:t> = 0.21</a:t>
            </a:r>
            <a:endParaRPr lang="en-US" sz="2200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4495800" y="3048000"/>
            <a:ext cx="4191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4724400" y="3429000"/>
            <a:ext cx="685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7315200" y="3429000"/>
            <a:ext cx="937864" cy="238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52400" y="6400800"/>
            <a:ext cx="4205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Marcus RE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6.</a:t>
            </a:r>
            <a:endParaRPr lang="en-US" sz="1600" dirty="0"/>
          </a:p>
        </p:txBody>
      </p:sp>
      <p:sp>
        <p:nvSpPr>
          <p:cNvPr id="17" name="Rectangle 33"/>
          <p:cNvSpPr>
            <a:spLocks noChangeArrowheads="1"/>
          </p:cNvSpPr>
          <p:nvPr/>
        </p:nvSpPr>
        <p:spPr bwMode="auto">
          <a:xfrm>
            <a:off x="4060561" y="1972689"/>
            <a:ext cx="4915980" cy="19812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graphicFrame>
        <p:nvGraphicFramePr>
          <p:cNvPr id="1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4302321"/>
              </p:ext>
            </p:extLst>
          </p:nvPr>
        </p:nvGraphicFramePr>
        <p:xfrm>
          <a:off x="4153980" y="2033243"/>
          <a:ext cx="4729143" cy="18600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6381"/>
                <a:gridCol w="1576381"/>
                <a:gridCol w="1576381"/>
              </a:tblGrid>
              <a:tr h="376931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R-chemo, </a:t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n = 601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O-chemo, </a:t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n = 601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</a:tr>
              <a:tr h="350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Pts with event, n (%)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144</a:t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(24.0)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101</a:t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(16.8)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50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3-y PFS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73.3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80.0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5092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HR, </a:t>
                      </a:r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0.66, </a:t>
                      </a:r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= 0.0012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153979" y="3550029"/>
            <a:ext cx="4729143" cy="3474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8200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722094" y="1305350"/>
            <a:ext cx="7777544" cy="410485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GALLIUM: Select Adverse Events (AE)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448861"/>
              </p:ext>
            </p:extLst>
          </p:nvPr>
        </p:nvGraphicFramePr>
        <p:xfrm>
          <a:off x="800866" y="1407055"/>
          <a:ext cx="7620001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889"/>
                <a:gridCol w="1975556"/>
                <a:gridCol w="1975556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≥3 AE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R-chemo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597)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O-chemo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595)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6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37.9%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43.9%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Infections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15.6%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20.0%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Leukopenia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8.6%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Febrile 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4.9%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6.9%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IRRs*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6.7%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Thrombocytopenia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2.7%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2094" y="5482909"/>
            <a:ext cx="7964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*</a:t>
            </a:r>
            <a:r>
              <a:rPr lang="en-US" sz="1800" baseline="30000" dirty="0"/>
              <a:t> </a:t>
            </a:r>
            <a:r>
              <a:rPr lang="en-US" sz="1800" dirty="0"/>
              <a:t>Any AE occurring during or within 24 h of infusion of </a:t>
            </a:r>
            <a:r>
              <a:rPr lang="en-US" sz="1800" dirty="0" smtClean="0"/>
              <a:t>O </a:t>
            </a:r>
            <a:r>
              <a:rPr lang="en-US" sz="1800" dirty="0"/>
              <a:t>or R and considered drug </a:t>
            </a:r>
            <a:r>
              <a:rPr lang="en-US" sz="1800" dirty="0" smtClean="0"/>
              <a:t>related</a:t>
            </a:r>
          </a:p>
          <a:p>
            <a:r>
              <a:rPr lang="en-US" sz="1800" dirty="0" smtClean="0"/>
              <a:t>Grade 5 AEs: 3.4% (R-chemo) vs 4.0% (O-chemo)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400800"/>
            <a:ext cx="4205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Marcus RE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31651"/>
            <a:ext cx="8229600" cy="5027612"/>
          </a:xfrm>
        </p:spPr>
        <p:txBody>
          <a:bodyPr/>
          <a:lstStyle/>
          <a:p>
            <a:r>
              <a:rPr lang="en-US" sz="2400" dirty="0" smtClean="0"/>
              <a:t>O-chemo </a:t>
            </a:r>
            <a:r>
              <a:rPr lang="en-US" sz="2400" dirty="0"/>
              <a:t>+ maintenance was superior to R-chemo + maintenance in </a:t>
            </a:r>
            <a:r>
              <a:rPr lang="en-US" sz="2400" dirty="0" smtClean="0"/>
              <a:t>patients with untreated </a:t>
            </a:r>
            <a:r>
              <a:rPr lang="en-US" sz="2400" dirty="0"/>
              <a:t>advanced FL at interim efficacy </a:t>
            </a:r>
            <a:r>
              <a:rPr lang="en-US" sz="2400" dirty="0" smtClean="0"/>
              <a:t>analysis.</a:t>
            </a:r>
            <a:endParaRPr lang="en-US" sz="2400" dirty="0"/>
          </a:p>
          <a:p>
            <a:pPr lvl="1"/>
            <a:r>
              <a:rPr lang="en-US" sz="2400" dirty="0"/>
              <a:t>Clinically meaningful PFS benefit (34% risk reduction)</a:t>
            </a:r>
          </a:p>
          <a:p>
            <a:pPr lvl="1"/>
            <a:r>
              <a:rPr lang="en-US" sz="2400" dirty="0"/>
              <a:t>PFS result is supported by other time-to-event endpoints</a:t>
            </a:r>
          </a:p>
          <a:p>
            <a:r>
              <a:rPr lang="en-US" sz="2400" dirty="0" smtClean="0"/>
              <a:t>Nonfatal </a:t>
            </a:r>
            <a:r>
              <a:rPr lang="en-US" sz="2400" dirty="0"/>
              <a:t>AEs were higher in the </a:t>
            </a:r>
            <a:r>
              <a:rPr lang="en-US" sz="2400" dirty="0" smtClean="0"/>
              <a:t>O arm.</a:t>
            </a:r>
            <a:endParaRPr lang="en-US" sz="2400" dirty="0"/>
          </a:p>
          <a:p>
            <a:r>
              <a:rPr lang="en-US" sz="2400" dirty="0"/>
              <a:t>Fatal AEs were more common in patients </a:t>
            </a:r>
            <a:r>
              <a:rPr lang="en-US" sz="2400" dirty="0" smtClean="0"/>
              <a:t>receiving </a:t>
            </a:r>
            <a:r>
              <a:rPr lang="en-US" sz="2400" dirty="0" err="1" smtClean="0"/>
              <a:t>bendamustine</a:t>
            </a:r>
            <a:r>
              <a:rPr lang="en-US" sz="2400" dirty="0" smtClean="0"/>
              <a:t> </a:t>
            </a:r>
            <a:r>
              <a:rPr lang="en-US" sz="2400" dirty="0"/>
              <a:t>in both </a:t>
            </a:r>
            <a:r>
              <a:rPr lang="en-US" sz="2400" dirty="0" smtClean="0"/>
              <a:t>arms.</a:t>
            </a:r>
            <a:endParaRPr lang="en-US" sz="2400" dirty="0"/>
          </a:p>
          <a:p>
            <a:r>
              <a:rPr lang="en-US" sz="2400" smtClean="0"/>
              <a:t>O-based </a:t>
            </a:r>
            <a:r>
              <a:rPr lang="en-US" sz="2400" dirty="0"/>
              <a:t>therapy significantly improves outcome compared </a:t>
            </a:r>
            <a:r>
              <a:rPr lang="en-US" sz="2400" dirty="0" smtClean="0"/>
              <a:t>to </a:t>
            </a:r>
            <a:r>
              <a:rPr lang="en-US" sz="2400" dirty="0"/>
              <a:t>R-based therapy and should now be considered as a first-line treatment </a:t>
            </a:r>
            <a:r>
              <a:rPr lang="en-US" sz="2400"/>
              <a:t>for </a:t>
            </a:r>
            <a:r>
              <a:rPr lang="en-US" sz="2400" smtClean="0"/>
              <a:t>FL.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00800"/>
            <a:ext cx="4205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Marcus RE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5789</TotalTime>
  <Words>465</Words>
  <Application>Microsoft Macintosh PowerPoint</Application>
  <PresentationFormat>On-screen Show (4:3)</PresentationFormat>
  <Paragraphs>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ヒラギノ角ゴ Pro W3</vt:lpstr>
      <vt:lpstr>Arial</vt:lpstr>
      <vt:lpstr>Blank Presentation</vt:lpstr>
      <vt:lpstr>Obinutuzumab-Based Induction and Maintenance Prolongs Progression-Free Survival (PFS) in Patients with Previously Untreated Follicular Lymphoma: Primary Results of the Randomized Phase 3 GALLIUM Study </vt:lpstr>
      <vt:lpstr>Introduction</vt:lpstr>
      <vt:lpstr>GALLIUM Phase III Trial Design</vt:lpstr>
      <vt:lpstr>GALLIUM: Survival Results in Patients with FL</vt:lpstr>
      <vt:lpstr>GALLIUM: Select Adverse Events (AE)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472</cp:revision>
  <cp:lastPrinted>2017-06-12T16:34:20Z</cp:lastPrinted>
  <dcterms:created xsi:type="dcterms:W3CDTF">2012-08-13T12:55:31Z</dcterms:created>
  <dcterms:modified xsi:type="dcterms:W3CDTF">2017-06-14T21:31:12Z</dcterms:modified>
  <cp:category/>
</cp:coreProperties>
</file>