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89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0A2D60"/>
    <a:srgbClr val="BBE0E3"/>
    <a:srgbClr val="FF40FF"/>
    <a:srgbClr val="0025A7"/>
    <a:srgbClr val="CDE7F3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07"/>
    <p:restoredTop sz="86384" autoAdjust="0"/>
  </p:normalViewPr>
  <p:slideViewPr>
    <p:cSldViewPr>
      <p:cViewPr>
        <p:scale>
          <a:sx n="100" d="100"/>
          <a:sy n="100" d="100"/>
        </p:scale>
        <p:origin x="1384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Venetoclax (VEN) Monotherapy for Patients with Chronic Lymphocytic Leukemia (CLL) Who Relapsed </a:t>
            </a:r>
            <a:r>
              <a:rPr lang="en-US" dirty="0" smtClean="0"/>
              <a:t>After </a:t>
            </a:r>
            <a:r>
              <a:rPr lang="en-US" dirty="0"/>
              <a:t>or Were Refractory to Ibrutinib or </a:t>
            </a:r>
            <a:r>
              <a:rPr lang="en-US" dirty="0" smtClean="0"/>
              <a:t>Idelalisib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Jones J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 smtClean="0"/>
              <a:t>2016;Abstract 637.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Ibrutinib </a:t>
            </a:r>
            <a:r>
              <a:rPr lang="en-US" dirty="0"/>
              <a:t>and idelalisib have shown high </a:t>
            </a:r>
            <a:r>
              <a:rPr lang="en-US" dirty="0" smtClean="0"/>
              <a:t>overall response and </a:t>
            </a:r>
            <a:r>
              <a:rPr lang="en-US" dirty="0"/>
              <a:t>survival rates in </a:t>
            </a:r>
            <a:r>
              <a:rPr lang="en-US" dirty="0" smtClean="0"/>
              <a:t>patients with CLL, although </a:t>
            </a:r>
            <a:r>
              <a:rPr lang="en-US" dirty="0"/>
              <a:t>patients </a:t>
            </a:r>
            <a:r>
              <a:rPr lang="en-US" dirty="0" smtClean="0"/>
              <a:t>with relapsed or refractory (R/R) disease experience </a:t>
            </a:r>
            <a:r>
              <a:rPr lang="en-US" dirty="0"/>
              <a:t>poor </a:t>
            </a:r>
            <a:r>
              <a:rPr lang="en-US" dirty="0" smtClean="0"/>
              <a:t>outcomes.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Venetoclax (VEN) is </a:t>
            </a:r>
            <a:r>
              <a:rPr lang="en-US" dirty="0"/>
              <a:t>a selective small molecule </a:t>
            </a:r>
            <a:r>
              <a:rPr lang="mr-IN" dirty="0" smtClean="0"/>
              <a:t>Bcl-2</a:t>
            </a:r>
            <a:r>
              <a:rPr lang="en-US" dirty="0" smtClean="0"/>
              <a:t> </a:t>
            </a:r>
            <a:r>
              <a:rPr lang="en-US" dirty="0"/>
              <a:t>inhibitor </a:t>
            </a:r>
            <a:r>
              <a:rPr lang="en-US" dirty="0" smtClean="0"/>
              <a:t>with activity in patients </a:t>
            </a:r>
            <a:r>
              <a:rPr lang="en-US" dirty="0"/>
              <a:t>with heavily </a:t>
            </a:r>
            <a:r>
              <a:rPr lang="en-US" dirty="0" smtClean="0"/>
              <a:t>pretreated CLL (</a:t>
            </a:r>
            <a:r>
              <a:rPr lang="en-US" i="1" dirty="0" smtClean="0"/>
              <a:t>NEJM</a:t>
            </a:r>
            <a:r>
              <a:rPr lang="en-US" dirty="0" smtClean="0"/>
              <a:t> 2016;374:311).</a:t>
            </a:r>
          </a:p>
          <a:p>
            <a:pPr>
              <a:spcAft>
                <a:spcPts val="600"/>
              </a:spcAft>
            </a:pPr>
            <a:r>
              <a:rPr lang="en-US" b="1" u="sng" dirty="0" smtClean="0"/>
              <a:t>Study objective:</a:t>
            </a:r>
            <a:r>
              <a:rPr lang="en-US" dirty="0" smtClean="0"/>
              <a:t> To compare the efficacy and safety of VEN in patients with CLL who have relapsed after or are refractory to ibrutinib or idelalisib.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125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Jones J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637.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M14-032 Phase 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29" y="4861953"/>
            <a:ext cx="8772525" cy="1143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700" dirty="0" smtClean="0"/>
              <a:t>To mitigate TLS risk, patients received prophylaxis with uric acid-lowering agents and hydration starting at least 72 hours before first </a:t>
            </a:r>
            <a:r>
              <a:rPr lang="en-US" sz="1700" dirty="0" err="1" smtClean="0"/>
              <a:t>venetoclax</a:t>
            </a:r>
            <a:r>
              <a:rPr lang="en-US" sz="1700" dirty="0" smtClean="0"/>
              <a:t> dose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700" b="1" u="sng" dirty="0" smtClean="0"/>
              <a:t>Primary endpoint</a:t>
            </a:r>
            <a:r>
              <a:rPr lang="en-US" sz="1700" dirty="0" smtClean="0"/>
              <a:t>: ORR and safety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700" b="1" dirty="0" smtClean="0"/>
              <a:t>Secondary endpoints include: </a:t>
            </a:r>
            <a:r>
              <a:rPr lang="en-US" sz="1700" dirty="0" smtClean="0"/>
              <a:t>Duration of response</a:t>
            </a:r>
            <a:r>
              <a:rPr lang="is-IS" sz="1700" dirty="0"/>
              <a:t> </a:t>
            </a:r>
            <a:r>
              <a:rPr lang="is-IS" sz="1700" dirty="0" smtClean="0"/>
              <a:t>(</a:t>
            </a:r>
            <a:r>
              <a:rPr lang="is-IS" sz="1700" dirty="0"/>
              <a:t>DoR</a:t>
            </a:r>
            <a:r>
              <a:rPr lang="is-IS" sz="1700" dirty="0" smtClean="0"/>
              <a:t>)</a:t>
            </a:r>
            <a:r>
              <a:rPr lang="en-US" sz="1700" dirty="0" smtClean="0"/>
              <a:t>, PFS, OS and minimal residual disease (MRD)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4125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Jones J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637.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4572000" y="2873490"/>
            <a:ext cx="0" cy="3649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1987021" y="3843568"/>
            <a:ext cx="1219200" cy="369332"/>
          </a:xfrm>
          <a:prstGeom prst="rect">
            <a:avLst/>
          </a:prstGeom>
          <a:solidFill>
            <a:srgbClr val="F9951E">
              <a:alpha val="20000"/>
            </a:srgb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20 mg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3212596" y="3709980"/>
            <a:ext cx="1219200" cy="502920"/>
          </a:xfrm>
          <a:prstGeom prst="rect">
            <a:avLst/>
          </a:prstGeom>
          <a:solidFill>
            <a:srgbClr val="F9951E">
              <a:alpha val="40000"/>
            </a:srgbClr>
          </a:solidFill>
          <a:ln w="19050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5A7"/>
                </a:solidFill>
              </a:rPr>
              <a:t>5</a:t>
            </a:r>
            <a:r>
              <a:rPr lang="en-US" sz="1800" b="1" dirty="0" smtClean="0">
                <a:solidFill>
                  <a:srgbClr val="0025A7"/>
                </a:solidFill>
              </a:rPr>
              <a:t>0 mg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4431796" y="3572820"/>
            <a:ext cx="1219200" cy="640080"/>
          </a:xfrm>
          <a:prstGeom prst="rect">
            <a:avLst/>
          </a:prstGeom>
          <a:solidFill>
            <a:srgbClr val="F9951E">
              <a:alpha val="60000"/>
            </a:srgbClr>
          </a:solidFill>
          <a:ln w="19050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100 mg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6550" y="3463092"/>
            <a:ext cx="1219200" cy="749808"/>
          </a:xfrm>
          <a:prstGeom prst="rect">
            <a:avLst/>
          </a:prstGeom>
          <a:solidFill>
            <a:srgbClr val="F9951E">
              <a:alpha val="80000"/>
            </a:srgbClr>
          </a:solidFill>
          <a:ln w="19050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200 mg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98889" y="3316788"/>
            <a:ext cx="1219200" cy="896112"/>
          </a:xfrm>
          <a:prstGeom prst="rect">
            <a:avLst/>
          </a:prstGeom>
          <a:solidFill>
            <a:srgbClr val="F9951E"/>
          </a:solidFill>
          <a:ln w="19050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400 mg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630" y="3869981"/>
            <a:ext cx="1895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Venetoclax</a:t>
            </a:r>
            <a:r>
              <a:rPr lang="en-US" sz="2000" dirty="0" smtClean="0"/>
              <a:t> QD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2040919" y="4259278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Week 1</a:t>
            </a:r>
            <a:endParaRPr lang="en-US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3340814" y="4259278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Week 2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4560014" y="4259278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Week 3</a:t>
            </a:r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5784768" y="4259278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Week 4</a:t>
            </a:r>
            <a:endParaRPr lang="en-US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6796241" y="4259278"/>
            <a:ext cx="2347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Week 5 </a:t>
            </a:r>
            <a:r>
              <a:rPr lang="en-US" sz="1800" smtClean="0"/>
              <a:t>and onwards</a:t>
            </a:r>
            <a:endParaRPr lang="en-US" sz="1800" dirty="0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V="1">
            <a:off x="8118089" y="3709980"/>
            <a:ext cx="815061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588145"/>
              </p:ext>
            </p:extLst>
          </p:nvPr>
        </p:nvGraphicFramePr>
        <p:xfrm>
          <a:off x="876300" y="1273756"/>
          <a:ext cx="7391400" cy="1609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400"/>
              </a:tblGrid>
              <a:tr h="45057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/>
                        <a:t>Eligibility (n = 64)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1158609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2200" dirty="0" smtClean="0"/>
                        <a:t>R/R CLL to </a:t>
                      </a:r>
                      <a:r>
                        <a:rPr lang="en-US" sz="2200" dirty="0" err="1" smtClean="0"/>
                        <a:t>ibrutinib</a:t>
                      </a:r>
                      <a:r>
                        <a:rPr lang="en-US" sz="2200" dirty="0" smtClean="0"/>
                        <a:t> (Arm A) or to </a:t>
                      </a:r>
                      <a:r>
                        <a:rPr lang="en-US" sz="2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idelalisib</a:t>
                      </a:r>
                      <a:r>
                        <a:rPr lang="en-US" sz="2200" dirty="0" smtClean="0"/>
                        <a:t> (Arm B)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2200" dirty="0" smtClean="0"/>
                        <a:t>ECOG PS ≤2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2200" dirty="0" err="1" smtClean="0"/>
                        <a:t>CrCl</a:t>
                      </a:r>
                      <a:r>
                        <a:rPr lang="en-US" sz="2200" dirty="0" smtClean="0"/>
                        <a:t> ≥50 mL/min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277196" y="990600"/>
            <a:ext cx="8485804" cy="3200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M14-032: Response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4897080"/>
            <a:ext cx="8763000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Median</a:t>
            </a:r>
            <a:r>
              <a:rPr lang="de-DE" sz="1800" dirty="0"/>
              <a:t> </a:t>
            </a:r>
            <a:r>
              <a:rPr lang="de-DE" sz="1800" dirty="0" err="1" smtClean="0"/>
              <a:t>DoR</a:t>
            </a:r>
            <a:r>
              <a:rPr lang="de-DE" sz="1800" dirty="0" smtClean="0"/>
              <a:t>,</a:t>
            </a:r>
            <a:r>
              <a:rPr lang="en-US" sz="1800" dirty="0" smtClean="0"/>
              <a:t> PFS and OS not reached after 11.8 mo of follow-up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14/31 (45%) patient samples have demonstrated MRD-negative peripheral blood between weeks 24 and 48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/>
              <a:t>5 patients with sustained MRD-negative status in blood had </a:t>
            </a:r>
            <a:r>
              <a:rPr lang="en-US" sz="1800" dirty="0"/>
              <a:t>marrow </a:t>
            </a:r>
            <a:r>
              <a:rPr lang="en-US" sz="1800" dirty="0" smtClean="0"/>
              <a:t>evaluations, </a:t>
            </a:r>
            <a:r>
              <a:rPr lang="en-US" sz="1800" dirty="0"/>
              <a:t>of which 1 revealed MRD </a:t>
            </a:r>
            <a:r>
              <a:rPr lang="en-US" sz="1800" dirty="0" smtClean="0"/>
              <a:t>negativity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" y="6519446"/>
            <a:ext cx="4125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Jones J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637.</a:t>
            </a:r>
            <a:endParaRPr lang="en-US" sz="16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467996"/>
              </p:ext>
            </p:extLst>
          </p:nvPr>
        </p:nvGraphicFramePr>
        <p:xfrm>
          <a:off x="381000" y="1066800"/>
          <a:ext cx="8305801" cy="3039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5133"/>
                <a:gridCol w="1463727"/>
                <a:gridCol w="1395647"/>
                <a:gridCol w="1395647"/>
                <a:gridCol w="1395647"/>
              </a:tblGrid>
              <a:tr h="506591">
                <a:tc rowSpan="2"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Clinical outcome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Arm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> A (n = 43)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Arm B (n = 21)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</a:tr>
              <a:tr h="506591">
                <a:tc vMerge="1">
                  <a:txBody>
                    <a:bodyPr/>
                    <a:lstStyle/>
                    <a:p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By IRC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By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> INV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By IRC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By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</a:rPr>
                        <a:t> INV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0659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ORR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30 (70%)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29 (67%)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13 (62%)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 (57%)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659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CR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 (10%)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659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</a:t>
                      </a:r>
                      <a:r>
                        <a:rPr lang="en-US" sz="2000" dirty="0" err="1" smtClean="0">
                          <a:solidFill>
                            <a:schemeClr val="bg1"/>
                          </a:solidFill>
                        </a:rPr>
                        <a:t>CRi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6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12-mo PFS</a:t>
                      </a:r>
                      <a:r>
                        <a:rPr lang="mr-IN" sz="2000" dirty="0" smtClean="0">
                          <a:solidFill>
                            <a:schemeClr val="bg1"/>
                          </a:solidFill>
                        </a:rPr>
                        <a:t> (</a:t>
                      </a:r>
                      <a:r>
                        <a:rPr lang="mr-IN" sz="2000" dirty="0" err="1" smtClean="0">
                          <a:solidFill>
                            <a:schemeClr val="bg1"/>
                          </a:solidFill>
                        </a:rPr>
                        <a:t>est</a:t>
                      </a:r>
                      <a:r>
                        <a:rPr lang="mr-IN" sz="20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1552" y="4266013"/>
            <a:ext cx="8451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IRC = independent review committee; INV = investigator assessment; </a:t>
            </a:r>
            <a:r>
              <a:rPr lang="en-US" sz="1800" dirty="0" err="1" smtClean="0"/>
              <a:t>CRi</a:t>
            </a:r>
            <a:r>
              <a:rPr lang="en-US" sz="1800" dirty="0" smtClean="0"/>
              <a:t> </a:t>
            </a:r>
            <a:r>
              <a:rPr lang="en-US" sz="1800" dirty="0"/>
              <a:t>= CR with incomplete bone marrow recovery</a:t>
            </a:r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290998" y="1056858"/>
            <a:ext cx="8485804" cy="328654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M14-032: Select Adverse Events (AEs)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443523"/>
              </p:ext>
            </p:extLst>
          </p:nvPr>
        </p:nvGraphicFramePr>
        <p:xfrm>
          <a:off x="381000" y="1143002"/>
          <a:ext cx="8305800" cy="3114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9089"/>
                <a:gridCol w="2204626"/>
                <a:gridCol w="2102085"/>
              </a:tblGrid>
              <a:tr h="444894"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Event (n = 64)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All grades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3-4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448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37 (58%)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29 (45%)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48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Thrombocytopenia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28 (44%)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18 (28%)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48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27 (42%)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Not reported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48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Anemia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23 (36%)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14 (22%)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48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Decreased white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cell count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14 (22%)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 (13%)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4489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Pneumonia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Not reported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7 (11%)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" y="4507707"/>
            <a:ext cx="8534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200" dirty="0" smtClean="0"/>
              <a:t>Serious AEs included febrile neutropenia, pneumonia</a:t>
            </a:r>
            <a:r>
              <a:rPr lang="en-US" sz="2200" dirty="0"/>
              <a:t>, septic </a:t>
            </a:r>
            <a:r>
              <a:rPr lang="en-US" sz="2200" dirty="0" smtClean="0"/>
              <a:t>shock, multiorgan failure and increased blood potassium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/>
              <a:t>No clinical tumor lysis syndrome (TLS) was observed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 smtClean="0"/>
              <a:t>1 patient with high tumor burden met Howard criteria for laboratory TLS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125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Jones J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637.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924800" cy="5027612"/>
          </a:xfrm>
        </p:spPr>
        <p:txBody>
          <a:bodyPr/>
          <a:lstStyle/>
          <a:p>
            <a:r>
              <a:rPr lang="en-US" sz="2400" dirty="0"/>
              <a:t>VEN demonstrated high rates of objective response in patients with CLL progressing after </a:t>
            </a:r>
            <a:r>
              <a:rPr lang="en-US" sz="2400" dirty="0" err="1" smtClean="0"/>
              <a:t>ibrutinib</a:t>
            </a:r>
            <a:r>
              <a:rPr lang="en-US" sz="2400" dirty="0"/>
              <a:t> </a:t>
            </a:r>
            <a:r>
              <a:rPr lang="en-US" sz="2400" dirty="0" smtClean="0"/>
              <a:t>or </a:t>
            </a:r>
            <a:r>
              <a:rPr lang="en-US" sz="2400" dirty="0" err="1"/>
              <a:t>idelalisib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/>
              <a:t>Arm A = 70%; Arm B = 62%).</a:t>
            </a:r>
          </a:p>
          <a:p>
            <a:r>
              <a:rPr lang="en-US" sz="2400" dirty="0"/>
              <a:t>Responses are durable; median PFS and OS have not been reached after ≥12 </a:t>
            </a:r>
            <a:r>
              <a:rPr lang="en-US" sz="2400" dirty="0" err="1"/>
              <a:t>mo</a:t>
            </a:r>
            <a:r>
              <a:rPr lang="en-US" sz="2400" dirty="0"/>
              <a:t> of </a:t>
            </a:r>
            <a:r>
              <a:rPr lang="en-US" sz="2400" dirty="0" smtClean="0"/>
              <a:t>follow-up</a:t>
            </a:r>
            <a:r>
              <a:rPr lang="en-US" sz="2400" dirty="0"/>
              <a:t>.</a:t>
            </a:r>
          </a:p>
          <a:p>
            <a:r>
              <a:rPr lang="en-US" sz="2400" dirty="0"/>
              <a:t>14/31 (45%) </a:t>
            </a:r>
            <a:r>
              <a:rPr lang="en-US" sz="2400" dirty="0" smtClean="0"/>
              <a:t>patient samples </a:t>
            </a:r>
            <a:r>
              <a:rPr lang="en-US" sz="2400" dirty="0"/>
              <a:t>demonstrated </a:t>
            </a:r>
            <a:r>
              <a:rPr lang="en-US" sz="2400" dirty="0" smtClean="0"/>
              <a:t>MRD negativity </a:t>
            </a:r>
            <a:r>
              <a:rPr lang="en-US" sz="2400" dirty="0"/>
              <a:t>in </a:t>
            </a:r>
            <a:r>
              <a:rPr lang="en-US" sz="2400" dirty="0" smtClean="0"/>
              <a:t>blood.</a:t>
            </a:r>
            <a:endParaRPr lang="en-US" sz="2400" dirty="0"/>
          </a:p>
          <a:p>
            <a:r>
              <a:rPr lang="en-US" sz="2400" dirty="0"/>
              <a:t>VEN was well tolerated, and </a:t>
            </a:r>
            <a:r>
              <a:rPr lang="en-US" sz="2400" dirty="0" err="1"/>
              <a:t>cytopenias</a:t>
            </a:r>
            <a:r>
              <a:rPr lang="en-US" sz="2400" dirty="0"/>
              <a:t> were managed by dose adjustments and/or supportive </a:t>
            </a:r>
            <a:r>
              <a:rPr lang="en-US" sz="2400" dirty="0" smtClean="0"/>
              <a:t>care.</a:t>
            </a:r>
            <a:endParaRPr lang="en-US" sz="2400" dirty="0"/>
          </a:p>
          <a:p>
            <a:pPr lvl="1"/>
            <a:r>
              <a:rPr lang="en-US" sz="2400" dirty="0"/>
              <a:t>No clinical TLS was </a:t>
            </a:r>
            <a:r>
              <a:rPr lang="en-US" sz="2400" dirty="0" smtClean="0"/>
              <a:t>observed.</a:t>
            </a:r>
            <a:endParaRPr lang="en-US" sz="2400" dirty="0"/>
          </a:p>
          <a:p>
            <a:r>
              <a:rPr lang="en-US" sz="2400" dirty="0"/>
              <a:t>This is the first prospective trial to show high rates of durable </a:t>
            </a:r>
            <a:r>
              <a:rPr lang="en-US" sz="2400" dirty="0" smtClean="0"/>
              <a:t>responses with VEN, </a:t>
            </a:r>
            <a:r>
              <a:rPr lang="en-US" sz="2400" dirty="0"/>
              <a:t>including </a:t>
            </a:r>
            <a:r>
              <a:rPr lang="en-US" sz="2400" dirty="0" smtClean="0"/>
              <a:t>MRD negativity</a:t>
            </a:r>
            <a:r>
              <a:rPr lang="en-US" sz="2400" dirty="0"/>
              <a:t>, in patients with disease </a:t>
            </a:r>
            <a:r>
              <a:rPr lang="en-US" sz="2400" dirty="0" smtClean="0"/>
              <a:t>progression </a:t>
            </a:r>
            <a:r>
              <a:rPr lang="en-US" sz="2400" dirty="0"/>
              <a:t>after BCR pathway </a:t>
            </a:r>
            <a:r>
              <a:rPr lang="en-US" sz="2400" dirty="0" smtClean="0"/>
              <a:t>antagonists.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25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Jones J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637.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5946</TotalTime>
  <Words>624</Words>
  <Application>Microsoft Macintosh PowerPoint</Application>
  <PresentationFormat>On-screen Show (4:3)</PresentationFormat>
  <Paragraphs>92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ヒラギノ角ゴ Pro W3</vt:lpstr>
      <vt:lpstr>Arial</vt:lpstr>
      <vt:lpstr>Blank Presentation</vt:lpstr>
      <vt:lpstr>Venetoclax (VEN) Monotherapy for Patients with Chronic Lymphocytic Leukemia (CLL) Who Relapsed After or Were Refractory to Ibrutinib or Idelalisib </vt:lpstr>
      <vt:lpstr>Introduction</vt:lpstr>
      <vt:lpstr>M14-032 Phase II Trial Design</vt:lpstr>
      <vt:lpstr>M14-032: Response</vt:lpstr>
      <vt:lpstr>M14-032: Select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473</cp:revision>
  <cp:lastPrinted>2017-05-26T18:07:00Z</cp:lastPrinted>
  <dcterms:created xsi:type="dcterms:W3CDTF">2012-08-13T12:55:31Z</dcterms:created>
  <dcterms:modified xsi:type="dcterms:W3CDTF">2017-06-14T21:34:05Z</dcterms:modified>
  <cp:category/>
</cp:coreProperties>
</file>