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5712" r:id="rId2"/>
  </p:sldMasterIdLst>
  <p:notesMasterIdLst>
    <p:notesMasterId r:id="rId9"/>
  </p:notesMasterIdLst>
  <p:handoutMasterIdLst>
    <p:handoutMasterId r:id="rId10"/>
  </p:handoutMasterIdLst>
  <p:sldIdLst>
    <p:sldId id="505" r:id="rId3"/>
    <p:sldId id="500" r:id="rId4"/>
    <p:sldId id="501" r:id="rId5"/>
    <p:sldId id="497" r:id="rId6"/>
    <p:sldId id="503" r:id="rId7"/>
    <p:sldId id="504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2D59"/>
    <a:srgbClr val="0A0A0A"/>
    <a:srgbClr val="005796"/>
    <a:srgbClr val="FD8520"/>
    <a:srgbClr val="FF40FF"/>
    <a:srgbClr val="BBE0E3"/>
    <a:srgbClr val="CDE7F3"/>
    <a:srgbClr val="0025A7"/>
    <a:srgbClr val="EFC53D"/>
    <a:srgbClr val="009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52"/>
    <p:restoredTop sz="86384" autoAdjust="0"/>
  </p:normalViewPr>
  <p:slideViewPr>
    <p:cSldViewPr>
      <p:cViewPr>
        <p:scale>
          <a:sx n="100" d="100"/>
          <a:sy n="100" d="100"/>
        </p:scale>
        <p:origin x="1632" y="4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1776C0-8D3F-9B41-9F10-088060AC2731}" type="datetimeFigureOut">
              <a:rPr lang="en-US"/>
              <a:pPr>
                <a:defRPr/>
              </a:pPr>
              <a:t>6/14/17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9C9DE2-756B-A84D-A24D-1D5AEDE2E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1A62C7-5B3C-6945-85E6-9B7D5893D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86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48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8509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3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7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ASCO-GI-13_v1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l">
              <a:defRPr sz="2300" baseline="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 i="1" baseline="0"/>
            </a:lvl1pPr>
          </a:lstStyle>
          <a:p>
            <a:pPr lvl="0"/>
            <a:endParaRPr lang="en-US" noProof="0" dirty="0" smtClean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025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91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3" r:id="rId1"/>
    <p:sldLayoutId id="2147485711" r:id="rId2"/>
    <p:sldLayoutId id="2147485542" r:id="rId3"/>
    <p:sldLayoutId id="2147485543" r:id="rId4"/>
    <p:sldLayoutId id="2147485544" r:id="rId5"/>
    <p:sldLayoutId id="2147485545" r:id="rId6"/>
    <p:sldLayoutId id="2147485546" r:id="rId7"/>
    <p:sldLayoutId id="2147485547" r:id="rId8"/>
    <p:sldLayoutId id="2147485548" r:id="rId9"/>
    <p:sldLayoutId id="2147485549" r:id="rId10"/>
    <p:sldLayoutId id="2147485550" r:id="rId11"/>
    <p:sldLayoutId id="2147485551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32910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3" r:id="rId1"/>
    <p:sldLayoutId id="2147485714" r:id="rId2"/>
    <p:sldLayoutId id="2147485715" r:id="rId3"/>
    <p:sldLayoutId id="2147485716" r:id="rId4"/>
    <p:sldLayoutId id="2147485717" r:id="rId5"/>
    <p:sldLayoutId id="2147485718" r:id="rId6"/>
    <p:sldLayoutId id="2147485719" r:id="rId7"/>
    <p:sldLayoutId id="2147485720" r:id="rId8"/>
    <p:sldLayoutId id="2147485721" r:id="rId9"/>
    <p:sldLayoutId id="2147485722" r:id="rId10"/>
    <p:sldLayoutId id="2147485723" r:id="rId11"/>
    <p:sldLayoutId id="2147485724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143000"/>
          </a:xfrm>
        </p:spPr>
        <p:txBody>
          <a:bodyPr/>
          <a:lstStyle/>
          <a:p>
            <a:r>
              <a:rPr lang="en-US" dirty="0" err="1"/>
              <a:t>Obinutuzumab</a:t>
            </a:r>
            <a:r>
              <a:rPr lang="en-US" dirty="0"/>
              <a:t> or Rituximab </a:t>
            </a:r>
            <a:r>
              <a:rPr lang="en-US" dirty="0" smtClean="0"/>
              <a:t>plus </a:t>
            </a:r>
            <a:r>
              <a:rPr lang="en-US" dirty="0"/>
              <a:t>CHOP in Patients with Previously Untreated Diffuse Large B-Cell Lymphoma: Final Results from an Open-Label, Randomized Phase 3 Study (GOYA)</a:t>
            </a:r>
            <a:endParaRPr lang="en-US" baseline="30000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6400800" cy="1752600"/>
          </a:xfrm>
        </p:spPr>
        <p:txBody>
          <a:bodyPr/>
          <a:lstStyle/>
          <a:p>
            <a:pPr lvl="0"/>
            <a:r>
              <a:rPr lang="en-US" i="0" dirty="0" err="1"/>
              <a:t>Vitolo</a:t>
            </a:r>
            <a:r>
              <a:rPr lang="en-US" i="0" dirty="0"/>
              <a:t> U et al.</a:t>
            </a:r>
          </a:p>
          <a:p>
            <a:pPr lvl="0"/>
            <a:r>
              <a:rPr lang="en-US" dirty="0"/>
              <a:t>Proc ASH </a:t>
            </a:r>
            <a:r>
              <a:rPr lang="en-US" i="0" dirty="0"/>
              <a:t>2016;Abstract 470.</a:t>
            </a:r>
          </a:p>
        </p:txBody>
      </p:sp>
    </p:spTree>
    <p:extLst>
      <p:ext uri="{BB962C8B-B14F-4D97-AF65-F5344CB8AC3E}">
        <p14:creationId xmlns:p14="http://schemas.microsoft.com/office/powerpoint/2010/main" val="26656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200" dirty="0" smtClean="0"/>
              <a:t>Rituximab/CHOP </a:t>
            </a:r>
            <a:r>
              <a:rPr lang="en-GB" sz="2200" dirty="0"/>
              <a:t>(R-CHOP) </a:t>
            </a:r>
            <a:r>
              <a:rPr lang="en-GB" sz="2200" dirty="0" smtClean="0"/>
              <a:t>is the </a:t>
            </a:r>
            <a:r>
              <a:rPr lang="en-GB" sz="2200" dirty="0"/>
              <a:t>standard </a:t>
            </a:r>
            <a:r>
              <a:rPr lang="en-GB" sz="2200" dirty="0" smtClean="0"/>
              <a:t>therapy for untreated advanced DLBCL</a:t>
            </a:r>
            <a:r>
              <a:rPr lang="en-US" sz="2200" dirty="0" smtClean="0"/>
              <a:t>.</a:t>
            </a:r>
          </a:p>
          <a:p>
            <a:r>
              <a:rPr lang="en-GB" sz="2200" dirty="0" smtClean="0"/>
              <a:t>Most patients </a:t>
            </a:r>
            <a:r>
              <a:rPr lang="en-GB" sz="2200" dirty="0"/>
              <a:t>respond to R-CHOP, </a:t>
            </a:r>
            <a:r>
              <a:rPr lang="en-GB" sz="2200" dirty="0" smtClean="0"/>
              <a:t>but some fail </a:t>
            </a:r>
            <a:r>
              <a:rPr lang="en-GB" sz="2200" dirty="0"/>
              <a:t>to achieve remission or relapse within </a:t>
            </a:r>
            <a:r>
              <a:rPr lang="en-GB" sz="2200" dirty="0" smtClean="0"/>
              <a:t>12 to 18 months.</a:t>
            </a:r>
            <a:endParaRPr lang="en-GB" sz="2200" baseline="30000" dirty="0"/>
          </a:p>
          <a:p>
            <a:r>
              <a:rPr lang="en-GB" sz="2200" dirty="0" smtClean="0"/>
              <a:t>Obinutuzumab (O) </a:t>
            </a:r>
            <a:r>
              <a:rPr lang="en-GB" sz="2200" dirty="0"/>
              <a:t>is a </a:t>
            </a:r>
            <a:r>
              <a:rPr lang="en-GB" sz="2200" dirty="0" err="1"/>
              <a:t>glycoengineered</a:t>
            </a:r>
            <a:r>
              <a:rPr lang="en-GB" sz="2200" dirty="0"/>
              <a:t> </a:t>
            </a:r>
            <a:r>
              <a:rPr lang="en-GB" sz="2200" dirty="0" smtClean="0"/>
              <a:t>Type </a:t>
            </a:r>
            <a:r>
              <a:rPr lang="en-GB" sz="2200" dirty="0"/>
              <a:t>II anti-CD20 </a:t>
            </a:r>
            <a:r>
              <a:rPr lang="en-GB" sz="2200" dirty="0" smtClean="0"/>
              <a:t>monoclonal antibody </a:t>
            </a:r>
            <a:r>
              <a:rPr lang="en-GB" sz="2200" dirty="0"/>
              <a:t>with greater direct cell death induction and ADCC/ADCP activity than </a:t>
            </a:r>
            <a:r>
              <a:rPr lang="en-GB" sz="2200" dirty="0" smtClean="0"/>
              <a:t>R.</a:t>
            </a:r>
          </a:p>
          <a:p>
            <a:r>
              <a:rPr lang="en-GB" sz="2200" dirty="0" smtClean="0"/>
              <a:t>In the GATHER trial, O-CHOP demonstrated promising efficacy and manageable toxicity in untreated </a:t>
            </a:r>
            <a:r>
              <a:rPr lang="en-GB" sz="2200" dirty="0"/>
              <a:t>advanced</a:t>
            </a:r>
            <a:r>
              <a:rPr lang="en-GB" sz="2200" dirty="0" smtClean="0"/>
              <a:t> DLBCL (Zelenetz et al. </a:t>
            </a:r>
            <a:r>
              <a:rPr lang="en-GB" sz="2200" i="1" dirty="0" smtClean="0"/>
              <a:t>Proc ASH </a:t>
            </a:r>
            <a:r>
              <a:rPr lang="en-GB" sz="2200" dirty="0" smtClean="0"/>
              <a:t>2013;Abstract 1820).</a:t>
            </a:r>
          </a:p>
          <a:p>
            <a:r>
              <a:rPr lang="en-US" sz="2200" b="1" u="sng" dirty="0" smtClean="0"/>
              <a:t>Study objective:</a:t>
            </a:r>
            <a:r>
              <a:rPr lang="en-US" sz="2200" dirty="0" smtClean="0"/>
              <a:t> To compare </a:t>
            </a:r>
            <a:r>
              <a:rPr lang="en-US" sz="2200" dirty="0"/>
              <a:t>the </a:t>
            </a:r>
            <a:r>
              <a:rPr lang="en-US" sz="2200" dirty="0" smtClean="0"/>
              <a:t>safety</a:t>
            </a:r>
            <a:r>
              <a:rPr lang="en-US" sz="2200" dirty="0"/>
              <a:t> </a:t>
            </a:r>
            <a:r>
              <a:rPr lang="en-US" sz="2200" dirty="0" smtClean="0"/>
              <a:t>and efficacy of </a:t>
            </a:r>
            <a:br>
              <a:rPr lang="en-US" sz="2200" dirty="0" smtClean="0"/>
            </a:br>
            <a:r>
              <a:rPr lang="en-US" sz="2200" dirty="0"/>
              <a:t>O-CHOP with </a:t>
            </a:r>
            <a:r>
              <a:rPr lang="en-US" sz="2200" dirty="0" smtClean="0"/>
              <a:t>R-CHOP in patients with previously untreated advanced DLBCL.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4131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Vitolo U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470.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2743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GOYA: Phase III Trial Design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4131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Vitolo U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470.</a:t>
            </a:r>
            <a:endParaRPr lang="en-US" sz="16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14338" y="5105400"/>
            <a:ext cx="7662862" cy="105931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r>
              <a:rPr lang="en-US" sz="2000" b="1" u="sng" kern="0" dirty="0" smtClean="0"/>
              <a:t>Primary endpoint:</a:t>
            </a:r>
            <a:r>
              <a:rPr lang="en-US" sz="2000" kern="0" dirty="0" smtClean="0"/>
              <a:t> Investigator-assessed PFS</a:t>
            </a:r>
          </a:p>
          <a:p>
            <a:r>
              <a:rPr lang="en-US" sz="2000" kern="0" dirty="0" smtClean="0"/>
              <a:t>Secondary endpoints include </a:t>
            </a:r>
            <a:r>
              <a:rPr lang="en-US" sz="2000" dirty="0" smtClean="0"/>
              <a:t>OS, DFS, </a:t>
            </a:r>
            <a:r>
              <a:rPr lang="en-US" sz="2000" dirty="0"/>
              <a:t>overall response </a:t>
            </a:r>
            <a:r>
              <a:rPr lang="en-US" sz="2000" dirty="0" smtClean="0"/>
              <a:t>rate and safety</a:t>
            </a:r>
            <a:endParaRPr lang="en-US" sz="2000" kern="0" dirty="0" smtClean="0"/>
          </a:p>
        </p:txBody>
      </p:sp>
      <p:graphicFrame>
        <p:nvGraphicFramePr>
          <p:cNvPr id="9" name="Group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9376200"/>
              </p:ext>
            </p:extLst>
          </p:nvPr>
        </p:nvGraphicFramePr>
        <p:xfrm>
          <a:off x="408476" y="1843749"/>
          <a:ext cx="3163016" cy="2906922"/>
        </p:xfrm>
        <a:graphic>
          <a:graphicData uri="http://schemas.openxmlformats.org/drawingml/2006/table">
            <a:tbl>
              <a:tblPr/>
              <a:tblGrid>
                <a:gridCol w="3163016"/>
              </a:tblGrid>
              <a:tr h="2906922">
                <a:tc>
                  <a:txBody>
                    <a:bodyPr/>
                    <a:lstStyle/>
                    <a:p>
                      <a:pPr algn="ctr" defTabSz="914239">
                        <a:spcAft>
                          <a:spcPts val="200"/>
                        </a:spcAft>
                        <a:defRPr/>
                      </a:pPr>
                      <a:r>
                        <a:rPr lang="en-GB" sz="17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Previously untreated DLBCL</a:t>
                      </a:r>
                    </a:p>
                    <a:p>
                      <a:pPr marL="285750" indent="-285750" algn="l" defTabSz="914239">
                        <a:spcAft>
                          <a:spcPts val="200"/>
                        </a:spcAft>
                        <a:buFont typeface="Arial" charset="0"/>
                        <a:buChar char="•"/>
                        <a:defRPr/>
                      </a:pPr>
                      <a:r>
                        <a:rPr lang="en-GB" sz="17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Age ≥18 years</a:t>
                      </a:r>
                    </a:p>
                    <a:p>
                      <a:pPr marL="285750" indent="-285750" algn="l" defTabSz="914239">
                        <a:spcAft>
                          <a:spcPts val="200"/>
                        </a:spcAft>
                        <a:buFont typeface="Arial" charset="0"/>
                        <a:buChar char="•"/>
                        <a:defRPr/>
                      </a:pPr>
                      <a:r>
                        <a:rPr lang="en-GB" sz="17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IPI </a:t>
                      </a:r>
                      <a:r>
                        <a:rPr lang="en-GB" sz="17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≥</a:t>
                      </a:r>
                      <a:r>
                        <a:rPr lang="en-GB" sz="17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or IPI 1 not due to age alone or IPI 0 with bulky disease (1 lesion </a:t>
                      </a:r>
                      <a:r>
                        <a:rPr lang="en-GB" sz="17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≥7.5 cm)</a:t>
                      </a:r>
                      <a:endParaRPr lang="en-GB" sz="17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l" defTabSz="914239">
                        <a:spcAft>
                          <a:spcPts val="200"/>
                        </a:spcAft>
                        <a:buFont typeface="Arial" charset="0"/>
                        <a:buChar char="•"/>
                        <a:defRPr/>
                      </a:pPr>
                      <a:r>
                        <a:rPr lang="en-GB" sz="17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Adequate hematologic function</a:t>
                      </a:r>
                    </a:p>
                    <a:p>
                      <a:pPr marL="285750" indent="-285750" algn="l" defTabSz="914239">
                        <a:spcAft>
                          <a:spcPts val="200"/>
                        </a:spcAft>
                        <a:buFont typeface="Arial" charset="0"/>
                        <a:buChar char="•"/>
                        <a:defRPr/>
                      </a:pPr>
                      <a:r>
                        <a:rPr lang="en-GB" sz="17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≥1 </a:t>
                      </a:r>
                      <a:r>
                        <a:rPr lang="en-GB" sz="170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bidimensionally</a:t>
                      </a:r>
                      <a:r>
                        <a:rPr lang="en-GB" sz="17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measurable lesion</a:t>
                      </a:r>
                    </a:p>
                    <a:p>
                      <a:pPr marL="285750" indent="-285750" algn="l" defTabSz="914239">
                        <a:spcAft>
                          <a:spcPts val="200"/>
                        </a:spcAft>
                        <a:buFont typeface="Arial" charset="0"/>
                        <a:buChar char="•"/>
                        <a:defRPr/>
                      </a:pPr>
                      <a:r>
                        <a:rPr lang="en-GB" sz="17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ECOG PS ≤2</a:t>
                      </a:r>
                      <a:endParaRPr lang="en-GB" sz="170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635" marR="68635" marT="34249" marB="3424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12A50"/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774899" y="3710782"/>
            <a:ext cx="554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mtClean="0">
                <a:solidFill>
                  <a:srgbClr val="FFFFFF"/>
                </a:solidFill>
              </a:rPr>
              <a:t>1:1</a:t>
            </a: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37975" y="1334122"/>
            <a:ext cx="15983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FFFF"/>
                </a:solidFill>
              </a:rPr>
              <a:t>Target </a:t>
            </a:r>
            <a:r>
              <a:rPr lang="en-US" sz="1600" b="1" dirty="0" smtClean="0">
                <a:solidFill>
                  <a:srgbClr val="FFFFFF"/>
                </a:solidFill>
              </a:rPr>
              <a:t>enrollment: </a:t>
            </a:r>
            <a:r>
              <a:rPr lang="en-US" sz="1600" dirty="0" smtClean="0">
                <a:solidFill>
                  <a:srgbClr val="FFFFFF"/>
                </a:solidFill>
              </a:rPr>
              <a:t>1,400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5108986" y="1507386"/>
            <a:ext cx="3349214" cy="1173282"/>
          </a:xfrm>
          <a:prstGeom prst="rect">
            <a:avLst/>
          </a:prstGeom>
          <a:solidFill>
            <a:srgbClr val="F9961E"/>
          </a:solidFill>
          <a:ln w="12700">
            <a:solidFill>
              <a:schemeClr val="tx1">
                <a:lumMod val="10000"/>
                <a:lumOff val="90000"/>
              </a:schemeClr>
            </a:solidFill>
            <a:miter lim="800000"/>
            <a:headEnd/>
            <a:tailEnd/>
          </a:ln>
        </p:spPr>
        <p:txBody>
          <a:bodyPr wrap="square" anchor="ctr" anchorCtr="0">
            <a:no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  <a:defRPr/>
            </a:pPr>
            <a:r>
              <a:rPr lang="en-US" altLang="en-US" sz="15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O-CHOP</a:t>
            </a:r>
            <a:endParaRPr lang="en-US" altLang="en-US" sz="1500" b="1" dirty="0">
              <a:solidFill>
                <a:srgbClr val="010F97"/>
              </a:solidFill>
              <a:latin typeface="Arial"/>
              <a:ea typeface="Arial" pitchFamily="-104" charset="0"/>
              <a:cs typeface="Arial" panose="020B0604020202020204" pitchFamily="34" charset="0"/>
            </a:endParaRPr>
          </a:p>
          <a:p>
            <a:pPr algn="ctr">
              <a:lnSpc>
                <a:spcPct val="110000"/>
              </a:lnSpc>
              <a:spcBef>
                <a:spcPct val="0"/>
              </a:spcBef>
              <a:buNone/>
              <a:defRPr/>
            </a:pPr>
            <a:r>
              <a:rPr lang="en-US" altLang="en-US" sz="1500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O</a:t>
            </a:r>
            <a:r>
              <a:rPr lang="en-US" altLang="en-US" sz="15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 1,000 mg </a:t>
            </a:r>
            <a:r>
              <a:rPr lang="en-US" altLang="en-US" sz="1500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on days 1, 8 and </a:t>
            </a:r>
            <a:r>
              <a:rPr lang="en-US" altLang="en-US" sz="15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15 </a:t>
            </a:r>
            <a:br>
              <a:rPr lang="en-US" altLang="en-US" sz="15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</a:br>
            <a:r>
              <a:rPr lang="en-US" altLang="en-US" sz="15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of </a:t>
            </a:r>
            <a:r>
              <a:rPr lang="en-US" altLang="en-US" sz="1500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cycle </a:t>
            </a:r>
            <a:r>
              <a:rPr lang="en-US" altLang="en-US" sz="15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1 </a:t>
            </a:r>
            <a:r>
              <a:rPr lang="en-US" altLang="en-US" sz="1500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and </a:t>
            </a:r>
            <a:r>
              <a:rPr lang="en-US" altLang="en-US" sz="15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day 1 </a:t>
            </a:r>
            <a:r>
              <a:rPr lang="en-US" altLang="en-US" sz="1500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of cycles </a:t>
            </a:r>
            <a:r>
              <a:rPr lang="en-US" altLang="en-US" sz="15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2-8 CHOP </a:t>
            </a:r>
            <a:r>
              <a:rPr lang="en-US" altLang="en-US" sz="1500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every 21 days </a:t>
            </a:r>
            <a:r>
              <a:rPr lang="en-US" altLang="en-US" sz="15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x </a:t>
            </a:r>
            <a:r>
              <a:rPr lang="en-US" altLang="en-US" sz="1500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6 or </a:t>
            </a:r>
            <a:r>
              <a:rPr lang="en-US" altLang="en-US" sz="15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8</a:t>
            </a:r>
            <a:endParaRPr lang="en-US" altLang="en-US" sz="1500" dirty="0">
              <a:solidFill>
                <a:srgbClr val="010F97"/>
              </a:solidFill>
              <a:latin typeface="Arial"/>
              <a:ea typeface="Arial" pitchFamily="-104" charset="0"/>
              <a:cs typeface="Arial" panose="020B0604020202020204" pitchFamily="34" charset="0"/>
            </a:endParaRPr>
          </a:p>
        </p:txBody>
      </p:sp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5108986" y="3573269"/>
            <a:ext cx="3501614" cy="1138773"/>
          </a:xfrm>
          <a:prstGeom prst="rect">
            <a:avLst/>
          </a:prstGeom>
          <a:solidFill>
            <a:srgbClr val="99CD13"/>
          </a:solidFill>
          <a:ln w="12700">
            <a:solidFill>
              <a:schemeClr val="tx1">
                <a:lumMod val="10000"/>
                <a:lumOff val="90000"/>
              </a:schemeClr>
            </a:solidFill>
            <a:miter lim="800000"/>
            <a:headEnd/>
            <a:tailEnd/>
          </a:ln>
        </p:spPr>
        <p:txBody>
          <a:bodyPr wrap="square" anchor="ctr">
            <a:no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  <a:defRPr/>
            </a:pPr>
            <a:r>
              <a:rPr lang="en-US" altLang="en-US" sz="1500" b="1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R-CHOP</a:t>
            </a:r>
            <a:endParaRPr lang="en-US" altLang="en-US" sz="1500" b="1" dirty="0">
              <a:solidFill>
                <a:srgbClr val="010F97"/>
              </a:solidFill>
              <a:latin typeface="Arial"/>
              <a:ea typeface="Arial" pitchFamily="-104" charset="0"/>
              <a:cs typeface="Arial" panose="020B0604020202020204" pitchFamily="34" charset="0"/>
            </a:endParaRPr>
          </a:p>
          <a:p>
            <a:pPr algn="ctr">
              <a:lnSpc>
                <a:spcPct val="110000"/>
              </a:lnSpc>
              <a:spcBef>
                <a:spcPct val="0"/>
              </a:spcBef>
              <a:buNone/>
              <a:defRPr/>
            </a:pPr>
            <a:r>
              <a:rPr lang="en-US" altLang="en-US" sz="1500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R </a:t>
            </a:r>
            <a:r>
              <a:rPr lang="en-US" altLang="en-US" sz="15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375 mg/m</a:t>
            </a:r>
            <a:r>
              <a:rPr lang="en-US" altLang="en-US" sz="1500" baseline="300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2</a:t>
            </a:r>
            <a:r>
              <a:rPr lang="en-US" altLang="en-US" sz="15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 </a:t>
            </a:r>
            <a:r>
              <a:rPr lang="en-US" altLang="en-US" sz="1500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on day 1 of cycles 1-8</a:t>
            </a:r>
          </a:p>
          <a:p>
            <a:pPr algn="ctr">
              <a:lnSpc>
                <a:spcPct val="110000"/>
              </a:lnSpc>
              <a:spcBef>
                <a:spcPct val="0"/>
              </a:spcBef>
              <a:buNone/>
              <a:defRPr/>
            </a:pPr>
            <a:r>
              <a:rPr lang="en-US" altLang="en-US" sz="15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CHOP </a:t>
            </a:r>
            <a:r>
              <a:rPr lang="en-US" altLang="en-US" sz="1500" dirty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every 21 days x 6 or </a:t>
            </a:r>
            <a:r>
              <a:rPr lang="en-US" altLang="en-US" sz="1500" dirty="0" smtClean="0">
                <a:solidFill>
                  <a:srgbClr val="010F97"/>
                </a:solidFill>
                <a:latin typeface="Arial"/>
                <a:ea typeface="Arial" pitchFamily="-104" charset="0"/>
                <a:cs typeface="Arial" panose="020B0604020202020204" pitchFamily="34" charset="0"/>
              </a:rPr>
              <a:t>8</a:t>
            </a:r>
            <a:endParaRPr lang="en-US" altLang="en-US" sz="1500" dirty="0">
              <a:solidFill>
                <a:srgbClr val="010F97"/>
              </a:solidFill>
              <a:latin typeface="Arial"/>
              <a:ea typeface="Arial" pitchFamily="-104" charset="0"/>
              <a:cs typeface="Arial" panose="020B0604020202020204" pitchFamily="34" charset="0"/>
            </a:endParaRPr>
          </a:p>
        </p:txBody>
      </p:sp>
      <p:sp>
        <p:nvSpPr>
          <p:cNvPr id="17" name="Line 2"/>
          <p:cNvSpPr>
            <a:spLocks noChangeShapeType="1"/>
          </p:cNvSpPr>
          <p:nvPr/>
        </p:nvSpPr>
        <p:spPr bwMode="auto">
          <a:xfrm>
            <a:off x="3571493" y="3208530"/>
            <a:ext cx="402614" cy="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 flipV="1">
            <a:off x="4437168" y="2112603"/>
            <a:ext cx="0" cy="110619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 flipV="1">
            <a:off x="4437168" y="3005552"/>
            <a:ext cx="0" cy="117327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>
            <a:off x="4437168" y="2094027"/>
            <a:ext cx="64837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/>
          <p:nvPr/>
        </p:nvCxnSpPr>
        <p:spPr bwMode="auto">
          <a:xfrm>
            <a:off x="4437168" y="4180850"/>
            <a:ext cx="64837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pSp>
        <p:nvGrpSpPr>
          <p:cNvPr id="10" name="Group 24"/>
          <p:cNvGrpSpPr>
            <a:grpSpLocks/>
          </p:cNvGrpSpPr>
          <p:nvPr/>
        </p:nvGrpSpPr>
        <p:grpSpPr bwMode="auto">
          <a:xfrm>
            <a:off x="3979968" y="2761595"/>
            <a:ext cx="914400" cy="914400"/>
            <a:chOff x="1872" y="1584"/>
            <a:chExt cx="576" cy="576"/>
          </a:xfrm>
        </p:grpSpPr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1872" y="1584"/>
              <a:ext cx="576" cy="576"/>
            </a:xfrm>
            <a:prstGeom prst="ellipse">
              <a:avLst/>
            </a:prstGeom>
            <a:solidFill>
              <a:srgbClr val="FE701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63500" dir="2700000" algn="ctr" rotWithShape="0">
                      <a:schemeClr val="tx1">
                        <a:alpha val="39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solidFill>
                  <a:prstClr val="black"/>
                </a:solidFill>
                <a:latin typeface="Arial"/>
                <a:ea typeface="MS PGothic" charset="0"/>
                <a:cs typeface="ＭＳ Ｐゴシック"/>
              </a:endParaRPr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1920" y="1632"/>
              <a:ext cx="480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63500" dir="2700000" algn="ctr" rotWithShape="0">
                      <a:schemeClr val="tx1">
                        <a:alpha val="39998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b="1" dirty="0">
                  <a:solidFill>
                    <a:prstClr val="white"/>
                  </a:solidFill>
                  <a:ea typeface="MS PGothic" charset="0"/>
                  <a:cs typeface="ＭＳ Ｐゴシック"/>
                </a:rPr>
                <a:t>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35948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912199"/>
            <a:ext cx="4598470" cy="32618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458200" cy="1143000"/>
          </a:xfrm>
        </p:spPr>
        <p:txBody>
          <a:bodyPr/>
          <a:lstStyle/>
          <a:p>
            <a:r>
              <a:rPr lang="en-US" dirty="0"/>
              <a:t>GOYA: </a:t>
            </a:r>
            <a:r>
              <a:rPr lang="en-US" dirty="0" smtClean="0"/>
              <a:t>Investigator-Assessed PFS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60596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 permission from Vitolo U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470.</a:t>
            </a:r>
            <a:endParaRPr lang="en-US" sz="16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453941"/>
              </p:ext>
            </p:extLst>
          </p:nvPr>
        </p:nvGraphicFramePr>
        <p:xfrm>
          <a:off x="5405513" y="2041824"/>
          <a:ext cx="3392656" cy="2796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8592"/>
                <a:gridCol w="892032"/>
                <a:gridCol w="892032"/>
              </a:tblGrid>
              <a:tr h="463872">
                <a:tc>
                  <a:txBody>
                    <a:bodyPr/>
                    <a:lstStyle/>
                    <a:p>
                      <a:endParaRPr lang="en-GB" sz="1300" i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2D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23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="1" i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R-CHOP n = 712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2D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23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="1" i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O-CHOP n = 706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2D59"/>
                    </a:solidFill>
                  </a:tcPr>
                </a:tc>
              </a:tr>
              <a:tr h="463872">
                <a:tc>
                  <a:txBody>
                    <a:bodyPr/>
                    <a:lstStyle/>
                    <a:p>
                      <a:r>
                        <a:rPr lang="en-GB" sz="13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Pts with event,</a:t>
                      </a:r>
                      <a:br>
                        <a:rPr lang="en-GB" sz="1300" b="0" dirty="0" smtClean="0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en-GB" sz="13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n (%)</a:t>
                      </a:r>
                      <a:endParaRPr lang="en-GB" sz="13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4591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215 (30.2)</a:t>
                      </a:r>
                      <a:endParaRPr lang="en-GB" sz="13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0043" marR="90043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4591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201 (28.5)</a:t>
                      </a:r>
                      <a:endParaRPr lang="en-GB" sz="13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0043" marR="90043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</a:tr>
              <a:tr h="463872">
                <a:tc>
                  <a:txBody>
                    <a:bodyPr/>
                    <a:lstStyle/>
                    <a:p>
                      <a:r>
                        <a:rPr lang="en-GB" sz="13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1-y PFS, %</a:t>
                      </a:r>
                      <a:endParaRPr lang="en-GB" sz="13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4591" rtl="0" eaLnBrk="1" latinLnBrk="0" hangingPunct="1"/>
                      <a:r>
                        <a:rPr lang="en-GB" sz="13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79.8</a:t>
                      </a: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4591" rtl="0" eaLnBrk="1" latinLnBrk="0" hangingPunct="1"/>
                      <a:r>
                        <a:rPr lang="en-GB" sz="13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81.6</a:t>
                      </a: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</a:tr>
              <a:tr h="463872">
                <a:tc>
                  <a:txBody>
                    <a:bodyPr/>
                    <a:lstStyle/>
                    <a:p>
                      <a:pPr marL="182563" indent="-182563"/>
                      <a:r>
                        <a:rPr lang="en-GB" sz="13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2-y</a:t>
                      </a:r>
                      <a:r>
                        <a:rPr lang="en-GB" sz="13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en-GB" sz="13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PFS, %</a:t>
                      </a:r>
                      <a:endParaRPr lang="en-GB" sz="13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4591" rtl="0" eaLnBrk="1" latinLnBrk="0" hangingPunct="1"/>
                      <a:r>
                        <a:rPr lang="en-GB" sz="13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71.3</a:t>
                      </a: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4591" rtl="0" eaLnBrk="1" latinLnBrk="0" hangingPunct="1"/>
                      <a:r>
                        <a:rPr lang="en-GB" sz="13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73.4</a:t>
                      </a: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</a:tr>
              <a:tr h="463872">
                <a:tc>
                  <a:txBody>
                    <a:bodyPr/>
                    <a:lstStyle/>
                    <a:p>
                      <a:pPr marL="182563" indent="-182563"/>
                      <a:r>
                        <a:rPr lang="en-GB" sz="13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3-y PFS, %</a:t>
                      </a:r>
                      <a:endParaRPr lang="en-GB" sz="13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4591" rtl="0" eaLnBrk="1" latinLnBrk="0" hangingPunct="1"/>
                      <a:r>
                        <a:rPr lang="en-GB" sz="13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66.9</a:t>
                      </a: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4591" rtl="0" eaLnBrk="1" latinLnBrk="0" hangingPunct="1"/>
                      <a:r>
                        <a:rPr lang="en-GB" sz="13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69.6</a:t>
                      </a: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</a:tr>
              <a:tr h="463872">
                <a:tc>
                  <a:txBody>
                    <a:bodyPr/>
                    <a:lstStyle/>
                    <a:p>
                      <a:pPr marL="0" indent="0"/>
                      <a:r>
                        <a:rPr lang="en-GB" sz="13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HR (95%</a:t>
                      </a:r>
                      <a:r>
                        <a:rPr lang="en-GB" sz="13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CI), stratified </a:t>
                      </a:r>
                      <a:r>
                        <a:rPr lang="en-GB" sz="1300" b="0" i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p</a:t>
                      </a:r>
                      <a:r>
                        <a:rPr lang="en-GB" sz="13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-value</a:t>
                      </a:r>
                      <a:endParaRPr lang="en-GB" sz="13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72000" marR="72000" marT="36000" marB="3600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68459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0.92 (0.76-1.12),</a:t>
                      </a:r>
                      <a:br>
                        <a:rPr lang="en-GB" sz="13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en-GB" sz="1300" b="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</a:t>
                      </a:r>
                      <a:r>
                        <a:rPr lang="en-GB" sz="13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= 0.3868</a:t>
                      </a: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68459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300" b="0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0000" marR="90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Text Placeholder 2"/>
          <p:cNvSpPr txBox="1">
            <a:spLocks/>
          </p:cNvSpPr>
          <p:nvPr/>
        </p:nvSpPr>
        <p:spPr>
          <a:xfrm>
            <a:off x="5405513" y="4938704"/>
            <a:ext cx="3313113" cy="333771"/>
          </a:xfrm>
          <a:prstGeom prst="rect">
            <a:avLst/>
          </a:prstGeom>
        </p:spPr>
        <p:txBody>
          <a:bodyPr lIns="91280" tIns="45640" rIns="91280" bIns="45640"/>
          <a:lstStyle>
            <a:lvl1pPr marL="159263" indent="-159263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 typeface="Arial" pitchFamily="34" charset="0"/>
              <a:buChar char="•"/>
              <a:tabLst>
                <a:tab pos="154510" algn="l"/>
              </a:tabLst>
              <a:defRPr sz="200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380328" indent="-207992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2pPr>
            <a:lvl3pPr marL="547910" indent="-164014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3pPr>
            <a:lvl4pPr marL="710739" indent="-158075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4pPr>
            <a:lvl5pPr marL="1540331" indent="-171148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882625" indent="-171148" algn="l" defTabSz="6845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4920" indent="-171148" algn="l" defTabSz="6845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67217" indent="-171148" algn="l" defTabSz="6845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09512" indent="-171148" algn="l" defTabSz="6845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GB" sz="1600" dirty="0" smtClean="0"/>
              <a:t>Median follow-up: </a:t>
            </a:r>
            <a:r>
              <a:rPr lang="en-GB" sz="1600" smtClean="0"/>
              <a:t>29 months</a:t>
            </a:r>
            <a:endParaRPr lang="en-GB" sz="16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2133600" y="5230322"/>
            <a:ext cx="15983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Time (months)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-569884" y="3270715"/>
            <a:ext cx="15983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FF"/>
                </a:solidFill>
              </a:rPr>
              <a:t>Probability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1600" y="4127084"/>
            <a:ext cx="21954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</a:rPr>
              <a:t>R-CHOP (n = 712)</a:t>
            </a:r>
          </a:p>
          <a:p>
            <a:r>
              <a:rPr lang="en-US" sz="1600" dirty="0" smtClean="0">
                <a:solidFill>
                  <a:srgbClr val="FFFFFF"/>
                </a:solidFill>
              </a:rPr>
              <a:t>O-CHOP (n = 706)</a:t>
            </a:r>
            <a:endParaRPr lang="en-US" sz="16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1030408" y="4313274"/>
            <a:ext cx="34119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>
            <a:off x="1030408" y="4572000"/>
            <a:ext cx="34119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D852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86421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3"/>
          <p:cNvSpPr>
            <a:spLocks noChangeArrowheads="1"/>
          </p:cNvSpPr>
          <p:nvPr/>
        </p:nvSpPr>
        <p:spPr bwMode="auto">
          <a:xfrm>
            <a:off x="443862" y="1219200"/>
            <a:ext cx="8242938" cy="3344108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458200" cy="1143000"/>
          </a:xfrm>
        </p:spPr>
        <p:txBody>
          <a:bodyPr/>
          <a:lstStyle/>
          <a:p>
            <a:r>
              <a:rPr lang="en-US" dirty="0"/>
              <a:t>GOYA: </a:t>
            </a:r>
            <a:r>
              <a:rPr lang="en-US" dirty="0" smtClean="0"/>
              <a:t>Adverse Events (AEs)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519446"/>
            <a:ext cx="4131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Vitolo U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470.</a:t>
            </a:r>
            <a:endParaRPr lang="en-US" sz="16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9599" y="4681954"/>
            <a:ext cx="8229602" cy="171884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5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5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800" b="1" dirty="0" smtClean="0"/>
              <a:t>Grade 5 AEs included: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US" sz="1800" dirty="0" smtClean="0"/>
              <a:t>O-CHOP: </a:t>
            </a:r>
            <a:r>
              <a:rPr lang="en-GB" sz="1800" dirty="0"/>
              <a:t>s</a:t>
            </a:r>
            <a:r>
              <a:rPr lang="en-GB" sz="1800" dirty="0" smtClean="0"/>
              <a:t>eptic shock, </a:t>
            </a:r>
            <a:r>
              <a:rPr lang="en-GB" sz="1800" dirty="0"/>
              <a:t>6 (0.9</a:t>
            </a:r>
            <a:r>
              <a:rPr lang="en-GB" sz="1800" dirty="0" smtClean="0"/>
              <a:t>%); pneumonia, </a:t>
            </a:r>
            <a:r>
              <a:rPr lang="en-GB" sz="1800" dirty="0"/>
              <a:t>5 (0.7</a:t>
            </a:r>
            <a:r>
              <a:rPr lang="en-GB" sz="1800" dirty="0" smtClean="0"/>
              <a:t>%); pulmonary embolism, </a:t>
            </a:r>
            <a:r>
              <a:rPr lang="en-GB" sz="1800" dirty="0"/>
              <a:t>2 (0.3%); cerebrovascular </a:t>
            </a:r>
            <a:r>
              <a:rPr lang="en-GB" sz="1800" dirty="0" smtClean="0"/>
              <a:t>accident, </a:t>
            </a:r>
            <a:r>
              <a:rPr lang="en-GB" sz="1800" dirty="0"/>
              <a:t>2 (</a:t>
            </a:r>
            <a:r>
              <a:rPr lang="en-GB" sz="1800" dirty="0" smtClean="0"/>
              <a:t>0.3%)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GB" sz="1800" dirty="0" smtClean="0"/>
              <a:t>R-CHOP</a:t>
            </a:r>
            <a:r>
              <a:rPr lang="en-GB" sz="1800" dirty="0"/>
              <a:t>: </a:t>
            </a:r>
            <a:r>
              <a:rPr lang="en-GB" sz="1800" dirty="0" smtClean="0"/>
              <a:t>pneumonia, </a:t>
            </a:r>
            <a:r>
              <a:rPr lang="en-GB" sz="1800" dirty="0"/>
              <a:t>6 (0.9</a:t>
            </a:r>
            <a:r>
              <a:rPr lang="en-GB" sz="1800" dirty="0" smtClean="0"/>
              <a:t>%); sepsis, </a:t>
            </a:r>
            <a:r>
              <a:rPr lang="en-GB" sz="1800" dirty="0"/>
              <a:t>3 (0.4%); cerebrovascular accident, 2 (0.3</a:t>
            </a:r>
            <a:r>
              <a:rPr lang="en-GB" sz="1800" dirty="0" smtClean="0"/>
              <a:t>%)</a:t>
            </a:r>
            <a:endParaRPr lang="en-GB" sz="18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292483"/>
              </p:ext>
            </p:extLst>
          </p:nvPr>
        </p:nvGraphicFramePr>
        <p:xfrm>
          <a:off x="609599" y="1378877"/>
          <a:ext cx="7924801" cy="3030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7461"/>
                <a:gridCol w="2083670"/>
                <a:gridCol w="2083670"/>
              </a:tblGrid>
              <a:tr h="489634">
                <a:tc>
                  <a:txBody>
                    <a:bodyPr/>
                    <a:lstStyle/>
                    <a:p>
                      <a:endParaRPr lang="en-GB" sz="1600" i="0" dirty="0"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72000" marR="72000" marT="36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2D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23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r-IN" sz="1600" b="1" i="0" dirty="0" smtClean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R-CHOP (</a:t>
                      </a:r>
                      <a:r>
                        <a:rPr lang="mr-IN" sz="1600" b="1" i="0" dirty="0" err="1" smtClean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</a:t>
                      </a:r>
                      <a:r>
                        <a:rPr lang="mr-IN" sz="1600" b="1" i="0" dirty="0" smtClean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= 703)</a:t>
                      </a:r>
                    </a:p>
                    <a:p>
                      <a:pPr marL="0" marR="0" indent="0" algn="ctr" defTabSz="10423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r-IN" sz="1600" b="1" i="0" dirty="0" err="1" smtClean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</a:t>
                      </a:r>
                      <a:r>
                        <a:rPr lang="mr-IN" sz="1600" b="1" i="0" dirty="0" smtClean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(%)</a:t>
                      </a:r>
                    </a:p>
                  </a:txBody>
                  <a:tcPr marL="72000" marR="72000" marT="36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2D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23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r-IN" sz="1600" b="1" i="0" dirty="0" smtClean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O-CHOP (</a:t>
                      </a:r>
                      <a:r>
                        <a:rPr lang="mr-IN" sz="1600" b="1" i="0" dirty="0" err="1" smtClean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</a:t>
                      </a:r>
                      <a:r>
                        <a:rPr lang="mr-IN" sz="1600" b="1" i="0" dirty="0" smtClean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= 704)</a:t>
                      </a:r>
                    </a:p>
                    <a:p>
                      <a:pPr marL="0" marR="0" indent="0" algn="ctr" defTabSz="10423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r-IN" sz="1600" b="1" i="0" dirty="0" err="1" smtClean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n</a:t>
                      </a:r>
                      <a:r>
                        <a:rPr lang="mr-IN" sz="1600" b="1" i="0" dirty="0" smtClean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600" b="1" i="0" dirty="0" smtClean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(</a:t>
                      </a:r>
                      <a:r>
                        <a:rPr lang="mr-IN" sz="1600" b="1" i="0" dirty="0" smtClean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%</a:t>
                      </a:r>
                      <a:r>
                        <a:rPr lang="en-US" sz="1600" b="1" i="0" dirty="0" smtClean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  <a:endParaRPr lang="mr-IN" sz="1600" b="1" i="0" dirty="0" smtClean="0">
                        <a:solidFill>
                          <a:schemeClr val="tx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72000" marR="72000" marT="36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2D59"/>
                    </a:solidFill>
                  </a:tcPr>
                </a:tc>
              </a:tr>
              <a:tr h="318445">
                <a:tc>
                  <a:txBody>
                    <a:bodyPr/>
                    <a:lstStyle/>
                    <a:p>
                      <a:r>
                        <a:rPr lang="en-GB" sz="1600" b="0" i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Any AE</a:t>
                      </a:r>
                      <a:endParaRPr lang="en-GB" sz="1600" b="0" i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4591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94.9%</a:t>
                      </a:r>
                      <a:endParaRPr lang="en-GB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0043" marR="90043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4591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97.6%</a:t>
                      </a:r>
                      <a:endParaRPr lang="en-GB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0043" marR="90043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</a:tr>
              <a:tr h="318445">
                <a:tc>
                  <a:txBody>
                    <a:bodyPr/>
                    <a:lstStyle/>
                    <a:p>
                      <a:r>
                        <a:rPr lang="en-GB" sz="1600" b="0" i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Grade 3</a:t>
                      </a:r>
                      <a:r>
                        <a:rPr lang="en-GB" sz="1600" b="0" i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to </a:t>
                      </a:r>
                      <a:r>
                        <a:rPr lang="en-GB" sz="1600" b="0" i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5 </a:t>
                      </a:r>
                      <a:endParaRPr lang="en-GB" sz="1600" b="0" i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4591" rtl="0" eaLnBrk="1" latinLnBrk="0" hangingPunct="1"/>
                      <a:r>
                        <a:rPr lang="en-GB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64.7%</a:t>
                      </a: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4591" rtl="0" eaLnBrk="1" latinLnBrk="0" hangingPunct="1"/>
                      <a:r>
                        <a:rPr lang="en-GB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73.7%</a:t>
                      </a: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</a:tr>
              <a:tr h="318445">
                <a:tc>
                  <a:txBody>
                    <a:bodyPr/>
                    <a:lstStyle/>
                    <a:p>
                      <a:pPr marL="182563" indent="-182563"/>
                      <a:r>
                        <a:rPr lang="en-GB" sz="1600" b="0" i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Grade 5 (fatal)</a:t>
                      </a:r>
                      <a:endParaRPr lang="en-GB" sz="1600" b="0" i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4591" rtl="0" eaLnBrk="1" latinLnBrk="0" hangingPunct="1"/>
                      <a:r>
                        <a:rPr lang="en-GB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 4.3%</a:t>
                      </a: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4591" rtl="0" eaLnBrk="1" latinLnBrk="0" hangingPunct="1"/>
                      <a:r>
                        <a:rPr lang="en-GB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 5.8%</a:t>
                      </a: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</a:tr>
              <a:tr h="318445">
                <a:tc>
                  <a:txBody>
                    <a:bodyPr/>
                    <a:lstStyle/>
                    <a:p>
                      <a:pPr marL="182563" indent="-182563"/>
                      <a:r>
                        <a:rPr lang="en-GB" sz="1600" b="0" i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Serious AE (SAE)</a:t>
                      </a:r>
                      <a:endParaRPr lang="en-GB" sz="1600" b="0" i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4591" rtl="0" eaLnBrk="1" latinLnBrk="0" hangingPunct="1"/>
                      <a:r>
                        <a:rPr lang="en-GB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37.6%</a:t>
                      </a: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4591" rtl="0" eaLnBrk="1" latinLnBrk="0" hangingPunct="1"/>
                      <a:r>
                        <a:rPr lang="en-GB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42.6%</a:t>
                      </a: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</a:tr>
              <a:tr h="318445">
                <a:tc>
                  <a:txBody>
                    <a:bodyPr/>
                    <a:lstStyle/>
                    <a:p>
                      <a:pPr marL="182563" marR="0" lvl="0" indent="-182563" algn="l" defTabSz="68459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AE leading to withdrawal from any treatment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459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 8.5%</a:t>
                      </a: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459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11.9%</a:t>
                      </a: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</a:tr>
              <a:tr h="318445">
                <a:tc>
                  <a:txBody>
                    <a:bodyPr/>
                    <a:lstStyle/>
                    <a:p>
                      <a:pPr marL="182563" marR="0" lvl="0" indent="-182563" algn="l" defTabSz="68459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AE leading to dose reduction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459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19.6%</a:t>
                      </a: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459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20.6%</a:t>
                      </a: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</a:tr>
              <a:tr h="318445">
                <a:tc>
                  <a:txBody>
                    <a:bodyPr/>
                    <a:lstStyle/>
                    <a:p>
                      <a:pPr marL="182563" marR="0" lvl="0" indent="-182563" algn="l" defTabSz="68459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AE</a:t>
                      </a:r>
                      <a:r>
                        <a:rPr lang="en-GB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leading to dose interruption</a:t>
                      </a:r>
                      <a:endParaRPr lang="en-GB" sz="1600" b="0" i="0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459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26.6%</a:t>
                      </a: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459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48.0%</a:t>
                      </a:r>
                    </a:p>
                  </a:txBody>
                  <a:tcPr marL="90000" marR="90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79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3938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300" dirty="0"/>
              <a:t>O</a:t>
            </a:r>
            <a:r>
              <a:rPr lang="en-GB" sz="2300" dirty="0" smtClean="0"/>
              <a:t>-CHOP </a:t>
            </a:r>
            <a:r>
              <a:rPr lang="en-GB" sz="2300" dirty="0"/>
              <a:t>did not improve investigator-assessed PFS in comparison </a:t>
            </a:r>
            <a:r>
              <a:rPr lang="en-GB" sz="2300" dirty="0" smtClean="0"/>
              <a:t>to R-CHOP for </a:t>
            </a:r>
            <a:r>
              <a:rPr lang="en-GB" sz="2300" dirty="0"/>
              <a:t>patients with previously untreated advanced DLBCL.</a:t>
            </a:r>
          </a:p>
          <a:p>
            <a:pPr lvl="1"/>
            <a:r>
              <a:rPr lang="en-GB" sz="2300" dirty="0"/>
              <a:t>Outcomes for the secondary time-to-event endpoints were consistent with </a:t>
            </a:r>
            <a:r>
              <a:rPr lang="en-GB" sz="2300" dirty="0" smtClean="0"/>
              <a:t>those </a:t>
            </a:r>
            <a:r>
              <a:rPr lang="en-GB" sz="2300" dirty="0"/>
              <a:t>for the primary endpoint.</a:t>
            </a:r>
          </a:p>
          <a:p>
            <a:r>
              <a:rPr lang="en-GB" sz="2300" dirty="0"/>
              <a:t>AEs were consistent with the known safety profile of </a:t>
            </a:r>
            <a:r>
              <a:rPr lang="en-GB" sz="2300" dirty="0" smtClean="0"/>
              <a:t>O.</a:t>
            </a:r>
            <a:endParaRPr lang="en-GB" sz="2300" dirty="0"/>
          </a:p>
          <a:p>
            <a:pPr marL="742950" lvl="2" indent="-342900">
              <a:buFont typeface=".AppleSystemUIFont" charset="-120"/>
              <a:buChar char="–"/>
            </a:pPr>
            <a:r>
              <a:rPr lang="en-GB" sz="2300" dirty="0"/>
              <a:t>Grade </a:t>
            </a:r>
            <a:r>
              <a:rPr lang="en-GB" sz="2300" dirty="0" smtClean="0"/>
              <a:t>3-5 </a:t>
            </a:r>
            <a:r>
              <a:rPr lang="en-GB" sz="2300" dirty="0"/>
              <a:t>AEs, SAEs </a:t>
            </a:r>
            <a:r>
              <a:rPr lang="en-GB" sz="2300" dirty="0" smtClean="0"/>
              <a:t>and </a:t>
            </a:r>
            <a:r>
              <a:rPr lang="en-GB" sz="2300" dirty="0"/>
              <a:t>AEs leading to dose interruption were more common with O-CHOP.</a:t>
            </a:r>
          </a:p>
          <a:p>
            <a:r>
              <a:rPr lang="en-GB" sz="2300" dirty="0" smtClean="0"/>
              <a:t>Results </a:t>
            </a:r>
            <a:r>
              <a:rPr lang="en-GB" sz="2300" dirty="0"/>
              <a:t>will inform and shape the direction of future research activities in previously untreated advanced </a:t>
            </a:r>
            <a:r>
              <a:rPr lang="en-GB" sz="2300" dirty="0" smtClean="0"/>
              <a:t>DLBCL</a:t>
            </a:r>
            <a:r>
              <a:rPr lang="en-GB" sz="2300" dirty="0"/>
              <a:t>.</a:t>
            </a:r>
          </a:p>
          <a:p>
            <a:r>
              <a:rPr lang="en-GB" sz="2300" dirty="0"/>
              <a:t>R-CHOP remains the standard </a:t>
            </a:r>
            <a:r>
              <a:rPr lang="en-GB" sz="2300" dirty="0" smtClean="0"/>
              <a:t>therapy in </a:t>
            </a:r>
            <a:r>
              <a:rPr lang="en-GB" sz="2300" dirty="0"/>
              <a:t>this setting</a:t>
            </a:r>
            <a:r>
              <a:rPr lang="en-GB" sz="2300" dirty="0" smtClean="0"/>
              <a:t>.</a:t>
            </a:r>
            <a:endParaRPr lang="en-GB" sz="23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519446"/>
            <a:ext cx="4131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Vitolo U et al. </a:t>
            </a:r>
            <a:r>
              <a:rPr lang="en-US" sz="1600" i="1" dirty="0" smtClean="0"/>
              <a:t>Proc ASH </a:t>
            </a:r>
            <a:r>
              <a:rPr lang="en-US" sz="1600" dirty="0" smtClean="0"/>
              <a:t>2016;Abstract 470.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70263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8058</TotalTime>
  <Words>591</Words>
  <Application>Microsoft Macintosh PowerPoint</Application>
  <PresentationFormat>On-screen Show (4:3)</PresentationFormat>
  <Paragraphs>89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.AppleSystemUIFont</vt:lpstr>
      <vt:lpstr>MS PGothic</vt:lpstr>
      <vt:lpstr>ＭＳ Ｐゴシック</vt:lpstr>
      <vt:lpstr>Symbol</vt:lpstr>
      <vt:lpstr>ヒラギノ角ゴ Pro W3</vt:lpstr>
      <vt:lpstr>Arial</vt:lpstr>
      <vt:lpstr>Blank Presentation</vt:lpstr>
      <vt:lpstr>1_Blank Presentation</vt:lpstr>
      <vt:lpstr>Obinutuzumab or Rituximab plus CHOP in Patients with Previously Untreated Diffuse Large B-Cell Lymphoma: Final Results from an Open-Label, Randomized Phase 3 Study (GOYA)</vt:lpstr>
      <vt:lpstr>Introduction</vt:lpstr>
      <vt:lpstr>GOYA: Phase III Trial Design</vt:lpstr>
      <vt:lpstr>GOYA: Investigator-Assessed PFS</vt:lpstr>
      <vt:lpstr>GOYA: Adverse Events (AEs)</vt:lpstr>
      <vt:lpstr>Author Conclusions</vt:lpstr>
    </vt:vector>
  </TitlesOfParts>
  <Manager/>
  <Company>Research To Practice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 </dc:title>
  <dc:subject/>
  <dc:creator>Research To Practice</dc:creator>
  <cp:keywords/>
  <dc:description/>
  <cp:lastModifiedBy>Aura Herrmann</cp:lastModifiedBy>
  <cp:revision>550</cp:revision>
  <cp:lastPrinted>2017-06-08T18:37:06Z</cp:lastPrinted>
  <dcterms:created xsi:type="dcterms:W3CDTF">2012-08-13T12:55:31Z</dcterms:created>
  <dcterms:modified xsi:type="dcterms:W3CDTF">2017-06-14T21:29:08Z</dcterms:modified>
  <cp:category/>
</cp:coreProperties>
</file>