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495" r:id="rId3"/>
    <p:sldId id="487" r:id="rId4"/>
    <p:sldId id="493" r:id="rId5"/>
    <p:sldId id="494" r:id="rId6"/>
    <p:sldId id="492" r:id="rId7"/>
    <p:sldId id="4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82D5E"/>
    <a:srgbClr val="BBE0E3"/>
    <a:srgbClr val="FF40FF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24"/>
    <p:restoredTop sz="86420" autoAdjust="0"/>
  </p:normalViewPr>
  <p:slideViewPr>
    <p:cSldViewPr>
      <p:cViewPr>
        <p:scale>
          <a:sx n="100" d="100"/>
          <a:sy n="100" d="100"/>
        </p:scale>
        <p:origin x="140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867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Pembrolizumab</a:t>
            </a:r>
            <a:r>
              <a:rPr lang="en-US" dirty="0"/>
              <a:t>, </a:t>
            </a:r>
            <a:r>
              <a:rPr lang="en-US" dirty="0" err="1"/>
              <a:t>Pomalidomide</a:t>
            </a:r>
            <a:r>
              <a:rPr lang="en-US" dirty="0"/>
              <a:t> and Low-Dose </a:t>
            </a:r>
            <a:r>
              <a:rPr lang="en-US" dirty="0" smtClean="0"/>
              <a:t>Dexamethasone </a:t>
            </a:r>
            <a:r>
              <a:rPr lang="en-US" dirty="0"/>
              <a:t>for Relapsed/Refractory Multiple Myeloma (RRMM)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err="1"/>
              <a:t>Badros</a:t>
            </a:r>
            <a:r>
              <a:rPr lang="en-US" i="0" dirty="0"/>
              <a:t> AZ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/>
              <a:t>490</a:t>
            </a:r>
            <a:r>
              <a:rPr lang="en-US" i="0" smtClean="0"/>
              <a:t>.</a:t>
            </a:r>
          </a:p>
          <a:p>
            <a:endParaRPr lang="en-US" i="0" smtClean="0"/>
          </a:p>
          <a:p>
            <a:r>
              <a:rPr lang="en-US" i="0" dirty="0" err="1" smtClean="0"/>
              <a:t>Badros</a:t>
            </a:r>
            <a:r>
              <a:rPr lang="en-US" i="0" dirty="0" smtClean="0"/>
              <a:t> </a:t>
            </a:r>
            <a:r>
              <a:rPr lang="en-US" i="0" dirty="0"/>
              <a:t>A et al. </a:t>
            </a:r>
            <a:r>
              <a:rPr lang="en-US" i="0" dirty="0" smtClean="0"/>
              <a:t/>
            </a:r>
            <a:br>
              <a:rPr lang="en-US" i="0" dirty="0" smtClean="0"/>
            </a:br>
            <a:r>
              <a:rPr lang="en-US" dirty="0" smtClean="0"/>
              <a:t>Blood</a:t>
            </a:r>
            <a:r>
              <a:rPr lang="en-US" i="0" dirty="0" smtClean="0"/>
              <a:t> </a:t>
            </a:r>
            <a:r>
              <a:rPr lang="en-US" i="0" dirty="0"/>
              <a:t>2017;[</a:t>
            </a:r>
            <a:r>
              <a:rPr lang="en-US" i="0" dirty="0" err="1"/>
              <a:t>Epub</a:t>
            </a:r>
            <a:r>
              <a:rPr lang="en-US" i="0" dirty="0"/>
              <a:t> ahead of print</a:t>
            </a:r>
            <a:r>
              <a:rPr lang="en-US" i="0" dirty="0" smtClean="0"/>
              <a:t>].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31293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0585"/>
            <a:ext cx="7772400" cy="5027612"/>
          </a:xfrm>
        </p:spPr>
        <p:txBody>
          <a:bodyPr/>
          <a:lstStyle/>
          <a:p>
            <a:r>
              <a:rPr lang="en-US" sz="2200" dirty="0"/>
              <a:t>Immunotherapy </a:t>
            </a:r>
            <a:r>
              <a:rPr lang="en-US" sz="2200" dirty="0" smtClean="0"/>
              <a:t>is </a:t>
            </a:r>
            <a:r>
              <a:rPr lang="en-US" sz="2200" dirty="0"/>
              <a:t>emerging as an effective modality in </a:t>
            </a:r>
            <a:r>
              <a:rPr lang="en-US" sz="2200" dirty="0" smtClean="0"/>
              <a:t>the treatment of MM</a:t>
            </a:r>
            <a:r>
              <a:rPr lang="en-US" sz="2400" dirty="0"/>
              <a:t>, with recent FDA approvals of several monoclonal antibodies and encouraging results with vaccines and T-cell-directed therapies.</a:t>
            </a:r>
          </a:p>
          <a:p>
            <a:r>
              <a:rPr lang="en-US" sz="2200" dirty="0" smtClean="0"/>
              <a:t>The signaling axis for the programmed </a:t>
            </a:r>
            <a:r>
              <a:rPr lang="en-US" sz="2200" dirty="0"/>
              <a:t>death 1 (PD-1) receptor and its ligand (PD-L1</a:t>
            </a:r>
            <a:r>
              <a:rPr lang="en-US" sz="2200" dirty="0" smtClean="0"/>
              <a:t>) is </a:t>
            </a:r>
            <a:r>
              <a:rPr lang="en-US" sz="2200" dirty="0"/>
              <a:t>a</a:t>
            </a:r>
            <a:r>
              <a:rPr lang="en-US" sz="2200" dirty="0" smtClean="0"/>
              <a:t> </a:t>
            </a:r>
            <a:r>
              <a:rPr lang="en-US" sz="2200" dirty="0"/>
              <a:t>mechanism of immune evasion by </a:t>
            </a:r>
            <a:r>
              <a:rPr lang="en-US" sz="2200" dirty="0" smtClean="0"/>
              <a:t>MM cells </a:t>
            </a:r>
            <a:r>
              <a:rPr lang="en-US" sz="2200" dirty="0"/>
              <a:t>to suppress </a:t>
            </a:r>
            <a:r>
              <a:rPr lang="en-US" sz="2200" dirty="0" smtClean="0"/>
              <a:t>T-cell </a:t>
            </a:r>
            <a:r>
              <a:rPr lang="en-US" sz="2200" dirty="0"/>
              <a:t>function. </a:t>
            </a:r>
            <a:endParaRPr lang="en-US" sz="2200" dirty="0" smtClean="0"/>
          </a:p>
          <a:p>
            <a:r>
              <a:rPr lang="en-US" sz="2200" b="1" u="sng" dirty="0" smtClean="0"/>
              <a:t>Study objective</a:t>
            </a:r>
            <a:r>
              <a:rPr lang="en-US" sz="2200" b="1" dirty="0" smtClean="0"/>
              <a:t>:</a:t>
            </a:r>
            <a:r>
              <a:rPr lang="en-US" sz="2200" dirty="0" smtClean="0"/>
              <a:t> To test the hypothesis that </a:t>
            </a:r>
            <a:r>
              <a:rPr lang="en-US" sz="2200" dirty="0"/>
              <a:t>pembrolizumab, </a:t>
            </a:r>
            <a:r>
              <a:rPr lang="en-US" sz="2200" dirty="0" smtClean="0"/>
              <a:t>an anti-PD-1 monoclonal </a:t>
            </a:r>
            <a:r>
              <a:rPr lang="en-US" sz="2200" dirty="0"/>
              <a:t>antibody, would </a:t>
            </a:r>
            <a:r>
              <a:rPr lang="en-US" sz="2200" dirty="0" smtClean="0"/>
              <a:t>enhance the immunomodulatory </a:t>
            </a:r>
            <a:r>
              <a:rPr lang="en-US" sz="2200" dirty="0"/>
              <a:t>properties of pomalidomide in </a:t>
            </a:r>
            <a:r>
              <a:rPr lang="en-US" sz="2200" dirty="0" smtClean="0"/>
              <a:t>patients with RRMM.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8929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Badros AZ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490</a:t>
            </a:r>
            <a:r>
              <a:rPr lang="en-US" sz="1600" dirty="0"/>
              <a:t>; </a:t>
            </a:r>
            <a:r>
              <a:rPr lang="en-US" sz="1600" dirty="0" err="1"/>
              <a:t>Badros</a:t>
            </a:r>
            <a:r>
              <a:rPr lang="en-US" sz="1600" dirty="0"/>
              <a:t> A et al. </a:t>
            </a:r>
            <a:r>
              <a:rPr lang="en-US" sz="1600" i="1" dirty="0"/>
              <a:t>Blood</a:t>
            </a:r>
            <a:r>
              <a:rPr lang="en-US" sz="1600" dirty="0"/>
              <a:t> 2017;[</a:t>
            </a:r>
            <a:r>
              <a:rPr lang="en-US" sz="1600" dirty="0" err="1"/>
              <a:t>Epub</a:t>
            </a:r>
            <a:r>
              <a:rPr lang="en-US" sz="1600" dirty="0"/>
              <a:t> ahead of print</a:t>
            </a:r>
            <a:r>
              <a:rPr lang="en-US" sz="1600" dirty="0" smtClean="0"/>
              <a:t>].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NCT02289222</a:t>
            </a:r>
            <a:r>
              <a:rPr lang="en-US" dirty="0" smtClean="0"/>
              <a:t>: Phase 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0585"/>
            <a:ext cx="7924800" cy="50276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/>
              <a:t>Eligibility: </a:t>
            </a:r>
            <a:r>
              <a:rPr lang="en-US" sz="2300" dirty="0" smtClean="0"/>
              <a:t>Patients </a:t>
            </a:r>
            <a:r>
              <a:rPr lang="en-US" sz="2300" dirty="0"/>
              <a:t>with RRMM after receiving 2 lines of </a:t>
            </a:r>
            <a:r>
              <a:rPr lang="en-US" sz="2300" dirty="0" smtClean="0"/>
              <a:t>therapy, </a:t>
            </a:r>
            <a:r>
              <a:rPr lang="en-US" sz="2300" dirty="0"/>
              <a:t>including an immunomodulatory agent and a proteasome inhibitor (N = 48)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/>
              <a:t>Patients received 28-day cycles of </a:t>
            </a:r>
            <a:r>
              <a:rPr lang="en-US" sz="2300" dirty="0" err="1"/>
              <a:t>pembrolizumab</a:t>
            </a:r>
            <a:r>
              <a:rPr lang="en-US" sz="2300" dirty="0"/>
              <a:t> (at a dose of 200 mg IV) every 2 </a:t>
            </a:r>
            <a:r>
              <a:rPr lang="en-US" sz="2300" dirty="0" smtClean="0"/>
              <a:t>weeks with </a:t>
            </a:r>
            <a:r>
              <a:rPr lang="en-US" sz="2300" dirty="0" err="1"/>
              <a:t>pomalidomide</a:t>
            </a:r>
            <a:r>
              <a:rPr lang="en-US" sz="2300" dirty="0"/>
              <a:t>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4 </a:t>
            </a:r>
            <a:r>
              <a:rPr lang="en-US" sz="2300" dirty="0"/>
              <a:t>mg </a:t>
            </a:r>
            <a:r>
              <a:rPr lang="en-US" sz="2300" dirty="0" err="1"/>
              <a:t>qd</a:t>
            </a:r>
            <a:r>
              <a:rPr lang="en-US" sz="2300" dirty="0"/>
              <a:t> x 21 </a:t>
            </a:r>
            <a:r>
              <a:rPr lang="en-US" sz="2300" dirty="0" smtClean="0"/>
              <a:t>days </a:t>
            </a:r>
            <a:r>
              <a:rPr lang="en-US" sz="2300" dirty="0"/>
              <a:t>and dexamethasone </a:t>
            </a:r>
            <a:r>
              <a:rPr lang="en-US" sz="2300" dirty="0" smtClean="0"/>
              <a:t>40 </a:t>
            </a:r>
            <a:r>
              <a:rPr lang="en-US" sz="2300" dirty="0"/>
              <a:t>mg </a:t>
            </a:r>
            <a:r>
              <a:rPr lang="en-US" sz="2300" dirty="0" err="1" smtClean="0"/>
              <a:t>qwk</a:t>
            </a:r>
            <a:r>
              <a:rPr lang="en-US" sz="2300" dirty="0" smtClean="0"/>
              <a:t>. (In </a:t>
            </a:r>
            <a:r>
              <a:rPr lang="en-US" sz="2300" dirty="0"/>
              <a:t>a </a:t>
            </a:r>
            <a:r>
              <a:rPr lang="en-US" sz="2300" dirty="0" smtClean="0"/>
              <a:t>run-in </a:t>
            </a:r>
            <a:r>
              <a:rPr lang="en-US" sz="2300" dirty="0"/>
              <a:t>phase, the first 6 patients received </a:t>
            </a:r>
            <a:r>
              <a:rPr lang="en-US" sz="2300" dirty="0" err="1"/>
              <a:t>pembrolizumab</a:t>
            </a:r>
            <a:r>
              <a:rPr lang="en-US" sz="2300" dirty="0"/>
              <a:t> </a:t>
            </a:r>
            <a:r>
              <a:rPr lang="en-US" sz="2300" dirty="0" smtClean="0"/>
              <a:t>200 </a:t>
            </a:r>
            <a:r>
              <a:rPr lang="en-US" sz="2300" dirty="0"/>
              <a:t>mg IV </a:t>
            </a:r>
            <a:r>
              <a:rPr lang="en-US" sz="2300" dirty="0" smtClean="0"/>
              <a:t>q4wk.)</a:t>
            </a:r>
            <a:endParaRPr lang="en-US" sz="23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b="1" u="sng" dirty="0"/>
              <a:t>Primary endpoint</a:t>
            </a:r>
            <a:r>
              <a:rPr lang="en-US" sz="2300" b="1" dirty="0"/>
              <a:t>:</a:t>
            </a:r>
            <a:r>
              <a:rPr lang="en-US" sz="2300" dirty="0"/>
              <a:t> </a:t>
            </a:r>
            <a:r>
              <a:rPr lang="en-US" sz="2300" dirty="0" smtClean="0"/>
              <a:t>Safety</a:t>
            </a:r>
            <a:endParaRPr lang="en-US" sz="23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/>
              <a:t>Secondary endpoints include: PFS and the correlation of </a:t>
            </a:r>
            <a:r>
              <a:rPr lang="en-US" sz="2300" dirty="0" smtClean="0"/>
              <a:t>CD3/PD-1 </a:t>
            </a:r>
            <a:r>
              <a:rPr lang="en-US" sz="2300" dirty="0"/>
              <a:t>on T cells and PD-L1 on plasma cells with </a:t>
            </a:r>
            <a:r>
              <a:rPr lang="en-US" sz="2300" dirty="0" smtClean="0"/>
              <a:t>response</a:t>
            </a:r>
            <a:endParaRPr lang="en-US" sz="23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8871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Badros</a:t>
            </a:r>
            <a:r>
              <a:rPr lang="en-US" sz="1600" dirty="0"/>
              <a:t> AZ et al. </a:t>
            </a:r>
            <a:r>
              <a:rPr lang="en-US" sz="1600" i="1" dirty="0"/>
              <a:t>Proc ASH </a:t>
            </a:r>
            <a:r>
              <a:rPr lang="en-US" sz="1600" dirty="0"/>
              <a:t>2016;Abstract 490; </a:t>
            </a:r>
            <a:r>
              <a:rPr lang="en-US" sz="1600" dirty="0" err="1"/>
              <a:t>Badros</a:t>
            </a:r>
            <a:r>
              <a:rPr lang="en-US" sz="1600" dirty="0"/>
              <a:t> A et al. </a:t>
            </a:r>
            <a:r>
              <a:rPr lang="en-US" sz="1600" i="1" dirty="0"/>
              <a:t>Blood</a:t>
            </a:r>
            <a:r>
              <a:rPr lang="en-US" sz="1600" dirty="0"/>
              <a:t> 2017;[</a:t>
            </a:r>
            <a:r>
              <a:rPr lang="en-US" sz="1600" dirty="0" err="1"/>
              <a:t>Epub</a:t>
            </a:r>
            <a:r>
              <a:rPr lang="en-US" sz="1600" dirty="0"/>
              <a:t> ahead of print].</a:t>
            </a:r>
          </a:p>
        </p:txBody>
      </p:sp>
    </p:spTree>
    <p:extLst>
      <p:ext uri="{BB962C8B-B14F-4D97-AF65-F5344CB8AC3E}">
        <p14:creationId xmlns:p14="http://schemas.microsoft.com/office/powerpoint/2010/main" val="31990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457200" y="914400"/>
            <a:ext cx="8353985" cy="4114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2672" cy="1143000"/>
          </a:xfrm>
        </p:spPr>
        <p:txBody>
          <a:bodyPr/>
          <a:lstStyle/>
          <a:p>
            <a:r>
              <a:rPr lang="cs-CZ" dirty="0" smtClean="0"/>
              <a:t>NCT02289222</a:t>
            </a:r>
            <a:r>
              <a:rPr lang="en-US" dirty="0" smtClean="0"/>
              <a:t>: Response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3178"/>
              </p:ext>
            </p:extLst>
          </p:nvPr>
        </p:nvGraphicFramePr>
        <p:xfrm>
          <a:off x="609599" y="1066800"/>
          <a:ext cx="8070272" cy="38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993"/>
                <a:gridCol w="1684231"/>
                <a:gridCol w="2245640"/>
                <a:gridCol w="1754408"/>
              </a:tblGrid>
              <a:tr h="109238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ITT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(n = 48)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br>
                        <a:rPr lang="en-US" sz="20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refractory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(n = 32)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High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risk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(n = 27)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60%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66%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56%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sCR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/CR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8%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    VGPR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19%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18%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    PR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33%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44%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41%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Minimal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6%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529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Stable disease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23%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5616714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/>
              <a:t>M</a:t>
            </a:r>
            <a:r>
              <a:rPr lang="en-US" sz="2000" dirty="0" smtClean="0"/>
              <a:t>edian </a:t>
            </a:r>
            <a:r>
              <a:rPr lang="en-US" sz="2000" dirty="0"/>
              <a:t>follow-up </a:t>
            </a:r>
            <a:r>
              <a:rPr lang="en-US" sz="2000" dirty="0" smtClean="0"/>
              <a:t>= 15.6 mo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Median duration of response = 14.7 mo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599" y="5031939"/>
            <a:ext cx="8382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sCR</a:t>
            </a:r>
            <a:r>
              <a:rPr lang="en-US" sz="1600" dirty="0" smtClean="0"/>
              <a:t>/CR = stringent complete response</a:t>
            </a:r>
            <a:r>
              <a:rPr lang="en-US" sz="1600" dirty="0"/>
              <a:t>/complete </a:t>
            </a:r>
            <a:r>
              <a:rPr lang="en-US" sz="1600" dirty="0" smtClean="0"/>
              <a:t>response; PR = partial response; </a:t>
            </a:r>
            <a:br>
              <a:rPr lang="en-US" sz="1600" dirty="0" smtClean="0"/>
            </a:br>
            <a:r>
              <a:rPr lang="en-US" sz="1600" dirty="0" smtClean="0"/>
              <a:t>VGPR = very good PR; NR = not reported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8871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Badros</a:t>
            </a:r>
            <a:r>
              <a:rPr lang="en-US" sz="1600" dirty="0"/>
              <a:t> AZ et al. </a:t>
            </a:r>
            <a:r>
              <a:rPr lang="en-US" sz="1600" i="1" dirty="0"/>
              <a:t>Proc ASH </a:t>
            </a:r>
            <a:r>
              <a:rPr lang="en-US" sz="1600" dirty="0"/>
              <a:t>2016;Abstract 490; </a:t>
            </a:r>
            <a:r>
              <a:rPr lang="en-US" sz="1600" dirty="0" err="1"/>
              <a:t>Badros</a:t>
            </a:r>
            <a:r>
              <a:rPr lang="en-US" sz="1600" dirty="0"/>
              <a:t> A et al. </a:t>
            </a:r>
            <a:r>
              <a:rPr lang="en-US" sz="1600" i="1" dirty="0"/>
              <a:t>Blood</a:t>
            </a:r>
            <a:r>
              <a:rPr lang="en-US" sz="1600" dirty="0"/>
              <a:t> 2017;[</a:t>
            </a:r>
            <a:r>
              <a:rPr lang="en-US" sz="1600" dirty="0" err="1"/>
              <a:t>Epub</a:t>
            </a:r>
            <a:r>
              <a:rPr lang="en-US" sz="1600" dirty="0"/>
              <a:t> ahead of print].</a:t>
            </a:r>
          </a:p>
        </p:txBody>
      </p:sp>
    </p:spTree>
    <p:extLst>
      <p:ext uri="{BB962C8B-B14F-4D97-AF65-F5344CB8AC3E}">
        <p14:creationId xmlns:p14="http://schemas.microsoft.com/office/powerpoint/2010/main" val="151865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457200" y="1066800"/>
            <a:ext cx="8353985" cy="3810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NCT02289222</a:t>
            </a:r>
            <a:r>
              <a:rPr lang="en-US" smtClean="0"/>
              <a:t>: </a:t>
            </a:r>
            <a:r>
              <a:rPr lang="en-US" dirty="0" smtClean="0"/>
              <a:t>Select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132448"/>
              </p:ext>
            </p:extLst>
          </p:nvPr>
        </p:nvGraphicFramePr>
        <p:xfrm>
          <a:off x="609600" y="1199490"/>
          <a:ext cx="8053108" cy="354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5827"/>
                <a:gridCol w="2537281"/>
              </a:tblGrid>
              <a:tr h="56031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Grade ≥3 AE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 = 48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Neutropenia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42%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Hyperglycemia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21%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Anemia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21%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Upper respiratory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tract infections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Lymphopenia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15%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Rash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63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Thrombocytopenia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8871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Badros</a:t>
            </a:r>
            <a:r>
              <a:rPr lang="en-US" sz="1600" dirty="0"/>
              <a:t> AZ et al. </a:t>
            </a:r>
            <a:r>
              <a:rPr lang="en-US" sz="1600" i="1" dirty="0"/>
              <a:t>Proc ASH </a:t>
            </a:r>
            <a:r>
              <a:rPr lang="en-US" sz="1600" dirty="0"/>
              <a:t>2016;Abstract 490; </a:t>
            </a:r>
            <a:r>
              <a:rPr lang="en-US" sz="1600" dirty="0" err="1"/>
              <a:t>Badros</a:t>
            </a:r>
            <a:r>
              <a:rPr lang="en-US" sz="1600" dirty="0"/>
              <a:t> A et al. </a:t>
            </a:r>
            <a:r>
              <a:rPr lang="en-US" sz="1600" i="1" dirty="0"/>
              <a:t>Blood</a:t>
            </a:r>
            <a:r>
              <a:rPr lang="en-US" sz="1600" dirty="0"/>
              <a:t> 2017;[</a:t>
            </a:r>
            <a:r>
              <a:rPr lang="en-US" sz="1600" dirty="0" err="1"/>
              <a:t>Epub</a:t>
            </a:r>
            <a:r>
              <a:rPr lang="en-US" sz="1600" dirty="0"/>
              <a:t> ahead of print].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4977080"/>
            <a:ext cx="838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No infusion-related reactions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Patients with soft </a:t>
            </a:r>
            <a:r>
              <a:rPr lang="en-US" sz="2000" dirty="0"/>
              <a:t>tissue extramedullary </a:t>
            </a:r>
            <a:r>
              <a:rPr lang="en-US" sz="2000" dirty="0" smtClean="0"/>
              <a:t>plasmacytomas (n = 6)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Autoimmune-mediated AEs included: Interstitial </a:t>
            </a:r>
            <a:r>
              <a:rPr lang="en-US" sz="2000" dirty="0"/>
              <a:t>pneumonitis (13%), hypothyroidism (10%), </a:t>
            </a:r>
            <a:r>
              <a:rPr lang="en-US" sz="2000" dirty="0" smtClean="0"/>
              <a:t>adrenal </a:t>
            </a:r>
            <a:r>
              <a:rPr lang="en-US" sz="2000" dirty="0"/>
              <a:t>insufficiency (4%) and vitiligo (2%) </a:t>
            </a:r>
            <a:r>
              <a:rPr lang="en-US" sz="2000" dirty="0" smtClean="0"/>
              <a:t> 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Pembrolizumab</a:t>
            </a:r>
            <a:r>
              <a:rPr lang="en-US" dirty="0"/>
              <a:t>, </a:t>
            </a:r>
            <a:r>
              <a:rPr lang="en-US" dirty="0" err="1"/>
              <a:t>pomalidomide</a:t>
            </a:r>
            <a:r>
              <a:rPr lang="en-US" dirty="0"/>
              <a:t> and low-dose dexamethasone has acceptable safety and durable responses in patients with RRMM.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8871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Badros</a:t>
            </a:r>
            <a:r>
              <a:rPr lang="en-US" sz="1600" dirty="0"/>
              <a:t> AZ et al. </a:t>
            </a:r>
            <a:r>
              <a:rPr lang="en-US" sz="1600" i="1" dirty="0"/>
              <a:t>Proc ASH </a:t>
            </a:r>
            <a:r>
              <a:rPr lang="en-US" sz="1600" dirty="0"/>
              <a:t>2016;Abstract 490; </a:t>
            </a:r>
            <a:r>
              <a:rPr lang="en-US" sz="1600" dirty="0" err="1"/>
              <a:t>Badros</a:t>
            </a:r>
            <a:r>
              <a:rPr lang="en-US" sz="1600" dirty="0"/>
              <a:t> A et al. </a:t>
            </a:r>
            <a:r>
              <a:rPr lang="en-US" sz="1600" i="1" dirty="0"/>
              <a:t>Blood</a:t>
            </a:r>
            <a:r>
              <a:rPr lang="en-US" sz="1600" dirty="0"/>
              <a:t> 2017;[</a:t>
            </a:r>
            <a:r>
              <a:rPr lang="en-US" sz="1600" dirty="0" err="1"/>
              <a:t>Epub</a:t>
            </a:r>
            <a:r>
              <a:rPr lang="en-US" sz="1600" dirty="0"/>
              <a:t> ahead of print].</a:t>
            </a:r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6031</TotalTime>
  <Words>412</Words>
  <Application>Microsoft Macintosh PowerPoint</Application>
  <PresentationFormat>On-screen Show (4:3)</PresentationFormat>
  <Paragraphs>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ヒラギノ角ゴ Pro W3</vt:lpstr>
      <vt:lpstr>Arial</vt:lpstr>
      <vt:lpstr>Blank Presentation</vt:lpstr>
      <vt:lpstr>1_Blank Presentation</vt:lpstr>
      <vt:lpstr>Pembrolizumab, Pomalidomide and Low-Dose Dexamethasone for Relapsed/Refractory Multiple Myeloma (RRMM) </vt:lpstr>
      <vt:lpstr>Introduction</vt:lpstr>
      <vt:lpstr>NCT02289222: Phase II Trial Design</vt:lpstr>
      <vt:lpstr>NCT02289222: Response</vt:lpstr>
      <vt:lpstr>NCT02289222: 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497</cp:revision>
  <cp:lastPrinted>2017-05-26T18:03:31Z</cp:lastPrinted>
  <dcterms:created xsi:type="dcterms:W3CDTF">2012-08-13T12:55:31Z</dcterms:created>
  <dcterms:modified xsi:type="dcterms:W3CDTF">2017-06-14T19:40:45Z</dcterms:modified>
  <cp:category/>
</cp:coreProperties>
</file>