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5712" r:id="rId2"/>
  </p:sldMasterIdLst>
  <p:notesMasterIdLst>
    <p:notesMasterId r:id="rId9"/>
  </p:notesMasterIdLst>
  <p:handoutMasterIdLst>
    <p:handoutMasterId r:id="rId10"/>
  </p:handoutMasterIdLst>
  <p:sldIdLst>
    <p:sldId id="494" r:id="rId3"/>
    <p:sldId id="487" r:id="rId4"/>
    <p:sldId id="488" r:id="rId5"/>
    <p:sldId id="492" r:id="rId6"/>
    <p:sldId id="493" r:id="rId7"/>
    <p:sldId id="491" r:id="rId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52D5B"/>
    <a:srgbClr val="005796"/>
    <a:srgbClr val="BBE0E3"/>
    <a:srgbClr val="FF40FF"/>
    <a:srgbClr val="CDE7F3"/>
    <a:srgbClr val="0025A7"/>
    <a:srgbClr val="EFC53D"/>
    <a:srgbClr val="009051"/>
    <a:srgbClr val="0A0A0A"/>
    <a:srgbClr val="A6A6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185"/>
    <p:restoredTop sz="86420" autoAdjust="0"/>
  </p:normalViewPr>
  <p:slideViewPr>
    <p:cSldViewPr>
      <p:cViewPr>
        <p:scale>
          <a:sx n="100" d="100"/>
          <a:sy n="100" d="100"/>
        </p:scale>
        <p:origin x="1544" y="3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816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notesMaster" Target="notesMasters/notesMaster1.xml"/><Relationship Id="rId1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81776C0-8D3F-9B41-9F10-088060AC2731}" type="datetimeFigureOut">
              <a:rPr lang="en-US"/>
              <a:pPr>
                <a:defRPr/>
              </a:pPr>
              <a:t>6/14/17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CD9C9DE2-756B-A84D-A24D-1D5AEDE2E13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90359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51A62C7-5B3C-6945-85E6-9B7D5893DCD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02865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RTP_SlideBackground-ASCO-GI-13_v1fr-Titl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0480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l">
              <a:defRPr sz="2300" baseline="0"/>
            </a:lvl1pPr>
          </a:lstStyle>
          <a:p>
            <a:pPr lvl="0"/>
            <a:endParaRPr lang="en-US" noProof="0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38200" y="3886200"/>
            <a:ext cx="6400800" cy="1752600"/>
          </a:xfrm>
        </p:spPr>
        <p:txBody>
          <a:bodyPr/>
          <a:lstStyle>
            <a:lvl1pPr marL="0" indent="0" algn="l">
              <a:buFontTx/>
              <a:buNone/>
              <a:defRPr i="1" baseline="0"/>
            </a:lvl1pPr>
          </a:lstStyle>
          <a:p>
            <a:pPr lvl="0"/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2885099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19374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856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489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489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771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RTP_SlideBackground-ASCO-GI-13_v1fr-Titl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l">
              <a:defRPr sz="2300" baseline="0"/>
            </a:lvl1pPr>
          </a:lstStyle>
          <a:p>
            <a:pPr lvl="0"/>
            <a:endParaRPr lang="en-US" noProof="0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886200"/>
            <a:ext cx="6400800" cy="1752600"/>
          </a:xfrm>
        </p:spPr>
        <p:txBody>
          <a:bodyPr/>
          <a:lstStyle>
            <a:lvl1pPr marL="0" indent="0" algn="l">
              <a:buFontTx/>
              <a:buNone/>
              <a:defRPr i="1" baseline="0"/>
            </a:lvl1pPr>
          </a:lstStyle>
          <a:p>
            <a:pPr lvl="0"/>
            <a:endParaRPr lang="en-US" noProof="0" dirty="0" smtClean="0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bg>
      <p:bgPr>
        <a:solidFill>
          <a:srgbClr val="0025A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ctr">
              <a:defRPr sz="23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bg>
      <p:bgPr>
        <a:solidFill>
          <a:srgbClr val="0025A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ctr">
              <a:defRPr sz="23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489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489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8379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3507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385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44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30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071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69184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4.xml"/><Relationship Id="rId13" Type="http://schemas.openxmlformats.org/officeDocument/2006/relationships/theme" Target="../theme/theme2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 descr="RTP_SlideBackground-YiR_v3fr-bulleted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62088"/>
            <a:ext cx="7772400" cy="502761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563" r:id="rId1"/>
    <p:sldLayoutId id="2147485711" r:id="rId2"/>
    <p:sldLayoutId id="2147485542" r:id="rId3"/>
    <p:sldLayoutId id="2147485543" r:id="rId4"/>
    <p:sldLayoutId id="2147485544" r:id="rId5"/>
    <p:sldLayoutId id="2147485545" r:id="rId6"/>
    <p:sldLayoutId id="2147485546" r:id="rId7"/>
    <p:sldLayoutId id="2147485547" r:id="rId8"/>
    <p:sldLayoutId id="2147485548" r:id="rId9"/>
    <p:sldLayoutId id="2147485549" r:id="rId10"/>
    <p:sldLayoutId id="2147485550" r:id="rId11"/>
    <p:sldLayoutId id="2147485551" r:id="rId12"/>
  </p:sldLayoutIdLst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 descr="RTP_SlideBackground-YiR_v3fr-bulleted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62088"/>
            <a:ext cx="7772400" cy="502761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215553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713" r:id="rId1"/>
    <p:sldLayoutId id="2147485714" r:id="rId2"/>
    <p:sldLayoutId id="2147485715" r:id="rId3"/>
    <p:sldLayoutId id="2147485716" r:id="rId4"/>
    <p:sldLayoutId id="2147485717" r:id="rId5"/>
    <p:sldLayoutId id="2147485718" r:id="rId6"/>
    <p:sldLayoutId id="2147485719" r:id="rId7"/>
    <p:sldLayoutId id="2147485720" r:id="rId8"/>
    <p:sldLayoutId id="2147485721" r:id="rId9"/>
    <p:sldLayoutId id="2147485722" r:id="rId10"/>
    <p:sldLayoutId id="2147485723" r:id="rId11"/>
    <p:sldLayoutId id="2147485724" r:id="rId12"/>
  </p:sldLayoutIdLst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Frontline Therapy with Carfilzomib, </a:t>
            </a:r>
            <a:r>
              <a:rPr lang="en-US" dirty="0" err="1"/>
              <a:t>Lenalidomide</a:t>
            </a:r>
            <a:r>
              <a:rPr lang="en-US" dirty="0"/>
              <a:t>, and Dexamethasone (</a:t>
            </a:r>
            <a:r>
              <a:rPr lang="en-US" dirty="0" err="1"/>
              <a:t>KRd</a:t>
            </a:r>
            <a:r>
              <a:rPr lang="en-US" dirty="0"/>
              <a:t>) Induction Followed </a:t>
            </a:r>
            <a:r>
              <a:rPr lang="en-US" dirty="0" smtClean="0"/>
              <a:t>by </a:t>
            </a:r>
            <a:r>
              <a:rPr lang="en-US" dirty="0"/>
              <a:t>Autologous Stem Cell Transplantation, </a:t>
            </a:r>
            <a:r>
              <a:rPr lang="en-US" dirty="0" err="1"/>
              <a:t>KRd</a:t>
            </a:r>
            <a:r>
              <a:rPr lang="en-US" dirty="0"/>
              <a:t> Consolidation and </a:t>
            </a:r>
            <a:r>
              <a:rPr lang="en-US" dirty="0" err="1"/>
              <a:t>Lenalidomide</a:t>
            </a:r>
            <a:r>
              <a:rPr lang="en-US" dirty="0"/>
              <a:t> Maintenance in Newly Diagnosed Multiple Myeloma (NDMM) Patients: Primary Results of the </a:t>
            </a:r>
            <a:r>
              <a:rPr lang="en-US" dirty="0" err="1"/>
              <a:t>Intergroupe</a:t>
            </a:r>
            <a:r>
              <a:rPr lang="en-US" dirty="0"/>
              <a:t> Francophone </a:t>
            </a:r>
            <a:r>
              <a:rPr lang="en-US" dirty="0" smtClean="0"/>
              <a:t>du </a:t>
            </a:r>
            <a:r>
              <a:rPr lang="en-US" dirty="0" err="1"/>
              <a:t>MyéLome</a:t>
            </a:r>
            <a:r>
              <a:rPr lang="en-US" dirty="0"/>
              <a:t> (IFM) </a:t>
            </a:r>
            <a:r>
              <a:rPr lang="en-US" dirty="0" err="1" smtClean="0"/>
              <a:t>KRd</a:t>
            </a:r>
            <a:r>
              <a:rPr lang="en-US" dirty="0" smtClean="0"/>
              <a:t> </a:t>
            </a:r>
            <a:r>
              <a:rPr lang="en-US" dirty="0"/>
              <a:t>Phase II Study</a:t>
            </a:r>
            <a:endParaRPr lang="en-US" baseline="30000" dirty="0"/>
          </a:p>
        </p:txBody>
      </p:sp>
      <p:sp>
        <p:nvSpPr>
          <p:cNvPr id="6" name="Subtitle 4"/>
          <p:cNvSpPr>
            <a:spLocks noGrp="1"/>
          </p:cNvSpPr>
          <p:nvPr>
            <p:ph type="subTitle" idx="1"/>
          </p:nvPr>
        </p:nvSpPr>
        <p:spPr>
          <a:xfrm>
            <a:off x="685800" y="4343400"/>
            <a:ext cx="6400800" cy="1752600"/>
          </a:xfrm>
        </p:spPr>
        <p:txBody>
          <a:bodyPr/>
          <a:lstStyle/>
          <a:p>
            <a:pPr lvl="0"/>
            <a:r>
              <a:rPr lang="en-US" i="0" dirty="0" err="1"/>
              <a:t>Roussel</a:t>
            </a:r>
            <a:r>
              <a:rPr lang="en-US" i="0" dirty="0"/>
              <a:t> M et </a:t>
            </a:r>
            <a:r>
              <a:rPr lang="en-US" i="0" dirty="0" smtClean="0"/>
              <a:t>al.</a:t>
            </a:r>
            <a:br>
              <a:rPr lang="en-US" i="0" dirty="0" smtClean="0"/>
            </a:br>
            <a:r>
              <a:rPr lang="en-US" dirty="0" smtClean="0"/>
              <a:t>Proc </a:t>
            </a:r>
            <a:r>
              <a:rPr lang="en-US" dirty="0"/>
              <a:t>ASH </a:t>
            </a:r>
            <a:r>
              <a:rPr lang="en-US" i="0" dirty="0"/>
              <a:t>2016;Abstract 1142.</a:t>
            </a:r>
          </a:p>
        </p:txBody>
      </p:sp>
    </p:spTree>
    <p:extLst>
      <p:ext uri="{BB962C8B-B14F-4D97-AF65-F5344CB8AC3E}">
        <p14:creationId xmlns:p14="http://schemas.microsoft.com/office/powerpoint/2010/main" val="928923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066800"/>
            <a:ext cx="8382000" cy="5376446"/>
          </a:xfrm>
        </p:spPr>
        <p:txBody>
          <a:bodyPr/>
          <a:lstStyle/>
          <a:p>
            <a:pPr>
              <a:spcAft>
                <a:spcPts val="300"/>
              </a:spcAft>
            </a:pPr>
            <a:r>
              <a:rPr lang="en-US" sz="2400" dirty="0"/>
              <a:t>Autologous s</a:t>
            </a:r>
            <a:r>
              <a:rPr lang="en-US" sz="2400" dirty="0" smtClean="0"/>
              <a:t>tem cell transplantation (</a:t>
            </a:r>
            <a:r>
              <a:rPr lang="en-US" sz="2400" dirty="0"/>
              <a:t>ASCT) is a standard </a:t>
            </a:r>
            <a:r>
              <a:rPr lang="en-US" sz="2400" dirty="0" smtClean="0"/>
              <a:t>therapy for </a:t>
            </a:r>
            <a:r>
              <a:rPr lang="en-US" sz="2400" dirty="0"/>
              <a:t>eligible </a:t>
            </a:r>
            <a:r>
              <a:rPr lang="en-US" sz="2400" dirty="0" smtClean="0"/>
              <a:t>patients with NDMM. </a:t>
            </a:r>
          </a:p>
          <a:p>
            <a:pPr>
              <a:spcAft>
                <a:spcPts val="300"/>
              </a:spcAft>
            </a:pPr>
            <a:r>
              <a:rPr lang="en-US" sz="2400" dirty="0" smtClean="0"/>
              <a:t>Current </a:t>
            </a:r>
            <a:r>
              <a:rPr lang="en-US" sz="2400" dirty="0"/>
              <a:t>induction and consolidation </a:t>
            </a:r>
            <a:r>
              <a:rPr lang="en-US" sz="2400" dirty="0" smtClean="0"/>
              <a:t>regimens include a </a:t>
            </a:r>
            <a:r>
              <a:rPr lang="en-US" sz="2400" dirty="0"/>
              <a:t>proteasome inhibitor (PI), immunomodulatory </a:t>
            </a:r>
            <a:r>
              <a:rPr lang="en-US" sz="2400" dirty="0" smtClean="0"/>
              <a:t>agent and dexamethasone. </a:t>
            </a:r>
          </a:p>
          <a:p>
            <a:pPr>
              <a:spcAft>
                <a:spcPts val="300"/>
              </a:spcAft>
            </a:pPr>
            <a:r>
              <a:rPr lang="en-US" sz="2400" dirty="0" smtClean="0"/>
              <a:t>However, efforts </a:t>
            </a:r>
            <a:r>
              <a:rPr lang="en-US" sz="2400" dirty="0"/>
              <a:t>to further </a:t>
            </a:r>
            <a:r>
              <a:rPr lang="en-US" sz="2400" dirty="0" smtClean="0"/>
              <a:t>increase the depth of tumor reduction and duration of response are </a:t>
            </a:r>
            <a:r>
              <a:rPr lang="en-US" sz="2400" dirty="0"/>
              <a:t>still </a:t>
            </a:r>
            <a:r>
              <a:rPr lang="en-US" sz="2400" dirty="0" smtClean="0"/>
              <a:t>needed.</a:t>
            </a:r>
          </a:p>
          <a:p>
            <a:pPr>
              <a:spcAft>
                <a:spcPts val="300"/>
              </a:spcAft>
            </a:pPr>
            <a:r>
              <a:rPr lang="en-US" sz="2400" b="1" u="sng" dirty="0" smtClean="0"/>
              <a:t>Study </a:t>
            </a:r>
            <a:r>
              <a:rPr lang="en-US" sz="2400" b="1" u="sng" dirty="0"/>
              <a:t>objective:</a:t>
            </a:r>
            <a:r>
              <a:rPr lang="en-US" sz="2400" dirty="0" smtClean="0"/>
              <a:t> To evaluate the efficacy and safety of front-line therapy with carfilzomib (K), a non-neurotoxic PI, in combination with lenalidomide (R) and dexamethasone (d) in a prolonged induction and consolidation </a:t>
            </a:r>
            <a:r>
              <a:rPr lang="en-US" sz="2400" dirty="0"/>
              <a:t>regimen </a:t>
            </a:r>
            <a:r>
              <a:rPr lang="en-US" sz="2400" dirty="0" smtClean="0"/>
              <a:t>followed </a:t>
            </a:r>
            <a:r>
              <a:rPr lang="en-US" sz="2400" dirty="0"/>
              <a:t>by R </a:t>
            </a:r>
            <a:r>
              <a:rPr lang="en-US" sz="2400" dirty="0" smtClean="0"/>
              <a:t>maintenance in ASCT-eligible patients with MM.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152400" y="6519446"/>
            <a:ext cx="59246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Roussel M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1142.</a:t>
            </a:r>
            <a:r>
              <a:rPr lang="en-US" sz="1600" dirty="0"/>
              <a:t> </a:t>
            </a:r>
            <a:r>
              <a:rPr lang="en-US" sz="1600" dirty="0" smtClean="0"/>
              <a:t>(</a:t>
            </a:r>
            <a:r>
              <a:rPr lang="en-US" sz="1600" dirty="0"/>
              <a:t>Abstract only</a:t>
            </a:r>
            <a:r>
              <a:rPr lang="en-US" sz="1600" dirty="0" smtClean="0"/>
              <a:t>)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347110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Open-Label Single-Arm Phase II Trial Design</a:t>
            </a:r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304800" y="948154"/>
            <a:ext cx="8458200" cy="5605046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5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500">
                <a:solidFill>
                  <a:schemeClr val="bg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500">
                <a:solidFill>
                  <a:schemeClr val="bg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500">
                <a:solidFill>
                  <a:schemeClr val="bg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9pPr>
          </a:lstStyle>
          <a:p>
            <a:pPr>
              <a:spcBef>
                <a:spcPts val="300"/>
              </a:spcBef>
              <a:spcAft>
                <a:spcPts val="200"/>
              </a:spcAft>
            </a:pPr>
            <a:r>
              <a:rPr lang="en-US" dirty="0" smtClean="0"/>
              <a:t>Patients with </a:t>
            </a:r>
            <a:r>
              <a:rPr lang="en-US" dirty="0"/>
              <a:t>symptomatic NDMM </a:t>
            </a:r>
            <a:r>
              <a:rPr lang="en-US" dirty="0" smtClean="0"/>
              <a:t>&lt;66 y (N = 46)</a:t>
            </a:r>
          </a:p>
          <a:p>
            <a:pPr>
              <a:spcBef>
                <a:spcPts val="300"/>
              </a:spcBef>
              <a:spcAft>
                <a:spcPts val="200"/>
              </a:spcAft>
            </a:pPr>
            <a:r>
              <a:rPr lang="en-US" dirty="0" smtClean="0"/>
              <a:t>Patients received four </a:t>
            </a:r>
            <a:r>
              <a:rPr lang="en-US" dirty="0"/>
              <a:t>28-day induction cycles of </a:t>
            </a:r>
            <a:r>
              <a:rPr lang="en-US" dirty="0" smtClean="0"/>
              <a:t>KRd:</a:t>
            </a:r>
          </a:p>
          <a:p>
            <a:pPr lvl="1">
              <a:spcBef>
                <a:spcPts val="300"/>
              </a:spcBef>
              <a:spcAft>
                <a:spcPts val="200"/>
              </a:spcAft>
            </a:pPr>
            <a:r>
              <a:rPr lang="en-US" dirty="0" smtClean="0"/>
              <a:t>K </a:t>
            </a:r>
            <a:r>
              <a:rPr lang="en-US" smtClean="0"/>
              <a:t>at 20/36 mg/m</a:t>
            </a:r>
            <a:r>
              <a:rPr lang="en-US" baseline="30000" smtClean="0"/>
              <a:t>2</a:t>
            </a:r>
            <a:r>
              <a:rPr lang="en-US" smtClean="0"/>
              <a:t> </a:t>
            </a:r>
            <a:r>
              <a:rPr lang="en-US" dirty="0" smtClean="0"/>
              <a:t>(d1-2, 8-9, 15-16), R at 25 mg (d1-21) and d at 20 mg (d1-2, 8-9, 15-16, 22-23) </a:t>
            </a:r>
          </a:p>
          <a:p>
            <a:pPr>
              <a:spcBef>
                <a:spcPts val="300"/>
              </a:spcBef>
              <a:spcAft>
                <a:spcPts val="200"/>
              </a:spcAft>
            </a:pPr>
            <a:r>
              <a:rPr lang="en-US" dirty="0" smtClean="0"/>
              <a:t>Stem </a:t>
            </a:r>
            <a:r>
              <a:rPr lang="en-US" dirty="0"/>
              <a:t>cell collection was planned for all </a:t>
            </a:r>
            <a:r>
              <a:rPr lang="en-US" dirty="0" smtClean="0"/>
              <a:t>patients </a:t>
            </a:r>
            <a:r>
              <a:rPr lang="en-US" dirty="0"/>
              <a:t>after </a:t>
            </a:r>
            <a:r>
              <a:rPr lang="en-US" dirty="0" smtClean="0"/>
              <a:t>high-dose </a:t>
            </a:r>
            <a:r>
              <a:rPr lang="en-US" dirty="0"/>
              <a:t>(HD) cyclophosphamide. </a:t>
            </a:r>
            <a:endParaRPr lang="en-US" dirty="0" smtClean="0"/>
          </a:p>
          <a:p>
            <a:pPr>
              <a:spcBef>
                <a:spcPts val="300"/>
              </a:spcBef>
              <a:spcAft>
                <a:spcPts val="200"/>
              </a:spcAft>
            </a:pPr>
            <a:r>
              <a:rPr lang="en-US" dirty="0" smtClean="0"/>
              <a:t>All patients </a:t>
            </a:r>
            <a:r>
              <a:rPr lang="en-US" dirty="0"/>
              <a:t>proceeded to HD melphalan (200 mg/m</a:t>
            </a:r>
            <a:r>
              <a:rPr lang="en-US" baseline="30000" dirty="0"/>
              <a:t>2</a:t>
            </a:r>
            <a:r>
              <a:rPr lang="en-US" dirty="0"/>
              <a:t>) followed by ASCT. </a:t>
            </a:r>
            <a:endParaRPr lang="en-US" dirty="0" smtClean="0"/>
          </a:p>
          <a:p>
            <a:pPr>
              <a:spcBef>
                <a:spcPts val="300"/>
              </a:spcBef>
              <a:spcAft>
                <a:spcPts val="200"/>
              </a:spcAft>
            </a:pPr>
            <a:r>
              <a:rPr lang="en-US" dirty="0" smtClean="0"/>
              <a:t>2 </a:t>
            </a:r>
            <a:r>
              <a:rPr lang="en-US" dirty="0"/>
              <a:t>months after hematological recovery, </a:t>
            </a:r>
            <a:r>
              <a:rPr lang="en-US" dirty="0" smtClean="0"/>
              <a:t>patients </a:t>
            </a:r>
            <a:r>
              <a:rPr lang="en-US" dirty="0"/>
              <a:t>received </a:t>
            </a:r>
            <a:r>
              <a:rPr lang="en-US" dirty="0" smtClean="0"/>
              <a:t>four </a:t>
            </a:r>
            <a:r>
              <a:rPr lang="en-US" dirty="0"/>
              <a:t>28-day consolidation cycles of KRd (at last tolerated dose) 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 smtClean="0"/>
              <a:t>R maintenance x 1 y </a:t>
            </a:r>
            <a:r>
              <a:rPr lang="en-US" dirty="0"/>
              <a:t>(10 mg, </a:t>
            </a:r>
            <a:r>
              <a:rPr lang="en-US" dirty="0" smtClean="0"/>
              <a:t>d1-21).</a:t>
            </a:r>
          </a:p>
          <a:p>
            <a:pPr>
              <a:spcBef>
                <a:spcPts val="300"/>
              </a:spcBef>
              <a:spcAft>
                <a:spcPts val="200"/>
              </a:spcAft>
            </a:pPr>
            <a:r>
              <a:rPr lang="en-US" b="1" u="sng" dirty="0"/>
              <a:t>P</a:t>
            </a:r>
            <a:r>
              <a:rPr lang="en-US" b="1" u="sng" dirty="0" smtClean="0"/>
              <a:t>rimary endpoint:</a:t>
            </a:r>
            <a:r>
              <a:rPr lang="en-US" dirty="0" smtClean="0"/>
              <a:t> Stringent complete response (sCR) </a:t>
            </a:r>
            <a:r>
              <a:rPr lang="en-US" dirty="0"/>
              <a:t>rates at the completion of </a:t>
            </a:r>
            <a:r>
              <a:rPr lang="en-US" dirty="0" smtClean="0"/>
              <a:t>consolidation</a:t>
            </a:r>
            <a:endParaRPr lang="en-US" dirty="0"/>
          </a:p>
          <a:p>
            <a:pPr>
              <a:spcBef>
                <a:spcPts val="300"/>
              </a:spcBef>
              <a:spcAft>
                <a:spcPts val="200"/>
              </a:spcAft>
            </a:pPr>
            <a:endParaRPr lang="en-US" dirty="0"/>
          </a:p>
          <a:p>
            <a:pPr>
              <a:spcBef>
                <a:spcPts val="300"/>
              </a:spcBef>
              <a:spcAft>
                <a:spcPts val="200"/>
              </a:spcAft>
            </a:pP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52400" y="6519446"/>
            <a:ext cx="58669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Roussel M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1142. (Abstract only)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815527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3"/>
          <p:cNvSpPr>
            <a:spLocks noChangeArrowheads="1"/>
          </p:cNvSpPr>
          <p:nvPr/>
        </p:nvSpPr>
        <p:spPr bwMode="auto">
          <a:xfrm>
            <a:off x="609600" y="1008726"/>
            <a:ext cx="8078267" cy="4020473"/>
          </a:xfrm>
          <a:prstGeom prst="rect">
            <a:avLst/>
          </a:prstGeom>
          <a:solidFill>
            <a:srgbClr val="9CCBE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algn="l">
              <a:spcBef>
                <a:spcPts val="1675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endParaRPr lang="en-US" altLang="en-US" sz="1800">
              <a:solidFill>
                <a:srgbClr val="FFFFFF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2672" cy="1143000"/>
          </a:xfrm>
        </p:spPr>
        <p:txBody>
          <a:bodyPr/>
          <a:lstStyle/>
          <a:p>
            <a:r>
              <a:rPr lang="en-US" dirty="0" smtClean="0"/>
              <a:t>Efficacy</a:t>
            </a:r>
            <a:endParaRPr lang="en-US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4418239"/>
              </p:ext>
            </p:extLst>
          </p:nvPr>
        </p:nvGraphicFramePr>
        <p:xfrm>
          <a:off x="719901" y="1143000"/>
          <a:ext cx="7873115" cy="37319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5394"/>
                <a:gridCol w="1848471"/>
                <a:gridCol w="1577072"/>
                <a:gridCol w="2462178"/>
              </a:tblGrid>
              <a:tr h="746784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Outcome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D5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err="1" smtClean="0">
                          <a:solidFill>
                            <a:schemeClr val="tx1"/>
                          </a:solidFill>
                        </a:rPr>
                        <a:t>Postinduction</a:t>
                      </a:r>
                      <a:endParaRPr lang="en-US" sz="18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(n = 43)</a:t>
                      </a:r>
                      <a:endParaRPr 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D5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Post ASCT</a:t>
                      </a:r>
                    </a:p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(n</a:t>
                      </a:r>
                      <a:r>
                        <a:rPr lang="en-US" sz="1800" b="1" baseline="0" dirty="0" smtClean="0">
                          <a:solidFill>
                            <a:schemeClr val="tx1"/>
                          </a:solidFill>
                        </a:rPr>
                        <a:t> = 42</a:t>
                      </a:r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D5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err="1" smtClean="0">
                          <a:solidFill>
                            <a:schemeClr val="tx1"/>
                          </a:solidFill>
                        </a:rPr>
                        <a:t>Postconsolidation</a:t>
                      </a:r>
                      <a:endParaRPr lang="en-US" sz="18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(n = 42)</a:t>
                      </a:r>
                      <a:endParaRPr 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D5B"/>
                    </a:solidFill>
                  </a:tcPr>
                </a:tc>
              </a:tr>
              <a:tr h="497527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ORR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42 (97.5%)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41 (97.5%)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41 (97.5%)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</a:tr>
              <a:tr h="497527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     CR + sCR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11 (25.5%)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19 (45%)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29 (69%)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</a:tr>
              <a:tr h="497527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     VGPR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25 (58%)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18 (43%)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10 (23.5%)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</a:tr>
              <a:tr h="497527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PD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1 (2.5%)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1 (2.5%)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1 (2.5%)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</a:tr>
              <a:tr h="497527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MRD negativity</a:t>
                      </a:r>
                      <a:endParaRPr 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D5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r>
                        <a:rPr lang="en-US" sz="1800" b="1" baseline="0" dirty="0" smtClean="0">
                          <a:solidFill>
                            <a:schemeClr val="tx1"/>
                          </a:solidFill>
                        </a:rPr>
                        <a:t> = 30</a:t>
                      </a:r>
                      <a:endParaRPr 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D5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r>
                        <a:rPr lang="en-US" sz="1800" b="1" baseline="0" dirty="0" smtClean="0">
                          <a:solidFill>
                            <a:schemeClr val="tx1"/>
                          </a:solidFill>
                        </a:rPr>
                        <a:t> = 31</a:t>
                      </a:r>
                      <a:endParaRPr 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D5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r>
                        <a:rPr lang="en-US" sz="1800" b="1" baseline="0" dirty="0" smtClean="0">
                          <a:solidFill>
                            <a:schemeClr val="tx1"/>
                          </a:solidFill>
                        </a:rPr>
                        <a:t> = 36</a:t>
                      </a:r>
                      <a:endParaRPr 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D5B"/>
                    </a:solidFill>
                  </a:tcPr>
                </a:tc>
              </a:tr>
              <a:tr h="497527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By flow cytometry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19 (63%)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25 (81%)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32 (89%)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09600" y="5163473"/>
            <a:ext cx="8382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US" sz="1800" dirty="0"/>
              <a:t>M</a:t>
            </a:r>
            <a:r>
              <a:rPr lang="en-US" sz="1800" dirty="0" smtClean="0"/>
              <a:t>edian </a:t>
            </a:r>
            <a:r>
              <a:rPr lang="en-US" sz="1800" dirty="0"/>
              <a:t>follow-up </a:t>
            </a:r>
            <a:r>
              <a:rPr lang="en-US" sz="1800" dirty="0" smtClean="0"/>
              <a:t>from start of therapy = </a:t>
            </a:r>
            <a:r>
              <a:rPr lang="en-US" sz="1800" dirty="0"/>
              <a:t>20 </a:t>
            </a:r>
            <a:r>
              <a:rPr lang="en-US" sz="1800" dirty="0" smtClean="0"/>
              <a:t>months</a:t>
            </a:r>
          </a:p>
          <a:p>
            <a:pPr marL="342900" indent="-342900">
              <a:buFont typeface="Arial" charset="0"/>
              <a:buChar char="•"/>
            </a:pPr>
            <a:r>
              <a:rPr lang="en-US" sz="1800" dirty="0" smtClean="0">
                <a:solidFill>
                  <a:schemeClr val="bg1"/>
                </a:solidFill>
              </a:rPr>
              <a:t>≥CR improved at each step of the program.</a:t>
            </a:r>
          </a:p>
          <a:p>
            <a:pPr marL="342900" indent="-342900">
              <a:buFont typeface="Arial" charset="0"/>
              <a:buChar char="•"/>
            </a:pPr>
            <a:r>
              <a:rPr lang="en-US" sz="1800" dirty="0"/>
              <a:t>Median PFS was not </a:t>
            </a:r>
            <a:r>
              <a:rPr lang="en-US" sz="1800" dirty="0" smtClean="0"/>
              <a:t>reached.</a:t>
            </a:r>
          </a:p>
          <a:p>
            <a:pPr marL="342900" indent="-342900">
              <a:buFont typeface="Arial" charset="0"/>
              <a:buChar char="•"/>
            </a:pPr>
            <a:r>
              <a:rPr lang="en-US" sz="1800" dirty="0" smtClean="0"/>
              <a:t>No KRd-related deaths; however, 2 </a:t>
            </a:r>
            <a:r>
              <a:rPr lang="en-US" sz="1800" dirty="0"/>
              <a:t>pts died without PD. </a:t>
            </a:r>
            <a:endParaRPr lang="en-US" sz="1800" dirty="0" smtClean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2400" y="6519446"/>
            <a:ext cx="58669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Roussel M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1142. (Abstract only)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858512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Adverse Events (AEs)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200"/>
              </a:spcBef>
              <a:spcAft>
                <a:spcPts val="200"/>
              </a:spcAft>
              <a:buFont typeface="Arial" charset="0"/>
              <a:buChar char="•"/>
            </a:pPr>
            <a:r>
              <a:rPr lang="en-US" sz="2100" dirty="0"/>
              <a:t>In all, 44 serious AEs (SAEs) reported in 30 pts (65%) </a:t>
            </a:r>
          </a:p>
          <a:p>
            <a:pPr lvl="1">
              <a:spcBef>
                <a:spcPts val="200"/>
              </a:spcBef>
              <a:spcAft>
                <a:spcPts val="200"/>
              </a:spcAft>
              <a:buFont typeface=".AppleSystemUIFont" charset="-120"/>
              <a:buChar char="–"/>
            </a:pPr>
            <a:r>
              <a:rPr lang="en-US" sz="2100" dirty="0"/>
              <a:t>This included 8 cardiovascular events (2 cardiac failures, 1 bradycardia, 2 pulmonary embolisms and 3 thrombosis despite adequate prophylaxis). </a:t>
            </a:r>
          </a:p>
          <a:p>
            <a:pPr>
              <a:spcBef>
                <a:spcPts val="200"/>
              </a:spcBef>
              <a:spcAft>
                <a:spcPts val="200"/>
              </a:spcAft>
              <a:buFont typeface="Arial" charset="0"/>
              <a:buChar char="•"/>
            </a:pPr>
            <a:r>
              <a:rPr lang="en-US" sz="2100" dirty="0"/>
              <a:t>Overall, 20 cardiovascular events were reported: 7 cardiac disorders and 13 thrombosis. </a:t>
            </a:r>
          </a:p>
          <a:p>
            <a:pPr>
              <a:spcBef>
                <a:spcPts val="200"/>
              </a:spcBef>
              <a:spcAft>
                <a:spcPts val="200"/>
              </a:spcAft>
              <a:buFont typeface="Arial" charset="0"/>
              <a:buChar char="•"/>
            </a:pPr>
            <a:r>
              <a:rPr lang="en-US" sz="2100" dirty="0"/>
              <a:t>Other SAEs </a:t>
            </a:r>
            <a:r>
              <a:rPr lang="en-US" sz="2100" dirty="0" smtClean="0"/>
              <a:t>included </a:t>
            </a:r>
            <a:r>
              <a:rPr lang="en-US" sz="2100" dirty="0"/>
              <a:t>infections in 12 (26%) and musculoskeletal disorders in 8 (17</a:t>
            </a:r>
            <a:r>
              <a:rPr lang="en-US" sz="2100" dirty="0" smtClean="0"/>
              <a:t>%) pts</a:t>
            </a:r>
            <a:r>
              <a:rPr lang="en-US" sz="2100" dirty="0"/>
              <a:t>. </a:t>
            </a:r>
          </a:p>
          <a:p>
            <a:pPr>
              <a:spcBef>
                <a:spcPts val="200"/>
              </a:spcBef>
              <a:spcAft>
                <a:spcPts val="200"/>
              </a:spcAft>
              <a:buFont typeface="Arial" charset="0"/>
              <a:buChar char="•"/>
            </a:pPr>
            <a:r>
              <a:rPr lang="en-US" sz="2100" dirty="0"/>
              <a:t>The 2 most common </a:t>
            </a:r>
            <a:r>
              <a:rPr lang="en-US" sz="2100" dirty="0" err="1"/>
              <a:t>KRd</a:t>
            </a:r>
            <a:r>
              <a:rPr lang="en-US" sz="2100" dirty="0"/>
              <a:t>-related Grade 3/4 AEs (&gt;10%) were hematological toxicities and infections, mainly </a:t>
            </a:r>
            <a:r>
              <a:rPr lang="en-US" sz="2100" dirty="0" smtClean="0"/>
              <a:t>after </a:t>
            </a:r>
            <a:r>
              <a:rPr lang="en-US" sz="2100" dirty="0"/>
              <a:t>ASCT, during the consolidation safety </a:t>
            </a:r>
            <a:r>
              <a:rPr lang="en-US" sz="2100" dirty="0" smtClean="0"/>
              <a:t>period.</a:t>
            </a:r>
            <a:endParaRPr lang="en-US" sz="2100" dirty="0"/>
          </a:p>
          <a:p>
            <a:pPr>
              <a:spcBef>
                <a:spcPts val="200"/>
              </a:spcBef>
              <a:spcAft>
                <a:spcPts val="200"/>
              </a:spcAft>
              <a:buFont typeface="Arial" charset="0"/>
              <a:buChar char="•"/>
            </a:pPr>
            <a:r>
              <a:rPr lang="en-US" sz="2100" dirty="0"/>
              <a:t>4 patients permanently discontinued therapy due to AEs: 3 during induction and </a:t>
            </a:r>
            <a:r>
              <a:rPr lang="en-US" sz="2100" dirty="0" smtClean="0"/>
              <a:t>1 after</a:t>
            </a:r>
            <a:r>
              <a:rPr lang="en-US" sz="2100" dirty="0"/>
              <a:t> ASCT. </a:t>
            </a:r>
          </a:p>
          <a:p>
            <a:pPr>
              <a:spcBef>
                <a:spcPts val="200"/>
              </a:spcBef>
              <a:spcAft>
                <a:spcPts val="200"/>
              </a:spcAft>
              <a:buFont typeface="Arial" charset="0"/>
              <a:buChar char="•"/>
            </a:pPr>
            <a:r>
              <a:rPr lang="en-US" sz="2100" dirty="0"/>
              <a:t>There was no Grade 3/4 sensory peripheral neuropathy</a:t>
            </a:r>
            <a:r>
              <a:rPr lang="en-US" sz="2100" dirty="0" smtClean="0"/>
              <a:t>.</a:t>
            </a:r>
            <a:endParaRPr lang="en-US" sz="2100" dirty="0"/>
          </a:p>
        </p:txBody>
      </p:sp>
      <p:sp>
        <p:nvSpPr>
          <p:cNvPr id="10" name="TextBox 9"/>
          <p:cNvSpPr txBox="1"/>
          <p:nvPr/>
        </p:nvSpPr>
        <p:spPr>
          <a:xfrm>
            <a:off x="152400" y="6519446"/>
            <a:ext cx="58669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Roussel M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1142. (Abstract only)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861958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Author 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spcBef>
                <a:spcPct val="50000"/>
              </a:spcBef>
              <a:buFont typeface="Arial" charset="0"/>
              <a:buChar char="•"/>
              <a:defRPr/>
            </a:pPr>
            <a:r>
              <a:rPr lang="en-US" sz="2400" dirty="0"/>
              <a:t>8 cycles of </a:t>
            </a:r>
            <a:r>
              <a:rPr lang="en-US" sz="2400" dirty="0" err="1"/>
              <a:t>KRd</a:t>
            </a:r>
            <a:r>
              <a:rPr lang="en-US" sz="2400" dirty="0"/>
              <a:t> as induction and consolidation in the the transplant setting produced </a:t>
            </a:r>
            <a:r>
              <a:rPr lang="en-US" sz="2400" dirty="0" smtClean="0"/>
              <a:t>high-quality </a:t>
            </a:r>
            <a:r>
              <a:rPr lang="en-US" sz="2400" dirty="0"/>
              <a:t>responses in patients with NDMM. </a:t>
            </a:r>
          </a:p>
          <a:p>
            <a:pPr eaLnBrk="1" hangingPunct="1">
              <a:spcBef>
                <a:spcPct val="50000"/>
              </a:spcBef>
              <a:buFont typeface="Arial" charset="0"/>
              <a:buChar char="•"/>
              <a:defRPr/>
            </a:pPr>
            <a:r>
              <a:rPr lang="en-US" sz="2400" dirty="0"/>
              <a:t>The safety profile </a:t>
            </a:r>
            <a:r>
              <a:rPr lang="en-US" sz="2400"/>
              <a:t>seems </a:t>
            </a:r>
            <a:r>
              <a:rPr lang="en-US" sz="2400" smtClean="0"/>
              <a:t>acceptable, </a:t>
            </a:r>
            <a:r>
              <a:rPr lang="en-US" sz="2400" dirty="0"/>
              <a:t>but the occurrence of cardiovascular AEs if confirmed in other studies might impact results.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52400" y="6519446"/>
            <a:ext cx="58669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Roussel M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1142. (Abstract only)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67848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theme/theme1.xml><?xml version="1.0" encoding="utf-8"?>
<a:theme xmlns:a="http://schemas.openxmlformats.org/drawingml/2006/main" name="Blank Presentation">
  <a:themeElements>
    <a:clrScheme name="">
      <a:dk1>
        <a:srgbClr val="FFFFFF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Blank Presentation">
  <a:themeElements>
    <a:clrScheme name="">
      <a:dk1>
        <a:srgbClr val="FFFFFF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6917</TotalTime>
  <Words>668</Words>
  <Application>Microsoft Macintosh PowerPoint</Application>
  <PresentationFormat>On-screen Show (4:3)</PresentationFormat>
  <Paragraphs>67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.AppleSystemUIFont</vt:lpstr>
      <vt:lpstr>ＭＳ Ｐゴシック</vt:lpstr>
      <vt:lpstr>Wingdings</vt:lpstr>
      <vt:lpstr>ヒラギノ角ゴ Pro W3</vt:lpstr>
      <vt:lpstr>Arial</vt:lpstr>
      <vt:lpstr>Blank Presentation</vt:lpstr>
      <vt:lpstr>1_Blank Presentation</vt:lpstr>
      <vt:lpstr>Frontline Therapy with Carfilzomib, Lenalidomide, and Dexamethasone (KRd) Induction Followed by Autologous Stem Cell Transplantation, KRd Consolidation and Lenalidomide Maintenance in Newly Diagnosed Multiple Myeloma (NDMM) Patients: Primary Results of the Intergroupe Francophone du MyéLome (IFM) KRd Phase II Study</vt:lpstr>
      <vt:lpstr>Introduction</vt:lpstr>
      <vt:lpstr>Open-Label Single-Arm Phase II Trial Design</vt:lpstr>
      <vt:lpstr>Efficacy</vt:lpstr>
      <vt:lpstr>Adverse Events (AEs)</vt:lpstr>
      <vt:lpstr>Author Conclusions</vt:lpstr>
    </vt:vector>
  </TitlesOfParts>
  <Manager/>
  <Company>Research To Practice</Company>
  <LinksUpToDate>false</LinksUpToDate>
  <SharedDoc>false</SharedDoc>
  <HyperlinkBase/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Research To Practice </dc:title>
  <dc:subject/>
  <dc:creator>Fernando G Rendina </dc:creator>
  <cp:keywords/>
  <dc:description/>
  <cp:lastModifiedBy>Microsoft Office User</cp:lastModifiedBy>
  <cp:revision>535</cp:revision>
  <cp:lastPrinted>2017-06-07T14:55:27Z</cp:lastPrinted>
  <dcterms:created xsi:type="dcterms:W3CDTF">2012-08-13T12:55:31Z</dcterms:created>
  <dcterms:modified xsi:type="dcterms:W3CDTF">2017-06-14T19:39:07Z</dcterms:modified>
  <cp:category/>
</cp:coreProperties>
</file>