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482" r:id="rId2"/>
    <p:sldId id="496" r:id="rId3"/>
    <p:sldId id="497" r:id="rId4"/>
    <p:sldId id="499" r:id="rId5"/>
    <p:sldId id="502" r:id="rId6"/>
    <p:sldId id="501" r:id="rId7"/>
    <p:sldId id="500" r:id="rId8"/>
    <p:sldId id="495" r:id="rId9"/>
    <p:sldId id="487" r:id="rId10"/>
    <p:sldId id="488" r:id="rId11"/>
    <p:sldId id="503" r:id="rId12"/>
    <p:sldId id="494" r:id="rId13"/>
    <p:sldId id="490" r:id="rId14"/>
    <p:sldId id="491" r:id="rId15"/>
    <p:sldId id="492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2D60"/>
    <a:srgbClr val="005795"/>
    <a:srgbClr val="0025A7"/>
    <a:srgbClr val="F9951E"/>
    <a:srgbClr val="B9D629"/>
    <a:srgbClr val="BBE0E3"/>
    <a:srgbClr val="005796"/>
    <a:srgbClr val="FF40FF"/>
    <a:srgbClr val="CDE7F3"/>
    <a:srgbClr val="EFC5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969"/>
    <p:restoredTop sz="86384" autoAdjust="0"/>
  </p:normalViewPr>
  <p:slideViewPr>
    <p:cSldViewPr>
      <p:cViewPr>
        <p:scale>
          <a:sx n="100" d="100"/>
          <a:sy n="100" d="100"/>
        </p:scale>
        <p:origin x="1216" y="4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6/14/17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30721C-B5B9-5D40-AE5E-E54823F1209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517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823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8153400" cy="1143000"/>
          </a:xfrm>
        </p:spPr>
        <p:txBody>
          <a:bodyPr/>
          <a:lstStyle/>
          <a:p>
            <a:pPr>
              <a:spcBef>
                <a:spcPts val="1000"/>
              </a:spcBef>
              <a:spcAft>
                <a:spcPts val="1000"/>
              </a:spcAft>
            </a:pPr>
            <a:r>
              <a:rPr lang="en-US" dirty="0"/>
              <a:t>First Analysis of an International Double-Blind Randomized Phase III Study of Lenalidomide Maintenance in Elderly Patients with DLBCL Treated with R-CHOP in First Line, the Remarc Study from </a:t>
            </a:r>
            <a:r>
              <a:rPr lang="en-US" dirty="0" smtClean="0"/>
              <a:t>Lysa</a:t>
            </a:r>
            <a:r>
              <a:rPr lang="en-US" baseline="30000" dirty="0" smtClean="0"/>
              <a:t>1</a:t>
            </a:r>
            <a:br>
              <a:rPr lang="en-US" baseline="30000" dirty="0" smtClean="0"/>
            </a:br>
            <a:r>
              <a:rPr lang="en-US" baseline="30000" dirty="0" smtClean="0"/>
              <a:t/>
            </a:r>
            <a:br>
              <a:rPr lang="en-US" baseline="30000" dirty="0" smtClean="0"/>
            </a:br>
            <a:r>
              <a:rPr lang="en-US" dirty="0" err="1" smtClean="0"/>
              <a:t>Lenalidomide</a:t>
            </a:r>
            <a:r>
              <a:rPr lang="en-US" dirty="0" smtClean="0"/>
              <a:t> </a:t>
            </a:r>
            <a:r>
              <a:rPr lang="en-US" dirty="0"/>
              <a:t>Maintenance Significantly Improves Survival Figures in Patients with Relapsed Diffuse Large B-Cell Lymphoma (rDLBCL) Who Are Not Eligible for Autologous Stem Cell Transplantation (ASCT): Final Results of a Multicentre Phase II </a:t>
            </a:r>
            <a:r>
              <a:rPr lang="en-US" dirty="0" smtClean="0"/>
              <a:t>Trial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4495800"/>
            <a:ext cx="6400800" cy="1752600"/>
          </a:xfrm>
        </p:spPr>
        <p:txBody>
          <a:bodyPr/>
          <a:lstStyle/>
          <a:p>
            <a:pPr lvl="0"/>
            <a:r>
              <a:rPr lang="en-US" i="0" baseline="30000" dirty="0" smtClean="0"/>
              <a:t>1 </a:t>
            </a:r>
            <a:r>
              <a:rPr lang="en-US" i="0" dirty="0" err="1" smtClean="0"/>
              <a:t>Thieblemont</a:t>
            </a:r>
            <a:r>
              <a:rPr lang="en-US" i="0" dirty="0" smtClean="0"/>
              <a:t> C et al.</a:t>
            </a:r>
            <a:br>
              <a:rPr lang="en-US" i="0" dirty="0" smtClean="0"/>
            </a:br>
            <a:r>
              <a:rPr lang="en-US" dirty="0" smtClean="0"/>
              <a:t>Proc </a:t>
            </a:r>
            <a:r>
              <a:rPr lang="en-US" dirty="0"/>
              <a:t>ASH </a:t>
            </a:r>
            <a:r>
              <a:rPr lang="en-US" i="0" dirty="0"/>
              <a:t>2016;Abstract </a:t>
            </a:r>
            <a:r>
              <a:rPr lang="en-US" i="0" dirty="0" smtClean="0"/>
              <a:t>471</a:t>
            </a:r>
          </a:p>
          <a:p>
            <a:pPr lvl="0"/>
            <a:r>
              <a:rPr lang="en-US" i="0" baseline="30000" dirty="0" smtClean="0"/>
              <a:t>2 </a:t>
            </a:r>
            <a:r>
              <a:rPr lang="en-US" i="0" dirty="0" err="1" smtClean="0"/>
              <a:t>Ferreri</a:t>
            </a:r>
            <a:r>
              <a:rPr lang="en-US" i="0" dirty="0" smtClean="0"/>
              <a:t> AJM et al.</a:t>
            </a:r>
            <a:br>
              <a:rPr lang="en-US" i="0" dirty="0" smtClean="0"/>
            </a:br>
            <a:r>
              <a:rPr lang="en-US" dirty="0" smtClean="0"/>
              <a:t>Proc ASH </a:t>
            </a:r>
            <a:r>
              <a:rPr lang="en-US" i="0" dirty="0"/>
              <a:t>2016;Abstract </a:t>
            </a:r>
            <a:r>
              <a:rPr lang="en-US" i="0" dirty="0" smtClean="0"/>
              <a:t>474.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111583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II Trial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17979" y="6053270"/>
            <a:ext cx="4892221" cy="360362"/>
          </a:xfrm>
        </p:spPr>
        <p:txBody>
          <a:bodyPr/>
          <a:lstStyle/>
          <a:p>
            <a:pPr marL="0" indent="0">
              <a:buNone/>
            </a:pPr>
            <a:r>
              <a:rPr lang="en-US" sz="2000" b="1" u="sng" dirty="0" smtClean="0"/>
              <a:t>Primary endpoint:</a:t>
            </a:r>
            <a:r>
              <a:rPr lang="en-US" sz="2000" dirty="0" smtClean="0"/>
              <a:t> 1-year PFS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2400" y="6519446"/>
            <a:ext cx="4479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Ferreri AJM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474.</a:t>
            </a:r>
            <a:endParaRPr lang="en-US" sz="1600" dirty="0"/>
          </a:p>
        </p:txBody>
      </p:sp>
      <p:graphicFrame>
        <p:nvGraphicFramePr>
          <p:cNvPr id="9" name="Group 1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6567231"/>
              </p:ext>
            </p:extLst>
          </p:nvPr>
        </p:nvGraphicFramePr>
        <p:xfrm>
          <a:off x="685800" y="1003155"/>
          <a:ext cx="7691740" cy="1839981"/>
        </p:xfrm>
        <a:graphic>
          <a:graphicData uri="http://schemas.openxmlformats.org/drawingml/2006/table">
            <a:tbl>
              <a:tblPr/>
              <a:tblGrid>
                <a:gridCol w="7691740"/>
              </a:tblGrid>
              <a:tr h="41350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b="1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Eligibility (n = 46)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68635" marR="68635" marT="34249" marB="3424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1426478">
                <a:tc>
                  <a:txBody>
                    <a:bodyPr/>
                    <a:lstStyle/>
                    <a:p>
                      <a:pPr marL="34290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r>
                        <a:rPr lang="en-US" sz="1800" dirty="0" smtClean="0"/>
                        <a:t>De novo or transformed DLBCL</a:t>
                      </a:r>
                    </a:p>
                    <a:p>
                      <a:pPr marL="34290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r>
                        <a:rPr lang="en-US" sz="1800" dirty="0" smtClean="0"/>
                        <a:t>1</a:t>
                      </a:r>
                      <a:r>
                        <a:rPr lang="en-US" sz="1800" baseline="30000" dirty="0" smtClean="0"/>
                        <a:t>st</a:t>
                      </a:r>
                      <a:r>
                        <a:rPr lang="en-US" sz="1800" dirty="0" smtClean="0"/>
                        <a:t>/2</a:t>
                      </a:r>
                      <a:r>
                        <a:rPr lang="en-US" sz="1800" baseline="30000" dirty="0" smtClean="0"/>
                        <a:t>nd</a:t>
                      </a:r>
                      <a:r>
                        <a:rPr lang="en-US" sz="1800" dirty="0" smtClean="0"/>
                        <a:t> relapse after anthracycline-/rituximab-based </a:t>
                      </a:r>
                      <a:r>
                        <a:rPr lang="en-US" sz="1800" dirty="0" err="1" smtClean="0"/>
                        <a:t>tx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incl</a:t>
                      </a:r>
                      <a:r>
                        <a:rPr lang="en-US" sz="1800" dirty="0" smtClean="0"/>
                        <a:t> ASCT</a:t>
                      </a:r>
                    </a:p>
                    <a:p>
                      <a:pPr marL="34290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r>
                        <a:rPr lang="en-US" sz="1800" dirty="0" smtClean="0"/>
                        <a:t>TTP after the prior treatment of ≥3 </a:t>
                      </a:r>
                      <a:r>
                        <a:rPr lang="en-US" sz="1800" dirty="0" err="1" smtClean="0"/>
                        <a:t>mo</a:t>
                      </a:r>
                      <a:endParaRPr lang="en-US" sz="1800" dirty="0" smtClean="0"/>
                    </a:p>
                    <a:p>
                      <a:pPr marL="34290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r>
                        <a:rPr lang="en-US" sz="1800" dirty="0" smtClean="0"/>
                        <a:t>PR or CR to 2</a:t>
                      </a:r>
                      <a:r>
                        <a:rPr lang="en-US" sz="1800" baseline="30000" dirty="0" smtClean="0"/>
                        <a:t>nd</a:t>
                      </a:r>
                      <a:r>
                        <a:rPr lang="en-US" sz="1800" baseline="0" dirty="0" smtClean="0"/>
                        <a:t>-</a:t>
                      </a:r>
                      <a:r>
                        <a:rPr lang="en-US" sz="1800" dirty="0" smtClean="0"/>
                        <a:t> or 3</a:t>
                      </a:r>
                      <a:r>
                        <a:rPr lang="en-US" sz="1800" baseline="30000" dirty="0" smtClean="0"/>
                        <a:t>rd</a:t>
                      </a:r>
                      <a:r>
                        <a:rPr lang="en-US" sz="1800" dirty="0" smtClean="0"/>
                        <a:t>-line R-chemo</a:t>
                      </a:r>
                      <a:endParaRPr lang="en-US" sz="1800" dirty="0"/>
                    </a:p>
                  </a:txBody>
                  <a:tcPr marL="68635" marR="68635" marT="34249" marB="3424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12A50"/>
                    </a:solidFill>
                  </a:tcPr>
                </a:tc>
              </a:tr>
            </a:tbl>
          </a:graphicData>
        </a:graphic>
      </p:graphicFrame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161925" y="3810000"/>
            <a:ext cx="1295400" cy="1295400"/>
            <a:chOff x="295" y="1117"/>
            <a:chExt cx="816" cy="816"/>
          </a:xfrm>
        </p:grpSpPr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311" y="1242"/>
              <a:ext cx="735" cy="5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4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5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5000"/>
                </a:spcBef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5000"/>
                </a:spcBef>
                <a:buChar char="–"/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5000"/>
                </a:spcBef>
                <a:buChar char="»"/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5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5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5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5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ea typeface="Arial" charset="0"/>
                  <a:cs typeface="Arial" charset="0"/>
                </a:rPr>
                <a:t>Previous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ea typeface="Arial" charset="0"/>
                  <a:cs typeface="Arial" charset="0"/>
                </a:rPr>
                <a:t>treatment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ea typeface="Arial" charset="0"/>
                  <a:cs typeface="Arial" charset="0"/>
                </a:rPr>
                <a:t>line </a:t>
              </a:r>
            </a:p>
          </p:txBody>
        </p:sp>
        <p:grpSp>
          <p:nvGrpSpPr>
            <p:cNvPr id="13" name="Group 8"/>
            <p:cNvGrpSpPr>
              <a:grpSpLocks/>
            </p:cNvGrpSpPr>
            <p:nvPr/>
          </p:nvGrpSpPr>
          <p:grpSpPr bwMode="auto">
            <a:xfrm>
              <a:off x="295" y="1117"/>
              <a:ext cx="816" cy="816"/>
              <a:chOff x="295" y="1117"/>
              <a:chExt cx="816" cy="816"/>
            </a:xfrm>
          </p:grpSpPr>
          <p:sp>
            <p:nvSpPr>
              <p:cNvPr id="14" name="Line 5"/>
              <p:cNvSpPr>
                <a:spLocks noChangeShapeType="1"/>
              </p:cNvSpPr>
              <p:nvPr/>
            </p:nvSpPr>
            <p:spPr bwMode="auto">
              <a:xfrm>
                <a:off x="295" y="1117"/>
                <a:ext cx="8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ea typeface="Arial" charset="0"/>
                  <a:cs typeface="Arial" charset="0"/>
                </a:endParaRPr>
              </a:p>
            </p:txBody>
          </p:sp>
          <p:sp>
            <p:nvSpPr>
              <p:cNvPr id="16" name="Line 6"/>
              <p:cNvSpPr>
                <a:spLocks noChangeShapeType="1"/>
              </p:cNvSpPr>
              <p:nvPr/>
            </p:nvSpPr>
            <p:spPr bwMode="auto">
              <a:xfrm>
                <a:off x="295" y="1933"/>
                <a:ext cx="8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ea typeface="Arial" charset="0"/>
                  <a:cs typeface="Arial" charset="0"/>
                </a:endParaRPr>
              </a:p>
            </p:txBody>
          </p:sp>
          <p:sp>
            <p:nvSpPr>
              <p:cNvPr id="17" name="Line 7"/>
              <p:cNvSpPr>
                <a:spLocks noChangeShapeType="1"/>
              </p:cNvSpPr>
              <p:nvPr/>
            </p:nvSpPr>
            <p:spPr bwMode="auto">
              <a:xfrm rot="-5400000">
                <a:off x="703" y="1525"/>
                <a:ext cx="8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ea typeface="Arial" charset="0"/>
                  <a:cs typeface="Arial" charset="0"/>
                </a:endParaRPr>
              </a:p>
            </p:txBody>
          </p:sp>
        </p:grpSp>
      </p:grpSp>
      <p:sp>
        <p:nvSpPr>
          <p:cNvPr id="18" name="AutoShape 10"/>
          <p:cNvSpPr>
            <a:spLocks noChangeArrowheads="1"/>
          </p:cNvSpPr>
          <p:nvPr/>
        </p:nvSpPr>
        <p:spPr bwMode="auto">
          <a:xfrm>
            <a:off x="1520825" y="4314825"/>
            <a:ext cx="946150" cy="287338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0 w 21600"/>
              <a:gd name="T13" fmla="*/ 5370 h 21600"/>
              <a:gd name="T14" fmla="*/ 18882 w 21600"/>
              <a:gd name="T15" fmla="*/ 1623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a typeface="Arial" charset="0"/>
              <a:cs typeface="Arial" charset="0"/>
            </a:endParaRPr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2320925" y="3017837"/>
            <a:ext cx="1069524" cy="369332"/>
          </a:xfrm>
          <a:prstGeom prst="rect">
            <a:avLst/>
          </a:prstGeom>
          <a:solidFill>
            <a:srgbClr val="F9951E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spcBef>
                <a:spcPct val="4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5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5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5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5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chemeClr val="bg1"/>
                </a:solidFill>
                <a:ea typeface="Arial" charset="0"/>
                <a:cs typeface="Arial" charset="0"/>
              </a:rPr>
              <a:t>Relapse</a:t>
            </a:r>
          </a:p>
        </p:txBody>
      </p:sp>
      <p:sp>
        <p:nvSpPr>
          <p:cNvPr id="20" name="AutoShape 16"/>
          <p:cNvSpPr>
            <a:spLocks/>
          </p:cNvSpPr>
          <p:nvPr/>
        </p:nvSpPr>
        <p:spPr bwMode="auto">
          <a:xfrm rot="5400000">
            <a:off x="1998663" y="4856162"/>
            <a:ext cx="287338" cy="1365250"/>
          </a:xfrm>
          <a:prstGeom prst="rightBrace">
            <a:avLst>
              <a:gd name="adj1" fmla="val 3959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4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5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5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5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5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en-US" sz="1800">
              <a:ea typeface="Arial" charset="0"/>
              <a:cs typeface="Arial" charset="0"/>
            </a:endParaRPr>
          </a:p>
        </p:txBody>
      </p: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1524000" y="5603875"/>
            <a:ext cx="126028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4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5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5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5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5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ea typeface="Arial" charset="0"/>
                <a:cs typeface="Arial" charset="0"/>
              </a:rPr>
              <a:t>≥3 months</a:t>
            </a:r>
          </a:p>
        </p:txBody>
      </p:sp>
      <p:sp>
        <p:nvSpPr>
          <p:cNvPr id="22" name="Text Box 18"/>
          <p:cNvSpPr txBox="1">
            <a:spLocks noChangeArrowheads="1"/>
          </p:cNvSpPr>
          <p:nvPr/>
        </p:nvSpPr>
        <p:spPr bwMode="auto">
          <a:xfrm>
            <a:off x="3567113" y="3589337"/>
            <a:ext cx="123825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4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5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5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5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5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ea typeface="Arial" charset="0"/>
                <a:cs typeface="Arial" charset="0"/>
              </a:rPr>
              <a:t>R-DHAP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ea typeface="Arial" charset="0"/>
                <a:cs typeface="Arial" charset="0"/>
              </a:rPr>
              <a:t>R-DHAOx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ea typeface="Arial" charset="0"/>
                <a:cs typeface="Arial" charset="0"/>
              </a:rPr>
              <a:t>R-GEMOx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ea typeface="Arial" charset="0"/>
                <a:cs typeface="Arial" charset="0"/>
              </a:rPr>
              <a:t>R-MINE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ea typeface="Arial" charset="0"/>
                <a:cs typeface="Arial" charset="0"/>
              </a:rPr>
              <a:t>R-MIV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ea typeface="Arial" charset="0"/>
                <a:cs typeface="Arial" charset="0"/>
              </a:rPr>
              <a:t>….</a:t>
            </a:r>
          </a:p>
        </p:txBody>
      </p:sp>
      <p:sp>
        <p:nvSpPr>
          <p:cNvPr id="23" name="Text Box 19"/>
          <p:cNvSpPr txBox="1">
            <a:spLocks noChangeArrowheads="1"/>
          </p:cNvSpPr>
          <p:nvPr/>
        </p:nvSpPr>
        <p:spPr bwMode="auto">
          <a:xfrm>
            <a:off x="3683000" y="3017837"/>
            <a:ext cx="1056700" cy="369332"/>
          </a:xfrm>
          <a:prstGeom prst="rect">
            <a:avLst/>
          </a:prstGeom>
          <a:solidFill>
            <a:srgbClr val="B9D62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4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5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5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5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5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chemeClr val="bg1"/>
                </a:solidFill>
                <a:ea typeface="Arial" charset="0"/>
                <a:cs typeface="Arial" charset="0"/>
              </a:rPr>
              <a:t>Salvage</a:t>
            </a:r>
          </a:p>
        </p:txBody>
      </p:sp>
      <p:sp>
        <p:nvSpPr>
          <p:cNvPr id="24" name="Line 20"/>
          <p:cNvSpPr>
            <a:spLocks noChangeShapeType="1"/>
          </p:cNvSpPr>
          <p:nvPr/>
        </p:nvSpPr>
        <p:spPr bwMode="auto">
          <a:xfrm flipV="1">
            <a:off x="4667250" y="3561869"/>
            <a:ext cx="317135" cy="321155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 w="lg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ea typeface="Arial" charset="0"/>
              <a:cs typeface="Arial" charset="0"/>
            </a:endParaRPr>
          </a:p>
        </p:txBody>
      </p:sp>
      <p:sp>
        <p:nvSpPr>
          <p:cNvPr id="25" name="Line 21"/>
          <p:cNvSpPr>
            <a:spLocks noChangeShapeType="1"/>
          </p:cNvSpPr>
          <p:nvPr/>
        </p:nvSpPr>
        <p:spPr bwMode="auto">
          <a:xfrm>
            <a:off x="4667250" y="4553256"/>
            <a:ext cx="280046" cy="37117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ea typeface="Arial" charset="0"/>
              <a:cs typeface="Arial" charset="0"/>
            </a:endParaRPr>
          </a:p>
        </p:txBody>
      </p:sp>
      <p:sp>
        <p:nvSpPr>
          <p:cNvPr id="26" name="Text Box 22"/>
          <p:cNvSpPr txBox="1">
            <a:spLocks noChangeArrowheads="1"/>
          </p:cNvSpPr>
          <p:nvPr/>
        </p:nvSpPr>
        <p:spPr bwMode="auto">
          <a:xfrm>
            <a:off x="4947296" y="3238500"/>
            <a:ext cx="882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4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5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5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5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5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9951E"/>
                </a:solidFill>
                <a:ea typeface="Arial" charset="0"/>
                <a:cs typeface="Arial" charset="0"/>
              </a:rPr>
              <a:t>SD/PD</a:t>
            </a:r>
          </a:p>
        </p:txBody>
      </p:sp>
      <p:sp>
        <p:nvSpPr>
          <p:cNvPr id="27" name="Text Box 23"/>
          <p:cNvSpPr txBox="1">
            <a:spLocks noChangeArrowheads="1"/>
          </p:cNvSpPr>
          <p:nvPr/>
        </p:nvSpPr>
        <p:spPr bwMode="auto">
          <a:xfrm>
            <a:off x="4947296" y="4850118"/>
            <a:ext cx="895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4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5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5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5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5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ea typeface="Arial" charset="0"/>
                <a:cs typeface="Arial" charset="0"/>
              </a:rPr>
              <a:t>CR/PR</a:t>
            </a:r>
          </a:p>
        </p:txBody>
      </p:sp>
      <p:sp>
        <p:nvSpPr>
          <p:cNvPr id="28" name="AutoShape 24"/>
          <p:cNvSpPr>
            <a:spLocks noChangeArrowheads="1"/>
          </p:cNvSpPr>
          <p:nvPr/>
        </p:nvSpPr>
        <p:spPr bwMode="auto">
          <a:xfrm>
            <a:off x="5883921" y="4961243"/>
            <a:ext cx="504825" cy="144463"/>
          </a:xfrm>
          <a:prstGeom prst="rightArrow">
            <a:avLst>
              <a:gd name="adj1" fmla="val 50000"/>
              <a:gd name="adj2" fmla="val 87363"/>
            </a:avLst>
          </a:prstGeom>
          <a:solidFill>
            <a:srgbClr val="B9D62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4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5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5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5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5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en-US" sz="1800">
              <a:ea typeface="Arial" charset="0"/>
              <a:cs typeface="Arial" charset="0"/>
            </a:endParaRPr>
          </a:p>
        </p:txBody>
      </p:sp>
      <p:sp>
        <p:nvSpPr>
          <p:cNvPr id="29" name="AutoShape 25"/>
          <p:cNvSpPr>
            <a:spLocks noChangeArrowheads="1"/>
          </p:cNvSpPr>
          <p:nvPr/>
        </p:nvSpPr>
        <p:spPr bwMode="auto">
          <a:xfrm>
            <a:off x="5883921" y="3349625"/>
            <a:ext cx="504825" cy="144463"/>
          </a:xfrm>
          <a:prstGeom prst="rightArrow">
            <a:avLst>
              <a:gd name="adj1" fmla="val 50000"/>
              <a:gd name="adj2" fmla="val 87363"/>
            </a:avLst>
          </a:prstGeom>
          <a:solidFill>
            <a:srgbClr val="F9951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4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5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5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5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5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en-US" sz="1800">
              <a:ea typeface="Arial" charset="0"/>
              <a:cs typeface="Arial" charset="0"/>
            </a:endParaRPr>
          </a:p>
        </p:txBody>
      </p: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6431609" y="4845356"/>
            <a:ext cx="1993238" cy="369332"/>
          </a:xfrm>
          <a:prstGeom prst="rect">
            <a:avLst/>
          </a:prstGeom>
          <a:solidFill>
            <a:srgbClr val="B9D62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4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5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5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5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5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chemeClr val="bg1"/>
                </a:solidFill>
                <a:ea typeface="Arial" charset="0"/>
                <a:cs typeface="Arial" charset="0"/>
              </a:rPr>
              <a:t>Trial registration</a:t>
            </a:r>
          </a:p>
        </p:txBody>
      </p:sp>
      <p:sp>
        <p:nvSpPr>
          <p:cNvPr id="31" name="Text Box 27"/>
          <p:cNvSpPr txBox="1">
            <a:spLocks noChangeArrowheads="1"/>
          </p:cNvSpPr>
          <p:nvPr/>
        </p:nvSpPr>
        <p:spPr bwMode="auto">
          <a:xfrm>
            <a:off x="6431609" y="3233737"/>
            <a:ext cx="1444625" cy="376238"/>
          </a:xfrm>
          <a:prstGeom prst="rect">
            <a:avLst/>
          </a:prstGeom>
          <a:solidFill>
            <a:srgbClr val="F9951E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spcBef>
                <a:spcPct val="4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5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5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5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5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chemeClr val="bg1"/>
                </a:solidFill>
                <a:ea typeface="Arial" charset="0"/>
                <a:cs typeface="Arial" charset="0"/>
              </a:rPr>
              <a:t>Not eligible</a:t>
            </a:r>
          </a:p>
        </p:txBody>
      </p:sp>
      <p:sp>
        <p:nvSpPr>
          <p:cNvPr id="32" name="AutoShape 28"/>
          <p:cNvSpPr>
            <a:spLocks noChangeArrowheads="1"/>
          </p:cNvSpPr>
          <p:nvPr/>
        </p:nvSpPr>
        <p:spPr bwMode="auto">
          <a:xfrm>
            <a:off x="7163446" y="5321606"/>
            <a:ext cx="503238" cy="2889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B9D62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4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5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5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5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5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en-US" sz="1800">
              <a:ea typeface="Arial" charset="0"/>
              <a:cs typeface="Arial" charset="0"/>
            </a:endParaRPr>
          </a:p>
        </p:txBody>
      </p:sp>
      <p:sp>
        <p:nvSpPr>
          <p:cNvPr id="33" name="Text Box 29"/>
          <p:cNvSpPr txBox="1">
            <a:spLocks noChangeArrowheads="1"/>
          </p:cNvSpPr>
          <p:nvPr/>
        </p:nvSpPr>
        <p:spPr bwMode="auto">
          <a:xfrm>
            <a:off x="5987436" y="5712131"/>
            <a:ext cx="3018776" cy="1077218"/>
          </a:xfrm>
          <a:prstGeom prst="rect">
            <a:avLst/>
          </a:prstGeom>
          <a:solidFill>
            <a:srgbClr val="B9D62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4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5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5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5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5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LEN </a:t>
            </a:r>
            <a:r>
              <a:rPr lang="en-US" altLang="en-US" sz="1800" b="1" dirty="0">
                <a:solidFill>
                  <a:schemeClr val="bg1"/>
                </a:solidFill>
                <a:ea typeface="Arial" charset="0"/>
                <a:cs typeface="Arial" charset="0"/>
              </a:rPr>
              <a:t>25 mg/d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chemeClr val="bg1"/>
                </a:solidFill>
                <a:ea typeface="Arial" charset="0"/>
                <a:cs typeface="Arial" charset="0"/>
              </a:rPr>
              <a:t>for 21 days </a:t>
            </a:r>
            <a:r>
              <a:rPr lang="en-US" altLang="en-US" sz="1800" b="1" dirty="0" smtClean="0">
                <a:solidFill>
                  <a:schemeClr val="bg1"/>
                </a:solidFill>
                <a:ea typeface="Arial" charset="0"/>
                <a:cs typeface="Arial" charset="0"/>
              </a:rPr>
              <a:t>out of 28 </a:t>
            </a:r>
            <a:r>
              <a:rPr lang="en-US" altLang="en-US" sz="1800" b="1" dirty="0">
                <a:solidFill>
                  <a:schemeClr val="bg1"/>
                </a:solidFill>
                <a:ea typeface="Arial" charset="0"/>
                <a:cs typeface="Arial" charset="0"/>
              </a:rPr>
              <a:t>days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 dirty="0">
                <a:solidFill>
                  <a:schemeClr val="bg1"/>
                </a:solidFill>
                <a:ea typeface="Arial" charset="0"/>
                <a:cs typeface="Arial" charset="0"/>
              </a:rPr>
              <a:t>(for 2 years or until failure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 dirty="0">
                <a:solidFill>
                  <a:schemeClr val="bg1"/>
                </a:solidFill>
                <a:ea typeface="Arial" charset="0"/>
                <a:cs typeface="Arial" charset="0"/>
              </a:rPr>
              <a:t>or unacceptable toxicity)</a:t>
            </a:r>
          </a:p>
        </p:txBody>
      </p:sp>
      <p:sp>
        <p:nvSpPr>
          <p:cNvPr id="34" name="Triangle 33"/>
          <p:cNvSpPr/>
          <p:nvPr/>
        </p:nvSpPr>
        <p:spPr bwMode="auto">
          <a:xfrm rot="10800000">
            <a:off x="2428876" y="3495000"/>
            <a:ext cx="863600" cy="1731963"/>
          </a:xfrm>
          <a:prstGeom prst="triangle">
            <a:avLst/>
          </a:prstGeom>
          <a:solidFill>
            <a:srgbClr val="F9951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52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Events (Primary Endpoint) and Feasibility</a:t>
            </a:r>
          </a:p>
        </p:txBody>
      </p:sp>
      <p:pic>
        <p:nvPicPr>
          <p:cNvPr id="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5417" y="1217612"/>
            <a:ext cx="7880450" cy="402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4" name="Gruppo 3"/>
          <p:cNvGrpSpPr>
            <a:grpSpLocks/>
          </p:cNvGrpSpPr>
          <p:nvPr/>
        </p:nvGrpSpPr>
        <p:grpSpPr bwMode="auto">
          <a:xfrm>
            <a:off x="1633916" y="838200"/>
            <a:ext cx="3444875" cy="369887"/>
            <a:chOff x="1691422" y="598604"/>
            <a:chExt cx="3443923" cy="369811"/>
          </a:xfrm>
        </p:grpSpPr>
        <p:sp>
          <p:nvSpPr>
            <p:cNvPr id="5" name="Freccia in giù 1"/>
            <p:cNvSpPr/>
            <p:nvPr/>
          </p:nvSpPr>
          <p:spPr>
            <a:xfrm>
              <a:off x="1691422" y="701770"/>
              <a:ext cx="233299" cy="265059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CasellaDiTesto 2"/>
            <p:cNvSpPr txBox="1">
              <a:spLocks noChangeArrowheads="1"/>
            </p:cNvSpPr>
            <p:nvPr/>
          </p:nvSpPr>
          <p:spPr bwMode="auto">
            <a:xfrm>
              <a:off x="1976689" y="598604"/>
              <a:ext cx="3158656" cy="36981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>
              <a:lvl1pPr>
                <a:spcBef>
                  <a:spcPct val="4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5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5000"/>
                </a:spcBef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5000"/>
                </a:spcBef>
                <a:buChar char="–"/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5000"/>
                </a:spcBef>
                <a:buChar char="»"/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5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5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5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5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it-IT" altLang="it-IT" sz="1800" dirty="0" smtClean="0">
                  <a:solidFill>
                    <a:schemeClr val="bg1"/>
                  </a:solidFill>
                </a:rPr>
                <a:t>28 Relapse-free pts </a:t>
              </a:r>
              <a:r>
                <a:rPr lang="it-IT" altLang="it-IT" sz="1800" dirty="0" err="1" smtClean="0">
                  <a:solidFill>
                    <a:schemeClr val="bg1"/>
                  </a:solidFill>
                </a:rPr>
                <a:t>at</a:t>
              </a:r>
              <a:r>
                <a:rPr lang="it-IT" altLang="it-IT" sz="1800" dirty="0" smtClean="0">
                  <a:solidFill>
                    <a:schemeClr val="bg1"/>
                  </a:solidFill>
                </a:rPr>
                <a:t> 1 </a:t>
              </a:r>
              <a:r>
                <a:rPr lang="it-IT" altLang="it-IT" sz="1800" dirty="0" err="1" smtClean="0">
                  <a:solidFill>
                    <a:schemeClr val="bg1"/>
                  </a:solidFill>
                </a:rPr>
                <a:t>year</a:t>
              </a:r>
              <a:endParaRPr lang="en-US" altLang="it-IT" sz="180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52400" y="6519446"/>
            <a:ext cx="640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With permission from Ferreri AJM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474.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177800" y="5181600"/>
            <a:ext cx="8788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altLang="en-US" sz="2000" dirty="0" smtClean="0"/>
              <a:t>9/12 </a:t>
            </a:r>
            <a:r>
              <a:rPr lang="en-GB" altLang="en-US" sz="2000" dirty="0"/>
              <a:t>pts with hepatitis viral seropositivity received </a:t>
            </a:r>
            <a:r>
              <a:rPr lang="en-GB" altLang="en-US" sz="2000" dirty="0" smtClean="0"/>
              <a:t>LEN </a:t>
            </a:r>
            <a:r>
              <a:rPr lang="en-GB" altLang="en-US" sz="2000" dirty="0"/>
              <a:t>for </a:t>
            </a:r>
            <a:r>
              <a:rPr lang="en-GB" altLang="en-US" sz="2000" dirty="0" smtClean="0"/>
              <a:t>&gt;</a:t>
            </a:r>
            <a:r>
              <a:rPr lang="en-GB" altLang="en-US" sz="2000" dirty="0"/>
              <a:t>1</a:t>
            </a:r>
            <a:r>
              <a:rPr lang="en-GB" altLang="en-US" sz="2000" dirty="0" smtClean="0"/>
              <a:t> y; </a:t>
            </a:r>
            <a:r>
              <a:rPr lang="en-GB" altLang="en-US" sz="2000" dirty="0"/>
              <a:t>none </a:t>
            </a:r>
            <a:r>
              <a:rPr lang="en-GB" altLang="en-US" sz="2000" dirty="0" smtClean="0"/>
              <a:t>experienced </a:t>
            </a:r>
            <a:r>
              <a:rPr lang="en-GB" altLang="en-US" sz="2000" dirty="0"/>
              <a:t>virus reactivation or G</a:t>
            </a:r>
            <a:r>
              <a:rPr lang="en-GB" altLang="en-US" sz="2000" dirty="0" smtClean="0"/>
              <a:t>rade </a:t>
            </a:r>
            <a:r>
              <a:rPr lang="en-GB" altLang="en-US" sz="2000" dirty="0"/>
              <a:t>≥3 </a:t>
            </a:r>
            <a:r>
              <a:rPr lang="en-GB" altLang="en-US" sz="2000" dirty="0" smtClean="0"/>
              <a:t>hepatotoxicity.</a:t>
            </a:r>
          </a:p>
          <a:p>
            <a:pPr marL="342900" indent="-342900">
              <a:buFont typeface="Arial" charset="0"/>
              <a:buChar char="•"/>
            </a:pPr>
            <a:r>
              <a:rPr lang="en-GB" altLang="en-US" sz="2000" dirty="0" smtClean="0"/>
              <a:t>3/6 pts </a:t>
            </a:r>
            <a:r>
              <a:rPr lang="en-GB" altLang="en-US" sz="2000" dirty="0"/>
              <a:t>with prior ASCT received </a:t>
            </a:r>
            <a:r>
              <a:rPr lang="en-GB" altLang="en-US" sz="2000" dirty="0" smtClean="0"/>
              <a:t>LEN </a:t>
            </a:r>
            <a:r>
              <a:rPr lang="en-GB" altLang="en-US" sz="2000" dirty="0"/>
              <a:t>for </a:t>
            </a:r>
            <a:r>
              <a:rPr lang="en-GB" altLang="en-US" sz="2000" dirty="0" smtClean="0"/>
              <a:t>&gt;</a:t>
            </a:r>
            <a:r>
              <a:rPr lang="en-GB" altLang="en-US" sz="2000" dirty="0"/>
              <a:t>1</a:t>
            </a:r>
            <a:r>
              <a:rPr lang="en-GB" altLang="en-US" sz="2000" dirty="0" smtClean="0"/>
              <a:t> y; 2 experienced </a:t>
            </a:r>
            <a:r>
              <a:rPr lang="en-GB" altLang="en-US" sz="2000" dirty="0"/>
              <a:t>transient </a:t>
            </a:r>
            <a:r>
              <a:rPr lang="en-GB" altLang="en-US" sz="2000" dirty="0" smtClean="0"/>
              <a:t>Grade 4 hematologic toxicity </a:t>
            </a:r>
            <a:r>
              <a:rPr lang="en-GB" altLang="en-US" sz="2000" dirty="0"/>
              <a:t>without </a:t>
            </a:r>
            <a:r>
              <a:rPr lang="en-GB" altLang="en-US" sz="2000" dirty="0" smtClean="0"/>
              <a:t>severe/unexpected complications.</a:t>
            </a:r>
            <a:endParaRPr lang="en-US" sz="20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4821919" y="2938571"/>
            <a:ext cx="4144282" cy="584775"/>
          </a:xfrm>
          <a:prstGeom prst="rect">
            <a:avLst/>
          </a:prstGeom>
          <a:solidFill>
            <a:srgbClr val="0025A7"/>
          </a:solidFill>
        </p:spPr>
        <p:txBody>
          <a:bodyPr wrap="square" rtlCol="0">
            <a:spAutoFit/>
          </a:bodyPr>
          <a:lstStyle/>
          <a:p>
            <a:r>
              <a:rPr lang="en-GB" altLang="x-none" sz="1600" dirty="0" smtClean="0">
                <a:solidFill>
                  <a:schemeClr val="bg1"/>
                </a:solidFill>
                <a:ea typeface="Arial" charset="0"/>
                <a:cs typeface="Arial" charset="0"/>
              </a:rPr>
              <a:t>Median </a:t>
            </a:r>
            <a:r>
              <a:rPr lang="en-GB" altLang="x-none" sz="1600" dirty="0">
                <a:solidFill>
                  <a:schemeClr val="bg1"/>
                </a:solidFill>
                <a:ea typeface="Arial" charset="0"/>
                <a:cs typeface="Arial" charset="0"/>
              </a:rPr>
              <a:t>follow-up: 25 </a:t>
            </a:r>
            <a:r>
              <a:rPr lang="en-US" altLang="x-none" sz="1600" dirty="0">
                <a:solidFill>
                  <a:schemeClr val="bg1"/>
                </a:solidFill>
                <a:ea typeface="Arial" charset="0"/>
                <a:cs typeface="Arial" charset="0"/>
              </a:rPr>
              <a:t>(range 6-87) </a:t>
            </a:r>
            <a:r>
              <a:rPr lang="en-GB" altLang="x-none" sz="1600" dirty="0">
                <a:solidFill>
                  <a:schemeClr val="bg1"/>
                </a:solidFill>
                <a:ea typeface="Arial" charset="0"/>
                <a:cs typeface="Arial" charset="0"/>
              </a:rPr>
              <a:t>months</a:t>
            </a:r>
            <a:endParaRPr lang="it-IT" altLang="x-none" sz="1600" dirty="0">
              <a:solidFill>
                <a:schemeClr val="bg1"/>
              </a:solidFill>
              <a:ea typeface="Arial" charset="0"/>
              <a:cs typeface="Arial" charset="0"/>
            </a:endParaRPr>
          </a:p>
          <a:p>
            <a:r>
              <a:rPr lang="en-GB" altLang="en-US" sz="1600" dirty="0" smtClean="0">
                <a:solidFill>
                  <a:schemeClr val="bg1"/>
                </a:solidFill>
                <a:ea typeface="Arial" charset="0"/>
                <a:cs typeface="Arial" charset="0"/>
              </a:rPr>
              <a:t>Pre-determined </a:t>
            </a:r>
            <a:r>
              <a:rPr lang="en-US" altLang="en-US" sz="1600" dirty="0">
                <a:solidFill>
                  <a:schemeClr val="bg1"/>
                </a:solidFill>
                <a:ea typeface="Arial" charset="0"/>
                <a:cs typeface="Arial" charset="0"/>
              </a:rPr>
              <a:t>efficacy threshold</a:t>
            </a:r>
            <a:r>
              <a:rPr lang="en-GB" altLang="en-US" sz="1600" dirty="0">
                <a:solidFill>
                  <a:schemeClr val="bg1"/>
                </a:solidFill>
                <a:ea typeface="Arial" charset="0"/>
                <a:cs typeface="Arial" charset="0"/>
              </a:rPr>
              <a:t> ≥</a:t>
            </a:r>
            <a:r>
              <a:rPr lang="en-GB" altLang="en-US" sz="1600" dirty="0" smtClean="0">
                <a:solidFill>
                  <a:schemeClr val="bg1"/>
                </a:solidFill>
                <a:ea typeface="Arial" charset="0"/>
                <a:cs typeface="Arial" charset="0"/>
              </a:rPr>
              <a:t>19</a:t>
            </a:r>
            <a:endParaRPr lang="it-IT" altLang="en-US" sz="1600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134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Efficacy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16604" y="4804383"/>
            <a:ext cx="2819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sz="2000" b="1" u="sng" dirty="0" smtClean="0"/>
              <a:t>1-year PFS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sz="2000" dirty="0" smtClean="0"/>
              <a:t>Overall: 70%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640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With permission from Ferreri AJM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474.</a:t>
            </a:r>
            <a:endParaRPr lang="en-US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1474787"/>
            <a:ext cx="8763000" cy="315751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09800" y="1224746"/>
            <a:ext cx="782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PFS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0" y="1222645"/>
            <a:ext cx="628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OS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29200" y="4804383"/>
            <a:ext cx="39243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Survival</a:t>
            </a:r>
          </a:p>
          <a:p>
            <a:r>
              <a:rPr lang="en-US" sz="2000" dirty="0" smtClean="0"/>
              <a:t>Alive (n = 33)</a:t>
            </a:r>
          </a:p>
          <a:p>
            <a:r>
              <a:rPr lang="en-US" sz="2000" dirty="0" smtClean="0"/>
              <a:t>Deaths from DLBCL (n = 11)</a:t>
            </a:r>
          </a:p>
          <a:p>
            <a:r>
              <a:rPr lang="en-US" sz="2000" dirty="0" smtClean="0"/>
              <a:t>Death from acute toxicity or MDS (n = 1 each)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65441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3"/>
          <p:cNvSpPr>
            <a:spLocks noChangeArrowheads="1"/>
          </p:cNvSpPr>
          <p:nvPr/>
        </p:nvSpPr>
        <p:spPr bwMode="auto">
          <a:xfrm>
            <a:off x="644048" y="1066800"/>
            <a:ext cx="8042752" cy="46482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Adverse Events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8367" y="5772090"/>
            <a:ext cx="39950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*</a:t>
            </a:r>
            <a:r>
              <a:rPr lang="en-US" sz="2000" baseline="30000" dirty="0" smtClean="0"/>
              <a:t> </a:t>
            </a:r>
            <a:r>
              <a:rPr lang="en-US" sz="2000" dirty="0" smtClean="0"/>
              <a:t>Denominator: Delivered courses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4479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Ferreri AJM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474.</a:t>
            </a:r>
            <a:endParaRPr lang="en-US" sz="1600" dirty="0"/>
          </a:p>
        </p:txBody>
      </p:sp>
      <p:graphicFrame>
        <p:nvGraphicFramePr>
          <p:cNvPr id="8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3812269"/>
              </p:ext>
            </p:extLst>
          </p:nvPr>
        </p:nvGraphicFramePr>
        <p:xfrm>
          <a:off x="719847" y="1143000"/>
          <a:ext cx="7859713" cy="4480736"/>
        </p:xfrm>
        <a:graphic>
          <a:graphicData uri="http://schemas.openxmlformats.org/drawingml/2006/table">
            <a:tbl>
              <a:tblPr/>
              <a:tblGrid>
                <a:gridCol w="2766742"/>
                <a:gridCol w="1818734"/>
                <a:gridCol w="1659015"/>
                <a:gridCol w="1615222"/>
              </a:tblGrid>
              <a:tr h="457200"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x-none" sz="18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42" marR="91442" marT="45728" marB="4572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Grade 1-2*</a:t>
                      </a:r>
                    </a:p>
                  </a:txBody>
                  <a:tcPr marL="91442" marR="91442" marT="45728" marB="4572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Grade 3*</a:t>
                      </a:r>
                    </a:p>
                  </a:txBody>
                  <a:tcPr marL="91442" marR="91442" marT="45728" marB="4572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Grade 4*</a:t>
                      </a:r>
                    </a:p>
                  </a:txBody>
                  <a:tcPr marL="91442" marR="91442" marT="45728" marB="45728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A2D60"/>
                    </a:solidFill>
                  </a:tcPr>
                </a:tc>
              </a:tr>
              <a:tr h="340515"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Neutropenia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100 (18%)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98 (18%)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30 </a:t>
                      </a:r>
                      <a:r>
                        <a:rPr kumimoji="0" lang="it-IT" altLang="x-non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(5</a:t>
                      </a: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</a:tr>
              <a:tr h="340515"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Thrombocytopenia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105 (19%)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 </a:t>
                      </a:r>
                      <a:r>
                        <a:rPr kumimoji="0" lang="it-IT" altLang="x-non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(3</a:t>
                      </a: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3 (&lt;1%)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</a:tr>
              <a:tr h="340515"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Anemia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141 (25%)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5 </a:t>
                      </a:r>
                      <a:r>
                        <a:rPr kumimoji="0" lang="it-IT" altLang="x-non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(1</a:t>
                      </a: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0 </a:t>
                      </a:r>
                      <a:r>
                        <a:rPr kumimoji="0" lang="it-IT" altLang="x-non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(0</a:t>
                      </a: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</a:tr>
              <a:tr h="340515"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FN/</a:t>
                      </a:r>
                      <a:r>
                        <a:rPr kumimoji="0" lang="it-IT" altLang="x-none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infections</a:t>
                      </a:r>
                      <a:endParaRPr kumimoji="0" lang="it-IT" altLang="x-none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8 </a:t>
                      </a:r>
                      <a:r>
                        <a:rPr kumimoji="0" lang="it-IT" altLang="x-non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(1</a:t>
                      </a: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3 (&lt;1%)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0 </a:t>
                      </a:r>
                      <a:r>
                        <a:rPr kumimoji="0" lang="it-IT" altLang="x-non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(0</a:t>
                      </a: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</a:tr>
              <a:tr h="340515"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Neurotoxicity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48 </a:t>
                      </a:r>
                      <a:r>
                        <a:rPr kumimoji="0" lang="it-IT" altLang="x-non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(9</a:t>
                      </a: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0 </a:t>
                      </a:r>
                      <a:r>
                        <a:rPr kumimoji="0" lang="it-IT" altLang="x-non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(0</a:t>
                      </a: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0 </a:t>
                      </a:r>
                      <a:r>
                        <a:rPr kumimoji="0" lang="it-IT" altLang="x-non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(0</a:t>
                      </a: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</a:tr>
              <a:tr h="340515"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Diarrhea</a:t>
                      </a:r>
                      <a:endParaRPr kumimoji="0" lang="it-IT" altLang="x-none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31 </a:t>
                      </a:r>
                      <a:r>
                        <a:rPr kumimoji="0" lang="it-IT" altLang="x-non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(6</a:t>
                      </a: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2 (&lt;1%)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1 (&lt;1%)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</a:tr>
              <a:tr h="340515"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Rash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16 </a:t>
                      </a:r>
                      <a:r>
                        <a:rPr kumimoji="0" lang="it-IT" altLang="x-non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(3</a:t>
                      </a: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6 </a:t>
                      </a:r>
                      <a:r>
                        <a:rPr kumimoji="0" lang="it-IT" altLang="x-non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(1</a:t>
                      </a: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2 (&lt;1%)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</a:tr>
              <a:tr h="340515"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Hepatotoxicity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31 </a:t>
                      </a:r>
                      <a:r>
                        <a:rPr kumimoji="0" lang="it-IT" altLang="x-non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(6</a:t>
                      </a: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4 (&lt;1%)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0 </a:t>
                      </a:r>
                      <a:r>
                        <a:rPr kumimoji="0" lang="it-IT" altLang="x-non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(0</a:t>
                      </a: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</a:tr>
              <a:tr h="340515"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Constipation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9 </a:t>
                      </a:r>
                      <a:r>
                        <a:rPr kumimoji="0" lang="it-IT" altLang="x-non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(2</a:t>
                      </a: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5 (&lt;1%)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0 </a:t>
                      </a:r>
                      <a:r>
                        <a:rPr kumimoji="0" lang="it-IT" altLang="x-non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(0</a:t>
                      </a: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</a:tr>
              <a:tr h="340515"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DVT/</a:t>
                      </a:r>
                      <a:r>
                        <a:rPr kumimoji="0" lang="it-IT" altLang="x-none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coagulopathy</a:t>
                      </a:r>
                      <a:endParaRPr kumimoji="0" lang="it-IT" altLang="x-none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0 </a:t>
                      </a:r>
                      <a:r>
                        <a:rPr kumimoji="0" lang="it-IT" altLang="x-non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(0</a:t>
                      </a: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2 (&lt;1%)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0 </a:t>
                      </a:r>
                      <a:r>
                        <a:rPr kumimoji="0" lang="it-IT" altLang="x-non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(0</a:t>
                      </a: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</a:tr>
              <a:tr h="340515"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Nephrotoxicity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15 </a:t>
                      </a:r>
                      <a:r>
                        <a:rPr kumimoji="0" lang="it-IT" altLang="x-non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(3</a:t>
                      </a: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2 (&lt;1%)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4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5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5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5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5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0 </a:t>
                      </a:r>
                      <a:r>
                        <a:rPr kumimoji="0" lang="it-IT" altLang="x-non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(0</a:t>
                      </a:r>
                      <a:r>
                        <a:rPr kumimoji="0" lang="it-IT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%)</a:t>
                      </a:r>
                    </a:p>
                  </a:txBody>
                  <a:tcPr marL="91442" marR="91442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857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001000" cy="5027612"/>
          </a:xfrm>
        </p:spPr>
        <p:txBody>
          <a:bodyPr/>
          <a:lstStyle/>
          <a:p>
            <a:r>
              <a:rPr lang="en-US" sz="2400" dirty="0"/>
              <a:t>With the limitations of a </a:t>
            </a:r>
            <a:r>
              <a:rPr lang="en-US" sz="2400" dirty="0" smtClean="0"/>
              <a:t>nonrandomized </a:t>
            </a:r>
            <a:r>
              <a:rPr lang="en-US" sz="2400" dirty="0"/>
              <a:t>trial design, the trial supports the use of LEN maintenance in ASCT-ineligible pts with </a:t>
            </a:r>
            <a:r>
              <a:rPr lang="en-US" sz="2400" dirty="0" err="1"/>
              <a:t>chemosensitive</a:t>
            </a:r>
            <a:r>
              <a:rPr lang="en-US" sz="2400" dirty="0"/>
              <a:t> relapse of DLBCL or those experiencing relapse after ASCT.</a:t>
            </a:r>
          </a:p>
          <a:p>
            <a:r>
              <a:rPr lang="en-US" sz="2400" dirty="0"/>
              <a:t>Response duration after LEN was longer than after the prior treatment line in half of </a:t>
            </a:r>
            <a:r>
              <a:rPr lang="en-US" sz="2400" dirty="0" smtClean="0"/>
              <a:t>pts </a:t>
            </a:r>
            <a:r>
              <a:rPr lang="en-US" sz="2400" dirty="0"/>
              <a:t>and was twice as long in a </a:t>
            </a:r>
            <a:r>
              <a:rPr lang="en-US" sz="2400" dirty="0" smtClean="0"/>
              <a:t>third of pts.</a:t>
            </a:r>
            <a:endParaRPr lang="en-US" sz="2400" dirty="0"/>
          </a:p>
          <a:p>
            <a:pPr lvl="1"/>
            <a:r>
              <a:rPr lang="en-US" sz="2400" dirty="0"/>
              <a:t>Median PFS (PET-positive residual disease after salvage therapy) = 25+ </a:t>
            </a:r>
            <a:r>
              <a:rPr lang="en-US" sz="2400" dirty="0" err="1"/>
              <a:t>mo</a:t>
            </a:r>
            <a:endParaRPr lang="en-US" sz="2400" dirty="0"/>
          </a:p>
          <a:p>
            <a:pPr lvl="1"/>
            <a:r>
              <a:rPr lang="en-US" sz="2400" dirty="0"/>
              <a:t>2-year PFS (relapsed ABC-DLBCL) = ~60%</a:t>
            </a:r>
          </a:p>
          <a:p>
            <a:pPr lvl="1"/>
            <a:r>
              <a:rPr lang="en-US" sz="2400" dirty="0"/>
              <a:t>This benefit also applies to the poor-prognosis group (2/3 of pts &gt;70 years, 95% of pts with ≥2 unfavorable features and all were previously exposed to rituximab</a:t>
            </a:r>
            <a:r>
              <a:rPr lang="en-US" sz="2400" dirty="0" smtClean="0"/>
              <a:t>). 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6519446"/>
            <a:ext cx="4479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Ferreri AJM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474.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84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LEN maintenance was feasible in elderly </a:t>
            </a:r>
            <a:r>
              <a:rPr lang="en-US" dirty="0" smtClean="0"/>
              <a:t>patients.</a:t>
            </a:r>
            <a:endParaRPr lang="en-US" dirty="0"/>
          </a:p>
          <a:p>
            <a:r>
              <a:rPr lang="en-US" dirty="0"/>
              <a:t>Unexpected toxicity was not observed in HBV/HCV-positive pts or among previously transplanted pts.</a:t>
            </a:r>
          </a:p>
          <a:p>
            <a:r>
              <a:rPr lang="en-US" dirty="0"/>
              <a:t>PFS was equally encouraging in de novo and </a:t>
            </a:r>
            <a:r>
              <a:rPr lang="en-US"/>
              <a:t>transformed </a:t>
            </a:r>
            <a:r>
              <a:rPr lang="en-US" smtClean="0"/>
              <a:t>DLBCL (data not shown). </a:t>
            </a:r>
            <a:endParaRPr lang="en-US" dirty="0"/>
          </a:p>
          <a:p>
            <a:r>
              <a:rPr lang="en-US" dirty="0"/>
              <a:t>LEN may overcome the negative effect of ABC-DLBCL phenotype on outcome.</a:t>
            </a:r>
          </a:p>
          <a:p>
            <a:r>
              <a:rPr lang="en-US" dirty="0"/>
              <a:t>These results warrant further investigation of immunomodulatory drugs as maintenance therapy in </a:t>
            </a:r>
            <a:r>
              <a:rPr lang="en-US" dirty="0" smtClean="0"/>
              <a:t>patients </a:t>
            </a:r>
            <a:r>
              <a:rPr lang="en-US" dirty="0"/>
              <a:t>with high-risk DLBCL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6519446"/>
            <a:ext cx="4479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Ferreri AJM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474.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14084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8077200" cy="1143000"/>
          </a:xfrm>
        </p:spPr>
        <p:txBody>
          <a:bodyPr/>
          <a:lstStyle/>
          <a:p>
            <a:r>
              <a:rPr lang="en-US" dirty="0"/>
              <a:t>First Analysis of an International Double-Blind Randomized Phase III Study of Lenalidomide Maintenance in Elderly Patients with DLBCL Treated with R-CHOP in First Line, the Remarc Study from </a:t>
            </a:r>
            <a:r>
              <a:rPr lang="en-US" dirty="0" smtClean="0"/>
              <a:t>Lysa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i="0" dirty="0" smtClean="0"/>
              <a:t>Thieblemont C et al.</a:t>
            </a:r>
            <a:br>
              <a:rPr lang="en-US" i="0" dirty="0" smtClean="0"/>
            </a:br>
            <a:r>
              <a:rPr lang="en-US" dirty="0" smtClean="0"/>
              <a:t>Proc </a:t>
            </a:r>
            <a:r>
              <a:rPr lang="en-US" dirty="0"/>
              <a:t>ASH </a:t>
            </a:r>
            <a:r>
              <a:rPr lang="en-US" i="0" dirty="0"/>
              <a:t>2016;Abstract </a:t>
            </a:r>
            <a:r>
              <a:rPr lang="en-US" i="0" dirty="0" smtClean="0"/>
              <a:t>471.</a:t>
            </a:r>
          </a:p>
        </p:txBody>
      </p:sp>
    </p:spTree>
    <p:extLst>
      <p:ext uri="{BB962C8B-B14F-4D97-AF65-F5344CB8AC3E}">
        <p14:creationId xmlns:p14="http://schemas.microsoft.com/office/powerpoint/2010/main" val="575297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R-CHOP is the standard first-line </a:t>
            </a:r>
            <a:r>
              <a:rPr lang="en-US" dirty="0" smtClean="0"/>
              <a:t>therapy </a:t>
            </a:r>
            <a:r>
              <a:rPr lang="en-US" dirty="0"/>
              <a:t>for elderly patients with diffuse large B-cell lymphoma (DLBCL</a:t>
            </a:r>
            <a:r>
              <a:rPr lang="en-US" dirty="0" smtClean="0"/>
              <a:t>).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However, </a:t>
            </a:r>
            <a:r>
              <a:rPr lang="en-US" dirty="0"/>
              <a:t>30% of patients </a:t>
            </a:r>
            <a:r>
              <a:rPr lang="en-US" dirty="0" smtClean="0"/>
              <a:t>experience </a:t>
            </a:r>
            <a:r>
              <a:rPr lang="en-US" dirty="0"/>
              <a:t>relapse and 70% of </a:t>
            </a:r>
            <a:r>
              <a:rPr lang="en-US" dirty="0" smtClean="0"/>
              <a:t>those with relapsed DLBCL </a:t>
            </a:r>
            <a:r>
              <a:rPr lang="en-US" dirty="0"/>
              <a:t>will die within 2 years of diagnosis.</a:t>
            </a:r>
            <a:r>
              <a:rPr lang="en-US" dirty="0" smtClean="0"/>
              <a:t>  </a:t>
            </a:r>
          </a:p>
          <a:p>
            <a:pPr>
              <a:spcAft>
                <a:spcPts val="600"/>
              </a:spcAft>
            </a:pPr>
            <a:r>
              <a:rPr lang="en-US" b="1" u="sng" dirty="0" smtClean="0"/>
              <a:t>Study </a:t>
            </a:r>
            <a:r>
              <a:rPr lang="en-US" b="1" u="sng" dirty="0"/>
              <a:t>objective:</a:t>
            </a:r>
            <a:r>
              <a:rPr lang="en-US" dirty="0" smtClean="0"/>
              <a:t> To assess the </a:t>
            </a:r>
            <a:r>
              <a:rPr lang="en-US" dirty="0"/>
              <a:t>benefit of lenalidomide (LEN) maintenance after response to R-CHOP in patients aged 60 to 80 years with untreated DLBCL, FL3b or transformed </a:t>
            </a:r>
            <a:r>
              <a:rPr lang="en-US" dirty="0" smtClean="0"/>
              <a:t>lymphoma.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6247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Thieblemont C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471. (</a:t>
            </a:r>
            <a:r>
              <a:rPr lang="en-US" sz="1600" dirty="0"/>
              <a:t>Abstract only</a:t>
            </a:r>
            <a:r>
              <a:rPr lang="en-US" sz="1600" dirty="0" smtClean="0"/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6472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Line 14"/>
          <p:cNvSpPr>
            <a:spLocks noChangeShapeType="1"/>
          </p:cNvSpPr>
          <p:nvPr/>
        </p:nvSpPr>
        <p:spPr bwMode="auto">
          <a:xfrm flipV="1">
            <a:off x="5971989" y="1890051"/>
            <a:ext cx="13527" cy="624549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30" name="Line 15"/>
          <p:cNvSpPr>
            <a:spLocks noChangeShapeType="1"/>
          </p:cNvSpPr>
          <p:nvPr/>
        </p:nvSpPr>
        <p:spPr bwMode="auto">
          <a:xfrm flipV="1">
            <a:off x="5980106" y="1894447"/>
            <a:ext cx="693897" cy="2953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/>
              <a:ea typeface="ＭＳ Ｐゴシック" charset="0"/>
              <a:cs typeface="Arial"/>
            </a:endParaRPr>
          </a:p>
        </p:txBody>
      </p:sp>
      <p:grpSp>
        <p:nvGrpSpPr>
          <p:cNvPr id="7" name="Group 16"/>
          <p:cNvGrpSpPr>
            <a:grpSpLocks/>
          </p:cNvGrpSpPr>
          <p:nvPr/>
        </p:nvGrpSpPr>
        <p:grpSpPr bwMode="auto">
          <a:xfrm rot="10800000" flipH="1">
            <a:off x="5987269" y="3086557"/>
            <a:ext cx="727876" cy="513631"/>
            <a:chOff x="3540" y="1542"/>
            <a:chExt cx="911" cy="1248"/>
          </a:xfrm>
        </p:grpSpPr>
        <p:sp>
          <p:nvSpPr>
            <p:cNvPr id="32" name="Line 17"/>
            <p:cNvSpPr>
              <a:spLocks noChangeShapeType="1"/>
            </p:cNvSpPr>
            <p:nvPr/>
          </p:nvSpPr>
          <p:spPr bwMode="auto">
            <a:xfrm flipV="1">
              <a:off x="3540" y="1542"/>
              <a:ext cx="11" cy="1248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33" name="Line 18"/>
            <p:cNvSpPr>
              <a:spLocks noChangeShapeType="1"/>
            </p:cNvSpPr>
            <p:nvPr/>
          </p:nvSpPr>
          <p:spPr bwMode="auto">
            <a:xfrm>
              <a:off x="3551" y="1542"/>
              <a:ext cx="900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endParaRPr>
            </a:p>
          </p:txBody>
        </p:sp>
      </p:grpSp>
      <p:sp>
        <p:nvSpPr>
          <p:cNvPr id="16" name="Text Box 20"/>
          <p:cNvSpPr txBox="1">
            <a:spLocks noChangeArrowheads="1"/>
          </p:cNvSpPr>
          <p:nvPr/>
        </p:nvSpPr>
        <p:spPr bwMode="auto">
          <a:xfrm>
            <a:off x="6777924" y="1447800"/>
            <a:ext cx="2211332" cy="1286573"/>
          </a:xfrm>
          <a:prstGeom prst="rect">
            <a:avLst/>
          </a:prstGeom>
          <a:solidFill>
            <a:srgbClr val="F9961E"/>
          </a:solidFill>
          <a:ln w="12700">
            <a:solidFill>
              <a:schemeClr val="tx1">
                <a:lumMod val="10000"/>
                <a:lumOff val="90000"/>
              </a:schemeClr>
            </a:solidFill>
            <a:miter lim="800000"/>
            <a:headEnd/>
            <a:tailEnd/>
          </a:ln>
        </p:spPr>
        <p:txBody>
          <a:bodyPr wrap="square" anchor="ctr" anchorCtr="0">
            <a:no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US" altLang="en-US" sz="18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LEN maintenance</a:t>
            </a:r>
          </a:p>
        </p:txBody>
      </p:sp>
      <p:sp>
        <p:nvSpPr>
          <p:cNvPr id="27" name="Text Box 20"/>
          <p:cNvSpPr txBox="1">
            <a:spLocks noChangeArrowheads="1"/>
          </p:cNvSpPr>
          <p:nvPr/>
        </p:nvSpPr>
        <p:spPr bwMode="auto">
          <a:xfrm>
            <a:off x="6783646" y="2854821"/>
            <a:ext cx="2207954" cy="1296897"/>
          </a:xfrm>
          <a:prstGeom prst="rect">
            <a:avLst/>
          </a:prstGeom>
          <a:solidFill>
            <a:srgbClr val="99CD13"/>
          </a:solidFill>
          <a:ln w="12700">
            <a:solidFill>
              <a:schemeClr val="tx1">
                <a:lumMod val="10000"/>
                <a:lumOff val="90000"/>
              </a:schemeClr>
            </a:solidFill>
            <a:miter lim="800000"/>
            <a:headEnd/>
            <a:tailEnd/>
          </a:ln>
        </p:spPr>
        <p:txBody>
          <a:bodyPr wrap="square" anchor="ctr">
            <a:no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US" altLang="en-US" sz="18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Placebo</a:t>
            </a: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REMARC: </a:t>
            </a:r>
            <a:r>
              <a:rPr lang="en-US" dirty="0"/>
              <a:t>Phase </a:t>
            </a:r>
            <a:r>
              <a:rPr lang="en-US" dirty="0" smtClean="0"/>
              <a:t>III </a:t>
            </a:r>
            <a:r>
              <a:rPr lang="en-US" dirty="0"/>
              <a:t>Trial </a:t>
            </a:r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32556" y="1538111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" name="Line 2"/>
          <p:cNvSpPr>
            <a:spLocks noChangeShapeType="1"/>
          </p:cNvSpPr>
          <p:nvPr/>
        </p:nvSpPr>
        <p:spPr bwMode="auto">
          <a:xfrm>
            <a:off x="5505431" y="2863112"/>
            <a:ext cx="215207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6519446"/>
            <a:ext cx="6247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Thieblemont C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471. (</a:t>
            </a:r>
            <a:r>
              <a:rPr lang="en-US" sz="1600" dirty="0"/>
              <a:t>Abstract only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414338" y="5289669"/>
            <a:ext cx="8389964" cy="105931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r>
              <a:rPr lang="en-US" sz="2000" b="1" u="sng" kern="0" dirty="0" smtClean="0"/>
              <a:t>Primary endpoint:</a:t>
            </a:r>
            <a:r>
              <a:rPr lang="en-US" sz="2000" kern="0" dirty="0" smtClean="0"/>
              <a:t> PFS</a:t>
            </a:r>
          </a:p>
          <a:p>
            <a:r>
              <a:rPr lang="en-US" sz="2000" kern="0" dirty="0" smtClean="0"/>
              <a:t>Secondary endpoints include: </a:t>
            </a:r>
            <a:r>
              <a:rPr lang="en-US" sz="2000" dirty="0"/>
              <a:t>S</a:t>
            </a:r>
            <a:r>
              <a:rPr lang="en-US" sz="2000" dirty="0" smtClean="0"/>
              <a:t>afety</a:t>
            </a:r>
            <a:r>
              <a:rPr lang="en-US" sz="2000" dirty="0"/>
              <a:t>, PR to CR conversion </a:t>
            </a:r>
            <a:r>
              <a:rPr lang="en-US" sz="2000" dirty="0" smtClean="0"/>
              <a:t>rate during maintenance </a:t>
            </a:r>
            <a:r>
              <a:rPr lang="en-US" sz="2000" dirty="0"/>
              <a:t>and </a:t>
            </a:r>
            <a:r>
              <a:rPr lang="en-US" sz="2000" dirty="0" smtClean="0"/>
              <a:t>OS</a:t>
            </a:r>
            <a:endParaRPr lang="en-US" sz="2000" kern="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3369682" y="2079992"/>
            <a:ext cx="2116718" cy="1631216"/>
          </a:xfrm>
          <a:prstGeom prst="rect">
            <a:avLst/>
          </a:prstGeom>
          <a:solidFill>
            <a:srgbClr val="005796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Patients with CR/PR at the end of R-CHOP induction therapy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(n = 650*)</a:t>
            </a:r>
            <a:endParaRPr lang="en-US" sz="1800" dirty="0"/>
          </a:p>
        </p:txBody>
      </p:sp>
      <p:sp>
        <p:nvSpPr>
          <p:cNvPr id="25" name="Line 2"/>
          <p:cNvSpPr>
            <a:spLocks noChangeShapeType="1"/>
          </p:cNvSpPr>
          <p:nvPr/>
        </p:nvSpPr>
        <p:spPr bwMode="auto">
          <a:xfrm>
            <a:off x="2819400" y="2895600"/>
            <a:ext cx="507448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90678" y="2693835"/>
            <a:ext cx="4812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1:1</a:t>
            </a:r>
            <a:endParaRPr lang="en-US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30900" y="4381619"/>
            <a:ext cx="8573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*</a:t>
            </a:r>
            <a:r>
              <a:rPr lang="en-US" sz="1800" baseline="30000" dirty="0" smtClean="0"/>
              <a:t> </a:t>
            </a:r>
            <a:r>
              <a:rPr lang="en-US" sz="1800" dirty="0" smtClean="0"/>
              <a:t>CR </a:t>
            </a:r>
            <a:r>
              <a:rPr lang="en-US" sz="1800" dirty="0"/>
              <a:t>(</a:t>
            </a:r>
            <a:r>
              <a:rPr lang="en-US" sz="1800" dirty="0" smtClean="0"/>
              <a:t>n = 495); PR </a:t>
            </a:r>
            <a:r>
              <a:rPr lang="en-US" sz="1800" dirty="0"/>
              <a:t>(</a:t>
            </a:r>
            <a:r>
              <a:rPr lang="en-US" sz="1800" dirty="0" smtClean="0"/>
              <a:t>n = 152); central </a:t>
            </a:r>
            <a:r>
              <a:rPr lang="en-US" sz="1800" dirty="0"/>
              <a:t>review found that 3 patients were randomized in SD or PD, all in </a:t>
            </a:r>
            <a:r>
              <a:rPr lang="en-US" sz="1800" dirty="0" smtClean="0"/>
              <a:t>the LEN </a:t>
            </a:r>
            <a:r>
              <a:rPr lang="en-US" sz="1800" dirty="0"/>
              <a:t>arm. </a:t>
            </a:r>
          </a:p>
        </p:txBody>
      </p:sp>
      <p:graphicFrame>
        <p:nvGraphicFramePr>
          <p:cNvPr id="23" name="Group 1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2908856"/>
              </p:ext>
            </p:extLst>
          </p:nvPr>
        </p:nvGraphicFramePr>
        <p:xfrm>
          <a:off x="166133" y="1679245"/>
          <a:ext cx="2739324" cy="2529301"/>
        </p:xfrm>
        <a:graphic>
          <a:graphicData uri="http://schemas.openxmlformats.org/drawingml/2006/table">
            <a:tbl>
              <a:tblPr/>
              <a:tblGrid>
                <a:gridCol w="2739324"/>
              </a:tblGrid>
              <a:tr h="45890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b="1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Eligibility (n = 784)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68635" marR="68635" marT="34249" marB="3424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2070397">
                <a:tc>
                  <a:txBody>
                    <a:bodyPr/>
                    <a:lstStyle/>
                    <a:p>
                      <a:pPr marL="285750" indent="-285750" eaLnBrk="0" fontAlgn="base" hangingPunct="0">
                        <a:spcBef>
                          <a:spcPts val="600"/>
                        </a:spcBef>
                        <a:buFont typeface="Arial"/>
                        <a:buChar char="•"/>
                      </a:pPr>
                      <a:r>
                        <a:rPr lang="en-US" sz="180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Patients with CD20+ DLBCL</a:t>
                      </a:r>
                    </a:p>
                    <a:p>
                      <a:pPr marL="285750" marR="0" indent="-28575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FL3b-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positive</a:t>
                      </a:r>
                      <a:r>
                        <a:rPr lang="en-US" sz="180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 or transformed DLBCL</a:t>
                      </a:r>
                    </a:p>
                    <a:p>
                      <a:pPr marL="285750" indent="-285750">
                        <a:spcBef>
                          <a:spcPts val="600"/>
                        </a:spcBef>
                        <a:buFont typeface="Arial"/>
                        <a:buChar char="•"/>
                      </a:pPr>
                      <a:r>
                        <a:rPr lang="en-US" sz="180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Age 60-80 years</a:t>
                      </a:r>
                    </a:p>
                  </a:txBody>
                  <a:tcPr marL="68635" marR="68635" marT="34249" marB="3424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12A50"/>
                    </a:solidFill>
                  </a:tcPr>
                </a:tc>
              </a:tr>
            </a:tbl>
          </a:graphicData>
        </a:graphic>
      </p:graphicFrame>
      <p:sp>
        <p:nvSpPr>
          <p:cNvPr id="20" name="Oval 4"/>
          <p:cNvSpPr>
            <a:spLocks noChangeArrowheads="1"/>
          </p:cNvSpPr>
          <p:nvPr/>
        </p:nvSpPr>
        <p:spPr bwMode="auto">
          <a:xfrm>
            <a:off x="5702892" y="2549196"/>
            <a:ext cx="630936" cy="627832"/>
          </a:xfrm>
          <a:prstGeom prst="ellipse">
            <a:avLst/>
          </a:prstGeom>
          <a:solidFill>
            <a:srgbClr val="FF6600"/>
          </a:solidFill>
          <a:ln>
            <a:noFill/>
          </a:ln>
          <a:extLst/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748602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3"/>
          <p:cNvSpPr>
            <a:spLocks noChangeArrowheads="1"/>
          </p:cNvSpPr>
          <p:nvPr/>
        </p:nvSpPr>
        <p:spPr bwMode="auto">
          <a:xfrm>
            <a:off x="457200" y="914400"/>
            <a:ext cx="8229600" cy="255368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REMARC: </a:t>
            </a:r>
            <a:r>
              <a:rPr lang="en-US" dirty="0" smtClean="0"/>
              <a:t>Efficacy Results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85797" y="3962400"/>
            <a:ext cx="7772400" cy="2627511"/>
          </a:xfrm>
        </p:spPr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  <a:buFont typeface="Arial" charset="0"/>
              <a:buChar char="•"/>
            </a:pPr>
            <a:r>
              <a:rPr lang="en-US" sz="1800" dirty="0"/>
              <a:t>Median follow-up = </a:t>
            </a:r>
            <a:r>
              <a:rPr lang="en-US" sz="1800" dirty="0" smtClean="0"/>
              <a:t>40 </a:t>
            </a:r>
            <a:r>
              <a:rPr lang="en-US" sz="1800" dirty="0" err="1"/>
              <a:t>mo</a:t>
            </a:r>
            <a:endParaRPr lang="en-US" sz="1800" dirty="0"/>
          </a:p>
          <a:p>
            <a:pPr>
              <a:spcBef>
                <a:spcPts val="500"/>
              </a:spcBef>
              <a:spcAft>
                <a:spcPts val="500"/>
              </a:spcAft>
              <a:buFont typeface="Arial" charset="0"/>
              <a:buChar char="•"/>
            </a:pPr>
            <a:r>
              <a:rPr lang="en-US" sz="1800" dirty="0"/>
              <a:t>Median number of cycles was 15 in LEN and 25 in PBO (</a:t>
            </a:r>
            <a:r>
              <a:rPr lang="en-US" sz="1800" i="1" dirty="0" smtClean="0"/>
              <a:t>p </a:t>
            </a:r>
            <a:r>
              <a:rPr lang="en-US" sz="1800" dirty="0" smtClean="0"/>
              <a:t>&lt; 0.001</a:t>
            </a:r>
            <a:r>
              <a:rPr lang="en-US" sz="1800" dirty="0"/>
              <a:t>) </a:t>
            </a:r>
          </a:p>
          <a:p>
            <a:pPr>
              <a:spcBef>
                <a:spcPts val="500"/>
              </a:spcBef>
              <a:spcAft>
                <a:spcPts val="500"/>
              </a:spcAft>
              <a:buFont typeface="Arial" charset="0"/>
              <a:buChar char="•"/>
            </a:pPr>
            <a:r>
              <a:rPr lang="en-US" sz="1800" dirty="0"/>
              <a:t>Immature OS data did not show any benefit for LEN arm, a lack of difference not attributable to an excess of lymphoma relapse, secondary cancer or safety problems in LEN arm. </a:t>
            </a:r>
          </a:p>
          <a:p>
            <a:pPr>
              <a:spcBef>
                <a:spcPts val="500"/>
              </a:spcBef>
              <a:spcAft>
                <a:spcPts val="500"/>
              </a:spcAft>
              <a:buFont typeface="Arial" charset="0"/>
              <a:buChar char="•"/>
            </a:pPr>
            <a:r>
              <a:rPr lang="en-US" sz="1800" dirty="0"/>
              <a:t>Deaths generally occurred off study drug; median time from last dose of study drug to death was 277 days (LEN) vs 334 (placebo).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770658"/>
              </p:ext>
            </p:extLst>
          </p:nvPr>
        </p:nvGraphicFramePr>
        <p:xfrm>
          <a:off x="533400" y="1019357"/>
          <a:ext cx="8077200" cy="2343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9379"/>
                <a:gridCol w="1495421"/>
                <a:gridCol w="1524000"/>
                <a:gridCol w="1219200"/>
                <a:gridCol w="1219200"/>
              </a:tblGrid>
              <a:tr h="762001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PFS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LEN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2000" baseline="0" dirty="0" smtClean="0">
                          <a:solidFill>
                            <a:schemeClr val="bg1"/>
                          </a:solidFill>
                        </a:rPr>
                        <a:t>(n = 323)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Placebo</a:t>
                      </a: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(n = 327)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HR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solidFill>
                            <a:schemeClr val="bg1"/>
                          </a:solidFill>
                        </a:rPr>
                        <a:t>p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-value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</a:tr>
              <a:tr h="52725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Median PFS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NR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68 mo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0.708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0.0135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527255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Conversion rate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n = 86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n</a:t>
                      </a:r>
                      <a:r>
                        <a:rPr lang="en-US" sz="2000" b="1" baseline="0" dirty="0" smtClean="0">
                          <a:solidFill>
                            <a:schemeClr val="bg1"/>
                          </a:solidFill>
                        </a:rPr>
                        <a:t> = 93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HR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1" dirty="0" smtClean="0">
                          <a:solidFill>
                            <a:schemeClr val="bg1"/>
                          </a:solidFill>
                        </a:rPr>
                        <a:t>p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-value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</a:tr>
              <a:tr h="52725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PR 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sym typeface="Wingdings"/>
                        </a:rPr>
                        <a:t>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 CR conversion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18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</a:rPr>
                        <a:t> (21%)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13 (14%)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NR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NR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2400" y="6519446"/>
            <a:ext cx="6132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Thieblemont C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471. (Abstract only)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511626" y="3525034"/>
            <a:ext cx="18229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NR = not reported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1812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3"/>
          <p:cNvSpPr>
            <a:spLocks noChangeArrowheads="1"/>
          </p:cNvSpPr>
          <p:nvPr/>
        </p:nvSpPr>
        <p:spPr bwMode="auto">
          <a:xfrm>
            <a:off x="718457" y="1368936"/>
            <a:ext cx="7587343" cy="3507863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REMARC: </a:t>
            </a:r>
            <a:r>
              <a:rPr lang="en-US" dirty="0" smtClean="0"/>
              <a:t>Adverse Events (AEs)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5334000"/>
            <a:ext cx="7772400" cy="1155699"/>
          </a:xfrm>
        </p:spPr>
        <p:txBody>
          <a:bodyPr/>
          <a:lstStyle/>
          <a:p>
            <a:r>
              <a:rPr lang="en-US" sz="2000" dirty="0"/>
              <a:t>Secondary primary malignancies occurred in 33 patients receiving LEN and in 42 patients on PBO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648980"/>
              </p:ext>
            </p:extLst>
          </p:nvPr>
        </p:nvGraphicFramePr>
        <p:xfrm>
          <a:off x="854528" y="1467507"/>
          <a:ext cx="7315200" cy="331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2468"/>
                <a:gridCol w="2063254"/>
                <a:gridCol w="1969478"/>
              </a:tblGrid>
              <a:tr h="666919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Grade 3/4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</a:rPr>
                        <a:t> AE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LEN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2000" baseline="0" dirty="0" smtClean="0">
                          <a:solidFill>
                            <a:schemeClr val="bg1"/>
                          </a:solidFill>
                        </a:rPr>
                        <a:t>(n = 323)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Placebo</a:t>
                      </a: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(n = 327)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solidFill>
                      <a:srgbClr val="0A2D60"/>
                    </a:solidFill>
                  </a:tcPr>
                </a:tc>
              </a:tr>
              <a:tr h="65242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Neutropenia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56%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22%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5795"/>
                    </a:solidFill>
                  </a:tcPr>
                </a:tc>
              </a:tr>
              <a:tr h="65242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Infections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8%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6%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5795"/>
                    </a:solidFill>
                  </a:tcPr>
                </a:tc>
              </a:tr>
              <a:tr h="65242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Rash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5%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5795"/>
                    </a:solidFill>
                  </a:tcPr>
                </a:tc>
              </a:tr>
              <a:tr h="65242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Thrombocytopenia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2.5%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0.6%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5795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2400" y="6519446"/>
            <a:ext cx="6132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Thieblemont C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</a:t>
            </a:r>
            <a:r>
              <a:rPr lang="en-US" sz="1600" dirty="0"/>
              <a:t>471. (Abstract only)</a:t>
            </a:r>
          </a:p>
        </p:txBody>
      </p:sp>
    </p:spTree>
    <p:extLst>
      <p:ext uri="{BB962C8B-B14F-4D97-AF65-F5344CB8AC3E}">
        <p14:creationId xmlns:p14="http://schemas.microsoft.com/office/powerpoint/2010/main" val="1859284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This analysis of the REMARC study shows that 2 years of LEN maintenance in patients responding to R-CHOP significantly improved PFS, the primary endpoint, without an early significant impact on OS. </a:t>
            </a:r>
          </a:p>
          <a:p>
            <a:pPr>
              <a:spcAft>
                <a:spcPts val="600"/>
              </a:spcAft>
            </a:pPr>
            <a:r>
              <a:rPr lang="en-US" dirty="0"/>
              <a:t>The cell of </a:t>
            </a:r>
            <a:r>
              <a:rPr lang="en-US" dirty="0" smtClean="0"/>
              <a:t>origin </a:t>
            </a:r>
            <a:r>
              <a:rPr lang="en-US" dirty="0"/>
              <a:t>analysis is currently ongoing. </a:t>
            </a:r>
          </a:p>
          <a:p>
            <a:pPr>
              <a:spcAft>
                <a:spcPts val="600"/>
              </a:spcAft>
            </a:pPr>
            <a:r>
              <a:rPr lang="en-US" dirty="0"/>
              <a:t>This is the first report finding that using an immunomodulatory agent as maintenance therapy prolongs PFS for patients with DLBCL after </a:t>
            </a:r>
            <a:r>
              <a:rPr lang="en-US" dirty="0" smtClean="0"/>
              <a:t>first-line </a:t>
            </a:r>
            <a:r>
              <a:rPr lang="en-US" dirty="0"/>
              <a:t>treatment with R-CHOP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519446"/>
            <a:ext cx="6132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Thieblemont C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</a:t>
            </a:r>
            <a:r>
              <a:rPr lang="en-US" sz="1600" dirty="0"/>
              <a:t>471. (Abstract only)</a:t>
            </a:r>
          </a:p>
        </p:txBody>
      </p:sp>
    </p:spTree>
    <p:extLst>
      <p:ext uri="{BB962C8B-B14F-4D97-AF65-F5344CB8AC3E}">
        <p14:creationId xmlns:p14="http://schemas.microsoft.com/office/powerpoint/2010/main" val="1833354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Lenalidomide Maintenance Significantly Improves Survival Figures in Patients with Relapsed Diffuse Large B-Cell Lymphoma (rDLBCL) Who Are Not Eligible for Autologous Stem Cell Transplantation (ASCT): Final Results of a Multicentre Phase II </a:t>
            </a:r>
            <a:r>
              <a:rPr lang="en-US" dirty="0" smtClean="0"/>
              <a:t>Trial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i="0" dirty="0" smtClean="0"/>
              <a:t>Ferreri AJM et al.</a:t>
            </a:r>
            <a:br>
              <a:rPr lang="en-US" i="0" dirty="0" smtClean="0"/>
            </a:br>
            <a:r>
              <a:rPr lang="en-US" dirty="0" smtClean="0"/>
              <a:t>Proc ASH </a:t>
            </a:r>
            <a:r>
              <a:rPr lang="en-US" i="0" dirty="0"/>
              <a:t>2016;Abstract </a:t>
            </a:r>
            <a:r>
              <a:rPr lang="en-US" i="0" dirty="0" smtClean="0"/>
              <a:t>474.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120092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62088"/>
            <a:ext cx="8001000" cy="5027612"/>
          </a:xfrm>
        </p:spPr>
        <p:txBody>
          <a:bodyPr/>
          <a:lstStyle/>
          <a:p>
            <a:r>
              <a:rPr lang="en-US" sz="2300" dirty="0" smtClean="0"/>
              <a:t>Patients with relapsed DLBCL who are ineligible for ASCT or experiencing relapse after ASCT have a low likelihood of being cured.</a:t>
            </a:r>
          </a:p>
          <a:p>
            <a:r>
              <a:rPr lang="en-US" sz="2300" dirty="0"/>
              <a:t>Single-drug maintenance after salvage therapy may be an attractive </a:t>
            </a:r>
            <a:r>
              <a:rPr lang="en-US" sz="2300" dirty="0" smtClean="0"/>
              <a:t>treatment strategy </a:t>
            </a:r>
            <a:r>
              <a:rPr lang="en-US" sz="2300" dirty="0"/>
              <a:t>to prolong survival in these </a:t>
            </a:r>
            <a:r>
              <a:rPr lang="en-US" sz="2300" dirty="0" smtClean="0"/>
              <a:t>patients.</a:t>
            </a:r>
          </a:p>
          <a:p>
            <a:r>
              <a:rPr lang="en-US" sz="2300" dirty="0" smtClean="0"/>
              <a:t>LEN </a:t>
            </a:r>
            <a:r>
              <a:rPr lang="en-US" sz="2300" dirty="0"/>
              <a:t>is a suitable candidate for long-lasting maintenance as it is an oral drug, active against </a:t>
            </a:r>
            <a:r>
              <a:rPr lang="en-US" sz="2300" dirty="0" smtClean="0"/>
              <a:t>DLBCL and can </a:t>
            </a:r>
            <a:r>
              <a:rPr lang="en-US" sz="2300" dirty="0"/>
              <a:t>be taken for years with an acceptable toxicity </a:t>
            </a:r>
            <a:r>
              <a:rPr lang="en-US" sz="2300" dirty="0" smtClean="0"/>
              <a:t>profile.  </a:t>
            </a:r>
          </a:p>
          <a:p>
            <a:r>
              <a:rPr lang="en-US" sz="2300" b="1" u="sng" dirty="0" smtClean="0"/>
              <a:t>Study </a:t>
            </a:r>
            <a:r>
              <a:rPr lang="en-US" sz="2300" b="1" u="sng" dirty="0"/>
              <a:t>objective:</a:t>
            </a:r>
            <a:r>
              <a:rPr lang="en-US" sz="2300" dirty="0" smtClean="0"/>
              <a:t> To evaluate LEN maintenance in patients with chemosensitive relapse of DLBCL who are ineligible for ASCT or are experiencing relapse after ASCT.</a:t>
            </a:r>
            <a:endParaRPr lang="en-US" sz="23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4479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Ferreri AJM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474.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4711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7378</TotalTime>
  <Words>1361</Words>
  <Application>Microsoft Macintosh PowerPoint</Application>
  <PresentationFormat>On-screen Show (4:3)</PresentationFormat>
  <Paragraphs>197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ＭＳ Ｐゴシック</vt:lpstr>
      <vt:lpstr>Wingdings</vt:lpstr>
      <vt:lpstr>ヒラギノ角ゴ Pro W3</vt:lpstr>
      <vt:lpstr>Arial</vt:lpstr>
      <vt:lpstr>Blank Presentation</vt:lpstr>
      <vt:lpstr>First Analysis of an International Double-Blind Randomized Phase III Study of Lenalidomide Maintenance in Elderly Patients with DLBCL Treated with R-CHOP in First Line, the Remarc Study from Lysa1  Lenalidomide Maintenance Significantly Improves Survival Figures in Patients with Relapsed Diffuse Large B-Cell Lymphoma (rDLBCL) Who Are Not Eligible for Autologous Stem Cell Transplantation (ASCT): Final Results of a Multicentre Phase II Trial2 </vt:lpstr>
      <vt:lpstr>First Analysis of an International Double-Blind Randomized Phase III Study of Lenalidomide Maintenance in Elderly Patients with DLBCL Treated with R-CHOP in First Line, the Remarc Study from Lysa</vt:lpstr>
      <vt:lpstr>Introduction</vt:lpstr>
      <vt:lpstr>REMARC: Phase III Trial Design</vt:lpstr>
      <vt:lpstr>REMARC: Efficacy Results</vt:lpstr>
      <vt:lpstr>REMARC: Adverse Events (AEs)</vt:lpstr>
      <vt:lpstr>Author Conclusions</vt:lpstr>
      <vt:lpstr>Lenalidomide Maintenance Significantly Improves Survival Figures in Patients with Relapsed Diffuse Large B-Cell Lymphoma (rDLBCL) Who Are Not Eligible for Autologous Stem Cell Transplantation (ASCT): Final Results of a Multicentre Phase II Trial </vt:lpstr>
      <vt:lpstr>Introduction</vt:lpstr>
      <vt:lpstr>Phase II Trial Design </vt:lpstr>
      <vt:lpstr>Events (Primary Endpoint) and Feasibility</vt:lpstr>
      <vt:lpstr>Efficacy</vt:lpstr>
      <vt:lpstr>Adverse Events</vt:lpstr>
      <vt:lpstr>Author Conclusions</vt:lpstr>
      <vt:lpstr>Author Conclusions</vt:lpstr>
    </vt:vector>
  </TitlesOfParts>
  <Manager/>
  <Company>Research To Practice</Company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Research To Practice</dc:creator>
  <cp:keywords/>
  <dc:description/>
  <cp:lastModifiedBy>Aura Herrmann</cp:lastModifiedBy>
  <cp:revision>524</cp:revision>
  <cp:lastPrinted>2017-06-12T16:35:12Z</cp:lastPrinted>
  <dcterms:created xsi:type="dcterms:W3CDTF">2012-08-13T12:55:31Z</dcterms:created>
  <dcterms:modified xsi:type="dcterms:W3CDTF">2017-06-14T21:29:53Z</dcterms:modified>
  <cp:category/>
</cp:coreProperties>
</file>