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</p:sldMasterIdLst>
  <p:notesMasterIdLst>
    <p:notesMasterId r:id="rId9"/>
  </p:notesMasterIdLst>
  <p:handoutMasterIdLst>
    <p:handoutMasterId r:id="rId10"/>
  </p:handoutMasterIdLst>
  <p:sldIdLst>
    <p:sldId id="500" r:id="rId3"/>
    <p:sldId id="487" r:id="rId4"/>
    <p:sldId id="498" r:id="rId5"/>
    <p:sldId id="494" r:id="rId6"/>
    <p:sldId id="499" r:id="rId7"/>
    <p:sldId id="491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2D5A"/>
    <a:srgbClr val="005796"/>
    <a:srgbClr val="BBE0E3"/>
    <a:srgbClr val="FF40FF"/>
    <a:srgbClr val="0025A7"/>
    <a:srgbClr val="CDE7F3"/>
    <a:srgbClr val="EFC53D"/>
    <a:srgbClr val="009051"/>
    <a:srgbClr val="0A0A0A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739"/>
    <p:restoredTop sz="95566" autoAdjust="0"/>
  </p:normalViewPr>
  <p:slideViewPr>
    <p:cSldViewPr>
      <p:cViewPr>
        <p:scale>
          <a:sx n="100" d="100"/>
          <a:sy n="100" d="100"/>
        </p:scale>
        <p:origin x="1344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30721C-B5B9-5D40-AE5E-E54823F1209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972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56691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Randomized Phase III Trial of </a:t>
            </a:r>
            <a:r>
              <a:rPr lang="en-US" dirty="0" err="1"/>
              <a:t>Melphalan</a:t>
            </a:r>
            <a:r>
              <a:rPr lang="en-US" dirty="0"/>
              <a:t> and Dexamethasone (</a:t>
            </a:r>
            <a:r>
              <a:rPr lang="en-US" dirty="0" err="1"/>
              <a:t>MDex</a:t>
            </a:r>
            <a:r>
              <a:rPr lang="en-US" dirty="0"/>
              <a:t>) </a:t>
            </a:r>
            <a:r>
              <a:rPr lang="en-US" dirty="0" smtClean="0"/>
              <a:t>versus </a:t>
            </a:r>
            <a:r>
              <a:rPr lang="en-US" dirty="0" err="1"/>
              <a:t>Bortezomib</a:t>
            </a:r>
            <a:r>
              <a:rPr lang="en-US" dirty="0"/>
              <a:t>, </a:t>
            </a:r>
            <a:r>
              <a:rPr lang="en-US" dirty="0" err="1"/>
              <a:t>Melphalan</a:t>
            </a:r>
            <a:r>
              <a:rPr lang="en-US" dirty="0"/>
              <a:t> and Dexamethasone (</a:t>
            </a:r>
            <a:r>
              <a:rPr lang="en-US" dirty="0" err="1"/>
              <a:t>BMDex</a:t>
            </a:r>
            <a:r>
              <a:rPr lang="en-US" dirty="0"/>
              <a:t>) for Untreated Patients with AL Amyloidosis 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err="1"/>
              <a:t>Kastritis</a:t>
            </a:r>
            <a:r>
              <a:rPr lang="en-US" i="0" dirty="0"/>
              <a:t> E et al.</a:t>
            </a:r>
          </a:p>
          <a:p>
            <a:pPr lvl="0"/>
            <a:r>
              <a:rPr lang="en-US" dirty="0"/>
              <a:t>Proc ASH </a:t>
            </a:r>
            <a:r>
              <a:rPr lang="en-US" i="0" dirty="0"/>
              <a:t>2016;Abstract 646.</a:t>
            </a:r>
          </a:p>
        </p:txBody>
      </p:sp>
    </p:spTree>
    <p:extLst>
      <p:ext uri="{BB962C8B-B14F-4D97-AF65-F5344CB8AC3E}">
        <p14:creationId xmlns:p14="http://schemas.microsoft.com/office/powerpoint/2010/main" val="91702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2200" dirty="0"/>
              <a:t>Current </a:t>
            </a:r>
            <a:r>
              <a:rPr lang="en-US" sz="2200" dirty="0" smtClean="0"/>
              <a:t>up-front </a:t>
            </a:r>
            <a:r>
              <a:rPr lang="en-US" sz="2200" dirty="0"/>
              <a:t>treatment of light chain (AL) amyloidosis is often based on </a:t>
            </a:r>
            <a:r>
              <a:rPr lang="en-US" sz="2200" dirty="0" err="1" smtClean="0"/>
              <a:t>bortezomib</a:t>
            </a:r>
            <a:r>
              <a:rPr lang="en-US" sz="2200" dirty="0" smtClean="0"/>
              <a:t>. 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However</a:t>
            </a:r>
            <a:r>
              <a:rPr lang="en-US" sz="2200" dirty="0"/>
              <a:t>, data on the safety and efficacy of bortezomib in this </a:t>
            </a:r>
            <a:r>
              <a:rPr lang="en-US" sz="2200" dirty="0" smtClean="0"/>
              <a:t>setting are </a:t>
            </a:r>
            <a:r>
              <a:rPr lang="en-US" sz="2200" dirty="0"/>
              <a:t>mostly </a:t>
            </a:r>
            <a:r>
              <a:rPr lang="en-US" sz="2200" dirty="0" smtClean="0"/>
              <a:t>derived </a:t>
            </a:r>
            <a:r>
              <a:rPr lang="en-US" sz="2200" dirty="0"/>
              <a:t>from uncontrolled, retrospective </a:t>
            </a:r>
            <a:r>
              <a:rPr lang="en-US" sz="2200" dirty="0" smtClean="0"/>
              <a:t>series </a:t>
            </a:r>
            <a:r>
              <a:rPr lang="en-US" sz="2200" dirty="0"/>
              <a:t>that are difficult to compare due to different </a:t>
            </a:r>
            <a:r>
              <a:rPr lang="en-US" sz="2200" dirty="0" smtClean="0"/>
              <a:t>proportions </a:t>
            </a:r>
            <a:r>
              <a:rPr lang="en-US" sz="2200" dirty="0"/>
              <a:t>of patients with advanced disease</a:t>
            </a:r>
            <a:r>
              <a:rPr lang="en-US" sz="22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sz="2200" b="1" u="sng" dirty="0" smtClean="0"/>
              <a:t>Study objective:</a:t>
            </a:r>
            <a:r>
              <a:rPr lang="en-US" sz="2200" dirty="0" smtClean="0"/>
              <a:t> To compare the efficacy and safety of melphalan and dexamethasone (MDex) versus bortezomib, melphalan and dexamethasone (BMDex) for patients with untreated AL amyloidosis.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57234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Kastritis 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646.</a:t>
            </a:r>
            <a:r>
              <a:rPr lang="en-US" sz="1600" dirty="0"/>
              <a:t> (Abstract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6400800" y="1143000"/>
            <a:ext cx="1935710" cy="1374480"/>
          </a:xfrm>
          <a:prstGeom prst="rect">
            <a:avLst/>
          </a:prstGeom>
          <a:solidFill>
            <a:srgbClr val="F9961E"/>
          </a:solidFill>
          <a:ln w="12700">
            <a:solidFill>
              <a:schemeClr val="tx1">
                <a:lumMod val="10000"/>
                <a:lumOff val="90000"/>
              </a:schemeClr>
            </a:solidFill>
            <a:miter lim="800000"/>
            <a:headEnd/>
            <a:tailEnd/>
          </a:ln>
        </p:spPr>
        <p:txBody>
          <a:bodyPr wrap="square" anchor="ctr" anchorCtr="0">
            <a:no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MDex </a:t>
            </a: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x 9 cycles</a:t>
            </a: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(n = 57)</a:t>
            </a:r>
          </a:p>
        </p:txBody>
      </p: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6404078" y="2831449"/>
            <a:ext cx="1932432" cy="1361814"/>
          </a:xfrm>
          <a:prstGeom prst="rect">
            <a:avLst/>
          </a:prstGeom>
          <a:solidFill>
            <a:srgbClr val="99CD13"/>
          </a:solidFill>
          <a:ln w="12700">
            <a:solidFill>
              <a:schemeClr val="tx1">
                <a:lumMod val="10000"/>
                <a:lumOff val="90000"/>
              </a:schemeClr>
            </a:solidFill>
            <a:miter lim="800000"/>
            <a:headEnd/>
            <a:tailEnd/>
          </a:ln>
        </p:spPr>
        <p:txBody>
          <a:bodyPr wrap="square" anchor="ctr">
            <a:no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BMDex </a:t>
            </a: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x 8 cycles</a:t>
            </a: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(n = 53)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EMN-03: </a:t>
            </a:r>
            <a:r>
              <a:rPr lang="en-US" dirty="0"/>
              <a:t>Phase </a:t>
            </a:r>
            <a:r>
              <a:rPr lang="en-US" dirty="0" smtClean="0"/>
              <a:t>III Trial Design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4337506"/>
            <a:ext cx="7772400" cy="1948581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1800" dirty="0"/>
              <a:t>In 01/2013, the protocol was amended to include patients </a:t>
            </a:r>
            <a:r>
              <a:rPr lang="en-US" sz="1800" dirty="0" smtClean="0"/>
              <a:t>with </a:t>
            </a:r>
            <a:r>
              <a:rPr lang="en-US" sz="1800" dirty="0"/>
              <a:t>Mayo </a:t>
            </a:r>
            <a:r>
              <a:rPr lang="en-US" sz="1800" dirty="0" smtClean="0"/>
              <a:t>Stage </a:t>
            </a:r>
            <a:r>
              <a:rPr lang="en-US" sz="1800" dirty="0"/>
              <a:t>III disease provided the NT-</a:t>
            </a:r>
            <a:r>
              <a:rPr lang="en-US" sz="1800" dirty="0" err="1"/>
              <a:t>proBNP</a:t>
            </a:r>
            <a:r>
              <a:rPr lang="en-US" sz="1800" dirty="0"/>
              <a:t> was &lt;</a:t>
            </a:r>
            <a:r>
              <a:rPr lang="en-US" sz="1800" dirty="0" smtClean="0"/>
              <a:t>8,500 </a:t>
            </a:r>
            <a:r>
              <a:rPr lang="en-US" sz="1800" dirty="0"/>
              <a:t>ng/L (Stage </a:t>
            </a:r>
            <a:r>
              <a:rPr lang="en-US" sz="1800" dirty="0" err="1"/>
              <a:t>IIIa</a:t>
            </a:r>
            <a:r>
              <a:rPr lang="en-US" sz="1800" dirty="0"/>
              <a:t>).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Treatment was continued until end of </a:t>
            </a:r>
            <a:r>
              <a:rPr lang="en-US" sz="1800" dirty="0" err="1"/>
              <a:t>MDex</a:t>
            </a:r>
            <a:r>
              <a:rPr lang="en-US" sz="1800" dirty="0"/>
              <a:t> cycle 9 or </a:t>
            </a:r>
            <a:r>
              <a:rPr lang="en-US" sz="1800" dirty="0" err="1"/>
              <a:t>BMDex</a:t>
            </a:r>
            <a:r>
              <a:rPr lang="en-US" sz="1800" dirty="0"/>
              <a:t> cycle 8, or CR or ≥PR + organ response after cycle 6</a:t>
            </a:r>
            <a:r>
              <a:rPr lang="en-US" sz="1800" dirty="0" smtClean="0"/>
              <a:t>.</a:t>
            </a:r>
          </a:p>
          <a:p>
            <a:pPr marL="0" indent="0">
              <a:spcBef>
                <a:spcPts val="1632"/>
              </a:spcBef>
              <a:buNone/>
            </a:pPr>
            <a:r>
              <a:rPr lang="en-US" sz="1800" b="1" u="sng" dirty="0"/>
              <a:t>Primary endpoint:</a:t>
            </a:r>
            <a:r>
              <a:rPr lang="en-US" sz="1800" b="1" dirty="0"/>
              <a:t> Overall hematologic response at 3 </a:t>
            </a:r>
            <a:r>
              <a:rPr lang="en-US" sz="1800" b="1" dirty="0" err="1" smtClean="0"/>
              <a:t>mo</a:t>
            </a:r>
            <a:endParaRPr lang="en-US" sz="1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32556" y="1538111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Line 2"/>
          <p:cNvSpPr>
            <a:spLocks noChangeShapeType="1"/>
          </p:cNvSpPr>
          <p:nvPr/>
        </p:nvSpPr>
        <p:spPr bwMode="auto">
          <a:xfrm>
            <a:off x="4936268" y="2691099"/>
            <a:ext cx="493772" cy="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545383" y="1222329"/>
            <a:ext cx="4390884" cy="2937539"/>
          </a:xfrm>
          <a:prstGeom prst="rect">
            <a:avLst/>
          </a:prstGeom>
          <a:solidFill>
            <a:srgbClr val="005796"/>
          </a:solidFill>
          <a:ln w="12700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182880" tIns="182880" bIns="182880" anchor="ctr" anchorCtr="0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ts val="600"/>
              </a:spcBef>
              <a:buFont typeface="Arial" pitchFamily="-104" charset="0"/>
              <a:buNone/>
            </a:pPr>
            <a:r>
              <a:rPr lang="en-US" sz="1800" b="1" dirty="0" smtClean="0">
                <a:solidFill>
                  <a:prstClr val="white"/>
                </a:solidFill>
                <a:latin typeface="Arial"/>
                <a:ea typeface="Arial" pitchFamily="-104" charset="0"/>
                <a:cs typeface="Arial" pitchFamily="-104" charset="0"/>
              </a:rPr>
              <a:t>Eligibility (n = 110)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charset="0"/>
              <a:buChar char="•"/>
            </a:pPr>
            <a:r>
              <a:rPr lang="en-US" sz="1800" dirty="0" smtClean="0">
                <a:solidFill>
                  <a:prstClr val="white"/>
                </a:solidFill>
                <a:latin typeface="Arial"/>
                <a:ea typeface="Arial" pitchFamily="-104" charset="0"/>
                <a:cs typeface="Arial" pitchFamily="-104" charset="0"/>
              </a:rPr>
              <a:t>Patients with AL amyloidosis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sz="1800" dirty="0"/>
              <a:t>M-protein &gt;10 g/L or dFLC &gt;50 </a:t>
            </a:r>
            <a:r>
              <a:rPr lang="en-US" sz="1800" dirty="0" smtClean="0"/>
              <a:t>mg/L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sz="1800" dirty="0"/>
              <a:t>E</a:t>
            </a:r>
            <a:r>
              <a:rPr lang="en-US" sz="1800" dirty="0" smtClean="0"/>
              <a:t>stimated </a:t>
            </a:r>
            <a:r>
              <a:rPr lang="en-US" sz="1800" dirty="0"/>
              <a:t>glomerular filtration rate (eGFR) </a:t>
            </a:r>
            <a:r>
              <a:rPr lang="en-US" sz="1800" dirty="0" smtClean="0"/>
              <a:t>30 mL/min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sz="1800" dirty="0"/>
              <a:t>A</a:t>
            </a:r>
            <a:r>
              <a:rPr lang="en-US" sz="1800" dirty="0" smtClean="0"/>
              <a:t>dequate </a:t>
            </a:r>
            <a:r>
              <a:rPr lang="en-US" sz="1800" dirty="0"/>
              <a:t>liver </a:t>
            </a:r>
            <a:r>
              <a:rPr lang="en-US" sz="1800" dirty="0" smtClean="0"/>
              <a:t>function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sz="1800" dirty="0" smtClean="0"/>
              <a:t>No previous </a:t>
            </a:r>
            <a:r>
              <a:rPr lang="en-US" sz="1800" dirty="0"/>
              <a:t>treatment for plasma cell disease</a:t>
            </a:r>
            <a:endParaRPr lang="en-US" sz="1800" dirty="0" smtClean="0"/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5703038" y="1761883"/>
            <a:ext cx="0" cy="62441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/>
          <p:nvPr/>
        </p:nvCxnSpPr>
        <p:spPr bwMode="auto">
          <a:xfrm flipV="1">
            <a:off x="5703038" y="2995899"/>
            <a:ext cx="0" cy="53500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5703038" y="1776699"/>
            <a:ext cx="69776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6" name="Straight Connector 35"/>
          <p:cNvCxnSpPr/>
          <p:nvPr/>
        </p:nvCxnSpPr>
        <p:spPr bwMode="auto">
          <a:xfrm>
            <a:off x="5703038" y="3529299"/>
            <a:ext cx="69776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4" name="TextBox 23"/>
          <p:cNvSpPr txBox="1"/>
          <p:nvPr/>
        </p:nvSpPr>
        <p:spPr>
          <a:xfrm>
            <a:off x="152401" y="6260888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Kastritis 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</a:t>
            </a:r>
            <a:r>
              <a:rPr lang="en-US" sz="1600" dirty="0"/>
              <a:t>646 (Abstract only); </a:t>
            </a:r>
            <a:r>
              <a:rPr lang="en-US" sz="1600" dirty="0" err="1"/>
              <a:t>www.clinicaltrials.gov</a:t>
            </a:r>
            <a:r>
              <a:rPr lang="en-US" sz="1600" dirty="0"/>
              <a:t> (NCT01277016</a:t>
            </a:r>
            <a:r>
              <a:rPr lang="en-US" sz="1600" dirty="0" smtClean="0"/>
              <a:t>).</a:t>
            </a:r>
            <a:endParaRPr lang="en-US" sz="1600" dirty="0"/>
          </a:p>
        </p:txBody>
      </p:sp>
      <p:grpSp>
        <p:nvGrpSpPr>
          <p:cNvPr id="26" name="Group 24"/>
          <p:cNvGrpSpPr>
            <a:grpSpLocks/>
          </p:cNvGrpSpPr>
          <p:nvPr/>
        </p:nvGrpSpPr>
        <p:grpSpPr bwMode="auto">
          <a:xfrm>
            <a:off x="5213401" y="2152490"/>
            <a:ext cx="914400" cy="914400"/>
            <a:chOff x="1872" y="1584"/>
            <a:chExt cx="576" cy="576"/>
          </a:xfrm>
        </p:grpSpPr>
        <p:sp>
          <p:nvSpPr>
            <p:cNvPr id="28" name="Oval 27"/>
            <p:cNvSpPr>
              <a:spLocks noChangeArrowheads="1"/>
            </p:cNvSpPr>
            <p:nvPr/>
          </p:nvSpPr>
          <p:spPr bwMode="auto">
            <a:xfrm>
              <a:off x="1872" y="1584"/>
              <a:ext cx="576" cy="576"/>
            </a:xfrm>
            <a:prstGeom prst="ellipse">
              <a:avLst/>
            </a:prstGeom>
            <a:solidFill>
              <a:srgbClr val="FE701B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prstClr val="black"/>
                </a:solidFill>
                <a:latin typeface="Arial"/>
                <a:ea typeface="MS PGothic" charset="0"/>
                <a:cs typeface="+mn-cs"/>
              </a:endParaRPr>
            </a:p>
          </p:txBody>
        </p:sp>
        <p:sp>
          <p:nvSpPr>
            <p:cNvPr id="29" name="Rectangle 13"/>
            <p:cNvSpPr>
              <a:spLocks noChangeArrowheads="1"/>
            </p:cNvSpPr>
            <p:nvPr/>
          </p:nvSpPr>
          <p:spPr bwMode="auto">
            <a:xfrm>
              <a:off x="1920" y="1632"/>
              <a:ext cx="480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dirty="0">
                  <a:solidFill>
                    <a:prstClr val="white"/>
                  </a:solidFill>
                  <a:ea typeface="MS PGothic" charset="0"/>
                  <a:cs typeface="+mn-cs"/>
                </a:rPr>
                <a:t>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502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532333" y="987288"/>
            <a:ext cx="8078267" cy="321685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EMN-03: </a:t>
            </a:r>
            <a:r>
              <a:rPr lang="en-US" dirty="0" smtClean="0"/>
              <a:t>Efficacy Results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4648200"/>
            <a:ext cx="7924800" cy="1727538"/>
          </a:xfrm>
        </p:spPr>
        <p:txBody>
          <a:bodyPr/>
          <a:lstStyle/>
          <a:p>
            <a:pPr>
              <a:spcBef>
                <a:spcPts val="100"/>
              </a:spcBef>
              <a:spcAft>
                <a:spcPts val="100"/>
              </a:spcAft>
              <a:buFont typeface="Arial" charset="0"/>
              <a:buChar char="•"/>
            </a:pPr>
            <a:r>
              <a:rPr lang="en-US" sz="1800" dirty="0"/>
              <a:t>There was a higher proportion of cardiac progression with </a:t>
            </a:r>
            <a:r>
              <a:rPr lang="en-US" sz="1800" dirty="0" err="1" smtClean="0"/>
              <a:t>Mdex</a:t>
            </a:r>
            <a:r>
              <a:rPr lang="en-US" sz="1800" dirty="0" smtClean="0"/>
              <a:t>.</a:t>
            </a:r>
          </a:p>
          <a:p>
            <a:pPr lvl="1">
              <a:spcBef>
                <a:spcPts val="100"/>
              </a:spcBef>
              <a:spcAft>
                <a:spcPts val="100"/>
              </a:spcAft>
              <a:buFont typeface=".AppleSystemUIFont" charset="-120"/>
              <a:buChar char="–"/>
            </a:pPr>
            <a:r>
              <a:rPr lang="en-US" sz="1800" dirty="0" smtClean="0"/>
              <a:t>32</a:t>
            </a:r>
            <a:r>
              <a:rPr lang="en-US" sz="1800" dirty="0"/>
              <a:t>% </a:t>
            </a:r>
            <a:r>
              <a:rPr lang="en-US" sz="1800" dirty="0" smtClean="0"/>
              <a:t>vs 15</a:t>
            </a:r>
            <a:r>
              <a:rPr lang="en-US" sz="1800" dirty="0"/>
              <a:t>%; </a:t>
            </a:r>
            <a:r>
              <a:rPr lang="en-US" sz="1800" i="1" dirty="0"/>
              <a:t>p</a:t>
            </a:r>
            <a:r>
              <a:rPr lang="en-US" sz="1800" dirty="0"/>
              <a:t> = 0.054</a:t>
            </a:r>
          </a:p>
          <a:p>
            <a:pPr>
              <a:spcBef>
                <a:spcPts val="100"/>
              </a:spcBef>
              <a:spcAft>
                <a:spcPts val="100"/>
              </a:spcAft>
              <a:buFont typeface="Arial" charset="0"/>
              <a:buChar char="•"/>
            </a:pPr>
            <a:r>
              <a:rPr lang="en-US" sz="1800" dirty="0"/>
              <a:t>Median follow-up of living patients = 25 </a:t>
            </a:r>
            <a:r>
              <a:rPr lang="en-US" sz="1800" dirty="0" err="1"/>
              <a:t>mo</a:t>
            </a:r>
            <a:endParaRPr lang="en-US" sz="1800" dirty="0"/>
          </a:p>
          <a:p>
            <a:pPr>
              <a:spcBef>
                <a:spcPts val="100"/>
              </a:spcBef>
              <a:spcAft>
                <a:spcPts val="100"/>
              </a:spcAft>
              <a:buFont typeface="Arial" charset="0"/>
              <a:buChar char="•"/>
            </a:pPr>
            <a:r>
              <a:rPr lang="en-US" sz="1800" dirty="0"/>
              <a:t>Overall, there was no significant difference in survival, </a:t>
            </a:r>
            <a:r>
              <a:rPr lang="en-US" sz="1800" dirty="0" smtClean="0"/>
              <a:t>but achievement</a:t>
            </a:r>
            <a:br>
              <a:rPr lang="en-US" sz="1800" dirty="0" smtClean="0"/>
            </a:br>
            <a:r>
              <a:rPr lang="en-US" sz="1800" dirty="0" smtClean="0"/>
              <a:t>of </a:t>
            </a:r>
            <a:r>
              <a:rPr lang="en-US" sz="1800" dirty="0"/>
              <a:t>hematologic and cardiac response at 3 </a:t>
            </a:r>
            <a:r>
              <a:rPr lang="en-US" sz="1800" dirty="0" err="1"/>
              <a:t>mo</a:t>
            </a:r>
            <a:r>
              <a:rPr lang="en-US" sz="1800" dirty="0"/>
              <a:t> significantly improved </a:t>
            </a:r>
            <a:r>
              <a:rPr lang="en-US" sz="1800" dirty="0" smtClean="0"/>
              <a:t>survival</a:t>
            </a:r>
            <a:r>
              <a:rPr lang="en-US" sz="1800" dirty="0"/>
              <a:t> (data not shown</a:t>
            </a:r>
            <a:r>
              <a:rPr lang="en-US" sz="1800" dirty="0" smtClean="0"/>
              <a:t>).</a:t>
            </a:r>
            <a:endParaRPr lang="en-US" sz="1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040732"/>
              </p:ext>
            </p:extLst>
          </p:nvPr>
        </p:nvGraphicFramePr>
        <p:xfrm>
          <a:off x="686966" y="1140845"/>
          <a:ext cx="7772399" cy="28944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7209"/>
                <a:gridCol w="1340069"/>
                <a:gridCol w="1273065"/>
                <a:gridCol w="1072056"/>
              </a:tblGrid>
              <a:tr h="463692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MDex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BMDex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-value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A"/>
                    </a:solidFill>
                  </a:tcPr>
                </a:tc>
              </a:tr>
              <a:tr h="39667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Hematologic response after cycle 3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51%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78%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0.001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96678">
                <a:tc>
                  <a:txBody>
                    <a:bodyPr/>
                    <a:lstStyle/>
                    <a:p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     CR/VGPR</a:t>
                      </a:r>
                      <a:endParaRPr lang="en-US" sz="180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28%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53%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0.003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9814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Hematologic response at EOT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56%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81%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0.001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45890">
                <a:tc>
                  <a:txBody>
                    <a:bodyPr/>
                    <a:lstStyle/>
                    <a:p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     CR/VGPR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38%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64%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0.002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9667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Cardiac response (n = 33, 26)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24%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38%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0.009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9667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Renal response (n = 35, 35)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48%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48%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NSD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3166" y="4233446"/>
            <a:ext cx="7700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NSD = no significant difference; EOT = end of treatment after a median of 5 cycles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6519446"/>
            <a:ext cx="57234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Kastritis 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646.</a:t>
            </a:r>
            <a:r>
              <a:rPr lang="en-US" sz="1600" dirty="0"/>
              <a:t> (Abstract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1865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532333" y="1329154"/>
            <a:ext cx="8078267" cy="3166646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EMN-03: </a:t>
            </a:r>
            <a:r>
              <a:rPr lang="en-US" dirty="0" smtClean="0"/>
              <a:t>Adverse Events (AEs)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4876800"/>
            <a:ext cx="7772400" cy="1007746"/>
          </a:xfrm>
        </p:spPr>
        <p:txBody>
          <a:bodyPr/>
          <a:lstStyle/>
          <a:p>
            <a:pPr marL="293688" indent="-223838">
              <a:spcBef>
                <a:spcPts val="100"/>
              </a:spcBef>
              <a:spcAft>
                <a:spcPts val="100"/>
              </a:spcAft>
              <a:buFont typeface="Arial" charset="0"/>
              <a:buChar char="•"/>
            </a:pPr>
            <a:r>
              <a:rPr lang="en-US" sz="1800" dirty="0" smtClean="0"/>
              <a:t>One </a:t>
            </a:r>
            <a:r>
              <a:rPr lang="en-US" sz="1800" dirty="0"/>
              <a:t>patient </a:t>
            </a:r>
            <a:r>
              <a:rPr lang="en-US" sz="1800" dirty="0" smtClean="0"/>
              <a:t>in </a:t>
            </a:r>
            <a:r>
              <a:rPr lang="en-US" sz="1800" dirty="0"/>
              <a:t>the </a:t>
            </a:r>
            <a:r>
              <a:rPr lang="en-US" sz="1800" dirty="0" err="1"/>
              <a:t>MDex</a:t>
            </a:r>
            <a:r>
              <a:rPr lang="en-US" sz="1800" dirty="0"/>
              <a:t> arm and 3 </a:t>
            </a:r>
            <a:r>
              <a:rPr lang="en-US" sz="1800" dirty="0" smtClean="0"/>
              <a:t>patients </a:t>
            </a:r>
            <a:r>
              <a:rPr lang="en-US" sz="1800" dirty="0"/>
              <a:t>in the </a:t>
            </a:r>
            <a:r>
              <a:rPr lang="en-US" sz="1800" dirty="0" err="1"/>
              <a:t>BMDex</a:t>
            </a:r>
            <a:r>
              <a:rPr lang="en-US" sz="1800" dirty="0"/>
              <a:t> group died within 3 </a:t>
            </a:r>
            <a:r>
              <a:rPr lang="en-US" sz="1800" dirty="0" smtClean="0"/>
              <a:t>months </a:t>
            </a:r>
            <a:r>
              <a:rPr lang="en-US" sz="1800" dirty="0"/>
              <a:t>(</a:t>
            </a:r>
            <a:r>
              <a:rPr lang="en-US" sz="1800" i="1" dirty="0"/>
              <a:t>p</a:t>
            </a:r>
            <a:r>
              <a:rPr lang="en-US" sz="1800" dirty="0"/>
              <a:t> = 0.28</a:t>
            </a:r>
            <a:r>
              <a:rPr lang="en-US" sz="1800" dirty="0" smtClean="0"/>
              <a:t>).</a:t>
            </a:r>
            <a:endParaRPr lang="en-US" sz="1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635103"/>
              </p:ext>
            </p:extLst>
          </p:nvPr>
        </p:nvGraphicFramePr>
        <p:xfrm>
          <a:off x="649465" y="1472518"/>
          <a:ext cx="7808735" cy="2870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7335"/>
                <a:gridCol w="1225315"/>
                <a:gridCol w="1279016"/>
                <a:gridCol w="1077069"/>
              </a:tblGrid>
              <a:tr h="830099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MDex</a:t>
                      </a:r>
                    </a:p>
                    <a:p>
                      <a:pPr algn="ctr"/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(n = 57)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BMDex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(n = 53)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-value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A"/>
                    </a:solidFill>
                  </a:tcPr>
                </a:tc>
              </a:tr>
              <a:tr h="544225">
                <a:tc>
                  <a:txBody>
                    <a:bodyPr/>
                    <a:lstStyle/>
                    <a:p>
                      <a:r>
                        <a:rPr lang="en-US" sz="1800" smtClean="0">
                          <a:solidFill>
                            <a:schemeClr val="tx1"/>
                          </a:solidFill>
                        </a:rPr>
                        <a:t>All Grade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3-4 AEs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49%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60%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0.11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6485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Cytopenia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7%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0.04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8573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  Fluid retention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6%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0.02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45962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  Peripheral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neuropathy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smtClean="0">
                          <a:solidFill>
                            <a:schemeClr val="tx1"/>
                          </a:solidFill>
                        </a:rPr>
                        <a:t>0%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&lt;0.01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2400" y="6519446"/>
            <a:ext cx="57234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Kastritis E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646.</a:t>
            </a:r>
            <a:r>
              <a:rPr lang="en-US" sz="1600" dirty="0"/>
              <a:t> (Abstract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6639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This is the first prospective randomized trial of novel agents in AL amyloidosis.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The criteria for hematologic and cardiac response were validated in the prospective setting for the first time.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The primary endpoint of hematologic response at 3 months has been reached, showing more frequent and more profound hematologic responses with </a:t>
            </a:r>
            <a:r>
              <a:rPr lang="en-US" sz="2200" dirty="0" err="1"/>
              <a:t>BMDex</a:t>
            </a:r>
            <a:r>
              <a:rPr lang="en-US" sz="2200" dirty="0"/>
              <a:t>, preventing progression of cardiac </a:t>
            </a:r>
            <a:r>
              <a:rPr lang="en-US" sz="2200" dirty="0" smtClean="0"/>
              <a:t>dysfunction </a:t>
            </a:r>
            <a:r>
              <a:rPr lang="en-US" sz="2200" dirty="0"/>
              <a:t>with a modest increase in toxicity.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This regimen (</a:t>
            </a:r>
            <a:r>
              <a:rPr lang="en-US" sz="2200" dirty="0" err="1"/>
              <a:t>BMDex</a:t>
            </a:r>
            <a:r>
              <a:rPr lang="en-US" sz="2200" dirty="0"/>
              <a:t>) can be proposed as a new standard of care in AL amyloidosis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57234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Kastritis E et al. </a:t>
            </a:r>
            <a:r>
              <a:rPr lang="en-US" sz="1600" i="1" dirty="0" smtClean="0"/>
              <a:t>Proc ASH </a:t>
            </a:r>
            <a:r>
              <a:rPr lang="en-US" sz="1600" smtClean="0"/>
              <a:t>2016;Abstract 646.</a:t>
            </a:r>
            <a:r>
              <a:rPr lang="en-US" sz="1600" dirty="0"/>
              <a:t> (Abstract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10489</TotalTime>
  <Words>517</Words>
  <Application>Microsoft Macintosh PowerPoint</Application>
  <PresentationFormat>On-screen Show (4:3)</PresentationFormat>
  <Paragraphs>91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.AppleSystemUIFont</vt:lpstr>
      <vt:lpstr>MS PGothic</vt:lpstr>
      <vt:lpstr>ＭＳ Ｐゴシック</vt:lpstr>
      <vt:lpstr>ヒラギノ角ゴ Pro W3</vt:lpstr>
      <vt:lpstr>Arial</vt:lpstr>
      <vt:lpstr>Blank Presentation</vt:lpstr>
      <vt:lpstr>1_Blank Presentation</vt:lpstr>
      <vt:lpstr>A Randomized Phase III Trial of Melphalan and Dexamethasone (MDex) versus Bortezomib, Melphalan and Dexamethasone (BMDex) for Untreated Patients with AL Amyloidosis </vt:lpstr>
      <vt:lpstr>Introduction</vt:lpstr>
      <vt:lpstr>EMN-03: Phase III Trial Design</vt:lpstr>
      <vt:lpstr>EMN-03: Efficacy Results</vt:lpstr>
      <vt:lpstr>EMN-03: Adverse Events (AEs)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Microsoft Office User</cp:lastModifiedBy>
  <cp:revision>543</cp:revision>
  <cp:lastPrinted>2017-06-14T17:53:46Z</cp:lastPrinted>
  <dcterms:created xsi:type="dcterms:W3CDTF">2012-08-13T12:55:31Z</dcterms:created>
  <dcterms:modified xsi:type="dcterms:W3CDTF">2017-06-14T19:25:52Z</dcterms:modified>
  <cp:category/>
</cp:coreProperties>
</file>