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82" r:id="rId2"/>
    <p:sldId id="487" r:id="rId3"/>
    <p:sldId id="489" r:id="rId4"/>
    <p:sldId id="490" r:id="rId5"/>
    <p:sldId id="49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D60"/>
    <a:srgbClr val="005795"/>
    <a:srgbClr val="FF40FF"/>
    <a:srgbClr val="BBE0E3"/>
    <a:srgbClr val="0025A7"/>
    <a:srgbClr val="CDE7F3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1"/>
    <p:restoredTop sz="86420" autoAdjust="0"/>
  </p:normalViewPr>
  <p:slideViewPr>
    <p:cSldViewPr>
      <p:cViewPr varScale="1">
        <p:scale>
          <a:sx n="109" d="100"/>
          <a:sy n="109" d="100"/>
        </p:scale>
        <p:origin x="176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Ruxolitinib (RUX) in Combination with 5-Azacytidine (AZA) </a:t>
            </a:r>
            <a:r>
              <a:rPr lang="en-US" dirty="0" smtClean="0"/>
              <a:t>as </a:t>
            </a:r>
            <a:r>
              <a:rPr lang="en-US" dirty="0"/>
              <a:t>Therapy for Patients (pts) with Myelofibrosis (MF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Daver N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1127.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077200" cy="5027612"/>
          </a:xfrm>
        </p:spPr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200" dirty="0" err="1" smtClean="0"/>
              <a:t>Azacitidine</a:t>
            </a:r>
            <a:r>
              <a:rPr lang="en-US" sz="2200" dirty="0" smtClean="0"/>
              <a:t> </a:t>
            </a:r>
            <a:r>
              <a:rPr lang="en-US" sz="2200" dirty="0" smtClean="0"/>
              <a:t>(AZA), </a:t>
            </a:r>
            <a:r>
              <a:rPr lang="en-US" sz="2200" dirty="0"/>
              <a:t>a DNA methyltransferase </a:t>
            </a:r>
            <a:r>
              <a:rPr lang="en-US" sz="2200" dirty="0" smtClean="0"/>
              <a:t>inhibitor, has a </a:t>
            </a:r>
            <a:r>
              <a:rPr lang="en-US" sz="2200" dirty="0" smtClean="0"/>
              <a:t>a modest </a:t>
            </a:r>
            <a:r>
              <a:rPr lang="en-US" sz="2200" dirty="0"/>
              <a:t>response rate </a:t>
            </a:r>
            <a:r>
              <a:rPr lang="en-US" sz="2200" dirty="0" smtClean="0"/>
              <a:t>and duration of response in patients with MF.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200" dirty="0" smtClean="0"/>
              <a:t>In patients with MF, ruxolitinib (RUX), a JAK1/2 inhibitor, abrogates splenomegaly and symptoms.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200" dirty="0" smtClean="0"/>
              <a:t>Therefore, the combination of AZA with RUX may target distinct clinical and pathological manifestations of MF.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200" b="1" u="sng" dirty="0" smtClean="0"/>
              <a:t>Study objective:</a:t>
            </a:r>
            <a:r>
              <a:rPr lang="en-US" sz="2200" dirty="0" smtClean="0"/>
              <a:t> To determine the efficacy and safety of the combination of AZA and RUX for patients with MF requiring therapy.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sz="2200" b="1" u="sng" dirty="0" smtClean="0"/>
              <a:t>Eligibility (n = 44):</a:t>
            </a:r>
            <a:r>
              <a:rPr lang="en-US" sz="2200" dirty="0" smtClean="0"/>
              <a:t>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sz="2200" dirty="0" smtClean="0"/>
              <a:t>Newly diagnosed or refractory MF (</a:t>
            </a:r>
            <a:r>
              <a:rPr lang="en-US" sz="2200" dirty="0"/>
              <a:t>n</a:t>
            </a:r>
            <a:r>
              <a:rPr lang="en-US" sz="2200" dirty="0" smtClean="0"/>
              <a:t>o </a:t>
            </a:r>
            <a:r>
              <a:rPr lang="en-US" sz="2200" dirty="0"/>
              <a:t>prior AZA or RUX</a:t>
            </a:r>
            <a:r>
              <a:rPr lang="en-US" sz="2200" dirty="0" smtClean="0"/>
              <a:t>)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sz="2200" dirty="0" smtClean="0"/>
              <a:t>DIPSS </a:t>
            </a:r>
            <a:r>
              <a:rPr lang="en-US" sz="2200" dirty="0" smtClean="0"/>
              <a:t>intermediate-1/2 </a:t>
            </a:r>
            <a:r>
              <a:rPr lang="en-US" sz="2200" dirty="0" smtClean="0"/>
              <a:t>or </a:t>
            </a:r>
            <a:r>
              <a:rPr lang="en-US" sz="2200" dirty="0" smtClean="0"/>
              <a:t>high-risk </a:t>
            </a:r>
            <a:r>
              <a:rPr lang="en-US" sz="2200" dirty="0" smtClean="0"/>
              <a:t>MF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sz="2200" dirty="0" smtClean="0"/>
              <a:t>Platelets ≥50 x 10</a:t>
            </a:r>
            <a:r>
              <a:rPr lang="en-US" sz="2200" baseline="30000" dirty="0" smtClean="0"/>
              <a:t>9</a:t>
            </a:r>
            <a:r>
              <a:rPr lang="en-US" sz="2200" dirty="0" smtClean="0"/>
              <a:t>/L and ANC ≥1.0 x </a:t>
            </a:r>
            <a:r>
              <a:rPr lang="en-US" sz="2200" dirty="0" smtClean="0"/>
              <a:t>10</a:t>
            </a:r>
            <a:r>
              <a:rPr lang="en-US" sz="2200" baseline="30000" dirty="0" smtClean="0"/>
              <a:t>9</a:t>
            </a:r>
            <a:r>
              <a:rPr lang="en-US" sz="2200" dirty="0" smtClean="0"/>
              <a:t>/L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268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1127.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64" y="1068268"/>
            <a:ext cx="8558721" cy="4037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5105400"/>
            <a:ext cx="8458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b="1" dirty="0">
                <a:solidFill>
                  <a:srgbClr val="FFFF00"/>
                </a:solidFill>
              </a:rPr>
              <a:t>&gt;50% palpable spleen length reduction at 24 </a:t>
            </a:r>
            <a:r>
              <a:rPr lang="en-US" sz="1800" b="1" dirty="0" err="1">
                <a:solidFill>
                  <a:srgbClr val="FFFF00"/>
                </a:solidFill>
              </a:rPr>
              <a:t>wks</a:t>
            </a:r>
            <a:r>
              <a:rPr lang="en-US" sz="1800" b="1" dirty="0">
                <a:solidFill>
                  <a:srgbClr val="FFFF00"/>
                </a:solidFill>
              </a:rPr>
              <a:t> = </a:t>
            </a:r>
            <a:r>
              <a:rPr lang="en-US" sz="1800" b="1" dirty="0" smtClean="0">
                <a:solidFill>
                  <a:srgbClr val="FFFF00"/>
                </a:solidFill>
              </a:rPr>
              <a:t>14/29 </a:t>
            </a:r>
            <a:r>
              <a:rPr lang="en-US" sz="1800" b="1" dirty="0">
                <a:solidFill>
                  <a:srgbClr val="FFFF00"/>
                </a:solidFill>
              </a:rPr>
              <a:t>(48%)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b="1" dirty="0" smtClean="0">
                <a:solidFill>
                  <a:srgbClr val="FFFF00"/>
                </a:solidFill>
              </a:rPr>
              <a:t>Objective response = 28/39 (72%)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b="1" dirty="0" smtClean="0">
                <a:solidFill>
                  <a:srgbClr val="FFFF00"/>
                </a:solidFill>
              </a:rPr>
              <a:t>Bone marrow fibrosis improvement = 12/39 (31%)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b="1" dirty="0" smtClean="0">
                <a:solidFill>
                  <a:srgbClr val="FFFF00"/>
                </a:solidFill>
              </a:rPr>
              <a:t>Reduction in JAK2 allele burden = 15/24 (62.5%)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6519446"/>
            <a:ext cx="6197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1127.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891557"/>
            <a:ext cx="28841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Spleen size reduction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72200" y="4813012"/>
            <a:ext cx="80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(n = 29)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533400" y="990601"/>
            <a:ext cx="8077200" cy="312419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Adverse Events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881554"/>
              </p:ext>
            </p:extLst>
          </p:nvPr>
        </p:nvGraphicFramePr>
        <p:xfrm>
          <a:off x="685801" y="1143000"/>
          <a:ext cx="7772398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266"/>
                <a:gridCol w="2063044"/>
                <a:gridCol w="1967088"/>
              </a:tblGrid>
              <a:tr h="4699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Event (n = 44)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1-2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3-4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Thrombocytopenia*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Anemia*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Neutropenia*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Nausea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Infection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6948" y="4191000"/>
            <a:ext cx="401263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 smtClean="0"/>
              <a:t>*</a:t>
            </a:r>
            <a:r>
              <a:rPr lang="en-US" sz="1900" baseline="30000" dirty="0" smtClean="0"/>
              <a:t> </a:t>
            </a:r>
            <a:r>
              <a:rPr lang="en-US" sz="1900" dirty="0" smtClean="0"/>
              <a:t>New onset of cytopenia: 16 (36%)</a:t>
            </a:r>
            <a:endParaRPr lang="en-US" sz="19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1" y="4651921"/>
            <a:ext cx="8077199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buFont typeface="Arial" charset="0"/>
              <a:buChar char="•"/>
            </a:pPr>
            <a:r>
              <a:rPr lang="en-US" sz="2200" dirty="0" smtClean="0"/>
              <a:t>1 patient discontinued study due to cytopenia</a:t>
            </a:r>
          </a:p>
          <a:p>
            <a:pPr marL="342900" indent="-342900">
              <a:spcBef>
                <a:spcPts val="200"/>
              </a:spcBef>
              <a:buFont typeface="Arial" charset="0"/>
              <a:buChar char="•"/>
            </a:pPr>
            <a:r>
              <a:rPr lang="en-US" sz="2200" dirty="0"/>
              <a:t>Deaths (n = 14</a:t>
            </a:r>
            <a:r>
              <a:rPr lang="en-US" sz="2200" dirty="0" smtClean="0"/>
              <a:t>): </a:t>
            </a:r>
          </a:p>
          <a:p>
            <a:pPr marL="800100" lvl="1" indent="-342900">
              <a:spcBef>
                <a:spcPts val="200"/>
              </a:spcBef>
              <a:buFont typeface="Wingdings" charset="2"/>
              <a:buChar char="§"/>
            </a:pPr>
            <a:r>
              <a:rPr lang="en-US" sz="2200" dirty="0" smtClean="0"/>
              <a:t>Progression to AML (n = 5), pneumonia (n = 3), infection (n = 2), meningitis with seizure, cardiac arrest, post MUD-SCT and metastatic melanoma (n = 1, each)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4268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1127.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027612"/>
          </a:xfrm>
        </p:spPr>
        <p:txBody>
          <a:bodyPr/>
          <a:lstStyle/>
          <a:p>
            <a:r>
              <a:rPr lang="en-US" dirty="0"/>
              <a:t>AZA + RUX is a feasible combination therapy for patients with MF with promising response rates: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IWG response = 72%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&gt;50% spleen reduction at 24 </a:t>
            </a:r>
            <a:r>
              <a:rPr lang="en-US" dirty="0" err="1"/>
              <a:t>wks</a:t>
            </a:r>
            <a:r>
              <a:rPr lang="en-US" dirty="0"/>
              <a:t> = 48%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&gt;</a:t>
            </a:r>
            <a:r>
              <a:rPr lang="en-US" dirty="0"/>
              <a:t>50% spleen </a:t>
            </a:r>
            <a:r>
              <a:rPr lang="en-US" dirty="0" smtClean="0"/>
              <a:t>reduction</a:t>
            </a:r>
            <a:r>
              <a:rPr lang="en-US" dirty="0"/>
              <a:t> at any time </a:t>
            </a:r>
            <a:r>
              <a:rPr lang="en-US" dirty="0" smtClean="0"/>
              <a:t>point </a:t>
            </a:r>
            <a:r>
              <a:rPr lang="en-US" dirty="0"/>
              <a:t>= 79%</a:t>
            </a:r>
          </a:p>
          <a:p>
            <a:r>
              <a:rPr lang="en-US" dirty="0"/>
              <a:t>AZA + RUX is well tolerated; only 1 patient discontinued therapy due to </a:t>
            </a:r>
            <a:r>
              <a:rPr lang="en-US" dirty="0" err="1"/>
              <a:t>cytopenia</a:t>
            </a:r>
            <a:r>
              <a:rPr lang="en-US" dirty="0"/>
              <a:t>.</a:t>
            </a:r>
          </a:p>
          <a:p>
            <a:r>
              <a:rPr lang="en-US" dirty="0"/>
              <a:t>AZA + RUX </a:t>
            </a:r>
            <a:r>
              <a:rPr lang="en-US"/>
              <a:t>demonstrated </a:t>
            </a:r>
            <a:r>
              <a:rPr lang="en-US" smtClean="0"/>
              <a:t>improvement </a:t>
            </a:r>
            <a:r>
              <a:rPr lang="en-US" dirty="0"/>
              <a:t>in bone </a:t>
            </a:r>
            <a:r>
              <a:rPr lang="en-US"/>
              <a:t>marrow </a:t>
            </a:r>
            <a:r>
              <a:rPr lang="en-US" smtClean="0"/>
              <a:t>fibrosis</a:t>
            </a:r>
            <a:r>
              <a:rPr lang="en-US"/>
              <a:t>, warranting additional study with longer follow-up</a:t>
            </a:r>
            <a:r>
              <a:rPr lang="en-US" smtClean="0"/>
              <a:t>.</a:t>
            </a:r>
            <a:endParaRPr lang="en-US" dirty="0"/>
          </a:p>
          <a:p>
            <a:r>
              <a:rPr lang="en-US" smtClean="0"/>
              <a:t>Patients </a:t>
            </a:r>
            <a:r>
              <a:rPr lang="en-US" dirty="0"/>
              <a:t>are currently being followed for hemoglobin levels, OS, JAK2 allele expression and fibrosis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268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Daver N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1127.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5865</TotalTime>
  <Words>377</Words>
  <Application>Microsoft Macintosh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Wingdings</vt:lpstr>
      <vt:lpstr>ヒラギノ角ゴ Pro W3</vt:lpstr>
      <vt:lpstr>Arial</vt:lpstr>
      <vt:lpstr>Blank Presentation</vt:lpstr>
      <vt:lpstr>Ruxolitinib (RUX) in Combination with 5-Azacytidine (AZA) as Therapy for Patients (pts) with Myelofibrosis (MF) </vt:lpstr>
      <vt:lpstr>Introduction</vt:lpstr>
      <vt:lpstr>Response</vt:lpstr>
      <vt:lpstr>Select 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468</cp:revision>
  <cp:lastPrinted>2017-06-12T12:28:51Z</cp:lastPrinted>
  <dcterms:created xsi:type="dcterms:W3CDTF">2012-08-13T12:55:31Z</dcterms:created>
  <dcterms:modified xsi:type="dcterms:W3CDTF">2017-06-12T12:28:52Z</dcterms:modified>
  <cp:category/>
</cp:coreProperties>
</file>