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5712" r:id="rId2"/>
  </p:sldMasterIdLst>
  <p:notesMasterIdLst>
    <p:notesMasterId r:id="rId8"/>
  </p:notesMasterIdLst>
  <p:handoutMasterIdLst>
    <p:handoutMasterId r:id="rId9"/>
  </p:handoutMasterIdLst>
  <p:sldIdLst>
    <p:sldId id="506" r:id="rId3"/>
    <p:sldId id="497" r:id="rId4"/>
    <p:sldId id="505" r:id="rId5"/>
    <p:sldId id="504" r:id="rId6"/>
    <p:sldId id="503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796"/>
    <a:srgbClr val="082D5E"/>
    <a:srgbClr val="FF40FF"/>
    <a:srgbClr val="BBE0E3"/>
    <a:srgbClr val="CDE7F3"/>
    <a:srgbClr val="0025A7"/>
    <a:srgbClr val="EFC53D"/>
    <a:srgbClr val="009051"/>
    <a:srgbClr val="0A0A0A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578"/>
    <p:restoredTop sz="94363" autoAdjust="0"/>
  </p:normalViewPr>
  <p:slideViewPr>
    <p:cSldViewPr>
      <p:cViewPr>
        <p:scale>
          <a:sx n="100" d="100"/>
          <a:sy n="100" d="100"/>
        </p:scale>
        <p:origin x="1464" y="4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6/14/17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48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1489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13" r:id="rId1"/>
    <p:sldLayoutId id="2147485714" r:id="rId2"/>
    <p:sldLayoutId id="2147485715" r:id="rId3"/>
    <p:sldLayoutId id="2147485716" r:id="rId4"/>
    <p:sldLayoutId id="2147485717" r:id="rId5"/>
    <p:sldLayoutId id="2147485718" r:id="rId6"/>
    <p:sldLayoutId id="2147485719" r:id="rId7"/>
    <p:sldLayoutId id="2147485720" r:id="rId8"/>
    <p:sldLayoutId id="2147485721" r:id="rId9"/>
    <p:sldLayoutId id="2147485722" r:id="rId10"/>
    <p:sldLayoutId id="2147485723" r:id="rId11"/>
    <p:sldLayoutId id="2147485724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143000"/>
          </a:xfrm>
        </p:spPr>
        <p:txBody>
          <a:bodyPr/>
          <a:lstStyle/>
          <a:p>
            <a:r>
              <a:rPr lang="en-US" dirty="0"/>
              <a:t>Safety and Efficacy of </a:t>
            </a:r>
            <a:r>
              <a:rPr lang="en-US" dirty="0" err="1"/>
              <a:t>Venetoclax</a:t>
            </a:r>
            <a:r>
              <a:rPr lang="en-US" dirty="0"/>
              <a:t> </a:t>
            </a:r>
            <a:r>
              <a:rPr lang="en-US" dirty="0" smtClean="0"/>
              <a:t>plus </a:t>
            </a:r>
            <a:r>
              <a:rPr lang="en-US" dirty="0"/>
              <a:t>Low-Dose </a:t>
            </a:r>
            <a:r>
              <a:rPr lang="en-US" dirty="0" err="1"/>
              <a:t>Cytarabine</a:t>
            </a:r>
            <a:r>
              <a:rPr lang="en-US" dirty="0"/>
              <a:t> in Treatment-Naive Patients Aged ≥65 Years with Acute Myeloid </a:t>
            </a:r>
            <a:r>
              <a:rPr lang="en-US" dirty="0" smtClean="0"/>
              <a:t>Leukemia</a:t>
            </a:r>
            <a:endParaRPr lang="en-US" baseline="30000" dirty="0"/>
          </a:p>
        </p:txBody>
      </p:sp>
      <p:sp>
        <p:nvSpPr>
          <p:cNvPr id="6" name="Subtitle 4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/>
          <a:p>
            <a:pPr lvl="0"/>
            <a:r>
              <a:rPr lang="en-US" i="0" dirty="0"/>
              <a:t>Wei A et al.</a:t>
            </a:r>
          </a:p>
          <a:p>
            <a:pPr lvl="0"/>
            <a:r>
              <a:rPr lang="en-US" dirty="0"/>
              <a:t>Proc ASH </a:t>
            </a:r>
            <a:r>
              <a:rPr lang="en-US" i="0" dirty="0" smtClean="0"/>
              <a:t>2016;Abstract </a:t>
            </a:r>
            <a:r>
              <a:rPr lang="en-US" i="0" dirty="0"/>
              <a:t>102.</a:t>
            </a:r>
          </a:p>
        </p:txBody>
      </p:sp>
    </p:spTree>
    <p:extLst>
      <p:ext uri="{BB962C8B-B14F-4D97-AF65-F5344CB8AC3E}">
        <p14:creationId xmlns:p14="http://schemas.microsoft.com/office/powerpoint/2010/main" val="445281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60585"/>
            <a:ext cx="7772400" cy="5027612"/>
          </a:xfrm>
        </p:spPr>
        <p:txBody>
          <a:bodyPr/>
          <a:lstStyle/>
          <a:p>
            <a:r>
              <a:rPr lang="en-US" sz="2400" dirty="0" smtClean="0"/>
              <a:t>Older patients </a:t>
            </a:r>
            <a:r>
              <a:rPr lang="en-US" sz="2400" dirty="0"/>
              <a:t>(≥65 years) with acute myelogenous </a:t>
            </a:r>
            <a:r>
              <a:rPr lang="en-US" sz="2400" dirty="0" smtClean="0"/>
              <a:t>leukemia (AML), </a:t>
            </a:r>
            <a:r>
              <a:rPr lang="en-US" sz="2400" dirty="0"/>
              <a:t>who are </a:t>
            </a:r>
            <a:r>
              <a:rPr lang="en-US" sz="2400" dirty="0" smtClean="0"/>
              <a:t>often unfit </a:t>
            </a:r>
            <a:r>
              <a:rPr lang="en-US" sz="2400" dirty="0"/>
              <a:t>for intensive </a:t>
            </a:r>
            <a:r>
              <a:rPr lang="en-US" sz="2400" dirty="0" smtClean="0"/>
              <a:t>chemotherapy, have limited </a:t>
            </a:r>
            <a:r>
              <a:rPr lang="en-US" sz="2400" dirty="0"/>
              <a:t>treatment </a:t>
            </a:r>
            <a:r>
              <a:rPr lang="en-US" sz="2400" dirty="0" smtClean="0"/>
              <a:t>options.</a:t>
            </a:r>
          </a:p>
          <a:p>
            <a:r>
              <a:rPr lang="en-US" sz="2400" dirty="0" smtClean="0"/>
              <a:t>Targeting </a:t>
            </a:r>
            <a:r>
              <a:rPr lang="en-US" sz="2400" dirty="0"/>
              <a:t>the </a:t>
            </a:r>
            <a:r>
              <a:rPr lang="en-US" sz="2400" dirty="0" err="1" smtClean="0"/>
              <a:t>prosurvival</a:t>
            </a:r>
            <a:r>
              <a:rPr lang="en-US" sz="2400" dirty="0" smtClean="0"/>
              <a:t> </a:t>
            </a:r>
            <a:r>
              <a:rPr lang="en-US" sz="2400" dirty="0"/>
              <a:t>molecule </a:t>
            </a:r>
            <a:r>
              <a:rPr lang="en-US" sz="2400" dirty="0" smtClean="0"/>
              <a:t>Bcl-2 </a:t>
            </a:r>
            <a:r>
              <a:rPr lang="en-US" sz="2400" dirty="0"/>
              <a:t>has </a:t>
            </a:r>
            <a:r>
              <a:rPr lang="en-US" sz="2400" dirty="0" smtClean="0"/>
              <a:t>demonstrated clinical efficacy </a:t>
            </a:r>
            <a:r>
              <a:rPr lang="en-US" sz="2400" dirty="0"/>
              <a:t>as a </a:t>
            </a:r>
            <a:r>
              <a:rPr lang="en-US" sz="2400" dirty="0" smtClean="0"/>
              <a:t>therapeutic </a:t>
            </a:r>
            <a:r>
              <a:rPr lang="en-US" sz="2400" dirty="0"/>
              <a:t>strategy in various </a:t>
            </a:r>
            <a:r>
              <a:rPr lang="en-US" sz="2400" dirty="0" smtClean="0"/>
              <a:t>hematologic malignancies.</a:t>
            </a:r>
          </a:p>
          <a:p>
            <a:r>
              <a:rPr lang="nl-NL" sz="2400" dirty="0" err="1"/>
              <a:t>Venetoclax</a:t>
            </a:r>
            <a:r>
              <a:rPr lang="nl-NL" sz="2400" dirty="0"/>
              <a:t>, a </a:t>
            </a:r>
            <a:r>
              <a:rPr lang="nl-NL" sz="2400" dirty="0" err="1"/>
              <a:t>selective</a:t>
            </a:r>
            <a:r>
              <a:rPr lang="nl-NL" sz="2400" dirty="0"/>
              <a:t> </a:t>
            </a:r>
            <a:r>
              <a:rPr lang="nl-NL" sz="2400" dirty="0" smtClean="0"/>
              <a:t>Bcl-2 inhibitor, </a:t>
            </a:r>
            <a:r>
              <a:rPr lang="nl-NL" sz="2400" dirty="0"/>
              <a:t>has </a:t>
            </a:r>
            <a:r>
              <a:rPr lang="nl-NL" sz="2400" dirty="0" err="1"/>
              <a:t>demonstrated</a:t>
            </a:r>
            <a:r>
              <a:rPr lang="nl-NL" sz="2400" dirty="0"/>
              <a:t> single-agent </a:t>
            </a:r>
            <a:r>
              <a:rPr lang="nl-NL" sz="2400" dirty="0" err="1"/>
              <a:t>activity</a:t>
            </a:r>
            <a:r>
              <a:rPr lang="nl-NL" sz="2400" dirty="0"/>
              <a:t> in </a:t>
            </a:r>
            <a:r>
              <a:rPr lang="nl-NL" sz="2400" dirty="0" err="1"/>
              <a:t>patients</a:t>
            </a:r>
            <a:r>
              <a:rPr lang="nl-NL" sz="2400" dirty="0"/>
              <a:t> </a:t>
            </a:r>
            <a:r>
              <a:rPr lang="nl-NL" sz="2400" dirty="0" err="1"/>
              <a:t>with</a:t>
            </a:r>
            <a:r>
              <a:rPr lang="nl-NL" sz="2400" dirty="0"/>
              <a:t> </a:t>
            </a:r>
            <a:r>
              <a:rPr lang="nl-NL" sz="2400" dirty="0" err="1"/>
              <a:t>relapsed</a:t>
            </a:r>
            <a:r>
              <a:rPr lang="nl-NL" sz="2400" dirty="0"/>
              <a:t> </a:t>
            </a:r>
            <a:r>
              <a:rPr lang="nl-NL" sz="2400" dirty="0" err="1"/>
              <a:t>and</a:t>
            </a:r>
            <a:r>
              <a:rPr lang="nl-NL" sz="2400" dirty="0"/>
              <a:t> </a:t>
            </a:r>
            <a:r>
              <a:rPr lang="nl-NL" sz="2400" dirty="0" err="1"/>
              <a:t>refractory</a:t>
            </a:r>
            <a:r>
              <a:rPr lang="nl-NL" sz="2400" dirty="0"/>
              <a:t> </a:t>
            </a:r>
            <a:r>
              <a:rPr lang="nl-NL" sz="2400" dirty="0" smtClean="0"/>
              <a:t>AML.</a:t>
            </a:r>
          </a:p>
          <a:p>
            <a:r>
              <a:rPr lang="nl-NL" sz="2400" b="1" u="sng" dirty="0" err="1" smtClean="0"/>
              <a:t>Study</a:t>
            </a:r>
            <a:r>
              <a:rPr lang="nl-NL" sz="2400" b="1" u="sng" dirty="0" smtClean="0"/>
              <a:t> </a:t>
            </a:r>
            <a:r>
              <a:rPr lang="nl-NL" sz="2400" b="1" u="sng" dirty="0" err="1" smtClean="0"/>
              <a:t>objective</a:t>
            </a:r>
            <a:r>
              <a:rPr lang="nl-NL" sz="2400" b="1" dirty="0" smtClean="0"/>
              <a:t>: </a:t>
            </a:r>
            <a:r>
              <a:rPr lang="nl-NL" sz="2400" dirty="0" err="1" smtClean="0"/>
              <a:t>To</a:t>
            </a:r>
            <a:r>
              <a:rPr lang="nl-NL" sz="2400" dirty="0" smtClean="0"/>
              <a:t> </a:t>
            </a:r>
            <a:r>
              <a:rPr lang="nl-NL" sz="2400" dirty="0" err="1" smtClean="0"/>
              <a:t>evaluate</a:t>
            </a:r>
            <a:r>
              <a:rPr lang="nl-NL" sz="2400" dirty="0" smtClean="0"/>
              <a:t> </a:t>
            </a:r>
            <a:r>
              <a:rPr lang="nl-NL" sz="2400" dirty="0" err="1" smtClean="0"/>
              <a:t>the</a:t>
            </a:r>
            <a:r>
              <a:rPr lang="nl-NL" sz="2400" dirty="0" smtClean="0"/>
              <a:t> </a:t>
            </a:r>
            <a:r>
              <a:rPr lang="nl-NL" sz="2400" dirty="0" err="1"/>
              <a:t>safety</a:t>
            </a:r>
            <a:r>
              <a:rPr lang="nl-NL" sz="2400" dirty="0"/>
              <a:t> </a:t>
            </a:r>
            <a:r>
              <a:rPr lang="nl-NL" sz="2400" dirty="0" err="1"/>
              <a:t>and</a:t>
            </a:r>
            <a:r>
              <a:rPr lang="nl-NL" sz="2400" dirty="0"/>
              <a:t> </a:t>
            </a:r>
            <a:r>
              <a:rPr lang="nl-NL" sz="2400" dirty="0" err="1"/>
              <a:t>efficacy</a:t>
            </a:r>
            <a:r>
              <a:rPr lang="nl-NL" sz="2400" dirty="0"/>
              <a:t> </a:t>
            </a:r>
            <a:r>
              <a:rPr lang="nl-NL" sz="2400" dirty="0" smtClean="0"/>
              <a:t>of </a:t>
            </a:r>
            <a:r>
              <a:rPr lang="nl-NL" sz="2400" dirty="0" err="1" smtClean="0"/>
              <a:t>venetoclax</a:t>
            </a:r>
            <a:r>
              <a:rPr lang="nl-NL" sz="2400" dirty="0" smtClean="0"/>
              <a:t> (VEN) </a:t>
            </a:r>
            <a:r>
              <a:rPr lang="nl-NL" sz="2400" dirty="0"/>
              <a:t>in </a:t>
            </a:r>
            <a:r>
              <a:rPr lang="nl-NL" sz="2400" dirty="0" err="1"/>
              <a:t>combination</a:t>
            </a:r>
            <a:r>
              <a:rPr lang="nl-NL" sz="2400" dirty="0"/>
              <a:t> </a:t>
            </a:r>
            <a:r>
              <a:rPr lang="nl-NL" sz="2400" dirty="0" err="1" smtClean="0"/>
              <a:t>with</a:t>
            </a:r>
            <a:r>
              <a:rPr lang="nl-NL" sz="2400" dirty="0" smtClean="0"/>
              <a:t> low-</a:t>
            </a:r>
            <a:r>
              <a:rPr lang="nl-NL" sz="2400" dirty="0" err="1" smtClean="0"/>
              <a:t>dose</a:t>
            </a:r>
            <a:r>
              <a:rPr lang="nl-NL" sz="2400" dirty="0" smtClean="0"/>
              <a:t> cytarabine (LDAC) in </a:t>
            </a:r>
            <a:r>
              <a:rPr lang="nl-NL" sz="2400" dirty="0" err="1" smtClean="0"/>
              <a:t>older</a:t>
            </a:r>
            <a:r>
              <a:rPr lang="nl-NL" sz="2400" dirty="0" smtClean="0"/>
              <a:t> </a:t>
            </a:r>
            <a:r>
              <a:rPr lang="nl-NL" sz="2400" dirty="0" err="1" smtClean="0"/>
              <a:t>patients</a:t>
            </a:r>
            <a:r>
              <a:rPr lang="nl-NL" sz="2400" dirty="0" smtClean="0"/>
              <a:t> </a:t>
            </a:r>
            <a:r>
              <a:rPr lang="nl-NL" sz="2400" dirty="0" err="1" smtClean="0"/>
              <a:t>with</a:t>
            </a:r>
            <a:r>
              <a:rPr lang="nl-NL" sz="2400" dirty="0" smtClean="0"/>
              <a:t> </a:t>
            </a:r>
            <a:r>
              <a:rPr lang="nl-NL" sz="2400" dirty="0" err="1" smtClean="0"/>
              <a:t>newly</a:t>
            </a:r>
            <a:r>
              <a:rPr lang="nl-NL" sz="2400" dirty="0" smtClean="0"/>
              <a:t> </a:t>
            </a:r>
            <a:r>
              <a:rPr lang="nl-NL" sz="2400" dirty="0" err="1" smtClean="0"/>
              <a:t>diagnosed</a:t>
            </a:r>
            <a:r>
              <a:rPr lang="nl-NL" sz="2400" dirty="0" smtClean="0"/>
              <a:t> </a:t>
            </a:r>
            <a:r>
              <a:rPr lang="en-US" sz="2400" dirty="0" smtClean="0"/>
              <a:t>AML.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6519446"/>
            <a:ext cx="39851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Wei A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102.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6472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3"/>
          <p:cNvSpPr>
            <a:spLocks noChangeArrowheads="1"/>
          </p:cNvSpPr>
          <p:nvPr/>
        </p:nvSpPr>
        <p:spPr bwMode="auto">
          <a:xfrm>
            <a:off x="609600" y="1981200"/>
            <a:ext cx="8001000" cy="2472740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Efficacy of </a:t>
            </a:r>
            <a:r>
              <a:rPr lang="mr-IN" dirty="0"/>
              <a:t>VEN (600 </a:t>
            </a:r>
            <a:r>
              <a:rPr lang="mr-IN" dirty="0" err="1" smtClean="0"/>
              <a:t>mg</a:t>
            </a:r>
            <a:r>
              <a:rPr lang="mr-IN" dirty="0" smtClean="0"/>
              <a:t>)</a:t>
            </a:r>
            <a:r>
              <a:rPr lang="en-US" dirty="0" smtClean="0"/>
              <a:t> and LDAC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90304"/>
              </p:ext>
            </p:extLst>
          </p:nvPr>
        </p:nvGraphicFramePr>
        <p:xfrm>
          <a:off x="772083" y="2150121"/>
          <a:ext cx="7696204" cy="21514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0140"/>
                <a:gridCol w="2516064"/>
              </a:tblGrid>
              <a:tr h="478101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Overall response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2D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Response (n = 61)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2D5E"/>
                    </a:solidFill>
                  </a:tcPr>
                </a:tc>
              </a:tr>
              <a:tr h="666583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Complete remission (CR)</a:t>
                      </a:r>
                    </a:p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CR with incomplete marrow recovery (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CRi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21%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33%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506568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Partial remission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500167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Overall response rate (CR +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CRi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+ PR)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61%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23898" y="4608066"/>
            <a:ext cx="7962902" cy="1456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500"/>
              </a:spcBef>
              <a:spcAft>
                <a:spcPts val="500"/>
              </a:spcAft>
              <a:buFont typeface="Arial" charset="0"/>
              <a:buChar char="•"/>
            </a:pPr>
            <a:r>
              <a:rPr lang="en-GB" sz="1800" dirty="0" smtClean="0"/>
              <a:t>Overall response rate was highly correlated with overall survival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Font typeface="Arial" charset="0"/>
              <a:buChar char="•"/>
            </a:pPr>
            <a:r>
              <a:rPr lang="en-GB" sz="1800" dirty="0" smtClean="0"/>
              <a:t>Median overall survival: Not reached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Font typeface="Arial" charset="0"/>
              <a:buChar char="•"/>
            </a:pPr>
            <a:r>
              <a:rPr lang="en-GB" sz="1800" dirty="0" smtClean="0"/>
              <a:t>VEN </a:t>
            </a:r>
            <a:r>
              <a:rPr lang="is-IS" sz="1800" dirty="0"/>
              <a:t>600 mg </a:t>
            </a:r>
            <a:r>
              <a:rPr lang="en-GB" sz="1800" dirty="0" smtClean="0"/>
              <a:t>and LDAC was active across a wide variety of cytogenetic mutations and patient profiles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400" y="6519446"/>
            <a:ext cx="39851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Wei A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102.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709246" y="1034534"/>
            <a:ext cx="7367954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500"/>
              </a:spcBef>
              <a:spcAft>
                <a:spcPts val="500"/>
              </a:spcAft>
              <a:buFont typeface="Arial" charset="0"/>
              <a:buChar char="•"/>
            </a:pPr>
            <a:r>
              <a:rPr lang="en-GB" sz="1800" dirty="0" smtClean="0"/>
              <a:t>Phase I (3 + 3 design): VEN + LDAC (n = 8)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Font typeface="Arial" charset="0"/>
              <a:buChar char="•"/>
            </a:pPr>
            <a:r>
              <a:rPr lang="en-GB" sz="1800" dirty="0" smtClean="0"/>
              <a:t>Phase II: VEN (600 mg) + LDAC (n = 53)</a:t>
            </a:r>
          </a:p>
        </p:txBody>
      </p:sp>
    </p:spTree>
    <p:extLst>
      <p:ext uri="{BB962C8B-B14F-4D97-AF65-F5344CB8AC3E}">
        <p14:creationId xmlns:p14="http://schemas.microsoft.com/office/powerpoint/2010/main" val="1327914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3"/>
          <p:cNvSpPr>
            <a:spLocks noChangeArrowheads="1"/>
          </p:cNvSpPr>
          <p:nvPr/>
        </p:nvSpPr>
        <p:spPr bwMode="auto">
          <a:xfrm>
            <a:off x="609600" y="1395046"/>
            <a:ext cx="8001000" cy="2872154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Adverse Events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171717"/>
              </p:ext>
            </p:extLst>
          </p:nvPr>
        </p:nvGraphicFramePr>
        <p:xfrm>
          <a:off x="762000" y="1524000"/>
          <a:ext cx="7696200" cy="2590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68241"/>
                <a:gridCol w="2127959"/>
              </a:tblGrid>
              <a:tr h="53703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Grade 3/4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AEs (</a:t>
                      </a:r>
                      <a:r>
                        <a:rPr lang="en-US" sz="1800" u="none" dirty="0" smtClean="0">
                          <a:solidFill>
                            <a:schemeClr val="tx1"/>
                          </a:solidFill>
                        </a:rPr>
                        <a:t>≥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10% of patients)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2D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(n = 61)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2D5E"/>
                    </a:solidFill>
                  </a:tcPr>
                </a:tc>
              </a:tr>
              <a:tr h="463961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Febrile neutropenia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34%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529936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Hypokalemia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529936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Hypophosphatemia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  <a:tr h="529936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Hypertension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38908" y="4648200"/>
            <a:ext cx="70572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500"/>
              </a:spcBef>
              <a:spcAft>
                <a:spcPts val="500"/>
              </a:spcAft>
              <a:buFont typeface="Arial" charset="0"/>
              <a:buChar char="•"/>
            </a:pPr>
            <a:r>
              <a:rPr lang="en-US" sz="2000" dirty="0" smtClean="0"/>
              <a:t>No tumor lysis events </a:t>
            </a:r>
            <a:r>
              <a:rPr lang="en-US" sz="2000" dirty="0"/>
              <a:t>occurred. All patients were hospitalized and received prophylaxis for tumor lysis syndrome prior to cycle 1, day 1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6519446"/>
            <a:ext cx="39851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Wei A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102.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68966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300" dirty="0" err="1" smtClean="0"/>
              <a:t>Coadministration</a:t>
            </a:r>
            <a:r>
              <a:rPr lang="en-US" sz="2300" dirty="0" smtClean="0"/>
              <a:t> </a:t>
            </a:r>
            <a:r>
              <a:rPr lang="en-US" sz="2300" dirty="0"/>
              <a:t>of VEN (600 mg) with LDAC showed a tolerable safety </a:t>
            </a:r>
            <a:r>
              <a:rPr lang="en-US" sz="2300" dirty="0" smtClean="0"/>
              <a:t>profile.</a:t>
            </a:r>
            <a:endParaRPr lang="en-US" sz="2300" dirty="0"/>
          </a:p>
          <a:p>
            <a:r>
              <a:rPr lang="en-US" sz="2300" dirty="0" smtClean="0"/>
              <a:t>CR + </a:t>
            </a:r>
            <a:r>
              <a:rPr lang="en-US" sz="2300" dirty="0" err="1" smtClean="0"/>
              <a:t>CRi</a:t>
            </a:r>
            <a:r>
              <a:rPr lang="en-US" sz="2300" dirty="0" smtClean="0"/>
              <a:t> </a:t>
            </a:r>
            <a:r>
              <a:rPr lang="en-US" sz="2300" dirty="0"/>
              <a:t>was seen in 33/61 (54%) patients; ORR </a:t>
            </a:r>
            <a:r>
              <a:rPr lang="en-US" sz="2300" dirty="0" smtClean="0"/>
              <a:t/>
            </a:r>
            <a:br>
              <a:rPr lang="en-US" sz="2300" dirty="0" smtClean="0"/>
            </a:br>
            <a:r>
              <a:rPr lang="en-US" sz="2300" dirty="0" smtClean="0"/>
              <a:t>(CR + Cri + PR</a:t>
            </a:r>
            <a:r>
              <a:rPr lang="en-US" sz="2300" dirty="0"/>
              <a:t>) in 37/61 (61%) </a:t>
            </a:r>
            <a:r>
              <a:rPr lang="en-US" sz="2300" dirty="0" smtClean="0"/>
              <a:t>patients.</a:t>
            </a:r>
            <a:endParaRPr lang="en-US" sz="2300" dirty="0"/>
          </a:p>
          <a:p>
            <a:r>
              <a:rPr lang="en-US" sz="2300" dirty="0"/>
              <a:t>Median overall survival has not been </a:t>
            </a:r>
            <a:r>
              <a:rPr lang="en-US" sz="2300" dirty="0" smtClean="0"/>
              <a:t>reached.</a:t>
            </a:r>
            <a:endParaRPr lang="en-US" sz="2300" dirty="0"/>
          </a:p>
          <a:p>
            <a:r>
              <a:rPr lang="en-US" sz="2300" dirty="0"/>
              <a:t>Clinical activity and tolerability was seen in patients age ≥75 years, those with secondary AML (prior treatment with HMA for MDS), adverse karyotype, FLT3-ITD and </a:t>
            </a:r>
            <a:r>
              <a:rPr lang="en-US" sz="2300" dirty="0" smtClean="0"/>
              <a:t>IDH1/2 mutations.</a:t>
            </a:r>
            <a:endParaRPr lang="en-US" sz="2300" dirty="0"/>
          </a:p>
          <a:p>
            <a:r>
              <a:rPr lang="en-US" sz="2300"/>
              <a:t>VEN </a:t>
            </a:r>
            <a:r>
              <a:rPr lang="en-US" sz="2300" smtClean="0"/>
              <a:t>and </a:t>
            </a:r>
            <a:r>
              <a:rPr lang="en-US" sz="2300" dirty="0"/>
              <a:t>LDAC demonstrated significant and durable activity in elderly patients with treatment-naïve AML ineligible to receive intensive induction </a:t>
            </a:r>
            <a:r>
              <a:rPr lang="en-US" sz="2300" dirty="0" smtClean="0"/>
              <a:t>chemotherapy.</a:t>
            </a:r>
            <a:endParaRPr lang="en-US" sz="23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6519446"/>
            <a:ext cx="39851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Wei A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102.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0915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7745</TotalTime>
  <Words>348</Words>
  <Application>Microsoft Macintosh PowerPoint</Application>
  <PresentationFormat>On-screen Show (4:3)</PresentationFormat>
  <Paragraphs>46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ＭＳ Ｐゴシック</vt:lpstr>
      <vt:lpstr>ヒラギノ角ゴ Pro W3</vt:lpstr>
      <vt:lpstr>Arial</vt:lpstr>
      <vt:lpstr>Blank Presentation</vt:lpstr>
      <vt:lpstr>1_Blank Presentation</vt:lpstr>
      <vt:lpstr>Safety and Efficacy of Venetoclax plus Low-Dose Cytarabine in Treatment-Naive Patients Aged ≥65 Years with Acute Myeloid Leukemia</vt:lpstr>
      <vt:lpstr>Introduction</vt:lpstr>
      <vt:lpstr>Efficacy of VEN (600 mg) and LDAC</vt:lpstr>
      <vt:lpstr>Adverse Events</vt:lpstr>
      <vt:lpstr>Author Conclusions</vt:lpstr>
    </vt:vector>
  </TitlesOfParts>
  <Manager/>
  <Company>Research To Practice</Company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Research To Practice</dc:creator>
  <cp:keywords/>
  <dc:description/>
  <cp:lastModifiedBy>Aura Herrmann</cp:lastModifiedBy>
  <cp:revision>552</cp:revision>
  <cp:lastPrinted>2017-05-26T12:27:22Z</cp:lastPrinted>
  <dcterms:created xsi:type="dcterms:W3CDTF">2012-08-13T12:55:31Z</dcterms:created>
  <dcterms:modified xsi:type="dcterms:W3CDTF">2017-06-14T21:28:15Z</dcterms:modified>
  <cp:category/>
</cp:coreProperties>
</file>