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496" r:id="rId2"/>
    <p:sldId id="497" r:id="rId3"/>
    <p:sldId id="502" r:id="rId4"/>
    <p:sldId id="500" r:id="rId5"/>
    <p:sldId id="503" r:id="rId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795"/>
    <a:srgbClr val="0A2D60"/>
    <a:srgbClr val="FF40FF"/>
    <a:srgbClr val="BBE0E3"/>
    <a:srgbClr val="005796"/>
    <a:srgbClr val="CDE7F3"/>
    <a:srgbClr val="0025A7"/>
    <a:srgbClr val="EFC53D"/>
    <a:srgbClr val="009051"/>
    <a:srgbClr val="0A0A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03"/>
    <p:restoredTop sz="86420" autoAdjust="0"/>
  </p:normalViewPr>
  <p:slideViewPr>
    <p:cSldViewPr>
      <p:cViewPr>
        <p:scale>
          <a:sx n="100" d="100"/>
          <a:sy n="100" d="100"/>
        </p:scale>
        <p:origin x="1656" y="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81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81776C0-8D3F-9B41-9F10-088060AC2731}" type="datetimeFigureOut">
              <a:rPr lang="en-US"/>
              <a:pPr>
                <a:defRPr/>
              </a:pPr>
              <a:t>6/12/17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D9C9DE2-756B-A84D-A24D-1D5AEDE2E1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035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51A62C7-5B3C-6945-85E6-9B7D5893DC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2865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88509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937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85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77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7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50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8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44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918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63" r:id="rId1"/>
    <p:sldLayoutId id="2147485711" r:id="rId2"/>
    <p:sldLayoutId id="2147485542" r:id="rId3"/>
    <p:sldLayoutId id="2147485543" r:id="rId4"/>
    <p:sldLayoutId id="2147485544" r:id="rId5"/>
    <p:sldLayoutId id="2147485545" r:id="rId6"/>
    <p:sldLayoutId id="2147485546" r:id="rId7"/>
    <p:sldLayoutId id="2147485547" r:id="rId8"/>
    <p:sldLayoutId id="2147485548" r:id="rId9"/>
    <p:sldLayoutId id="2147485549" r:id="rId10"/>
    <p:sldLayoutId id="2147485550" r:id="rId11"/>
    <p:sldLayoutId id="2147485551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Phase 2 </a:t>
            </a:r>
            <a:r>
              <a:rPr lang="en-US" dirty="0"/>
              <a:t>Study of </a:t>
            </a:r>
            <a:r>
              <a:rPr lang="en-US" dirty="0" err="1"/>
              <a:t>Sotatercept</a:t>
            </a:r>
            <a:r>
              <a:rPr lang="en-US" dirty="0"/>
              <a:t> (ACE-011) in Myeloproliferative Neoplasm-Associated Myelofibrosis and Anemia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i="0" dirty="0" smtClean="0"/>
              <a:t>Bose P et al.</a:t>
            </a:r>
            <a:br>
              <a:rPr lang="en-US" i="0" dirty="0" smtClean="0"/>
            </a:br>
            <a:r>
              <a:rPr lang="en-US" dirty="0" smtClean="0"/>
              <a:t>Proc </a:t>
            </a:r>
            <a:r>
              <a:rPr lang="en-US" dirty="0"/>
              <a:t>ASH </a:t>
            </a:r>
            <a:r>
              <a:rPr lang="en-US" i="0" dirty="0" smtClean="0"/>
              <a:t>2016;Abstract 478.</a:t>
            </a:r>
          </a:p>
        </p:txBody>
      </p:sp>
    </p:spTree>
    <p:extLst>
      <p:ext uri="{BB962C8B-B14F-4D97-AF65-F5344CB8AC3E}">
        <p14:creationId xmlns:p14="http://schemas.microsoft.com/office/powerpoint/2010/main" val="575297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12196"/>
            <a:ext cx="7772400" cy="5027612"/>
          </a:xfrm>
        </p:spPr>
        <p:txBody>
          <a:bodyPr/>
          <a:lstStyle/>
          <a:p>
            <a:r>
              <a:rPr lang="en-US" sz="2400" dirty="0" smtClean="0"/>
              <a:t>Anemia </a:t>
            </a:r>
            <a:r>
              <a:rPr lang="en-US" sz="2400" dirty="0"/>
              <a:t>is common in </a:t>
            </a:r>
            <a:r>
              <a:rPr lang="en-US" sz="2400" dirty="0" smtClean="0"/>
              <a:t>MPN-associated myelofibrosis (MF) and only 20%-</a:t>
            </a:r>
            <a:r>
              <a:rPr lang="en-US" sz="2400" dirty="0"/>
              <a:t>30% of </a:t>
            </a:r>
            <a:r>
              <a:rPr lang="en-US" sz="2400" dirty="0" smtClean="0"/>
              <a:t>patients </a:t>
            </a:r>
            <a:r>
              <a:rPr lang="en-US" sz="2400" dirty="0"/>
              <a:t>respond to current </a:t>
            </a:r>
            <a:r>
              <a:rPr lang="en-US" sz="2400" dirty="0" smtClean="0"/>
              <a:t>therapies.</a:t>
            </a:r>
            <a:endParaRPr lang="en-US" sz="2400" dirty="0"/>
          </a:p>
          <a:p>
            <a:r>
              <a:rPr lang="en-US" sz="2400" dirty="0" err="1" smtClean="0"/>
              <a:t>Sotatercept</a:t>
            </a:r>
            <a:r>
              <a:rPr lang="en-US" sz="2400" dirty="0" smtClean="0"/>
              <a:t> </a:t>
            </a:r>
            <a:r>
              <a:rPr lang="en-US" sz="2400" dirty="0"/>
              <a:t>(ACE-011) is a novel </a:t>
            </a:r>
            <a:r>
              <a:rPr lang="en-US" sz="2400" dirty="0" err="1" smtClean="0"/>
              <a:t>activin</a:t>
            </a:r>
            <a:r>
              <a:rPr lang="en-US" sz="2400" dirty="0" smtClean="0"/>
              <a:t> </a:t>
            </a:r>
            <a:r>
              <a:rPr lang="en-US" sz="2400" dirty="0"/>
              <a:t>receptor type IIA (</a:t>
            </a:r>
            <a:r>
              <a:rPr lang="en-US" sz="2400" dirty="0" err="1"/>
              <a:t>ActRIIA</a:t>
            </a:r>
            <a:r>
              <a:rPr lang="en-US" sz="2400" dirty="0"/>
              <a:t>) ligand trap consisting of the extracellular domain of </a:t>
            </a:r>
            <a:r>
              <a:rPr lang="en-US" sz="2400" dirty="0" err="1"/>
              <a:t>ActIIRA</a:t>
            </a:r>
            <a:r>
              <a:rPr lang="en-US" sz="2400" dirty="0"/>
              <a:t> linked to the human IgG1 Fc domain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It </a:t>
            </a:r>
            <a:r>
              <a:rPr lang="en-US" sz="2400" dirty="0"/>
              <a:t>binds to and sequesters ligands of the </a:t>
            </a:r>
            <a:r>
              <a:rPr lang="en-US" sz="2400" dirty="0" err="1" smtClean="0"/>
              <a:t>TGFß</a:t>
            </a:r>
            <a:r>
              <a:rPr lang="en-US" sz="2400" dirty="0" smtClean="0"/>
              <a:t> </a:t>
            </a:r>
            <a:r>
              <a:rPr lang="en-US" sz="2400" dirty="0"/>
              <a:t>superfamily, thus relieving their blockade of terminal erythroid differentiation.</a:t>
            </a:r>
            <a:endParaRPr lang="en-US" sz="2400" dirty="0" smtClean="0"/>
          </a:p>
          <a:p>
            <a:r>
              <a:rPr lang="en-US" sz="2400" dirty="0"/>
              <a:t>Study objective: To evaluate the anemia response and tolerability with </a:t>
            </a:r>
            <a:r>
              <a:rPr lang="en-US" sz="2400" dirty="0" err="1"/>
              <a:t>sotatercept</a:t>
            </a:r>
            <a:r>
              <a:rPr lang="en-US" sz="2400" dirty="0"/>
              <a:t> in patients with anemia due to </a:t>
            </a:r>
            <a:r>
              <a:rPr lang="en-US" sz="2400" dirty="0" smtClean="0"/>
              <a:t>myelofibrosis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41215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Bose P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478.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6472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3"/>
          <p:cNvSpPr>
            <a:spLocks noChangeArrowheads="1"/>
          </p:cNvSpPr>
          <p:nvPr/>
        </p:nvSpPr>
        <p:spPr bwMode="auto">
          <a:xfrm>
            <a:off x="1143000" y="2114596"/>
            <a:ext cx="6629400" cy="274320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Efficacy Summary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066800"/>
            <a:ext cx="7772400" cy="1219200"/>
          </a:xfrm>
        </p:spPr>
        <p:txBody>
          <a:bodyPr/>
          <a:lstStyle/>
          <a:p>
            <a:pPr>
              <a:spcBef>
                <a:spcPts val="500"/>
              </a:spcBef>
              <a:spcAft>
                <a:spcPts val="500"/>
              </a:spcAft>
              <a:buFont typeface="Arial" charset="0"/>
              <a:buChar char="•"/>
            </a:pPr>
            <a:r>
              <a:rPr lang="en-GB" sz="2000" dirty="0"/>
              <a:t>19 patients treated: 0.75 mg/kg (</a:t>
            </a:r>
            <a:r>
              <a:rPr lang="en-GB" sz="2000" dirty="0" smtClean="0"/>
              <a:t>n = 12</a:t>
            </a:r>
            <a:r>
              <a:rPr lang="en-GB" sz="2000" dirty="0"/>
              <a:t>) and 1 mg/kg (</a:t>
            </a:r>
            <a:r>
              <a:rPr lang="en-GB" sz="2000" dirty="0" smtClean="0"/>
              <a:t>n = 7</a:t>
            </a:r>
            <a:r>
              <a:rPr lang="en-GB" sz="2000" dirty="0"/>
              <a:t>)</a:t>
            </a:r>
          </a:p>
          <a:p>
            <a:pPr>
              <a:spcBef>
                <a:spcPts val="500"/>
              </a:spcBef>
              <a:spcAft>
                <a:spcPts val="500"/>
              </a:spcAft>
              <a:buFont typeface="Arial" charset="0"/>
              <a:buChar char="•"/>
            </a:pPr>
            <a:r>
              <a:rPr lang="en-GB" sz="2000" dirty="0"/>
              <a:t>5 of 14 evaluable patients (36%) have responded (all female) </a:t>
            </a:r>
            <a:endParaRPr lang="en-US" sz="2000" dirty="0"/>
          </a:p>
          <a:p>
            <a:endParaRPr lang="en-US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9146746"/>
              </p:ext>
            </p:extLst>
          </p:nvPr>
        </p:nvGraphicFramePr>
        <p:xfrm>
          <a:off x="1234893" y="2198330"/>
          <a:ext cx="6445615" cy="25757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38397"/>
                <a:gridCol w="2107218"/>
              </a:tblGrid>
              <a:tr h="564053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Parameter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Response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</a:tr>
              <a:tr h="918394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Dose</a:t>
                      </a:r>
                    </a:p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  0.75 mg/kg</a:t>
                      </a:r>
                    </a:p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  1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</a:rPr>
                        <a:t> mg/kg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4/10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</a:rPr>
                        <a:t> (40%)</a:t>
                      </a:r>
                    </a:p>
                    <a:p>
                      <a:pPr algn="ctr"/>
                      <a:r>
                        <a:rPr lang="en-US" sz="2000" baseline="0" dirty="0" smtClean="0">
                          <a:solidFill>
                            <a:schemeClr val="bg1"/>
                          </a:solidFill>
                        </a:rPr>
                        <a:t>1/4 (25%)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918394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Transfusion dependence</a:t>
                      </a:r>
                    </a:p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   Dependent</a:t>
                      </a:r>
                    </a:p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   Not dependent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3/10 (33%)</a:t>
                      </a:r>
                    </a:p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2/4 (50%)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2400" y="6519446"/>
            <a:ext cx="41215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Bose P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478.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85800" y="5181600"/>
            <a:ext cx="7924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500"/>
              </a:spcBef>
              <a:spcAft>
                <a:spcPts val="500"/>
              </a:spcAft>
              <a:buFont typeface="Arial" charset="0"/>
              <a:buChar char="•"/>
            </a:pPr>
            <a:r>
              <a:rPr lang="en-GB" sz="2000" dirty="0" smtClean="0"/>
              <a:t>13 patients have </a:t>
            </a:r>
            <a:r>
              <a:rPr lang="en-US" sz="2000" dirty="0"/>
              <a:t>discontinued (5 had no response, 2 proceeded to </a:t>
            </a:r>
            <a:r>
              <a:rPr lang="en-US" sz="2000" dirty="0" smtClean="0"/>
              <a:t>SCT, 2 </a:t>
            </a:r>
            <a:r>
              <a:rPr lang="en-US" sz="2000" dirty="0"/>
              <a:t>had MF progression, 1 transformed to AML, 1 each withdrew consent, had unrelated medical problems and HTN) </a:t>
            </a:r>
          </a:p>
        </p:txBody>
      </p:sp>
    </p:spTree>
    <p:extLst>
      <p:ext uri="{BB962C8B-B14F-4D97-AF65-F5344CB8AC3E}">
        <p14:creationId xmlns:p14="http://schemas.microsoft.com/office/powerpoint/2010/main" val="1118124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Adverse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All adverse events were </a:t>
            </a:r>
            <a:r>
              <a:rPr lang="en-US" sz="2800" dirty="0" smtClean="0"/>
              <a:t>Grade </a:t>
            </a:r>
            <a:r>
              <a:rPr lang="en-US" sz="2800" dirty="0"/>
              <a:t>1 or 2 except for </a:t>
            </a:r>
            <a:r>
              <a:rPr lang="en-US" sz="2800" dirty="0" smtClean="0"/>
              <a:t>Grade </a:t>
            </a:r>
            <a:r>
              <a:rPr lang="en-US" sz="2800" dirty="0"/>
              <a:t>3 hypertension in 1 </a:t>
            </a:r>
            <a:r>
              <a:rPr lang="en-US" sz="2800" dirty="0" smtClean="0"/>
              <a:t>patient.</a:t>
            </a:r>
            <a:endParaRPr lang="en-US" sz="2800" dirty="0"/>
          </a:p>
          <a:p>
            <a:r>
              <a:rPr lang="en-US" sz="2800" dirty="0"/>
              <a:t>Adverse events attributable to </a:t>
            </a:r>
            <a:r>
              <a:rPr lang="en-US" sz="2800" dirty="0" err="1"/>
              <a:t>sotatercept</a:t>
            </a:r>
            <a:r>
              <a:rPr lang="en-US" sz="2800" dirty="0"/>
              <a:t>: </a:t>
            </a:r>
            <a:endParaRPr lang="en-US" sz="2800" dirty="0" smtClean="0"/>
          </a:p>
          <a:p>
            <a:pPr lvl="1"/>
            <a:r>
              <a:rPr lang="en-US" sz="2800" dirty="0" smtClean="0"/>
              <a:t>HTN (Grade 3)</a:t>
            </a:r>
          </a:p>
          <a:p>
            <a:pPr lvl="1"/>
            <a:r>
              <a:rPr lang="en-US" sz="2800" dirty="0" smtClean="0"/>
              <a:t>Injection </a:t>
            </a:r>
            <a:r>
              <a:rPr lang="en-US" sz="2800" dirty="0"/>
              <a:t>site reaction, pain in </a:t>
            </a:r>
            <a:r>
              <a:rPr lang="en-US" sz="2800" dirty="0" smtClean="0"/>
              <a:t>extremity, bone </a:t>
            </a:r>
            <a:r>
              <a:rPr lang="en-US" sz="2800" dirty="0"/>
              <a:t>pain</a:t>
            </a:r>
            <a:r>
              <a:rPr lang="en-US" sz="2800" dirty="0" smtClean="0"/>
              <a:t>, myalgia </a:t>
            </a:r>
            <a:r>
              <a:rPr lang="en-US" sz="2800" dirty="0"/>
              <a:t>(all </a:t>
            </a:r>
            <a:r>
              <a:rPr lang="en-US" sz="2800" dirty="0" smtClean="0"/>
              <a:t>Grade </a:t>
            </a:r>
            <a:r>
              <a:rPr lang="en-US" sz="2800" dirty="0"/>
              <a:t>1</a:t>
            </a:r>
            <a:r>
              <a:rPr lang="en-US" sz="2800" dirty="0" smtClean="0"/>
              <a:t>)</a:t>
            </a:r>
            <a:endParaRPr lang="en-US" sz="2800" dirty="0"/>
          </a:p>
          <a:p>
            <a:r>
              <a:rPr lang="en-US" sz="2800" dirty="0"/>
              <a:t>Grade 3 hypertension led to discontinuation of </a:t>
            </a:r>
            <a:r>
              <a:rPr lang="en-US" sz="2800" dirty="0" err="1"/>
              <a:t>sotatercept</a:t>
            </a:r>
            <a:r>
              <a:rPr lang="en-US" sz="2800" dirty="0"/>
              <a:t> after 2 doses in an apparently responding patient (not evaluable</a:t>
            </a:r>
            <a:r>
              <a:rPr lang="en-US" sz="2800" dirty="0" smtClean="0"/>
              <a:t>).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6519446"/>
            <a:ext cx="41215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Bose P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478.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33354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/>
              <a:t>Sotatercept</a:t>
            </a:r>
            <a:r>
              <a:rPr lang="en-US" sz="2800" dirty="0"/>
              <a:t> is </a:t>
            </a:r>
            <a:r>
              <a:rPr lang="en-US" sz="2800" dirty="0" smtClean="0"/>
              <a:t>well tolerated </a:t>
            </a:r>
            <a:r>
              <a:rPr lang="en-US" sz="2800" dirty="0"/>
              <a:t>and active in patients with anemia due to </a:t>
            </a:r>
            <a:r>
              <a:rPr lang="en-US" sz="2800" dirty="0" smtClean="0"/>
              <a:t>MF.</a:t>
            </a:r>
            <a:endParaRPr lang="en-US" sz="2800" dirty="0"/>
          </a:p>
          <a:p>
            <a:r>
              <a:rPr lang="en-US" sz="2800" dirty="0"/>
              <a:t>Accrual to a parallel cohort of patients on a stable dose of </a:t>
            </a:r>
            <a:r>
              <a:rPr lang="en-US" sz="2800" dirty="0" err="1"/>
              <a:t>ruxolitinib</a:t>
            </a:r>
            <a:r>
              <a:rPr lang="en-US" sz="2800" dirty="0"/>
              <a:t> is </a:t>
            </a:r>
            <a:r>
              <a:rPr lang="en-US" sz="2800" dirty="0" smtClean="0"/>
              <a:t>under way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(</a:t>
            </a:r>
            <a:r>
              <a:rPr lang="en-US" sz="2800" dirty="0"/>
              <a:t>0.75 mg/kg </a:t>
            </a:r>
            <a:r>
              <a:rPr lang="en-US" sz="2800" dirty="0" smtClean="0"/>
              <a:t>q3wk).</a:t>
            </a:r>
            <a:endParaRPr lang="en-US" sz="2800" dirty="0"/>
          </a:p>
          <a:p>
            <a:r>
              <a:rPr lang="en-US" sz="2800" dirty="0"/>
              <a:t>2 patients on </a:t>
            </a:r>
            <a:r>
              <a:rPr lang="en-US" sz="2800" dirty="0" err="1"/>
              <a:t>ruxolitinib</a:t>
            </a:r>
            <a:r>
              <a:rPr lang="en-US" sz="2800" dirty="0"/>
              <a:t> (10 mg </a:t>
            </a:r>
            <a:r>
              <a:rPr lang="en-US" sz="2800" dirty="0" smtClean="0"/>
              <a:t>BID) </a:t>
            </a:r>
            <a:r>
              <a:rPr lang="en-US" sz="2800" dirty="0"/>
              <a:t>have been treated so </a:t>
            </a:r>
            <a:r>
              <a:rPr lang="en-US" sz="2800" dirty="0" smtClean="0"/>
              <a:t>far.  </a:t>
            </a:r>
          </a:p>
          <a:p>
            <a:pPr lvl="1"/>
            <a:r>
              <a:rPr lang="en-US" sz="2800" dirty="0" smtClean="0"/>
              <a:t>1 has responded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6519446"/>
            <a:ext cx="41215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Bose P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478.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0915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7627</TotalTime>
  <Words>355</Words>
  <Application>Microsoft Macintosh PowerPoint</Application>
  <PresentationFormat>On-screen Show (4:3)</PresentationFormat>
  <Paragraphs>40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ＭＳ Ｐゴシック</vt:lpstr>
      <vt:lpstr>ヒラギノ角ゴ Pro W3</vt:lpstr>
      <vt:lpstr>Arial</vt:lpstr>
      <vt:lpstr>Blank Presentation</vt:lpstr>
      <vt:lpstr>Phase 2 Study of Sotatercept (ACE-011) in Myeloproliferative Neoplasm-Associated Myelofibrosis and Anemia </vt:lpstr>
      <vt:lpstr>Introduction</vt:lpstr>
      <vt:lpstr>Efficacy Summary</vt:lpstr>
      <vt:lpstr>Adverse Events</vt:lpstr>
      <vt:lpstr>Author Conclusions</vt:lpstr>
    </vt:vector>
  </TitlesOfParts>
  <Manager/>
  <Company>Research To Practice</Company>
  <LinksUpToDate>false</LinksUpToDate>
  <SharedDoc>false</SharedDoc>
  <HyperlinkBase/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 </dc:title>
  <dc:subject/>
  <dc:creator>Fernando G Rendina </dc:creator>
  <cp:keywords/>
  <dc:description/>
  <cp:lastModifiedBy>Microsoft Office User</cp:lastModifiedBy>
  <cp:revision>535</cp:revision>
  <cp:lastPrinted>2017-06-12T13:49:11Z</cp:lastPrinted>
  <dcterms:created xsi:type="dcterms:W3CDTF">2012-08-13T12:55:31Z</dcterms:created>
  <dcterms:modified xsi:type="dcterms:W3CDTF">2017-06-12T13:49:11Z</dcterms:modified>
  <cp:category/>
</cp:coreProperties>
</file>