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  <p:sldMasterId id="2147485712" r:id="rId2"/>
  </p:sldMasterIdLst>
  <p:notesMasterIdLst>
    <p:notesMasterId r:id="rId8"/>
  </p:notesMasterIdLst>
  <p:handoutMasterIdLst>
    <p:handoutMasterId r:id="rId9"/>
  </p:handoutMasterIdLst>
  <p:sldIdLst>
    <p:sldId id="493" r:id="rId3"/>
    <p:sldId id="487" r:id="rId4"/>
    <p:sldId id="488" r:id="rId5"/>
    <p:sldId id="492" r:id="rId6"/>
    <p:sldId id="491" r:id="rId7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loop="1"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125A4"/>
    <a:srgbClr val="092D5F"/>
    <a:srgbClr val="F9961E"/>
    <a:srgbClr val="005796"/>
    <a:srgbClr val="0A0A0A"/>
    <a:srgbClr val="BBE0E3"/>
    <a:srgbClr val="FF40FF"/>
    <a:srgbClr val="0025A7"/>
    <a:srgbClr val="CDE7F3"/>
    <a:srgbClr val="EFC53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519"/>
    <p:restoredTop sz="86420" autoAdjust="0"/>
  </p:normalViewPr>
  <p:slideViewPr>
    <p:cSldViewPr>
      <p:cViewPr>
        <p:scale>
          <a:sx n="100" d="100"/>
          <a:sy n="100" d="100"/>
        </p:scale>
        <p:origin x="1984" y="3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816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notesMaster" Target="notesMasters/notesMaster1.xml"/><Relationship Id="rId9" Type="http://schemas.openxmlformats.org/officeDocument/2006/relationships/handoutMaster" Target="handoutMasters/handoutMaster1.xml"/><Relationship Id="rId1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281776C0-8D3F-9B41-9F10-088060AC2731}" type="datetimeFigureOut">
              <a:rPr lang="en-US"/>
              <a:pPr>
                <a:defRPr/>
              </a:pPr>
              <a:t>6/14/17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CD9C9DE2-756B-A84D-A24D-1D5AEDE2E13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903590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551A62C7-5B3C-6945-85E6-9B7D5893DCD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02865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RTP_SlideBackground-ASCO-GI-13_v1fr-Titl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0480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981200"/>
            <a:ext cx="7772400" cy="1143000"/>
          </a:xfrm>
        </p:spPr>
        <p:txBody>
          <a:bodyPr/>
          <a:lstStyle>
            <a:lvl1pPr algn="l">
              <a:defRPr sz="2300" baseline="0"/>
            </a:lvl1pPr>
          </a:lstStyle>
          <a:p>
            <a:pPr lvl="0"/>
            <a:endParaRPr lang="en-US" noProof="0" dirty="0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838200" y="3886200"/>
            <a:ext cx="6400800" cy="1752600"/>
          </a:xfrm>
        </p:spPr>
        <p:txBody>
          <a:bodyPr/>
          <a:lstStyle>
            <a:lvl1pPr marL="0" indent="0" algn="l">
              <a:buFontTx/>
              <a:buNone/>
              <a:defRPr i="1" baseline="0"/>
            </a:lvl1pPr>
          </a:lstStyle>
          <a:p>
            <a:pPr lvl="0"/>
            <a:endParaRPr lang="en-US" noProof="0" dirty="0" smtClean="0"/>
          </a:p>
        </p:txBody>
      </p:sp>
    </p:spTree>
    <p:extLst>
      <p:ext uri="{BB962C8B-B14F-4D97-AF65-F5344CB8AC3E}">
        <p14:creationId xmlns:p14="http://schemas.microsoft.com/office/powerpoint/2010/main" val="2885099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19374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18561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0"/>
            <a:ext cx="1943100" cy="6489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0"/>
            <a:ext cx="5676900" cy="6489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2771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RTP_SlideBackground-ASCO-GI-13_v1fr-Titl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981200"/>
            <a:ext cx="7772400" cy="1143000"/>
          </a:xfrm>
        </p:spPr>
        <p:txBody>
          <a:bodyPr/>
          <a:lstStyle>
            <a:lvl1pPr algn="l">
              <a:defRPr sz="2300" baseline="0"/>
            </a:lvl1pPr>
          </a:lstStyle>
          <a:p>
            <a:pPr lvl="0"/>
            <a:endParaRPr lang="en-US" noProof="0" dirty="0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886200"/>
            <a:ext cx="6400800" cy="1752600"/>
          </a:xfrm>
        </p:spPr>
        <p:txBody>
          <a:bodyPr/>
          <a:lstStyle>
            <a:lvl1pPr marL="0" indent="0" algn="l">
              <a:buFontTx/>
              <a:buNone/>
              <a:defRPr i="1" baseline="0"/>
            </a:lvl1pPr>
          </a:lstStyle>
          <a:p>
            <a:pPr lvl="0"/>
            <a:endParaRPr lang="en-US" noProof="0" dirty="0" smtClean="0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bg>
      <p:bgPr>
        <a:solidFill>
          <a:srgbClr val="0025A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981200"/>
            <a:ext cx="7772400" cy="1143000"/>
          </a:xfrm>
        </p:spPr>
        <p:txBody>
          <a:bodyPr/>
          <a:lstStyle>
            <a:lvl1pPr algn="ctr">
              <a:defRPr sz="2300"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462088"/>
            <a:ext cx="3810000" cy="50276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62088"/>
            <a:ext cx="3810000" cy="50276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bg>
      <p:bgPr>
        <a:solidFill>
          <a:srgbClr val="0025A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981200"/>
            <a:ext cx="7772400" cy="1143000"/>
          </a:xfrm>
        </p:spPr>
        <p:txBody>
          <a:bodyPr/>
          <a:lstStyle>
            <a:lvl1pPr algn="ctr">
              <a:defRPr sz="2300"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0"/>
            <a:ext cx="1943100" cy="6489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0"/>
            <a:ext cx="5676900" cy="6489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8379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3507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462088"/>
            <a:ext cx="3810000" cy="50276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62088"/>
            <a:ext cx="3810000" cy="50276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2385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344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4306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4071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69184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4.xml"/><Relationship Id="rId13" Type="http://schemas.openxmlformats.org/officeDocument/2006/relationships/theme" Target="../theme/theme2.xml"/><Relationship Id="rId14" Type="http://schemas.openxmlformats.org/officeDocument/2006/relationships/image" Target="../media/image1.png"/><Relationship Id="rId1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4.xml"/><Relationship Id="rId3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7.xml"/><Relationship Id="rId6" Type="http://schemas.openxmlformats.org/officeDocument/2006/relationships/slideLayout" Target="../slideLayouts/slideLayout18.xml"/><Relationship Id="rId7" Type="http://schemas.openxmlformats.org/officeDocument/2006/relationships/slideLayout" Target="../slideLayouts/slideLayout19.xml"/><Relationship Id="rId8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" descr="RTP_SlideBackground-YiR_v3fr-bulleted.png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462088"/>
            <a:ext cx="7772400" cy="5027612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563" r:id="rId1"/>
    <p:sldLayoutId id="2147485711" r:id="rId2"/>
    <p:sldLayoutId id="2147485542" r:id="rId3"/>
    <p:sldLayoutId id="2147485543" r:id="rId4"/>
    <p:sldLayoutId id="2147485544" r:id="rId5"/>
    <p:sldLayoutId id="2147485545" r:id="rId6"/>
    <p:sldLayoutId id="2147485546" r:id="rId7"/>
    <p:sldLayoutId id="2147485547" r:id="rId8"/>
    <p:sldLayoutId id="2147485548" r:id="rId9"/>
    <p:sldLayoutId id="2147485549" r:id="rId10"/>
    <p:sldLayoutId id="2147485550" r:id="rId11"/>
    <p:sldLayoutId id="2147485551" r:id="rId12"/>
  </p:sldLayoutIdLst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xStyles>
    <p:titleStyle>
      <a:lvl1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500">
          <a:solidFill>
            <a:schemeClr val="bg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chemeClr val="bg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500">
          <a:solidFill>
            <a:schemeClr val="bg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" descr="RTP_SlideBackground-YiR_v3fr-bulleted.png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462088"/>
            <a:ext cx="7772400" cy="5027612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8723677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713" r:id="rId1"/>
    <p:sldLayoutId id="2147485714" r:id="rId2"/>
    <p:sldLayoutId id="2147485715" r:id="rId3"/>
    <p:sldLayoutId id="2147485716" r:id="rId4"/>
    <p:sldLayoutId id="2147485717" r:id="rId5"/>
    <p:sldLayoutId id="2147485718" r:id="rId6"/>
    <p:sldLayoutId id="2147485719" r:id="rId7"/>
    <p:sldLayoutId id="2147485720" r:id="rId8"/>
    <p:sldLayoutId id="2147485721" r:id="rId9"/>
    <p:sldLayoutId id="2147485722" r:id="rId10"/>
    <p:sldLayoutId id="2147485723" r:id="rId11"/>
    <p:sldLayoutId id="2147485724" r:id="rId12"/>
  </p:sldLayoutIdLst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xStyles>
    <p:titleStyle>
      <a:lvl1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500">
          <a:solidFill>
            <a:schemeClr val="bg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chemeClr val="bg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500">
          <a:solidFill>
            <a:schemeClr val="bg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1524000"/>
            <a:ext cx="7772400" cy="1143000"/>
          </a:xfrm>
        </p:spPr>
        <p:txBody>
          <a:bodyPr/>
          <a:lstStyle/>
          <a:p>
            <a:r>
              <a:rPr lang="en-US" dirty="0"/>
              <a:t>Treatment of Myeloma Cast Nephropathy (MCN): A Randomized Trial Comparing Intensive </a:t>
            </a:r>
            <a:r>
              <a:rPr lang="en-US" dirty="0" err="1"/>
              <a:t>Haemodialysis</a:t>
            </a:r>
            <a:r>
              <a:rPr lang="en-US" dirty="0"/>
              <a:t> (HD) with High Cut-Off (HCO) or Standard High-Flux Dialyzer in Patients Receiving a </a:t>
            </a:r>
            <a:r>
              <a:rPr lang="en-US" dirty="0" err="1"/>
              <a:t>Bortezomib</a:t>
            </a:r>
            <a:r>
              <a:rPr lang="en-US" dirty="0"/>
              <a:t>-Based Regimen (the MYRE Study, by the </a:t>
            </a:r>
            <a:r>
              <a:rPr lang="en-US" dirty="0" err="1"/>
              <a:t>Intergroupe</a:t>
            </a:r>
            <a:r>
              <a:rPr lang="en-US" dirty="0"/>
              <a:t> Francophone du </a:t>
            </a:r>
            <a:r>
              <a:rPr lang="en-US" dirty="0" err="1"/>
              <a:t>Myélome</a:t>
            </a:r>
            <a:r>
              <a:rPr lang="en-US" dirty="0"/>
              <a:t> (IFM) and the French Society of Nephrology (SFNDT</a:t>
            </a:r>
            <a:r>
              <a:rPr lang="en-US" dirty="0" smtClean="0"/>
              <a:t>)) </a:t>
            </a:r>
            <a:endParaRPr lang="en-US" baseline="30000" dirty="0"/>
          </a:p>
        </p:txBody>
      </p:sp>
      <p:sp>
        <p:nvSpPr>
          <p:cNvPr id="6" name="Subtitle 4"/>
          <p:cNvSpPr>
            <a:spLocks noGrp="1"/>
          </p:cNvSpPr>
          <p:nvPr>
            <p:ph type="subTitle" idx="1"/>
          </p:nvPr>
        </p:nvSpPr>
        <p:spPr>
          <a:xfrm>
            <a:off x="838200" y="3886200"/>
            <a:ext cx="6400800" cy="1752600"/>
          </a:xfrm>
        </p:spPr>
        <p:txBody>
          <a:bodyPr/>
          <a:lstStyle/>
          <a:p>
            <a:pPr lvl="0"/>
            <a:r>
              <a:rPr lang="en-US" i="0" dirty="0" smtClean="0"/>
              <a:t>Bridoux F et </a:t>
            </a:r>
            <a:r>
              <a:rPr lang="en-US" i="0" dirty="0"/>
              <a:t>al.</a:t>
            </a:r>
          </a:p>
          <a:p>
            <a:pPr lvl="0"/>
            <a:r>
              <a:rPr lang="en-US" dirty="0"/>
              <a:t>Proc </a:t>
            </a:r>
            <a:r>
              <a:rPr lang="en-US" dirty="0" smtClean="0"/>
              <a:t>ASH </a:t>
            </a:r>
            <a:r>
              <a:rPr lang="en-US" i="0" dirty="0"/>
              <a:t>2016;Abstract </a:t>
            </a:r>
            <a:r>
              <a:rPr lang="en-US" i="0" dirty="0" smtClean="0"/>
              <a:t>978.</a:t>
            </a:r>
            <a:endParaRPr lang="en-US" i="0" dirty="0"/>
          </a:p>
        </p:txBody>
      </p:sp>
    </p:spTree>
    <p:extLst>
      <p:ext uri="{BB962C8B-B14F-4D97-AF65-F5344CB8AC3E}">
        <p14:creationId xmlns:p14="http://schemas.microsoft.com/office/powerpoint/2010/main" val="18067434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57286"/>
            <a:ext cx="8610600" cy="5362160"/>
          </a:xfrm>
        </p:spPr>
        <p:txBody>
          <a:bodyPr/>
          <a:lstStyle/>
          <a:p>
            <a:r>
              <a:rPr lang="en-US" sz="2400" dirty="0"/>
              <a:t>Multiple myeloma (MM) is often revealed by acute kidney injury (AKI) usually related to </a:t>
            </a:r>
            <a:r>
              <a:rPr lang="en-US" sz="2400" dirty="0" smtClean="0"/>
              <a:t>MCN.</a:t>
            </a:r>
          </a:p>
          <a:p>
            <a:r>
              <a:rPr lang="en-US" sz="2400" dirty="0" smtClean="0"/>
              <a:t>Thus, recovery of renal function is a key prognostic factor for patients with MM. </a:t>
            </a:r>
          </a:p>
          <a:p>
            <a:r>
              <a:rPr lang="en-US" sz="2400" dirty="0" smtClean="0"/>
              <a:t>With novel </a:t>
            </a:r>
            <a:r>
              <a:rPr lang="en-US" sz="2400" dirty="0" err="1" smtClean="0"/>
              <a:t>antimyeloma</a:t>
            </a:r>
            <a:r>
              <a:rPr lang="en-US" sz="2400" dirty="0" smtClean="0"/>
              <a:t> </a:t>
            </a:r>
            <a:r>
              <a:rPr lang="en-US" sz="2400" dirty="0"/>
              <a:t>agents, </a:t>
            </a:r>
            <a:r>
              <a:rPr lang="en-US" sz="2400" dirty="0" smtClean="0"/>
              <a:t>HD independence (HDI) occurs </a:t>
            </a:r>
            <a:r>
              <a:rPr lang="en-US" sz="2400" dirty="0"/>
              <a:t>in about 30% of </a:t>
            </a:r>
            <a:r>
              <a:rPr lang="en-US" sz="2400" dirty="0" smtClean="0"/>
              <a:t>patients </a:t>
            </a:r>
            <a:r>
              <a:rPr lang="en-US" sz="2400" dirty="0"/>
              <a:t>with severe </a:t>
            </a:r>
            <a:r>
              <a:rPr lang="en-US" sz="2400" dirty="0" smtClean="0"/>
              <a:t>AKI.</a:t>
            </a:r>
          </a:p>
          <a:p>
            <a:pPr lvl="1"/>
            <a:r>
              <a:rPr lang="en-US" sz="2400" dirty="0" smtClean="0"/>
              <a:t>This advocates for </a:t>
            </a:r>
            <a:r>
              <a:rPr lang="en-US" sz="2400" dirty="0"/>
              <a:t>the use of additional strategies to rapidly remove circulating monoclonal free light chains (FLC</a:t>
            </a:r>
            <a:r>
              <a:rPr lang="en-US" sz="2400" dirty="0" smtClean="0"/>
              <a:t>).</a:t>
            </a:r>
          </a:p>
          <a:p>
            <a:r>
              <a:rPr lang="en-US" sz="2400" b="1" u="sng" dirty="0" smtClean="0"/>
              <a:t>Study objective:</a:t>
            </a:r>
            <a:r>
              <a:rPr lang="en-US" sz="2400" dirty="0" smtClean="0"/>
              <a:t> To compare the rate of HDI in patients with inaugural severe AKI secondary to biopsy-proven MCN treated with intensive HD using </a:t>
            </a:r>
            <a:r>
              <a:rPr lang="en-US" sz="2400" dirty="0"/>
              <a:t>either a HCO dialyzer or </a:t>
            </a:r>
            <a:r>
              <a:rPr lang="en-US" sz="2400" dirty="0" smtClean="0"/>
              <a:t>a conventional </a:t>
            </a:r>
            <a:r>
              <a:rPr lang="en-US" sz="2400" dirty="0"/>
              <a:t>high-flux </a:t>
            </a:r>
            <a:r>
              <a:rPr lang="en-US" sz="2400" dirty="0" smtClean="0"/>
              <a:t>dialyzer.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52400" y="6519446"/>
            <a:ext cx="429521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Bridoux F et al. </a:t>
            </a:r>
            <a:r>
              <a:rPr lang="en-US" sz="1600" i="1" dirty="0" smtClean="0"/>
              <a:t>Proc ASH </a:t>
            </a:r>
            <a:r>
              <a:rPr lang="en-US" sz="1600" dirty="0" smtClean="0"/>
              <a:t>2016;Abstract 978.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3471102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Line 2"/>
          <p:cNvSpPr>
            <a:spLocks noChangeShapeType="1"/>
          </p:cNvSpPr>
          <p:nvPr/>
        </p:nvSpPr>
        <p:spPr bwMode="auto">
          <a:xfrm flipV="1">
            <a:off x="4648200" y="1523999"/>
            <a:ext cx="0" cy="921987"/>
          </a:xfrm>
          <a:prstGeom prst="line">
            <a:avLst/>
          </a:prstGeom>
          <a:noFill/>
          <a:ln w="28575">
            <a:solidFill>
              <a:srgbClr val="FFFFFF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srgbClr val="000000"/>
              </a:solidFill>
              <a:latin typeface="Arial"/>
              <a:ea typeface="ＭＳ Ｐゴシック" charset="0"/>
              <a:cs typeface="Aria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MYRE Phase III Trial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5790903"/>
            <a:ext cx="7315200" cy="495597"/>
          </a:xfrm>
        </p:spPr>
        <p:txBody>
          <a:bodyPr/>
          <a:lstStyle/>
          <a:p>
            <a:pPr marL="0" indent="0">
              <a:buNone/>
            </a:pPr>
            <a:r>
              <a:rPr lang="en-US" sz="2000" b="1" u="sng" dirty="0" smtClean="0"/>
              <a:t>Primary endpoint</a:t>
            </a:r>
            <a:r>
              <a:rPr lang="en-US" sz="2000" dirty="0" smtClean="0"/>
              <a:t>: Dialysis independence at 3 months</a:t>
            </a:r>
            <a:endParaRPr lang="en-US" sz="2000" dirty="0"/>
          </a:p>
        </p:txBody>
      </p:sp>
      <p:sp>
        <p:nvSpPr>
          <p:cNvPr id="11" name="TextBox 10"/>
          <p:cNvSpPr txBox="1"/>
          <p:nvPr/>
        </p:nvSpPr>
        <p:spPr>
          <a:xfrm>
            <a:off x="152400" y="6519446"/>
            <a:ext cx="429521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Bridoux F et al. </a:t>
            </a:r>
            <a:r>
              <a:rPr lang="en-US" sz="1600" i="1" dirty="0" smtClean="0"/>
              <a:t>Proc ASH </a:t>
            </a:r>
            <a:r>
              <a:rPr lang="en-US" sz="1600" dirty="0" smtClean="0"/>
              <a:t>2016;Abstract 978.</a:t>
            </a:r>
            <a:endParaRPr lang="en-US" sz="1600" dirty="0"/>
          </a:p>
        </p:txBody>
      </p:sp>
      <p:sp>
        <p:nvSpPr>
          <p:cNvPr id="12" name="Text Box 4"/>
          <p:cNvSpPr txBox="1">
            <a:spLocks noChangeArrowheads="1"/>
          </p:cNvSpPr>
          <p:nvPr/>
        </p:nvSpPr>
        <p:spPr bwMode="auto">
          <a:xfrm>
            <a:off x="0" y="5112690"/>
            <a:ext cx="9144000" cy="4369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 lIns="97448" tIns="48721" rIns="97448" bIns="48721">
            <a:spAutoFit/>
          </a:bodyPr>
          <a:lstStyle>
            <a:lvl1pPr defTabSz="973138">
              <a:defRPr sz="2400">
                <a:solidFill>
                  <a:schemeClr val="tx2"/>
                </a:solidFill>
                <a:latin typeface="Times New Roman" charset="0"/>
                <a:ea typeface="MS PGothic" charset="-128"/>
              </a:defRPr>
            </a:lvl1pPr>
            <a:lvl2pPr marL="742950" indent="-285750" defTabSz="973138">
              <a:defRPr sz="2400">
                <a:solidFill>
                  <a:schemeClr val="tx2"/>
                </a:solidFill>
                <a:latin typeface="Times New Roman" charset="0"/>
                <a:ea typeface="MS PGothic" charset="-128"/>
              </a:defRPr>
            </a:lvl2pPr>
            <a:lvl3pPr marL="1143000" indent="-228600" defTabSz="973138">
              <a:defRPr sz="2400">
                <a:solidFill>
                  <a:schemeClr val="tx2"/>
                </a:solidFill>
                <a:latin typeface="Times New Roman" charset="0"/>
                <a:ea typeface="MS PGothic" charset="-128"/>
              </a:defRPr>
            </a:lvl3pPr>
            <a:lvl4pPr marL="1600200" indent="-228600" defTabSz="973138">
              <a:defRPr sz="2400">
                <a:solidFill>
                  <a:schemeClr val="tx2"/>
                </a:solidFill>
                <a:latin typeface="Times New Roman" charset="0"/>
                <a:ea typeface="MS PGothic" charset="-128"/>
              </a:defRPr>
            </a:lvl4pPr>
            <a:lvl5pPr marL="2057400" indent="-228600" defTabSz="973138">
              <a:defRPr sz="2400">
                <a:solidFill>
                  <a:schemeClr val="tx2"/>
                </a:solidFill>
                <a:latin typeface="Times New Roman" charset="0"/>
                <a:ea typeface="MS PGothic" charset="-128"/>
              </a:defRPr>
            </a:lvl5pPr>
            <a:lvl6pPr marL="2514600" indent="-228600" defTabSz="9731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Times New Roman" charset="0"/>
                <a:ea typeface="MS PGothic" charset="-128"/>
              </a:defRPr>
            </a:lvl6pPr>
            <a:lvl7pPr marL="2971800" indent="-228600" defTabSz="9731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Times New Roman" charset="0"/>
                <a:ea typeface="MS PGothic" charset="-128"/>
              </a:defRPr>
            </a:lvl7pPr>
            <a:lvl8pPr marL="3429000" indent="-228600" defTabSz="9731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Times New Roman" charset="0"/>
                <a:ea typeface="MS PGothic" charset="-128"/>
              </a:defRPr>
            </a:lvl8pPr>
            <a:lvl9pPr marL="3886200" indent="-228600" defTabSz="9731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Times New Roman" charset="0"/>
                <a:ea typeface="MS PGothic" charset="-128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fr-FR" altLang="x-none" sz="2200" dirty="0" err="1">
                <a:solidFill>
                  <a:schemeClr val="tx1"/>
                </a:solidFill>
                <a:latin typeface="Arial" charset="0"/>
              </a:rPr>
              <a:t>Same</a:t>
            </a:r>
            <a:r>
              <a:rPr lang="fr-FR" altLang="x-none" sz="2200" dirty="0">
                <a:solidFill>
                  <a:schemeClr val="tx1"/>
                </a:solidFill>
                <a:latin typeface="Arial" charset="0"/>
              </a:rPr>
              <a:t> </a:t>
            </a:r>
            <a:r>
              <a:rPr lang="fr-FR" altLang="x-none" sz="2200" dirty="0" err="1" smtClean="0">
                <a:solidFill>
                  <a:schemeClr val="tx1"/>
                </a:solidFill>
                <a:latin typeface="Arial" charset="0"/>
              </a:rPr>
              <a:t>bortezomib-based</a:t>
            </a:r>
            <a:r>
              <a:rPr lang="fr-FR" altLang="x-none" sz="2200" dirty="0" smtClean="0">
                <a:solidFill>
                  <a:schemeClr val="tx1"/>
                </a:solidFill>
                <a:latin typeface="Arial" charset="0"/>
              </a:rPr>
              <a:t> </a:t>
            </a:r>
            <a:r>
              <a:rPr lang="fr-FR" altLang="x-none" sz="2200" dirty="0" err="1" smtClean="0">
                <a:solidFill>
                  <a:schemeClr val="tx1"/>
                </a:solidFill>
                <a:latin typeface="Arial" charset="0"/>
              </a:rPr>
              <a:t>chemotherapy</a:t>
            </a:r>
            <a:r>
              <a:rPr lang="fr-FR" altLang="x-none" sz="2200" dirty="0" smtClean="0">
                <a:solidFill>
                  <a:schemeClr val="tx1"/>
                </a:solidFill>
                <a:latin typeface="Arial" charset="0"/>
              </a:rPr>
              <a:t> </a:t>
            </a:r>
            <a:r>
              <a:rPr lang="fr-FR" altLang="x-none" sz="2200" dirty="0">
                <a:solidFill>
                  <a:schemeClr val="tx1"/>
                </a:solidFill>
                <a:latin typeface="Arial" charset="0"/>
              </a:rPr>
              <a:t>in the 2 </a:t>
            </a:r>
            <a:r>
              <a:rPr lang="fr-FR" altLang="x-none" sz="2200" dirty="0" err="1" smtClean="0">
                <a:solidFill>
                  <a:schemeClr val="tx1"/>
                </a:solidFill>
                <a:latin typeface="Arial" charset="0"/>
              </a:rPr>
              <a:t>arms</a:t>
            </a:r>
            <a:endParaRPr lang="fr-FR" altLang="x-none" sz="1400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3" name="Text Box 27"/>
          <p:cNvSpPr txBox="1">
            <a:spLocks noChangeArrowheads="1"/>
          </p:cNvSpPr>
          <p:nvPr/>
        </p:nvSpPr>
        <p:spPr bwMode="auto">
          <a:xfrm>
            <a:off x="3013075" y="1731331"/>
            <a:ext cx="3311525" cy="399653"/>
          </a:xfrm>
          <a:prstGeom prst="rect">
            <a:avLst/>
          </a:prstGeom>
          <a:solidFill>
            <a:srgbClr val="F9961E"/>
          </a:solidFill>
          <a:ln>
            <a:solidFill>
              <a:schemeClr val="tx1"/>
            </a:solidFill>
          </a:ln>
        </p:spPr>
        <p:txBody>
          <a:bodyPr lIns="90988" tIns="45494" rIns="90988" bIns="45494">
            <a:spAutoFit/>
          </a:bodyPr>
          <a:lstStyle>
            <a:lvl1pPr>
              <a:defRPr sz="2400">
                <a:solidFill>
                  <a:schemeClr val="tx2"/>
                </a:solidFill>
                <a:latin typeface="Times New Roman" charset="0"/>
                <a:ea typeface="MS PGothic" charset="0"/>
                <a:cs typeface="MS PGothic" charset="0"/>
              </a:defRPr>
            </a:lvl1pPr>
            <a:lvl2pPr marL="742950" indent="-285750">
              <a:defRPr sz="2400">
                <a:solidFill>
                  <a:schemeClr val="tx2"/>
                </a:solidFill>
                <a:latin typeface="Times New Roman" charset="0"/>
                <a:ea typeface="MS PGothic" charset="0"/>
                <a:cs typeface="MS PGothic" charset="0"/>
              </a:defRPr>
            </a:lvl2pPr>
            <a:lvl3pPr marL="1143000" indent="-228600">
              <a:defRPr sz="2400">
                <a:solidFill>
                  <a:schemeClr val="tx2"/>
                </a:solidFill>
                <a:latin typeface="Times New Roman" charset="0"/>
                <a:ea typeface="MS PGothic" charset="0"/>
                <a:cs typeface="MS PGothic" charset="0"/>
              </a:defRPr>
            </a:lvl3pPr>
            <a:lvl4pPr marL="1600200" indent="-228600">
              <a:defRPr sz="2400">
                <a:solidFill>
                  <a:schemeClr val="tx2"/>
                </a:solidFill>
                <a:latin typeface="Times New Roman" charset="0"/>
                <a:ea typeface="MS PGothic" charset="0"/>
                <a:cs typeface="MS PGothic" charset="0"/>
              </a:defRPr>
            </a:lvl4pPr>
            <a:lvl5pPr marL="2057400" indent="-228600">
              <a:defRPr sz="2400">
                <a:solidFill>
                  <a:schemeClr val="tx2"/>
                </a:solidFill>
                <a:latin typeface="Times New Roman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Times New Roman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Times New Roman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Times New Roman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Times New Roman" charset="0"/>
                <a:ea typeface="MS PGothic" charset="0"/>
                <a:cs typeface="MS PGothic" charset="0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fr-FR" sz="2000" b="1" dirty="0" smtClean="0">
                <a:solidFill>
                  <a:srgbClr val="0125A4"/>
                </a:solidFill>
                <a:latin typeface="Arial" charset="0"/>
              </a:rPr>
              <a:t>+ </a:t>
            </a:r>
            <a:r>
              <a:rPr lang="fr-FR" sz="2000" b="1" dirty="0" err="1">
                <a:solidFill>
                  <a:srgbClr val="0125A4"/>
                </a:solidFill>
                <a:latin typeface="Arial" charset="0"/>
              </a:rPr>
              <a:t>B</a:t>
            </a:r>
            <a:r>
              <a:rPr lang="fr-FR" sz="2000" b="1" dirty="0" err="1" smtClean="0">
                <a:solidFill>
                  <a:srgbClr val="0125A4"/>
                </a:solidFill>
                <a:latin typeface="Arial" charset="0"/>
              </a:rPr>
              <a:t>iopsy-proven</a:t>
            </a:r>
            <a:r>
              <a:rPr lang="fr-FR" sz="2000" b="1" dirty="0" smtClean="0">
                <a:solidFill>
                  <a:srgbClr val="0125A4"/>
                </a:solidFill>
                <a:latin typeface="Arial" charset="0"/>
              </a:rPr>
              <a:t> MCN</a:t>
            </a:r>
          </a:p>
        </p:txBody>
      </p:sp>
      <p:sp>
        <p:nvSpPr>
          <p:cNvPr id="15" name="Text Box 2"/>
          <p:cNvSpPr txBox="1">
            <a:spLocks noChangeArrowheads="1"/>
          </p:cNvSpPr>
          <p:nvPr/>
        </p:nvSpPr>
        <p:spPr bwMode="auto">
          <a:xfrm>
            <a:off x="958056" y="1052627"/>
            <a:ext cx="7380288" cy="457200"/>
          </a:xfrm>
          <a:prstGeom prst="rect">
            <a:avLst/>
          </a:prstGeom>
          <a:solidFill>
            <a:srgbClr val="005796"/>
          </a:solidFill>
          <a:ln>
            <a:headEnd type="none" w="sm" len="sm"/>
            <a:tailEnd type="none" w="sm" len="sm"/>
          </a:ln>
          <a:ex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265" tIns="45632" rIns="91265" bIns="45632" anchor="ctr">
            <a:spAutoFit/>
          </a:bodyPr>
          <a:lstStyle>
            <a:lvl1pPr>
              <a:defRPr sz="2400">
                <a:solidFill>
                  <a:schemeClr val="tx2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2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2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2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2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algn="ctr">
              <a:lnSpc>
                <a:spcPct val="50000"/>
              </a:lnSpc>
              <a:spcBef>
                <a:spcPct val="50000"/>
              </a:spcBef>
              <a:defRPr/>
            </a:pPr>
            <a:r>
              <a:rPr lang="fr-FR" sz="2000" dirty="0" err="1" smtClean="0">
                <a:solidFill>
                  <a:schemeClr val="tx1"/>
                </a:solidFill>
                <a:latin typeface="Arial" pitchFamily="34" charset="0"/>
                <a:cs typeface="Times New Roman" pitchFamily="18" charset="0"/>
              </a:rPr>
              <a:t>Myeloma</a:t>
            </a:r>
            <a:r>
              <a:rPr lang="fr-FR" sz="2000" dirty="0" smtClean="0">
                <a:solidFill>
                  <a:schemeClr val="tx1"/>
                </a:solidFill>
                <a:latin typeface="Arial" pitchFamily="34" charset="0"/>
                <a:cs typeface="Times New Roman" pitchFamily="18" charset="0"/>
              </a:rPr>
              <a:t> + persistent AKI </a:t>
            </a:r>
            <a:r>
              <a:rPr lang="fr-FR" sz="2000" dirty="0" err="1" smtClean="0">
                <a:solidFill>
                  <a:schemeClr val="tx1"/>
                </a:solidFill>
                <a:latin typeface="Arial" pitchFamily="34" charset="0"/>
                <a:cs typeface="Times New Roman" pitchFamily="18" charset="0"/>
              </a:rPr>
              <a:t>with</a:t>
            </a:r>
            <a:r>
              <a:rPr lang="fr-FR" sz="2000" dirty="0" smtClean="0">
                <a:solidFill>
                  <a:schemeClr val="tx1"/>
                </a:solidFill>
                <a:latin typeface="Arial" pitchFamily="34" charset="0"/>
                <a:cs typeface="Times New Roman" pitchFamily="18" charset="0"/>
              </a:rPr>
              <a:t> </a:t>
            </a:r>
            <a:r>
              <a:rPr lang="fr-FR" sz="2000" dirty="0" err="1" smtClean="0">
                <a:solidFill>
                  <a:schemeClr val="tx1"/>
                </a:solidFill>
                <a:latin typeface="Arial" pitchFamily="34" charset="0"/>
                <a:cs typeface="Times New Roman" pitchFamily="18" charset="0"/>
              </a:rPr>
              <a:t>hemodialysis</a:t>
            </a:r>
            <a:r>
              <a:rPr lang="fr-FR" sz="2000" dirty="0" smtClean="0">
                <a:solidFill>
                  <a:schemeClr val="tx1"/>
                </a:solidFill>
                <a:latin typeface="Arial" pitchFamily="34" charset="0"/>
                <a:cs typeface="Times New Roman" pitchFamily="18" charset="0"/>
              </a:rPr>
              <a:t> </a:t>
            </a:r>
            <a:r>
              <a:rPr lang="fr-FR" sz="2000" dirty="0" err="1" smtClean="0">
                <a:solidFill>
                  <a:schemeClr val="tx1"/>
                </a:solidFill>
                <a:latin typeface="Arial" pitchFamily="34" charset="0"/>
                <a:cs typeface="Times New Roman" pitchFamily="18" charset="0"/>
              </a:rPr>
              <a:t>requirement</a:t>
            </a:r>
            <a:endParaRPr lang="fr-FR" sz="2000" dirty="0" smtClean="0">
              <a:solidFill>
                <a:schemeClr val="tx1"/>
              </a:solidFill>
              <a:latin typeface="Arial" pitchFamily="34" charset="0"/>
              <a:cs typeface="Times New Roman" pitchFamily="18" charset="0"/>
            </a:endParaRPr>
          </a:p>
        </p:txBody>
      </p:sp>
      <p:sp>
        <p:nvSpPr>
          <p:cNvPr id="33" name="Rounded Rectangle 32"/>
          <p:cNvSpPr/>
          <p:nvPr/>
        </p:nvSpPr>
        <p:spPr>
          <a:xfrm>
            <a:off x="1592311" y="2997170"/>
            <a:ext cx="1876296" cy="914400"/>
          </a:xfrm>
          <a:prstGeom prst="roundRect">
            <a:avLst>
              <a:gd name="adj" fmla="val 0"/>
            </a:avLst>
          </a:prstGeom>
          <a:solidFill>
            <a:srgbClr val="99CE15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81637" tIns="40818" rIns="81637" bIns="40818" rtlCol="0" anchor="ctr"/>
          <a:lstStyle/>
          <a:p>
            <a:pPr algn="ctr" defTabSz="816353">
              <a:defRPr/>
            </a:pPr>
            <a:r>
              <a:rPr lang="en-US" altLang="en-US" sz="1600" b="1" kern="0" dirty="0">
                <a:solidFill>
                  <a:srgbClr val="0125A7"/>
                </a:solidFill>
                <a:latin typeface="Arial" charset="0"/>
                <a:ea typeface="Arial" charset="0"/>
                <a:cs typeface="Arial" charset="0"/>
              </a:rPr>
              <a:t>Conventional </a:t>
            </a:r>
          </a:p>
          <a:p>
            <a:pPr algn="ctr" defTabSz="816353">
              <a:defRPr/>
            </a:pPr>
            <a:r>
              <a:rPr lang="en-US" altLang="en-US" sz="1600" b="1" kern="0" dirty="0">
                <a:solidFill>
                  <a:srgbClr val="0125A7"/>
                </a:solidFill>
                <a:latin typeface="Arial" charset="0"/>
                <a:ea typeface="Arial" charset="0"/>
                <a:cs typeface="Arial" charset="0"/>
              </a:rPr>
              <a:t>high-flux </a:t>
            </a:r>
            <a:r>
              <a:rPr lang="en-US" altLang="en-US" sz="1600" b="1" kern="0" dirty="0" smtClean="0">
                <a:solidFill>
                  <a:srgbClr val="0125A7"/>
                </a:solidFill>
                <a:latin typeface="Arial" charset="0"/>
                <a:ea typeface="Arial" charset="0"/>
                <a:cs typeface="Arial" charset="0"/>
              </a:rPr>
              <a:t>dialyzer</a:t>
            </a:r>
            <a:r>
              <a:rPr lang="en-US" altLang="en-US" sz="1600" b="1" kern="0" dirty="0">
                <a:solidFill>
                  <a:srgbClr val="0125A7"/>
                </a:solidFill>
                <a:latin typeface="Arial" charset="0"/>
                <a:ea typeface="Arial" charset="0"/>
                <a:cs typeface="Arial" charset="0"/>
              </a:rPr>
              <a:t/>
            </a:r>
            <a:br>
              <a:rPr lang="en-US" altLang="en-US" sz="1600" b="1" kern="0" dirty="0">
                <a:solidFill>
                  <a:srgbClr val="0125A7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en-US" altLang="en-US" sz="1600" b="1" kern="0" dirty="0" smtClean="0">
                <a:solidFill>
                  <a:srgbClr val="0125A7"/>
                </a:solidFill>
                <a:latin typeface="Arial" charset="0"/>
                <a:ea typeface="Arial" charset="0"/>
                <a:cs typeface="Arial" charset="0"/>
              </a:rPr>
              <a:t>(control)</a:t>
            </a:r>
            <a:endParaRPr lang="en-US" altLang="en-US" sz="1600" b="1" kern="0" dirty="0">
              <a:solidFill>
                <a:srgbClr val="0125A7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7" name="Line 15"/>
          <p:cNvSpPr>
            <a:spLocks noChangeShapeType="1"/>
          </p:cNvSpPr>
          <p:nvPr/>
        </p:nvSpPr>
        <p:spPr bwMode="auto">
          <a:xfrm>
            <a:off x="6878653" y="2676493"/>
            <a:ext cx="0" cy="392675"/>
          </a:xfrm>
          <a:prstGeom prst="line">
            <a:avLst/>
          </a:prstGeom>
          <a:noFill/>
          <a:ln w="28575">
            <a:solidFill>
              <a:schemeClr val="bg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srgbClr val="000000"/>
              </a:solidFill>
              <a:latin typeface="Arial"/>
              <a:ea typeface="ＭＳ Ｐゴシック" charset="0"/>
              <a:cs typeface="Arial"/>
            </a:endParaRPr>
          </a:p>
        </p:txBody>
      </p:sp>
      <p:sp>
        <p:nvSpPr>
          <p:cNvPr id="38" name="Line 15"/>
          <p:cNvSpPr>
            <a:spLocks noChangeShapeType="1"/>
          </p:cNvSpPr>
          <p:nvPr/>
        </p:nvSpPr>
        <p:spPr bwMode="auto">
          <a:xfrm>
            <a:off x="2530459" y="2676494"/>
            <a:ext cx="0" cy="320675"/>
          </a:xfrm>
          <a:prstGeom prst="line">
            <a:avLst/>
          </a:prstGeom>
          <a:noFill/>
          <a:ln w="28575">
            <a:solidFill>
              <a:schemeClr val="bg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srgbClr val="000000"/>
              </a:solidFill>
              <a:latin typeface="Arial"/>
              <a:ea typeface="ＭＳ Ｐゴシック" charset="0"/>
              <a:cs typeface="Arial"/>
            </a:endParaRPr>
          </a:p>
        </p:txBody>
      </p:sp>
      <p:sp>
        <p:nvSpPr>
          <p:cNvPr id="39" name="Line 2"/>
          <p:cNvSpPr>
            <a:spLocks noChangeShapeType="1"/>
          </p:cNvSpPr>
          <p:nvPr/>
        </p:nvSpPr>
        <p:spPr bwMode="auto">
          <a:xfrm>
            <a:off x="2530460" y="2688169"/>
            <a:ext cx="4348194" cy="0"/>
          </a:xfrm>
          <a:prstGeom prst="line">
            <a:avLst/>
          </a:prstGeom>
          <a:noFill/>
          <a:ln w="28575">
            <a:solidFill>
              <a:srgbClr val="FFFFFF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srgbClr val="000000"/>
              </a:solidFill>
              <a:latin typeface="Arial"/>
              <a:ea typeface="ＭＳ Ｐゴシック" charset="0"/>
              <a:cs typeface="Arial"/>
            </a:endParaRPr>
          </a:p>
        </p:txBody>
      </p:sp>
      <p:sp>
        <p:nvSpPr>
          <p:cNvPr id="40" name="Rounded Rectangle 39"/>
          <p:cNvSpPr/>
          <p:nvPr/>
        </p:nvSpPr>
        <p:spPr>
          <a:xfrm>
            <a:off x="5734237" y="3048000"/>
            <a:ext cx="2266763" cy="914400"/>
          </a:xfrm>
          <a:prstGeom prst="roundRect">
            <a:avLst>
              <a:gd name="adj" fmla="val 0"/>
            </a:avLst>
          </a:prstGeom>
          <a:solidFill>
            <a:srgbClr val="99CE15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81637" tIns="40818" rIns="81637" bIns="40818" rtlCol="0" anchor="ctr"/>
          <a:lstStyle/>
          <a:p>
            <a:pPr algn="ctr" defTabSz="816353">
              <a:defRPr/>
            </a:pPr>
            <a:r>
              <a:rPr lang="en-US" altLang="en-US" sz="1600" b="1" kern="0" dirty="0">
                <a:solidFill>
                  <a:srgbClr val="0125A7"/>
                </a:solidFill>
                <a:latin typeface="Arial" charset="0"/>
                <a:ea typeface="Arial" charset="0"/>
                <a:cs typeface="Arial" charset="0"/>
              </a:rPr>
              <a:t>High cut-off (HCO) </a:t>
            </a:r>
          </a:p>
          <a:p>
            <a:pPr algn="ctr" defTabSz="816353">
              <a:defRPr/>
            </a:pPr>
            <a:r>
              <a:rPr lang="en-US" altLang="en-US" sz="1600" b="1" kern="0" dirty="0">
                <a:solidFill>
                  <a:srgbClr val="0125A7"/>
                </a:solidFill>
                <a:latin typeface="Arial" charset="0"/>
                <a:ea typeface="Arial" charset="0"/>
                <a:cs typeface="Arial" charset="0"/>
              </a:rPr>
              <a:t>Theralite (2.1 m</a:t>
            </a:r>
            <a:r>
              <a:rPr lang="en-US" altLang="en-US" sz="1600" b="1" kern="0" baseline="30000" dirty="0">
                <a:solidFill>
                  <a:srgbClr val="0125A7"/>
                </a:solidFill>
                <a:latin typeface="Arial" charset="0"/>
                <a:ea typeface="Arial" charset="0"/>
                <a:cs typeface="Arial" charset="0"/>
              </a:rPr>
              <a:t>2</a:t>
            </a:r>
            <a:r>
              <a:rPr lang="en-US" altLang="en-US" sz="1600" b="1" kern="0" dirty="0">
                <a:solidFill>
                  <a:srgbClr val="0125A7"/>
                </a:solidFill>
                <a:latin typeface="Arial" charset="0"/>
                <a:ea typeface="Arial" charset="0"/>
                <a:cs typeface="Arial" charset="0"/>
              </a:rPr>
              <a:t>)</a:t>
            </a:r>
          </a:p>
          <a:p>
            <a:pPr algn="ctr" defTabSz="816353">
              <a:defRPr/>
            </a:pPr>
            <a:r>
              <a:rPr lang="en-US" altLang="en-US" sz="1600" b="1" kern="0" dirty="0">
                <a:solidFill>
                  <a:srgbClr val="0125A7"/>
                </a:solidFill>
                <a:latin typeface="Arial" charset="0"/>
                <a:ea typeface="Arial" charset="0"/>
                <a:cs typeface="Arial" charset="0"/>
              </a:rPr>
              <a:t>± albumin 20 g IV</a:t>
            </a:r>
          </a:p>
        </p:txBody>
      </p:sp>
      <p:grpSp>
        <p:nvGrpSpPr>
          <p:cNvPr id="34" name="Group 24"/>
          <p:cNvGrpSpPr>
            <a:grpSpLocks/>
          </p:cNvGrpSpPr>
          <p:nvPr/>
        </p:nvGrpSpPr>
        <p:grpSpPr bwMode="auto">
          <a:xfrm>
            <a:off x="4220619" y="2286000"/>
            <a:ext cx="914400" cy="914400"/>
            <a:chOff x="1872" y="1584"/>
            <a:chExt cx="576" cy="576"/>
          </a:xfrm>
        </p:grpSpPr>
        <p:sp>
          <p:nvSpPr>
            <p:cNvPr id="35" name="Oval 34"/>
            <p:cNvSpPr>
              <a:spLocks noChangeArrowheads="1"/>
            </p:cNvSpPr>
            <p:nvPr/>
          </p:nvSpPr>
          <p:spPr bwMode="auto">
            <a:xfrm>
              <a:off x="1872" y="1584"/>
              <a:ext cx="576" cy="576"/>
            </a:xfrm>
            <a:prstGeom prst="ellipse">
              <a:avLst/>
            </a:prstGeom>
            <a:solidFill>
              <a:srgbClr val="FE701B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63500" dir="2700000" algn="ctr" rotWithShape="0">
                      <a:schemeClr val="tx1">
                        <a:alpha val="39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>
                <a:solidFill>
                  <a:prstClr val="black"/>
                </a:solidFill>
                <a:latin typeface="Arial"/>
                <a:ea typeface="MS PGothic" charset="0"/>
                <a:cs typeface="+mn-cs"/>
              </a:endParaRPr>
            </a:p>
          </p:txBody>
        </p:sp>
        <p:sp>
          <p:nvSpPr>
            <p:cNvPr id="36" name="Rectangle 13"/>
            <p:cNvSpPr>
              <a:spLocks noChangeArrowheads="1"/>
            </p:cNvSpPr>
            <p:nvPr/>
          </p:nvSpPr>
          <p:spPr bwMode="auto">
            <a:xfrm>
              <a:off x="1920" y="1632"/>
              <a:ext cx="480" cy="48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63500" dir="2700000" algn="ctr" rotWithShape="0">
                      <a:schemeClr val="tx1">
                        <a:alpha val="39998"/>
                      </a:schemeClr>
                    </a:outerShdw>
                  </a:effectLst>
                </a14:hiddenEffects>
              </a:ext>
            </a:extLst>
          </p:spPr>
          <p:txBody>
            <a:bodyPr lIns="0" tIns="0" rIns="0" anchor="ctr"/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3600" b="1" dirty="0">
                  <a:solidFill>
                    <a:prstClr val="white"/>
                  </a:solidFill>
                  <a:ea typeface="MS PGothic" charset="0"/>
                  <a:cs typeface="+mn-cs"/>
                </a:rPr>
                <a:t>R</a:t>
              </a:r>
            </a:p>
          </p:txBody>
        </p:sp>
      </p:grpSp>
      <p:sp>
        <p:nvSpPr>
          <p:cNvPr id="41" name="Rounded Rectangle 40"/>
          <p:cNvSpPr/>
          <p:nvPr/>
        </p:nvSpPr>
        <p:spPr>
          <a:xfrm>
            <a:off x="3372800" y="4083436"/>
            <a:ext cx="2457637" cy="914400"/>
          </a:xfrm>
          <a:prstGeom prst="roundRect">
            <a:avLst>
              <a:gd name="adj" fmla="val 0"/>
            </a:avLst>
          </a:prstGeom>
          <a:solidFill>
            <a:srgbClr val="00B0F0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81637" tIns="40818" rIns="81637" bIns="40818" rtlCol="0" anchor="ctr"/>
          <a:lstStyle/>
          <a:p>
            <a:pPr algn="ctr" defTabSz="816353">
              <a:defRPr/>
            </a:pPr>
            <a:r>
              <a:rPr lang="en-US" altLang="en-US" sz="1600" b="1" kern="0" dirty="0" smtClean="0">
                <a:solidFill>
                  <a:srgbClr val="0125A7"/>
                </a:solidFill>
                <a:latin typeface="Arial" charset="0"/>
                <a:ea typeface="Arial" charset="0"/>
                <a:cs typeface="Arial" charset="0"/>
              </a:rPr>
              <a:t>5-hour session </a:t>
            </a:r>
            <a:endParaRPr lang="en-US" altLang="en-US" sz="1600" b="1" kern="0" dirty="0">
              <a:solidFill>
                <a:srgbClr val="0125A7"/>
              </a:solidFill>
              <a:latin typeface="Arial" charset="0"/>
              <a:ea typeface="Arial" charset="0"/>
              <a:cs typeface="Arial" charset="0"/>
            </a:endParaRPr>
          </a:p>
          <a:p>
            <a:pPr algn="ctr" defTabSz="816353">
              <a:defRPr/>
            </a:pPr>
            <a:r>
              <a:rPr lang="en-US" altLang="en-US" sz="1600" b="1" kern="0" dirty="0">
                <a:solidFill>
                  <a:srgbClr val="0125A7"/>
                </a:solidFill>
                <a:latin typeface="Arial" charset="0"/>
                <a:ea typeface="Arial" charset="0"/>
                <a:cs typeface="Arial" charset="0"/>
              </a:rPr>
              <a:t>x 8 over first 10 days then 3 per week</a:t>
            </a:r>
          </a:p>
        </p:txBody>
      </p:sp>
    </p:spTree>
    <p:extLst>
      <p:ext uri="{BB962C8B-B14F-4D97-AF65-F5344CB8AC3E}">
        <p14:creationId xmlns:p14="http://schemas.microsoft.com/office/powerpoint/2010/main" val="1815527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33"/>
          <p:cNvSpPr>
            <a:spLocks noChangeArrowheads="1"/>
          </p:cNvSpPr>
          <p:nvPr/>
        </p:nvSpPr>
        <p:spPr bwMode="auto">
          <a:xfrm>
            <a:off x="409014" y="1072546"/>
            <a:ext cx="8353985" cy="5099654"/>
          </a:xfrm>
          <a:prstGeom prst="rect">
            <a:avLst/>
          </a:prstGeom>
          <a:solidFill>
            <a:srgbClr val="9CCBE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algn="l">
              <a:spcBef>
                <a:spcPts val="1675"/>
              </a:spcBef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1pPr>
            <a:lvl2pPr marL="742950" indent="-285750" algn="l">
              <a:spcBef>
                <a:spcPts val="1675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2pPr>
            <a:lvl3pPr marL="1143000" indent="-228600" algn="l">
              <a:spcBef>
                <a:spcPts val="1675"/>
              </a:spcBef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algn="l">
              <a:spcBef>
                <a:spcPts val="1675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algn="l">
              <a:spcBef>
                <a:spcPts val="1675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  <a:defRPr/>
            </a:pPr>
            <a:endParaRPr lang="en-US" altLang="en-US" sz="1800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MYRE: Response and Survival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1479294"/>
              </p:ext>
            </p:extLst>
          </p:nvPr>
        </p:nvGraphicFramePr>
        <p:xfrm>
          <a:off x="533400" y="1201611"/>
          <a:ext cx="8077198" cy="481818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05136"/>
                <a:gridCol w="1579011"/>
                <a:gridCol w="1434269"/>
                <a:gridCol w="1358782"/>
              </a:tblGrid>
              <a:tr h="627939">
                <a:tc>
                  <a:txBody>
                    <a:bodyPr/>
                    <a:lstStyle/>
                    <a:p>
                      <a:r>
                        <a:rPr lang="en-US" sz="1900" dirty="0" smtClean="0">
                          <a:solidFill>
                            <a:schemeClr val="tx1"/>
                          </a:solidFill>
                        </a:rPr>
                        <a:t>Renal response (HDI)</a:t>
                      </a:r>
                      <a:endParaRPr lang="en-US" sz="1900" dirty="0">
                        <a:solidFill>
                          <a:schemeClr val="tx1"/>
                        </a:solidFill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92D5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 smtClean="0">
                          <a:solidFill>
                            <a:schemeClr val="tx1"/>
                          </a:solidFill>
                        </a:rPr>
                        <a:t>Control </a:t>
                      </a:r>
                    </a:p>
                    <a:p>
                      <a:pPr algn="ctr"/>
                      <a:r>
                        <a:rPr lang="en-US" sz="1900" dirty="0" smtClean="0">
                          <a:solidFill>
                            <a:schemeClr val="tx1"/>
                          </a:solidFill>
                        </a:rPr>
                        <a:t>(n = 48)</a:t>
                      </a:r>
                      <a:endParaRPr lang="en-US" sz="1900" dirty="0">
                        <a:solidFill>
                          <a:schemeClr val="tx1"/>
                        </a:solidFill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92D5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 smtClean="0">
                          <a:solidFill>
                            <a:schemeClr val="tx1"/>
                          </a:solidFill>
                        </a:rPr>
                        <a:t>HCO</a:t>
                      </a:r>
                    </a:p>
                    <a:p>
                      <a:pPr algn="ctr"/>
                      <a:r>
                        <a:rPr lang="en-US" sz="1900" dirty="0" smtClean="0">
                          <a:solidFill>
                            <a:schemeClr val="tx1"/>
                          </a:solidFill>
                        </a:rPr>
                        <a:t>(n = 46)</a:t>
                      </a:r>
                      <a:endParaRPr lang="en-US" sz="1900" dirty="0">
                        <a:solidFill>
                          <a:schemeClr val="tx1"/>
                        </a:solidFill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92D5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i="1" dirty="0" smtClean="0">
                          <a:solidFill>
                            <a:schemeClr val="tx1"/>
                          </a:solidFill>
                        </a:rPr>
                        <a:t>p</a:t>
                      </a:r>
                      <a:r>
                        <a:rPr lang="en-US" sz="1900" dirty="0" smtClean="0">
                          <a:solidFill>
                            <a:schemeClr val="tx1"/>
                          </a:solidFill>
                        </a:rPr>
                        <a:t>-value</a:t>
                      </a:r>
                      <a:endParaRPr lang="en-US" sz="1900" dirty="0">
                        <a:solidFill>
                          <a:schemeClr val="tx1"/>
                        </a:solidFill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92D5F"/>
                    </a:solidFill>
                  </a:tcPr>
                </a:tc>
              </a:tr>
              <a:tr h="386341">
                <a:tc>
                  <a:txBody>
                    <a:bodyPr/>
                    <a:lstStyle/>
                    <a:p>
                      <a:r>
                        <a:rPr lang="en-US" sz="1900" dirty="0" smtClean="0">
                          <a:solidFill>
                            <a:schemeClr val="tx1"/>
                          </a:solidFill>
                        </a:rPr>
                        <a:t>Cum.</a:t>
                      </a:r>
                      <a:r>
                        <a:rPr lang="en-US" sz="1900" baseline="0" dirty="0" smtClean="0">
                          <a:solidFill>
                            <a:schemeClr val="tx1"/>
                          </a:solidFill>
                        </a:rPr>
                        <a:t> incidence</a:t>
                      </a:r>
                      <a:r>
                        <a:rPr lang="en-US" sz="1900" dirty="0" smtClean="0">
                          <a:solidFill>
                            <a:schemeClr val="tx1"/>
                          </a:solidFill>
                        </a:rPr>
                        <a:t> at 3 mo</a:t>
                      </a:r>
                      <a:endParaRPr lang="en-US" sz="19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 smtClean="0">
                          <a:solidFill>
                            <a:schemeClr val="tx1"/>
                          </a:solidFill>
                        </a:rPr>
                        <a:t>33%</a:t>
                      </a:r>
                      <a:endParaRPr lang="en-US" sz="19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 smtClean="0">
                          <a:solidFill>
                            <a:schemeClr val="tx1"/>
                          </a:solidFill>
                        </a:rPr>
                        <a:t>41%</a:t>
                      </a:r>
                      <a:endParaRPr lang="en-US" sz="19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 smtClean="0">
                          <a:solidFill>
                            <a:schemeClr val="tx1"/>
                          </a:solidFill>
                        </a:rPr>
                        <a:t>0.42</a:t>
                      </a:r>
                      <a:endParaRPr lang="en-US" sz="19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</a:tr>
              <a:tr h="386341">
                <a:tc>
                  <a:txBody>
                    <a:bodyPr/>
                    <a:lstStyle/>
                    <a:p>
                      <a:r>
                        <a:rPr lang="en-US" sz="1900" dirty="0" smtClean="0">
                          <a:solidFill>
                            <a:schemeClr val="tx1"/>
                          </a:solidFill>
                        </a:rPr>
                        <a:t>                         At</a:t>
                      </a:r>
                      <a:r>
                        <a:rPr lang="en-US" sz="1900" baseline="0" dirty="0" smtClean="0">
                          <a:solidFill>
                            <a:schemeClr val="tx1"/>
                          </a:solidFill>
                        </a:rPr>
                        <a:t> 6 mo</a:t>
                      </a:r>
                      <a:endParaRPr lang="en-US" sz="19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 smtClean="0">
                          <a:solidFill>
                            <a:schemeClr val="tx1"/>
                          </a:solidFill>
                        </a:rPr>
                        <a:t>35%</a:t>
                      </a:r>
                      <a:endParaRPr lang="en-US" sz="19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 smtClean="0">
                          <a:solidFill>
                            <a:schemeClr val="tx1"/>
                          </a:solidFill>
                        </a:rPr>
                        <a:t>57%</a:t>
                      </a:r>
                      <a:endParaRPr lang="en-US" sz="19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 smtClean="0">
                          <a:solidFill>
                            <a:schemeClr val="tx1"/>
                          </a:solidFill>
                        </a:rPr>
                        <a:t>0.04</a:t>
                      </a:r>
                      <a:endParaRPr lang="en-US" sz="19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</a:tr>
              <a:tr h="386341">
                <a:tc>
                  <a:txBody>
                    <a:bodyPr/>
                    <a:lstStyle/>
                    <a:p>
                      <a:r>
                        <a:rPr lang="en-US" sz="1900" dirty="0" smtClean="0">
                          <a:solidFill>
                            <a:schemeClr val="tx1"/>
                          </a:solidFill>
                        </a:rPr>
                        <a:t>                         At</a:t>
                      </a:r>
                      <a:r>
                        <a:rPr lang="en-US" sz="1900" baseline="0" dirty="0" smtClean="0">
                          <a:solidFill>
                            <a:schemeClr val="tx1"/>
                          </a:solidFill>
                        </a:rPr>
                        <a:t> 12 mo</a:t>
                      </a:r>
                      <a:endParaRPr lang="en-US" sz="19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 smtClean="0">
                          <a:solidFill>
                            <a:schemeClr val="tx1"/>
                          </a:solidFill>
                        </a:rPr>
                        <a:t>37.5%</a:t>
                      </a:r>
                      <a:endParaRPr lang="en-US" sz="19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 smtClean="0">
                          <a:solidFill>
                            <a:schemeClr val="tx1"/>
                          </a:solidFill>
                        </a:rPr>
                        <a:t>61%</a:t>
                      </a:r>
                      <a:endParaRPr lang="en-US" sz="19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 smtClean="0">
                          <a:solidFill>
                            <a:schemeClr val="tx1"/>
                          </a:solidFill>
                        </a:rPr>
                        <a:t>0.02</a:t>
                      </a:r>
                      <a:endParaRPr lang="en-US" sz="19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</a:tr>
              <a:tr h="386341">
                <a:tc>
                  <a:txBody>
                    <a:bodyPr/>
                    <a:lstStyle/>
                    <a:p>
                      <a:r>
                        <a:rPr lang="en-US" sz="1900" b="1" dirty="0" smtClean="0">
                          <a:solidFill>
                            <a:schemeClr val="tx1"/>
                          </a:solidFill>
                        </a:rPr>
                        <a:t>Hematologic</a:t>
                      </a:r>
                      <a:r>
                        <a:rPr lang="en-US" sz="1900" b="1" baseline="0" dirty="0" smtClean="0">
                          <a:solidFill>
                            <a:schemeClr val="tx1"/>
                          </a:solidFill>
                        </a:rPr>
                        <a:t> response</a:t>
                      </a:r>
                      <a:endParaRPr lang="en-US" sz="1900" b="1" dirty="0">
                        <a:solidFill>
                          <a:schemeClr val="tx1"/>
                        </a:solidFill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92D5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b="1" dirty="0" smtClean="0">
                          <a:solidFill>
                            <a:schemeClr val="tx1"/>
                          </a:solidFill>
                        </a:rPr>
                        <a:t>n = 48</a:t>
                      </a:r>
                      <a:endParaRPr lang="en-US" sz="1900" b="1" dirty="0">
                        <a:solidFill>
                          <a:schemeClr val="tx1"/>
                        </a:solidFill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92D5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900" b="1" dirty="0" smtClean="0">
                          <a:solidFill>
                            <a:schemeClr val="tx1"/>
                          </a:solidFill>
                        </a:rPr>
                        <a:t>n = 46</a:t>
                      </a:r>
                    </a:p>
                  </a:txBody>
                  <a:tcPr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92D5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900" b="1" i="1" dirty="0" smtClean="0">
                          <a:solidFill>
                            <a:schemeClr val="tx1"/>
                          </a:solidFill>
                        </a:rPr>
                        <a:t>p</a:t>
                      </a:r>
                      <a:r>
                        <a:rPr lang="en-US" sz="1900" b="1" dirty="0" smtClean="0">
                          <a:solidFill>
                            <a:schemeClr val="tx1"/>
                          </a:solidFill>
                        </a:rPr>
                        <a:t>-value</a:t>
                      </a:r>
                    </a:p>
                  </a:txBody>
                  <a:tcPr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92D5F"/>
                    </a:solidFill>
                  </a:tcPr>
                </a:tc>
              </a:tr>
              <a:tr h="386341">
                <a:tc>
                  <a:txBody>
                    <a:bodyPr/>
                    <a:lstStyle/>
                    <a:p>
                      <a:r>
                        <a:rPr lang="en-US" sz="1900" baseline="0" dirty="0" smtClean="0">
                          <a:solidFill>
                            <a:schemeClr val="tx1"/>
                          </a:solidFill>
                        </a:rPr>
                        <a:t>≥PR at 3 mo</a:t>
                      </a:r>
                      <a:endParaRPr lang="en-US" sz="19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 smtClean="0">
                          <a:solidFill>
                            <a:schemeClr val="tx1"/>
                          </a:solidFill>
                        </a:rPr>
                        <a:t>62%</a:t>
                      </a:r>
                      <a:endParaRPr lang="en-US" sz="19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 smtClean="0">
                          <a:solidFill>
                            <a:schemeClr val="tx1"/>
                          </a:solidFill>
                        </a:rPr>
                        <a:t>89%</a:t>
                      </a:r>
                      <a:endParaRPr lang="en-US" sz="19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 smtClean="0">
                          <a:solidFill>
                            <a:schemeClr val="tx1"/>
                          </a:solidFill>
                        </a:rPr>
                        <a:t>0.003</a:t>
                      </a:r>
                      <a:endParaRPr lang="en-US" sz="19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</a:tr>
              <a:tr h="386341">
                <a:tc>
                  <a:txBody>
                    <a:bodyPr/>
                    <a:lstStyle/>
                    <a:p>
                      <a:r>
                        <a:rPr lang="en-US" sz="1900" baseline="0" dirty="0" smtClean="0">
                          <a:solidFill>
                            <a:schemeClr val="tx1"/>
                          </a:solidFill>
                        </a:rPr>
                        <a:t>≥PR at 6 mo</a:t>
                      </a:r>
                      <a:endParaRPr lang="en-US" sz="19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 smtClean="0">
                          <a:solidFill>
                            <a:schemeClr val="tx1"/>
                          </a:solidFill>
                        </a:rPr>
                        <a:t>60%</a:t>
                      </a:r>
                      <a:endParaRPr lang="en-US" sz="19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 smtClean="0">
                          <a:solidFill>
                            <a:schemeClr val="tx1"/>
                          </a:solidFill>
                        </a:rPr>
                        <a:t>78%</a:t>
                      </a:r>
                      <a:endParaRPr lang="en-US" sz="19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 smtClean="0">
                          <a:solidFill>
                            <a:schemeClr val="tx1"/>
                          </a:solidFill>
                        </a:rPr>
                        <a:t>0.06</a:t>
                      </a:r>
                      <a:endParaRPr lang="en-US" sz="19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</a:tr>
              <a:tr h="627939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900" dirty="0" smtClean="0">
                          <a:solidFill>
                            <a:schemeClr val="tx1"/>
                          </a:solidFill>
                        </a:rPr>
                        <a:t>Median 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serum </a:t>
                      </a:r>
                      <a:r>
                        <a:rPr lang="en-US" sz="1900" dirty="0" smtClean="0">
                          <a:solidFill>
                            <a:schemeClr val="tx1"/>
                          </a:solidFill>
                        </a:rPr>
                        <a:t>FLC reduction rate</a:t>
                      </a:r>
                      <a:r>
                        <a:rPr lang="en-US" sz="1900" baseline="0" dirty="0" smtClean="0">
                          <a:solidFill>
                            <a:schemeClr val="tx1"/>
                          </a:solidFill>
                        </a:rPr>
                        <a:t> after 1 cycle</a:t>
                      </a:r>
                      <a:endParaRPr lang="en-US" sz="19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 smtClean="0">
                          <a:solidFill>
                            <a:schemeClr val="tx1"/>
                          </a:solidFill>
                        </a:rPr>
                        <a:t>71%</a:t>
                      </a:r>
                      <a:endParaRPr lang="en-US" sz="19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 smtClean="0">
                          <a:solidFill>
                            <a:schemeClr val="tx1"/>
                          </a:solidFill>
                        </a:rPr>
                        <a:t>89%</a:t>
                      </a:r>
                      <a:endParaRPr lang="en-US" sz="19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 smtClean="0">
                          <a:solidFill>
                            <a:schemeClr val="tx1"/>
                          </a:solidFill>
                        </a:rPr>
                        <a:t>0.022</a:t>
                      </a:r>
                      <a:endParaRPr lang="en-US" sz="19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</a:tr>
              <a:tr h="386341">
                <a:tc>
                  <a:txBody>
                    <a:bodyPr/>
                    <a:lstStyle/>
                    <a:p>
                      <a:r>
                        <a:rPr lang="en-US" sz="1900" dirty="0" smtClean="0">
                          <a:solidFill>
                            <a:schemeClr val="tx1"/>
                          </a:solidFill>
                        </a:rPr>
                        <a:t>sFLC &lt;500 mg/L after 1 cycle</a:t>
                      </a:r>
                      <a:endParaRPr lang="en-US" sz="19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 smtClean="0">
                          <a:solidFill>
                            <a:schemeClr val="tx1"/>
                          </a:solidFill>
                        </a:rPr>
                        <a:t>31%</a:t>
                      </a:r>
                      <a:endParaRPr lang="en-US" sz="19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 smtClean="0">
                          <a:solidFill>
                            <a:schemeClr val="tx1"/>
                          </a:solidFill>
                        </a:rPr>
                        <a:t>43%</a:t>
                      </a:r>
                      <a:endParaRPr lang="en-US" sz="19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 smtClean="0">
                          <a:solidFill>
                            <a:schemeClr val="tx1"/>
                          </a:solidFill>
                        </a:rPr>
                        <a:t>0.29</a:t>
                      </a:r>
                      <a:endParaRPr lang="en-US" sz="19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</a:tr>
              <a:tr h="386341">
                <a:tc>
                  <a:txBody>
                    <a:bodyPr/>
                    <a:lstStyle/>
                    <a:p>
                      <a:r>
                        <a:rPr lang="en-US" sz="1900" b="1" dirty="0" smtClean="0">
                          <a:solidFill>
                            <a:schemeClr val="tx1"/>
                          </a:solidFill>
                        </a:rPr>
                        <a:t>Survival</a:t>
                      </a:r>
                      <a:endParaRPr lang="en-US" sz="1900" b="1" dirty="0">
                        <a:solidFill>
                          <a:schemeClr val="tx1"/>
                        </a:solidFill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92D5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b="1" dirty="0" smtClean="0">
                          <a:solidFill>
                            <a:schemeClr val="tx1"/>
                          </a:solidFill>
                        </a:rPr>
                        <a:t>n = 48</a:t>
                      </a:r>
                      <a:endParaRPr lang="en-US" sz="1900" b="1" dirty="0">
                        <a:solidFill>
                          <a:schemeClr val="tx1"/>
                        </a:solidFill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92D5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900" b="1" dirty="0" smtClean="0">
                          <a:solidFill>
                            <a:schemeClr val="tx1"/>
                          </a:solidFill>
                        </a:rPr>
                        <a:t>n = 46</a:t>
                      </a:r>
                    </a:p>
                  </a:txBody>
                  <a:tcPr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92D5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900" b="1" i="1" dirty="0" smtClean="0">
                          <a:solidFill>
                            <a:schemeClr val="tx1"/>
                          </a:solidFill>
                        </a:rPr>
                        <a:t>p</a:t>
                      </a:r>
                      <a:r>
                        <a:rPr lang="en-US" sz="1900" b="1" dirty="0" smtClean="0">
                          <a:solidFill>
                            <a:schemeClr val="tx1"/>
                          </a:solidFill>
                        </a:rPr>
                        <a:t>-value</a:t>
                      </a:r>
                    </a:p>
                  </a:txBody>
                  <a:tcPr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92D5F"/>
                    </a:solidFill>
                  </a:tcPr>
                </a:tc>
              </a:tr>
              <a:tr h="386341">
                <a:tc>
                  <a:txBody>
                    <a:bodyPr/>
                    <a:lstStyle/>
                    <a:p>
                      <a:r>
                        <a:rPr lang="en-US" sz="1900" dirty="0" smtClean="0">
                          <a:solidFill>
                            <a:schemeClr val="tx1"/>
                          </a:solidFill>
                        </a:rPr>
                        <a:t>Alive without HD at 12 mo</a:t>
                      </a:r>
                      <a:endParaRPr lang="en-US" sz="1900" dirty="0">
                        <a:solidFill>
                          <a:schemeClr val="tx1"/>
                        </a:solidFill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 smtClean="0">
                          <a:solidFill>
                            <a:schemeClr val="tx1"/>
                          </a:solidFill>
                        </a:rPr>
                        <a:t>35%</a:t>
                      </a:r>
                      <a:endParaRPr lang="en-US" sz="1900" dirty="0">
                        <a:solidFill>
                          <a:schemeClr val="tx1"/>
                        </a:solidFill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 smtClean="0">
                          <a:solidFill>
                            <a:schemeClr val="tx1"/>
                          </a:solidFill>
                        </a:rPr>
                        <a:t>52%</a:t>
                      </a:r>
                      <a:endParaRPr lang="en-US" sz="1900" dirty="0">
                        <a:solidFill>
                          <a:schemeClr val="tx1"/>
                        </a:solidFill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 smtClean="0">
                          <a:solidFill>
                            <a:schemeClr val="tx1"/>
                          </a:solidFill>
                        </a:rPr>
                        <a:t>0.15</a:t>
                      </a:r>
                      <a:endParaRPr lang="en-US" sz="1900" dirty="0">
                        <a:solidFill>
                          <a:schemeClr val="tx1"/>
                        </a:solidFill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52400" y="6519446"/>
            <a:ext cx="429521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Bridoux F et al. </a:t>
            </a:r>
            <a:r>
              <a:rPr lang="en-US" sz="1600" i="1" dirty="0" smtClean="0"/>
              <a:t>Proc ASH </a:t>
            </a:r>
            <a:r>
              <a:rPr lang="en-US" sz="1600" dirty="0" smtClean="0"/>
              <a:t>2016;Abstract 978.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180222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Author Conclusions</a:t>
            </a:r>
            <a:endParaRPr lang="en-US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457200" y="1066800"/>
            <a:ext cx="8305800" cy="5014913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5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500">
                <a:solidFill>
                  <a:schemeClr val="bg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500">
                <a:solidFill>
                  <a:schemeClr val="bg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500">
                <a:solidFill>
                  <a:schemeClr val="bg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500">
                <a:solidFill>
                  <a:schemeClr val="bg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500">
                <a:solidFill>
                  <a:schemeClr val="bg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500">
                <a:solidFill>
                  <a:schemeClr val="bg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500">
                <a:solidFill>
                  <a:schemeClr val="bg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500">
                <a:solidFill>
                  <a:schemeClr val="bg1"/>
                </a:solidFill>
                <a:latin typeface="+mn-lt"/>
                <a:ea typeface="+mn-ea"/>
              </a:defRPr>
            </a:lvl9pPr>
          </a:lstStyle>
          <a:p>
            <a:r>
              <a:rPr lang="en-US" kern="0" dirty="0" smtClean="0"/>
              <a:t>In patients with MM and inaugural MCN with established severe AKI treated with a bortezomib-based regimen, intensive HD using a HCO dialyzer</a:t>
            </a:r>
          </a:p>
          <a:p>
            <a:pPr lvl="1"/>
            <a:r>
              <a:rPr lang="en-US" kern="0" dirty="0" smtClean="0"/>
              <a:t>Is highly effective and yields a rapid clearance of circulating toxic </a:t>
            </a:r>
            <a:r>
              <a:rPr lang="en-US" dirty="0" smtClean="0"/>
              <a:t>serum</a:t>
            </a:r>
            <a:r>
              <a:rPr lang="en-US" dirty="0"/>
              <a:t> </a:t>
            </a:r>
            <a:r>
              <a:rPr lang="en-US" kern="0" dirty="0" smtClean="0"/>
              <a:t>FLC.</a:t>
            </a:r>
          </a:p>
          <a:p>
            <a:pPr lvl="1"/>
            <a:r>
              <a:rPr lang="en-US" kern="0" dirty="0" smtClean="0"/>
              <a:t>Results in a good tolerance profile with acceptable feasibility.</a:t>
            </a:r>
          </a:p>
          <a:p>
            <a:r>
              <a:rPr lang="en-US" kern="0" dirty="0"/>
              <a:t>Renal recovery was improved </a:t>
            </a:r>
            <a:r>
              <a:rPr lang="en-US" kern="0" dirty="0" smtClean="0"/>
              <a:t>with intensive HD using a HCO dialyzer compared to intensive HD using a standard high-flux dialyzer:</a:t>
            </a:r>
          </a:p>
          <a:p>
            <a:pPr lvl="1"/>
            <a:r>
              <a:rPr lang="en-US" kern="0" dirty="0" smtClean="0"/>
              <a:t>Cumulative HDI rate at 12 mo = 61% vs 37.5% </a:t>
            </a:r>
            <a:br>
              <a:rPr lang="en-US" kern="0" dirty="0" smtClean="0"/>
            </a:br>
            <a:r>
              <a:rPr lang="en-US" kern="0" dirty="0" smtClean="0"/>
              <a:t>(</a:t>
            </a:r>
            <a:r>
              <a:rPr lang="en-US" i="1" kern="0" dirty="0" smtClean="0"/>
              <a:t>p</a:t>
            </a:r>
            <a:r>
              <a:rPr lang="en-US" kern="0" dirty="0" smtClean="0"/>
              <a:t> = 0.02).</a:t>
            </a:r>
            <a:endParaRPr lang="en-US" kern="0" dirty="0"/>
          </a:p>
        </p:txBody>
      </p:sp>
      <p:sp>
        <p:nvSpPr>
          <p:cNvPr id="7" name="TextBox 6"/>
          <p:cNvSpPr txBox="1"/>
          <p:nvPr/>
        </p:nvSpPr>
        <p:spPr>
          <a:xfrm>
            <a:off x="152400" y="6519446"/>
            <a:ext cx="429521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Bridoux F et al. </a:t>
            </a:r>
            <a:r>
              <a:rPr lang="en-US" sz="1600" i="1" dirty="0" smtClean="0"/>
              <a:t>Proc ASH </a:t>
            </a:r>
            <a:r>
              <a:rPr lang="en-US" sz="1600" dirty="0" smtClean="0"/>
              <a:t>2016;Abstract 978.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467848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theme/theme1.xml><?xml version="1.0" encoding="utf-8"?>
<a:theme xmlns:a="http://schemas.openxmlformats.org/drawingml/2006/main" name="Blank Presentation">
  <a:themeElements>
    <a:clrScheme name="">
      <a:dk1>
        <a:srgbClr val="FFFFFF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DADADA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Blank Presentation">
  <a:themeElements>
    <a:clrScheme name="">
      <a:dk1>
        <a:srgbClr val="FFFFFF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DADADA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5884</TotalTime>
  <Words>434</Words>
  <Application>Microsoft Macintosh PowerPoint</Application>
  <PresentationFormat>On-screen Show (4:3)</PresentationFormat>
  <Paragraphs>79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12" baseType="lpstr">
      <vt:lpstr>MS PGothic</vt:lpstr>
      <vt:lpstr>ＭＳ Ｐゴシック</vt:lpstr>
      <vt:lpstr>Times New Roman</vt:lpstr>
      <vt:lpstr>ヒラギノ角ゴ Pro W3</vt:lpstr>
      <vt:lpstr>Arial</vt:lpstr>
      <vt:lpstr>Blank Presentation</vt:lpstr>
      <vt:lpstr>1_Blank Presentation</vt:lpstr>
      <vt:lpstr>Treatment of Myeloma Cast Nephropathy (MCN): A Randomized Trial Comparing Intensive Haemodialysis (HD) with High Cut-Off (HCO) or Standard High-Flux Dialyzer in Patients Receiving a Bortezomib-Based Regimen (the MYRE Study, by the Intergroupe Francophone du Myélome (IFM) and the French Society of Nephrology (SFNDT)) </vt:lpstr>
      <vt:lpstr>Introduction</vt:lpstr>
      <vt:lpstr>MYRE Phase III Trial Design</vt:lpstr>
      <vt:lpstr>MYRE: Response and Survival</vt:lpstr>
      <vt:lpstr>Author Conclusions</vt:lpstr>
    </vt:vector>
  </TitlesOfParts>
  <Manager/>
  <Company>Research To Practice</Company>
  <LinksUpToDate>false</LinksUpToDate>
  <SharedDoc>false</SharedDoc>
  <HyperlinkBase/>
  <HyperlinksChanged>false</HyperlinksChanged>
  <AppVersion>15.0032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Research To Practice </dc:title>
  <dc:subject/>
  <dc:creator>Fernando G Rendina </dc:creator>
  <cp:keywords/>
  <dc:description/>
  <cp:lastModifiedBy>Microsoft Office User</cp:lastModifiedBy>
  <cp:revision>465</cp:revision>
  <cp:lastPrinted>2017-06-06T18:53:56Z</cp:lastPrinted>
  <dcterms:created xsi:type="dcterms:W3CDTF">2012-08-13T12:55:31Z</dcterms:created>
  <dcterms:modified xsi:type="dcterms:W3CDTF">2017-06-14T19:55:38Z</dcterms:modified>
  <cp:category/>
</cp:coreProperties>
</file>