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2" r:id="rId2"/>
    <p:sldId id="487" r:id="rId3"/>
    <p:sldId id="488" r:id="rId4"/>
    <p:sldId id="492" r:id="rId5"/>
    <p:sldId id="490" r:id="rId6"/>
    <p:sldId id="49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A7"/>
    <a:srgbClr val="B9D629"/>
    <a:srgbClr val="F9951E"/>
    <a:srgbClr val="0A2D60"/>
    <a:srgbClr val="005795"/>
    <a:srgbClr val="FF40FF"/>
    <a:srgbClr val="BBE0E3"/>
    <a:srgbClr val="005796"/>
    <a:srgbClr val="CDE7F3"/>
    <a:srgbClr val="EFC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60"/>
    <p:restoredTop sz="86420" autoAdjust="0"/>
  </p:normalViewPr>
  <p:slideViewPr>
    <p:cSldViewPr>
      <p:cViewPr>
        <p:scale>
          <a:sx n="100" d="100"/>
          <a:sy n="100" d="100"/>
        </p:scale>
        <p:origin x="136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Phase II Trial of Combination of Elotuzumab,</a:t>
            </a:r>
            <a:br>
              <a:rPr lang="en-US" dirty="0"/>
            </a:br>
            <a:r>
              <a:rPr lang="en-US" dirty="0" smtClean="0"/>
              <a:t>Lenalidomide </a:t>
            </a:r>
            <a:r>
              <a:rPr lang="en-US" dirty="0"/>
              <a:t>and Dexamethasone in High-Risk </a:t>
            </a:r>
            <a:r>
              <a:rPr lang="en-US" dirty="0" smtClean="0"/>
              <a:t>Smoldering Multiple Myeloma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Ghobrial IM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976.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r>
              <a:rPr lang="en-US" sz="2200" dirty="0" smtClean="0"/>
              <a:t>Lenalidomide and dexamethasone (len/dex) versus observation is active in patients with high-risk smoldering multiple myeloma (SMM) (</a:t>
            </a:r>
            <a:r>
              <a:rPr lang="en-US" sz="2200" i="1" dirty="0" smtClean="0"/>
              <a:t>NEJM</a:t>
            </a:r>
            <a:r>
              <a:rPr lang="en-US" sz="2200" dirty="0" smtClean="0"/>
              <a:t> 2013;369:438).</a:t>
            </a:r>
          </a:p>
          <a:p>
            <a:r>
              <a:rPr lang="en-US" sz="2200" dirty="0" smtClean="0"/>
              <a:t>In addition, elotuzumab (ELO) in combination with </a:t>
            </a:r>
            <a:r>
              <a:rPr lang="en-US" sz="2200" dirty="0" err="1" smtClean="0"/>
              <a:t>len</a:t>
            </a:r>
            <a:r>
              <a:rPr lang="en-US" sz="2200" dirty="0" smtClean="0"/>
              <a:t>/</a:t>
            </a:r>
            <a:r>
              <a:rPr lang="en-US" sz="2200" dirty="0" err="1" smtClean="0"/>
              <a:t>dex</a:t>
            </a:r>
            <a:r>
              <a:rPr lang="en-US" sz="2200" dirty="0" smtClean="0"/>
              <a:t> is active in and safe for patients with relapsed MM (</a:t>
            </a:r>
            <a:r>
              <a:rPr lang="en-US" sz="2200" i="1" dirty="0" smtClean="0"/>
              <a:t>NEJM</a:t>
            </a:r>
            <a:r>
              <a:rPr lang="en-US" sz="2200" dirty="0" smtClean="0"/>
              <a:t> 2015;373:621).</a:t>
            </a:r>
          </a:p>
          <a:p>
            <a:r>
              <a:rPr lang="en-US" sz="2200" dirty="0" smtClean="0"/>
              <a:t>Therefore, early therapeutic intervention in patients with high-risk SMM has the potential to prevent or delay progression to overt MM.</a:t>
            </a:r>
          </a:p>
          <a:p>
            <a:r>
              <a:rPr lang="en-US" sz="2200" b="1" u="sng" dirty="0"/>
              <a:t>Study objective:</a:t>
            </a:r>
            <a:r>
              <a:rPr lang="en-US" sz="2200" dirty="0" smtClean="0"/>
              <a:t> To determine the benefit of early therapeutic intervention with the combination of ELO/len/dex in patients with high-risk SMM.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479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Ghobrial IM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 Trial Design in </a:t>
            </a:r>
            <a:r>
              <a:rPr lang="en-US" dirty="0"/>
              <a:t>High-Risk SMM (N = 47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5593850"/>
            <a:ext cx="8848725" cy="838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b="1" u="sng" dirty="0" smtClean="0"/>
              <a:t>Primary endpoint:</a:t>
            </a:r>
            <a:r>
              <a:rPr lang="en-US" sz="2000" dirty="0" smtClean="0"/>
              <a:t> Determine the proportion of pts with high-risk SMM who are progression free at 2 years after receiving ELO/len/dex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4479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Ghobrial IM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976.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6199" y="2059739"/>
            <a:ext cx="2181067" cy="1200329"/>
          </a:xfrm>
          <a:prstGeom prst="rect">
            <a:avLst/>
          </a:prstGeom>
          <a:solidFill>
            <a:srgbClr val="F9951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 smtClean="0">
                <a:solidFill>
                  <a:srgbClr val="0025A7"/>
                </a:solidFill>
              </a:rPr>
              <a:t>2 Months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1800" b="1" dirty="0">
                <a:solidFill>
                  <a:srgbClr val="0025A7"/>
                </a:solidFill>
              </a:rPr>
              <a:t>ELO d1, 8, 15, 22</a:t>
            </a:r>
          </a:p>
          <a:p>
            <a:pPr algn="ctr"/>
            <a:r>
              <a:rPr lang="sk-SK" sz="1800" b="1" dirty="0">
                <a:solidFill>
                  <a:srgbClr val="0025A7"/>
                </a:solidFill>
              </a:rPr>
              <a:t>Len </a:t>
            </a:r>
            <a:r>
              <a:rPr lang="sk-SK" sz="1800" b="1" dirty="0" smtClean="0">
                <a:solidFill>
                  <a:srgbClr val="0025A7"/>
                </a:solidFill>
              </a:rPr>
              <a:t>d1-21</a:t>
            </a:r>
            <a:endParaRPr lang="en-US" sz="1800" b="1" dirty="0" smtClean="0">
              <a:solidFill>
                <a:srgbClr val="0025A7"/>
              </a:solidFill>
            </a:endParaRPr>
          </a:p>
          <a:p>
            <a:pPr algn="ctr"/>
            <a:r>
              <a:rPr lang="it-IT" sz="1800" b="1" dirty="0" err="1" smtClean="0">
                <a:solidFill>
                  <a:srgbClr val="0025A7"/>
                </a:solidFill>
              </a:rPr>
              <a:t>Dex</a:t>
            </a:r>
            <a:r>
              <a:rPr lang="it-IT" sz="1800" b="1" dirty="0" smtClean="0">
                <a:solidFill>
                  <a:srgbClr val="0025A7"/>
                </a:solidFill>
              </a:rPr>
              <a:t> </a:t>
            </a:r>
            <a:r>
              <a:rPr lang="it-IT" sz="1800" b="1" dirty="0">
                <a:solidFill>
                  <a:srgbClr val="0025A7"/>
                </a:solidFill>
              </a:rPr>
              <a:t>d1, 8, 15, 22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70458" y="2059739"/>
            <a:ext cx="1662052" cy="1200329"/>
          </a:xfrm>
          <a:prstGeom prst="rect">
            <a:avLst/>
          </a:prstGeom>
          <a:solidFill>
            <a:srgbClr val="F9951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 smtClean="0">
                <a:solidFill>
                  <a:srgbClr val="0025A7"/>
                </a:solidFill>
              </a:rPr>
              <a:t>6 Months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1800" b="1" dirty="0">
                <a:solidFill>
                  <a:srgbClr val="0025A7"/>
                </a:solidFill>
              </a:rPr>
              <a:t>ELO d1, 15</a:t>
            </a:r>
          </a:p>
          <a:p>
            <a:pPr algn="ctr"/>
            <a:r>
              <a:rPr lang="sk-SK" sz="1800" b="1" dirty="0">
                <a:solidFill>
                  <a:srgbClr val="0025A7"/>
                </a:solidFill>
              </a:rPr>
              <a:t>Len </a:t>
            </a:r>
            <a:r>
              <a:rPr lang="sk-SK" sz="1800" b="1" dirty="0" smtClean="0">
                <a:solidFill>
                  <a:srgbClr val="0025A7"/>
                </a:solidFill>
              </a:rPr>
              <a:t>d1-21</a:t>
            </a:r>
            <a:r>
              <a:rPr lang="en-US" sz="1800" b="1" dirty="0" smtClean="0">
                <a:solidFill>
                  <a:srgbClr val="0025A7"/>
                </a:solidFill>
              </a:rPr>
              <a:t/>
            </a:r>
            <a:br>
              <a:rPr lang="en-US" sz="1800" b="1" dirty="0" smtClean="0">
                <a:solidFill>
                  <a:srgbClr val="0025A7"/>
                </a:solidFill>
              </a:rPr>
            </a:br>
            <a:r>
              <a:rPr lang="fr-FR" sz="1800" b="1" dirty="0" err="1">
                <a:solidFill>
                  <a:srgbClr val="0025A7"/>
                </a:solidFill>
              </a:rPr>
              <a:t>Dex</a:t>
            </a:r>
            <a:r>
              <a:rPr lang="fr-FR" sz="1800" b="1" dirty="0">
                <a:solidFill>
                  <a:srgbClr val="0025A7"/>
                </a:solidFill>
              </a:rPr>
              <a:t> d1, 8, 15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40452" y="2198238"/>
            <a:ext cx="1524000" cy="923330"/>
          </a:xfrm>
          <a:prstGeom prst="rect">
            <a:avLst/>
          </a:prstGeom>
          <a:solidFill>
            <a:srgbClr val="F9951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 smtClean="0">
                <a:solidFill>
                  <a:srgbClr val="0025A7"/>
                </a:solidFill>
              </a:rPr>
              <a:t>16 Months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5A7"/>
                </a:solidFill>
              </a:rPr>
              <a:t>ELO d1</a:t>
            </a:r>
          </a:p>
          <a:p>
            <a:pPr algn="ctr"/>
            <a:r>
              <a:rPr lang="sk-SK" sz="1800" b="1" dirty="0">
                <a:solidFill>
                  <a:srgbClr val="0025A7"/>
                </a:solidFill>
              </a:rPr>
              <a:t>Len d1-21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263" y="2336738"/>
            <a:ext cx="1292189" cy="646331"/>
          </a:xfrm>
          <a:prstGeom prst="rect">
            <a:avLst/>
          </a:prstGeom>
          <a:solidFill>
            <a:srgbClr val="F9951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25A7"/>
                </a:solidFill>
              </a:rPr>
              <a:t>End of treatment</a:t>
            </a:r>
            <a:endParaRPr lang="en-US" sz="1800" b="1" dirty="0">
              <a:solidFill>
                <a:srgbClr val="0025A7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19999" y="2066835"/>
            <a:ext cx="1421399" cy="1200329"/>
          </a:xfrm>
          <a:prstGeom prst="rect">
            <a:avLst/>
          </a:prstGeom>
          <a:solidFill>
            <a:srgbClr val="F9951E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25A7"/>
                </a:solidFill>
              </a:rPr>
              <a:t>Event monitoring (up to 3 years)</a:t>
            </a:r>
            <a:endParaRPr lang="en-US" sz="1800" b="1" dirty="0">
              <a:solidFill>
                <a:srgbClr val="0025A7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199" y="3830268"/>
            <a:ext cx="2181067" cy="923330"/>
          </a:xfrm>
          <a:prstGeom prst="rect">
            <a:avLst/>
          </a:prstGeom>
          <a:solidFill>
            <a:srgbClr val="B9D62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 smtClean="0">
                <a:solidFill>
                  <a:srgbClr val="0025A7"/>
                </a:solidFill>
              </a:rPr>
              <a:t>2 Months</a:t>
            </a:r>
          </a:p>
          <a:p>
            <a:pPr algn="ctr"/>
            <a:r>
              <a:rPr lang="pt-BR" sz="1800" b="1" dirty="0">
                <a:solidFill>
                  <a:srgbClr val="0025A7"/>
                </a:solidFill>
              </a:rPr>
              <a:t>ELO d1, 8, 15, 22</a:t>
            </a:r>
          </a:p>
          <a:p>
            <a:pPr algn="ctr"/>
            <a:r>
              <a:rPr lang="sk-SK" sz="1800" b="1" dirty="0">
                <a:solidFill>
                  <a:srgbClr val="0025A7"/>
                </a:solidFill>
              </a:rPr>
              <a:t>Len d1-21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67422" y="3830268"/>
            <a:ext cx="1665087" cy="923330"/>
          </a:xfrm>
          <a:prstGeom prst="rect">
            <a:avLst/>
          </a:prstGeom>
          <a:solidFill>
            <a:srgbClr val="B9D62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 smtClean="0">
                <a:solidFill>
                  <a:srgbClr val="0025A7"/>
                </a:solidFill>
              </a:rPr>
              <a:t>6 Months</a:t>
            </a:r>
          </a:p>
          <a:p>
            <a:pPr algn="ctr"/>
            <a:r>
              <a:rPr lang="cs-CZ" sz="1800" b="1" dirty="0">
                <a:solidFill>
                  <a:srgbClr val="0025A7"/>
                </a:solidFill>
              </a:rPr>
              <a:t>ELO d1, 15</a:t>
            </a:r>
          </a:p>
          <a:p>
            <a:pPr algn="ctr"/>
            <a:r>
              <a:rPr lang="sk-SK" sz="1800" b="1" dirty="0">
                <a:solidFill>
                  <a:srgbClr val="0025A7"/>
                </a:solidFill>
              </a:rPr>
              <a:t>Len d1-21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40452" y="3830268"/>
            <a:ext cx="1524000" cy="923330"/>
          </a:xfrm>
          <a:prstGeom prst="rect">
            <a:avLst/>
          </a:prstGeom>
          <a:solidFill>
            <a:srgbClr val="B9D62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 smtClean="0">
                <a:solidFill>
                  <a:srgbClr val="0025A7"/>
                </a:solidFill>
              </a:rPr>
              <a:t>16 Months</a:t>
            </a:r>
          </a:p>
          <a:p>
            <a:pPr algn="ctr"/>
            <a:r>
              <a:rPr lang="en-US" sz="1800" b="1" dirty="0">
                <a:solidFill>
                  <a:srgbClr val="0025A7"/>
                </a:solidFill>
              </a:rPr>
              <a:t>ELO d1</a:t>
            </a:r>
          </a:p>
          <a:p>
            <a:pPr algn="ctr"/>
            <a:r>
              <a:rPr lang="sk-SK" sz="1800" b="1" dirty="0">
                <a:solidFill>
                  <a:srgbClr val="0025A7"/>
                </a:solidFill>
              </a:rPr>
              <a:t>Len d1-21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96263" y="3968768"/>
            <a:ext cx="1292189" cy="646331"/>
          </a:xfrm>
          <a:prstGeom prst="rect">
            <a:avLst/>
          </a:prstGeom>
          <a:solidFill>
            <a:srgbClr val="B9D62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25A7"/>
                </a:solidFill>
              </a:rPr>
              <a:t>End of treatment</a:t>
            </a:r>
            <a:endParaRPr lang="en-US" sz="1800" b="1" dirty="0">
              <a:solidFill>
                <a:srgbClr val="0025A7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10852" y="3698865"/>
            <a:ext cx="1430547" cy="1200329"/>
          </a:xfrm>
          <a:prstGeom prst="rect">
            <a:avLst/>
          </a:prstGeom>
          <a:solidFill>
            <a:srgbClr val="B9D62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25A7"/>
                </a:solidFill>
              </a:rPr>
              <a:t>Event monitoring (up to 3 years)</a:t>
            </a:r>
            <a:endParaRPr lang="en-US" sz="1800" b="1" dirty="0">
              <a:solidFill>
                <a:srgbClr val="0025A7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81829" y="1246873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Stem cell mobilization and collection</a:t>
            </a:r>
            <a:endParaRPr lang="en-US" sz="1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02478" y="1595698"/>
            <a:ext cx="1098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Arm </a:t>
            </a:r>
            <a:r>
              <a:rPr lang="en-US" b="1" dirty="0" smtClean="0"/>
              <a:t>A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199" y="4855755"/>
            <a:ext cx="4035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Induction</a:t>
            </a:r>
          </a:p>
        </p:txBody>
      </p:sp>
      <p:cxnSp>
        <p:nvCxnSpPr>
          <p:cNvPr id="8" name="Straight Connector 7"/>
          <p:cNvCxnSpPr>
            <a:stCxn id="22" idx="2"/>
          </p:cNvCxnSpPr>
          <p:nvPr/>
        </p:nvCxnSpPr>
        <p:spPr bwMode="auto">
          <a:xfrm flipH="1">
            <a:off x="4226005" y="1616205"/>
            <a:ext cx="1" cy="360888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" name="Line 8"/>
          <p:cNvSpPr>
            <a:spLocks noChangeShapeType="1"/>
          </p:cNvSpPr>
          <p:nvPr/>
        </p:nvSpPr>
        <p:spPr bwMode="auto">
          <a:xfrm flipV="1">
            <a:off x="2257266" y="2667000"/>
            <a:ext cx="210156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US" sz="1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Line 8"/>
          <p:cNvSpPr>
            <a:spLocks noChangeShapeType="1"/>
          </p:cNvSpPr>
          <p:nvPr/>
        </p:nvSpPr>
        <p:spPr bwMode="auto">
          <a:xfrm flipV="1">
            <a:off x="2257266" y="4291933"/>
            <a:ext cx="210156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US" sz="1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4" name="Line 8"/>
          <p:cNvSpPr>
            <a:spLocks noChangeShapeType="1"/>
          </p:cNvSpPr>
          <p:nvPr/>
        </p:nvSpPr>
        <p:spPr bwMode="auto">
          <a:xfrm flipV="1">
            <a:off x="4132511" y="2667000"/>
            <a:ext cx="21089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US" sz="1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 flipV="1">
            <a:off x="4132511" y="4291933"/>
            <a:ext cx="21089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US" sz="1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 flipV="1">
            <a:off x="5867400" y="2667000"/>
            <a:ext cx="16334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US" sz="1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V="1">
            <a:off x="5867400" y="4291933"/>
            <a:ext cx="16334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US" sz="1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 flipV="1">
            <a:off x="7391400" y="2667000"/>
            <a:ext cx="16334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US" sz="1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9" name="Line 8"/>
          <p:cNvSpPr>
            <a:spLocks noChangeShapeType="1"/>
          </p:cNvSpPr>
          <p:nvPr/>
        </p:nvSpPr>
        <p:spPr bwMode="auto">
          <a:xfrm flipV="1">
            <a:off x="7391400" y="4291933"/>
            <a:ext cx="163345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US" sz="1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2478" y="3344275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Arm B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319500" y="4855755"/>
            <a:ext cx="4721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/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5791200"/>
            <a:ext cx="8848725" cy="838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b="1" dirty="0" smtClean="0"/>
              <a:t>Response to therapy ≥9 cycles</a:t>
            </a:r>
          </a:p>
          <a:p>
            <a:pPr lvl="1">
              <a:spcBef>
                <a:spcPts val="0"/>
              </a:spcBef>
              <a:buFont typeface="Wingdings" charset="2"/>
              <a:buChar char="§"/>
            </a:pPr>
            <a:r>
              <a:rPr lang="en-US" sz="2000" dirty="0" smtClean="0"/>
              <a:t>≥PR = 19/23 (82.6%); CR + VGPR + PR + MR = 23/23 (100%)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6407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Ghobrial IM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976.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61" y="1292133"/>
            <a:ext cx="7444478" cy="44642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7680" y="857190"/>
            <a:ext cx="4868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Early data of progression-free </a:t>
            </a:r>
            <a:r>
              <a:rPr lang="en-US" sz="2000" b="1" dirty="0" smtClean="0"/>
              <a:t>survival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3148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533400" y="1371600"/>
            <a:ext cx="8001000" cy="45720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Treatment-Related Adverse Events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852437"/>
              </p:ext>
            </p:extLst>
          </p:nvPr>
        </p:nvGraphicFramePr>
        <p:xfrm>
          <a:off x="609599" y="1447800"/>
          <a:ext cx="7848601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1"/>
                <a:gridCol w="1219200"/>
                <a:gridCol w="1219200"/>
                <a:gridCol w="1219200"/>
                <a:gridCol w="1219200"/>
              </a:tblGrid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ELO/len/dex (n = 47)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Grade 1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Grade 2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Grade 3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Grade 4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Fatigue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46.8%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21.3%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Diarrhea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29.8%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8.5%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Thrombocytopenia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21.3%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Anemia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19.1%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8.5%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Neutropenia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17.0%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12.8%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Dyspnea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8.5%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Hypophosphatemia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21.3%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Hypertension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4.3%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Decreased lymphocytes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schemeClr val="bg1"/>
                          </a:solidFill>
                        </a:rPr>
                        <a:t>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14.9%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2440" y="6477000"/>
            <a:ext cx="4479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Ghobrial IM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ELO/</a:t>
            </a:r>
            <a:r>
              <a:rPr lang="en-US" dirty="0" err="1"/>
              <a:t>len</a:t>
            </a:r>
            <a:r>
              <a:rPr lang="en-US" dirty="0"/>
              <a:t>/</a:t>
            </a:r>
            <a:r>
              <a:rPr lang="en-US" dirty="0" err="1"/>
              <a:t>dex</a:t>
            </a:r>
            <a:r>
              <a:rPr lang="en-US" dirty="0"/>
              <a:t> is safe and well tolerated in high-risk SMM.</a:t>
            </a:r>
          </a:p>
          <a:p>
            <a:pPr>
              <a:spcAft>
                <a:spcPts val="600"/>
              </a:spcAft>
            </a:pPr>
            <a:r>
              <a:rPr lang="en-US" dirty="0"/>
              <a:t>Early data indicate </a:t>
            </a:r>
            <a:r>
              <a:rPr lang="en-US" dirty="0" smtClean="0"/>
              <a:t>a high </a:t>
            </a:r>
            <a:r>
              <a:rPr lang="en-US" dirty="0"/>
              <a:t>response </a:t>
            </a:r>
            <a:r>
              <a:rPr lang="en-US" dirty="0" smtClean="0"/>
              <a:t>rate</a:t>
            </a:r>
            <a:r>
              <a:rPr lang="en-US" dirty="0"/>
              <a:t>, with a clinical benefit rate of 100% and a ≥PR rate of 82.6</a:t>
            </a:r>
            <a:r>
              <a:rPr lang="en-US" dirty="0" smtClean="0"/>
              <a:t>%.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Additional studies </a:t>
            </a:r>
            <a:r>
              <a:rPr lang="en-US" dirty="0" smtClean="0"/>
              <a:t>are </a:t>
            </a:r>
            <a:r>
              <a:rPr lang="en-US" dirty="0" smtClean="0"/>
              <a:t>needed </a:t>
            </a:r>
            <a:r>
              <a:rPr lang="en-US" dirty="0"/>
              <a:t>to determine whether ELO/</a:t>
            </a:r>
            <a:r>
              <a:rPr lang="en-US" dirty="0" err="1"/>
              <a:t>len</a:t>
            </a:r>
            <a:r>
              <a:rPr lang="en-US" dirty="0"/>
              <a:t>/</a:t>
            </a:r>
            <a:r>
              <a:rPr lang="en-US" dirty="0" err="1"/>
              <a:t>dex</a:t>
            </a:r>
            <a:r>
              <a:rPr lang="en-US" dirty="0"/>
              <a:t> is better than observation or </a:t>
            </a:r>
            <a:r>
              <a:rPr lang="en-US" dirty="0" err="1"/>
              <a:t>len</a:t>
            </a:r>
            <a:r>
              <a:rPr lang="en-US" dirty="0"/>
              <a:t>/</a:t>
            </a:r>
            <a:r>
              <a:rPr lang="en-US" dirty="0" err="1"/>
              <a:t>dex</a:t>
            </a:r>
            <a:r>
              <a:rPr lang="en-US" dirty="0"/>
              <a:t> alone.</a:t>
            </a:r>
          </a:p>
          <a:p>
            <a:pPr>
              <a:spcAft>
                <a:spcPts val="600"/>
              </a:spcAft>
            </a:pPr>
            <a:r>
              <a:rPr lang="en-US" dirty="0"/>
              <a:t>Immune profiling and mechanisms of response/resistance studies are ongoing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479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Ghobrial IM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976.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6286</TotalTime>
  <Words>493</Words>
  <Application>Microsoft Macintosh PowerPoint</Application>
  <PresentationFormat>On-screen Show (4:3)</PresentationFormat>
  <Paragraphs>111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Wingdings</vt:lpstr>
      <vt:lpstr>ヒラギノ角ゴ Pro W3</vt:lpstr>
      <vt:lpstr>Arial</vt:lpstr>
      <vt:lpstr>Blank Presentation</vt:lpstr>
      <vt:lpstr>Phase II Trial of Combination of Elotuzumab, Lenalidomide and Dexamethasone in High-Risk Smoldering Multiple Myeloma</vt:lpstr>
      <vt:lpstr>Introduction</vt:lpstr>
      <vt:lpstr>Phase II Trial Design in High-Risk SMM (N = 47) </vt:lpstr>
      <vt:lpstr>Treatment Outcomes</vt:lpstr>
      <vt:lpstr>Select Treatment-Related Adverse Events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510</cp:revision>
  <cp:lastPrinted>2017-06-14T18:42:11Z</cp:lastPrinted>
  <dcterms:created xsi:type="dcterms:W3CDTF">2012-08-13T12:55:31Z</dcterms:created>
  <dcterms:modified xsi:type="dcterms:W3CDTF">2017-06-14T18:42:12Z</dcterms:modified>
  <cp:category/>
</cp:coreProperties>
</file>