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12"/>
  </p:notesMasterIdLst>
  <p:handoutMasterIdLst>
    <p:handoutMasterId r:id="rId13"/>
  </p:handoutMasterIdLst>
  <p:sldIdLst>
    <p:sldId id="497" r:id="rId3"/>
    <p:sldId id="496" r:id="rId4"/>
    <p:sldId id="487" r:id="rId5"/>
    <p:sldId id="493" r:id="rId6"/>
    <p:sldId id="489" r:id="rId7"/>
    <p:sldId id="495" r:id="rId8"/>
    <p:sldId id="491" r:id="rId9"/>
    <p:sldId id="499" r:id="rId10"/>
    <p:sldId id="500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A7"/>
    <a:srgbClr val="072D5D"/>
    <a:srgbClr val="005795"/>
    <a:srgbClr val="005796"/>
    <a:srgbClr val="FF40FF"/>
    <a:srgbClr val="BBE0E3"/>
    <a:srgbClr val="CDE7F3"/>
    <a:srgbClr val="EFC53D"/>
    <a:srgbClr val="009051"/>
    <a:srgbClr val="0A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27"/>
    <p:restoredTop sz="86384" autoAdjust="0"/>
  </p:normalViewPr>
  <p:slideViewPr>
    <p:cSldViewPr>
      <p:cViewPr>
        <p:scale>
          <a:sx n="100" d="100"/>
          <a:sy n="100" d="100"/>
        </p:scale>
        <p:origin x="1576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30721C-B5B9-5D40-AE5E-E54823F1209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799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3833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r>
              <a:rPr lang="en-US" sz="2200" dirty="0"/>
              <a:t>Rituximab Maintenance </a:t>
            </a:r>
            <a:r>
              <a:rPr lang="en-US" sz="2200" dirty="0" smtClean="0"/>
              <a:t>After </a:t>
            </a:r>
            <a:r>
              <a:rPr lang="en-US" sz="2200" dirty="0"/>
              <a:t>Autologous Stem Cell Transplantation Prolongs Survival in Younger Patients with Mantle Cell Lymphoma: Final Results of the Randomized Phase 3 LyMa Trial of the Lysa/Goelams </a:t>
            </a:r>
            <a:r>
              <a:rPr lang="en-US" sz="2200" dirty="0" smtClean="0"/>
              <a:t>Group</a:t>
            </a:r>
            <a:r>
              <a:rPr lang="en-US" sz="2200" baseline="30000" dirty="0" smtClean="0"/>
              <a:t>1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Ibrutinib-Lenalidomide-Rituximab in Patients with Relapsed/Refractory Mantle Cell Lymphoma: First Results from the Nordic Lymphoma Group MCL6 (PHILEMON) Phase II </a:t>
            </a:r>
            <a:r>
              <a:rPr lang="en-US" sz="2200" dirty="0" smtClean="0"/>
              <a:t>Trial</a:t>
            </a:r>
            <a:r>
              <a:rPr lang="en-US" sz="2200" baseline="30000" dirty="0" smtClean="0"/>
              <a:t>2</a:t>
            </a:r>
            <a:endParaRPr lang="en-US" sz="2200" baseline="30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4267200"/>
            <a:ext cx="6400800" cy="1752600"/>
          </a:xfrm>
        </p:spPr>
        <p:txBody>
          <a:bodyPr/>
          <a:lstStyle/>
          <a:p>
            <a:pPr lvl="0"/>
            <a:r>
              <a:rPr lang="en-US" i="0" baseline="30000" dirty="0" smtClean="0"/>
              <a:t>1 </a:t>
            </a:r>
            <a:r>
              <a:rPr lang="en-US" i="0" dirty="0" smtClean="0"/>
              <a:t>Le Gouill S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145.</a:t>
            </a:r>
          </a:p>
          <a:p>
            <a:pPr lvl="0">
              <a:spcBef>
                <a:spcPts val="1800"/>
              </a:spcBef>
            </a:pPr>
            <a:r>
              <a:rPr lang="en-US" i="0" baseline="30000" dirty="0" smtClean="0"/>
              <a:t>2 </a:t>
            </a:r>
            <a:r>
              <a:rPr lang="en-US" i="0" dirty="0" err="1" smtClean="0"/>
              <a:t>Jerkeman</a:t>
            </a:r>
            <a:r>
              <a:rPr lang="en-US" i="0" dirty="0" smtClean="0"/>
              <a:t> M </a:t>
            </a:r>
            <a:r>
              <a:rPr lang="en-US" i="0" dirty="0"/>
              <a:t>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148.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29026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543800" cy="1143000"/>
          </a:xfrm>
        </p:spPr>
        <p:txBody>
          <a:bodyPr/>
          <a:lstStyle/>
          <a:p>
            <a:r>
              <a:rPr lang="en-US" dirty="0"/>
              <a:t>Rituximab </a:t>
            </a:r>
            <a:r>
              <a:rPr lang="en-US"/>
              <a:t>Maintenance </a:t>
            </a:r>
            <a:r>
              <a:rPr lang="en-US" smtClean="0"/>
              <a:t>After </a:t>
            </a:r>
            <a:r>
              <a:rPr lang="en-US" dirty="0"/>
              <a:t>Autologous Stem Cell Transplantation Prolongs Survival in Younger Patients with Mantle Cell Lymphoma: Final Results of the Randomized Phase 3 </a:t>
            </a:r>
            <a:r>
              <a:rPr lang="en-US" dirty="0" err="1"/>
              <a:t>LyMa</a:t>
            </a:r>
            <a:r>
              <a:rPr lang="en-US" dirty="0"/>
              <a:t> Trial of the </a:t>
            </a:r>
            <a:r>
              <a:rPr lang="en-US" dirty="0" err="1"/>
              <a:t>Lysa</a:t>
            </a:r>
            <a:r>
              <a:rPr lang="en-US" dirty="0"/>
              <a:t>/</a:t>
            </a:r>
            <a:r>
              <a:rPr lang="en-US" dirty="0" err="1"/>
              <a:t>Goelams</a:t>
            </a:r>
            <a:r>
              <a:rPr lang="en-US" dirty="0"/>
              <a:t> Group 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/>
              <a:t>Le </a:t>
            </a:r>
            <a:r>
              <a:rPr lang="en-US" i="0" dirty="0" err="1"/>
              <a:t>Gouill</a:t>
            </a:r>
            <a:r>
              <a:rPr lang="en-US" i="0" dirty="0"/>
              <a:t> S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145.</a:t>
            </a:r>
          </a:p>
        </p:txBody>
      </p:sp>
    </p:spTree>
    <p:extLst>
      <p:ext uri="{BB962C8B-B14F-4D97-AF65-F5344CB8AC3E}">
        <p14:creationId xmlns:p14="http://schemas.microsoft.com/office/powerpoint/2010/main" val="39696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37138"/>
            <a:ext cx="7772400" cy="50276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300" dirty="0"/>
              <a:t>Mantle cell lymphoma (MCL) </a:t>
            </a:r>
            <a:r>
              <a:rPr lang="en-US" sz="2300" dirty="0" smtClean="0"/>
              <a:t>commonly responds </a:t>
            </a:r>
            <a:r>
              <a:rPr lang="en-US" sz="2300" dirty="0"/>
              <a:t>to initial </a:t>
            </a:r>
            <a:r>
              <a:rPr lang="en-US" sz="2300" dirty="0" smtClean="0"/>
              <a:t>therapy, </a:t>
            </a:r>
            <a:r>
              <a:rPr lang="en-US" sz="2300" dirty="0"/>
              <a:t>but inevitably </a:t>
            </a:r>
            <a:r>
              <a:rPr lang="en-US" sz="2300" dirty="0" smtClean="0"/>
              <a:t>patients experience </a:t>
            </a:r>
            <a:r>
              <a:rPr lang="en-US" sz="2300" dirty="0"/>
              <a:t>relapse and response duration decreases from one salvage therapy to the next. </a:t>
            </a:r>
            <a:endParaRPr lang="en-US" sz="2300" dirty="0" smtClean="0"/>
          </a:p>
          <a:p>
            <a:pPr>
              <a:spcAft>
                <a:spcPts val="600"/>
              </a:spcAft>
            </a:pPr>
            <a:r>
              <a:rPr lang="en-US" sz="2300" dirty="0" smtClean="0"/>
              <a:t>There </a:t>
            </a:r>
            <a:r>
              <a:rPr lang="en-US" sz="2300" dirty="0"/>
              <a:t>is </a:t>
            </a:r>
            <a:r>
              <a:rPr lang="en-US" sz="2300" dirty="0" smtClean="0"/>
              <a:t>a </a:t>
            </a:r>
            <a:r>
              <a:rPr lang="en-US" sz="2300" dirty="0"/>
              <a:t>need to control and/or eradicate residual MCL cells that are responsible for early </a:t>
            </a:r>
            <a:r>
              <a:rPr lang="en-US" sz="2300" dirty="0" smtClean="0"/>
              <a:t>or </a:t>
            </a:r>
            <a:r>
              <a:rPr lang="en-US" sz="2300" dirty="0"/>
              <a:t>late relapses. </a:t>
            </a:r>
            <a:endParaRPr lang="en-US" sz="2300" dirty="0" smtClean="0"/>
          </a:p>
          <a:p>
            <a:pPr>
              <a:spcAft>
                <a:spcPts val="600"/>
              </a:spcAft>
            </a:pPr>
            <a:r>
              <a:rPr lang="en-US" sz="2300" dirty="0" smtClean="0"/>
              <a:t>Rituximab (R) maintenance after </a:t>
            </a:r>
            <a:r>
              <a:rPr lang="en-US" sz="2300" dirty="0"/>
              <a:t>R-CHOP has been shown to prolong OS in elderly </a:t>
            </a:r>
            <a:r>
              <a:rPr lang="en-US" sz="2300" dirty="0" smtClean="0"/>
              <a:t>patients with MCL</a:t>
            </a:r>
            <a:r>
              <a:rPr lang="is-IS" sz="2300" dirty="0"/>
              <a:t> (</a:t>
            </a:r>
            <a:r>
              <a:rPr lang="is-IS" sz="2300" i="1" dirty="0"/>
              <a:t>NEJM</a:t>
            </a:r>
            <a:r>
              <a:rPr lang="is-IS" sz="2300" dirty="0"/>
              <a:t> 2012;367:520</a:t>
            </a:r>
            <a:r>
              <a:rPr lang="is-IS" sz="2300" dirty="0" smtClean="0"/>
              <a:t>)</a:t>
            </a:r>
            <a:r>
              <a:rPr lang="en-US" sz="23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2300" b="1" u="sng" dirty="0" smtClean="0"/>
              <a:t>Study </a:t>
            </a:r>
            <a:r>
              <a:rPr lang="en-US" sz="2300" b="1" u="sng" dirty="0"/>
              <a:t>objective:</a:t>
            </a:r>
            <a:r>
              <a:rPr lang="en-US" sz="2300" dirty="0" smtClean="0"/>
              <a:t> To investigate the safety and efficacy of R maintenance after induction therapy with R-DHAP and autologous stem cell transplant (ASCT) for younger patients with untreated MCL.</a:t>
            </a:r>
            <a:endParaRPr lang="en-US" sz="2300" dirty="0"/>
          </a:p>
        </p:txBody>
      </p:sp>
      <p:sp>
        <p:nvSpPr>
          <p:cNvPr id="6" name="TextBox 5"/>
          <p:cNvSpPr txBox="1"/>
          <p:nvPr/>
        </p:nvSpPr>
        <p:spPr>
          <a:xfrm>
            <a:off x="163297" y="6519446"/>
            <a:ext cx="5859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Le Gouill</a:t>
            </a:r>
            <a:r>
              <a:rPr lang="en-US" sz="1600" dirty="0"/>
              <a:t> </a:t>
            </a:r>
            <a:r>
              <a:rPr lang="en-US" sz="1600" dirty="0" smtClean="0"/>
              <a:t>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145.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6928708" y="1295400"/>
            <a:ext cx="2061960" cy="1286573"/>
          </a:xfrm>
          <a:prstGeom prst="rect">
            <a:avLst/>
          </a:prstGeom>
          <a:solidFill>
            <a:srgbClr val="F9961E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R maintenance (RM) every 2 mo for 3 years</a:t>
            </a: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6934200" y="2702421"/>
            <a:ext cx="2057400" cy="1296897"/>
          </a:xfrm>
          <a:prstGeom prst="rect">
            <a:avLst/>
          </a:prstGeom>
          <a:solidFill>
            <a:srgbClr val="99CD13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Watch and wait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(WW)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30900" y="0"/>
            <a:ext cx="8759768" cy="1284297"/>
          </a:xfrm>
        </p:spPr>
        <p:txBody>
          <a:bodyPr/>
          <a:lstStyle/>
          <a:p>
            <a:r>
              <a:rPr lang="en-US" dirty="0" err="1" smtClean="0"/>
              <a:t>LyMa</a:t>
            </a:r>
            <a:r>
              <a:rPr lang="en-US" dirty="0" smtClean="0"/>
              <a:t>: </a:t>
            </a:r>
            <a:r>
              <a:rPr lang="en-US" dirty="0"/>
              <a:t>Phase </a:t>
            </a:r>
            <a:r>
              <a:rPr lang="en-US" dirty="0" smtClean="0"/>
              <a:t>III </a:t>
            </a:r>
            <a:r>
              <a:rPr lang="en-US" dirty="0"/>
              <a:t>Trial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84956" y="1385711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Line 2"/>
          <p:cNvSpPr>
            <a:spLocks noChangeShapeType="1"/>
          </p:cNvSpPr>
          <p:nvPr/>
        </p:nvSpPr>
        <p:spPr bwMode="auto">
          <a:xfrm>
            <a:off x="5755583" y="2743200"/>
            <a:ext cx="286441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24083" y="5411416"/>
            <a:ext cx="8389964" cy="49873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sz="2000" b="1" u="sng" kern="0" dirty="0" smtClean="0"/>
              <a:t>Primary endpoint</a:t>
            </a:r>
            <a:r>
              <a:rPr lang="en-US" sz="2000" b="1" kern="0" dirty="0" smtClean="0"/>
              <a:t>:</a:t>
            </a:r>
            <a:r>
              <a:rPr lang="en-US" sz="2000" kern="0" dirty="0" smtClean="0"/>
              <a:t> Event-free survival (EFS)</a:t>
            </a:r>
          </a:p>
          <a:p>
            <a:r>
              <a:rPr lang="en-US" sz="2000" b="1" u="sng" dirty="0"/>
              <a:t>Secondary endpoints</a:t>
            </a:r>
            <a:r>
              <a:rPr lang="en-US" sz="2000" b="1" dirty="0"/>
              <a:t>: </a:t>
            </a:r>
            <a:r>
              <a:rPr lang="en-US" sz="2000" dirty="0"/>
              <a:t>PFS, </a:t>
            </a:r>
            <a:r>
              <a:rPr lang="en-US" sz="2000" dirty="0" smtClean="0"/>
              <a:t>OS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2002934"/>
            <a:ext cx="2542614" cy="1477328"/>
          </a:xfrm>
          <a:prstGeom prst="rect">
            <a:avLst/>
          </a:prstGeom>
          <a:solidFill>
            <a:srgbClr val="005796"/>
          </a:solidFill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Patients who achieved CR/CRu or PR after induction therapy with R-DHAP q3w x 4 </a:t>
            </a:r>
            <a:r>
              <a:rPr lang="en-US" sz="1800" dirty="0" smtClean="0">
                <a:sym typeface="Wingdings"/>
              </a:rPr>
              <a:t> ASCT consolidation*</a:t>
            </a:r>
            <a:endParaRPr lang="en-US" sz="1800" dirty="0"/>
          </a:p>
        </p:txBody>
      </p:sp>
      <p:sp>
        <p:nvSpPr>
          <p:cNvPr id="25" name="Line 2"/>
          <p:cNvSpPr>
            <a:spLocks noChangeShapeType="1"/>
          </p:cNvSpPr>
          <p:nvPr/>
        </p:nvSpPr>
        <p:spPr bwMode="auto">
          <a:xfrm>
            <a:off x="2819400" y="2743200"/>
            <a:ext cx="381253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38607" y="1981200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1:1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4083" y="4758051"/>
            <a:ext cx="8134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 = complete response; CRu = unconfirmed CR; PR = partial response; </a:t>
            </a:r>
            <a:br>
              <a:rPr lang="en-US" sz="1600" dirty="0" smtClean="0"/>
            </a:br>
            <a:r>
              <a:rPr lang="en-US" sz="1600" dirty="0" smtClean="0"/>
              <a:t>DHAP = dexamethasone/high-dose </a:t>
            </a:r>
            <a:r>
              <a:rPr lang="en-US" sz="1600" dirty="0" err="1" smtClean="0"/>
              <a:t>cytarabine</a:t>
            </a:r>
            <a:r>
              <a:rPr lang="en-US" sz="1600" dirty="0" smtClean="0"/>
              <a:t>/platinum </a:t>
            </a:r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 flipV="1">
            <a:off x="6303384" y="3581399"/>
            <a:ext cx="625324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 flipV="1">
            <a:off x="6311074" y="1825846"/>
            <a:ext cx="0" cy="175555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0485" y="4144478"/>
            <a:ext cx="8546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Patients </a:t>
            </a:r>
            <a:r>
              <a:rPr lang="en-US" sz="1600" dirty="0"/>
              <a:t>who were not in response after R-DHAP x 4 courses received 4 additional courses of R-CHOP-14 before </a:t>
            </a:r>
            <a:r>
              <a:rPr lang="en-US" sz="1600" dirty="0" smtClean="0"/>
              <a:t>ASCT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163297" y="6228740"/>
            <a:ext cx="8693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Le Gouill</a:t>
            </a:r>
            <a:r>
              <a:rPr lang="en-US" sz="1600" dirty="0"/>
              <a:t> </a:t>
            </a:r>
            <a:r>
              <a:rPr lang="en-US" sz="1600" dirty="0" smtClean="0"/>
              <a:t>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145</a:t>
            </a:r>
            <a:r>
              <a:rPr lang="en-US" sz="1600" dirty="0"/>
              <a:t> (Abstract only); </a:t>
            </a:r>
            <a:r>
              <a:rPr lang="en-US" sz="1600" dirty="0" err="1"/>
              <a:t>www.clinicaltrials.gov</a:t>
            </a:r>
            <a:r>
              <a:rPr lang="en-US" sz="1600" dirty="0"/>
              <a:t> (NCT00921414</a:t>
            </a:r>
            <a:r>
              <a:rPr lang="en-US" sz="1600" dirty="0" smtClean="0"/>
              <a:t>).</a:t>
            </a:r>
            <a:endParaRPr lang="en-US" sz="1600" dirty="0"/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V="1">
            <a:off x="6303384" y="1847376"/>
            <a:ext cx="625324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grpSp>
        <p:nvGrpSpPr>
          <p:cNvPr id="31" name="Group 24"/>
          <p:cNvGrpSpPr>
            <a:grpSpLocks/>
          </p:cNvGrpSpPr>
          <p:nvPr/>
        </p:nvGrpSpPr>
        <p:grpSpPr bwMode="auto">
          <a:xfrm>
            <a:off x="5867147" y="2286000"/>
            <a:ext cx="914400" cy="914400"/>
            <a:chOff x="1872" y="1584"/>
            <a:chExt cx="576" cy="576"/>
          </a:xfrm>
        </p:grpSpPr>
        <p:sp>
          <p:nvSpPr>
            <p:cNvPr id="32" name="Oval 31"/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prstClr val="black"/>
                </a:solidFill>
                <a:latin typeface="Arial"/>
                <a:ea typeface="MS PGothic" charset="0"/>
                <a:cs typeface="+mn-cs"/>
              </a:endParaRPr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prstClr val="white"/>
                  </a:solidFill>
                  <a:ea typeface="MS PGothic" charset="0"/>
                  <a:cs typeface="+mn-cs"/>
                </a:rPr>
                <a:t>R</a:t>
              </a:r>
            </a:p>
          </p:txBody>
        </p:sp>
      </p:grpSp>
      <p:graphicFrame>
        <p:nvGraphicFramePr>
          <p:cNvPr id="29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792995"/>
              </p:ext>
            </p:extLst>
          </p:nvPr>
        </p:nvGraphicFramePr>
        <p:xfrm>
          <a:off x="239113" y="1472899"/>
          <a:ext cx="2739324" cy="2554322"/>
        </p:xfrm>
        <a:graphic>
          <a:graphicData uri="http://schemas.openxmlformats.org/drawingml/2006/table">
            <a:tbl>
              <a:tblPr/>
              <a:tblGrid>
                <a:gridCol w="2739324"/>
              </a:tblGrid>
              <a:tr h="4589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Eligibility (n = 299)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070397">
                <a:tc>
                  <a:txBody>
                    <a:bodyPr/>
                    <a:lstStyle/>
                    <a:p>
                      <a:pPr marL="285750" indent="-285750" eaLnBrk="0" fontAlgn="base" hangingPunct="0">
                        <a:spcBef>
                          <a:spcPts val="600"/>
                        </a:spcBef>
                        <a:buFont typeface="Arial"/>
                        <a:buChar char="•"/>
                      </a:pPr>
                      <a:r>
                        <a:rPr lang="en-US" sz="18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Patients with MCL</a:t>
                      </a:r>
                    </a:p>
                    <a:p>
                      <a:pPr marL="285750" indent="-285750" eaLnBrk="0" fontAlgn="base" hangingPunct="0">
                        <a:spcBef>
                          <a:spcPts val="600"/>
                        </a:spcBef>
                        <a:buFont typeface="Arial"/>
                        <a:buChar char="•"/>
                      </a:pPr>
                      <a:r>
                        <a:rPr lang="en-US" sz="18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CD20-positive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Arial"/>
                        <a:buChar char="•"/>
                      </a:pPr>
                      <a:r>
                        <a:rPr lang="en-US" sz="18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Previously untreated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Arial"/>
                        <a:buChar char="•"/>
                      </a:pPr>
                      <a:r>
                        <a:rPr lang="en-US" sz="18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Age 18-65 years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Arial"/>
                        <a:buChar char="•"/>
                      </a:pPr>
                      <a:r>
                        <a:rPr lang="en-US" sz="18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ECOG PS 0-2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Arial"/>
                        <a:buChar char="•"/>
                      </a:pPr>
                      <a:r>
                        <a:rPr lang="en-US" sz="18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t(11;14)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0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583046" y="1447800"/>
            <a:ext cx="8001000" cy="247274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2672" cy="1143000"/>
          </a:xfrm>
        </p:spPr>
        <p:txBody>
          <a:bodyPr/>
          <a:lstStyle/>
          <a:p>
            <a:r>
              <a:rPr lang="en-US" dirty="0" err="1" smtClean="0"/>
              <a:t>LyMa</a:t>
            </a:r>
            <a:r>
              <a:rPr lang="en-US" dirty="0" smtClean="0"/>
              <a:t>: Clinical Outcomes from Inclusion on Study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04999"/>
              </p:ext>
            </p:extLst>
          </p:nvPr>
        </p:nvGraphicFramePr>
        <p:xfrm>
          <a:off x="762000" y="1600201"/>
          <a:ext cx="7638474" cy="2133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584"/>
                <a:gridCol w="4437890"/>
              </a:tblGrid>
              <a:tr h="43912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Outcome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N = 277*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</a:tr>
              <a:tr h="42361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4-year PFS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67.8%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2361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4-year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OS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78%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236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ORR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after DHAP x 4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courses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89.3%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2361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   CR/CRu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77.3%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4470130"/>
            <a:ext cx="838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Median follow-up from study inclusion = 54.4 mo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Patients who received R-CHOP (n = 20)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Median PFS and OS from study inclusion were not reached.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Overall, 257 pts (including 12 who received R-DHAP/R-CHOP) underwent ASCT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3297" y="6519446"/>
            <a:ext cx="5859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Le Gouill</a:t>
            </a:r>
            <a:r>
              <a:rPr lang="en-US" sz="1600" dirty="0"/>
              <a:t> </a:t>
            </a:r>
            <a:r>
              <a:rPr lang="en-US" sz="1600" dirty="0" smtClean="0"/>
              <a:t>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145.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3964024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* Patients completing 4 courses of </a:t>
            </a:r>
            <a:r>
              <a:rPr lang="en-US" sz="1800" dirty="0" smtClean="0"/>
              <a:t>R-DHAP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583046" y="1187784"/>
            <a:ext cx="8001000" cy="2241216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err="1" smtClean="0"/>
              <a:t>LyMa</a:t>
            </a:r>
            <a:r>
              <a:rPr lang="en-US" dirty="0" smtClean="0"/>
              <a:t>: EFS, PFS and OS from Randomization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24398"/>
              </p:ext>
            </p:extLst>
          </p:nvPr>
        </p:nvGraphicFramePr>
        <p:xfrm>
          <a:off x="773545" y="1326504"/>
          <a:ext cx="7620001" cy="1966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7182"/>
                <a:gridCol w="1974273"/>
                <a:gridCol w="1974273"/>
                <a:gridCol w="1974273"/>
              </a:tblGrid>
              <a:tr h="623322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Survival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RM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(n = 120)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WW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(n = 120)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-value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</a:tr>
              <a:tr h="4422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4-year EFS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78.9%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61.4%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0.0012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4225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4-year PFS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82.2%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64.6%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0.0005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4225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4-year OS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88.7%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81.4%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0.0413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3505200"/>
            <a:ext cx="8001000" cy="285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Arial" charset="0"/>
              <a:buChar char="•"/>
            </a:pPr>
            <a:r>
              <a:rPr lang="en-US" sz="1800" dirty="0" smtClean="0"/>
              <a:t>Median </a:t>
            </a:r>
            <a:r>
              <a:rPr lang="en-US" sz="1800" dirty="0"/>
              <a:t>follow-up from </a:t>
            </a:r>
            <a:r>
              <a:rPr lang="en-US" sz="1800" dirty="0" smtClean="0"/>
              <a:t>randomization </a:t>
            </a:r>
            <a:r>
              <a:rPr lang="en-US" sz="1800" dirty="0"/>
              <a:t>= </a:t>
            </a:r>
            <a:r>
              <a:rPr lang="en-US" sz="1800" dirty="0" smtClean="0"/>
              <a:t>50.2 mo</a:t>
            </a:r>
          </a:p>
          <a:p>
            <a:pPr marL="342900" indent="-342900">
              <a:spcBef>
                <a:spcPts val="300"/>
              </a:spcBef>
              <a:buFont typeface="Arial" charset="0"/>
              <a:buChar char="•"/>
            </a:pPr>
            <a:r>
              <a:rPr lang="en-US" sz="1800" dirty="0" smtClean="0"/>
              <a:t>The median EFS, PFS or OS were not reached in either arm.</a:t>
            </a:r>
          </a:p>
          <a:p>
            <a:pPr marL="342900" indent="-342900">
              <a:spcBef>
                <a:spcPts val="300"/>
              </a:spcBef>
              <a:buFont typeface="Arial" charset="0"/>
              <a:buChar char="•"/>
            </a:pPr>
            <a:r>
              <a:rPr lang="en-US" sz="1800" dirty="0" smtClean="0"/>
              <a:t>Pts who experienced an event: 20.8% (RM) vs 39.2% (WW) </a:t>
            </a:r>
          </a:p>
          <a:p>
            <a:pPr marL="342900" indent="-342900">
              <a:spcBef>
                <a:spcPts val="300"/>
              </a:spcBef>
              <a:buFont typeface="Arial" charset="0"/>
              <a:buChar char="•"/>
            </a:pPr>
            <a:r>
              <a:rPr lang="en-US" sz="1800" dirty="0" smtClean="0"/>
              <a:t>EFS </a:t>
            </a:r>
            <a:r>
              <a:rPr lang="en-US" sz="1800" dirty="0"/>
              <a:t>duration was significantly </a:t>
            </a:r>
            <a:r>
              <a:rPr lang="en-US" sz="1800" dirty="0" smtClean="0"/>
              <a:t>superior in the RM arm with a 54.3</a:t>
            </a:r>
            <a:r>
              <a:rPr lang="en-US" sz="1800" dirty="0"/>
              <a:t>% reduction in the risk of </a:t>
            </a:r>
            <a:r>
              <a:rPr lang="en-US" sz="1800" dirty="0" smtClean="0"/>
              <a:t>event (HR = </a:t>
            </a:r>
            <a:r>
              <a:rPr lang="en-US" sz="1800" dirty="0"/>
              <a:t>0.457; </a:t>
            </a:r>
            <a:r>
              <a:rPr lang="en-US" sz="1800" i="1" dirty="0" smtClean="0"/>
              <a:t>p </a:t>
            </a:r>
            <a:r>
              <a:rPr lang="en-US" sz="1800" dirty="0" smtClean="0"/>
              <a:t>= 0.0016).</a:t>
            </a:r>
          </a:p>
          <a:p>
            <a:pPr marL="342900" indent="-342900">
              <a:spcBef>
                <a:spcPts val="300"/>
              </a:spcBef>
              <a:buFont typeface="Arial" charset="0"/>
              <a:buChar char="•"/>
            </a:pPr>
            <a:r>
              <a:rPr lang="en-US" sz="1800" dirty="0" smtClean="0"/>
              <a:t>Pts </a:t>
            </a:r>
            <a:r>
              <a:rPr lang="en-US" sz="1800" dirty="0"/>
              <a:t>in the RM arm had a 60% </a:t>
            </a:r>
            <a:r>
              <a:rPr lang="en-US" sz="1800" dirty="0" smtClean="0"/>
              <a:t>decrease in </a:t>
            </a:r>
            <a:r>
              <a:rPr lang="en-US" sz="1800" dirty="0"/>
              <a:t>risk of progression </a:t>
            </a:r>
            <a:endParaRPr lang="en-US" sz="1800" dirty="0" smtClean="0"/>
          </a:p>
          <a:p>
            <a:pPr marL="800100" lvl="1" indent="-342900">
              <a:spcBef>
                <a:spcPts val="300"/>
              </a:spcBef>
              <a:buFont typeface=".AppleSystemUIFont" charset="-120"/>
              <a:buChar char="–"/>
            </a:pPr>
            <a:r>
              <a:rPr lang="en-US" sz="1800" dirty="0" smtClean="0"/>
              <a:t>HR = 0.4</a:t>
            </a:r>
            <a:r>
              <a:rPr lang="en-US" sz="1800" dirty="0"/>
              <a:t>; </a:t>
            </a:r>
            <a:r>
              <a:rPr lang="en-US" sz="1800" i="1" dirty="0" smtClean="0"/>
              <a:t>p</a:t>
            </a:r>
            <a:r>
              <a:rPr lang="en-US" sz="1800" dirty="0" smtClean="0"/>
              <a:t> = 0.0007 </a:t>
            </a:r>
          </a:p>
          <a:p>
            <a:pPr marL="342900" indent="-342900">
              <a:spcBef>
                <a:spcPts val="300"/>
              </a:spcBef>
              <a:buFont typeface="Arial" charset="0"/>
              <a:buChar char="•"/>
            </a:pPr>
            <a:r>
              <a:rPr lang="en-US" sz="1800" dirty="0" smtClean="0"/>
              <a:t>Pts in the RM arm had a 50</a:t>
            </a:r>
            <a:r>
              <a:rPr lang="en-US" sz="1800" dirty="0"/>
              <a:t>% reduction </a:t>
            </a:r>
            <a:r>
              <a:rPr lang="en-US" sz="1800" dirty="0" smtClean="0"/>
              <a:t>in </a:t>
            </a:r>
            <a:r>
              <a:rPr lang="en-US" sz="1800" dirty="0"/>
              <a:t>risk of death </a:t>
            </a:r>
            <a:endParaRPr lang="en-US" sz="1800" dirty="0" smtClean="0"/>
          </a:p>
          <a:p>
            <a:pPr marL="800100" lvl="1" indent="-342900">
              <a:spcBef>
                <a:spcPts val="300"/>
              </a:spcBef>
              <a:buFont typeface=".AppleSystemUIFont" charset="-120"/>
              <a:buChar char="–"/>
            </a:pPr>
            <a:r>
              <a:rPr lang="en-US" sz="1800" dirty="0" smtClean="0"/>
              <a:t>HR = 0.5; </a:t>
            </a:r>
            <a:r>
              <a:rPr lang="en-US" sz="1800" i="1" dirty="0"/>
              <a:t>p</a:t>
            </a:r>
            <a:r>
              <a:rPr lang="en-US" sz="1800" dirty="0" smtClean="0"/>
              <a:t> = 0.0454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3297" y="6519446"/>
            <a:ext cx="5859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Le Gouill</a:t>
            </a:r>
            <a:r>
              <a:rPr lang="en-US" sz="1600" dirty="0"/>
              <a:t> </a:t>
            </a:r>
            <a:r>
              <a:rPr lang="en-US" sz="1600" dirty="0" smtClean="0"/>
              <a:t>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145.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5300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62088"/>
            <a:ext cx="7620000" cy="5027612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The </a:t>
            </a:r>
            <a:r>
              <a:rPr lang="en-US" dirty="0" err="1"/>
              <a:t>LyMa</a:t>
            </a:r>
            <a:r>
              <a:rPr lang="en-US" dirty="0"/>
              <a:t> trial demonstrates for the first time that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 </a:t>
            </a:r>
            <a:r>
              <a:rPr lang="en-US" dirty="0"/>
              <a:t>maintenance after ASCT prolongs EFS, PFS and </a:t>
            </a:r>
            <a:r>
              <a:rPr lang="en-US" dirty="0" smtClean="0"/>
              <a:t>OS</a:t>
            </a:r>
            <a:r>
              <a:rPr lang="en-US" dirty="0"/>
              <a:t> in younger patients with </a:t>
            </a:r>
            <a:r>
              <a:rPr lang="en-US" dirty="0" smtClean="0"/>
              <a:t>MCL. </a:t>
            </a:r>
            <a:endParaRPr lang="en-US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Thus, 4 courses of R-DHAP followed by ASCT (without total body </a:t>
            </a:r>
            <a:r>
              <a:rPr lang="en-US" dirty="0" smtClean="0"/>
              <a:t>irradiation) </a:t>
            </a:r>
            <a:r>
              <a:rPr lang="en-US" dirty="0"/>
              <a:t>and followed by </a:t>
            </a:r>
            <a:r>
              <a:rPr lang="en-US"/>
              <a:t>R </a:t>
            </a:r>
            <a:r>
              <a:rPr lang="en-US" smtClean="0"/>
              <a:t>maintenance (</a:t>
            </a:r>
            <a:r>
              <a:rPr lang="en-US" dirty="0" smtClean="0"/>
              <a:t>1 </a:t>
            </a:r>
            <a:r>
              <a:rPr lang="en-US" dirty="0"/>
              <a:t>infusion every 2 </a:t>
            </a:r>
            <a:r>
              <a:rPr lang="en-US" dirty="0" smtClean="0"/>
              <a:t>months </a:t>
            </a:r>
            <a:r>
              <a:rPr lang="en-US" dirty="0"/>
              <a:t>for 3 years) is a new standard of care for younger patients with MCL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3297" y="6519446"/>
            <a:ext cx="5859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Le Gouill</a:t>
            </a:r>
            <a:r>
              <a:rPr lang="en-US" sz="1600" dirty="0"/>
              <a:t> </a:t>
            </a:r>
            <a:r>
              <a:rPr lang="en-US" sz="1600" dirty="0" smtClean="0"/>
              <a:t>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145.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Ibrutinib</a:t>
            </a:r>
            <a:r>
              <a:rPr lang="en-US" dirty="0"/>
              <a:t>-</a:t>
            </a:r>
            <a:r>
              <a:rPr lang="en-US" dirty="0" err="1"/>
              <a:t>Lenalidomide</a:t>
            </a:r>
            <a:r>
              <a:rPr lang="en-US" dirty="0"/>
              <a:t>-Rituximab in Patients with Relapsed/Refractory Mantle Cell Lymphoma: First Results from the Nordic Lymphoma Group MCL6 (PHILEMON) Phase II Trial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err="1"/>
              <a:t>Jerkeman</a:t>
            </a:r>
            <a:r>
              <a:rPr lang="en-US" i="0" dirty="0"/>
              <a:t> M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148.</a:t>
            </a:r>
          </a:p>
        </p:txBody>
      </p:sp>
    </p:spTree>
    <p:extLst>
      <p:ext uri="{BB962C8B-B14F-4D97-AF65-F5344CB8AC3E}">
        <p14:creationId xmlns:p14="http://schemas.microsoft.com/office/powerpoint/2010/main" val="20253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3"/>
          <p:cNvSpPr>
            <a:spLocks noChangeArrowheads="1"/>
          </p:cNvSpPr>
          <p:nvPr/>
        </p:nvSpPr>
        <p:spPr bwMode="auto">
          <a:xfrm>
            <a:off x="700389" y="3089997"/>
            <a:ext cx="7553191" cy="155820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/>
          <a:lstStyle/>
          <a:p>
            <a:r>
              <a:rPr lang="en-US" dirty="0" smtClean="0"/>
              <a:t>PHILEMON: Efficacy and Safety of Ibrutinib (Ibru)/</a:t>
            </a:r>
            <a:r>
              <a:rPr lang="en-US" dirty="0" err="1" smtClean="0"/>
              <a:t>Lenalidomide</a:t>
            </a:r>
            <a:r>
              <a:rPr lang="en-US" dirty="0" smtClean="0"/>
              <a:t>/Rituximab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4707523"/>
            <a:ext cx="8001000" cy="1981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/>
              <a:t>Conclusions: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800" dirty="0" smtClean="0"/>
              <a:t>Ibrutinib/lenalidomide/rituximab was tolerable in R/R MCL.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800" dirty="0" smtClean="0"/>
              <a:t>ORR and CR rates were higher than with single-agent ibrutinib.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800" dirty="0" smtClean="0"/>
              <a:t>Half of the patients achieved molecular remission.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800" dirty="0" smtClean="0"/>
              <a:t>Some activity was seen in ibrutinib-exposed MCL.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1800" dirty="0" smtClean="0"/>
              <a:t>The combination is active </a:t>
            </a:r>
            <a:r>
              <a:rPr lang="en-US" sz="1800" smtClean="0"/>
              <a:t>in TP53 mutation-positive </a:t>
            </a:r>
            <a:r>
              <a:rPr lang="en-US" sz="1800" dirty="0" smtClean="0"/>
              <a:t>MCL.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548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Jerkeman 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148.</a:t>
            </a:r>
            <a:endParaRPr lang="en-US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219372"/>
              </p:ext>
            </p:extLst>
          </p:nvPr>
        </p:nvGraphicFramePr>
        <p:xfrm>
          <a:off x="825200" y="3213778"/>
          <a:ext cx="73217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932"/>
                <a:gridCol w="2077624"/>
                <a:gridCol w="1767703"/>
                <a:gridCol w="1295441"/>
              </a:tblGrid>
              <a:tr h="585808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Response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All</a:t>
                      </a:r>
                    </a:p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(n = 42)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err="1" smtClean="0">
                          <a:solidFill>
                            <a:schemeClr val="tx1"/>
                          </a:solidFill>
                        </a:rPr>
                        <a:t>Ibru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naïve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(n = 39)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Prior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700" b="1" baseline="0" dirty="0" err="1" smtClean="0">
                          <a:solidFill>
                            <a:schemeClr val="tx1"/>
                          </a:solidFill>
                        </a:rPr>
                        <a:t>ibru</a:t>
                      </a:r>
                      <a:endParaRPr lang="en-US" sz="17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(n = 3)</a:t>
                      </a:r>
                      <a:endParaRPr lang="en-US" sz="17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</a:tr>
              <a:tr h="343902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ORR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37 (88%)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35 (90%)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 (67%)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43902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    CR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27 (64%)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27 (69%)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Right Arrow 2"/>
          <p:cNvSpPr/>
          <p:nvPr/>
        </p:nvSpPr>
        <p:spPr bwMode="auto">
          <a:xfrm>
            <a:off x="5379720" y="2412823"/>
            <a:ext cx="3383280" cy="571191"/>
          </a:xfrm>
          <a:prstGeom prst="rightArrow">
            <a:avLst>
              <a:gd name="adj1" fmla="val 58160"/>
              <a:gd name="adj2" fmla="val 6989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79720" y="2551264"/>
            <a:ext cx="2873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5A7"/>
                </a:solidFill>
              </a:rPr>
              <a:t>Maintenance until progression</a:t>
            </a:r>
            <a:endParaRPr lang="en-US" sz="1400" b="1" dirty="0">
              <a:solidFill>
                <a:srgbClr val="0025A7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" y="1878657"/>
            <a:ext cx="3657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Ibrutinib</a:t>
            </a:r>
            <a:r>
              <a:rPr lang="en-US" sz="1200" b="1" dirty="0" smtClean="0"/>
              <a:t> 560 mg daily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2402907"/>
            <a:ext cx="3657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Weeks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78" y="1088875"/>
            <a:ext cx="8414922" cy="13239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1000" y="1847879"/>
            <a:ext cx="838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Ibrutinib</a:t>
            </a:r>
            <a:r>
              <a:rPr lang="en-US" sz="1600" b="1" dirty="0"/>
              <a:t> 560 mg daily</a:t>
            </a:r>
          </a:p>
        </p:txBody>
      </p:sp>
    </p:spTree>
    <p:extLst>
      <p:ext uri="{BB962C8B-B14F-4D97-AF65-F5344CB8AC3E}">
        <p14:creationId xmlns:p14="http://schemas.microsoft.com/office/powerpoint/2010/main" val="53057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7915</TotalTime>
  <Words>724</Words>
  <Application>Microsoft Macintosh PowerPoint</Application>
  <PresentationFormat>On-screen Show (4:3)</PresentationFormat>
  <Paragraphs>110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.AppleSystemUIFont</vt:lpstr>
      <vt:lpstr>MS PGothic</vt:lpstr>
      <vt:lpstr>ＭＳ Ｐゴシック</vt:lpstr>
      <vt:lpstr>Wingdings</vt:lpstr>
      <vt:lpstr>ヒラギノ角ゴ Pro W3</vt:lpstr>
      <vt:lpstr>Arial</vt:lpstr>
      <vt:lpstr>Blank Presentation</vt:lpstr>
      <vt:lpstr>1_Blank Presentation</vt:lpstr>
      <vt:lpstr>Rituximab Maintenance After Autologous Stem Cell Transplantation Prolongs Survival in Younger Patients with Mantle Cell Lymphoma: Final Results of the Randomized Phase 3 LyMa Trial of the Lysa/Goelams Group1  Ibrutinib-Lenalidomide-Rituximab in Patients with Relapsed/Refractory Mantle Cell Lymphoma: First Results from the Nordic Lymphoma Group MCL6 (PHILEMON) Phase II Trial2</vt:lpstr>
      <vt:lpstr>Rituximab Maintenance After Autologous Stem Cell Transplantation Prolongs Survival in Younger Patients with Mantle Cell Lymphoma: Final Results of the Randomized Phase 3 LyMa Trial of the Lysa/Goelams Group </vt:lpstr>
      <vt:lpstr>Introduction</vt:lpstr>
      <vt:lpstr>LyMa: Phase III Trial Design</vt:lpstr>
      <vt:lpstr>LyMa: Clinical Outcomes from Inclusion on Study</vt:lpstr>
      <vt:lpstr>LyMa: EFS, PFS and OS from Randomization</vt:lpstr>
      <vt:lpstr>Author Conclusions</vt:lpstr>
      <vt:lpstr>Ibrutinib-Lenalidomide-Rituximab in Patients with Relapsed/Refractory Mantle Cell Lymphoma: First Results from the Nordic Lymphoma Group MCL6 (PHILEMON) Phase II Trial</vt:lpstr>
      <vt:lpstr>PHILEMON: Efficacy and Safety of Ibrutinib (Ibru)/Lenalidomide/Rituximab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544</cp:revision>
  <cp:lastPrinted>2017-06-06T16:56:20Z</cp:lastPrinted>
  <dcterms:created xsi:type="dcterms:W3CDTF">2012-08-13T12:55:31Z</dcterms:created>
  <dcterms:modified xsi:type="dcterms:W3CDTF">2017-06-14T21:32:40Z</dcterms:modified>
  <cp:category/>
</cp:coreProperties>
</file>