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10"/>
  </p:notesMasterIdLst>
  <p:handoutMasterIdLst>
    <p:handoutMasterId r:id="rId11"/>
  </p:handoutMasterIdLst>
  <p:sldIdLst>
    <p:sldId id="494" r:id="rId3"/>
    <p:sldId id="487" r:id="rId4"/>
    <p:sldId id="488" r:id="rId5"/>
    <p:sldId id="489" r:id="rId6"/>
    <p:sldId id="493" r:id="rId7"/>
    <p:sldId id="490" r:id="rId8"/>
    <p:sldId id="491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6"/>
    <a:srgbClr val="062C5C"/>
    <a:srgbClr val="0025A7"/>
    <a:srgbClr val="71BF43"/>
    <a:srgbClr val="FFCB15"/>
    <a:srgbClr val="FF8116"/>
    <a:srgbClr val="062D5C"/>
    <a:srgbClr val="FF40FF"/>
    <a:srgbClr val="BBE0E3"/>
    <a:srgbClr val="CDE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93"/>
    <p:restoredTop sz="86384" autoAdjust="0"/>
  </p:normalViewPr>
  <p:slideViewPr>
    <p:cSldViewPr>
      <p:cViewPr>
        <p:scale>
          <a:sx n="100" d="100"/>
          <a:sy n="100" d="100"/>
        </p:scale>
        <p:origin x="1712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9649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Results of an Ongoing Phase 2 Study of </a:t>
            </a:r>
            <a:r>
              <a:rPr lang="en-US" dirty="0" err="1"/>
              <a:t>Brentuximab</a:t>
            </a:r>
            <a:r>
              <a:rPr lang="en-US" dirty="0"/>
              <a:t> </a:t>
            </a:r>
            <a:r>
              <a:rPr lang="en-US" dirty="0" err="1"/>
              <a:t>Vedotin</a:t>
            </a:r>
            <a:r>
              <a:rPr lang="en-US" dirty="0"/>
              <a:t> with RCHP </a:t>
            </a:r>
            <a:r>
              <a:rPr lang="en-US" dirty="0" smtClean="0"/>
              <a:t>as </a:t>
            </a:r>
            <a:r>
              <a:rPr lang="en-US" dirty="0"/>
              <a:t>Frontline Therapy in Patients with High-Intermediate/High-Risk Diffuse Large B Cell Lymphoma (DLBCL) 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err="1"/>
              <a:t>Budde</a:t>
            </a:r>
            <a:r>
              <a:rPr lang="en-US" i="0" dirty="0"/>
              <a:t> LE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104.</a:t>
            </a:r>
          </a:p>
        </p:txBody>
      </p:sp>
    </p:spTree>
    <p:extLst>
      <p:ext uri="{BB962C8B-B14F-4D97-AF65-F5344CB8AC3E}">
        <p14:creationId xmlns:p14="http://schemas.microsoft.com/office/powerpoint/2010/main" val="68161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924800" cy="50276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300" dirty="0"/>
              <a:t>Patients with high-risk, </a:t>
            </a:r>
            <a:r>
              <a:rPr lang="en-US" sz="2300" dirty="0" smtClean="0"/>
              <a:t>newly diagnosed </a:t>
            </a:r>
            <a:r>
              <a:rPr lang="en-US" sz="2300" dirty="0"/>
              <a:t>DLBCL often experience disease resistance or </a:t>
            </a:r>
            <a:r>
              <a:rPr lang="en-US" sz="2300" dirty="0" smtClean="0"/>
              <a:t>relapse.</a:t>
            </a:r>
            <a:endParaRPr lang="en-US" sz="2300" dirty="0"/>
          </a:p>
          <a:p>
            <a:pPr>
              <a:spcAft>
                <a:spcPts val="600"/>
              </a:spcAft>
            </a:pPr>
            <a:r>
              <a:rPr lang="en-US" sz="2400" dirty="0"/>
              <a:t>Patients with higher-risk </a:t>
            </a:r>
            <a:r>
              <a:rPr lang="en-US" sz="2400" dirty="0" smtClean="0"/>
              <a:t>disease </a:t>
            </a:r>
            <a:r>
              <a:rPr lang="en-US" sz="2300" dirty="0" smtClean="0"/>
              <a:t>(IPI </a:t>
            </a:r>
            <a:r>
              <a:rPr lang="en-US" sz="2300" dirty="0"/>
              <a:t>scores </a:t>
            </a:r>
            <a:r>
              <a:rPr lang="en-US" sz="2300" dirty="0" smtClean="0"/>
              <a:t>3-4</a:t>
            </a:r>
            <a:r>
              <a:rPr lang="en-US" sz="2300" dirty="0"/>
              <a:t>) have a 3-year PFS rate of about </a:t>
            </a:r>
            <a:r>
              <a:rPr lang="en-US" sz="2300" dirty="0" smtClean="0"/>
              <a:t>55%. </a:t>
            </a:r>
            <a:endParaRPr lang="en-US" sz="2300" dirty="0"/>
          </a:p>
          <a:p>
            <a:pPr>
              <a:spcAft>
                <a:spcPts val="600"/>
              </a:spcAft>
            </a:pPr>
            <a:r>
              <a:rPr lang="en-US" sz="2300" dirty="0"/>
              <a:t>Brentuximab </a:t>
            </a:r>
            <a:r>
              <a:rPr lang="en-US" sz="2300" dirty="0" smtClean="0"/>
              <a:t>vedotin (BV) is an antibody-drug </a:t>
            </a:r>
            <a:r>
              <a:rPr lang="en-US" sz="2300" dirty="0"/>
              <a:t>conjugate </a:t>
            </a:r>
            <a:r>
              <a:rPr lang="en-US" sz="2300" dirty="0" smtClean="0"/>
              <a:t>that has </a:t>
            </a:r>
            <a:r>
              <a:rPr lang="en-US" sz="2300" dirty="0"/>
              <a:t>demonstrated encouraging single-agent activity in patients with relapsed or refractory DLBCL</a:t>
            </a:r>
            <a:r>
              <a:rPr lang="en-US" sz="23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2300" b="1" u="sng" dirty="0"/>
              <a:t>Study objective:</a:t>
            </a:r>
            <a:r>
              <a:rPr lang="en-US" sz="2300" dirty="0" smtClean="0"/>
              <a:t> To investigate the efficacy and safety of BV at 2 doses with or without R-CHP or R-CHOP as front-line therapy for patients with high-intermediate/high-risk CD30-positive Stage IAX, 1b-IV DLBCL enrolled in parts 1 and 2 of the study.</a:t>
            </a:r>
            <a:endParaRPr lang="en-US" sz="2300" dirty="0"/>
          </a:p>
        </p:txBody>
      </p:sp>
      <p:sp>
        <p:nvSpPr>
          <p:cNvPr id="6" name="TextBox 5"/>
          <p:cNvSpPr txBox="1"/>
          <p:nvPr/>
        </p:nvSpPr>
        <p:spPr>
          <a:xfrm>
            <a:off x="163297" y="6519446"/>
            <a:ext cx="4375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Budde LE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061055"/>
              </p:ext>
            </p:extLst>
          </p:nvPr>
        </p:nvGraphicFramePr>
        <p:xfrm>
          <a:off x="183906" y="4114800"/>
          <a:ext cx="8807694" cy="132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094"/>
                <a:gridCol w="4343400"/>
                <a:gridCol w="1447800"/>
                <a:gridCol w="1676400"/>
              </a:tblGrid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28 days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21 days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6 x 21-day cycles </a:t>
                      </a:r>
                      <a:r>
                        <a:rPr lang="en-US" sz="1400" dirty="0" err="1" smtClean="0"/>
                        <a:t>brentuximab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vedotin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Response assessment at 5 </a:t>
                      </a:r>
                      <a:r>
                        <a:rPr lang="en-US" sz="1400" smtClean="0"/>
                        <a:t>wk </a:t>
                      </a:r>
                      <a:r>
                        <a:rPr lang="en-US" sz="1400" dirty="0" smtClean="0"/>
                        <a:t>after</a:t>
                      </a:r>
                      <a:r>
                        <a:rPr lang="en-US" sz="1400" baseline="0" dirty="0" smtClean="0"/>
                        <a:t> last dose*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 smtClean="0"/>
                        <a:t>q4m</a:t>
                      </a:r>
                      <a:r>
                        <a:rPr lang="en-US" sz="1400" baseline="0" dirty="0" smtClean="0"/>
                        <a:t> from last scan until 24 </a:t>
                      </a:r>
                      <a:r>
                        <a:rPr lang="en-US" sz="1400" baseline="0" dirty="0" err="1" smtClean="0"/>
                        <a:t>mo</a:t>
                      </a:r>
                      <a:r>
                        <a:rPr lang="en-US" sz="1400" baseline="0" dirty="0" smtClean="0"/>
                        <a:t>, then q6m until study closure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II Trial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309" y="6096000"/>
            <a:ext cx="8431448" cy="477083"/>
          </a:xfrm>
        </p:spPr>
        <p:txBody>
          <a:bodyPr/>
          <a:lstStyle/>
          <a:p>
            <a:r>
              <a:rPr lang="en-US" sz="1800" b="1" u="sng" dirty="0" smtClean="0"/>
              <a:t>Endpoints:</a:t>
            </a:r>
            <a:r>
              <a:rPr lang="en-US" sz="1800" dirty="0" smtClean="0"/>
              <a:t> Complete remission rate, safety and lab abnormalities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297" y="6519446"/>
            <a:ext cx="4375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Budde LE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104.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191464" y="186704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n</a:t>
            </a:r>
            <a:r>
              <a:rPr lang="en-US" sz="1600" b="1" dirty="0" smtClean="0"/>
              <a:t> = 51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16864" y="2976286"/>
            <a:ext cx="761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n</a:t>
            </a:r>
            <a:r>
              <a:rPr lang="en-US" sz="1600" b="1" dirty="0" smtClean="0">
                <a:solidFill>
                  <a:schemeClr val="tx2"/>
                </a:solidFill>
              </a:rPr>
              <a:t> = 11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04800" y="1257441"/>
            <a:ext cx="381000" cy="2711454"/>
          </a:xfrm>
          <a:prstGeom prst="rect">
            <a:avLst/>
          </a:prstGeom>
          <a:solidFill>
            <a:srgbClr val="00579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857180" y="2440643"/>
            <a:ext cx="2704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Screening/baseline</a:t>
            </a:r>
            <a:endParaRPr lang="en-US" sz="1600" b="1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71471" y="1257440"/>
            <a:ext cx="584775" cy="2711455"/>
          </a:xfrm>
          <a:prstGeom prst="rect">
            <a:avLst/>
          </a:prstGeom>
          <a:solidFill>
            <a:srgbClr val="00579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88622" y="2317534"/>
            <a:ext cx="2704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Randomized 1:1</a:t>
            </a:r>
            <a:br>
              <a:rPr lang="en-US" sz="1600" b="1" dirty="0" smtClean="0"/>
            </a:br>
            <a:r>
              <a:rPr lang="en-US" sz="1600" b="1" dirty="0" smtClean="0"/>
              <a:t>(Parts 1 &amp; 3 only)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37327" y="918885"/>
            <a:ext cx="15775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Pretreatment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29868" y="932021"/>
            <a:ext cx="407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Study treatment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905429" y="685800"/>
            <a:ext cx="1384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End </a:t>
            </a:r>
            <a:r>
              <a:rPr lang="en-US" sz="1600" b="1" smtClean="0"/>
              <a:t>of treatment</a:t>
            </a:r>
            <a:endParaRPr lang="en-US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469901" y="918885"/>
            <a:ext cx="1384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Follow-up</a:t>
            </a:r>
            <a:endParaRPr lang="en-US" sz="1600" b="1" dirty="0"/>
          </a:p>
        </p:txBody>
      </p:sp>
      <p:sp>
        <p:nvSpPr>
          <p:cNvPr id="18" name="Rectangle 17"/>
          <p:cNvSpPr/>
          <p:nvPr/>
        </p:nvSpPr>
        <p:spPr bwMode="auto">
          <a:xfrm rot="5400000">
            <a:off x="2343219" y="514421"/>
            <a:ext cx="2704962" cy="4190999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00200" y="1290318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25A7"/>
                </a:solidFill>
              </a:rPr>
              <a:t>Part 1:</a:t>
            </a:r>
          </a:p>
          <a:p>
            <a:pPr algn="ctr"/>
            <a:r>
              <a:rPr lang="en-US" sz="1600" dirty="0" smtClean="0">
                <a:solidFill>
                  <a:srgbClr val="0025A7"/>
                </a:solidFill>
              </a:rPr>
              <a:t>BV (1.2 mg/kg or 1.8 mg/kg) + R-CHOP</a:t>
            </a:r>
          </a:p>
          <a:p>
            <a:pPr algn="ctr"/>
            <a:r>
              <a:rPr lang="en-US" sz="1600" b="1" dirty="0" smtClean="0">
                <a:solidFill>
                  <a:srgbClr val="0025A7"/>
                </a:solidFill>
              </a:rPr>
              <a:t>n = 51</a:t>
            </a:r>
            <a:endParaRPr lang="en-US" sz="1600" b="1" dirty="0">
              <a:solidFill>
                <a:srgbClr val="0025A7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00200" y="2293203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25A7"/>
                </a:solidFill>
              </a:rPr>
              <a:t>Part 2:</a:t>
            </a:r>
          </a:p>
          <a:p>
            <a:pPr algn="ctr"/>
            <a:r>
              <a:rPr lang="en-US" sz="1600" dirty="0" smtClean="0">
                <a:solidFill>
                  <a:srgbClr val="0025A7"/>
                </a:solidFill>
              </a:rPr>
              <a:t>BV (1.8 mg/kg) + R-CHP</a:t>
            </a:r>
          </a:p>
          <a:p>
            <a:pPr algn="ctr"/>
            <a:r>
              <a:rPr lang="en-US" sz="1600" b="1" dirty="0" smtClean="0">
                <a:solidFill>
                  <a:srgbClr val="0025A7"/>
                </a:solidFill>
              </a:rPr>
              <a:t>n = 11</a:t>
            </a:r>
            <a:endParaRPr lang="en-US" sz="1600" b="1" dirty="0">
              <a:solidFill>
                <a:srgbClr val="0025A7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200" y="3301425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25A7"/>
                </a:solidFill>
              </a:rPr>
              <a:t>Part 3:</a:t>
            </a:r>
          </a:p>
          <a:p>
            <a:pPr algn="ctr"/>
            <a:r>
              <a:rPr lang="en-US" sz="1600" dirty="0" smtClean="0">
                <a:solidFill>
                  <a:srgbClr val="0025A7"/>
                </a:solidFill>
              </a:rPr>
              <a:t>BV (1.8 mg/kg) + R-CHP or R-CHOP alone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1896064" y="2209800"/>
            <a:ext cx="350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1896064" y="3200400"/>
            <a:ext cx="350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Rectangle 23"/>
          <p:cNvSpPr/>
          <p:nvPr/>
        </p:nvSpPr>
        <p:spPr bwMode="auto">
          <a:xfrm>
            <a:off x="5905428" y="1257440"/>
            <a:ext cx="1409772" cy="2704960"/>
          </a:xfrm>
          <a:prstGeom prst="rect">
            <a:avLst/>
          </a:prstGeom>
          <a:solidFill>
            <a:srgbClr val="00579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7413239" y="1257440"/>
            <a:ext cx="1502161" cy="2711455"/>
          </a:xfrm>
          <a:prstGeom prst="rect">
            <a:avLst/>
          </a:prstGeom>
          <a:solidFill>
            <a:srgbClr val="00579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Triangle 26"/>
          <p:cNvSpPr/>
          <p:nvPr/>
        </p:nvSpPr>
        <p:spPr bwMode="auto">
          <a:xfrm>
            <a:off x="557630" y="4178012"/>
            <a:ext cx="381000" cy="228600"/>
          </a:xfrm>
          <a:prstGeom prst="triangle">
            <a:avLst/>
          </a:prstGeom>
          <a:solidFill>
            <a:srgbClr val="FF811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" name="Triangle 27"/>
          <p:cNvSpPr/>
          <p:nvPr/>
        </p:nvSpPr>
        <p:spPr bwMode="auto">
          <a:xfrm>
            <a:off x="6400800" y="4178012"/>
            <a:ext cx="381000" cy="228600"/>
          </a:xfrm>
          <a:prstGeom prst="triangle">
            <a:avLst/>
          </a:prstGeom>
          <a:solidFill>
            <a:srgbClr val="FF811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8001000" y="4184506"/>
            <a:ext cx="228600" cy="2286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666512" y="5583366"/>
            <a:ext cx="1097547" cy="36023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600" kern="0" dirty="0" smtClean="0"/>
              <a:t>CT/PET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2103151" y="5583366"/>
            <a:ext cx="1097547" cy="36023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600" kern="0" dirty="0" smtClean="0"/>
              <a:t>CT</a:t>
            </a:r>
          </a:p>
        </p:txBody>
      </p:sp>
      <p:sp>
        <p:nvSpPr>
          <p:cNvPr id="34" name="Triangle 33"/>
          <p:cNvSpPr/>
          <p:nvPr/>
        </p:nvSpPr>
        <p:spPr bwMode="auto">
          <a:xfrm>
            <a:off x="315697" y="5611548"/>
            <a:ext cx="381000" cy="228600"/>
          </a:xfrm>
          <a:prstGeom prst="triangle">
            <a:avLst/>
          </a:prstGeom>
          <a:solidFill>
            <a:srgbClr val="FF811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1867318" y="5609957"/>
            <a:ext cx="228600" cy="2286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 bwMode="auto">
          <a:xfrm>
            <a:off x="3193033" y="5583366"/>
            <a:ext cx="5798567" cy="32737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600" kern="0" dirty="0" smtClean="0"/>
              <a:t>*</a:t>
            </a:r>
            <a:r>
              <a:rPr lang="en-US" sz="1600" kern="0" baseline="30000" dirty="0" smtClean="0"/>
              <a:t> </a:t>
            </a:r>
            <a:r>
              <a:rPr lang="en-US" sz="1600" kern="0" dirty="0" smtClean="0"/>
              <a:t>All other EOT evaluations done 30-37 days after last dose</a:t>
            </a: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609600" y="1447800"/>
            <a:ext cx="7924801" cy="393192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Parts 1 and 2: Response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054803"/>
              </p:ext>
            </p:extLst>
          </p:nvPr>
        </p:nvGraphicFramePr>
        <p:xfrm>
          <a:off x="762000" y="1600200"/>
          <a:ext cx="7620000" cy="3654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9967"/>
                <a:gridCol w="1865851"/>
                <a:gridCol w="1662545"/>
                <a:gridCol w="2701637"/>
              </a:tblGrid>
              <a:tr h="593537">
                <a:tc rowSpan="2"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Response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Part 1 (BV 1.2 or 1.8 mg/kg)</a:t>
                      </a:r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de-DE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RCHOP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Part 2 (BV 1.8 mg/kg)</a:t>
                      </a:r>
                      <a:r>
                        <a:rPr lang="tr-T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tr-T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tr-T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RCHP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C"/>
                    </a:solidFill>
                  </a:tcPr>
                </a:tc>
              </a:tr>
              <a:tr h="613714"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CD30-neg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(n = 24)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CD30-pos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(n = 25)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All patients 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(n = 11)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C"/>
                    </a:solidFill>
                  </a:tcPr>
                </a:tc>
              </a:tr>
              <a:tr h="59353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ORR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20 (83%)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21 (84%)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10 (91%)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9353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  CR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15 (63%)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19 (76%)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9 (82%)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9353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  PR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 (21%)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 (8%)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 (9%)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9353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PD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 (8%)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 (8%)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 (9%)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3297" y="6519446"/>
            <a:ext cx="4375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Budde LE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85" y="865921"/>
            <a:ext cx="7620000" cy="534924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Part 1: Survival Results (</a:t>
            </a:r>
            <a:r>
              <a:rPr lang="en-US" dirty="0"/>
              <a:t>BV + RCHOP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3297" y="6519446"/>
            <a:ext cx="6303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Budde LE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104.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59230" y="1363023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PFS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59230" y="4154132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746598" y="1811326"/>
            <a:ext cx="2438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Percent of patients free of PD or death</a:t>
            </a:r>
            <a:endParaRPr lang="en-US" sz="15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07129" y="3581400"/>
            <a:ext cx="2438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Time </a:t>
            </a:r>
            <a:r>
              <a:rPr lang="en-US" sz="1500" b="1" smtClean="0"/>
              <a:t>(months)</a:t>
            </a:r>
            <a:endParaRPr lang="en-US" sz="15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848099"/>
              </p:ext>
            </p:extLst>
          </p:nvPr>
        </p:nvGraphicFramePr>
        <p:xfrm>
          <a:off x="1858620" y="2305916"/>
          <a:ext cx="3504334" cy="1001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0227"/>
                <a:gridCol w="425139"/>
                <a:gridCol w="708564"/>
                <a:gridCol w="900404"/>
              </a:tblGrid>
              <a:tr h="353106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</a:t>
                      </a:r>
                      <a:endParaRPr lang="en-US" sz="1200" dirty="0"/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Events</a:t>
                      </a:r>
                      <a:endParaRPr lang="en-US" sz="1200" dirty="0"/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Median (months)</a:t>
                      </a:r>
                      <a:endParaRPr lang="en-US" sz="1200" dirty="0"/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186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CD30 positive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—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18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CD30 negative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24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—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18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All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51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18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—</a:t>
                      </a:r>
                      <a:endParaRPr lang="en-US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870100"/>
              </p:ext>
            </p:extLst>
          </p:nvPr>
        </p:nvGraphicFramePr>
        <p:xfrm>
          <a:off x="1829961" y="4914803"/>
          <a:ext cx="3277368" cy="1001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521"/>
                <a:gridCol w="404115"/>
                <a:gridCol w="673524"/>
                <a:gridCol w="802208"/>
              </a:tblGrid>
              <a:tr h="353106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</a:t>
                      </a:r>
                      <a:endParaRPr lang="en-US" sz="1200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Events</a:t>
                      </a:r>
                      <a:endParaRPr lang="en-US" sz="1200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Median (months)</a:t>
                      </a:r>
                      <a:endParaRPr lang="en-US" sz="1200" dirty="0"/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186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CD30 positive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—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18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CD30 negative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24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—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18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All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51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—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703925" y="2291862"/>
            <a:ext cx="35924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Estimated PFS at 24 months</a:t>
            </a:r>
          </a:p>
          <a:p>
            <a:r>
              <a:rPr lang="en-US" sz="1500" dirty="0" smtClean="0"/>
              <a:t>CD30 positive = 79%</a:t>
            </a:r>
          </a:p>
          <a:p>
            <a:r>
              <a:rPr lang="en-US" sz="1500" dirty="0" smtClean="0"/>
              <a:t>CD30 negative = 52%</a:t>
            </a:r>
          </a:p>
          <a:p>
            <a:r>
              <a:rPr lang="en-US" sz="1500" dirty="0" smtClean="0"/>
              <a:t>All = 63%</a:t>
            </a:r>
            <a:endParaRPr lang="en-US" sz="1500" dirty="0"/>
          </a:p>
        </p:txBody>
      </p:sp>
      <p:sp>
        <p:nvSpPr>
          <p:cNvPr id="28" name="TextBox 27"/>
          <p:cNvSpPr txBox="1"/>
          <p:nvPr/>
        </p:nvSpPr>
        <p:spPr>
          <a:xfrm>
            <a:off x="5746118" y="4796505"/>
            <a:ext cx="2942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Estimated OS rate at 24 months</a:t>
            </a:r>
          </a:p>
          <a:p>
            <a:r>
              <a:rPr lang="en-US" sz="1500" dirty="0" smtClean="0"/>
              <a:t>CD30 positive = 92%</a:t>
            </a:r>
          </a:p>
          <a:p>
            <a:r>
              <a:rPr lang="en-US" sz="1500" dirty="0" smtClean="0"/>
              <a:t>CD30 negative = 67%</a:t>
            </a:r>
          </a:p>
          <a:p>
            <a:r>
              <a:rPr lang="en-US" sz="1500" dirty="0" smtClean="0"/>
              <a:t>All = 78%</a:t>
            </a:r>
            <a:endParaRPr lang="en-US" sz="1500" dirty="0"/>
          </a:p>
        </p:txBody>
      </p:sp>
      <p:sp>
        <p:nvSpPr>
          <p:cNvPr id="29" name="TextBox 28"/>
          <p:cNvSpPr txBox="1"/>
          <p:nvPr/>
        </p:nvSpPr>
        <p:spPr>
          <a:xfrm>
            <a:off x="3507129" y="6153835"/>
            <a:ext cx="2438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Time </a:t>
            </a:r>
            <a:r>
              <a:rPr lang="en-US" sz="1500" b="1" smtClean="0"/>
              <a:t>(months)</a:t>
            </a:r>
            <a:endParaRPr lang="en-US" sz="1500" b="1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-746598" y="4700553"/>
            <a:ext cx="2438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Percent of patients free of death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74181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05426"/>
            <a:ext cx="8991600" cy="52837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914400"/>
          </a:xfrm>
        </p:spPr>
        <p:txBody>
          <a:bodyPr/>
          <a:lstStyle/>
          <a:p>
            <a:r>
              <a:rPr lang="en-US" dirty="0" smtClean="0"/>
              <a:t>Adverse Events in ≥20% </a:t>
            </a:r>
            <a:r>
              <a:rPr lang="en-US" smtClean="0"/>
              <a:t>of Patients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3297" y="6519446"/>
            <a:ext cx="6303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Budde LE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104.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800600" y="6110537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Percentage incidence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97600" y="4864297"/>
            <a:ext cx="1828800" cy="762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US" sz="1200" dirty="0" smtClean="0"/>
              <a:t>Grades 1 and 2</a:t>
            </a:r>
          </a:p>
          <a:p>
            <a:pPr>
              <a:lnSpc>
                <a:spcPts val="1840"/>
              </a:lnSpc>
            </a:pPr>
            <a:r>
              <a:rPr lang="en-US" sz="1200" dirty="0" smtClean="0"/>
              <a:t>Grade 3</a:t>
            </a:r>
          </a:p>
          <a:p>
            <a:pPr>
              <a:lnSpc>
                <a:spcPts val="1840"/>
              </a:lnSpc>
            </a:pPr>
            <a:r>
              <a:rPr lang="en-US" sz="1200" dirty="0" smtClean="0"/>
              <a:t>Grade 4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145200" y="4953000"/>
            <a:ext cx="152400" cy="152400"/>
          </a:xfrm>
          <a:prstGeom prst="rect">
            <a:avLst/>
          </a:prstGeom>
          <a:solidFill>
            <a:srgbClr val="FF811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145200" y="5181600"/>
            <a:ext cx="152400" cy="152400"/>
          </a:xfrm>
          <a:prstGeom prst="rect">
            <a:avLst/>
          </a:prstGeom>
          <a:solidFill>
            <a:srgbClr val="FFCB1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145200" y="5410200"/>
            <a:ext cx="152400" cy="152400"/>
          </a:xfrm>
          <a:prstGeom prst="rect">
            <a:avLst/>
          </a:prstGeom>
          <a:solidFill>
            <a:srgbClr val="71BF4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143000"/>
            <a:ext cx="8305800" cy="5181600"/>
          </a:xfrm>
        </p:spPr>
        <p:txBody>
          <a:bodyPr/>
          <a:lstStyle/>
          <a:p>
            <a:r>
              <a:rPr lang="en-US" sz="2000" dirty="0"/>
              <a:t>Part 1 (1.2 or 1.8 mg/kg </a:t>
            </a:r>
            <a:r>
              <a:rPr lang="en-US" sz="2000" dirty="0" smtClean="0"/>
              <a:t>BV + R-CHOP</a:t>
            </a:r>
            <a:r>
              <a:rPr lang="en-US" sz="2000" dirty="0"/>
              <a:t>):</a:t>
            </a:r>
          </a:p>
          <a:p>
            <a:pPr lvl="1"/>
            <a:r>
              <a:rPr lang="en-US" sz="2000" dirty="0"/>
              <a:t>The PFS and OS for patients with CD30-expressing DLBCL who received </a:t>
            </a:r>
            <a:r>
              <a:rPr lang="en-US" sz="2000" dirty="0" smtClean="0"/>
              <a:t>BV + R-CHOP </a:t>
            </a:r>
            <a:r>
              <a:rPr lang="en-US" sz="2000" dirty="0"/>
              <a:t>appear </a:t>
            </a:r>
            <a:r>
              <a:rPr lang="en-US" sz="2000" dirty="0" smtClean="0"/>
              <a:t>encouraging.</a:t>
            </a:r>
            <a:endParaRPr lang="en-US" sz="2000" dirty="0"/>
          </a:p>
          <a:p>
            <a:r>
              <a:rPr lang="en-US" sz="2000" dirty="0"/>
              <a:t>Part 2 (1.8 mg/kg </a:t>
            </a:r>
            <a:r>
              <a:rPr lang="en-US" sz="2000" dirty="0" smtClean="0"/>
              <a:t>BV + R-CHP</a:t>
            </a:r>
            <a:r>
              <a:rPr lang="en-US" sz="2000" dirty="0"/>
              <a:t>):</a:t>
            </a:r>
          </a:p>
          <a:p>
            <a:pPr lvl="1"/>
            <a:r>
              <a:rPr lang="en-US" sz="2000" dirty="0"/>
              <a:t>1.8 mg/kg </a:t>
            </a:r>
            <a:r>
              <a:rPr lang="en-US" sz="2000" dirty="0" smtClean="0"/>
              <a:t>BV + R-CHP </a:t>
            </a:r>
            <a:r>
              <a:rPr lang="en-US" sz="2000" dirty="0"/>
              <a:t>is active as </a:t>
            </a:r>
            <a:r>
              <a:rPr lang="en-US" sz="2000" dirty="0" smtClean="0"/>
              <a:t>front-line </a:t>
            </a:r>
            <a:r>
              <a:rPr lang="en-US" sz="2000" dirty="0"/>
              <a:t>treatment in CD30-expressing, high-intermediate/high-risk </a:t>
            </a:r>
            <a:r>
              <a:rPr lang="en-US" sz="2000" dirty="0" smtClean="0"/>
              <a:t>DLBCL.</a:t>
            </a:r>
            <a:endParaRPr lang="en-US" sz="2000" dirty="0"/>
          </a:p>
          <a:p>
            <a:pPr lvl="1"/>
            <a:r>
              <a:rPr lang="en-US" sz="2000" dirty="0"/>
              <a:t>When combined with </a:t>
            </a:r>
            <a:r>
              <a:rPr lang="en-US" sz="2000" dirty="0" smtClean="0"/>
              <a:t>R-CHP, 1.8 </a:t>
            </a:r>
            <a:r>
              <a:rPr lang="en-US" sz="2000" dirty="0"/>
              <a:t>mg/kg BV appears to be more tolerable than combination with </a:t>
            </a:r>
            <a:r>
              <a:rPr lang="en-US" sz="2000" dirty="0" smtClean="0"/>
              <a:t>R-CHOP.</a:t>
            </a:r>
            <a:endParaRPr lang="en-US" sz="2000" dirty="0"/>
          </a:p>
          <a:p>
            <a:pPr lvl="2"/>
            <a:r>
              <a:rPr lang="en-US" sz="2000" dirty="0"/>
              <a:t>No </a:t>
            </a:r>
            <a:r>
              <a:rPr lang="en-US" sz="2000" dirty="0" smtClean="0"/>
              <a:t>Grade </a:t>
            </a:r>
            <a:r>
              <a:rPr lang="en-US" sz="2000" dirty="0"/>
              <a:t>3 neuropathy or motor neuropathy</a:t>
            </a:r>
          </a:p>
          <a:p>
            <a:pPr lvl="2"/>
            <a:r>
              <a:rPr lang="en-US" sz="2000" dirty="0"/>
              <a:t>Lower incidence of febrile neutropenia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majority of patients with CD30-expressing, high-intermediate or high-risk DLBCL treated with </a:t>
            </a:r>
            <a:r>
              <a:rPr lang="en-US" sz="2000" dirty="0" smtClean="0"/>
              <a:t>BV + R-CHP </a:t>
            </a:r>
            <a:r>
              <a:rPr lang="en-US" sz="2000" dirty="0"/>
              <a:t>experienced disease response without unacceptable </a:t>
            </a:r>
            <a:r>
              <a:rPr lang="en-US" sz="2000"/>
              <a:t>side </a:t>
            </a:r>
            <a:r>
              <a:rPr lang="en-US" sz="2000" smtClean="0"/>
              <a:t>effects.</a:t>
            </a:r>
            <a:endParaRPr lang="en-US" sz="2000" dirty="0"/>
          </a:p>
          <a:p>
            <a:r>
              <a:rPr lang="en-US" sz="2000" dirty="0"/>
              <a:t>These results support further evaluation of the combination of BV </a:t>
            </a:r>
            <a:r>
              <a:rPr lang="en-US" sz="2000"/>
              <a:t>with </a:t>
            </a:r>
            <a:r>
              <a:rPr lang="en-US" sz="2000" smtClean="0"/>
              <a:t>front-line </a:t>
            </a:r>
            <a:r>
              <a:rPr lang="en-US" sz="2000" dirty="0"/>
              <a:t>therapy for lymphoma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63297" y="6519446"/>
            <a:ext cx="4375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Budde LE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6415</TotalTime>
  <Words>660</Words>
  <Application>Microsoft Macintosh PowerPoint</Application>
  <PresentationFormat>On-screen Show (4:3)</PresentationFormat>
  <Paragraphs>124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ＭＳ Ｐゴシック</vt:lpstr>
      <vt:lpstr>ヒラギノ角ゴ Pro W3</vt:lpstr>
      <vt:lpstr>Arial</vt:lpstr>
      <vt:lpstr>Blank Presentation</vt:lpstr>
      <vt:lpstr>1_Blank Presentation</vt:lpstr>
      <vt:lpstr>Results of an Ongoing Phase 2 Study of Brentuximab Vedotin with RCHP as Frontline Therapy in Patients with High-Intermediate/High-Risk Diffuse Large B Cell Lymphoma (DLBCL) </vt:lpstr>
      <vt:lpstr>Introduction</vt:lpstr>
      <vt:lpstr>Phase II Trial Design</vt:lpstr>
      <vt:lpstr>Parts 1 and 2: Response</vt:lpstr>
      <vt:lpstr>Part 1: Survival Results (BV + RCHOP)</vt:lpstr>
      <vt:lpstr>Adverse Events in ≥20% of Patients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517</cp:revision>
  <cp:lastPrinted>2017-06-06T19:55:39Z</cp:lastPrinted>
  <dcterms:created xsi:type="dcterms:W3CDTF">2012-08-13T12:55:31Z</dcterms:created>
  <dcterms:modified xsi:type="dcterms:W3CDTF">2017-06-14T21:36:52Z</dcterms:modified>
  <cp:category/>
</cp:coreProperties>
</file>