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482" r:id="rId2"/>
    <p:sldId id="496" r:id="rId3"/>
    <p:sldId id="497" r:id="rId4"/>
    <p:sldId id="499" r:id="rId5"/>
    <p:sldId id="502" r:id="rId6"/>
    <p:sldId id="501" r:id="rId7"/>
    <p:sldId id="500" r:id="rId8"/>
    <p:sldId id="495" r:id="rId9"/>
    <p:sldId id="487" r:id="rId10"/>
    <p:sldId id="488" r:id="rId11"/>
    <p:sldId id="489" r:id="rId12"/>
    <p:sldId id="494" r:id="rId13"/>
    <p:sldId id="490" r:id="rId14"/>
    <p:sldId id="491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795"/>
    <a:srgbClr val="0A2D60"/>
    <a:srgbClr val="B9D629"/>
    <a:srgbClr val="F9951E"/>
    <a:srgbClr val="0025A7"/>
    <a:srgbClr val="EFC53D"/>
    <a:srgbClr val="009051"/>
    <a:srgbClr val="FF40FF"/>
    <a:srgbClr val="BBE0E3"/>
    <a:srgbClr val="0057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892"/>
    <p:restoredTop sz="86384" autoAdjust="0"/>
  </p:normalViewPr>
  <p:slideViewPr>
    <p:cSldViewPr>
      <p:cViewPr>
        <p:scale>
          <a:sx n="100" d="100"/>
          <a:sy n="100" d="100"/>
        </p:scale>
        <p:origin x="1448" y="4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30721C-B5B9-5D40-AE5E-E54823F1209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517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1143000"/>
          </a:xfrm>
        </p:spPr>
        <p:txBody>
          <a:bodyPr/>
          <a:lstStyle/>
          <a:p>
            <a:r>
              <a:rPr lang="en-US" dirty="0"/>
              <a:t>Lenalidomide Maintenance </a:t>
            </a:r>
            <a:r>
              <a:rPr lang="en-US" dirty="0" smtClean="0"/>
              <a:t>After </a:t>
            </a:r>
            <a:r>
              <a:rPr lang="en-US" dirty="0"/>
              <a:t>Front Line Therapy Substantially Prolongs Progression Free Survival in High Risk CLL: Interim Results of a Phase 3 Study (CLL M1 </a:t>
            </a:r>
            <a:r>
              <a:rPr lang="en-US" dirty="0" smtClean="0"/>
              <a:t>Study </a:t>
            </a:r>
            <a:r>
              <a:rPr lang="en-US" dirty="0"/>
              <a:t>of the German CLL Study </a:t>
            </a:r>
            <a:r>
              <a:rPr lang="en-US" dirty="0" smtClean="0"/>
              <a:t>Group)</a:t>
            </a:r>
            <a:r>
              <a:rPr lang="en-US" baseline="30000" dirty="0" smtClean="0"/>
              <a:t>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Results of the Phase 3 Study of </a:t>
            </a:r>
            <a:r>
              <a:rPr lang="en-US" dirty="0" err="1"/>
              <a:t>Lenalidomide</a:t>
            </a:r>
            <a:r>
              <a:rPr lang="en-US" dirty="0"/>
              <a:t> v</a:t>
            </a:r>
            <a:r>
              <a:rPr lang="en-US" dirty="0" smtClean="0"/>
              <a:t>ersus </a:t>
            </a:r>
            <a:r>
              <a:rPr lang="en-US" dirty="0"/>
              <a:t>Placebo </a:t>
            </a:r>
            <a:r>
              <a:rPr lang="en-US" dirty="0" smtClean="0"/>
              <a:t>as </a:t>
            </a:r>
            <a:r>
              <a:rPr lang="en-US" dirty="0"/>
              <a:t>Maintenance Therapy Following Second-Line Treatment for Patients with Chronic Lymphocytic Leukemia (the CONTINUUM </a:t>
            </a:r>
            <a:r>
              <a:rPr lang="en-US" dirty="0" smtClean="0"/>
              <a:t>Trial)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4191000"/>
            <a:ext cx="6400800" cy="1752600"/>
          </a:xfrm>
        </p:spPr>
        <p:txBody>
          <a:bodyPr/>
          <a:lstStyle/>
          <a:p>
            <a:pPr lvl="0"/>
            <a:r>
              <a:rPr lang="en-US" i="0" baseline="30000" dirty="0" smtClean="0"/>
              <a:t>1 </a:t>
            </a:r>
            <a:r>
              <a:rPr lang="en-US" i="0" dirty="0" smtClean="0"/>
              <a:t>Fink AM et al.</a:t>
            </a:r>
            <a:br>
              <a:rPr lang="en-US" i="0" dirty="0" smtClean="0"/>
            </a:br>
            <a:r>
              <a:rPr lang="en-US" dirty="0" smtClean="0"/>
              <a:t>Proc </a:t>
            </a:r>
            <a:r>
              <a:rPr lang="en-US" dirty="0"/>
              <a:t>ASH </a:t>
            </a:r>
            <a:r>
              <a:rPr lang="en-US" i="0" dirty="0"/>
              <a:t>2016;Abstract </a:t>
            </a:r>
            <a:r>
              <a:rPr lang="en-US" i="0" dirty="0" smtClean="0"/>
              <a:t>229.</a:t>
            </a:r>
          </a:p>
          <a:p>
            <a:pPr lvl="0">
              <a:spcBef>
                <a:spcPts val="1800"/>
              </a:spcBef>
            </a:pPr>
            <a:r>
              <a:rPr lang="en-US" i="0" baseline="30000" dirty="0" smtClean="0"/>
              <a:t>2 </a:t>
            </a:r>
            <a:r>
              <a:rPr lang="en-US" i="0" dirty="0" err="1" smtClean="0"/>
              <a:t>Foa</a:t>
            </a:r>
            <a:r>
              <a:rPr lang="en-US" i="0" dirty="0" smtClean="0"/>
              <a:t> R et al.</a:t>
            </a:r>
            <a:br>
              <a:rPr lang="en-US" i="0" dirty="0" smtClean="0"/>
            </a:br>
            <a:r>
              <a:rPr lang="en-US" dirty="0" smtClean="0"/>
              <a:t>Proc ASH </a:t>
            </a:r>
            <a:r>
              <a:rPr lang="en-US" i="0" dirty="0"/>
              <a:t>2016;Abstract </a:t>
            </a:r>
            <a:r>
              <a:rPr lang="en-US" i="0" dirty="0" smtClean="0"/>
              <a:t>230.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111583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CONTINUUM: Phase III Trial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53" y="5887283"/>
            <a:ext cx="8848725" cy="361117"/>
          </a:xfrm>
        </p:spPr>
        <p:txBody>
          <a:bodyPr/>
          <a:lstStyle/>
          <a:p>
            <a:r>
              <a:rPr lang="en-US" sz="2000" b="1" u="sng" dirty="0" smtClean="0"/>
              <a:t>Primary endpoints</a:t>
            </a:r>
            <a:r>
              <a:rPr lang="en-US" sz="2000" b="1" dirty="0" smtClean="0"/>
              <a:t>:</a:t>
            </a:r>
            <a:r>
              <a:rPr lang="en-US" sz="2000" dirty="0" smtClean="0"/>
              <a:t> PFS and OS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00" y="6519446"/>
            <a:ext cx="3976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Foa R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230.</a:t>
            </a:r>
            <a:endParaRPr lang="en-US" sz="1600" dirty="0"/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4572000" y="1364587"/>
            <a:ext cx="4191000" cy="388014"/>
          </a:xfrm>
          <a:prstGeom prst="rect">
            <a:avLst/>
          </a:prstGeom>
          <a:solidFill>
            <a:srgbClr val="F9961E"/>
          </a:solidFill>
          <a:ln w="12700">
            <a:solidFill>
              <a:schemeClr val="tx1">
                <a:lumMod val="10000"/>
                <a:lumOff val="90000"/>
              </a:schemeClr>
            </a:solidFill>
            <a:miter lim="800000"/>
            <a:headEnd/>
            <a:tailEnd/>
          </a:ln>
        </p:spPr>
        <p:txBody>
          <a:bodyPr wrap="square" anchor="ctr" anchorCtr="0">
            <a:no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en-US" sz="18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Maintenance</a:t>
            </a:r>
          </a:p>
        </p:txBody>
      </p:sp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4578321" y="4157752"/>
            <a:ext cx="4184679" cy="1069917"/>
          </a:xfrm>
          <a:prstGeom prst="rect">
            <a:avLst/>
          </a:prstGeom>
          <a:solidFill>
            <a:srgbClr val="99CD13"/>
          </a:solidFill>
          <a:ln w="12700">
            <a:solidFill>
              <a:schemeClr val="tx1">
                <a:lumMod val="10000"/>
                <a:lumOff val="90000"/>
              </a:schemeClr>
            </a:solidFill>
            <a:miter lim="800000"/>
            <a:headEnd/>
            <a:tailEnd/>
          </a:ln>
        </p:spPr>
        <p:txBody>
          <a:bodyPr wrap="square" anchor="ctr">
            <a:no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en-US" sz="18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Placebo</a:t>
            </a:r>
          </a:p>
        </p:txBody>
      </p:sp>
      <p:sp>
        <p:nvSpPr>
          <p:cNvPr id="8" name="Line 2"/>
          <p:cNvSpPr>
            <a:spLocks noChangeShapeType="1"/>
          </p:cNvSpPr>
          <p:nvPr/>
        </p:nvSpPr>
        <p:spPr bwMode="auto">
          <a:xfrm>
            <a:off x="3063309" y="3549772"/>
            <a:ext cx="507448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61043" y="3389529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1:1</a:t>
            </a:r>
            <a:endParaRPr lang="en-US" sz="1800" b="1" dirty="0"/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3901509" y="2405275"/>
            <a:ext cx="0" cy="83969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3901509" y="3853075"/>
            <a:ext cx="0" cy="83969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>
            <a:off x="3901509" y="2405275"/>
            <a:ext cx="67049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Straight Connector 13"/>
          <p:cNvCxnSpPr/>
          <p:nvPr/>
        </p:nvCxnSpPr>
        <p:spPr bwMode="auto">
          <a:xfrm>
            <a:off x="3916818" y="4692772"/>
            <a:ext cx="67049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5" name="Oval 4"/>
          <p:cNvSpPr>
            <a:spLocks noChangeArrowheads="1"/>
          </p:cNvSpPr>
          <p:nvPr/>
        </p:nvSpPr>
        <p:spPr bwMode="auto">
          <a:xfrm>
            <a:off x="3570757" y="3226740"/>
            <a:ext cx="670490" cy="667512"/>
          </a:xfrm>
          <a:prstGeom prst="ellipse">
            <a:avLst/>
          </a:prstGeom>
          <a:solidFill>
            <a:srgbClr val="FF6600"/>
          </a:solidFill>
          <a:ln>
            <a:noFill/>
          </a:ln>
          <a:extLst/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R</a:t>
            </a:r>
          </a:p>
        </p:txBody>
      </p:sp>
      <p:graphicFrame>
        <p:nvGraphicFramePr>
          <p:cNvPr id="16" name="Group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699473"/>
              </p:ext>
            </p:extLst>
          </p:nvPr>
        </p:nvGraphicFramePr>
        <p:xfrm>
          <a:off x="316174" y="1164554"/>
          <a:ext cx="3128330" cy="4259498"/>
        </p:xfrm>
        <a:graphic>
          <a:graphicData uri="http://schemas.openxmlformats.org/drawingml/2006/table">
            <a:tbl>
              <a:tblPr/>
              <a:tblGrid>
                <a:gridCol w="3128330"/>
              </a:tblGrid>
              <a:tr h="4113128">
                <a:tc>
                  <a:txBody>
                    <a:bodyPr/>
                    <a:lstStyle/>
                    <a:p>
                      <a:pPr marL="0" indent="0" eaLnBrk="1" hangingPunct="1">
                        <a:spcBef>
                          <a:spcPts val="600"/>
                        </a:spcBef>
                        <a:buFont typeface="Arial" charset="0"/>
                        <a:buNone/>
                      </a:pPr>
                      <a:r>
                        <a:rPr lang="en-US" altLang="x-none" sz="2000" b="0" dirty="0" smtClean="0">
                          <a:solidFill>
                            <a:schemeClr val="bg1"/>
                          </a:solidFill>
                        </a:rPr>
                        <a:t>Patients with previously treated CLL </a:t>
                      </a:r>
                    </a:p>
                    <a:p>
                      <a:pPr marL="342900" indent="-342900" eaLnBrk="1" hangingPunct="1">
                        <a:spcBef>
                          <a:spcPts val="600"/>
                        </a:spcBef>
                        <a:buSzPct val="100000"/>
                        <a:buFont typeface="Arial" charset="0"/>
                        <a:buChar char="•"/>
                      </a:pPr>
                      <a:r>
                        <a:rPr lang="en-US" altLang="x-none" sz="2000" b="0" dirty="0" smtClean="0">
                          <a:solidFill>
                            <a:schemeClr val="bg1"/>
                          </a:solidFill>
                        </a:rPr>
                        <a:t>Prior treatment with a purine analog, </a:t>
                      </a:r>
                      <a:r>
                        <a:rPr lang="en-US" altLang="x-none" sz="2000" b="0" dirty="0" err="1" smtClean="0">
                          <a:solidFill>
                            <a:schemeClr val="bg1"/>
                          </a:solidFill>
                        </a:rPr>
                        <a:t>bendamustine</a:t>
                      </a:r>
                      <a:r>
                        <a:rPr lang="en-US" altLang="x-none" sz="2000" b="0" dirty="0" smtClean="0">
                          <a:solidFill>
                            <a:schemeClr val="bg1"/>
                          </a:solidFill>
                        </a:rPr>
                        <a:t>, </a:t>
                      </a:r>
                      <a:r>
                        <a:rPr lang="en-US" altLang="x-none" sz="2000" b="0" dirty="0" err="1" smtClean="0">
                          <a:solidFill>
                            <a:schemeClr val="bg1"/>
                          </a:solidFill>
                        </a:rPr>
                        <a:t>chlorambucil</a:t>
                      </a:r>
                      <a:r>
                        <a:rPr lang="en-US" altLang="x-none" sz="2000" b="0" dirty="0" smtClean="0">
                          <a:solidFill>
                            <a:schemeClr val="bg1"/>
                          </a:solidFill>
                        </a:rPr>
                        <a:t>, anti-CD20 antibody or </a:t>
                      </a:r>
                      <a:r>
                        <a:rPr lang="en-US" altLang="x-none" sz="2000" b="0" dirty="0" err="1" smtClean="0">
                          <a:solidFill>
                            <a:schemeClr val="bg1"/>
                          </a:solidFill>
                        </a:rPr>
                        <a:t>alemtuzumab</a:t>
                      </a:r>
                      <a:r>
                        <a:rPr lang="en-US" altLang="x-none" sz="2000" b="0" dirty="0" smtClean="0">
                          <a:solidFill>
                            <a:schemeClr val="bg1"/>
                          </a:solidFill>
                        </a:rPr>
                        <a:t>-containing regimen in 1</a:t>
                      </a:r>
                      <a:r>
                        <a:rPr lang="en-US" altLang="x-none" sz="2000" b="0" baseline="30000" dirty="0" smtClean="0">
                          <a:solidFill>
                            <a:schemeClr val="bg1"/>
                          </a:solidFill>
                        </a:rPr>
                        <a:t>st</a:t>
                      </a:r>
                      <a:r>
                        <a:rPr lang="en-US" altLang="x-none" sz="2000" b="0" dirty="0" smtClean="0">
                          <a:solidFill>
                            <a:schemeClr val="bg1"/>
                          </a:solidFill>
                        </a:rPr>
                        <a:t> and/or 2</a:t>
                      </a:r>
                      <a:r>
                        <a:rPr lang="en-US" altLang="x-none" sz="2000" b="0" baseline="30000" dirty="0" smtClean="0">
                          <a:solidFill>
                            <a:schemeClr val="bg1"/>
                          </a:solidFill>
                        </a:rPr>
                        <a:t>nd</a:t>
                      </a:r>
                      <a:r>
                        <a:rPr lang="en-US" altLang="x-none" sz="2000" b="0" dirty="0" smtClean="0">
                          <a:solidFill>
                            <a:schemeClr val="bg1"/>
                          </a:solidFill>
                        </a:rPr>
                        <a:t> line</a:t>
                      </a:r>
                    </a:p>
                    <a:p>
                      <a:pPr marL="342900" indent="-342900" eaLnBrk="1" hangingPunct="1">
                        <a:spcBef>
                          <a:spcPts val="600"/>
                        </a:spcBef>
                        <a:buSzPct val="100000"/>
                        <a:buFont typeface="Arial" charset="0"/>
                        <a:buChar char="•"/>
                      </a:pPr>
                      <a:r>
                        <a:rPr lang="en-US" altLang="x-none" sz="2000" b="0" dirty="0" smtClean="0">
                          <a:solidFill>
                            <a:schemeClr val="bg1"/>
                          </a:solidFill>
                        </a:rPr>
                        <a:t>At least a PR to 2</a:t>
                      </a:r>
                      <a:r>
                        <a:rPr lang="en-US" altLang="x-none" sz="2000" b="0" baseline="30000" dirty="0" smtClean="0">
                          <a:solidFill>
                            <a:schemeClr val="bg1"/>
                          </a:solidFill>
                        </a:rPr>
                        <a:t>nd</a:t>
                      </a:r>
                      <a:r>
                        <a:rPr lang="en-US" altLang="x-none" sz="2000" b="0" dirty="0" smtClean="0">
                          <a:solidFill>
                            <a:schemeClr val="bg1"/>
                          </a:solidFill>
                        </a:rPr>
                        <a:t>-line therapy</a:t>
                      </a:r>
                    </a:p>
                    <a:p>
                      <a:pPr marL="342900" indent="-342900" eaLnBrk="1" hangingPunct="1">
                        <a:spcBef>
                          <a:spcPts val="600"/>
                        </a:spcBef>
                        <a:buSzPct val="100000"/>
                        <a:buFont typeface="Arial" charset="0"/>
                        <a:buChar char="•"/>
                      </a:pPr>
                      <a:r>
                        <a:rPr lang="en-US" altLang="x-none" sz="2000" b="0" dirty="0" smtClean="0">
                          <a:solidFill>
                            <a:schemeClr val="bg1"/>
                          </a:solidFill>
                        </a:rPr>
                        <a:t>ECOG PS 0-2</a:t>
                      </a:r>
                      <a:endParaRPr lang="en-US" altLang="x-none" sz="2000" b="0" dirty="0">
                        <a:solidFill>
                          <a:schemeClr val="bg1"/>
                        </a:solidFill>
                      </a:endParaRPr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12A50"/>
                    </a:solidFill>
                  </a:tcPr>
                </a:tc>
              </a:tr>
            </a:tbl>
          </a:graphicData>
        </a:graphic>
      </p:graphicFrame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655854" y="5252690"/>
            <a:ext cx="4023291" cy="54845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en-US" sz="1600" kern="0" dirty="0" smtClean="0"/>
              <a:t>Treatment continued until disease progression or unacceptable toxicity</a:t>
            </a: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4578321" y="1849094"/>
            <a:ext cx="4184679" cy="1631416"/>
          </a:xfrm>
          <a:prstGeom prst="rect">
            <a:avLst/>
          </a:prstGeom>
          <a:solidFill>
            <a:srgbClr val="F9951E"/>
          </a:solidFill>
          <a:ln w="12700">
            <a:solidFill>
              <a:schemeClr val="tx1">
                <a:lumMod val="10000"/>
                <a:lumOff val="90000"/>
              </a:schemeClr>
            </a:solidFill>
            <a:miter lim="800000"/>
            <a:headEnd/>
            <a:tailEnd/>
          </a:ln>
        </p:spPr>
        <p:txBody>
          <a:bodyPr wrap="square" anchor="t">
            <a:no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800" b="1" dirty="0" err="1">
                <a:solidFill>
                  <a:srgbClr val="0025A7"/>
                </a:solidFill>
                <a:latin typeface="Arial" charset="0"/>
                <a:ea typeface="Arial" charset="0"/>
                <a:cs typeface="Arial" charset="0"/>
              </a:rPr>
              <a:t>Lenalidomide</a:t>
            </a:r>
            <a:endParaRPr lang="en-US" altLang="en-US" sz="1800" b="1" dirty="0">
              <a:solidFill>
                <a:srgbClr val="0025A7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Curved Right Arrow 18"/>
          <p:cNvSpPr/>
          <p:nvPr/>
        </p:nvSpPr>
        <p:spPr>
          <a:xfrm>
            <a:off x="5943600" y="2398557"/>
            <a:ext cx="166687" cy="422275"/>
          </a:xfrm>
          <a:prstGeom prst="curvedRightArrow">
            <a:avLst/>
          </a:prstGeom>
          <a:solidFill>
            <a:srgbClr val="0025A7"/>
          </a:solidFill>
          <a:ln>
            <a:solidFill>
              <a:srgbClr val="0025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50000"/>
              </a:spcBef>
              <a:buChar char="•"/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40000"/>
              </a:spcBef>
              <a:buChar char="–"/>
              <a:defRPr sz="2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5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 b="0" smtClean="0"/>
          </a:p>
        </p:txBody>
      </p:sp>
      <p:sp>
        <p:nvSpPr>
          <p:cNvPr id="20" name="Curved Right Arrow 19"/>
          <p:cNvSpPr/>
          <p:nvPr/>
        </p:nvSpPr>
        <p:spPr>
          <a:xfrm>
            <a:off x="5949950" y="2884332"/>
            <a:ext cx="165100" cy="420688"/>
          </a:xfrm>
          <a:prstGeom prst="curvedRightArrow">
            <a:avLst/>
          </a:prstGeom>
          <a:solidFill>
            <a:srgbClr val="0025A7"/>
          </a:solidFill>
          <a:ln>
            <a:solidFill>
              <a:srgbClr val="0025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50000"/>
              </a:spcBef>
              <a:buChar char="•"/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40000"/>
              </a:spcBef>
              <a:buChar char="–"/>
              <a:defRPr sz="2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5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 b="0" smtClean="0"/>
          </a:p>
        </p:txBody>
      </p:sp>
      <p:sp>
        <p:nvSpPr>
          <p:cNvPr id="21" name="TextBox 4"/>
          <p:cNvSpPr txBox="1">
            <a:spLocks noChangeArrowheads="1"/>
          </p:cNvSpPr>
          <p:nvPr/>
        </p:nvSpPr>
        <p:spPr bwMode="auto">
          <a:xfrm>
            <a:off x="4614631" y="2303307"/>
            <a:ext cx="143131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x-none" sz="1600" dirty="0">
                <a:solidFill>
                  <a:srgbClr val="0025A7"/>
                </a:solidFill>
              </a:rPr>
              <a:t>Dose escalation</a:t>
            </a:r>
          </a:p>
          <a:p>
            <a:r>
              <a:rPr lang="en-US" altLang="x-none" sz="1600" dirty="0">
                <a:solidFill>
                  <a:srgbClr val="0025A7"/>
                </a:solidFill>
              </a:rPr>
              <a:t>permitted if well tolerated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191250" y="2286000"/>
            <a:ext cx="2484438" cy="301625"/>
          </a:xfrm>
          <a:prstGeom prst="rect">
            <a:avLst/>
          </a:prstGeom>
          <a:solidFill>
            <a:srgbClr val="EFC53D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1600" b="1" dirty="0">
                <a:solidFill>
                  <a:srgbClr val="0025A7"/>
                </a:solidFill>
              </a:rPr>
              <a:t>2.5 mg/day </a:t>
            </a:r>
            <a:r>
              <a:rPr lang="en-US" altLang="x-none" sz="1600" b="1" dirty="0" err="1">
                <a:solidFill>
                  <a:srgbClr val="0025A7"/>
                </a:solidFill>
              </a:rPr>
              <a:t>po</a:t>
            </a:r>
            <a:r>
              <a:rPr lang="en-US" altLang="x-none" sz="1600" b="1" dirty="0">
                <a:solidFill>
                  <a:srgbClr val="0025A7"/>
                </a:solidFill>
              </a:rPr>
              <a:t> </a:t>
            </a:r>
            <a:r>
              <a:rPr lang="en-US" altLang="x-none" sz="1600" b="1" dirty="0" err="1">
                <a:solidFill>
                  <a:srgbClr val="0025A7"/>
                </a:solidFill>
              </a:rPr>
              <a:t>qd</a:t>
            </a:r>
            <a:r>
              <a:rPr lang="en-US" altLang="x-none" sz="1600" b="1" dirty="0">
                <a:solidFill>
                  <a:srgbClr val="0025A7"/>
                </a:solidFill>
              </a:rPr>
              <a:t> </a:t>
            </a:r>
            <a:r>
              <a:rPr lang="en-US" altLang="x-none" sz="1600" b="1" dirty="0" smtClean="0">
                <a:solidFill>
                  <a:srgbClr val="0025A7"/>
                </a:solidFill>
              </a:rPr>
              <a:t>d1-28 </a:t>
            </a:r>
            <a:endParaRPr lang="en-US" altLang="x-none" sz="1600" dirty="0">
              <a:solidFill>
                <a:srgbClr val="0025A7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191250" y="2686050"/>
            <a:ext cx="2484438" cy="301625"/>
          </a:xfrm>
          <a:prstGeom prst="rect">
            <a:avLst/>
          </a:prstGeom>
          <a:solidFill>
            <a:srgbClr val="EFC53D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50000"/>
              </a:spcBef>
              <a:buChar char="•"/>
              <a:defRPr sz="24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40000"/>
              </a:spcBef>
              <a:buChar char="–"/>
              <a:defRPr sz="22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5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sz="1600" dirty="0" smtClean="0">
                <a:solidFill>
                  <a:srgbClr val="0025A7"/>
                </a:solidFill>
              </a:rPr>
              <a:t>5 mg/day from Cycle 2</a:t>
            </a:r>
            <a:endParaRPr lang="en-US" altLang="en-US" sz="1600" b="0" dirty="0" smtClean="0">
              <a:solidFill>
                <a:srgbClr val="0025A7"/>
              </a:solidFill>
              <a:cs typeface="Arial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191250" y="3086100"/>
            <a:ext cx="2484438" cy="301625"/>
          </a:xfrm>
          <a:prstGeom prst="rect">
            <a:avLst/>
          </a:prstGeom>
          <a:solidFill>
            <a:srgbClr val="EFC53D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Aft>
                <a:spcPts val="0"/>
              </a:spcAft>
              <a:defRPr/>
            </a:pPr>
            <a:r>
              <a:rPr lang="en-US" altLang="en-US" sz="1600" b="1" dirty="0">
                <a:solidFill>
                  <a:srgbClr val="0025A7"/>
                </a:solidFill>
              </a:rPr>
              <a:t>10 mg/day from Cycle </a:t>
            </a:r>
            <a:r>
              <a:rPr lang="en-US" altLang="en-US" sz="1600" b="1" dirty="0" smtClean="0">
                <a:solidFill>
                  <a:srgbClr val="0025A7"/>
                </a:solidFill>
              </a:rPr>
              <a:t>7</a:t>
            </a:r>
            <a:endParaRPr lang="en-US" altLang="en-US" sz="1600" b="1" dirty="0">
              <a:solidFill>
                <a:srgbClr val="0025A7"/>
              </a:solidFill>
            </a:endParaRPr>
          </a:p>
        </p:txBody>
      </p:sp>
      <p:sp>
        <p:nvSpPr>
          <p:cNvPr id="25" name="Rectangle 14"/>
          <p:cNvSpPr>
            <a:spLocks noChangeArrowheads="1"/>
          </p:cNvSpPr>
          <p:nvPr/>
        </p:nvSpPr>
        <p:spPr bwMode="auto">
          <a:xfrm>
            <a:off x="271039" y="5498701"/>
            <a:ext cx="2544286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5000"/>
              </a:spcBef>
              <a:buClr>
                <a:srgbClr val="921D61"/>
              </a:buClr>
              <a:buFont typeface="Times" charset="0"/>
              <a:buNone/>
            </a:pPr>
            <a:r>
              <a:rPr lang="en-US" altLang="x-none" sz="1600" dirty="0"/>
              <a:t>Accrual goal: 320 patients</a:t>
            </a:r>
          </a:p>
        </p:txBody>
      </p:sp>
    </p:spTree>
    <p:extLst>
      <p:ext uri="{BB962C8B-B14F-4D97-AF65-F5344CB8AC3E}">
        <p14:creationId xmlns:p14="http://schemas.microsoft.com/office/powerpoint/2010/main" val="181552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4" name="Group 245"/>
          <p:cNvGrpSpPr>
            <a:grpSpLocks/>
          </p:cNvGrpSpPr>
          <p:nvPr/>
        </p:nvGrpSpPr>
        <p:grpSpPr bwMode="auto">
          <a:xfrm>
            <a:off x="6061081" y="1143000"/>
            <a:ext cx="2469393" cy="646331"/>
            <a:chOff x="6099256" y="1842553"/>
            <a:chExt cx="2468836" cy="646968"/>
          </a:xfrm>
        </p:grpSpPr>
        <p:cxnSp>
          <p:nvCxnSpPr>
            <p:cNvPr id="435" name="Straight Connector 434"/>
            <p:cNvCxnSpPr/>
            <p:nvPr/>
          </p:nvCxnSpPr>
          <p:spPr>
            <a:xfrm>
              <a:off x="6099256" y="2003048"/>
              <a:ext cx="457097" cy="0"/>
            </a:xfrm>
            <a:prstGeom prst="line">
              <a:avLst/>
            </a:prstGeom>
            <a:ln w="28575">
              <a:solidFill>
                <a:srgbClr val="F9951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Straight Connector 435"/>
            <p:cNvCxnSpPr/>
            <p:nvPr/>
          </p:nvCxnSpPr>
          <p:spPr>
            <a:xfrm>
              <a:off x="6099256" y="2292460"/>
              <a:ext cx="457097" cy="0"/>
            </a:xfrm>
            <a:prstGeom prst="line">
              <a:avLst/>
            </a:prstGeom>
            <a:ln w="28575">
              <a:solidFill>
                <a:srgbClr val="B9D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7" name="TextBox 244"/>
            <p:cNvSpPr txBox="1">
              <a:spLocks noChangeArrowheads="1"/>
            </p:cNvSpPr>
            <p:nvPr/>
          </p:nvSpPr>
          <p:spPr bwMode="auto">
            <a:xfrm>
              <a:off x="6556456" y="1842553"/>
              <a:ext cx="2011636" cy="646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PH" altLang="x-none" sz="1800" dirty="0" smtClean="0"/>
                <a:t>LEN (n = 160)</a:t>
              </a:r>
              <a:endParaRPr lang="en-PH" altLang="x-none" sz="1800" dirty="0"/>
            </a:p>
            <a:p>
              <a:r>
                <a:rPr lang="en-PH" altLang="x-none" sz="1800" dirty="0" smtClean="0"/>
                <a:t>Placebo (n = 154)</a:t>
              </a:r>
              <a:endParaRPr lang="en-PH" altLang="x-none" sz="1800" dirty="0"/>
            </a:p>
          </p:txBody>
        </p:sp>
      </p:grp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 smtClean="0"/>
              <a:t>CONTINUUM: PFS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5962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 permission from </a:t>
            </a:r>
            <a:r>
              <a:rPr lang="en-US" sz="1600" dirty="0"/>
              <a:t>Foa R et al. </a:t>
            </a:r>
            <a:r>
              <a:rPr lang="en-US" sz="1600" i="1" dirty="0"/>
              <a:t>Proc ASH </a:t>
            </a:r>
            <a:r>
              <a:rPr lang="en-US" sz="1600" dirty="0"/>
              <a:t>2016;Abstract 230.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9588" y="4800600"/>
            <a:ext cx="81010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altLang="en-US" sz="1800" dirty="0"/>
              <a:t>Median PFS: 33.9 </a:t>
            </a:r>
            <a:r>
              <a:rPr lang="en-GB" altLang="en-US" sz="1800" dirty="0" err="1"/>
              <a:t>mo</a:t>
            </a:r>
            <a:r>
              <a:rPr lang="en-GB" altLang="en-US" sz="1800" dirty="0"/>
              <a:t> (LEN) vs 9.2 </a:t>
            </a:r>
            <a:r>
              <a:rPr lang="en-GB" altLang="en-US" sz="1800" dirty="0" err="1"/>
              <a:t>mo</a:t>
            </a:r>
            <a:r>
              <a:rPr lang="en-GB" altLang="en-US" sz="1800" dirty="0"/>
              <a:t> (placebo</a:t>
            </a:r>
            <a:r>
              <a:rPr lang="en-GB" altLang="en-US" sz="1800" dirty="0" smtClean="0"/>
              <a:t>)</a:t>
            </a:r>
          </a:p>
          <a:p>
            <a:pPr marL="342900" indent="-342900">
              <a:buFont typeface="Arial" charset="0"/>
              <a:buChar char="•"/>
            </a:pPr>
            <a:r>
              <a:rPr lang="en-GB" altLang="en-US" sz="1800" dirty="0" smtClean="0"/>
              <a:t>Median </a:t>
            </a:r>
            <a:r>
              <a:rPr lang="en-GB" altLang="en-US" sz="1800" dirty="0"/>
              <a:t>PFS2 (time from randomization to second disease progression or death</a:t>
            </a:r>
            <a:r>
              <a:rPr lang="en-GB" altLang="en-US" sz="1800" dirty="0" smtClean="0"/>
              <a:t>): 57.5 mo (LEN) vs 32.7 </a:t>
            </a:r>
            <a:r>
              <a:rPr lang="en-GB" altLang="en-US" sz="1800" dirty="0" err="1" smtClean="0"/>
              <a:t>mo</a:t>
            </a:r>
            <a:r>
              <a:rPr lang="en-GB" altLang="en-US" sz="1800" dirty="0" smtClean="0"/>
              <a:t> (placebo)</a:t>
            </a:r>
          </a:p>
          <a:p>
            <a:pPr marL="800100" lvl="1" indent="-342900">
              <a:buFont typeface=".AppleSystemUIFont" charset="-120"/>
              <a:buChar char="–"/>
            </a:pPr>
            <a:r>
              <a:rPr lang="en-GB" altLang="en-US" sz="1800" dirty="0" smtClean="0"/>
              <a:t>HR = 0.46; </a:t>
            </a:r>
            <a:r>
              <a:rPr lang="en-GB" altLang="en-US" sz="1800" i="1" dirty="0" smtClean="0"/>
              <a:t>p </a:t>
            </a:r>
            <a:r>
              <a:rPr lang="en-GB" altLang="en-US" sz="1800" dirty="0" smtClean="0"/>
              <a:t>&lt; 0.001</a:t>
            </a:r>
          </a:p>
          <a:p>
            <a:pPr marL="342900" indent="-342900">
              <a:buFont typeface="Arial" charset="0"/>
              <a:buChar char="•"/>
            </a:pPr>
            <a:r>
              <a:rPr lang="en-US" altLang="x-none" sz="1800" dirty="0">
                <a:ea typeface="ＭＳ Ｐゴシック" charset="-128"/>
              </a:rPr>
              <a:t>PFS </a:t>
            </a:r>
            <a:r>
              <a:rPr lang="en-US" altLang="x-none" sz="1800" dirty="0" smtClean="0">
                <a:ea typeface="ＭＳ Ｐゴシック" charset="-128"/>
              </a:rPr>
              <a:t>benefit was observed in pts </a:t>
            </a:r>
            <a:r>
              <a:rPr lang="en-US" altLang="x-none" sz="1800" dirty="0">
                <a:ea typeface="ＭＳ Ｐゴシック" charset="-128"/>
              </a:rPr>
              <a:t>receiving </a:t>
            </a:r>
            <a:r>
              <a:rPr lang="en-US" altLang="x-none" sz="1800" dirty="0" smtClean="0">
                <a:ea typeface="ＭＳ Ｐゴシック" charset="-128"/>
              </a:rPr>
              <a:t>LEN across subgroups</a:t>
            </a:r>
            <a:r>
              <a:rPr lang="en-US" sz="1800" dirty="0"/>
              <a:t> (data not shown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6521940" y="1912622"/>
            <a:ext cx="12298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HR = 0.40</a:t>
            </a:r>
          </a:p>
          <a:p>
            <a:r>
              <a:rPr lang="en-US" sz="1800" i="1" dirty="0" smtClean="0"/>
              <a:t>p </a:t>
            </a:r>
            <a:r>
              <a:rPr lang="en-US" sz="1800" dirty="0" smtClean="0"/>
              <a:t>&lt;0.001</a:t>
            </a:r>
            <a:endParaRPr lang="en-US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543376" y="4419600"/>
            <a:ext cx="27109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Median follow-up = 31.5 mo</a:t>
            </a:r>
            <a:endParaRPr lang="en-US" sz="1600" dirty="0"/>
          </a:p>
        </p:txBody>
      </p:sp>
      <p:grpSp>
        <p:nvGrpSpPr>
          <p:cNvPr id="226" name="Group 136"/>
          <p:cNvGrpSpPr>
            <a:grpSpLocks/>
          </p:cNvGrpSpPr>
          <p:nvPr/>
        </p:nvGrpSpPr>
        <p:grpSpPr bwMode="auto">
          <a:xfrm>
            <a:off x="1524001" y="1414680"/>
            <a:ext cx="6334125" cy="1576388"/>
            <a:chOff x="1714500" y="1882521"/>
            <a:chExt cx="6334125" cy="1576359"/>
          </a:xfrm>
        </p:grpSpPr>
        <p:grpSp>
          <p:nvGrpSpPr>
            <p:cNvPr id="227" name="Group 52"/>
            <p:cNvGrpSpPr>
              <a:grpSpLocks/>
            </p:cNvGrpSpPr>
            <p:nvPr/>
          </p:nvGrpSpPr>
          <p:grpSpPr bwMode="auto">
            <a:xfrm>
              <a:off x="1714500" y="1916906"/>
              <a:ext cx="6334125" cy="1489869"/>
              <a:chOff x="1714500" y="1916906"/>
              <a:chExt cx="6334125" cy="1489869"/>
            </a:xfrm>
          </p:grpSpPr>
          <p:grpSp>
            <p:nvGrpSpPr>
              <p:cNvPr id="311" name="Group 50"/>
              <p:cNvGrpSpPr>
                <a:grpSpLocks/>
              </p:cNvGrpSpPr>
              <p:nvPr/>
            </p:nvGrpSpPr>
            <p:grpSpPr bwMode="auto">
              <a:xfrm>
                <a:off x="2873375" y="2517775"/>
                <a:ext cx="5175250" cy="889000"/>
                <a:chOff x="2873375" y="2517775"/>
                <a:chExt cx="5175250" cy="889000"/>
              </a:xfrm>
            </p:grpSpPr>
            <p:sp>
              <p:nvSpPr>
                <p:cNvPr id="313" name="Freeform 312"/>
                <p:cNvSpPr/>
                <p:nvPr/>
              </p:nvSpPr>
              <p:spPr>
                <a:xfrm>
                  <a:off x="5572125" y="3117573"/>
                  <a:ext cx="2476500" cy="288920"/>
                </a:xfrm>
                <a:custGeom>
                  <a:avLst/>
                  <a:gdLst>
                    <a:gd name="connsiteX0" fmla="*/ 2476500 w 2476500"/>
                    <a:gd name="connsiteY0" fmla="*/ 288925 h 288925"/>
                    <a:gd name="connsiteX1" fmla="*/ 1263650 w 2476500"/>
                    <a:gd name="connsiteY1" fmla="*/ 288925 h 288925"/>
                    <a:gd name="connsiteX2" fmla="*/ 1263650 w 2476500"/>
                    <a:gd name="connsiteY2" fmla="*/ 212725 h 288925"/>
                    <a:gd name="connsiteX3" fmla="*/ 838200 w 2476500"/>
                    <a:gd name="connsiteY3" fmla="*/ 219075 h 288925"/>
                    <a:gd name="connsiteX4" fmla="*/ 841375 w 2476500"/>
                    <a:gd name="connsiteY4" fmla="*/ 165100 h 288925"/>
                    <a:gd name="connsiteX5" fmla="*/ 527050 w 2476500"/>
                    <a:gd name="connsiteY5" fmla="*/ 165100 h 288925"/>
                    <a:gd name="connsiteX6" fmla="*/ 523875 w 2476500"/>
                    <a:gd name="connsiteY6" fmla="*/ 120650 h 288925"/>
                    <a:gd name="connsiteX7" fmla="*/ 441325 w 2476500"/>
                    <a:gd name="connsiteY7" fmla="*/ 123825 h 288925"/>
                    <a:gd name="connsiteX8" fmla="*/ 441325 w 2476500"/>
                    <a:gd name="connsiteY8" fmla="*/ 76200 h 288925"/>
                    <a:gd name="connsiteX9" fmla="*/ 431800 w 2476500"/>
                    <a:gd name="connsiteY9" fmla="*/ 76200 h 288925"/>
                    <a:gd name="connsiteX10" fmla="*/ 425450 w 2476500"/>
                    <a:gd name="connsiteY10" fmla="*/ 34925 h 288925"/>
                    <a:gd name="connsiteX11" fmla="*/ 0 w 2476500"/>
                    <a:gd name="connsiteY11" fmla="*/ 41275 h 288925"/>
                    <a:gd name="connsiteX12" fmla="*/ 0 w 2476500"/>
                    <a:gd name="connsiteY12" fmla="*/ 0 h 288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76500" h="288925">
                      <a:moveTo>
                        <a:pt x="2476500" y="288925"/>
                      </a:moveTo>
                      <a:lnTo>
                        <a:pt x="1263650" y="288925"/>
                      </a:lnTo>
                      <a:lnTo>
                        <a:pt x="1263650" y="212725"/>
                      </a:lnTo>
                      <a:lnTo>
                        <a:pt x="838200" y="219075"/>
                      </a:lnTo>
                      <a:lnTo>
                        <a:pt x="841375" y="165100"/>
                      </a:lnTo>
                      <a:lnTo>
                        <a:pt x="527050" y="165100"/>
                      </a:lnTo>
                      <a:lnTo>
                        <a:pt x="523875" y="120650"/>
                      </a:lnTo>
                      <a:lnTo>
                        <a:pt x="441325" y="123825"/>
                      </a:lnTo>
                      <a:lnTo>
                        <a:pt x="441325" y="76200"/>
                      </a:lnTo>
                      <a:lnTo>
                        <a:pt x="431800" y="76200"/>
                      </a:lnTo>
                      <a:lnTo>
                        <a:pt x="425450" y="34925"/>
                      </a:lnTo>
                      <a:lnTo>
                        <a:pt x="0" y="41275"/>
                      </a:lnTo>
                      <a:lnTo>
                        <a:pt x="0" y="0"/>
                      </a:lnTo>
                    </a:path>
                  </a:pathLst>
                </a:cu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PH"/>
                </a:p>
              </p:txBody>
            </p:sp>
            <p:sp>
              <p:nvSpPr>
                <p:cNvPr id="314" name="Freeform 313"/>
                <p:cNvSpPr/>
                <p:nvPr/>
              </p:nvSpPr>
              <p:spPr>
                <a:xfrm>
                  <a:off x="2873375" y="2517509"/>
                  <a:ext cx="2701925" cy="603239"/>
                </a:xfrm>
                <a:custGeom>
                  <a:avLst/>
                  <a:gdLst>
                    <a:gd name="connsiteX0" fmla="*/ 2701925 w 2701925"/>
                    <a:gd name="connsiteY0" fmla="*/ 603250 h 603250"/>
                    <a:gd name="connsiteX1" fmla="*/ 2073275 w 2701925"/>
                    <a:gd name="connsiteY1" fmla="*/ 600075 h 603250"/>
                    <a:gd name="connsiteX2" fmla="*/ 2076450 w 2701925"/>
                    <a:gd name="connsiteY2" fmla="*/ 571500 h 603250"/>
                    <a:gd name="connsiteX3" fmla="*/ 1873250 w 2701925"/>
                    <a:gd name="connsiteY3" fmla="*/ 568325 h 603250"/>
                    <a:gd name="connsiteX4" fmla="*/ 1873250 w 2701925"/>
                    <a:gd name="connsiteY4" fmla="*/ 539750 h 603250"/>
                    <a:gd name="connsiteX5" fmla="*/ 1822450 w 2701925"/>
                    <a:gd name="connsiteY5" fmla="*/ 539750 h 603250"/>
                    <a:gd name="connsiteX6" fmla="*/ 1819275 w 2701925"/>
                    <a:gd name="connsiteY6" fmla="*/ 508000 h 603250"/>
                    <a:gd name="connsiteX7" fmla="*/ 1514475 w 2701925"/>
                    <a:gd name="connsiteY7" fmla="*/ 511175 h 603250"/>
                    <a:gd name="connsiteX8" fmla="*/ 1514475 w 2701925"/>
                    <a:gd name="connsiteY8" fmla="*/ 476250 h 603250"/>
                    <a:gd name="connsiteX9" fmla="*/ 1447800 w 2701925"/>
                    <a:gd name="connsiteY9" fmla="*/ 476250 h 603250"/>
                    <a:gd name="connsiteX10" fmla="*/ 1454150 w 2701925"/>
                    <a:gd name="connsiteY10" fmla="*/ 444500 h 603250"/>
                    <a:gd name="connsiteX11" fmla="*/ 1314450 w 2701925"/>
                    <a:gd name="connsiteY11" fmla="*/ 450850 h 603250"/>
                    <a:gd name="connsiteX12" fmla="*/ 1314450 w 2701925"/>
                    <a:gd name="connsiteY12" fmla="*/ 422275 h 603250"/>
                    <a:gd name="connsiteX13" fmla="*/ 1165225 w 2701925"/>
                    <a:gd name="connsiteY13" fmla="*/ 428625 h 603250"/>
                    <a:gd name="connsiteX14" fmla="*/ 1152525 w 2701925"/>
                    <a:gd name="connsiteY14" fmla="*/ 352425 h 603250"/>
                    <a:gd name="connsiteX15" fmla="*/ 1120775 w 2701925"/>
                    <a:gd name="connsiteY15" fmla="*/ 352425 h 603250"/>
                    <a:gd name="connsiteX16" fmla="*/ 1114425 w 2701925"/>
                    <a:gd name="connsiteY16" fmla="*/ 323850 h 603250"/>
                    <a:gd name="connsiteX17" fmla="*/ 1041400 w 2701925"/>
                    <a:gd name="connsiteY17" fmla="*/ 323850 h 603250"/>
                    <a:gd name="connsiteX18" fmla="*/ 1041400 w 2701925"/>
                    <a:gd name="connsiteY18" fmla="*/ 298450 h 603250"/>
                    <a:gd name="connsiteX19" fmla="*/ 984250 w 2701925"/>
                    <a:gd name="connsiteY19" fmla="*/ 298450 h 603250"/>
                    <a:gd name="connsiteX20" fmla="*/ 984250 w 2701925"/>
                    <a:gd name="connsiteY20" fmla="*/ 276225 h 603250"/>
                    <a:gd name="connsiteX21" fmla="*/ 939800 w 2701925"/>
                    <a:gd name="connsiteY21" fmla="*/ 276225 h 603250"/>
                    <a:gd name="connsiteX22" fmla="*/ 936625 w 2701925"/>
                    <a:gd name="connsiteY22" fmla="*/ 244475 h 603250"/>
                    <a:gd name="connsiteX23" fmla="*/ 768350 w 2701925"/>
                    <a:gd name="connsiteY23" fmla="*/ 250825 h 603250"/>
                    <a:gd name="connsiteX24" fmla="*/ 765175 w 2701925"/>
                    <a:gd name="connsiteY24" fmla="*/ 225425 h 603250"/>
                    <a:gd name="connsiteX25" fmla="*/ 698500 w 2701925"/>
                    <a:gd name="connsiteY25" fmla="*/ 225425 h 603250"/>
                    <a:gd name="connsiteX26" fmla="*/ 698500 w 2701925"/>
                    <a:gd name="connsiteY26" fmla="*/ 196850 h 603250"/>
                    <a:gd name="connsiteX27" fmla="*/ 488950 w 2701925"/>
                    <a:gd name="connsiteY27" fmla="*/ 200025 h 603250"/>
                    <a:gd name="connsiteX28" fmla="*/ 466725 w 2701925"/>
                    <a:gd name="connsiteY28" fmla="*/ 168275 h 603250"/>
                    <a:gd name="connsiteX29" fmla="*/ 438150 w 2701925"/>
                    <a:gd name="connsiteY29" fmla="*/ 139700 h 603250"/>
                    <a:gd name="connsiteX30" fmla="*/ 403225 w 2701925"/>
                    <a:gd name="connsiteY30" fmla="*/ 120650 h 603250"/>
                    <a:gd name="connsiteX31" fmla="*/ 200025 w 2701925"/>
                    <a:gd name="connsiteY31" fmla="*/ 123825 h 603250"/>
                    <a:gd name="connsiteX32" fmla="*/ 158750 w 2701925"/>
                    <a:gd name="connsiteY32" fmla="*/ 79375 h 603250"/>
                    <a:gd name="connsiteX33" fmla="*/ 50800 w 2701925"/>
                    <a:gd name="connsiteY33" fmla="*/ 79375 h 603250"/>
                    <a:gd name="connsiteX34" fmla="*/ 50800 w 2701925"/>
                    <a:gd name="connsiteY34" fmla="*/ 53975 h 603250"/>
                    <a:gd name="connsiteX35" fmla="*/ 12700 w 2701925"/>
                    <a:gd name="connsiteY35" fmla="*/ 53975 h 603250"/>
                    <a:gd name="connsiteX36" fmla="*/ 0 w 2701925"/>
                    <a:gd name="connsiteY36" fmla="*/ 0 h 603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701925" h="603250">
                      <a:moveTo>
                        <a:pt x="2701925" y="603250"/>
                      </a:moveTo>
                      <a:lnTo>
                        <a:pt x="2073275" y="600075"/>
                      </a:lnTo>
                      <a:lnTo>
                        <a:pt x="2076450" y="571500"/>
                      </a:lnTo>
                      <a:lnTo>
                        <a:pt x="1873250" y="568325"/>
                      </a:lnTo>
                      <a:lnTo>
                        <a:pt x="1873250" y="539750"/>
                      </a:lnTo>
                      <a:lnTo>
                        <a:pt x="1822450" y="539750"/>
                      </a:lnTo>
                      <a:lnTo>
                        <a:pt x="1819275" y="508000"/>
                      </a:lnTo>
                      <a:lnTo>
                        <a:pt x="1514475" y="511175"/>
                      </a:lnTo>
                      <a:lnTo>
                        <a:pt x="1514475" y="476250"/>
                      </a:lnTo>
                      <a:lnTo>
                        <a:pt x="1447800" y="476250"/>
                      </a:lnTo>
                      <a:lnTo>
                        <a:pt x="1454150" y="444500"/>
                      </a:lnTo>
                      <a:lnTo>
                        <a:pt x="1314450" y="450850"/>
                      </a:lnTo>
                      <a:lnTo>
                        <a:pt x="1314450" y="422275"/>
                      </a:lnTo>
                      <a:lnTo>
                        <a:pt x="1165225" y="428625"/>
                      </a:lnTo>
                      <a:lnTo>
                        <a:pt x="1152525" y="352425"/>
                      </a:lnTo>
                      <a:lnTo>
                        <a:pt x="1120775" y="352425"/>
                      </a:lnTo>
                      <a:lnTo>
                        <a:pt x="1114425" y="323850"/>
                      </a:lnTo>
                      <a:lnTo>
                        <a:pt x="1041400" y="323850"/>
                      </a:lnTo>
                      <a:lnTo>
                        <a:pt x="1041400" y="298450"/>
                      </a:lnTo>
                      <a:lnTo>
                        <a:pt x="984250" y="298450"/>
                      </a:lnTo>
                      <a:lnTo>
                        <a:pt x="984250" y="276225"/>
                      </a:lnTo>
                      <a:lnTo>
                        <a:pt x="939800" y="276225"/>
                      </a:lnTo>
                      <a:lnTo>
                        <a:pt x="936625" y="244475"/>
                      </a:lnTo>
                      <a:lnTo>
                        <a:pt x="768350" y="250825"/>
                      </a:lnTo>
                      <a:lnTo>
                        <a:pt x="765175" y="225425"/>
                      </a:lnTo>
                      <a:lnTo>
                        <a:pt x="698500" y="225425"/>
                      </a:lnTo>
                      <a:lnTo>
                        <a:pt x="698500" y="196850"/>
                      </a:lnTo>
                      <a:lnTo>
                        <a:pt x="488950" y="200025"/>
                      </a:lnTo>
                      <a:lnTo>
                        <a:pt x="466725" y="168275"/>
                      </a:lnTo>
                      <a:lnTo>
                        <a:pt x="438150" y="139700"/>
                      </a:lnTo>
                      <a:lnTo>
                        <a:pt x="403225" y="120650"/>
                      </a:lnTo>
                      <a:lnTo>
                        <a:pt x="200025" y="123825"/>
                      </a:lnTo>
                      <a:lnTo>
                        <a:pt x="158750" y="79375"/>
                      </a:lnTo>
                      <a:lnTo>
                        <a:pt x="50800" y="79375"/>
                      </a:lnTo>
                      <a:lnTo>
                        <a:pt x="50800" y="53975"/>
                      </a:lnTo>
                      <a:lnTo>
                        <a:pt x="12700" y="53975"/>
                      </a:lnTo>
                      <a:lnTo>
                        <a:pt x="0" y="0"/>
                      </a:lnTo>
                    </a:path>
                  </a:pathLst>
                </a:cu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PH"/>
                </a:p>
              </p:txBody>
            </p:sp>
          </p:grpSp>
          <p:sp>
            <p:nvSpPr>
              <p:cNvPr id="312" name="Freeform 311"/>
              <p:cNvSpPr/>
              <p:nvPr/>
            </p:nvSpPr>
            <p:spPr>
              <a:xfrm>
                <a:off x="1714500" y="1917445"/>
                <a:ext cx="1154113" cy="601652"/>
              </a:xfrm>
              <a:custGeom>
                <a:avLst/>
                <a:gdLst>
                  <a:gd name="connsiteX0" fmla="*/ 1154906 w 1154906"/>
                  <a:gd name="connsiteY0" fmla="*/ 602457 h 602457"/>
                  <a:gd name="connsiteX1" fmla="*/ 1066800 w 1154906"/>
                  <a:gd name="connsiteY1" fmla="*/ 602457 h 602457"/>
                  <a:gd name="connsiteX2" fmla="*/ 1066800 w 1154906"/>
                  <a:gd name="connsiteY2" fmla="*/ 569119 h 602457"/>
                  <a:gd name="connsiteX3" fmla="*/ 995363 w 1154906"/>
                  <a:gd name="connsiteY3" fmla="*/ 566738 h 602457"/>
                  <a:gd name="connsiteX4" fmla="*/ 992981 w 1154906"/>
                  <a:gd name="connsiteY4" fmla="*/ 545307 h 602457"/>
                  <a:gd name="connsiteX5" fmla="*/ 926306 w 1154906"/>
                  <a:gd name="connsiteY5" fmla="*/ 545307 h 602457"/>
                  <a:gd name="connsiteX6" fmla="*/ 926306 w 1154906"/>
                  <a:gd name="connsiteY6" fmla="*/ 526257 h 602457"/>
                  <a:gd name="connsiteX7" fmla="*/ 873919 w 1154906"/>
                  <a:gd name="connsiteY7" fmla="*/ 528638 h 602457"/>
                  <a:gd name="connsiteX8" fmla="*/ 871538 w 1154906"/>
                  <a:gd name="connsiteY8" fmla="*/ 492919 h 602457"/>
                  <a:gd name="connsiteX9" fmla="*/ 809625 w 1154906"/>
                  <a:gd name="connsiteY9" fmla="*/ 495300 h 602457"/>
                  <a:gd name="connsiteX10" fmla="*/ 809625 w 1154906"/>
                  <a:gd name="connsiteY10" fmla="*/ 476250 h 602457"/>
                  <a:gd name="connsiteX11" fmla="*/ 671513 w 1154906"/>
                  <a:gd name="connsiteY11" fmla="*/ 483394 h 602457"/>
                  <a:gd name="connsiteX12" fmla="*/ 671513 w 1154906"/>
                  <a:gd name="connsiteY12" fmla="*/ 459582 h 602457"/>
                  <a:gd name="connsiteX13" fmla="*/ 652463 w 1154906"/>
                  <a:gd name="connsiteY13" fmla="*/ 440532 h 602457"/>
                  <a:gd name="connsiteX14" fmla="*/ 626269 w 1154906"/>
                  <a:gd name="connsiteY14" fmla="*/ 440532 h 602457"/>
                  <a:gd name="connsiteX15" fmla="*/ 623888 w 1154906"/>
                  <a:gd name="connsiteY15" fmla="*/ 426244 h 602457"/>
                  <a:gd name="connsiteX16" fmla="*/ 588169 w 1154906"/>
                  <a:gd name="connsiteY16" fmla="*/ 423863 h 602457"/>
                  <a:gd name="connsiteX17" fmla="*/ 578644 w 1154906"/>
                  <a:gd name="connsiteY17" fmla="*/ 354807 h 602457"/>
                  <a:gd name="connsiteX18" fmla="*/ 552450 w 1154906"/>
                  <a:gd name="connsiteY18" fmla="*/ 354807 h 602457"/>
                  <a:gd name="connsiteX19" fmla="*/ 533400 w 1154906"/>
                  <a:gd name="connsiteY19" fmla="*/ 316707 h 602457"/>
                  <a:gd name="connsiteX20" fmla="*/ 509588 w 1154906"/>
                  <a:gd name="connsiteY20" fmla="*/ 302419 h 602457"/>
                  <a:gd name="connsiteX21" fmla="*/ 464344 w 1154906"/>
                  <a:gd name="connsiteY21" fmla="*/ 288132 h 602457"/>
                  <a:gd name="connsiteX22" fmla="*/ 442913 w 1154906"/>
                  <a:gd name="connsiteY22" fmla="*/ 276225 h 602457"/>
                  <a:gd name="connsiteX23" fmla="*/ 407194 w 1154906"/>
                  <a:gd name="connsiteY23" fmla="*/ 271463 h 602457"/>
                  <a:gd name="connsiteX24" fmla="*/ 400050 w 1154906"/>
                  <a:gd name="connsiteY24" fmla="*/ 261938 h 602457"/>
                  <a:gd name="connsiteX25" fmla="*/ 361950 w 1154906"/>
                  <a:gd name="connsiteY25" fmla="*/ 261938 h 602457"/>
                  <a:gd name="connsiteX26" fmla="*/ 357188 w 1154906"/>
                  <a:gd name="connsiteY26" fmla="*/ 216694 h 602457"/>
                  <a:gd name="connsiteX27" fmla="*/ 276225 w 1154906"/>
                  <a:gd name="connsiteY27" fmla="*/ 219075 h 602457"/>
                  <a:gd name="connsiteX28" fmla="*/ 252413 w 1154906"/>
                  <a:gd name="connsiteY28" fmla="*/ 166688 h 602457"/>
                  <a:gd name="connsiteX29" fmla="*/ 247650 w 1154906"/>
                  <a:gd name="connsiteY29" fmla="*/ 102394 h 602457"/>
                  <a:gd name="connsiteX30" fmla="*/ 171450 w 1154906"/>
                  <a:gd name="connsiteY30" fmla="*/ 102394 h 602457"/>
                  <a:gd name="connsiteX31" fmla="*/ 169069 w 1154906"/>
                  <a:gd name="connsiteY31" fmla="*/ 52388 h 602457"/>
                  <a:gd name="connsiteX32" fmla="*/ 76200 w 1154906"/>
                  <a:gd name="connsiteY32" fmla="*/ 54769 h 602457"/>
                  <a:gd name="connsiteX33" fmla="*/ 78581 w 1154906"/>
                  <a:gd name="connsiteY33" fmla="*/ 19050 h 602457"/>
                  <a:gd name="connsiteX34" fmla="*/ 23813 w 1154906"/>
                  <a:gd name="connsiteY34" fmla="*/ 19050 h 602457"/>
                  <a:gd name="connsiteX35" fmla="*/ 0 w 1154906"/>
                  <a:gd name="connsiteY35" fmla="*/ 0 h 602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54906" h="602457">
                    <a:moveTo>
                      <a:pt x="1154906" y="602457"/>
                    </a:moveTo>
                    <a:lnTo>
                      <a:pt x="1066800" y="602457"/>
                    </a:lnTo>
                    <a:lnTo>
                      <a:pt x="1066800" y="569119"/>
                    </a:lnTo>
                    <a:lnTo>
                      <a:pt x="995363" y="566738"/>
                    </a:lnTo>
                    <a:lnTo>
                      <a:pt x="992981" y="545307"/>
                    </a:lnTo>
                    <a:lnTo>
                      <a:pt x="926306" y="545307"/>
                    </a:lnTo>
                    <a:lnTo>
                      <a:pt x="926306" y="526257"/>
                    </a:lnTo>
                    <a:lnTo>
                      <a:pt x="873919" y="528638"/>
                    </a:lnTo>
                    <a:lnTo>
                      <a:pt x="871538" y="492919"/>
                    </a:lnTo>
                    <a:lnTo>
                      <a:pt x="809625" y="495300"/>
                    </a:lnTo>
                    <a:lnTo>
                      <a:pt x="809625" y="476250"/>
                    </a:lnTo>
                    <a:lnTo>
                      <a:pt x="671513" y="483394"/>
                    </a:lnTo>
                    <a:lnTo>
                      <a:pt x="671513" y="459582"/>
                    </a:lnTo>
                    <a:lnTo>
                      <a:pt x="652463" y="440532"/>
                    </a:lnTo>
                    <a:lnTo>
                      <a:pt x="626269" y="440532"/>
                    </a:lnTo>
                    <a:lnTo>
                      <a:pt x="623888" y="426244"/>
                    </a:lnTo>
                    <a:lnTo>
                      <a:pt x="588169" y="423863"/>
                    </a:lnTo>
                    <a:lnTo>
                      <a:pt x="578644" y="354807"/>
                    </a:lnTo>
                    <a:lnTo>
                      <a:pt x="552450" y="354807"/>
                    </a:lnTo>
                    <a:lnTo>
                      <a:pt x="533400" y="316707"/>
                    </a:lnTo>
                    <a:lnTo>
                      <a:pt x="509588" y="302419"/>
                    </a:lnTo>
                    <a:lnTo>
                      <a:pt x="464344" y="288132"/>
                    </a:lnTo>
                    <a:lnTo>
                      <a:pt x="442913" y="276225"/>
                    </a:lnTo>
                    <a:lnTo>
                      <a:pt x="407194" y="271463"/>
                    </a:lnTo>
                    <a:lnTo>
                      <a:pt x="400050" y="261938"/>
                    </a:lnTo>
                    <a:lnTo>
                      <a:pt x="361950" y="261938"/>
                    </a:lnTo>
                    <a:lnTo>
                      <a:pt x="357188" y="216694"/>
                    </a:lnTo>
                    <a:lnTo>
                      <a:pt x="276225" y="219075"/>
                    </a:lnTo>
                    <a:lnTo>
                      <a:pt x="252413" y="166688"/>
                    </a:lnTo>
                    <a:lnTo>
                      <a:pt x="247650" y="102394"/>
                    </a:lnTo>
                    <a:lnTo>
                      <a:pt x="171450" y="102394"/>
                    </a:lnTo>
                    <a:lnTo>
                      <a:pt x="169069" y="52388"/>
                    </a:lnTo>
                    <a:lnTo>
                      <a:pt x="76200" y="54769"/>
                    </a:lnTo>
                    <a:lnTo>
                      <a:pt x="78581" y="19050"/>
                    </a:lnTo>
                    <a:lnTo>
                      <a:pt x="23813" y="1905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PH"/>
              </a:p>
            </p:txBody>
          </p:sp>
        </p:grpSp>
        <p:grpSp>
          <p:nvGrpSpPr>
            <p:cNvPr id="228" name="Group 74"/>
            <p:cNvGrpSpPr>
              <a:grpSpLocks/>
            </p:cNvGrpSpPr>
            <p:nvPr/>
          </p:nvGrpSpPr>
          <p:grpSpPr bwMode="auto">
            <a:xfrm>
              <a:off x="1744536" y="1882521"/>
              <a:ext cx="6275629" cy="1576359"/>
              <a:chOff x="1744536" y="1882521"/>
              <a:chExt cx="6275629" cy="1576359"/>
            </a:xfrm>
          </p:grpSpPr>
          <p:grpSp>
            <p:nvGrpSpPr>
              <p:cNvPr id="229" name="Group 67"/>
              <p:cNvGrpSpPr>
                <a:grpSpLocks/>
              </p:cNvGrpSpPr>
              <p:nvPr/>
            </p:nvGrpSpPr>
            <p:grpSpPr bwMode="auto">
              <a:xfrm>
                <a:off x="6990764" y="3367440"/>
                <a:ext cx="1029401" cy="91440"/>
                <a:chOff x="6990764" y="3367440"/>
                <a:chExt cx="1029401" cy="91440"/>
              </a:xfrm>
            </p:grpSpPr>
            <p:cxnSp>
              <p:nvCxnSpPr>
                <p:cNvPr id="298" name="Straight Connector 297"/>
                <p:cNvCxnSpPr/>
                <p:nvPr/>
              </p:nvCxnSpPr>
              <p:spPr>
                <a:xfrm>
                  <a:off x="8020050" y="3366807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9" name="Straight Connector 298"/>
                <p:cNvCxnSpPr/>
                <p:nvPr/>
              </p:nvCxnSpPr>
              <p:spPr>
                <a:xfrm>
                  <a:off x="7942263" y="3366807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0" name="Straight Connector 299"/>
                <p:cNvCxnSpPr/>
                <p:nvPr/>
              </p:nvCxnSpPr>
              <p:spPr>
                <a:xfrm>
                  <a:off x="7777163" y="3366807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1" name="Straight Connector 300"/>
                <p:cNvCxnSpPr/>
                <p:nvPr/>
              </p:nvCxnSpPr>
              <p:spPr>
                <a:xfrm>
                  <a:off x="7651750" y="3366807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2" name="Straight Connector 301"/>
                <p:cNvCxnSpPr/>
                <p:nvPr/>
              </p:nvCxnSpPr>
              <p:spPr>
                <a:xfrm>
                  <a:off x="7358063" y="3366807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3" name="Straight Connector 302"/>
                <p:cNvCxnSpPr/>
                <p:nvPr/>
              </p:nvCxnSpPr>
              <p:spPr>
                <a:xfrm>
                  <a:off x="7119938" y="3366807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4" name="Straight Connector 303"/>
                <p:cNvCxnSpPr/>
                <p:nvPr/>
              </p:nvCxnSpPr>
              <p:spPr>
                <a:xfrm>
                  <a:off x="7086600" y="3366807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5" name="Straight Connector 304"/>
                <p:cNvCxnSpPr/>
                <p:nvPr/>
              </p:nvCxnSpPr>
              <p:spPr>
                <a:xfrm>
                  <a:off x="7097713" y="3366807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6" name="Straight Connector 305"/>
                <p:cNvCxnSpPr/>
                <p:nvPr/>
              </p:nvCxnSpPr>
              <p:spPr>
                <a:xfrm>
                  <a:off x="7110413" y="3366807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7" name="Straight Connector 306"/>
                <p:cNvCxnSpPr/>
                <p:nvPr/>
              </p:nvCxnSpPr>
              <p:spPr>
                <a:xfrm>
                  <a:off x="7015163" y="3366807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8" name="Straight Connector 307"/>
                <p:cNvCxnSpPr/>
                <p:nvPr/>
              </p:nvCxnSpPr>
              <p:spPr>
                <a:xfrm>
                  <a:off x="7007225" y="3366807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9" name="Straight Connector 308"/>
                <p:cNvCxnSpPr/>
                <p:nvPr/>
              </p:nvCxnSpPr>
              <p:spPr>
                <a:xfrm>
                  <a:off x="7000875" y="3366807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0" name="Straight Connector 309"/>
                <p:cNvCxnSpPr/>
                <p:nvPr/>
              </p:nvCxnSpPr>
              <p:spPr>
                <a:xfrm>
                  <a:off x="6991350" y="3366807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0" name="Group 70"/>
              <p:cNvGrpSpPr>
                <a:grpSpLocks/>
              </p:cNvGrpSpPr>
              <p:nvPr/>
            </p:nvGrpSpPr>
            <p:grpSpPr bwMode="auto">
              <a:xfrm>
                <a:off x="6697872" y="3291766"/>
                <a:ext cx="88106" cy="91440"/>
                <a:chOff x="6697872" y="3291766"/>
                <a:chExt cx="88106" cy="91440"/>
              </a:xfrm>
            </p:grpSpPr>
            <p:cxnSp>
              <p:nvCxnSpPr>
                <p:cNvPr id="296" name="Straight Connector 295"/>
                <p:cNvCxnSpPr/>
                <p:nvPr/>
              </p:nvCxnSpPr>
              <p:spPr>
                <a:xfrm>
                  <a:off x="6786563" y="3292195"/>
                  <a:ext cx="0" cy="90486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7" name="Straight Connector 296"/>
                <p:cNvCxnSpPr/>
                <p:nvPr/>
              </p:nvCxnSpPr>
              <p:spPr>
                <a:xfrm>
                  <a:off x="6697663" y="3292195"/>
                  <a:ext cx="0" cy="90486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1" name="Group 71"/>
              <p:cNvGrpSpPr>
                <a:grpSpLocks/>
              </p:cNvGrpSpPr>
              <p:nvPr/>
            </p:nvGrpSpPr>
            <p:grpSpPr bwMode="auto">
              <a:xfrm>
                <a:off x="1744536" y="1882521"/>
                <a:ext cx="4890630" cy="1500685"/>
                <a:chOff x="1895348" y="1882521"/>
                <a:chExt cx="4890630" cy="1500685"/>
              </a:xfrm>
            </p:grpSpPr>
            <p:cxnSp>
              <p:nvCxnSpPr>
                <p:cNvPr id="232" name="Straight Connector 231"/>
                <p:cNvCxnSpPr/>
                <p:nvPr/>
              </p:nvCxnSpPr>
              <p:spPr>
                <a:xfrm>
                  <a:off x="6786562" y="3290608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Straight Connector 232"/>
                <p:cNvCxnSpPr/>
                <p:nvPr/>
              </p:nvCxnSpPr>
              <p:spPr>
                <a:xfrm>
                  <a:off x="6697662" y="3290608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Straight Connector 233"/>
                <p:cNvCxnSpPr/>
                <p:nvPr/>
              </p:nvCxnSpPr>
              <p:spPr>
                <a:xfrm>
                  <a:off x="6567487" y="3274733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Straight Connector 234"/>
                <p:cNvCxnSpPr/>
                <p:nvPr/>
              </p:nvCxnSpPr>
              <p:spPr>
                <a:xfrm>
                  <a:off x="6248400" y="3209646"/>
                  <a:ext cx="0" cy="90486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6" name="Straight Connector 235"/>
                <p:cNvCxnSpPr/>
                <p:nvPr/>
              </p:nvCxnSpPr>
              <p:spPr>
                <a:xfrm rot="5400000">
                  <a:off x="6573044" y="3300925"/>
                  <a:ext cx="0" cy="90487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7" name="Straight Connector 236"/>
                <p:cNvCxnSpPr/>
                <p:nvPr/>
              </p:nvCxnSpPr>
              <p:spPr>
                <a:xfrm rot="5400000">
                  <a:off x="6564313" y="3244570"/>
                  <a:ext cx="0" cy="92075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Straight Connector 237"/>
                <p:cNvCxnSpPr/>
                <p:nvPr/>
              </p:nvCxnSpPr>
              <p:spPr>
                <a:xfrm rot="5400000">
                  <a:off x="6244431" y="3192977"/>
                  <a:ext cx="0" cy="90488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Straight Connector 238"/>
                <p:cNvCxnSpPr/>
                <p:nvPr/>
              </p:nvCxnSpPr>
              <p:spPr>
                <a:xfrm>
                  <a:off x="6564312" y="3254095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Straight Connector 239"/>
                <p:cNvCxnSpPr/>
                <p:nvPr/>
              </p:nvCxnSpPr>
              <p:spPr>
                <a:xfrm>
                  <a:off x="6116637" y="3112811"/>
                  <a:ext cx="0" cy="90485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1" name="Straight Connector 240"/>
                <p:cNvCxnSpPr/>
                <p:nvPr/>
              </p:nvCxnSpPr>
              <p:spPr>
                <a:xfrm>
                  <a:off x="6040437" y="3112811"/>
                  <a:ext cx="0" cy="90485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2" name="Straight Connector 241"/>
                <p:cNvCxnSpPr/>
                <p:nvPr/>
              </p:nvCxnSpPr>
              <p:spPr>
                <a:xfrm>
                  <a:off x="6010275" y="3112811"/>
                  <a:ext cx="0" cy="90485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3" name="Straight Connector 242"/>
                <p:cNvCxnSpPr/>
                <p:nvPr/>
              </p:nvCxnSpPr>
              <p:spPr>
                <a:xfrm>
                  <a:off x="5967412" y="3112811"/>
                  <a:ext cx="0" cy="90485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4" name="Straight Connector 243"/>
                <p:cNvCxnSpPr/>
                <p:nvPr/>
              </p:nvCxnSpPr>
              <p:spPr>
                <a:xfrm>
                  <a:off x="5810250" y="3112811"/>
                  <a:ext cx="0" cy="90485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Straight Connector 244"/>
                <p:cNvCxnSpPr/>
                <p:nvPr/>
              </p:nvCxnSpPr>
              <p:spPr>
                <a:xfrm>
                  <a:off x="5207000" y="3074712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Straight Connector 245"/>
                <p:cNvCxnSpPr/>
                <p:nvPr/>
              </p:nvCxnSpPr>
              <p:spPr>
                <a:xfrm>
                  <a:off x="5110162" y="3073124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Straight Connector 246"/>
                <p:cNvCxnSpPr/>
                <p:nvPr/>
              </p:nvCxnSpPr>
              <p:spPr>
                <a:xfrm>
                  <a:off x="4838700" y="2982638"/>
                  <a:ext cx="0" cy="90485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247"/>
                <p:cNvCxnSpPr/>
                <p:nvPr/>
              </p:nvCxnSpPr>
              <p:spPr>
                <a:xfrm>
                  <a:off x="4738687" y="2982638"/>
                  <a:ext cx="0" cy="90485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/>
                <p:cNvCxnSpPr/>
                <p:nvPr/>
              </p:nvCxnSpPr>
              <p:spPr>
                <a:xfrm>
                  <a:off x="4589462" y="2979464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Straight Connector 249"/>
                <p:cNvCxnSpPr/>
                <p:nvPr/>
              </p:nvCxnSpPr>
              <p:spPr>
                <a:xfrm rot="5400000">
                  <a:off x="5097463" y="3041374"/>
                  <a:ext cx="0" cy="92075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Straight Connector 250"/>
                <p:cNvCxnSpPr/>
                <p:nvPr/>
              </p:nvCxnSpPr>
              <p:spPr>
                <a:xfrm rot="5400000">
                  <a:off x="5097463" y="3076298"/>
                  <a:ext cx="0" cy="92075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Straight Connector 251"/>
                <p:cNvCxnSpPr/>
                <p:nvPr/>
              </p:nvCxnSpPr>
              <p:spPr>
                <a:xfrm rot="5400000">
                  <a:off x="4838700" y="2979462"/>
                  <a:ext cx="0" cy="92075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Straight Connector 252"/>
                <p:cNvCxnSpPr/>
                <p:nvPr/>
              </p:nvCxnSpPr>
              <p:spPr>
                <a:xfrm rot="5400000">
                  <a:off x="4548188" y="2949300"/>
                  <a:ext cx="0" cy="92075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4" name="Straight Connector 253"/>
                <p:cNvCxnSpPr/>
                <p:nvPr/>
              </p:nvCxnSpPr>
              <p:spPr>
                <a:xfrm>
                  <a:off x="4552950" y="2949301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Straight Connector 254"/>
                <p:cNvCxnSpPr/>
                <p:nvPr/>
              </p:nvCxnSpPr>
              <p:spPr>
                <a:xfrm>
                  <a:off x="4457700" y="2933426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255"/>
                <p:cNvCxnSpPr/>
                <p:nvPr/>
              </p:nvCxnSpPr>
              <p:spPr>
                <a:xfrm>
                  <a:off x="4335462" y="2925490"/>
                  <a:ext cx="0" cy="90485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Straight Connector 256"/>
                <p:cNvCxnSpPr/>
                <p:nvPr/>
              </p:nvCxnSpPr>
              <p:spPr>
                <a:xfrm>
                  <a:off x="4275137" y="2904852"/>
                  <a:ext cx="0" cy="90486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/>
                <p:cNvCxnSpPr/>
                <p:nvPr/>
              </p:nvCxnSpPr>
              <p:spPr>
                <a:xfrm>
                  <a:off x="4244975" y="2900090"/>
                  <a:ext cx="0" cy="90485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/>
                <p:cNvCxnSpPr/>
                <p:nvPr/>
              </p:nvCxnSpPr>
              <p:spPr>
                <a:xfrm>
                  <a:off x="4151312" y="2808017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Connector 259"/>
                <p:cNvCxnSpPr/>
                <p:nvPr/>
              </p:nvCxnSpPr>
              <p:spPr>
                <a:xfrm>
                  <a:off x="4073525" y="2790554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260"/>
                <p:cNvCxnSpPr/>
                <p:nvPr/>
              </p:nvCxnSpPr>
              <p:spPr>
                <a:xfrm>
                  <a:off x="3917950" y="2727055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Connector 261"/>
                <p:cNvCxnSpPr/>
                <p:nvPr/>
              </p:nvCxnSpPr>
              <p:spPr>
                <a:xfrm>
                  <a:off x="3889375" y="2730230"/>
                  <a:ext cx="0" cy="90486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3" name="Straight Connector 262"/>
                <p:cNvCxnSpPr/>
                <p:nvPr/>
              </p:nvCxnSpPr>
              <p:spPr>
                <a:xfrm>
                  <a:off x="3827462" y="2730230"/>
                  <a:ext cx="0" cy="90486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Straight Connector 263"/>
                <p:cNvCxnSpPr/>
                <p:nvPr/>
              </p:nvCxnSpPr>
              <p:spPr>
                <a:xfrm>
                  <a:off x="3736975" y="2684194"/>
                  <a:ext cx="0" cy="90485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/>
                <p:cNvCxnSpPr/>
                <p:nvPr/>
              </p:nvCxnSpPr>
              <p:spPr>
                <a:xfrm>
                  <a:off x="3687762" y="2682606"/>
                  <a:ext cx="0" cy="90486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6" name="Straight Connector 265"/>
                <p:cNvCxnSpPr/>
                <p:nvPr/>
              </p:nvCxnSpPr>
              <p:spPr>
                <a:xfrm>
                  <a:off x="3652837" y="2682606"/>
                  <a:ext cx="0" cy="90486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Straight Connector 266"/>
                <p:cNvCxnSpPr/>
                <p:nvPr/>
              </p:nvCxnSpPr>
              <p:spPr>
                <a:xfrm>
                  <a:off x="3592512" y="2682606"/>
                  <a:ext cx="0" cy="90486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Straight Connector 267"/>
                <p:cNvCxnSpPr/>
                <p:nvPr/>
              </p:nvCxnSpPr>
              <p:spPr>
                <a:xfrm>
                  <a:off x="3540125" y="2684194"/>
                  <a:ext cx="0" cy="90485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9" name="Straight Connector 268"/>
                <p:cNvCxnSpPr/>
                <p:nvPr/>
              </p:nvCxnSpPr>
              <p:spPr>
                <a:xfrm>
                  <a:off x="3795712" y="2715943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Connector 269"/>
                <p:cNvCxnSpPr/>
                <p:nvPr/>
              </p:nvCxnSpPr>
              <p:spPr>
                <a:xfrm>
                  <a:off x="3390900" y="2592121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Straight Connector 270"/>
                <p:cNvCxnSpPr/>
                <p:nvPr/>
              </p:nvCxnSpPr>
              <p:spPr>
                <a:xfrm>
                  <a:off x="3357562" y="2592121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2" name="Straight Connector 271"/>
                <p:cNvCxnSpPr/>
                <p:nvPr/>
              </p:nvCxnSpPr>
              <p:spPr>
                <a:xfrm>
                  <a:off x="3309937" y="2590533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3" name="Straight Connector 272"/>
                <p:cNvCxnSpPr/>
                <p:nvPr/>
              </p:nvCxnSpPr>
              <p:spPr>
                <a:xfrm>
                  <a:off x="3263900" y="2590533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4" name="Straight Connector 273"/>
                <p:cNvCxnSpPr/>
                <p:nvPr/>
              </p:nvCxnSpPr>
              <p:spPr>
                <a:xfrm>
                  <a:off x="3138487" y="2554021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Straight Connector 274"/>
                <p:cNvCxnSpPr/>
                <p:nvPr/>
              </p:nvCxnSpPr>
              <p:spPr>
                <a:xfrm>
                  <a:off x="3086100" y="2546084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/>
                <p:cNvCxnSpPr/>
                <p:nvPr/>
              </p:nvCxnSpPr>
              <p:spPr>
                <a:xfrm>
                  <a:off x="2924175" y="2455598"/>
                  <a:ext cx="0" cy="90485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Connector 276"/>
                <p:cNvCxnSpPr/>
                <p:nvPr/>
              </p:nvCxnSpPr>
              <p:spPr>
                <a:xfrm>
                  <a:off x="2838450" y="2427024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Straight Connector 277"/>
                <p:cNvCxnSpPr/>
                <p:nvPr/>
              </p:nvCxnSpPr>
              <p:spPr>
                <a:xfrm>
                  <a:off x="2778125" y="2406386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/>
                <p:cNvCxnSpPr/>
                <p:nvPr/>
              </p:nvCxnSpPr>
              <p:spPr>
                <a:xfrm>
                  <a:off x="2740025" y="2388925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/>
                <p:cNvCxnSpPr/>
                <p:nvPr/>
              </p:nvCxnSpPr>
              <p:spPr>
                <a:xfrm>
                  <a:off x="2697162" y="2360350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Straight Connector 280"/>
                <p:cNvCxnSpPr/>
                <p:nvPr/>
              </p:nvCxnSpPr>
              <p:spPr>
                <a:xfrm>
                  <a:off x="2652712" y="2352412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Straight Connector 281"/>
                <p:cNvCxnSpPr/>
                <p:nvPr/>
              </p:nvCxnSpPr>
              <p:spPr>
                <a:xfrm>
                  <a:off x="2582862" y="2344475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Straight Connector 282"/>
                <p:cNvCxnSpPr/>
                <p:nvPr/>
              </p:nvCxnSpPr>
              <p:spPr>
                <a:xfrm>
                  <a:off x="2543175" y="2344475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Straight Connector 283"/>
                <p:cNvCxnSpPr/>
                <p:nvPr/>
              </p:nvCxnSpPr>
              <p:spPr>
                <a:xfrm>
                  <a:off x="2376487" y="2173029"/>
                  <a:ext cx="0" cy="90485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Straight Connector 284"/>
                <p:cNvCxnSpPr/>
                <p:nvPr/>
              </p:nvCxnSpPr>
              <p:spPr>
                <a:xfrm>
                  <a:off x="2292350" y="2149216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Straight Connector 285"/>
                <p:cNvCxnSpPr/>
                <p:nvPr/>
              </p:nvCxnSpPr>
              <p:spPr>
                <a:xfrm>
                  <a:off x="2159000" y="2080955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7" name="Straight Connector 286"/>
                <p:cNvCxnSpPr/>
                <p:nvPr/>
              </p:nvCxnSpPr>
              <p:spPr>
                <a:xfrm>
                  <a:off x="2049462" y="1979357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8" name="Straight Connector 287"/>
                <p:cNvCxnSpPr/>
                <p:nvPr/>
              </p:nvCxnSpPr>
              <p:spPr>
                <a:xfrm>
                  <a:off x="2078037" y="1984119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9" name="Straight Connector 288"/>
                <p:cNvCxnSpPr/>
                <p:nvPr/>
              </p:nvCxnSpPr>
              <p:spPr>
                <a:xfrm>
                  <a:off x="2119312" y="1979357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0" name="Straight Connector 289"/>
                <p:cNvCxnSpPr/>
                <p:nvPr/>
              </p:nvCxnSpPr>
              <p:spPr>
                <a:xfrm rot="5400000">
                  <a:off x="2223294" y="2091272"/>
                  <a:ext cx="0" cy="90487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1" name="Straight Connector 290"/>
                <p:cNvCxnSpPr/>
                <p:nvPr/>
              </p:nvCxnSpPr>
              <p:spPr>
                <a:xfrm rot="5400000">
                  <a:off x="2107406" y="1978562"/>
                  <a:ext cx="0" cy="90488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2" name="Straight Connector 291"/>
                <p:cNvCxnSpPr/>
                <p:nvPr/>
              </p:nvCxnSpPr>
              <p:spPr>
                <a:xfrm rot="5400000">
                  <a:off x="2443163" y="2236526"/>
                  <a:ext cx="0" cy="92075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3" name="Straight Connector 292"/>
                <p:cNvCxnSpPr/>
                <p:nvPr/>
              </p:nvCxnSpPr>
              <p:spPr>
                <a:xfrm rot="5400000">
                  <a:off x="2376488" y="2171440"/>
                  <a:ext cx="0" cy="92075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4" name="Straight Connector 293"/>
                <p:cNvCxnSpPr/>
                <p:nvPr/>
              </p:nvCxnSpPr>
              <p:spPr>
                <a:xfrm rot="5400000">
                  <a:off x="2913063" y="2444485"/>
                  <a:ext cx="0" cy="92075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5" name="Straight Connector 294"/>
                <p:cNvCxnSpPr/>
                <p:nvPr/>
              </p:nvCxnSpPr>
              <p:spPr>
                <a:xfrm>
                  <a:off x="1895475" y="1882521"/>
                  <a:ext cx="0" cy="92073"/>
                </a:xfrm>
                <a:prstGeom prst="line">
                  <a:avLst/>
                </a:prstGeom>
                <a:ln w="28575">
                  <a:solidFill>
                    <a:srgbClr val="F9951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15" name="Group 205"/>
          <p:cNvGrpSpPr>
            <a:grpSpLocks/>
          </p:cNvGrpSpPr>
          <p:nvPr/>
        </p:nvGrpSpPr>
        <p:grpSpPr bwMode="auto">
          <a:xfrm>
            <a:off x="1517651" y="1416268"/>
            <a:ext cx="6278563" cy="1909762"/>
            <a:chOff x="1708150" y="1883808"/>
            <a:chExt cx="6278563" cy="1909765"/>
          </a:xfrm>
        </p:grpSpPr>
        <p:grpSp>
          <p:nvGrpSpPr>
            <p:cNvPr id="316" name="Group 139"/>
            <p:cNvGrpSpPr>
              <a:grpSpLocks/>
            </p:cNvGrpSpPr>
            <p:nvPr/>
          </p:nvGrpSpPr>
          <p:grpSpPr bwMode="auto">
            <a:xfrm>
              <a:off x="1708150" y="1917700"/>
              <a:ext cx="6278563" cy="1830388"/>
              <a:chOff x="1708150" y="1917700"/>
              <a:chExt cx="6278563" cy="1830388"/>
            </a:xfrm>
          </p:grpSpPr>
          <p:sp>
            <p:nvSpPr>
              <p:cNvPr id="378" name="Freeform 377"/>
              <p:cNvSpPr/>
              <p:nvPr/>
            </p:nvSpPr>
            <p:spPr>
              <a:xfrm>
                <a:off x="3919538" y="3433210"/>
                <a:ext cx="4067175" cy="314326"/>
              </a:xfrm>
              <a:custGeom>
                <a:avLst/>
                <a:gdLst>
                  <a:gd name="connsiteX0" fmla="*/ 4067175 w 4067175"/>
                  <a:gd name="connsiteY0" fmla="*/ 309562 h 314325"/>
                  <a:gd name="connsiteX1" fmla="*/ 2366962 w 4067175"/>
                  <a:gd name="connsiteY1" fmla="*/ 314325 h 314325"/>
                  <a:gd name="connsiteX2" fmla="*/ 2366962 w 4067175"/>
                  <a:gd name="connsiteY2" fmla="*/ 276225 h 314325"/>
                  <a:gd name="connsiteX3" fmla="*/ 1628775 w 4067175"/>
                  <a:gd name="connsiteY3" fmla="*/ 276225 h 314325"/>
                  <a:gd name="connsiteX4" fmla="*/ 1628775 w 4067175"/>
                  <a:gd name="connsiteY4" fmla="*/ 276225 h 314325"/>
                  <a:gd name="connsiteX5" fmla="*/ 1600200 w 4067175"/>
                  <a:gd name="connsiteY5" fmla="*/ 238125 h 314325"/>
                  <a:gd name="connsiteX6" fmla="*/ 1109662 w 4067175"/>
                  <a:gd name="connsiteY6" fmla="*/ 238125 h 314325"/>
                  <a:gd name="connsiteX7" fmla="*/ 1000125 w 4067175"/>
                  <a:gd name="connsiteY7" fmla="*/ 171450 h 314325"/>
                  <a:gd name="connsiteX8" fmla="*/ 952500 w 4067175"/>
                  <a:gd name="connsiteY8" fmla="*/ 161925 h 314325"/>
                  <a:gd name="connsiteX9" fmla="*/ 952500 w 4067175"/>
                  <a:gd name="connsiteY9" fmla="*/ 133350 h 314325"/>
                  <a:gd name="connsiteX10" fmla="*/ 395287 w 4067175"/>
                  <a:gd name="connsiteY10" fmla="*/ 128587 h 314325"/>
                  <a:gd name="connsiteX11" fmla="*/ 395287 w 4067175"/>
                  <a:gd name="connsiteY11" fmla="*/ 104775 h 314325"/>
                  <a:gd name="connsiteX12" fmla="*/ 328612 w 4067175"/>
                  <a:gd name="connsiteY12" fmla="*/ 104775 h 314325"/>
                  <a:gd name="connsiteX13" fmla="*/ 314325 w 4067175"/>
                  <a:gd name="connsiteY13" fmla="*/ 85725 h 314325"/>
                  <a:gd name="connsiteX14" fmla="*/ 214312 w 4067175"/>
                  <a:gd name="connsiteY14" fmla="*/ 80962 h 314325"/>
                  <a:gd name="connsiteX15" fmla="*/ 214312 w 4067175"/>
                  <a:gd name="connsiteY15" fmla="*/ 38100 h 314325"/>
                  <a:gd name="connsiteX16" fmla="*/ 0 w 4067175"/>
                  <a:gd name="connsiteY16" fmla="*/ 42862 h 314325"/>
                  <a:gd name="connsiteX17" fmla="*/ 4762 w 4067175"/>
                  <a:gd name="connsiteY17" fmla="*/ 0 h 31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67175" h="314325">
                    <a:moveTo>
                      <a:pt x="4067175" y="309562"/>
                    </a:moveTo>
                    <a:lnTo>
                      <a:pt x="2366962" y="314325"/>
                    </a:lnTo>
                    <a:lnTo>
                      <a:pt x="2366962" y="276225"/>
                    </a:lnTo>
                    <a:lnTo>
                      <a:pt x="1628775" y="276225"/>
                    </a:lnTo>
                    <a:lnTo>
                      <a:pt x="1628775" y="276225"/>
                    </a:lnTo>
                    <a:lnTo>
                      <a:pt x="1600200" y="238125"/>
                    </a:lnTo>
                    <a:lnTo>
                      <a:pt x="1109662" y="238125"/>
                    </a:lnTo>
                    <a:lnTo>
                      <a:pt x="1000125" y="171450"/>
                    </a:lnTo>
                    <a:lnTo>
                      <a:pt x="952500" y="161925"/>
                    </a:lnTo>
                    <a:lnTo>
                      <a:pt x="952500" y="133350"/>
                    </a:lnTo>
                    <a:lnTo>
                      <a:pt x="395287" y="128587"/>
                    </a:lnTo>
                    <a:lnTo>
                      <a:pt x="395287" y="104775"/>
                    </a:lnTo>
                    <a:lnTo>
                      <a:pt x="328612" y="104775"/>
                    </a:lnTo>
                    <a:lnTo>
                      <a:pt x="314325" y="85725"/>
                    </a:lnTo>
                    <a:lnTo>
                      <a:pt x="214312" y="80962"/>
                    </a:lnTo>
                    <a:lnTo>
                      <a:pt x="214312" y="38100"/>
                    </a:lnTo>
                    <a:lnTo>
                      <a:pt x="0" y="42862"/>
                    </a:lnTo>
                    <a:lnTo>
                      <a:pt x="4762" y="0"/>
                    </a:lnTo>
                  </a:path>
                </a:pathLst>
              </a:cu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PH"/>
              </a:p>
            </p:txBody>
          </p:sp>
          <p:sp>
            <p:nvSpPr>
              <p:cNvPr id="379" name="Freeform 378"/>
              <p:cNvSpPr/>
              <p:nvPr/>
            </p:nvSpPr>
            <p:spPr>
              <a:xfrm>
                <a:off x="1708150" y="1917145"/>
                <a:ext cx="2219325" cy="1520827"/>
              </a:xfrm>
              <a:custGeom>
                <a:avLst/>
                <a:gdLst>
                  <a:gd name="connsiteX0" fmla="*/ 2219325 w 2219325"/>
                  <a:gd name="connsiteY0" fmla="*/ 1517650 h 1520825"/>
                  <a:gd name="connsiteX1" fmla="*/ 1689100 w 2219325"/>
                  <a:gd name="connsiteY1" fmla="*/ 1520825 h 1520825"/>
                  <a:gd name="connsiteX2" fmla="*/ 1657350 w 2219325"/>
                  <a:gd name="connsiteY2" fmla="*/ 1479550 h 1520825"/>
                  <a:gd name="connsiteX3" fmla="*/ 1603375 w 2219325"/>
                  <a:gd name="connsiteY3" fmla="*/ 1450975 h 1520825"/>
                  <a:gd name="connsiteX4" fmla="*/ 1562100 w 2219325"/>
                  <a:gd name="connsiteY4" fmla="*/ 1438275 h 1520825"/>
                  <a:gd name="connsiteX5" fmla="*/ 1508125 w 2219325"/>
                  <a:gd name="connsiteY5" fmla="*/ 1435100 h 1520825"/>
                  <a:gd name="connsiteX6" fmla="*/ 1495425 w 2219325"/>
                  <a:gd name="connsiteY6" fmla="*/ 1412875 h 1520825"/>
                  <a:gd name="connsiteX7" fmla="*/ 1381125 w 2219325"/>
                  <a:gd name="connsiteY7" fmla="*/ 1412875 h 1520825"/>
                  <a:gd name="connsiteX8" fmla="*/ 1352550 w 2219325"/>
                  <a:gd name="connsiteY8" fmla="*/ 1374775 h 1520825"/>
                  <a:gd name="connsiteX9" fmla="*/ 1333500 w 2219325"/>
                  <a:gd name="connsiteY9" fmla="*/ 1339850 h 1520825"/>
                  <a:gd name="connsiteX10" fmla="*/ 1241425 w 2219325"/>
                  <a:gd name="connsiteY10" fmla="*/ 1336675 h 1520825"/>
                  <a:gd name="connsiteX11" fmla="*/ 1127125 w 2219325"/>
                  <a:gd name="connsiteY11" fmla="*/ 1266825 h 1520825"/>
                  <a:gd name="connsiteX12" fmla="*/ 1073150 w 2219325"/>
                  <a:gd name="connsiteY12" fmla="*/ 1263650 h 1520825"/>
                  <a:gd name="connsiteX13" fmla="*/ 1073150 w 2219325"/>
                  <a:gd name="connsiteY13" fmla="*/ 1228725 h 1520825"/>
                  <a:gd name="connsiteX14" fmla="*/ 949325 w 2219325"/>
                  <a:gd name="connsiteY14" fmla="*/ 1228725 h 1520825"/>
                  <a:gd name="connsiteX15" fmla="*/ 828675 w 2219325"/>
                  <a:gd name="connsiteY15" fmla="*/ 1133475 h 1520825"/>
                  <a:gd name="connsiteX16" fmla="*/ 708025 w 2219325"/>
                  <a:gd name="connsiteY16" fmla="*/ 1130300 h 1520825"/>
                  <a:gd name="connsiteX17" fmla="*/ 688975 w 2219325"/>
                  <a:gd name="connsiteY17" fmla="*/ 1047750 h 1520825"/>
                  <a:gd name="connsiteX18" fmla="*/ 673100 w 2219325"/>
                  <a:gd name="connsiteY18" fmla="*/ 1047750 h 1520825"/>
                  <a:gd name="connsiteX19" fmla="*/ 663575 w 2219325"/>
                  <a:gd name="connsiteY19" fmla="*/ 917575 h 1520825"/>
                  <a:gd name="connsiteX20" fmla="*/ 571500 w 2219325"/>
                  <a:gd name="connsiteY20" fmla="*/ 835025 h 1520825"/>
                  <a:gd name="connsiteX21" fmla="*/ 517525 w 2219325"/>
                  <a:gd name="connsiteY21" fmla="*/ 806450 h 1520825"/>
                  <a:gd name="connsiteX22" fmla="*/ 492125 w 2219325"/>
                  <a:gd name="connsiteY22" fmla="*/ 784225 h 1520825"/>
                  <a:gd name="connsiteX23" fmla="*/ 425450 w 2219325"/>
                  <a:gd name="connsiteY23" fmla="*/ 768350 h 1520825"/>
                  <a:gd name="connsiteX24" fmla="*/ 422275 w 2219325"/>
                  <a:gd name="connsiteY24" fmla="*/ 663575 h 1520825"/>
                  <a:gd name="connsiteX25" fmla="*/ 339725 w 2219325"/>
                  <a:gd name="connsiteY25" fmla="*/ 663575 h 1520825"/>
                  <a:gd name="connsiteX26" fmla="*/ 336550 w 2219325"/>
                  <a:gd name="connsiteY26" fmla="*/ 533400 h 1520825"/>
                  <a:gd name="connsiteX27" fmla="*/ 298450 w 2219325"/>
                  <a:gd name="connsiteY27" fmla="*/ 533400 h 1520825"/>
                  <a:gd name="connsiteX28" fmla="*/ 298450 w 2219325"/>
                  <a:gd name="connsiteY28" fmla="*/ 469900 h 1520825"/>
                  <a:gd name="connsiteX29" fmla="*/ 257175 w 2219325"/>
                  <a:gd name="connsiteY29" fmla="*/ 469900 h 1520825"/>
                  <a:gd name="connsiteX30" fmla="*/ 257175 w 2219325"/>
                  <a:gd name="connsiteY30" fmla="*/ 330200 h 1520825"/>
                  <a:gd name="connsiteX31" fmla="*/ 171450 w 2219325"/>
                  <a:gd name="connsiteY31" fmla="*/ 330200 h 1520825"/>
                  <a:gd name="connsiteX32" fmla="*/ 168275 w 2219325"/>
                  <a:gd name="connsiteY32" fmla="*/ 155575 h 1520825"/>
                  <a:gd name="connsiteX33" fmla="*/ 92075 w 2219325"/>
                  <a:gd name="connsiteY33" fmla="*/ 155575 h 1520825"/>
                  <a:gd name="connsiteX34" fmla="*/ 88900 w 2219325"/>
                  <a:gd name="connsiteY34" fmla="*/ 0 h 1520825"/>
                  <a:gd name="connsiteX35" fmla="*/ 0 w 2219325"/>
                  <a:gd name="connsiteY35" fmla="*/ 0 h 152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219325" h="1520825">
                    <a:moveTo>
                      <a:pt x="2219325" y="1517650"/>
                    </a:moveTo>
                    <a:lnTo>
                      <a:pt x="1689100" y="1520825"/>
                    </a:lnTo>
                    <a:lnTo>
                      <a:pt x="1657350" y="1479550"/>
                    </a:lnTo>
                    <a:lnTo>
                      <a:pt x="1603375" y="1450975"/>
                    </a:lnTo>
                    <a:lnTo>
                      <a:pt x="1562100" y="1438275"/>
                    </a:lnTo>
                    <a:lnTo>
                      <a:pt x="1508125" y="1435100"/>
                    </a:lnTo>
                    <a:lnTo>
                      <a:pt x="1495425" y="1412875"/>
                    </a:lnTo>
                    <a:lnTo>
                      <a:pt x="1381125" y="1412875"/>
                    </a:lnTo>
                    <a:lnTo>
                      <a:pt x="1352550" y="1374775"/>
                    </a:lnTo>
                    <a:lnTo>
                      <a:pt x="1333500" y="1339850"/>
                    </a:lnTo>
                    <a:lnTo>
                      <a:pt x="1241425" y="1336675"/>
                    </a:lnTo>
                    <a:lnTo>
                      <a:pt x="1127125" y="1266825"/>
                    </a:lnTo>
                    <a:lnTo>
                      <a:pt x="1073150" y="1263650"/>
                    </a:lnTo>
                    <a:lnTo>
                      <a:pt x="1073150" y="1228725"/>
                    </a:lnTo>
                    <a:lnTo>
                      <a:pt x="949325" y="1228725"/>
                    </a:lnTo>
                    <a:lnTo>
                      <a:pt x="828675" y="1133475"/>
                    </a:lnTo>
                    <a:lnTo>
                      <a:pt x="708025" y="1130300"/>
                    </a:lnTo>
                    <a:lnTo>
                      <a:pt x="688975" y="1047750"/>
                    </a:lnTo>
                    <a:lnTo>
                      <a:pt x="673100" y="1047750"/>
                    </a:lnTo>
                    <a:lnTo>
                      <a:pt x="663575" y="917575"/>
                    </a:lnTo>
                    <a:lnTo>
                      <a:pt x="571500" y="835025"/>
                    </a:lnTo>
                    <a:lnTo>
                      <a:pt x="517525" y="806450"/>
                    </a:lnTo>
                    <a:lnTo>
                      <a:pt x="492125" y="784225"/>
                    </a:lnTo>
                    <a:lnTo>
                      <a:pt x="425450" y="768350"/>
                    </a:lnTo>
                    <a:lnTo>
                      <a:pt x="422275" y="663575"/>
                    </a:lnTo>
                    <a:lnTo>
                      <a:pt x="339725" y="663575"/>
                    </a:lnTo>
                    <a:cubicBezTo>
                      <a:pt x="338667" y="620183"/>
                      <a:pt x="337608" y="576792"/>
                      <a:pt x="336550" y="533400"/>
                    </a:cubicBezTo>
                    <a:lnTo>
                      <a:pt x="298450" y="533400"/>
                    </a:lnTo>
                    <a:lnTo>
                      <a:pt x="298450" y="469900"/>
                    </a:lnTo>
                    <a:lnTo>
                      <a:pt x="257175" y="469900"/>
                    </a:lnTo>
                    <a:lnTo>
                      <a:pt x="257175" y="330200"/>
                    </a:lnTo>
                    <a:lnTo>
                      <a:pt x="171450" y="330200"/>
                    </a:lnTo>
                    <a:cubicBezTo>
                      <a:pt x="170392" y="271992"/>
                      <a:pt x="169333" y="213783"/>
                      <a:pt x="168275" y="155575"/>
                    </a:cubicBezTo>
                    <a:lnTo>
                      <a:pt x="92075" y="155575"/>
                    </a:lnTo>
                    <a:cubicBezTo>
                      <a:pt x="91017" y="103717"/>
                      <a:pt x="89958" y="51858"/>
                      <a:pt x="88900" y="0"/>
                    </a:cubicBez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PH"/>
              </a:p>
            </p:txBody>
          </p:sp>
        </p:grpSp>
        <p:grpSp>
          <p:nvGrpSpPr>
            <p:cNvPr id="317" name="Group 167"/>
            <p:cNvGrpSpPr>
              <a:grpSpLocks/>
            </p:cNvGrpSpPr>
            <p:nvPr/>
          </p:nvGrpSpPr>
          <p:grpSpPr bwMode="auto">
            <a:xfrm>
              <a:off x="1739774" y="1883808"/>
              <a:ext cx="6206572" cy="1909765"/>
              <a:chOff x="1739774" y="1883808"/>
              <a:chExt cx="6206572" cy="1909765"/>
            </a:xfrm>
          </p:grpSpPr>
          <p:grpSp>
            <p:nvGrpSpPr>
              <p:cNvPr id="318" name="Group 160"/>
              <p:cNvGrpSpPr>
                <a:grpSpLocks/>
              </p:cNvGrpSpPr>
              <p:nvPr/>
            </p:nvGrpSpPr>
            <p:grpSpPr bwMode="auto">
              <a:xfrm>
                <a:off x="5186362" y="3630613"/>
                <a:ext cx="2759984" cy="162960"/>
                <a:chOff x="5186362" y="3630613"/>
                <a:chExt cx="2759984" cy="162960"/>
              </a:xfrm>
            </p:grpSpPr>
            <p:grpSp>
              <p:nvGrpSpPr>
                <p:cNvPr id="360" name="Group 153"/>
                <p:cNvGrpSpPr>
                  <a:grpSpLocks/>
                </p:cNvGrpSpPr>
                <p:nvPr/>
              </p:nvGrpSpPr>
              <p:grpSpPr bwMode="auto">
                <a:xfrm>
                  <a:off x="6501409" y="3702133"/>
                  <a:ext cx="1444937" cy="91440"/>
                  <a:chOff x="6501409" y="3702133"/>
                  <a:chExt cx="1444937" cy="91440"/>
                </a:xfrm>
              </p:grpSpPr>
              <p:cxnSp>
                <p:nvCxnSpPr>
                  <p:cNvPr id="368" name="Straight Connector 367"/>
                  <p:cNvCxnSpPr/>
                  <p:nvPr/>
                </p:nvCxnSpPr>
                <p:spPr>
                  <a:xfrm>
                    <a:off x="7947025" y="3701498"/>
                    <a:ext cx="0" cy="92075"/>
                  </a:xfrm>
                  <a:prstGeom prst="line">
                    <a:avLst/>
                  </a:prstGeom>
                  <a:ln w="28575">
                    <a:solidFill>
                      <a:srgbClr val="B9D62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9" name="Straight Connector 368"/>
                  <p:cNvCxnSpPr/>
                  <p:nvPr/>
                </p:nvCxnSpPr>
                <p:spPr>
                  <a:xfrm>
                    <a:off x="7607300" y="3701498"/>
                    <a:ext cx="0" cy="92075"/>
                  </a:xfrm>
                  <a:prstGeom prst="line">
                    <a:avLst/>
                  </a:prstGeom>
                  <a:ln w="28575">
                    <a:solidFill>
                      <a:srgbClr val="B9D62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0" name="Straight Connector 369"/>
                  <p:cNvCxnSpPr/>
                  <p:nvPr/>
                </p:nvCxnSpPr>
                <p:spPr>
                  <a:xfrm>
                    <a:off x="7504113" y="3701498"/>
                    <a:ext cx="0" cy="92075"/>
                  </a:xfrm>
                  <a:prstGeom prst="line">
                    <a:avLst/>
                  </a:prstGeom>
                  <a:ln w="28575">
                    <a:solidFill>
                      <a:srgbClr val="B9D62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1" name="Straight Connector 370"/>
                  <p:cNvCxnSpPr/>
                  <p:nvPr/>
                </p:nvCxnSpPr>
                <p:spPr>
                  <a:xfrm>
                    <a:off x="7189788" y="3701498"/>
                    <a:ext cx="0" cy="92075"/>
                  </a:xfrm>
                  <a:prstGeom prst="line">
                    <a:avLst/>
                  </a:prstGeom>
                  <a:ln w="28575">
                    <a:solidFill>
                      <a:srgbClr val="B9D62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2" name="Straight Connector 371"/>
                  <p:cNvCxnSpPr/>
                  <p:nvPr/>
                </p:nvCxnSpPr>
                <p:spPr>
                  <a:xfrm>
                    <a:off x="7056438" y="3701498"/>
                    <a:ext cx="0" cy="92075"/>
                  </a:xfrm>
                  <a:prstGeom prst="line">
                    <a:avLst/>
                  </a:prstGeom>
                  <a:ln w="28575">
                    <a:solidFill>
                      <a:srgbClr val="B9D62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3" name="Straight Connector 372"/>
                  <p:cNvCxnSpPr/>
                  <p:nvPr/>
                </p:nvCxnSpPr>
                <p:spPr>
                  <a:xfrm>
                    <a:off x="6975475" y="3701498"/>
                    <a:ext cx="0" cy="92075"/>
                  </a:xfrm>
                  <a:prstGeom prst="line">
                    <a:avLst/>
                  </a:prstGeom>
                  <a:ln w="28575">
                    <a:solidFill>
                      <a:srgbClr val="B9D62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4" name="Straight Connector 373"/>
                  <p:cNvCxnSpPr/>
                  <p:nvPr/>
                </p:nvCxnSpPr>
                <p:spPr>
                  <a:xfrm>
                    <a:off x="6950075" y="3701498"/>
                    <a:ext cx="0" cy="92075"/>
                  </a:xfrm>
                  <a:prstGeom prst="line">
                    <a:avLst/>
                  </a:prstGeom>
                  <a:ln w="28575">
                    <a:solidFill>
                      <a:srgbClr val="B9D62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5" name="Straight Connector 374"/>
                  <p:cNvCxnSpPr/>
                  <p:nvPr/>
                </p:nvCxnSpPr>
                <p:spPr>
                  <a:xfrm>
                    <a:off x="6692900" y="3701498"/>
                    <a:ext cx="0" cy="92075"/>
                  </a:xfrm>
                  <a:prstGeom prst="line">
                    <a:avLst/>
                  </a:prstGeom>
                  <a:ln w="28575">
                    <a:solidFill>
                      <a:srgbClr val="B9D62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6" name="Straight Connector 375"/>
                  <p:cNvCxnSpPr/>
                  <p:nvPr/>
                </p:nvCxnSpPr>
                <p:spPr>
                  <a:xfrm>
                    <a:off x="6659563" y="3701498"/>
                    <a:ext cx="0" cy="92075"/>
                  </a:xfrm>
                  <a:prstGeom prst="line">
                    <a:avLst/>
                  </a:prstGeom>
                  <a:ln w="28575">
                    <a:solidFill>
                      <a:srgbClr val="B9D62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7" name="Straight Connector 376"/>
                  <p:cNvCxnSpPr/>
                  <p:nvPr/>
                </p:nvCxnSpPr>
                <p:spPr>
                  <a:xfrm>
                    <a:off x="6610350" y="3701498"/>
                    <a:ext cx="0" cy="92075"/>
                  </a:xfrm>
                  <a:prstGeom prst="line">
                    <a:avLst/>
                  </a:prstGeom>
                  <a:ln w="28575">
                    <a:solidFill>
                      <a:srgbClr val="B9D62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61" name="Group 159"/>
                <p:cNvGrpSpPr>
                  <a:grpSpLocks/>
                </p:cNvGrpSpPr>
                <p:nvPr/>
              </p:nvGrpSpPr>
              <p:grpSpPr bwMode="auto">
                <a:xfrm>
                  <a:off x="5186362" y="3630613"/>
                  <a:ext cx="983329" cy="123593"/>
                  <a:chOff x="5186362" y="3630613"/>
                  <a:chExt cx="983329" cy="123593"/>
                </a:xfrm>
              </p:grpSpPr>
              <p:cxnSp>
                <p:nvCxnSpPr>
                  <p:cNvPr id="362" name="Straight Connector 361"/>
                  <p:cNvCxnSpPr/>
                  <p:nvPr/>
                </p:nvCxnSpPr>
                <p:spPr>
                  <a:xfrm>
                    <a:off x="6278563" y="3661811"/>
                    <a:ext cx="0" cy="92075"/>
                  </a:xfrm>
                  <a:prstGeom prst="line">
                    <a:avLst/>
                  </a:prstGeom>
                  <a:ln w="28575">
                    <a:solidFill>
                      <a:srgbClr val="B9D62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3" name="Straight Connector 362"/>
                  <p:cNvCxnSpPr/>
                  <p:nvPr/>
                </p:nvCxnSpPr>
                <p:spPr>
                  <a:xfrm>
                    <a:off x="6208713" y="3661811"/>
                    <a:ext cx="0" cy="92075"/>
                  </a:xfrm>
                  <a:prstGeom prst="line">
                    <a:avLst/>
                  </a:prstGeom>
                  <a:ln w="28575">
                    <a:solidFill>
                      <a:srgbClr val="B9D62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4" name="Straight Connector 363"/>
                  <p:cNvCxnSpPr/>
                  <p:nvPr/>
                </p:nvCxnSpPr>
                <p:spPr>
                  <a:xfrm>
                    <a:off x="5751513" y="3661811"/>
                    <a:ext cx="0" cy="92075"/>
                  </a:xfrm>
                  <a:prstGeom prst="line">
                    <a:avLst/>
                  </a:prstGeom>
                  <a:ln w="28575">
                    <a:solidFill>
                      <a:srgbClr val="B9D62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5" name="Straight Connector 364"/>
                  <p:cNvCxnSpPr/>
                  <p:nvPr/>
                </p:nvCxnSpPr>
                <p:spPr>
                  <a:xfrm>
                    <a:off x="5719763" y="3661811"/>
                    <a:ext cx="0" cy="92075"/>
                  </a:xfrm>
                  <a:prstGeom prst="line">
                    <a:avLst/>
                  </a:prstGeom>
                  <a:ln w="28575">
                    <a:solidFill>
                      <a:srgbClr val="B9D62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6" name="Straight Connector 365"/>
                  <p:cNvCxnSpPr/>
                  <p:nvPr/>
                </p:nvCxnSpPr>
                <p:spPr>
                  <a:xfrm>
                    <a:off x="5572125" y="3661811"/>
                    <a:ext cx="0" cy="92075"/>
                  </a:xfrm>
                  <a:prstGeom prst="line">
                    <a:avLst/>
                  </a:prstGeom>
                  <a:ln w="28575">
                    <a:solidFill>
                      <a:srgbClr val="B9D62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7" name="Straight Connector 366"/>
                  <p:cNvCxnSpPr/>
                  <p:nvPr/>
                </p:nvCxnSpPr>
                <p:spPr>
                  <a:xfrm>
                    <a:off x="5186363" y="3630061"/>
                    <a:ext cx="0" cy="92075"/>
                  </a:xfrm>
                  <a:prstGeom prst="line">
                    <a:avLst/>
                  </a:prstGeom>
                  <a:ln w="28575">
                    <a:solidFill>
                      <a:srgbClr val="B9D62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19" name="Group 166"/>
              <p:cNvGrpSpPr>
                <a:grpSpLocks/>
              </p:cNvGrpSpPr>
              <p:nvPr/>
            </p:nvGrpSpPr>
            <p:grpSpPr bwMode="auto">
              <a:xfrm>
                <a:off x="1739774" y="1883808"/>
                <a:ext cx="3094451" cy="1726326"/>
                <a:chOff x="1739774" y="1883808"/>
                <a:chExt cx="3094451" cy="1726326"/>
              </a:xfrm>
            </p:grpSpPr>
            <p:cxnSp>
              <p:nvCxnSpPr>
                <p:cNvPr id="320" name="Straight Connector 319"/>
                <p:cNvCxnSpPr/>
                <p:nvPr/>
              </p:nvCxnSpPr>
              <p:spPr>
                <a:xfrm>
                  <a:off x="4833938" y="3517348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1" name="Straight Connector 320"/>
                <p:cNvCxnSpPr/>
                <p:nvPr/>
              </p:nvCxnSpPr>
              <p:spPr>
                <a:xfrm>
                  <a:off x="4784725" y="3517348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2" name="Straight Connector 321"/>
                <p:cNvCxnSpPr/>
                <p:nvPr/>
              </p:nvCxnSpPr>
              <p:spPr>
                <a:xfrm>
                  <a:off x="4448175" y="3517348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3" name="Straight Connector 322"/>
                <p:cNvCxnSpPr/>
                <p:nvPr/>
              </p:nvCxnSpPr>
              <p:spPr>
                <a:xfrm>
                  <a:off x="4333875" y="3517348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4" name="Straight Connector 323"/>
                <p:cNvCxnSpPr/>
                <p:nvPr/>
              </p:nvCxnSpPr>
              <p:spPr>
                <a:xfrm>
                  <a:off x="3779838" y="3387173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5" name="Straight Connector 324"/>
                <p:cNvCxnSpPr/>
                <p:nvPr/>
              </p:nvCxnSpPr>
              <p:spPr>
                <a:xfrm>
                  <a:off x="3460750" y="3391936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6" name="Straight Connector 325"/>
                <p:cNvCxnSpPr/>
                <p:nvPr/>
              </p:nvCxnSpPr>
              <p:spPr>
                <a:xfrm>
                  <a:off x="3440113" y="3391936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7" name="Straight Connector 326"/>
                <p:cNvCxnSpPr/>
                <p:nvPr/>
              </p:nvCxnSpPr>
              <p:spPr>
                <a:xfrm>
                  <a:off x="3113088" y="3288747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8" name="Straight Connector 327"/>
                <p:cNvCxnSpPr/>
                <p:nvPr/>
              </p:nvCxnSpPr>
              <p:spPr>
                <a:xfrm>
                  <a:off x="2971800" y="3214135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9" name="Straight Connector 328"/>
                <p:cNvCxnSpPr/>
                <p:nvPr/>
              </p:nvCxnSpPr>
              <p:spPr>
                <a:xfrm>
                  <a:off x="2846388" y="3145872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0" name="Straight Connector 329"/>
                <p:cNvCxnSpPr/>
                <p:nvPr/>
              </p:nvCxnSpPr>
              <p:spPr>
                <a:xfrm>
                  <a:off x="2779713" y="3129997"/>
                  <a:ext cx="0" cy="90488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1" name="Straight Connector 330"/>
                <p:cNvCxnSpPr/>
                <p:nvPr/>
              </p:nvCxnSpPr>
              <p:spPr>
                <a:xfrm>
                  <a:off x="2459038" y="2990297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2" name="Straight Connector 331"/>
                <p:cNvCxnSpPr/>
                <p:nvPr/>
              </p:nvCxnSpPr>
              <p:spPr>
                <a:xfrm>
                  <a:off x="2136775" y="2625171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3" name="Straight Connector 332"/>
                <p:cNvCxnSpPr/>
                <p:nvPr/>
              </p:nvCxnSpPr>
              <p:spPr>
                <a:xfrm rot="5400000">
                  <a:off x="1881982" y="2127490"/>
                  <a:ext cx="0" cy="90487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4" name="Straight Connector 333"/>
                <p:cNvCxnSpPr/>
                <p:nvPr/>
              </p:nvCxnSpPr>
              <p:spPr>
                <a:xfrm rot="5400000">
                  <a:off x="1884363" y="2158446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5" name="Straight Connector 334"/>
                <p:cNvCxnSpPr/>
                <p:nvPr/>
              </p:nvCxnSpPr>
              <p:spPr>
                <a:xfrm rot="5400000">
                  <a:off x="1790701" y="1960007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6" name="Straight Connector 335"/>
                <p:cNvCxnSpPr/>
                <p:nvPr/>
              </p:nvCxnSpPr>
              <p:spPr>
                <a:xfrm rot="5400000">
                  <a:off x="1965326" y="2277508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7" name="Straight Connector 336"/>
                <p:cNvCxnSpPr/>
                <p:nvPr/>
              </p:nvCxnSpPr>
              <p:spPr>
                <a:xfrm rot="5400000">
                  <a:off x="1967707" y="2311640"/>
                  <a:ext cx="0" cy="90487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8" name="Straight Connector 337"/>
                <p:cNvCxnSpPr/>
                <p:nvPr/>
              </p:nvCxnSpPr>
              <p:spPr>
                <a:xfrm rot="5400000">
                  <a:off x="2135982" y="2592627"/>
                  <a:ext cx="0" cy="90487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9" name="Straight Connector 338"/>
                <p:cNvCxnSpPr/>
                <p:nvPr/>
              </p:nvCxnSpPr>
              <p:spPr>
                <a:xfrm rot="5400000">
                  <a:off x="2138363" y="2625171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0" name="Straight Connector 339"/>
                <p:cNvCxnSpPr/>
                <p:nvPr/>
              </p:nvCxnSpPr>
              <p:spPr>
                <a:xfrm rot="5400000">
                  <a:off x="2384426" y="2856947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1" name="Straight Connector 340"/>
                <p:cNvCxnSpPr/>
                <p:nvPr/>
              </p:nvCxnSpPr>
              <p:spPr>
                <a:xfrm rot="5400000">
                  <a:off x="2289176" y="2712484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2" name="Straight Connector 341"/>
                <p:cNvCxnSpPr/>
                <p:nvPr/>
              </p:nvCxnSpPr>
              <p:spPr>
                <a:xfrm rot="5400000">
                  <a:off x="2373313" y="2793447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3" name="Straight Connector 342"/>
                <p:cNvCxnSpPr/>
                <p:nvPr/>
              </p:nvCxnSpPr>
              <p:spPr>
                <a:xfrm>
                  <a:off x="2225675" y="2683909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4" name="Straight Connector 343"/>
                <p:cNvCxnSpPr/>
                <p:nvPr/>
              </p:nvCxnSpPr>
              <p:spPr>
                <a:xfrm rot="5400000">
                  <a:off x="2215357" y="2678352"/>
                  <a:ext cx="0" cy="90487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5" name="Straight Connector 344"/>
                <p:cNvCxnSpPr/>
                <p:nvPr/>
              </p:nvCxnSpPr>
              <p:spPr>
                <a:xfrm rot="5400000">
                  <a:off x="2432051" y="2979184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6" name="Straight Connector 345"/>
                <p:cNvCxnSpPr/>
                <p:nvPr/>
              </p:nvCxnSpPr>
              <p:spPr>
                <a:xfrm rot="5400000">
                  <a:off x="2437607" y="2989503"/>
                  <a:ext cx="0" cy="90487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7" name="Straight Connector 346"/>
                <p:cNvCxnSpPr/>
                <p:nvPr/>
              </p:nvCxnSpPr>
              <p:spPr>
                <a:xfrm rot="5400000">
                  <a:off x="2555082" y="3027603"/>
                  <a:ext cx="0" cy="90487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8" name="Straight Connector 347"/>
                <p:cNvCxnSpPr/>
                <p:nvPr/>
              </p:nvCxnSpPr>
              <p:spPr>
                <a:xfrm rot="5400000">
                  <a:off x="2560638" y="3036334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9" name="Straight Connector 348"/>
                <p:cNvCxnSpPr/>
                <p:nvPr/>
              </p:nvCxnSpPr>
              <p:spPr>
                <a:xfrm rot="5400000">
                  <a:off x="2576513" y="3033159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0" name="Straight Connector 349"/>
                <p:cNvCxnSpPr/>
                <p:nvPr/>
              </p:nvCxnSpPr>
              <p:spPr>
                <a:xfrm rot="5400000">
                  <a:off x="2581276" y="3041097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1" name="Straight Connector 350"/>
                <p:cNvCxnSpPr/>
                <p:nvPr/>
              </p:nvCxnSpPr>
              <p:spPr>
                <a:xfrm rot="5400000">
                  <a:off x="2586832" y="3051416"/>
                  <a:ext cx="0" cy="90487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2" name="Straight Connector 351"/>
                <p:cNvCxnSpPr/>
                <p:nvPr/>
              </p:nvCxnSpPr>
              <p:spPr>
                <a:xfrm rot="5400000">
                  <a:off x="2592388" y="3058559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3" name="Straight Connector 352"/>
                <p:cNvCxnSpPr/>
                <p:nvPr/>
              </p:nvCxnSpPr>
              <p:spPr>
                <a:xfrm rot="5400000">
                  <a:off x="2617788" y="3061734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4" name="Straight Connector 353"/>
                <p:cNvCxnSpPr/>
                <p:nvPr/>
              </p:nvCxnSpPr>
              <p:spPr>
                <a:xfrm rot="5400000">
                  <a:off x="2623344" y="3072053"/>
                  <a:ext cx="0" cy="90488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5" name="Straight Connector 354"/>
                <p:cNvCxnSpPr/>
                <p:nvPr/>
              </p:nvCxnSpPr>
              <p:spPr>
                <a:xfrm rot="5400000">
                  <a:off x="3308351" y="3317323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6" name="Straight Connector 355"/>
                <p:cNvCxnSpPr/>
                <p:nvPr/>
              </p:nvCxnSpPr>
              <p:spPr>
                <a:xfrm rot="5400000">
                  <a:off x="3313907" y="3327642"/>
                  <a:ext cx="0" cy="90487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7" name="Straight Connector 356"/>
                <p:cNvCxnSpPr/>
                <p:nvPr/>
              </p:nvCxnSpPr>
              <p:spPr>
                <a:xfrm rot="5400000">
                  <a:off x="3338513" y="3326848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8" name="Straight Connector 357"/>
                <p:cNvCxnSpPr/>
                <p:nvPr/>
              </p:nvCxnSpPr>
              <p:spPr>
                <a:xfrm rot="5400000">
                  <a:off x="3343276" y="3336373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9" name="Straight Connector 358"/>
                <p:cNvCxnSpPr/>
                <p:nvPr/>
              </p:nvCxnSpPr>
              <p:spPr>
                <a:xfrm>
                  <a:off x="1739900" y="1883808"/>
                  <a:ext cx="0" cy="92075"/>
                </a:xfrm>
                <a:prstGeom prst="line">
                  <a:avLst/>
                </a:prstGeom>
                <a:ln w="28575">
                  <a:solidFill>
                    <a:srgbClr val="B9D62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80" name="Group 226"/>
          <p:cNvGrpSpPr>
            <a:grpSpLocks/>
          </p:cNvGrpSpPr>
          <p:nvPr/>
        </p:nvGrpSpPr>
        <p:grpSpPr bwMode="auto">
          <a:xfrm>
            <a:off x="1381126" y="3775293"/>
            <a:ext cx="7043738" cy="317500"/>
            <a:chOff x="1571128" y="4205212"/>
            <a:chExt cx="7044628" cy="318349"/>
          </a:xfrm>
        </p:grpSpPr>
        <p:sp>
          <p:nvSpPr>
            <p:cNvPr id="381" name="TextBox 206"/>
            <p:cNvSpPr txBox="1">
              <a:spLocks noChangeArrowheads="1"/>
            </p:cNvSpPr>
            <p:nvPr/>
          </p:nvSpPr>
          <p:spPr bwMode="auto">
            <a:xfrm>
              <a:off x="1571128" y="4215785"/>
              <a:ext cx="284052" cy="307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0</a:t>
              </a:r>
            </a:p>
          </p:txBody>
        </p:sp>
        <p:sp>
          <p:nvSpPr>
            <p:cNvPr id="382" name="TextBox 207"/>
            <p:cNvSpPr txBox="1">
              <a:spLocks noChangeArrowheads="1"/>
            </p:cNvSpPr>
            <p:nvPr/>
          </p:nvSpPr>
          <p:spPr bwMode="auto">
            <a:xfrm>
              <a:off x="2016508" y="4205219"/>
              <a:ext cx="28405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5</a:t>
              </a:r>
            </a:p>
          </p:txBody>
        </p:sp>
        <p:sp>
          <p:nvSpPr>
            <p:cNvPr id="383" name="TextBox 208"/>
            <p:cNvSpPr txBox="1">
              <a:spLocks noChangeArrowheads="1"/>
            </p:cNvSpPr>
            <p:nvPr/>
          </p:nvSpPr>
          <p:spPr bwMode="auto">
            <a:xfrm>
              <a:off x="2414351" y="4208127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10</a:t>
              </a:r>
            </a:p>
          </p:txBody>
        </p:sp>
        <p:sp>
          <p:nvSpPr>
            <p:cNvPr id="384" name="TextBox 209"/>
            <p:cNvSpPr txBox="1">
              <a:spLocks noChangeArrowheads="1"/>
            </p:cNvSpPr>
            <p:nvPr/>
          </p:nvSpPr>
          <p:spPr bwMode="auto">
            <a:xfrm>
              <a:off x="2861887" y="4208127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15</a:t>
              </a:r>
            </a:p>
          </p:txBody>
        </p:sp>
        <p:sp>
          <p:nvSpPr>
            <p:cNvPr id="385" name="TextBox 210"/>
            <p:cNvSpPr txBox="1">
              <a:spLocks noChangeArrowheads="1"/>
            </p:cNvSpPr>
            <p:nvPr/>
          </p:nvSpPr>
          <p:spPr bwMode="auto">
            <a:xfrm>
              <a:off x="3308517" y="4208127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20</a:t>
              </a:r>
            </a:p>
          </p:txBody>
        </p:sp>
        <p:sp>
          <p:nvSpPr>
            <p:cNvPr id="386" name="TextBox 211"/>
            <p:cNvSpPr txBox="1">
              <a:spLocks noChangeArrowheads="1"/>
            </p:cNvSpPr>
            <p:nvPr/>
          </p:nvSpPr>
          <p:spPr bwMode="auto">
            <a:xfrm>
              <a:off x="3756959" y="4205219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25</a:t>
              </a:r>
            </a:p>
          </p:txBody>
        </p:sp>
        <p:sp>
          <p:nvSpPr>
            <p:cNvPr id="387" name="TextBox 212"/>
            <p:cNvSpPr txBox="1">
              <a:spLocks noChangeArrowheads="1"/>
            </p:cNvSpPr>
            <p:nvPr/>
          </p:nvSpPr>
          <p:spPr bwMode="auto">
            <a:xfrm>
              <a:off x="4204495" y="4205218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30</a:t>
              </a:r>
            </a:p>
          </p:txBody>
        </p:sp>
        <p:sp>
          <p:nvSpPr>
            <p:cNvPr id="388" name="TextBox 213"/>
            <p:cNvSpPr txBox="1">
              <a:spLocks noChangeArrowheads="1"/>
            </p:cNvSpPr>
            <p:nvPr/>
          </p:nvSpPr>
          <p:spPr bwMode="auto">
            <a:xfrm>
              <a:off x="4652031" y="4205217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35</a:t>
              </a:r>
            </a:p>
          </p:txBody>
        </p:sp>
        <p:sp>
          <p:nvSpPr>
            <p:cNvPr id="389" name="TextBox 214"/>
            <p:cNvSpPr txBox="1">
              <a:spLocks noChangeArrowheads="1"/>
            </p:cNvSpPr>
            <p:nvPr/>
          </p:nvSpPr>
          <p:spPr bwMode="auto">
            <a:xfrm>
              <a:off x="5099567" y="4205216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40</a:t>
              </a:r>
            </a:p>
          </p:txBody>
        </p:sp>
        <p:sp>
          <p:nvSpPr>
            <p:cNvPr id="390" name="TextBox 219"/>
            <p:cNvSpPr txBox="1">
              <a:spLocks noChangeArrowheads="1"/>
            </p:cNvSpPr>
            <p:nvPr/>
          </p:nvSpPr>
          <p:spPr bwMode="auto">
            <a:xfrm>
              <a:off x="5547103" y="4205215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45</a:t>
              </a:r>
            </a:p>
          </p:txBody>
        </p:sp>
        <p:sp>
          <p:nvSpPr>
            <p:cNvPr id="391" name="TextBox 220"/>
            <p:cNvSpPr txBox="1">
              <a:spLocks noChangeArrowheads="1"/>
            </p:cNvSpPr>
            <p:nvPr/>
          </p:nvSpPr>
          <p:spPr bwMode="auto">
            <a:xfrm>
              <a:off x="5994639" y="4208126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50</a:t>
              </a:r>
            </a:p>
          </p:txBody>
        </p:sp>
        <p:sp>
          <p:nvSpPr>
            <p:cNvPr id="392" name="TextBox 221"/>
            <p:cNvSpPr txBox="1">
              <a:spLocks noChangeArrowheads="1"/>
            </p:cNvSpPr>
            <p:nvPr/>
          </p:nvSpPr>
          <p:spPr bwMode="auto">
            <a:xfrm>
              <a:off x="6444031" y="4208126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55</a:t>
              </a:r>
            </a:p>
          </p:txBody>
        </p:sp>
        <p:sp>
          <p:nvSpPr>
            <p:cNvPr id="393" name="TextBox 222"/>
            <p:cNvSpPr txBox="1">
              <a:spLocks noChangeArrowheads="1"/>
            </p:cNvSpPr>
            <p:nvPr/>
          </p:nvSpPr>
          <p:spPr bwMode="auto">
            <a:xfrm>
              <a:off x="6889711" y="4205214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60</a:t>
              </a:r>
            </a:p>
          </p:txBody>
        </p:sp>
        <p:sp>
          <p:nvSpPr>
            <p:cNvPr id="394" name="TextBox 223"/>
            <p:cNvSpPr txBox="1">
              <a:spLocks noChangeArrowheads="1"/>
            </p:cNvSpPr>
            <p:nvPr/>
          </p:nvSpPr>
          <p:spPr bwMode="auto">
            <a:xfrm>
              <a:off x="7337247" y="4205213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65</a:t>
              </a:r>
            </a:p>
          </p:txBody>
        </p:sp>
        <p:sp>
          <p:nvSpPr>
            <p:cNvPr id="395" name="TextBox 224"/>
            <p:cNvSpPr txBox="1">
              <a:spLocks noChangeArrowheads="1"/>
            </p:cNvSpPr>
            <p:nvPr/>
          </p:nvSpPr>
          <p:spPr bwMode="auto">
            <a:xfrm>
              <a:off x="7784783" y="4205213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70</a:t>
              </a:r>
            </a:p>
          </p:txBody>
        </p:sp>
        <p:sp>
          <p:nvSpPr>
            <p:cNvPr id="396" name="TextBox 225"/>
            <p:cNvSpPr txBox="1">
              <a:spLocks noChangeArrowheads="1"/>
            </p:cNvSpPr>
            <p:nvPr/>
          </p:nvSpPr>
          <p:spPr bwMode="auto">
            <a:xfrm>
              <a:off x="8232318" y="4205212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75</a:t>
              </a:r>
            </a:p>
          </p:txBody>
        </p:sp>
      </p:grpSp>
      <p:grpSp>
        <p:nvGrpSpPr>
          <p:cNvPr id="397" name="Group 236"/>
          <p:cNvGrpSpPr>
            <a:grpSpLocks/>
          </p:cNvGrpSpPr>
          <p:nvPr/>
        </p:nvGrpSpPr>
        <p:grpSpPr bwMode="auto">
          <a:xfrm>
            <a:off x="1084264" y="1295618"/>
            <a:ext cx="436562" cy="2598737"/>
            <a:chOff x="1275018" y="1763811"/>
            <a:chExt cx="435980" cy="2598203"/>
          </a:xfrm>
        </p:grpSpPr>
        <p:sp>
          <p:nvSpPr>
            <p:cNvPr id="398" name="TextBox 227"/>
            <p:cNvSpPr txBox="1">
              <a:spLocks noChangeArrowheads="1"/>
            </p:cNvSpPr>
            <p:nvPr/>
          </p:nvSpPr>
          <p:spPr bwMode="auto">
            <a:xfrm>
              <a:off x="1424098" y="4054237"/>
              <a:ext cx="28405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/>
              <a:r>
                <a:rPr lang="en-PH" altLang="x-none" sz="1400"/>
                <a:t>0</a:t>
              </a:r>
            </a:p>
          </p:txBody>
        </p:sp>
        <p:sp>
          <p:nvSpPr>
            <p:cNvPr id="399" name="TextBox 228"/>
            <p:cNvSpPr txBox="1">
              <a:spLocks noChangeArrowheads="1"/>
            </p:cNvSpPr>
            <p:nvPr/>
          </p:nvSpPr>
          <p:spPr bwMode="auto">
            <a:xfrm>
              <a:off x="1277866" y="3596111"/>
              <a:ext cx="43313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/>
              <a:r>
                <a:rPr lang="en-PH" altLang="x-none" sz="1400"/>
                <a:t>0.2</a:t>
              </a:r>
            </a:p>
          </p:txBody>
        </p:sp>
        <p:sp>
          <p:nvSpPr>
            <p:cNvPr id="400" name="TextBox 229"/>
            <p:cNvSpPr txBox="1">
              <a:spLocks noChangeArrowheads="1"/>
            </p:cNvSpPr>
            <p:nvPr/>
          </p:nvSpPr>
          <p:spPr bwMode="auto">
            <a:xfrm>
              <a:off x="1275018" y="3137877"/>
              <a:ext cx="43313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/>
              <a:r>
                <a:rPr lang="en-PH" altLang="x-none" sz="1400"/>
                <a:t>0.4</a:t>
              </a:r>
            </a:p>
          </p:txBody>
        </p:sp>
        <p:sp>
          <p:nvSpPr>
            <p:cNvPr id="401" name="TextBox 230"/>
            <p:cNvSpPr txBox="1">
              <a:spLocks noChangeArrowheads="1"/>
            </p:cNvSpPr>
            <p:nvPr/>
          </p:nvSpPr>
          <p:spPr bwMode="auto">
            <a:xfrm>
              <a:off x="1275018" y="2679643"/>
              <a:ext cx="43313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/>
              <a:r>
                <a:rPr lang="en-PH" altLang="x-none" sz="1400"/>
                <a:t>0.6</a:t>
              </a:r>
            </a:p>
          </p:txBody>
        </p:sp>
        <p:sp>
          <p:nvSpPr>
            <p:cNvPr id="402" name="TextBox 231"/>
            <p:cNvSpPr txBox="1">
              <a:spLocks noChangeArrowheads="1"/>
            </p:cNvSpPr>
            <p:nvPr/>
          </p:nvSpPr>
          <p:spPr bwMode="auto">
            <a:xfrm>
              <a:off x="1275018" y="2221409"/>
              <a:ext cx="43313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/>
              <a:r>
                <a:rPr lang="en-PH" altLang="x-none" sz="1400"/>
                <a:t>0.8</a:t>
              </a:r>
            </a:p>
          </p:txBody>
        </p:sp>
        <p:sp>
          <p:nvSpPr>
            <p:cNvPr id="403" name="TextBox 232"/>
            <p:cNvSpPr txBox="1">
              <a:spLocks noChangeArrowheads="1"/>
            </p:cNvSpPr>
            <p:nvPr/>
          </p:nvSpPr>
          <p:spPr bwMode="auto">
            <a:xfrm>
              <a:off x="1275018" y="1763811"/>
              <a:ext cx="43313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/>
              <a:r>
                <a:rPr lang="en-PH" altLang="x-none" sz="1400"/>
                <a:t>1.0</a:t>
              </a:r>
            </a:p>
          </p:txBody>
        </p:sp>
      </p:grpSp>
      <p:sp>
        <p:nvSpPr>
          <p:cNvPr id="404" name="TextBox 237"/>
          <p:cNvSpPr txBox="1">
            <a:spLocks noChangeArrowheads="1"/>
          </p:cNvSpPr>
          <p:nvPr/>
        </p:nvSpPr>
        <p:spPr bwMode="auto">
          <a:xfrm>
            <a:off x="3903664" y="4092793"/>
            <a:ext cx="15192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PH" altLang="x-none" sz="1600" b="1"/>
              <a:t>PFS (months)</a:t>
            </a:r>
          </a:p>
        </p:txBody>
      </p:sp>
      <p:sp>
        <p:nvSpPr>
          <p:cNvPr id="405" name="TextBox 238"/>
          <p:cNvSpPr txBox="1">
            <a:spLocks noChangeArrowheads="1"/>
          </p:cNvSpPr>
          <p:nvPr/>
        </p:nvSpPr>
        <p:spPr bwMode="auto">
          <a:xfrm rot="-5400000">
            <a:off x="-239712" y="2432268"/>
            <a:ext cx="23415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PH" altLang="x-none" sz="1600" b="1"/>
              <a:t>Proportion of Patients</a:t>
            </a:r>
          </a:p>
        </p:txBody>
      </p:sp>
      <p:grpSp>
        <p:nvGrpSpPr>
          <p:cNvPr id="406" name="Group 47"/>
          <p:cNvGrpSpPr>
            <a:grpSpLocks/>
          </p:cNvGrpSpPr>
          <p:nvPr/>
        </p:nvGrpSpPr>
        <p:grpSpPr bwMode="auto">
          <a:xfrm>
            <a:off x="1452564" y="1449605"/>
            <a:ext cx="6780212" cy="2366963"/>
            <a:chOff x="1642558" y="1917064"/>
            <a:chExt cx="6781479" cy="2368451"/>
          </a:xfrm>
        </p:grpSpPr>
        <p:cxnSp>
          <p:nvCxnSpPr>
            <p:cNvPr id="407" name="Straight Connector 406"/>
            <p:cNvCxnSpPr/>
            <p:nvPr/>
          </p:nvCxnSpPr>
          <p:spPr>
            <a:xfrm flipV="1">
              <a:off x="1710833" y="1917064"/>
              <a:ext cx="0" cy="229538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Straight Connector 407"/>
            <p:cNvCxnSpPr/>
            <p:nvPr/>
          </p:nvCxnSpPr>
          <p:spPr>
            <a:xfrm flipV="1">
              <a:off x="1710833" y="4206090"/>
              <a:ext cx="6713204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Straight Connector 408"/>
            <p:cNvCxnSpPr/>
            <p:nvPr/>
          </p:nvCxnSpPr>
          <p:spPr>
            <a:xfrm>
              <a:off x="8424037" y="4212444"/>
              <a:ext cx="0" cy="730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10" name="Group 44"/>
            <p:cNvGrpSpPr>
              <a:grpSpLocks/>
            </p:cNvGrpSpPr>
            <p:nvPr/>
          </p:nvGrpSpPr>
          <p:grpSpPr bwMode="auto">
            <a:xfrm>
              <a:off x="1710998" y="4202838"/>
              <a:ext cx="6713039" cy="82677"/>
              <a:chOff x="1710998" y="4202838"/>
              <a:chExt cx="6713039" cy="82677"/>
            </a:xfrm>
          </p:grpSpPr>
          <p:cxnSp>
            <p:nvCxnSpPr>
              <p:cNvPr id="418" name="Straight Connector 417"/>
              <p:cNvCxnSpPr/>
              <p:nvPr/>
            </p:nvCxnSpPr>
            <p:spPr>
              <a:xfrm>
                <a:off x="7976278" y="4212444"/>
                <a:ext cx="0" cy="7307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9" name="Straight Connector 418"/>
              <p:cNvCxnSpPr/>
              <p:nvPr/>
            </p:nvCxnSpPr>
            <p:spPr>
              <a:xfrm>
                <a:off x="8424037" y="4212444"/>
                <a:ext cx="0" cy="7307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0" name="Straight Connector 419"/>
              <p:cNvCxnSpPr/>
              <p:nvPr/>
            </p:nvCxnSpPr>
            <p:spPr>
              <a:xfrm>
                <a:off x="7528520" y="4212444"/>
                <a:ext cx="0" cy="7307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1" name="Straight Connector 420"/>
              <p:cNvCxnSpPr/>
              <p:nvPr/>
            </p:nvCxnSpPr>
            <p:spPr>
              <a:xfrm>
                <a:off x="6634591" y="4212444"/>
                <a:ext cx="0" cy="7307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2" name="Straight Connector 421"/>
              <p:cNvCxnSpPr/>
              <p:nvPr/>
            </p:nvCxnSpPr>
            <p:spPr>
              <a:xfrm>
                <a:off x="7080761" y="4212444"/>
                <a:ext cx="0" cy="7307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3" name="Straight Connector 422"/>
              <p:cNvCxnSpPr/>
              <p:nvPr/>
            </p:nvCxnSpPr>
            <p:spPr>
              <a:xfrm>
                <a:off x="6186832" y="4212444"/>
                <a:ext cx="0" cy="7307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4" name="Straight Connector 423"/>
              <p:cNvCxnSpPr/>
              <p:nvPr/>
            </p:nvCxnSpPr>
            <p:spPr>
              <a:xfrm>
                <a:off x="5291315" y="4212444"/>
                <a:ext cx="0" cy="7307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5" name="Straight Connector 424"/>
              <p:cNvCxnSpPr/>
              <p:nvPr/>
            </p:nvCxnSpPr>
            <p:spPr>
              <a:xfrm>
                <a:off x="5739073" y="4212444"/>
                <a:ext cx="0" cy="7307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6" name="Straight Connector 425"/>
              <p:cNvCxnSpPr/>
              <p:nvPr/>
            </p:nvCxnSpPr>
            <p:spPr>
              <a:xfrm>
                <a:off x="4843556" y="4212444"/>
                <a:ext cx="0" cy="7307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" name="Straight Connector 426"/>
              <p:cNvCxnSpPr/>
              <p:nvPr/>
            </p:nvCxnSpPr>
            <p:spPr>
              <a:xfrm>
                <a:off x="3948039" y="4212444"/>
                <a:ext cx="0" cy="7307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" name="Straight Connector 427"/>
              <p:cNvCxnSpPr/>
              <p:nvPr/>
            </p:nvCxnSpPr>
            <p:spPr>
              <a:xfrm>
                <a:off x="4395798" y="4212444"/>
                <a:ext cx="0" cy="7307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" name="Straight Connector 428"/>
              <p:cNvCxnSpPr/>
              <p:nvPr/>
            </p:nvCxnSpPr>
            <p:spPr>
              <a:xfrm>
                <a:off x="3500280" y="4212444"/>
                <a:ext cx="0" cy="7307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" name="Straight Connector 429"/>
              <p:cNvCxnSpPr/>
              <p:nvPr/>
            </p:nvCxnSpPr>
            <p:spPr>
              <a:xfrm>
                <a:off x="2606350" y="4212444"/>
                <a:ext cx="0" cy="7307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" name="Straight Connector 430"/>
              <p:cNvCxnSpPr/>
              <p:nvPr/>
            </p:nvCxnSpPr>
            <p:spPr>
              <a:xfrm>
                <a:off x="3054109" y="4212444"/>
                <a:ext cx="0" cy="7307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Straight Connector 431"/>
              <p:cNvCxnSpPr/>
              <p:nvPr/>
            </p:nvCxnSpPr>
            <p:spPr>
              <a:xfrm>
                <a:off x="2158592" y="4212444"/>
                <a:ext cx="0" cy="7307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Straight Connector 432"/>
              <p:cNvCxnSpPr/>
              <p:nvPr/>
            </p:nvCxnSpPr>
            <p:spPr>
              <a:xfrm>
                <a:off x="1710833" y="4202913"/>
                <a:ext cx="0" cy="7307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1" name="Group 45"/>
            <p:cNvGrpSpPr>
              <a:grpSpLocks/>
            </p:cNvGrpSpPr>
            <p:nvPr/>
          </p:nvGrpSpPr>
          <p:grpSpPr bwMode="auto">
            <a:xfrm>
              <a:off x="1642558" y="1917064"/>
              <a:ext cx="73152" cy="2291169"/>
              <a:chOff x="1642558" y="1917064"/>
              <a:chExt cx="73152" cy="2291169"/>
            </a:xfrm>
          </p:grpSpPr>
          <p:cxnSp>
            <p:nvCxnSpPr>
              <p:cNvPr id="412" name="Straight Connector 411"/>
              <p:cNvCxnSpPr/>
              <p:nvPr/>
            </p:nvCxnSpPr>
            <p:spPr>
              <a:xfrm rot="5400000">
                <a:off x="1679078" y="4171158"/>
                <a:ext cx="0" cy="7303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3" name="Straight Connector 412"/>
              <p:cNvCxnSpPr/>
              <p:nvPr/>
            </p:nvCxnSpPr>
            <p:spPr>
              <a:xfrm rot="5400000">
                <a:off x="1679078" y="3713670"/>
                <a:ext cx="0" cy="7303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4" name="Straight Connector 413"/>
              <p:cNvCxnSpPr/>
              <p:nvPr/>
            </p:nvCxnSpPr>
            <p:spPr>
              <a:xfrm rot="5400000">
                <a:off x="1679078" y="1880544"/>
                <a:ext cx="0" cy="7303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5" name="Straight Connector 414"/>
              <p:cNvCxnSpPr/>
              <p:nvPr/>
            </p:nvCxnSpPr>
            <p:spPr>
              <a:xfrm rot="5400000">
                <a:off x="1679078" y="3254595"/>
                <a:ext cx="0" cy="7303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6" name="Straight Connector 415"/>
              <p:cNvCxnSpPr/>
              <p:nvPr/>
            </p:nvCxnSpPr>
            <p:spPr>
              <a:xfrm rot="5400000">
                <a:off x="1679078" y="2797108"/>
                <a:ext cx="0" cy="7303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7" name="Straight Connector 416"/>
              <p:cNvCxnSpPr/>
              <p:nvPr/>
            </p:nvCxnSpPr>
            <p:spPr>
              <a:xfrm rot="5400000">
                <a:off x="1679078" y="2338031"/>
                <a:ext cx="0" cy="7303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91032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CONTINUUM: </a:t>
            </a:r>
            <a:r>
              <a:rPr lang="en-US" dirty="0" smtClean="0"/>
              <a:t>OS and Health-Related Quality of Life (HRQoL)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5357827"/>
            <a:ext cx="8134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altLang="x-none" sz="2000" dirty="0" smtClean="0">
                <a:ea typeface="ＭＳ Ｐゴシック" charset="-128"/>
              </a:rPr>
              <a:t>There was no </a:t>
            </a:r>
            <a:r>
              <a:rPr lang="en-US" altLang="x-none" sz="2000" dirty="0">
                <a:ea typeface="ＭＳ Ｐゴシック" charset="-128"/>
              </a:rPr>
              <a:t>clinically meaningful difference in HRQoL in the </a:t>
            </a:r>
            <a:r>
              <a:rPr lang="en-US" altLang="x-none" sz="2000" dirty="0" smtClean="0">
                <a:ea typeface="ＭＳ Ｐゴシック" charset="-128"/>
              </a:rPr>
              <a:t>LEN </a:t>
            </a:r>
            <a:r>
              <a:rPr lang="en-US" altLang="x-none" sz="2000" dirty="0">
                <a:ea typeface="ＭＳ Ｐゴシック" charset="-128"/>
              </a:rPr>
              <a:t>arm </a:t>
            </a:r>
            <a:r>
              <a:rPr lang="en-US" altLang="x-none" sz="2000" dirty="0" smtClean="0">
                <a:ea typeface="ＭＳ Ｐゴシック" charset="-128"/>
              </a:rPr>
              <a:t>versus the </a:t>
            </a:r>
            <a:r>
              <a:rPr lang="en-US" altLang="x-none" sz="2000" dirty="0">
                <a:ea typeface="ＭＳ Ｐゴシック" charset="-128"/>
              </a:rPr>
              <a:t>placebo arm during maintenance </a:t>
            </a:r>
            <a:r>
              <a:rPr lang="en-US" altLang="x-none" sz="2000" dirty="0" smtClean="0">
                <a:ea typeface="ＭＳ Ｐゴシック" charset="-128"/>
              </a:rPr>
              <a:t>treatment.</a:t>
            </a:r>
            <a:endParaRPr lang="en-US" altLang="x-none" sz="2000" dirty="0">
              <a:ea typeface="ＭＳ Ｐゴシック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6519446"/>
            <a:ext cx="5962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 permission from </a:t>
            </a:r>
            <a:r>
              <a:rPr lang="en-US" sz="1600" dirty="0"/>
              <a:t>Foa R et al. </a:t>
            </a:r>
            <a:r>
              <a:rPr lang="en-US" sz="1600" i="1" dirty="0"/>
              <a:t>Proc ASH </a:t>
            </a:r>
            <a:r>
              <a:rPr lang="en-US" sz="1600" dirty="0"/>
              <a:t>2016;Abstract 230.</a:t>
            </a:r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1425391" y="3894903"/>
            <a:ext cx="41878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x-none" sz="1600"/>
              <a:t>HR </a:t>
            </a:r>
            <a:r>
              <a:rPr lang="en-US" altLang="x-none" sz="1600" smtClean="0"/>
              <a:t>0.96; </a:t>
            </a:r>
            <a:r>
              <a:rPr lang="en-US" altLang="x-none" sz="1600" i="1" dirty="0" smtClean="0"/>
              <a:t>p</a:t>
            </a:r>
            <a:r>
              <a:rPr lang="en-US" altLang="x-none" sz="1600" dirty="0" smtClean="0"/>
              <a:t> </a:t>
            </a:r>
            <a:r>
              <a:rPr lang="en-US" altLang="x-none" sz="1600" dirty="0"/>
              <a:t>= 0.856</a:t>
            </a:r>
          </a:p>
        </p:txBody>
      </p:sp>
      <p:grpSp>
        <p:nvGrpSpPr>
          <p:cNvPr id="17" name="Group 240"/>
          <p:cNvGrpSpPr>
            <a:grpSpLocks/>
          </p:cNvGrpSpPr>
          <p:nvPr/>
        </p:nvGrpSpPr>
        <p:grpSpPr bwMode="auto">
          <a:xfrm>
            <a:off x="1208087" y="4339404"/>
            <a:ext cx="7043738" cy="307975"/>
            <a:chOff x="1571128" y="4236093"/>
            <a:chExt cx="7044628" cy="307777"/>
          </a:xfrm>
        </p:grpSpPr>
        <p:sp>
          <p:nvSpPr>
            <p:cNvPr id="18" name="TextBox 158"/>
            <p:cNvSpPr txBox="1">
              <a:spLocks noChangeArrowheads="1"/>
            </p:cNvSpPr>
            <p:nvPr/>
          </p:nvSpPr>
          <p:spPr bwMode="auto">
            <a:xfrm>
              <a:off x="1571128" y="4236093"/>
              <a:ext cx="28405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0</a:t>
              </a:r>
            </a:p>
          </p:txBody>
        </p:sp>
        <p:sp>
          <p:nvSpPr>
            <p:cNvPr id="19" name="TextBox 159"/>
            <p:cNvSpPr txBox="1">
              <a:spLocks noChangeArrowheads="1"/>
            </p:cNvSpPr>
            <p:nvPr/>
          </p:nvSpPr>
          <p:spPr bwMode="auto">
            <a:xfrm>
              <a:off x="1920890" y="4236093"/>
              <a:ext cx="28405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4</a:t>
              </a:r>
            </a:p>
          </p:txBody>
        </p:sp>
        <p:sp>
          <p:nvSpPr>
            <p:cNvPr id="20" name="TextBox 160"/>
            <p:cNvSpPr txBox="1">
              <a:spLocks noChangeArrowheads="1"/>
            </p:cNvSpPr>
            <p:nvPr/>
          </p:nvSpPr>
          <p:spPr bwMode="auto">
            <a:xfrm>
              <a:off x="2277487" y="4236093"/>
              <a:ext cx="28405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8</a:t>
              </a:r>
            </a:p>
          </p:txBody>
        </p:sp>
        <p:sp>
          <p:nvSpPr>
            <p:cNvPr id="21" name="TextBox 161"/>
            <p:cNvSpPr txBox="1">
              <a:spLocks noChangeArrowheads="1"/>
            </p:cNvSpPr>
            <p:nvPr/>
          </p:nvSpPr>
          <p:spPr bwMode="auto">
            <a:xfrm>
              <a:off x="2579321" y="4236093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12</a:t>
              </a:r>
            </a:p>
          </p:txBody>
        </p:sp>
        <p:sp>
          <p:nvSpPr>
            <p:cNvPr id="22" name="TextBox 162"/>
            <p:cNvSpPr txBox="1">
              <a:spLocks noChangeArrowheads="1"/>
            </p:cNvSpPr>
            <p:nvPr/>
          </p:nvSpPr>
          <p:spPr bwMode="auto">
            <a:xfrm>
              <a:off x="2930848" y="4236093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 dirty="0"/>
                <a:t>16</a:t>
              </a:r>
            </a:p>
          </p:txBody>
        </p:sp>
        <p:sp>
          <p:nvSpPr>
            <p:cNvPr id="23" name="TextBox 163"/>
            <p:cNvSpPr txBox="1">
              <a:spLocks noChangeArrowheads="1"/>
            </p:cNvSpPr>
            <p:nvPr/>
          </p:nvSpPr>
          <p:spPr bwMode="auto">
            <a:xfrm>
              <a:off x="3284756" y="4236093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20</a:t>
              </a:r>
            </a:p>
          </p:txBody>
        </p:sp>
        <p:sp>
          <p:nvSpPr>
            <p:cNvPr id="24" name="TextBox 164"/>
            <p:cNvSpPr txBox="1">
              <a:spLocks noChangeArrowheads="1"/>
            </p:cNvSpPr>
            <p:nvPr/>
          </p:nvSpPr>
          <p:spPr bwMode="auto">
            <a:xfrm>
              <a:off x="3638664" y="4236093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24</a:t>
              </a:r>
            </a:p>
          </p:txBody>
        </p:sp>
        <p:sp>
          <p:nvSpPr>
            <p:cNvPr id="25" name="TextBox 165"/>
            <p:cNvSpPr txBox="1">
              <a:spLocks noChangeArrowheads="1"/>
            </p:cNvSpPr>
            <p:nvPr/>
          </p:nvSpPr>
          <p:spPr bwMode="auto">
            <a:xfrm>
              <a:off x="3992572" y="4236093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28</a:t>
              </a:r>
            </a:p>
          </p:txBody>
        </p:sp>
        <p:sp>
          <p:nvSpPr>
            <p:cNvPr id="26" name="TextBox 166"/>
            <p:cNvSpPr txBox="1">
              <a:spLocks noChangeArrowheads="1"/>
            </p:cNvSpPr>
            <p:nvPr/>
          </p:nvSpPr>
          <p:spPr bwMode="auto">
            <a:xfrm>
              <a:off x="4346480" y="4236093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32</a:t>
              </a:r>
            </a:p>
          </p:txBody>
        </p:sp>
        <p:sp>
          <p:nvSpPr>
            <p:cNvPr id="27" name="TextBox 167"/>
            <p:cNvSpPr txBox="1">
              <a:spLocks noChangeArrowheads="1"/>
            </p:cNvSpPr>
            <p:nvPr/>
          </p:nvSpPr>
          <p:spPr bwMode="auto">
            <a:xfrm>
              <a:off x="4698007" y="4236093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36</a:t>
              </a:r>
            </a:p>
          </p:txBody>
        </p:sp>
        <p:sp>
          <p:nvSpPr>
            <p:cNvPr id="28" name="TextBox 168"/>
            <p:cNvSpPr txBox="1">
              <a:spLocks noChangeArrowheads="1"/>
            </p:cNvSpPr>
            <p:nvPr/>
          </p:nvSpPr>
          <p:spPr bwMode="auto">
            <a:xfrm>
              <a:off x="5051915" y="4236093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40</a:t>
              </a:r>
            </a:p>
          </p:txBody>
        </p:sp>
        <p:sp>
          <p:nvSpPr>
            <p:cNvPr id="29" name="TextBox 169"/>
            <p:cNvSpPr txBox="1">
              <a:spLocks noChangeArrowheads="1"/>
            </p:cNvSpPr>
            <p:nvPr/>
          </p:nvSpPr>
          <p:spPr bwMode="auto">
            <a:xfrm>
              <a:off x="5405823" y="4236093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44</a:t>
              </a:r>
            </a:p>
          </p:txBody>
        </p:sp>
        <p:sp>
          <p:nvSpPr>
            <p:cNvPr id="30" name="TextBox 170"/>
            <p:cNvSpPr txBox="1">
              <a:spLocks noChangeArrowheads="1"/>
            </p:cNvSpPr>
            <p:nvPr/>
          </p:nvSpPr>
          <p:spPr bwMode="auto">
            <a:xfrm>
              <a:off x="5759731" y="4236093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48</a:t>
              </a:r>
            </a:p>
          </p:txBody>
        </p:sp>
        <p:sp>
          <p:nvSpPr>
            <p:cNvPr id="31" name="TextBox 171"/>
            <p:cNvSpPr txBox="1">
              <a:spLocks noChangeArrowheads="1"/>
            </p:cNvSpPr>
            <p:nvPr/>
          </p:nvSpPr>
          <p:spPr bwMode="auto">
            <a:xfrm>
              <a:off x="6108877" y="4236093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52</a:t>
              </a:r>
            </a:p>
          </p:txBody>
        </p:sp>
        <p:sp>
          <p:nvSpPr>
            <p:cNvPr id="32" name="TextBox 172"/>
            <p:cNvSpPr txBox="1">
              <a:spLocks noChangeArrowheads="1"/>
            </p:cNvSpPr>
            <p:nvPr/>
          </p:nvSpPr>
          <p:spPr bwMode="auto">
            <a:xfrm>
              <a:off x="6465166" y="4236093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56</a:t>
              </a:r>
            </a:p>
          </p:txBody>
        </p:sp>
        <p:sp>
          <p:nvSpPr>
            <p:cNvPr id="33" name="TextBox 173"/>
            <p:cNvSpPr txBox="1">
              <a:spLocks noChangeArrowheads="1"/>
            </p:cNvSpPr>
            <p:nvPr/>
          </p:nvSpPr>
          <p:spPr bwMode="auto">
            <a:xfrm>
              <a:off x="8232318" y="4236093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76</a:t>
              </a:r>
            </a:p>
          </p:txBody>
        </p:sp>
        <p:sp>
          <p:nvSpPr>
            <p:cNvPr id="34" name="TextBox 236"/>
            <p:cNvSpPr txBox="1">
              <a:spLocks noChangeArrowheads="1"/>
            </p:cNvSpPr>
            <p:nvPr/>
          </p:nvSpPr>
          <p:spPr bwMode="auto">
            <a:xfrm>
              <a:off x="6819074" y="4236093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60</a:t>
              </a:r>
            </a:p>
          </p:txBody>
        </p:sp>
        <p:sp>
          <p:nvSpPr>
            <p:cNvPr id="35" name="TextBox 237"/>
            <p:cNvSpPr txBox="1">
              <a:spLocks noChangeArrowheads="1"/>
            </p:cNvSpPr>
            <p:nvPr/>
          </p:nvSpPr>
          <p:spPr bwMode="auto">
            <a:xfrm>
              <a:off x="7172982" y="4236093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64</a:t>
              </a:r>
            </a:p>
          </p:txBody>
        </p:sp>
        <p:sp>
          <p:nvSpPr>
            <p:cNvPr id="36" name="TextBox 238"/>
            <p:cNvSpPr txBox="1">
              <a:spLocks noChangeArrowheads="1"/>
            </p:cNvSpPr>
            <p:nvPr/>
          </p:nvSpPr>
          <p:spPr bwMode="auto">
            <a:xfrm>
              <a:off x="7526890" y="4236093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68</a:t>
              </a:r>
            </a:p>
          </p:txBody>
        </p:sp>
        <p:sp>
          <p:nvSpPr>
            <p:cNvPr id="37" name="TextBox 239"/>
            <p:cNvSpPr txBox="1">
              <a:spLocks noChangeArrowheads="1"/>
            </p:cNvSpPr>
            <p:nvPr/>
          </p:nvSpPr>
          <p:spPr bwMode="auto">
            <a:xfrm>
              <a:off x="7878417" y="4236093"/>
              <a:ext cx="3834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PH" altLang="x-none" sz="1400"/>
                <a:t>72</a:t>
              </a:r>
            </a:p>
          </p:txBody>
        </p:sp>
      </p:grpSp>
      <p:grpSp>
        <p:nvGrpSpPr>
          <p:cNvPr id="38" name="Group 174"/>
          <p:cNvGrpSpPr>
            <a:grpSpLocks/>
          </p:cNvGrpSpPr>
          <p:nvPr/>
        </p:nvGrpSpPr>
        <p:grpSpPr bwMode="auto">
          <a:xfrm>
            <a:off x="911225" y="1867666"/>
            <a:ext cx="436562" cy="2597150"/>
            <a:chOff x="1275018" y="1763811"/>
            <a:chExt cx="435980" cy="2598203"/>
          </a:xfrm>
        </p:grpSpPr>
        <p:sp>
          <p:nvSpPr>
            <p:cNvPr id="39" name="TextBox 175"/>
            <p:cNvSpPr txBox="1">
              <a:spLocks noChangeArrowheads="1"/>
            </p:cNvSpPr>
            <p:nvPr/>
          </p:nvSpPr>
          <p:spPr bwMode="auto">
            <a:xfrm>
              <a:off x="1424098" y="4054237"/>
              <a:ext cx="28405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/>
              <a:r>
                <a:rPr lang="en-PH" altLang="x-none" sz="1400"/>
                <a:t>0</a:t>
              </a:r>
            </a:p>
          </p:txBody>
        </p:sp>
        <p:sp>
          <p:nvSpPr>
            <p:cNvPr id="40" name="TextBox 176"/>
            <p:cNvSpPr txBox="1">
              <a:spLocks noChangeArrowheads="1"/>
            </p:cNvSpPr>
            <p:nvPr/>
          </p:nvSpPr>
          <p:spPr bwMode="auto">
            <a:xfrm>
              <a:off x="1277866" y="3596111"/>
              <a:ext cx="43313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/>
              <a:r>
                <a:rPr lang="en-PH" altLang="x-none" sz="1400"/>
                <a:t>0.2</a:t>
              </a:r>
            </a:p>
          </p:txBody>
        </p:sp>
        <p:sp>
          <p:nvSpPr>
            <p:cNvPr id="41" name="TextBox 177"/>
            <p:cNvSpPr txBox="1">
              <a:spLocks noChangeArrowheads="1"/>
            </p:cNvSpPr>
            <p:nvPr/>
          </p:nvSpPr>
          <p:spPr bwMode="auto">
            <a:xfrm>
              <a:off x="1275018" y="3137877"/>
              <a:ext cx="43313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/>
              <a:r>
                <a:rPr lang="en-PH" altLang="x-none" sz="1400"/>
                <a:t>0.4</a:t>
              </a:r>
            </a:p>
          </p:txBody>
        </p:sp>
        <p:sp>
          <p:nvSpPr>
            <p:cNvPr id="42" name="TextBox 178"/>
            <p:cNvSpPr txBox="1">
              <a:spLocks noChangeArrowheads="1"/>
            </p:cNvSpPr>
            <p:nvPr/>
          </p:nvSpPr>
          <p:spPr bwMode="auto">
            <a:xfrm>
              <a:off x="1275018" y="2679643"/>
              <a:ext cx="43313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/>
              <a:r>
                <a:rPr lang="en-PH" altLang="x-none" sz="1400"/>
                <a:t>0.6</a:t>
              </a:r>
            </a:p>
          </p:txBody>
        </p:sp>
        <p:sp>
          <p:nvSpPr>
            <p:cNvPr id="43" name="TextBox 179"/>
            <p:cNvSpPr txBox="1">
              <a:spLocks noChangeArrowheads="1"/>
            </p:cNvSpPr>
            <p:nvPr/>
          </p:nvSpPr>
          <p:spPr bwMode="auto">
            <a:xfrm>
              <a:off x="1275018" y="2221409"/>
              <a:ext cx="43313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/>
              <a:r>
                <a:rPr lang="en-PH" altLang="x-none" sz="1400"/>
                <a:t>0.8</a:t>
              </a:r>
            </a:p>
          </p:txBody>
        </p:sp>
        <p:sp>
          <p:nvSpPr>
            <p:cNvPr id="44" name="TextBox 180"/>
            <p:cNvSpPr txBox="1">
              <a:spLocks noChangeArrowheads="1"/>
            </p:cNvSpPr>
            <p:nvPr/>
          </p:nvSpPr>
          <p:spPr bwMode="auto">
            <a:xfrm>
              <a:off x="1275018" y="1763811"/>
              <a:ext cx="43313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/>
              <a:r>
                <a:rPr lang="en-PH" altLang="x-none" sz="1400"/>
                <a:t>1.0</a:t>
              </a:r>
            </a:p>
          </p:txBody>
        </p:sp>
      </p:grpSp>
      <p:sp>
        <p:nvSpPr>
          <p:cNvPr id="45" name="TextBox 181"/>
          <p:cNvSpPr txBox="1">
            <a:spLocks noChangeArrowheads="1"/>
          </p:cNvSpPr>
          <p:nvPr/>
        </p:nvSpPr>
        <p:spPr bwMode="auto">
          <a:xfrm>
            <a:off x="3781425" y="4664841"/>
            <a:ext cx="14176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PH" altLang="x-none" sz="1600" b="1"/>
              <a:t>OS (months)</a:t>
            </a:r>
          </a:p>
        </p:txBody>
      </p:sp>
      <p:sp>
        <p:nvSpPr>
          <p:cNvPr id="46" name="TextBox 182"/>
          <p:cNvSpPr txBox="1">
            <a:spLocks noChangeArrowheads="1"/>
          </p:cNvSpPr>
          <p:nvPr/>
        </p:nvSpPr>
        <p:spPr bwMode="auto">
          <a:xfrm rot="-5400000">
            <a:off x="-411957" y="3003523"/>
            <a:ext cx="23399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PH" altLang="x-none" sz="1600" b="1"/>
              <a:t>Proportion of Patients</a:t>
            </a:r>
          </a:p>
        </p:txBody>
      </p:sp>
      <p:grpSp>
        <p:nvGrpSpPr>
          <p:cNvPr id="47" name="Group 212"/>
          <p:cNvGrpSpPr>
            <a:grpSpLocks/>
          </p:cNvGrpSpPr>
          <p:nvPr/>
        </p:nvGrpSpPr>
        <p:grpSpPr bwMode="auto">
          <a:xfrm>
            <a:off x="6072187" y="1741350"/>
            <a:ext cx="2469370" cy="646331"/>
            <a:chOff x="6099256" y="1842553"/>
            <a:chExt cx="2468929" cy="645523"/>
          </a:xfrm>
        </p:grpSpPr>
        <p:cxnSp>
          <p:nvCxnSpPr>
            <p:cNvPr id="48" name="Straight Connector 47"/>
            <p:cNvCxnSpPr/>
            <p:nvPr/>
          </p:nvCxnSpPr>
          <p:spPr>
            <a:xfrm>
              <a:off x="6099256" y="2002690"/>
              <a:ext cx="457119" cy="0"/>
            </a:xfrm>
            <a:prstGeom prst="line">
              <a:avLst/>
            </a:prstGeom>
            <a:ln w="28575">
              <a:solidFill>
                <a:srgbClr val="F9951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6099256" y="2296371"/>
              <a:ext cx="457119" cy="0"/>
            </a:xfrm>
            <a:prstGeom prst="line">
              <a:avLst/>
            </a:prstGeom>
            <a:ln w="28575">
              <a:solidFill>
                <a:srgbClr val="B9D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215"/>
            <p:cNvSpPr txBox="1">
              <a:spLocks noChangeArrowheads="1"/>
            </p:cNvSpPr>
            <p:nvPr/>
          </p:nvSpPr>
          <p:spPr bwMode="auto">
            <a:xfrm>
              <a:off x="6556456" y="1842553"/>
              <a:ext cx="2011729" cy="645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PH" altLang="x-none" sz="1800" dirty="0" smtClean="0"/>
                <a:t>LEN (n = 160)</a:t>
              </a:r>
              <a:endParaRPr lang="en-PH" altLang="x-none" sz="1800" dirty="0"/>
            </a:p>
            <a:p>
              <a:r>
                <a:rPr lang="en-PH" altLang="x-none" sz="1800" dirty="0" smtClean="0"/>
                <a:t>Placebo (n = 154)</a:t>
              </a:r>
              <a:endParaRPr lang="en-PH" altLang="x-none" sz="1800" dirty="0"/>
            </a:p>
          </p:txBody>
        </p:sp>
      </p:grpSp>
      <p:grpSp>
        <p:nvGrpSpPr>
          <p:cNvPr id="51" name="Group 11"/>
          <p:cNvGrpSpPr>
            <a:grpSpLocks/>
          </p:cNvGrpSpPr>
          <p:nvPr/>
        </p:nvGrpSpPr>
        <p:grpSpPr bwMode="auto">
          <a:xfrm>
            <a:off x="1366837" y="1988316"/>
            <a:ext cx="6407150" cy="1123950"/>
            <a:chOff x="1752600" y="1883945"/>
            <a:chExt cx="6386513" cy="1407820"/>
          </a:xfrm>
        </p:grpSpPr>
        <p:grpSp>
          <p:nvGrpSpPr>
            <p:cNvPr id="52" name="Group 8"/>
            <p:cNvGrpSpPr>
              <a:grpSpLocks/>
            </p:cNvGrpSpPr>
            <p:nvPr/>
          </p:nvGrpSpPr>
          <p:grpSpPr bwMode="auto">
            <a:xfrm>
              <a:off x="1752600" y="1924050"/>
              <a:ext cx="6386513" cy="1328738"/>
              <a:chOff x="1752600" y="1924050"/>
              <a:chExt cx="6386513" cy="1328738"/>
            </a:xfrm>
          </p:grpSpPr>
          <p:sp>
            <p:nvSpPr>
              <p:cNvPr id="130" name="Freeform 129"/>
              <p:cNvSpPr/>
              <p:nvPr/>
            </p:nvSpPr>
            <p:spPr>
              <a:xfrm>
                <a:off x="4110356" y="2494399"/>
                <a:ext cx="4028757" cy="757597"/>
              </a:xfrm>
              <a:custGeom>
                <a:avLst/>
                <a:gdLst>
                  <a:gd name="connsiteX0" fmla="*/ 4029075 w 4029075"/>
                  <a:gd name="connsiteY0" fmla="*/ 747713 h 757238"/>
                  <a:gd name="connsiteX1" fmla="*/ 3167062 w 4029075"/>
                  <a:gd name="connsiteY1" fmla="*/ 757238 h 757238"/>
                  <a:gd name="connsiteX2" fmla="*/ 3162300 w 4029075"/>
                  <a:gd name="connsiteY2" fmla="*/ 523875 h 757238"/>
                  <a:gd name="connsiteX3" fmla="*/ 2667000 w 4029075"/>
                  <a:gd name="connsiteY3" fmla="*/ 538163 h 757238"/>
                  <a:gd name="connsiteX4" fmla="*/ 2624137 w 4029075"/>
                  <a:gd name="connsiteY4" fmla="*/ 433388 h 757238"/>
                  <a:gd name="connsiteX5" fmla="*/ 2276475 w 4029075"/>
                  <a:gd name="connsiteY5" fmla="*/ 438150 h 757238"/>
                  <a:gd name="connsiteX6" fmla="*/ 2247900 w 4029075"/>
                  <a:gd name="connsiteY6" fmla="*/ 376238 h 757238"/>
                  <a:gd name="connsiteX7" fmla="*/ 1662112 w 4029075"/>
                  <a:gd name="connsiteY7" fmla="*/ 395288 h 757238"/>
                  <a:gd name="connsiteX8" fmla="*/ 1657350 w 4029075"/>
                  <a:gd name="connsiteY8" fmla="*/ 342900 h 757238"/>
                  <a:gd name="connsiteX9" fmla="*/ 1338262 w 4029075"/>
                  <a:gd name="connsiteY9" fmla="*/ 347663 h 757238"/>
                  <a:gd name="connsiteX10" fmla="*/ 1295400 w 4029075"/>
                  <a:gd name="connsiteY10" fmla="*/ 304800 h 757238"/>
                  <a:gd name="connsiteX11" fmla="*/ 1033462 w 4029075"/>
                  <a:gd name="connsiteY11" fmla="*/ 309563 h 757238"/>
                  <a:gd name="connsiteX12" fmla="*/ 981075 w 4029075"/>
                  <a:gd name="connsiteY12" fmla="*/ 228600 h 757238"/>
                  <a:gd name="connsiteX13" fmla="*/ 876300 w 4029075"/>
                  <a:gd name="connsiteY13" fmla="*/ 233363 h 757238"/>
                  <a:gd name="connsiteX14" fmla="*/ 876300 w 4029075"/>
                  <a:gd name="connsiteY14" fmla="*/ 200025 h 757238"/>
                  <a:gd name="connsiteX15" fmla="*/ 809625 w 4029075"/>
                  <a:gd name="connsiteY15" fmla="*/ 195263 h 757238"/>
                  <a:gd name="connsiteX16" fmla="*/ 809625 w 4029075"/>
                  <a:gd name="connsiteY16" fmla="*/ 161925 h 757238"/>
                  <a:gd name="connsiteX17" fmla="*/ 690562 w 4029075"/>
                  <a:gd name="connsiteY17" fmla="*/ 161925 h 757238"/>
                  <a:gd name="connsiteX18" fmla="*/ 690562 w 4029075"/>
                  <a:gd name="connsiteY18" fmla="*/ 119063 h 757238"/>
                  <a:gd name="connsiteX19" fmla="*/ 571500 w 4029075"/>
                  <a:gd name="connsiteY19" fmla="*/ 119063 h 757238"/>
                  <a:gd name="connsiteX20" fmla="*/ 566737 w 4029075"/>
                  <a:gd name="connsiteY20" fmla="*/ 42863 h 757238"/>
                  <a:gd name="connsiteX21" fmla="*/ 142875 w 4029075"/>
                  <a:gd name="connsiteY21" fmla="*/ 42863 h 757238"/>
                  <a:gd name="connsiteX22" fmla="*/ 76200 w 4029075"/>
                  <a:gd name="connsiteY22" fmla="*/ 14288 h 757238"/>
                  <a:gd name="connsiteX23" fmla="*/ 0 w 4029075"/>
                  <a:gd name="connsiteY23" fmla="*/ 0 h 757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29075" h="757238">
                    <a:moveTo>
                      <a:pt x="4029075" y="747713"/>
                    </a:moveTo>
                    <a:lnTo>
                      <a:pt x="3167062" y="757238"/>
                    </a:lnTo>
                    <a:cubicBezTo>
                      <a:pt x="3165475" y="679450"/>
                      <a:pt x="3163887" y="601663"/>
                      <a:pt x="3162300" y="523875"/>
                    </a:cubicBezTo>
                    <a:lnTo>
                      <a:pt x="2667000" y="538163"/>
                    </a:lnTo>
                    <a:lnTo>
                      <a:pt x="2624137" y="433388"/>
                    </a:lnTo>
                    <a:lnTo>
                      <a:pt x="2276475" y="438150"/>
                    </a:lnTo>
                    <a:lnTo>
                      <a:pt x="2247900" y="376238"/>
                    </a:lnTo>
                    <a:lnTo>
                      <a:pt x="1662112" y="395288"/>
                    </a:lnTo>
                    <a:lnTo>
                      <a:pt x="1657350" y="342900"/>
                    </a:lnTo>
                    <a:lnTo>
                      <a:pt x="1338262" y="347663"/>
                    </a:lnTo>
                    <a:lnTo>
                      <a:pt x="1295400" y="304800"/>
                    </a:lnTo>
                    <a:lnTo>
                      <a:pt x="1033462" y="309563"/>
                    </a:lnTo>
                    <a:lnTo>
                      <a:pt x="981075" y="228600"/>
                    </a:lnTo>
                    <a:lnTo>
                      <a:pt x="876300" y="233363"/>
                    </a:lnTo>
                    <a:lnTo>
                      <a:pt x="876300" y="200025"/>
                    </a:lnTo>
                    <a:lnTo>
                      <a:pt x="809625" y="195263"/>
                    </a:lnTo>
                    <a:lnTo>
                      <a:pt x="809625" y="161925"/>
                    </a:lnTo>
                    <a:lnTo>
                      <a:pt x="690562" y="161925"/>
                    </a:lnTo>
                    <a:lnTo>
                      <a:pt x="690562" y="119063"/>
                    </a:lnTo>
                    <a:lnTo>
                      <a:pt x="571500" y="119063"/>
                    </a:lnTo>
                    <a:lnTo>
                      <a:pt x="566737" y="42863"/>
                    </a:lnTo>
                    <a:lnTo>
                      <a:pt x="142875" y="42863"/>
                    </a:lnTo>
                    <a:lnTo>
                      <a:pt x="76200" y="14288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PH"/>
              </a:p>
            </p:txBody>
          </p:sp>
          <p:sp>
            <p:nvSpPr>
              <p:cNvPr id="131" name="Freeform 130"/>
              <p:cNvSpPr/>
              <p:nvPr/>
            </p:nvSpPr>
            <p:spPr>
              <a:xfrm>
                <a:off x="1752600" y="1923714"/>
                <a:ext cx="2357756" cy="570685"/>
              </a:xfrm>
              <a:custGeom>
                <a:avLst/>
                <a:gdLst>
                  <a:gd name="connsiteX0" fmla="*/ 2357438 w 2357438"/>
                  <a:gd name="connsiteY0" fmla="*/ 571500 h 571500"/>
                  <a:gd name="connsiteX1" fmla="*/ 2286000 w 2357438"/>
                  <a:gd name="connsiteY1" fmla="*/ 500063 h 571500"/>
                  <a:gd name="connsiteX2" fmla="*/ 2138363 w 2357438"/>
                  <a:gd name="connsiteY2" fmla="*/ 504825 h 571500"/>
                  <a:gd name="connsiteX3" fmla="*/ 2105025 w 2357438"/>
                  <a:gd name="connsiteY3" fmla="*/ 461963 h 571500"/>
                  <a:gd name="connsiteX4" fmla="*/ 2062163 w 2357438"/>
                  <a:gd name="connsiteY4" fmla="*/ 447675 h 571500"/>
                  <a:gd name="connsiteX5" fmla="*/ 1981200 w 2357438"/>
                  <a:gd name="connsiteY5" fmla="*/ 447675 h 571500"/>
                  <a:gd name="connsiteX6" fmla="*/ 1981200 w 2357438"/>
                  <a:gd name="connsiteY6" fmla="*/ 423863 h 571500"/>
                  <a:gd name="connsiteX7" fmla="*/ 1766888 w 2357438"/>
                  <a:gd name="connsiteY7" fmla="*/ 423863 h 571500"/>
                  <a:gd name="connsiteX8" fmla="*/ 1681163 w 2357438"/>
                  <a:gd name="connsiteY8" fmla="*/ 319088 h 571500"/>
                  <a:gd name="connsiteX9" fmla="*/ 1504950 w 2357438"/>
                  <a:gd name="connsiteY9" fmla="*/ 314325 h 571500"/>
                  <a:gd name="connsiteX10" fmla="*/ 1476375 w 2357438"/>
                  <a:gd name="connsiteY10" fmla="*/ 280988 h 571500"/>
                  <a:gd name="connsiteX11" fmla="*/ 1433513 w 2357438"/>
                  <a:gd name="connsiteY11" fmla="*/ 266700 h 571500"/>
                  <a:gd name="connsiteX12" fmla="*/ 1371600 w 2357438"/>
                  <a:gd name="connsiteY12" fmla="*/ 266700 h 571500"/>
                  <a:gd name="connsiteX13" fmla="*/ 1319213 w 2357438"/>
                  <a:gd name="connsiteY13" fmla="*/ 257175 h 571500"/>
                  <a:gd name="connsiteX14" fmla="*/ 1319213 w 2357438"/>
                  <a:gd name="connsiteY14" fmla="*/ 257175 h 571500"/>
                  <a:gd name="connsiteX15" fmla="*/ 1190625 w 2357438"/>
                  <a:gd name="connsiteY15" fmla="*/ 242888 h 571500"/>
                  <a:gd name="connsiteX16" fmla="*/ 1109663 w 2357438"/>
                  <a:gd name="connsiteY16" fmla="*/ 171450 h 571500"/>
                  <a:gd name="connsiteX17" fmla="*/ 1019175 w 2357438"/>
                  <a:gd name="connsiteY17" fmla="*/ 152400 h 571500"/>
                  <a:gd name="connsiteX18" fmla="*/ 923925 w 2357438"/>
                  <a:gd name="connsiteY18" fmla="*/ 152400 h 571500"/>
                  <a:gd name="connsiteX19" fmla="*/ 838200 w 2357438"/>
                  <a:gd name="connsiteY19" fmla="*/ 128588 h 571500"/>
                  <a:gd name="connsiteX20" fmla="*/ 738188 w 2357438"/>
                  <a:gd name="connsiteY20" fmla="*/ 114300 h 571500"/>
                  <a:gd name="connsiteX21" fmla="*/ 647700 w 2357438"/>
                  <a:gd name="connsiteY21" fmla="*/ 71438 h 571500"/>
                  <a:gd name="connsiteX22" fmla="*/ 600075 w 2357438"/>
                  <a:gd name="connsiteY22" fmla="*/ 23813 h 571500"/>
                  <a:gd name="connsiteX23" fmla="*/ 490538 w 2357438"/>
                  <a:gd name="connsiteY23" fmla="*/ 23813 h 571500"/>
                  <a:gd name="connsiteX24" fmla="*/ 447675 w 2357438"/>
                  <a:gd name="connsiteY24" fmla="*/ 4763 h 571500"/>
                  <a:gd name="connsiteX25" fmla="*/ 0 w 2357438"/>
                  <a:gd name="connsiteY25" fmla="*/ 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357438" h="571500">
                    <a:moveTo>
                      <a:pt x="2357438" y="571500"/>
                    </a:moveTo>
                    <a:lnTo>
                      <a:pt x="2286000" y="500063"/>
                    </a:lnTo>
                    <a:lnTo>
                      <a:pt x="2138363" y="504825"/>
                    </a:lnTo>
                    <a:lnTo>
                      <a:pt x="2105025" y="461963"/>
                    </a:lnTo>
                    <a:lnTo>
                      <a:pt x="2062163" y="447675"/>
                    </a:lnTo>
                    <a:lnTo>
                      <a:pt x="1981200" y="447675"/>
                    </a:lnTo>
                    <a:lnTo>
                      <a:pt x="1981200" y="423863"/>
                    </a:lnTo>
                    <a:lnTo>
                      <a:pt x="1766888" y="423863"/>
                    </a:lnTo>
                    <a:lnTo>
                      <a:pt x="1681163" y="319088"/>
                    </a:lnTo>
                    <a:lnTo>
                      <a:pt x="1504950" y="314325"/>
                    </a:lnTo>
                    <a:lnTo>
                      <a:pt x="1476375" y="280988"/>
                    </a:lnTo>
                    <a:lnTo>
                      <a:pt x="1433513" y="266700"/>
                    </a:lnTo>
                    <a:lnTo>
                      <a:pt x="1371600" y="266700"/>
                    </a:lnTo>
                    <a:lnTo>
                      <a:pt x="1319213" y="257175"/>
                    </a:lnTo>
                    <a:lnTo>
                      <a:pt x="1319213" y="257175"/>
                    </a:lnTo>
                    <a:lnTo>
                      <a:pt x="1190625" y="242888"/>
                    </a:lnTo>
                    <a:lnTo>
                      <a:pt x="1109663" y="171450"/>
                    </a:lnTo>
                    <a:lnTo>
                      <a:pt x="1019175" y="152400"/>
                    </a:lnTo>
                    <a:lnTo>
                      <a:pt x="923925" y="152400"/>
                    </a:lnTo>
                    <a:lnTo>
                      <a:pt x="838200" y="128588"/>
                    </a:lnTo>
                    <a:lnTo>
                      <a:pt x="738188" y="114300"/>
                    </a:lnTo>
                    <a:lnTo>
                      <a:pt x="647700" y="71438"/>
                    </a:lnTo>
                    <a:lnTo>
                      <a:pt x="600075" y="23813"/>
                    </a:lnTo>
                    <a:lnTo>
                      <a:pt x="490538" y="23813"/>
                    </a:lnTo>
                    <a:lnTo>
                      <a:pt x="447675" y="4763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PH"/>
              </a:p>
            </p:txBody>
          </p:sp>
        </p:grpSp>
        <p:grpSp>
          <p:nvGrpSpPr>
            <p:cNvPr id="53" name="Group 9"/>
            <p:cNvGrpSpPr>
              <a:grpSpLocks/>
            </p:cNvGrpSpPr>
            <p:nvPr/>
          </p:nvGrpSpPr>
          <p:grpSpPr bwMode="auto">
            <a:xfrm>
              <a:off x="1887843" y="1883945"/>
              <a:ext cx="6231847" cy="1407820"/>
              <a:chOff x="1887843" y="1883945"/>
              <a:chExt cx="6231847" cy="1407820"/>
            </a:xfrm>
          </p:grpSpPr>
          <p:cxnSp>
            <p:nvCxnSpPr>
              <p:cNvPr id="54" name="Straight Connector 53"/>
              <p:cNvCxnSpPr/>
              <p:nvPr/>
            </p:nvCxnSpPr>
            <p:spPr>
              <a:xfrm>
                <a:off x="8120125" y="3200296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7789406" y="3200296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7629585" y="3200296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7596355" y="3200296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7526730" y="3200296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7371656" y="3200296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7273548" y="2973614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7207088" y="2973614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>
                <a:off x="7183352" y="2973614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>
                <a:off x="7172275" y="2973614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7058344" y="2973614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>
                <a:off x="7015619" y="2973614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>
                <a:off x="6987136" y="2973614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6882698" y="2973614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>
                <a:off x="6801997" y="2973614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6751360" y="2890099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>
                <a:off x="6718130" y="2890099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>
                <a:off x="6667493" y="2890099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6691230" y="2890099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>
                <a:off x="6556726" y="2890099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>
                <a:off x="6498179" y="2890099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>
                <a:off x="6464948" y="2890099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>
                <a:off x="6305127" y="2830445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>
                <a:off x="6218096" y="2830445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>
                <a:off x="6172207" y="2830445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>
                <a:off x="6069351" y="2830445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>
                <a:off x="5907948" y="2830445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>
                <a:off x="5857311" y="2830445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>
                <a:off x="5838323" y="2838399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>
                <a:off x="5794016" y="2834422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5838323" y="2830445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>
                <a:off x="5794016" y="2830445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5637360" y="2794653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>
                <a:off x="5600965" y="2792666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>
                <a:off x="5491781" y="2792666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>
                <a:off x="5398419" y="2756874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>
                <a:off x="5167391" y="2760850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>
                <a:off x="5105678" y="2687277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>
                <a:off x="5072448" y="2687277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>
                <a:off x="4986999" y="2651485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>
                <a:off x="4930033" y="2611716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>
                <a:off x="4907879" y="2617682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>
                <a:off x="4553425" y="2496386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>
                <a:off x="4520195" y="2496386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>
                <a:off x="4498042" y="2496386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>
                <a:off x="4376197" y="2496386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>
                <a:off x="4338220" y="2496386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>
                <a:off x="4271760" y="2490422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>
                <a:off x="4243277" y="2466560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>
                <a:off x="4184729" y="2466560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>
                <a:off x="4149917" y="2450653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>
                <a:off x="4007502" y="2365149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>
                <a:off x="3896735" y="2367138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>
                <a:off x="3876163" y="2329357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>
                <a:off x="3785968" y="2329357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>
                <a:off x="3741661" y="2329357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>
                <a:off x="3670453" y="2299531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>
                <a:off x="3607157" y="2299531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>
                <a:off x="3429930" y="2208062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>
                <a:off x="3414106" y="2192155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>
                <a:off x="3361888" y="2192155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>
                <a:off x="3262197" y="2194143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>
                <a:off x="3197320" y="2162327"/>
                <a:ext cx="0" cy="89481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>
                <a:off x="3149848" y="2146420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>
                <a:off x="3121365" y="2148409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>
                <a:off x="3031169" y="2132501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>
                <a:off x="2925149" y="2090743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>
                <a:off x="2823876" y="2056940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>
                <a:off x="2570694" y="1999275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>
                <a:off x="2532717" y="2001264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>
                <a:off x="2353907" y="1919737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>
                <a:off x="2213075" y="1891899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2072242" y="1883945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>
                <a:off x="2127626" y="1887922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>
                <a:off x="1999452" y="1883945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>
                <a:off x="1887103" y="1883945"/>
                <a:ext cx="0" cy="91469"/>
              </a:xfrm>
              <a:prstGeom prst="line">
                <a:avLst/>
              </a:prstGeom>
              <a:ln w="28575">
                <a:solidFill>
                  <a:srgbClr val="B9D62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2" name="Group 10"/>
          <p:cNvGrpSpPr>
            <a:grpSpLocks/>
          </p:cNvGrpSpPr>
          <p:nvPr/>
        </p:nvGrpSpPr>
        <p:grpSpPr bwMode="auto">
          <a:xfrm>
            <a:off x="1279525" y="2020066"/>
            <a:ext cx="6780212" cy="2368550"/>
            <a:chOff x="1642558" y="1917064"/>
            <a:chExt cx="6781479" cy="2368451"/>
          </a:xfrm>
        </p:grpSpPr>
        <p:cxnSp>
          <p:nvCxnSpPr>
            <p:cNvPr id="133" name="Straight Connector 132"/>
            <p:cNvCxnSpPr/>
            <p:nvPr/>
          </p:nvCxnSpPr>
          <p:spPr>
            <a:xfrm flipV="1">
              <a:off x="1710833" y="1917064"/>
              <a:ext cx="0" cy="2295429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 flipV="1">
              <a:off x="1710833" y="4206143"/>
              <a:ext cx="6713204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>
              <a:off x="8424037" y="4212493"/>
              <a:ext cx="0" cy="730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6" name="Group 235"/>
            <p:cNvGrpSpPr>
              <a:grpSpLocks/>
            </p:cNvGrpSpPr>
            <p:nvPr/>
          </p:nvGrpSpPr>
          <p:grpSpPr bwMode="auto">
            <a:xfrm>
              <a:off x="1710998" y="4205219"/>
              <a:ext cx="6713039" cy="80296"/>
              <a:chOff x="1710998" y="4205219"/>
              <a:chExt cx="6713039" cy="80296"/>
            </a:xfrm>
          </p:grpSpPr>
          <p:cxnSp>
            <p:nvCxnSpPr>
              <p:cNvPr id="144" name="Straight Connector 143"/>
              <p:cNvCxnSpPr/>
              <p:nvPr/>
            </p:nvCxnSpPr>
            <p:spPr>
              <a:xfrm>
                <a:off x="8069959" y="4212493"/>
                <a:ext cx="0" cy="73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>
                <a:off x="8424037" y="4212493"/>
                <a:ext cx="0" cy="73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/>
              <p:nvPr/>
            </p:nvCxnSpPr>
            <p:spPr>
              <a:xfrm>
                <a:off x="7717468" y="4212493"/>
                <a:ext cx="0" cy="73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>
                <a:off x="7010898" y="4212493"/>
                <a:ext cx="0" cy="73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>
                <a:off x="7363389" y="4212493"/>
                <a:ext cx="0" cy="73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>
                <a:off x="6656820" y="4212493"/>
                <a:ext cx="0" cy="73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>
                <a:off x="5950250" y="4212493"/>
                <a:ext cx="0" cy="73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/>
              <p:nvPr/>
            </p:nvCxnSpPr>
            <p:spPr>
              <a:xfrm>
                <a:off x="6304329" y="4212493"/>
                <a:ext cx="0" cy="73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/>
              <p:nvPr/>
            </p:nvCxnSpPr>
            <p:spPr>
              <a:xfrm>
                <a:off x="5597759" y="4212493"/>
                <a:ext cx="0" cy="73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/>
              <p:nvPr/>
            </p:nvCxnSpPr>
            <p:spPr>
              <a:xfrm>
                <a:off x="4891190" y="4212493"/>
                <a:ext cx="0" cy="73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/>
              <p:cNvCxnSpPr/>
              <p:nvPr/>
            </p:nvCxnSpPr>
            <p:spPr>
              <a:xfrm>
                <a:off x="5243681" y="4212493"/>
                <a:ext cx="0" cy="73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/>
              <p:nvPr/>
            </p:nvCxnSpPr>
            <p:spPr>
              <a:xfrm>
                <a:off x="4537111" y="4212493"/>
                <a:ext cx="0" cy="73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>
                <a:off x="3830542" y="4212493"/>
                <a:ext cx="0" cy="73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>
              <a:xfrm>
                <a:off x="4184620" y="4212493"/>
                <a:ext cx="0" cy="73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>
                <a:off x="2064912" y="4212493"/>
                <a:ext cx="0" cy="73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>
                <a:off x="1710833" y="4204556"/>
                <a:ext cx="0" cy="73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/>
            </p:nvCxnSpPr>
            <p:spPr>
              <a:xfrm>
                <a:off x="2417403" y="4212493"/>
                <a:ext cx="0" cy="73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/>
            </p:nvCxnSpPr>
            <p:spPr>
              <a:xfrm>
                <a:off x="2771481" y="4212493"/>
                <a:ext cx="0" cy="73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>
                <a:off x="3123972" y="4212493"/>
                <a:ext cx="0" cy="73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>
                <a:off x="3478051" y="4212493"/>
                <a:ext cx="0" cy="730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Group 188"/>
            <p:cNvGrpSpPr>
              <a:grpSpLocks/>
            </p:cNvGrpSpPr>
            <p:nvPr/>
          </p:nvGrpSpPr>
          <p:grpSpPr bwMode="auto">
            <a:xfrm>
              <a:off x="1642558" y="1917064"/>
              <a:ext cx="73152" cy="2291169"/>
              <a:chOff x="1642558" y="1917064"/>
              <a:chExt cx="73152" cy="2291169"/>
            </a:xfrm>
          </p:grpSpPr>
          <p:cxnSp>
            <p:nvCxnSpPr>
              <p:cNvPr id="138" name="Straight Connector 137"/>
              <p:cNvCxnSpPr/>
              <p:nvPr/>
            </p:nvCxnSpPr>
            <p:spPr>
              <a:xfrm rot="5400000">
                <a:off x="1679078" y="4171211"/>
                <a:ext cx="0" cy="7303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>
              <a:xfrm rot="5400000">
                <a:off x="1679078" y="3712442"/>
                <a:ext cx="0" cy="7303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 rot="5400000">
                <a:off x="1679078" y="1880544"/>
                <a:ext cx="0" cy="7303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 rot="5400000">
                <a:off x="1679078" y="3255261"/>
                <a:ext cx="0" cy="7303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 rot="5400000">
                <a:off x="1679078" y="2796494"/>
                <a:ext cx="0" cy="7303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 rot="5400000">
                <a:off x="1679078" y="2339313"/>
                <a:ext cx="0" cy="7303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4" name="Group 384"/>
          <p:cNvGrpSpPr>
            <a:grpSpLocks/>
          </p:cNvGrpSpPr>
          <p:nvPr/>
        </p:nvGrpSpPr>
        <p:grpSpPr bwMode="auto">
          <a:xfrm>
            <a:off x="1371600" y="1985141"/>
            <a:ext cx="6551612" cy="1296988"/>
            <a:chOff x="1804988" y="1883092"/>
            <a:chExt cx="6505575" cy="1624966"/>
          </a:xfrm>
        </p:grpSpPr>
        <p:grpSp>
          <p:nvGrpSpPr>
            <p:cNvPr id="165" name="Group 385"/>
            <p:cNvGrpSpPr>
              <a:grpSpLocks/>
            </p:cNvGrpSpPr>
            <p:nvPr/>
          </p:nvGrpSpPr>
          <p:grpSpPr bwMode="auto">
            <a:xfrm>
              <a:off x="1804988" y="1924050"/>
              <a:ext cx="6505575" cy="1538288"/>
              <a:chOff x="1804988" y="1924050"/>
              <a:chExt cx="6505575" cy="1538288"/>
            </a:xfrm>
          </p:grpSpPr>
          <p:sp>
            <p:nvSpPr>
              <p:cNvPr id="257" name="Freeform 256"/>
              <p:cNvSpPr/>
              <p:nvPr/>
            </p:nvSpPr>
            <p:spPr>
              <a:xfrm>
                <a:off x="3505864" y="2177456"/>
                <a:ext cx="4804699" cy="1284856"/>
              </a:xfrm>
              <a:custGeom>
                <a:avLst/>
                <a:gdLst>
                  <a:gd name="connsiteX0" fmla="*/ 4805363 w 4805363"/>
                  <a:gd name="connsiteY0" fmla="*/ 1281112 h 1285875"/>
                  <a:gd name="connsiteX1" fmla="*/ 4429125 w 4805363"/>
                  <a:gd name="connsiteY1" fmla="*/ 1285875 h 1285875"/>
                  <a:gd name="connsiteX2" fmla="*/ 4429125 w 4805363"/>
                  <a:gd name="connsiteY2" fmla="*/ 947737 h 1285875"/>
                  <a:gd name="connsiteX3" fmla="*/ 3405188 w 4805363"/>
                  <a:gd name="connsiteY3" fmla="*/ 947737 h 1285875"/>
                  <a:gd name="connsiteX4" fmla="*/ 3405188 w 4805363"/>
                  <a:gd name="connsiteY4" fmla="*/ 895350 h 1285875"/>
                  <a:gd name="connsiteX5" fmla="*/ 3295650 w 4805363"/>
                  <a:gd name="connsiteY5" fmla="*/ 895350 h 1285875"/>
                  <a:gd name="connsiteX6" fmla="*/ 3300413 w 4805363"/>
                  <a:gd name="connsiteY6" fmla="*/ 823912 h 1285875"/>
                  <a:gd name="connsiteX7" fmla="*/ 2843213 w 4805363"/>
                  <a:gd name="connsiteY7" fmla="*/ 828675 h 1285875"/>
                  <a:gd name="connsiteX8" fmla="*/ 2809875 w 4805363"/>
                  <a:gd name="connsiteY8" fmla="*/ 695325 h 1285875"/>
                  <a:gd name="connsiteX9" fmla="*/ 2395538 w 4805363"/>
                  <a:gd name="connsiteY9" fmla="*/ 681037 h 1285875"/>
                  <a:gd name="connsiteX10" fmla="*/ 2400300 w 4805363"/>
                  <a:gd name="connsiteY10" fmla="*/ 652462 h 1285875"/>
                  <a:gd name="connsiteX11" fmla="*/ 2143125 w 4805363"/>
                  <a:gd name="connsiteY11" fmla="*/ 647700 h 1285875"/>
                  <a:gd name="connsiteX12" fmla="*/ 2138363 w 4805363"/>
                  <a:gd name="connsiteY12" fmla="*/ 614362 h 1285875"/>
                  <a:gd name="connsiteX13" fmla="*/ 1762125 w 4805363"/>
                  <a:gd name="connsiteY13" fmla="*/ 614362 h 1285875"/>
                  <a:gd name="connsiteX14" fmla="*/ 1724025 w 4805363"/>
                  <a:gd name="connsiteY14" fmla="*/ 571500 h 1285875"/>
                  <a:gd name="connsiteX15" fmla="*/ 1390650 w 4805363"/>
                  <a:gd name="connsiteY15" fmla="*/ 576262 h 1285875"/>
                  <a:gd name="connsiteX16" fmla="*/ 1362075 w 4805363"/>
                  <a:gd name="connsiteY16" fmla="*/ 542925 h 1285875"/>
                  <a:gd name="connsiteX17" fmla="*/ 1171575 w 4805363"/>
                  <a:gd name="connsiteY17" fmla="*/ 547687 h 1285875"/>
                  <a:gd name="connsiteX18" fmla="*/ 1162050 w 4805363"/>
                  <a:gd name="connsiteY18" fmla="*/ 504825 h 1285875"/>
                  <a:gd name="connsiteX19" fmla="*/ 1042988 w 4805363"/>
                  <a:gd name="connsiteY19" fmla="*/ 504825 h 1285875"/>
                  <a:gd name="connsiteX20" fmla="*/ 1009650 w 4805363"/>
                  <a:gd name="connsiteY20" fmla="*/ 485775 h 1285875"/>
                  <a:gd name="connsiteX21" fmla="*/ 895350 w 4805363"/>
                  <a:gd name="connsiteY21" fmla="*/ 481012 h 1285875"/>
                  <a:gd name="connsiteX22" fmla="*/ 881063 w 4805363"/>
                  <a:gd name="connsiteY22" fmla="*/ 461962 h 1285875"/>
                  <a:gd name="connsiteX23" fmla="*/ 733425 w 4805363"/>
                  <a:gd name="connsiteY23" fmla="*/ 461962 h 1285875"/>
                  <a:gd name="connsiteX24" fmla="*/ 714375 w 4805363"/>
                  <a:gd name="connsiteY24" fmla="*/ 433387 h 1285875"/>
                  <a:gd name="connsiteX25" fmla="*/ 619125 w 4805363"/>
                  <a:gd name="connsiteY25" fmla="*/ 428625 h 1285875"/>
                  <a:gd name="connsiteX26" fmla="*/ 604838 w 4805363"/>
                  <a:gd name="connsiteY26" fmla="*/ 385762 h 1285875"/>
                  <a:gd name="connsiteX27" fmla="*/ 538163 w 4805363"/>
                  <a:gd name="connsiteY27" fmla="*/ 385762 h 1285875"/>
                  <a:gd name="connsiteX28" fmla="*/ 466725 w 4805363"/>
                  <a:gd name="connsiteY28" fmla="*/ 309562 h 1285875"/>
                  <a:gd name="connsiteX29" fmla="*/ 400050 w 4805363"/>
                  <a:gd name="connsiteY29" fmla="*/ 304800 h 1285875"/>
                  <a:gd name="connsiteX30" fmla="*/ 323850 w 4805363"/>
                  <a:gd name="connsiteY30" fmla="*/ 238125 h 1285875"/>
                  <a:gd name="connsiteX31" fmla="*/ 280988 w 4805363"/>
                  <a:gd name="connsiteY31" fmla="*/ 166687 h 1285875"/>
                  <a:gd name="connsiteX32" fmla="*/ 252413 w 4805363"/>
                  <a:gd name="connsiteY32" fmla="*/ 119062 h 1285875"/>
                  <a:gd name="connsiteX33" fmla="*/ 238125 w 4805363"/>
                  <a:gd name="connsiteY33" fmla="*/ 80962 h 1285875"/>
                  <a:gd name="connsiteX34" fmla="*/ 166688 w 4805363"/>
                  <a:gd name="connsiteY34" fmla="*/ 66675 h 1285875"/>
                  <a:gd name="connsiteX35" fmla="*/ 138113 w 4805363"/>
                  <a:gd name="connsiteY35" fmla="*/ 33337 h 1285875"/>
                  <a:gd name="connsiteX36" fmla="*/ 33338 w 4805363"/>
                  <a:gd name="connsiteY36" fmla="*/ 33337 h 1285875"/>
                  <a:gd name="connsiteX37" fmla="*/ 0 w 4805363"/>
                  <a:gd name="connsiteY37" fmla="*/ 0 h 1285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4805363" h="1285875">
                    <a:moveTo>
                      <a:pt x="4805363" y="1281112"/>
                    </a:moveTo>
                    <a:lnTo>
                      <a:pt x="4429125" y="1285875"/>
                    </a:lnTo>
                    <a:lnTo>
                      <a:pt x="4429125" y="947737"/>
                    </a:lnTo>
                    <a:lnTo>
                      <a:pt x="3405188" y="947737"/>
                    </a:lnTo>
                    <a:lnTo>
                      <a:pt x="3405188" y="895350"/>
                    </a:lnTo>
                    <a:lnTo>
                      <a:pt x="3295650" y="895350"/>
                    </a:lnTo>
                    <a:lnTo>
                      <a:pt x="3300413" y="823912"/>
                    </a:lnTo>
                    <a:lnTo>
                      <a:pt x="2843213" y="828675"/>
                    </a:lnTo>
                    <a:lnTo>
                      <a:pt x="2809875" y="695325"/>
                    </a:lnTo>
                    <a:lnTo>
                      <a:pt x="2395538" y="681037"/>
                    </a:lnTo>
                    <a:lnTo>
                      <a:pt x="2400300" y="652462"/>
                    </a:lnTo>
                    <a:lnTo>
                      <a:pt x="2143125" y="647700"/>
                    </a:lnTo>
                    <a:lnTo>
                      <a:pt x="2138363" y="614362"/>
                    </a:lnTo>
                    <a:lnTo>
                      <a:pt x="1762125" y="614362"/>
                    </a:lnTo>
                    <a:lnTo>
                      <a:pt x="1724025" y="571500"/>
                    </a:lnTo>
                    <a:lnTo>
                      <a:pt x="1390650" y="576262"/>
                    </a:lnTo>
                    <a:lnTo>
                      <a:pt x="1362075" y="542925"/>
                    </a:lnTo>
                    <a:lnTo>
                      <a:pt x="1171575" y="547687"/>
                    </a:lnTo>
                    <a:lnTo>
                      <a:pt x="1162050" y="504825"/>
                    </a:lnTo>
                    <a:lnTo>
                      <a:pt x="1042988" y="504825"/>
                    </a:lnTo>
                    <a:lnTo>
                      <a:pt x="1009650" y="485775"/>
                    </a:lnTo>
                    <a:lnTo>
                      <a:pt x="895350" y="481012"/>
                    </a:lnTo>
                    <a:lnTo>
                      <a:pt x="881063" y="461962"/>
                    </a:lnTo>
                    <a:lnTo>
                      <a:pt x="733425" y="461962"/>
                    </a:lnTo>
                    <a:lnTo>
                      <a:pt x="714375" y="433387"/>
                    </a:lnTo>
                    <a:lnTo>
                      <a:pt x="619125" y="428625"/>
                    </a:lnTo>
                    <a:lnTo>
                      <a:pt x="604838" y="385762"/>
                    </a:lnTo>
                    <a:lnTo>
                      <a:pt x="538163" y="385762"/>
                    </a:lnTo>
                    <a:lnTo>
                      <a:pt x="466725" y="309562"/>
                    </a:lnTo>
                    <a:lnTo>
                      <a:pt x="400050" y="304800"/>
                    </a:lnTo>
                    <a:lnTo>
                      <a:pt x="323850" y="238125"/>
                    </a:lnTo>
                    <a:lnTo>
                      <a:pt x="280988" y="166687"/>
                    </a:lnTo>
                    <a:lnTo>
                      <a:pt x="252413" y="119062"/>
                    </a:lnTo>
                    <a:lnTo>
                      <a:pt x="238125" y="80962"/>
                    </a:lnTo>
                    <a:lnTo>
                      <a:pt x="166688" y="66675"/>
                    </a:lnTo>
                    <a:lnTo>
                      <a:pt x="138113" y="33337"/>
                    </a:lnTo>
                    <a:lnTo>
                      <a:pt x="33338" y="33337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PH"/>
              </a:p>
            </p:txBody>
          </p:sp>
          <p:sp>
            <p:nvSpPr>
              <p:cNvPr id="258" name="Freeform 257"/>
              <p:cNvSpPr/>
              <p:nvPr/>
            </p:nvSpPr>
            <p:spPr>
              <a:xfrm>
                <a:off x="1804988" y="1924861"/>
                <a:ext cx="1705605" cy="256573"/>
              </a:xfrm>
              <a:custGeom>
                <a:avLst/>
                <a:gdLst>
                  <a:gd name="connsiteX0" fmla="*/ 1704975 w 1704975"/>
                  <a:gd name="connsiteY0" fmla="*/ 257175 h 257175"/>
                  <a:gd name="connsiteX1" fmla="*/ 1538287 w 1704975"/>
                  <a:gd name="connsiteY1" fmla="*/ 238125 h 257175"/>
                  <a:gd name="connsiteX2" fmla="*/ 1500187 w 1704975"/>
                  <a:gd name="connsiteY2" fmla="*/ 204788 h 257175"/>
                  <a:gd name="connsiteX3" fmla="*/ 1504950 w 1704975"/>
                  <a:gd name="connsiteY3" fmla="*/ 161925 h 257175"/>
                  <a:gd name="connsiteX4" fmla="*/ 1023937 w 1704975"/>
                  <a:gd name="connsiteY4" fmla="*/ 157163 h 257175"/>
                  <a:gd name="connsiteX5" fmla="*/ 990600 w 1704975"/>
                  <a:gd name="connsiteY5" fmla="*/ 133350 h 257175"/>
                  <a:gd name="connsiteX6" fmla="*/ 871537 w 1704975"/>
                  <a:gd name="connsiteY6" fmla="*/ 133350 h 257175"/>
                  <a:gd name="connsiteX7" fmla="*/ 881062 w 1704975"/>
                  <a:gd name="connsiteY7" fmla="*/ 109538 h 257175"/>
                  <a:gd name="connsiteX8" fmla="*/ 719137 w 1704975"/>
                  <a:gd name="connsiteY8" fmla="*/ 119063 h 257175"/>
                  <a:gd name="connsiteX9" fmla="*/ 571500 w 1704975"/>
                  <a:gd name="connsiteY9" fmla="*/ 38100 h 257175"/>
                  <a:gd name="connsiteX10" fmla="*/ 338137 w 1704975"/>
                  <a:gd name="connsiteY10" fmla="*/ 42863 h 257175"/>
                  <a:gd name="connsiteX11" fmla="*/ 338137 w 1704975"/>
                  <a:gd name="connsiteY11" fmla="*/ 0 h 257175"/>
                  <a:gd name="connsiteX12" fmla="*/ 0 w 1704975"/>
                  <a:gd name="connsiteY12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04975" h="257175">
                    <a:moveTo>
                      <a:pt x="1704975" y="257175"/>
                    </a:moveTo>
                    <a:lnTo>
                      <a:pt x="1538287" y="238125"/>
                    </a:lnTo>
                    <a:lnTo>
                      <a:pt x="1500187" y="204788"/>
                    </a:lnTo>
                    <a:lnTo>
                      <a:pt x="1504950" y="161925"/>
                    </a:lnTo>
                    <a:lnTo>
                      <a:pt x="1023937" y="157163"/>
                    </a:lnTo>
                    <a:lnTo>
                      <a:pt x="990600" y="133350"/>
                    </a:lnTo>
                    <a:lnTo>
                      <a:pt x="871537" y="133350"/>
                    </a:lnTo>
                    <a:lnTo>
                      <a:pt x="881062" y="109538"/>
                    </a:lnTo>
                    <a:lnTo>
                      <a:pt x="719137" y="119063"/>
                    </a:lnTo>
                    <a:lnTo>
                      <a:pt x="571500" y="38100"/>
                    </a:lnTo>
                    <a:lnTo>
                      <a:pt x="338137" y="42863"/>
                    </a:lnTo>
                    <a:lnTo>
                      <a:pt x="338137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PH"/>
              </a:p>
            </p:txBody>
          </p:sp>
        </p:grpSp>
        <p:grpSp>
          <p:nvGrpSpPr>
            <p:cNvPr id="166" name="Group 386"/>
            <p:cNvGrpSpPr>
              <a:grpSpLocks/>
            </p:cNvGrpSpPr>
            <p:nvPr/>
          </p:nvGrpSpPr>
          <p:grpSpPr bwMode="auto">
            <a:xfrm>
              <a:off x="1804988" y="1883092"/>
              <a:ext cx="6464607" cy="1624966"/>
              <a:chOff x="1804988" y="1883092"/>
              <a:chExt cx="6464607" cy="1624966"/>
            </a:xfrm>
          </p:grpSpPr>
          <p:cxnSp>
            <p:nvCxnSpPr>
              <p:cNvPr id="167" name="Straight Connector 166"/>
              <p:cNvCxnSpPr/>
              <p:nvPr/>
            </p:nvCxnSpPr>
            <p:spPr>
              <a:xfrm>
                <a:off x="8269578" y="3416567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/>
              <p:cNvCxnSpPr/>
              <p:nvPr/>
            </p:nvCxnSpPr>
            <p:spPr>
              <a:xfrm>
                <a:off x="8105638" y="3416567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/>
              <p:cNvCxnSpPr/>
              <p:nvPr/>
            </p:nvCxnSpPr>
            <p:spPr>
              <a:xfrm>
                <a:off x="8058348" y="3416567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/>
              <p:cNvCxnSpPr/>
              <p:nvPr/>
            </p:nvCxnSpPr>
            <p:spPr>
              <a:xfrm>
                <a:off x="7938546" y="3080435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/>
              <p:cNvCxnSpPr/>
              <p:nvPr/>
            </p:nvCxnSpPr>
            <p:spPr>
              <a:xfrm>
                <a:off x="7878645" y="3080435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/>
              <p:cNvCxnSpPr/>
              <p:nvPr/>
            </p:nvCxnSpPr>
            <p:spPr>
              <a:xfrm>
                <a:off x="7828202" y="3080435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/>
              <p:cNvCxnSpPr/>
              <p:nvPr/>
            </p:nvCxnSpPr>
            <p:spPr>
              <a:xfrm>
                <a:off x="7717857" y="3080435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3"/>
              <p:cNvCxnSpPr/>
              <p:nvPr/>
            </p:nvCxnSpPr>
            <p:spPr>
              <a:xfrm>
                <a:off x="7659533" y="3080435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>
                <a:off x="7533426" y="3080435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/>
              <p:cNvCxnSpPr/>
              <p:nvPr/>
            </p:nvCxnSpPr>
            <p:spPr>
              <a:xfrm>
                <a:off x="7412046" y="3080435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>
                <a:off x="7397860" y="3080435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/>
              <p:nvPr/>
            </p:nvCxnSpPr>
            <p:spPr>
              <a:xfrm>
                <a:off x="7300126" y="3080435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/>
              <p:nvPr/>
            </p:nvCxnSpPr>
            <p:spPr>
              <a:xfrm>
                <a:off x="7285939" y="3080435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/>
              <p:cNvCxnSpPr/>
              <p:nvPr/>
            </p:nvCxnSpPr>
            <p:spPr>
              <a:xfrm>
                <a:off x="7194511" y="3080435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>
              <a:xfrm>
                <a:off x="7180324" y="3080435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>
                <a:off x="7099930" y="3080435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>
              <a:xfrm>
                <a:off x="7085744" y="3080435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>
                <a:off x="7136187" y="3080435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>
                <a:off x="6983281" y="3080435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/>
              <p:cNvCxnSpPr/>
              <p:nvPr/>
            </p:nvCxnSpPr>
            <p:spPr>
              <a:xfrm>
                <a:off x="6882395" y="3020767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>
              <a:xfrm>
                <a:off x="6827223" y="3022756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>
              <a:xfrm>
                <a:off x="6800425" y="2963088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>
              <a:xfrm>
                <a:off x="6686928" y="2961098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>
              <a:xfrm>
                <a:off x="6601805" y="2961098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/>
              <p:cNvCxnSpPr/>
              <p:nvPr/>
            </p:nvCxnSpPr>
            <p:spPr>
              <a:xfrm>
                <a:off x="6527717" y="2961098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/>
              <p:cNvCxnSpPr/>
              <p:nvPr/>
            </p:nvCxnSpPr>
            <p:spPr>
              <a:xfrm>
                <a:off x="6439442" y="2961098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/>
              <p:cNvCxnSpPr/>
              <p:nvPr/>
            </p:nvCxnSpPr>
            <p:spPr>
              <a:xfrm>
                <a:off x="6303876" y="2825850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/>
              <p:cNvCxnSpPr/>
              <p:nvPr/>
            </p:nvCxnSpPr>
            <p:spPr>
              <a:xfrm>
                <a:off x="6168311" y="2825850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/>
              <p:cNvCxnSpPr/>
              <p:nvPr/>
            </p:nvCxnSpPr>
            <p:spPr>
              <a:xfrm>
                <a:off x="6122596" y="2821872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/>
              <p:cNvCxnSpPr/>
              <p:nvPr/>
            </p:nvCxnSpPr>
            <p:spPr>
              <a:xfrm>
                <a:off x="5950775" y="2819884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>
              <a:xfrm>
                <a:off x="5879839" y="2788061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>
              <a:xfrm>
                <a:off x="5722205" y="2780105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>
              <a:xfrm>
                <a:off x="5577181" y="2742315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>
              <a:xfrm>
                <a:off x="5490482" y="2746293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/>
              <p:cNvCxnSpPr/>
              <p:nvPr/>
            </p:nvCxnSpPr>
            <p:spPr>
              <a:xfrm>
                <a:off x="5364375" y="2742315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/>
              <p:cNvCxnSpPr/>
              <p:nvPr/>
            </p:nvCxnSpPr>
            <p:spPr>
              <a:xfrm>
                <a:off x="5277675" y="2742315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>
              <a:xfrm>
                <a:off x="5242996" y="2702536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>
              <a:xfrm>
                <a:off x="5165755" y="2702536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>
              <a:xfrm>
                <a:off x="5077480" y="2702536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>
              <a:xfrm>
                <a:off x="4981323" y="2702536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/>
              <p:cNvCxnSpPr/>
              <p:nvPr/>
            </p:nvCxnSpPr>
            <p:spPr>
              <a:xfrm>
                <a:off x="4943490" y="2702536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/>
              <p:nvPr/>
            </p:nvCxnSpPr>
            <p:spPr>
              <a:xfrm>
                <a:off x="4863097" y="2678669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/>
              <p:nvPr/>
            </p:nvCxnSpPr>
            <p:spPr>
              <a:xfrm>
                <a:off x="4828418" y="2678669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/>
              <p:cNvCxnSpPr/>
              <p:nvPr/>
            </p:nvCxnSpPr>
            <p:spPr>
              <a:xfrm>
                <a:off x="4759058" y="2688614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4733837" y="2686624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/>
              <p:cNvCxnSpPr/>
              <p:nvPr/>
            </p:nvCxnSpPr>
            <p:spPr>
              <a:xfrm>
                <a:off x="4697580" y="2686624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/>
              <p:cNvCxnSpPr/>
              <p:nvPr/>
            </p:nvCxnSpPr>
            <p:spPr>
              <a:xfrm>
                <a:off x="4610882" y="2642868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Straight Connector 213"/>
              <p:cNvCxnSpPr/>
              <p:nvPr/>
            </p:nvCxnSpPr>
            <p:spPr>
              <a:xfrm>
                <a:off x="4588813" y="2642868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Straight Connector 214"/>
              <p:cNvCxnSpPr/>
              <p:nvPr/>
            </p:nvCxnSpPr>
            <p:spPr>
              <a:xfrm>
                <a:off x="4498961" y="2619000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Straight Connector 215"/>
              <p:cNvCxnSpPr/>
              <p:nvPr/>
            </p:nvCxnSpPr>
            <p:spPr>
              <a:xfrm>
                <a:off x="4407533" y="2619000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Connector 216"/>
              <p:cNvCxnSpPr/>
              <p:nvPr/>
            </p:nvCxnSpPr>
            <p:spPr>
              <a:xfrm>
                <a:off x="4376006" y="2595133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Straight Connector 217"/>
              <p:cNvCxnSpPr/>
              <p:nvPr/>
            </p:nvCxnSpPr>
            <p:spPr>
              <a:xfrm>
                <a:off x="4346056" y="2595133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Straight Connector 218"/>
              <p:cNvCxnSpPr/>
              <p:nvPr/>
            </p:nvCxnSpPr>
            <p:spPr>
              <a:xfrm>
                <a:off x="4316105" y="2597123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Straight Connector 219"/>
              <p:cNvCxnSpPr/>
              <p:nvPr/>
            </p:nvCxnSpPr>
            <p:spPr>
              <a:xfrm>
                <a:off x="4180539" y="2565300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Straight Connector 220"/>
              <p:cNvCxnSpPr/>
              <p:nvPr/>
            </p:nvCxnSpPr>
            <p:spPr>
              <a:xfrm>
                <a:off x="3951970" y="2438007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Straight Connector 221"/>
              <p:cNvCxnSpPr/>
              <p:nvPr/>
            </p:nvCxnSpPr>
            <p:spPr>
              <a:xfrm>
                <a:off x="3739163" y="2209278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Straight Connector 222"/>
              <p:cNvCxnSpPr/>
              <p:nvPr/>
            </p:nvCxnSpPr>
            <p:spPr>
              <a:xfrm>
                <a:off x="3633548" y="2175467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Straight Connector 223"/>
              <p:cNvCxnSpPr/>
              <p:nvPr/>
            </p:nvCxnSpPr>
            <p:spPr>
              <a:xfrm>
                <a:off x="3614632" y="2175467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Straight Connector 224"/>
              <p:cNvCxnSpPr/>
              <p:nvPr/>
            </p:nvCxnSpPr>
            <p:spPr>
              <a:xfrm>
                <a:off x="3584681" y="2173477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225"/>
              <p:cNvCxnSpPr/>
              <p:nvPr/>
            </p:nvCxnSpPr>
            <p:spPr>
              <a:xfrm>
                <a:off x="3458573" y="2127732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Connector 226"/>
              <p:cNvCxnSpPr/>
              <p:nvPr/>
            </p:nvCxnSpPr>
            <p:spPr>
              <a:xfrm>
                <a:off x="3524780" y="2155578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Connector 227"/>
              <p:cNvCxnSpPr/>
              <p:nvPr/>
            </p:nvCxnSpPr>
            <p:spPr>
              <a:xfrm>
                <a:off x="3263107" y="2036241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/>
              <p:cNvCxnSpPr/>
              <p:nvPr/>
            </p:nvCxnSpPr>
            <p:spPr>
              <a:xfrm>
                <a:off x="3174831" y="2030274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Straight Connector 229"/>
              <p:cNvCxnSpPr/>
              <p:nvPr/>
            </p:nvCxnSpPr>
            <p:spPr>
              <a:xfrm>
                <a:off x="3127541" y="2030274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0"/>
              <p:cNvCxnSpPr/>
              <p:nvPr/>
            </p:nvCxnSpPr>
            <p:spPr>
              <a:xfrm>
                <a:off x="2889513" y="2030274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Straight Connector 231"/>
              <p:cNvCxnSpPr/>
              <p:nvPr/>
            </p:nvCxnSpPr>
            <p:spPr>
              <a:xfrm>
                <a:off x="2776016" y="2012374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Straight Connector 232"/>
              <p:cNvCxnSpPr/>
              <p:nvPr/>
            </p:nvCxnSpPr>
            <p:spPr>
              <a:xfrm>
                <a:off x="2690894" y="2014362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Straight Connector 233"/>
              <p:cNvCxnSpPr/>
              <p:nvPr/>
            </p:nvCxnSpPr>
            <p:spPr>
              <a:xfrm>
                <a:off x="2553751" y="1982539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Straight Connector 234"/>
              <p:cNvCxnSpPr/>
              <p:nvPr/>
            </p:nvCxnSpPr>
            <p:spPr>
              <a:xfrm>
                <a:off x="2385083" y="1920883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Straight Connector 235"/>
              <p:cNvCxnSpPr/>
              <p:nvPr/>
            </p:nvCxnSpPr>
            <p:spPr>
              <a:xfrm>
                <a:off x="2325182" y="1920883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Straight Connector 236"/>
              <p:cNvCxnSpPr/>
              <p:nvPr/>
            </p:nvCxnSpPr>
            <p:spPr>
              <a:xfrm>
                <a:off x="2263704" y="1924860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Straight Connector 237"/>
              <p:cNvCxnSpPr/>
              <p:nvPr/>
            </p:nvCxnSpPr>
            <p:spPr>
              <a:xfrm>
                <a:off x="2165970" y="1924860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Straight Connector 238"/>
              <p:cNvCxnSpPr/>
              <p:nvPr/>
            </p:nvCxnSpPr>
            <p:spPr>
              <a:xfrm>
                <a:off x="2181734" y="1922871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Straight Connector 239"/>
              <p:cNvCxnSpPr/>
              <p:nvPr/>
            </p:nvCxnSpPr>
            <p:spPr>
              <a:xfrm>
                <a:off x="1972081" y="1883092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Straight Connector 240"/>
              <p:cNvCxnSpPr/>
              <p:nvPr/>
            </p:nvCxnSpPr>
            <p:spPr>
              <a:xfrm>
                <a:off x="1943706" y="1891048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Straight Connector 241"/>
              <p:cNvCxnSpPr/>
              <p:nvPr/>
            </p:nvCxnSpPr>
            <p:spPr>
              <a:xfrm>
                <a:off x="1921638" y="1891048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Straight Connector 242"/>
              <p:cNvCxnSpPr/>
              <p:nvPr/>
            </p:nvCxnSpPr>
            <p:spPr>
              <a:xfrm>
                <a:off x="1830210" y="1883092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Straight Connector 243"/>
              <p:cNvCxnSpPr/>
              <p:nvPr/>
            </p:nvCxnSpPr>
            <p:spPr>
              <a:xfrm>
                <a:off x="1804988" y="1883092"/>
                <a:ext cx="0" cy="91491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Straight Connector 244"/>
              <p:cNvCxnSpPr/>
              <p:nvPr/>
            </p:nvCxnSpPr>
            <p:spPr>
              <a:xfrm rot="5400000">
                <a:off x="3313551" y="2105885"/>
                <a:ext cx="0" cy="91428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Straight Connector 245"/>
              <p:cNvCxnSpPr/>
              <p:nvPr/>
            </p:nvCxnSpPr>
            <p:spPr>
              <a:xfrm rot="5400000">
                <a:off x="3343501" y="2115829"/>
                <a:ext cx="0" cy="91428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Straight Connector 246"/>
              <p:cNvCxnSpPr/>
              <p:nvPr/>
            </p:nvCxnSpPr>
            <p:spPr>
              <a:xfrm rot="5400000">
                <a:off x="3504288" y="2133730"/>
                <a:ext cx="0" cy="91428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Straight Connector 247"/>
              <p:cNvCxnSpPr/>
              <p:nvPr/>
            </p:nvCxnSpPr>
            <p:spPr>
              <a:xfrm rot="5400000">
                <a:off x="3660346" y="2195387"/>
                <a:ext cx="0" cy="91428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Straight Connector 248"/>
              <p:cNvCxnSpPr/>
              <p:nvPr/>
            </p:nvCxnSpPr>
            <p:spPr>
              <a:xfrm rot="5400000">
                <a:off x="3633548" y="2165553"/>
                <a:ext cx="0" cy="91428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Straight Connector 249"/>
              <p:cNvCxnSpPr/>
              <p:nvPr/>
            </p:nvCxnSpPr>
            <p:spPr>
              <a:xfrm rot="5400000">
                <a:off x="3876305" y="2430082"/>
                <a:ext cx="0" cy="91428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Straight Connector 250"/>
              <p:cNvCxnSpPr/>
              <p:nvPr/>
            </p:nvCxnSpPr>
            <p:spPr>
              <a:xfrm rot="5400000">
                <a:off x="3997684" y="2459917"/>
                <a:ext cx="0" cy="91428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Straight Connector 251"/>
              <p:cNvCxnSpPr/>
              <p:nvPr/>
            </p:nvCxnSpPr>
            <p:spPr>
              <a:xfrm rot="5400000">
                <a:off x="4016600" y="2483784"/>
                <a:ext cx="0" cy="91428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Straight Connector 252"/>
              <p:cNvCxnSpPr/>
              <p:nvPr/>
            </p:nvCxnSpPr>
            <p:spPr>
              <a:xfrm rot="5400000">
                <a:off x="4033940" y="2505662"/>
                <a:ext cx="0" cy="91428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Straight Connector 253"/>
              <p:cNvCxnSpPr/>
              <p:nvPr/>
            </p:nvCxnSpPr>
            <p:spPr>
              <a:xfrm rot="5400000">
                <a:off x="4678665" y="2678700"/>
                <a:ext cx="0" cy="91428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Straight Connector 254"/>
              <p:cNvCxnSpPr/>
              <p:nvPr/>
            </p:nvCxnSpPr>
            <p:spPr>
              <a:xfrm rot="5400000">
                <a:off x="6327522" y="2871627"/>
                <a:ext cx="0" cy="91428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Straight Connector 255"/>
              <p:cNvCxnSpPr/>
              <p:nvPr/>
            </p:nvCxnSpPr>
            <p:spPr>
              <a:xfrm rot="5400000">
                <a:off x="6349591" y="2917373"/>
                <a:ext cx="0" cy="91428"/>
              </a:xfrm>
              <a:prstGeom prst="line">
                <a:avLst/>
              </a:prstGeom>
              <a:ln w="28575">
                <a:solidFill>
                  <a:srgbClr val="F9951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365441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3"/>
          <p:cNvSpPr>
            <a:spLocks noChangeArrowheads="1"/>
          </p:cNvSpPr>
          <p:nvPr/>
        </p:nvSpPr>
        <p:spPr bwMode="auto">
          <a:xfrm>
            <a:off x="457200" y="1013884"/>
            <a:ext cx="8077200" cy="4472516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CONTINUUM: Adverse Events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46100" y="5693790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000" dirty="0"/>
              <a:t>One or more </a:t>
            </a:r>
            <a:r>
              <a:rPr lang="en-US" sz="2000" dirty="0" smtClean="0"/>
              <a:t>invasive second primary malignancies (SPM): 8.3% (LEN) vs 9.1% (placebo) 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6519446"/>
            <a:ext cx="5962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 permission from </a:t>
            </a:r>
            <a:r>
              <a:rPr lang="en-US" sz="1600" dirty="0"/>
              <a:t>Foa R et al. </a:t>
            </a:r>
            <a:r>
              <a:rPr lang="en-US" sz="1600" i="1" dirty="0"/>
              <a:t>Proc ASH </a:t>
            </a:r>
            <a:r>
              <a:rPr lang="en-US" sz="1600" dirty="0"/>
              <a:t>2016;Abstract 230.</a:t>
            </a:r>
          </a:p>
        </p:txBody>
      </p:sp>
      <p:graphicFrame>
        <p:nvGraphicFramePr>
          <p:cNvPr id="7" name="Content Placeholder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585573"/>
              </p:ext>
            </p:extLst>
          </p:nvPr>
        </p:nvGraphicFramePr>
        <p:xfrm>
          <a:off x="546100" y="1098480"/>
          <a:ext cx="7923213" cy="4302125"/>
        </p:xfrm>
        <a:graphic>
          <a:graphicData uri="http://schemas.openxmlformats.org/drawingml/2006/table">
            <a:tbl>
              <a:tblPr/>
              <a:tblGrid>
                <a:gridCol w="3313113"/>
                <a:gridCol w="2351087"/>
                <a:gridCol w="2259013"/>
              </a:tblGrid>
              <a:tr h="822325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Grade </a:t>
                      </a:r>
                      <a:r>
                        <a:rPr kumimoji="0" lang="en-US" altLang="x-non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</a:t>
                      </a:r>
                      <a:r>
                        <a:rPr kumimoji="0" lang="en-US" altLang="x-non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ＭＳ Ｐゴシック" charset="-128"/>
                          <a:sym typeface="Symbol" charset="2"/>
                        </a:rPr>
                        <a:t>-</a:t>
                      </a:r>
                      <a:r>
                        <a:rPr kumimoji="0" lang="en-US" altLang="x-non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sym typeface="Symbol" charset="2"/>
                        </a:rPr>
                        <a:t>4 </a:t>
                      </a:r>
                      <a:r>
                        <a:rPr kumimoji="0" lang="en-US" alt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sym typeface="Symbol" charset="2"/>
                        </a:rPr>
                        <a:t>AE in </a:t>
                      </a:r>
                      <a:r>
                        <a:rPr kumimoji="0" lang="en-US" altLang="x-non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sym typeface="Symbol" charset="2"/>
                        </a:rPr>
                        <a:t>&gt;2</a:t>
                      </a:r>
                      <a:r>
                        <a:rPr kumimoji="0" lang="en-US" alt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sym typeface="Symbol" charset="2"/>
                        </a:rPr>
                        <a:t>% of patients in either arm</a:t>
                      </a:r>
                      <a:r>
                        <a:rPr kumimoji="0" lang="en-US" alt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, n (%)</a:t>
                      </a:r>
                    </a:p>
                  </a:txBody>
                  <a:tcPr marL="91445" marR="91445" marT="45757" marB="4575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LEN </a:t>
                      </a:r>
                      <a:r>
                        <a:rPr kumimoji="0" lang="en-US" alt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/>
                      </a:r>
                      <a:br>
                        <a:rPr kumimoji="0" lang="en-US" alt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</a:br>
                      <a:r>
                        <a:rPr kumimoji="0" lang="en-US" alt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(n = 157)</a:t>
                      </a:r>
                    </a:p>
                  </a:txBody>
                  <a:tcPr marL="91445" marR="91445" marT="45757" marB="4575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Placebo</a:t>
                      </a:r>
                      <a:br>
                        <a:rPr kumimoji="0" lang="en-US" alt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</a:br>
                      <a:r>
                        <a:rPr kumimoji="0" lang="en-US" altLang="x-non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(n = 154)</a:t>
                      </a:r>
                    </a:p>
                  </a:txBody>
                  <a:tcPr marL="91445" marR="91445" marT="45757" marB="45757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A2D60"/>
                    </a:solidFill>
                  </a:tcPr>
                </a:tc>
              </a:tr>
              <a:tr h="434975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Neutropenia</a:t>
                      </a:r>
                    </a:p>
                  </a:txBody>
                  <a:tcPr marL="91445" marR="91445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94 (59.9)</a:t>
                      </a:r>
                    </a:p>
                  </a:txBody>
                  <a:tcPr marL="91445" marR="91445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35 (22.7)</a:t>
                      </a:r>
                    </a:p>
                  </a:txBody>
                  <a:tcPr marL="91445" marR="91445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</a:tr>
              <a:tr h="434975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Thrombocytopenia</a:t>
                      </a:r>
                    </a:p>
                  </a:txBody>
                  <a:tcPr marL="91445" marR="91445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26 (16.6)</a:t>
                      </a:r>
                    </a:p>
                  </a:txBody>
                  <a:tcPr marL="91445" marR="91445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 (6.5)</a:t>
                      </a:r>
                    </a:p>
                  </a:txBody>
                  <a:tcPr marL="91445" marR="91445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</a:tr>
              <a:tr h="434975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Diarrhea</a:t>
                      </a:r>
                    </a:p>
                  </a:txBody>
                  <a:tcPr marL="91445" marR="91445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13 (8.3)</a:t>
                      </a:r>
                    </a:p>
                  </a:txBody>
                  <a:tcPr marL="91445" marR="91445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 (0.6)</a:t>
                      </a:r>
                    </a:p>
                  </a:txBody>
                  <a:tcPr marL="91445" marR="91445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</a:tr>
              <a:tr h="434975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Pneumonia</a:t>
                      </a:r>
                    </a:p>
                  </a:txBody>
                  <a:tcPr marL="91445" marR="91445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7 (4.5) </a:t>
                      </a:r>
                    </a:p>
                  </a:txBody>
                  <a:tcPr marL="91445" marR="91445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6 (3.9) </a:t>
                      </a:r>
                    </a:p>
                  </a:txBody>
                  <a:tcPr marL="91445" marR="91445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</a:tr>
              <a:tr h="434975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Fatigue</a:t>
                      </a:r>
                    </a:p>
                  </a:txBody>
                  <a:tcPr marL="91445" marR="91445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 (3.2)</a:t>
                      </a:r>
                    </a:p>
                  </a:txBody>
                  <a:tcPr marL="91445" marR="91445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 (1.9)</a:t>
                      </a:r>
                    </a:p>
                  </a:txBody>
                  <a:tcPr marL="91445" marR="91445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</a:tr>
              <a:tr h="434975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Hypokalemia</a:t>
                      </a:r>
                    </a:p>
                  </a:txBody>
                  <a:tcPr marL="91445" marR="91445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 (3.2)</a:t>
                      </a:r>
                    </a:p>
                  </a:txBody>
                  <a:tcPr marL="91445" marR="91445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91445" marR="91445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</a:tr>
              <a:tr h="434975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Pulmonary embolism</a:t>
                      </a:r>
                    </a:p>
                  </a:txBody>
                  <a:tcPr marL="91445" marR="91445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4 (2.5)</a:t>
                      </a:r>
                    </a:p>
                  </a:txBody>
                  <a:tcPr marL="91445" marR="91445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 (0.6)</a:t>
                      </a:r>
                    </a:p>
                  </a:txBody>
                  <a:tcPr marL="91445" marR="91445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</a:tr>
              <a:tr h="434975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Sepsis</a:t>
                      </a:r>
                    </a:p>
                  </a:txBody>
                  <a:tcPr marL="91445" marR="91445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4 (2.5)</a:t>
                      </a:r>
                    </a:p>
                  </a:txBody>
                  <a:tcPr marL="91445" marR="91445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defRPr sz="2000"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91445" marR="91445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857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502761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x-none" dirty="0">
                <a:ea typeface="ＭＳ Ｐゴシック" charset="-128"/>
              </a:rPr>
              <a:t>LEN maintenance therapy significantly improved PFS from 9.2 to 33.9 months when administered to patients with CLL who responded to second-line </a:t>
            </a:r>
            <a:r>
              <a:rPr lang="en-US" altLang="x-none" dirty="0" smtClean="0">
                <a:ea typeface="ＭＳ Ｐゴシック" charset="-128"/>
              </a:rPr>
              <a:t>therapy. </a:t>
            </a:r>
            <a:endParaRPr lang="en-US" altLang="x-none" dirty="0">
              <a:ea typeface="ＭＳ Ｐゴシック" charset="-128"/>
            </a:endParaRPr>
          </a:p>
          <a:p>
            <a:pPr lvl="1">
              <a:spcBef>
                <a:spcPts val="0"/>
              </a:spcBef>
            </a:pPr>
            <a:r>
              <a:rPr lang="en-US" altLang="x-none" dirty="0">
                <a:ea typeface="ＭＳ Ｐゴシック" charset="-128"/>
              </a:rPr>
              <a:t>Increased PFS for patients receiving LEN was observed across </a:t>
            </a:r>
            <a:r>
              <a:rPr lang="en-US" altLang="x-none" dirty="0" smtClean="0">
                <a:ea typeface="ＭＳ Ｐゴシック" charset="-128"/>
              </a:rPr>
              <a:t>all subgroups. </a:t>
            </a:r>
            <a:endParaRPr lang="en-US" altLang="x-none" dirty="0">
              <a:ea typeface="ＭＳ Ｐゴシック" charset="-128"/>
            </a:endParaRPr>
          </a:p>
          <a:p>
            <a:pPr lvl="1">
              <a:spcBef>
                <a:spcPts val="0"/>
              </a:spcBef>
            </a:pPr>
            <a:r>
              <a:rPr lang="en-US" altLang="x-none" dirty="0">
                <a:ea typeface="ＭＳ Ｐゴシック" charset="-128"/>
              </a:rPr>
              <a:t>PFS2 was also significantly longer with </a:t>
            </a:r>
            <a:r>
              <a:rPr lang="en-US" altLang="x-none" dirty="0" smtClean="0">
                <a:ea typeface="ＭＳ Ｐゴシック" charset="-128"/>
              </a:rPr>
              <a:t>LEN.</a:t>
            </a:r>
            <a:endParaRPr lang="en-US" altLang="x-none" dirty="0">
              <a:ea typeface="ＭＳ Ｐゴシック" charset="-128"/>
            </a:endParaRPr>
          </a:p>
          <a:p>
            <a:pPr>
              <a:spcBef>
                <a:spcPts val="0"/>
              </a:spcBef>
            </a:pPr>
            <a:r>
              <a:rPr lang="en-US" altLang="x-none" dirty="0">
                <a:ea typeface="ＭＳ Ｐゴシック" charset="-128"/>
              </a:rPr>
              <a:t>OS in this analysis was not significantly different between treatment groups.</a:t>
            </a:r>
          </a:p>
          <a:p>
            <a:pPr>
              <a:spcBef>
                <a:spcPts val="0"/>
              </a:spcBef>
            </a:pPr>
            <a:r>
              <a:rPr lang="en-US" altLang="x-none" dirty="0">
                <a:ea typeface="ＭＳ Ｐゴシック" charset="-128"/>
              </a:rPr>
              <a:t>The safety profile was as expected and </a:t>
            </a:r>
            <a:r>
              <a:rPr lang="en-US" altLang="x-none" dirty="0" smtClean="0">
                <a:ea typeface="ＭＳ Ｐゴシック" charset="-128"/>
              </a:rPr>
              <a:t>acceptable.</a:t>
            </a:r>
            <a:endParaRPr lang="en-US" altLang="x-none" dirty="0">
              <a:ea typeface="ＭＳ Ｐゴシック" charset="-128"/>
            </a:endParaRPr>
          </a:p>
          <a:p>
            <a:pPr lvl="1">
              <a:spcBef>
                <a:spcPts val="0"/>
              </a:spcBef>
            </a:pPr>
            <a:r>
              <a:rPr lang="en-US" altLang="x-none" dirty="0">
                <a:ea typeface="ＭＳ Ｐゴシック" charset="-128"/>
              </a:rPr>
              <a:t>The rate of invasive SPM was similar in both treatment </a:t>
            </a:r>
            <a:r>
              <a:rPr lang="en-US" altLang="x-none" dirty="0" smtClean="0">
                <a:ea typeface="ＭＳ Ｐゴシック" charset="-128"/>
              </a:rPr>
              <a:t>groups.</a:t>
            </a:r>
            <a:endParaRPr lang="en-US" altLang="x-none" dirty="0">
              <a:ea typeface="ＭＳ Ｐゴシック" charset="-128"/>
            </a:endParaRPr>
          </a:p>
          <a:p>
            <a:pPr>
              <a:spcBef>
                <a:spcPts val="0"/>
              </a:spcBef>
            </a:pPr>
            <a:r>
              <a:rPr lang="en-US" altLang="x-none" dirty="0">
                <a:ea typeface="ＭＳ Ｐゴシック" charset="-128"/>
              </a:rPr>
              <a:t>There were no clinically meaningful differences in </a:t>
            </a:r>
            <a:r>
              <a:rPr lang="en-US" altLang="x-none" dirty="0" err="1">
                <a:ea typeface="ＭＳ Ｐゴシック" charset="-128"/>
              </a:rPr>
              <a:t>HRQoL</a:t>
            </a:r>
            <a:r>
              <a:rPr lang="en-US" altLang="x-none" dirty="0">
                <a:ea typeface="ＭＳ Ｐゴシック" charset="-128"/>
              </a:rPr>
              <a:t> during the maintenance phase.</a:t>
            </a:r>
            <a:r>
              <a:rPr lang="en-US" dirty="0"/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6519446"/>
            <a:ext cx="3976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Foa R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230.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84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Lenalidomide Maintenance </a:t>
            </a:r>
            <a:r>
              <a:rPr lang="en-US" dirty="0" smtClean="0"/>
              <a:t>After </a:t>
            </a:r>
            <a:r>
              <a:rPr lang="en-US" dirty="0"/>
              <a:t>Front Line Therapy Substantially Prolongs Progression Free Survival in High Risk CLL: Interim Results of a Phase 3 Study (CLL M1 </a:t>
            </a:r>
            <a:r>
              <a:rPr lang="en-US" dirty="0" smtClean="0"/>
              <a:t>Study </a:t>
            </a:r>
            <a:r>
              <a:rPr lang="en-US" dirty="0"/>
              <a:t>of the German CLL Study Group)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i="0" dirty="0"/>
              <a:t>Fink AM et </a:t>
            </a:r>
            <a:r>
              <a:rPr lang="en-US" i="0" dirty="0" smtClean="0"/>
              <a:t>al.</a:t>
            </a:r>
            <a:br>
              <a:rPr lang="en-US" i="0" dirty="0" smtClean="0"/>
            </a:br>
            <a:r>
              <a:rPr lang="en-US" dirty="0" smtClean="0"/>
              <a:t>Proc </a:t>
            </a:r>
            <a:r>
              <a:rPr lang="en-US" dirty="0"/>
              <a:t>ASH </a:t>
            </a:r>
            <a:r>
              <a:rPr lang="en-US" i="0" dirty="0"/>
              <a:t>2016;Abstract 229.</a:t>
            </a:r>
            <a:endParaRPr lang="en-US" i="0" dirty="0" smtClean="0"/>
          </a:p>
        </p:txBody>
      </p:sp>
    </p:spTree>
    <p:extLst>
      <p:ext uri="{BB962C8B-B14F-4D97-AF65-F5344CB8AC3E}">
        <p14:creationId xmlns:p14="http://schemas.microsoft.com/office/powerpoint/2010/main" val="575297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62088"/>
            <a:ext cx="8077200" cy="5027612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dirty="0"/>
              <a:t>The combined use of genetic markers and minimal residual disease (MRD) assessment identifies </a:t>
            </a:r>
            <a:r>
              <a:rPr lang="en-GB" dirty="0" smtClean="0"/>
              <a:t>patients with </a:t>
            </a:r>
            <a:r>
              <a:rPr lang="en-US" dirty="0"/>
              <a:t>chronic lymphocytic leukemia </a:t>
            </a:r>
            <a:r>
              <a:rPr lang="en-US" dirty="0" smtClean="0"/>
              <a:t>(</a:t>
            </a:r>
            <a:r>
              <a:rPr lang="en-GB" dirty="0" smtClean="0"/>
              <a:t>CLL) with </a:t>
            </a:r>
            <a:r>
              <a:rPr lang="en-GB" dirty="0"/>
              <a:t>a poor outcome after </a:t>
            </a:r>
            <a:r>
              <a:rPr lang="en-GB" dirty="0" smtClean="0"/>
              <a:t>front-line </a:t>
            </a:r>
            <a:r>
              <a:rPr lang="en-GB" dirty="0" err="1" smtClean="0"/>
              <a:t>chemoimmunotherapy</a:t>
            </a:r>
            <a:r>
              <a:rPr lang="en-GB" dirty="0" smtClean="0"/>
              <a:t> (CIT)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Therefore, there is a need to investigate the benefit of maintenance therapy in patients with high-risk CLL.  </a:t>
            </a:r>
          </a:p>
          <a:p>
            <a:pPr>
              <a:spcAft>
                <a:spcPts val="600"/>
              </a:spcAft>
            </a:pPr>
            <a:r>
              <a:rPr lang="en-US" b="1" u="sng" dirty="0" smtClean="0"/>
              <a:t>Study </a:t>
            </a:r>
            <a:r>
              <a:rPr lang="en-US" b="1" u="sng" dirty="0"/>
              <a:t>objective:</a:t>
            </a:r>
            <a:r>
              <a:rPr lang="en-US" dirty="0" smtClean="0"/>
              <a:t> To evaluate </a:t>
            </a:r>
            <a:r>
              <a:rPr lang="en-GB" dirty="0" smtClean="0"/>
              <a:t>lenalidomide (LEN) maintenance versus placebo after front-line CIT in </a:t>
            </a:r>
            <a:r>
              <a:rPr lang="en-GB" dirty="0"/>
              <a:t>a double-blind </a:t>
            </a:r>
            <a:r>
              <a:rPr lang="en-GB" dirty="0" smtClean="0"/>
              <a:t>fashion in patients with </a:t>
            </a:r>
            <a:r>
              <a:rPr lang="en-GB" dirty="0"/>
              <a:t>high-risk </a:t>
            </a:r>
            <a:r>
              <a:rPr lang="en-US" dirty="0" smtClean="0"/>
              <a:t>CLL.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6442402"/>
            <a:ext cx="55983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Fink AM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229. (</a:t>
            </a:r>
            <a:r>
              <a:rPr lang="en-US" sz="1600" dirty="0"/>
              <a:t>Abstract only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647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6385491" y="1327028"/>
            <a:ext cx="2453709" cy="1178745"/>
          </a:xfrm>
          <a:prstGeom prst="rect">
            <a:avLst/>
          </a:prstGeom>
          <a:solidFill>
            <a:srgbClr val="F9961E"/>
          </a:solidFill>
          <a:ln w="12700">
            <a:solidFill>
              <a:schemeClr val="tx1">
                <a:lumMod val="10000"/>
                <a:lumOff val="90000"/>
              </a:schemeClr>
            </a:solidFill>
            <a:miter lim="800000"/>
            <a:headEnd/>
            <a:tailEnd/>
          </a:ln>
        </p:spPr>
        <p:txBody>
          <a:bodyPr wrap="square" anchor="ctr" anchorCtr="0">
            <a:no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en-US" sz="18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LEN maintenance*</a:t>
            </a:r>
          </a:p>
        </p:txBody>
      </p:sp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6391812" y="3655980"/>
            <a:ext cx="2449961" cy="1069917"/>
          </a:xfrm>
          <a:prstGeom prst="rect">
            <a:avLst/>
          </a:prstGeom>
          <a:solidFill>
            <a:srgbClr val="99CD13"/>
          </a:solidFill>
          <a:ln w="12700">
            <a:solidFill>
              <a:schemeClr val="tx1">
                <a:lumMod val="10000"/>
                <a:lumOff val="90000"/>
              </a:schemeClr>
            </a:solidFill>
            <a:miter lim="800000"/>
            <a:headEnd/>
            <a:tailEnd/>
          </a:ln>
        </p:spPr>
        <p:txBody>
          <a:bodyPr wrap="square" anchor="ctr">
            <a:no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en-US" sz="18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Placebo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230900" y="0"/>
            <a:ext cx="8759768" cy="1284297"/>
          </a:xfrm>
        </p:spPr>
        <p:txBody>
          <a:bodyPr/>
          <a:lstStyle/>
          <a:p>
            <a:r>
              <a:rPr lang="en-US" dirty="0" smtClean="0"/>
              <a:t>CLLM1: </a:t>
            </a:r>
            <a:r>
              <a:rPr lang="en-US" dirty="0"/>
              <a:t>Phase </a:t>
            </a:r>
            <a:r>
              <a:rPr lang="en-US" dirty="0" smtClean="0"/>
              <a:t>III </a:t>
            </a:r>
            <a:r>
              <a:rPr lang="en-US" dirty="0"/>
              <a:t>Trial </a:t>
            </a: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32556" y="1538111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" name="Line 2"/>
          <p:cNvSpPr>
            <a:spLocks noChangeShapeType="1"/>
          </p:cNvSpPr>
          <p:nvPr/>
        </p:nvSpPr>
        <p:spPr bwMode="auto">
          <a:xfrm>
            <a:off x="4876800" y="3048000"/>
            <a:ext cx="507448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28600" y="5647755"/>
            <a:ext cx="8389964" cy="79078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r>
              <a:rPr lang="en-US" sz="2000" b="1" u="sng" kern="0" dirty="0" smtClean="0"/>
              <a:t>Primary endpoint</a:t>
            </a:r>
            <a:r>
              <a:rPr lang="en-US" sz="2000" b="1" kern="0" dirty="0" smtClean="0"/>
              <a:t>:</a:t>
            </a:r>
            <a:r>
              <a:rPr lang="en-US" sz="2000" kern="0" dirty="0" smtClean="0"/>
              <a:t> PFS</a:t>
            </a:r>
          </a:p>
          <a:p>
            <a:r>
              <a:rPr lang="en-US" sz="2000" kern="0" dirty="0" smtClean="0"/>
              <a:t>Secondary endpoints include: </a:t>
            </a:r>
            <a:r>
              <a:rPr lang="en-US" sz="2000" dirty="0" smtClean="0"/>
              <a:t>OS and safety</a:t>
            </a:r>
            <a:endParaRPr lang="en-US" sz="2000" kern="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065554" y="2898441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2</a:t>
            </a:r>
            <a:r>
              <a:rPr lang="en-US" sz="1800" b="1" dirty="0" smtClean="0"/>
              <a:t>:1</a:t>
            </a:r>
            <a:endParaRPr lang="en-US" sz="1800" b="1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5715000" y="1903503"/>
            <a:ext cx="0" cy="83969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5715000" y="3351303"/>
            <a:ext cx="0" cy="83969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/>
          <p:nvPr/>
        </p:nvCxnSpPr>
        <p:spPr bwMode="auto">
          <a:xfrm>
            <a:off x="5715000" y="1903503"/>
            <a:ext cx="67049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/>
          <p:nvPr/>
        </p:nvCxnSpPr>
        <p:spPr bwMode="auto">
          <a:xfrm>
            <a:off x="5730309" y="4191000"/>
            <a:ext cx="67049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381000" y="5020249"/>
            <a:ext cx="876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*</a:t>
            </a:r>
            <a:r>
              <a:rPr lang="en-GB" sz="1600" baseline="30000" dirty="0" smtClean="0"/>
              <a:t> </a:t>
            </a:r>
            <a:r>
              <a:rPr lang="en-GB" sz="1600" dirty="0" smtClean="0"/>
              <a:t>LEN started at </a:t>
            </a:r>
            <a:r>
              <a:rPr lang="en-GB" sz="1600" dirty="0"/>
              <a:t>5 </a:t>
            </a:r>
            <a:r>
              <a:rPr lang="en-GB" sz="1600" dirty="0" smtClean="0"/>
              <a:t>mg/d C1; subsequently </a:t>
            </a:r>
            <a:r>
              <a:rPr lang="en-GB" sz="1600" dirty="0"/>
              <a:t>escalated to the target dose of 15 mg in </a:t>
            </a:r>
            <a:r>
              <a:rPr lang="en-GB" sz="1600" dirty="0" smtClean="0"/>
              <a:t>C7. </a:t>
            </a:r>
            <a:r>
              <a:rPr lang="en-GB" sz="1600" dirty="0"/>
              <a:t>Further possible escalation was guided by every </a:t>
            </a:r>
            <a:r>
              <a:rPr lang="en-GB" sz="1600" dirty="0" smtClean="0"/>
              <a:t>6-month </a:t>
            </a:r>
            <a:r>
              <a:rPr lang="en-GB" sz="1600" dirty="0"/>
              <a:t>MRD </a:t>
            </a:r>
            <a:r>
              <a:rPr lang="en-GB" sz="1600" dirty="0" smtClean="0"/>
              <a:t>assessments.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152401" y="6442402"/>
            <a:ext cx="899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Fink AM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229</a:t>
            </a:r>
            <a:r>
              <a:rPr lang="en-US" sz="1600" dirty="0"/>
              <a:t> </a:t>
            </a:r>
            <a:r>
              <a:rPr lang="en-US" sz="1600" dirty="0" smtClean="0"/>
              <a:t>(Abstract </a:t>
            </a:r>
            <a:r>
              <a:rPr lang="en-US" sz="1600" dirty="0"/>
              <a:t>only); </a:t>
            </a:r>
            <a:r>
              <a:rPr lang="en-US" sz="1600" dirty="0" err="1"/>
              <a:t>www.clinicaltrials.gov</a:t>
            </a:r>
            <a:r>
              <a:rPr lang="en-US" sz="1600" dirty="0"/>
              <a:t> (NCT01556776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20" name="Oval 4"/>
          <p:cNvSpPr>
            <a:spLocks noChangeArrowheads="1"/>
          </p:cNvSpPr>
          <p:nvPr/>
        </p:nvSpPr>
        <p:spPr bwMode="auto">
          <a:xfrm>
            <a:off x="5286476" y="2628152"/>
            <a:ext cx="857048" cy="839696"/>
          </a:xfrm>
          <a:prstGeom prst="ellipse">
            <a:avLst/>
          </a:prstGeom>
          <a:solidFill>
            <a:srgbClr val="FF6600"/>
          </a:solidFill>
          <a:ln>
            <a:noFill/>
          </a:ln>
          <a:extLst/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R</a:t>
            </a:r>
          </a:p>
        </p:txBody>
      </p:sp>
      <p:graphicFrame>
        <p:nvGraphicFramePr>
          <p:cNvPr id="21" name="Group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948031"/>
              </p:ext>
            </p:extLst>
          </p:nvPr>
        </p:nvGraphicFramePr>
        <p:xfrm>
          <a:off x="363077" y="1164554"/>
          <a:ext cx="4549255" cy="3760519"/>
        </p:xfrm>
        <a:graphic>
          <a:graphicData uri="http://schemas.openxmlformats.org/drawingml/2006/table">
            <a:tbl>
              <a:tblPr/>
              <a:tblGrid>
                <a:gridCol w="4549255"/>
              </a:tblGrid>
              <a:tr h="491621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Eligibility (n = 89)</a:t>
                      </a:r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3195533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 smtClean="0"/>
                        <a:t>Pts with CLL </a:t>
                      </a: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 smtClean="0"/>
                        <a:t>Achieved ≥PR after receiving ≥4 cycles of front-line CIT</a:t>
                      </a:r>
                      <a:r>
                        <a:rPr lang="en-US" sz="2000" dirty="0" smtClean="0">
                          <a:solidFill>
                            <a:prstClr val="white"/>
                          </a:solidFill>
                          <a:latin typeface="+mn-lt"/>
                          <a:ea typeface="Arial" pitchFamily="-104" charset="0"/>
                          <a:cs typeface="Arial" pitchFamily="-104" charset="0"/>
                        </a:rPr>
                        <a:t> </a:t>
                      </a:r>
                      <a:r>
                        <a:rPr lang="en-US" sz="2000" dirty="0" smtClean="0"/>
                        <a:t>and either: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charset="0"/>
                        <a:buChar char="•"/>
                      </a:pPr>
                      <a:r>
                        <a:rPr lang="en-US" sz="2000" dirty="0" smtClean="0"/>
                        <a:t>MRD ≥10</a:t>
                      </a:r>
                      <a:r>
                        <a:rPr lang="en-US" sz="2000" baseline="30000" dirty="0" smtClean="0"/>
                        <a:t>-2</a:t>
                      </a:r>
                      <a:r>
                        <a:rPr lang="en-US" sz="2000" dirty="0" smtClean="0"/>
                        <a:t> or 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charset="0"/>
                        <a:buChar char="•"/>
                      </a:pPr>
                      <a:r>
                        <a:rPr lang="en-US" sz="2000" dirty="0" smtClean="0"/>
                        <a:t>≥10</a:t>
                      </a:r>
                      <a:r>
                        <a:rPr lang="en-US" sz="2000" baseline="30000" dirty="0" smtClean="0"/>
                        <a:t>-4</a:t>
                      </a:r>
                      <a:r>
                        <a:rPr lang="en-US" sz="2000" dirty="0" smtClean="0"/>
                        <a:t> to &lt;10</a:t>
                      </a:r>
                      <a:r>
                        <a:rPr lang="en-US" sz="2000" baseline="30000" dirty="0" smtClean="0"/>
                        <a:t>-2</a:t>
                      </a:r>
                      <a:r>
                        <a:rPr lang="en-US" sz="2000" dirty="0" smtClean="0"/>
                        <a:t> plus ≥1 of:</a:t>
                      </a:r>
                    </a:p>
                    <a:p>
                      <a:pPr marL="742950" lvl="1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charset="0"/>
                        <a:buChar char="•"/>
                      </a:pPr>
                      <a:r>
                        <a:rPr lang="en-US" sz="2000" dirty="0" err="1" smtClean="0"/>
                        <a:t>Unmutated</a:t>
                      </a:r>
                      <a:r>
                        <a:rPr lang="en-US" sz="2000" dirty="0" smtClean="0"/>
                        <a:t> IGHV </a:t>
                      </a:r>
                    </a:p>
                    <a:p>
                      <a:pPr marL="742950" lvl="1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charset="0"/>
                        <a:buChar char="•"/>
                      </a:pPr>
                      <a:r>
                        <a:rPr lang="en-US" sz="2000" dirty="0" smtClean="0"/>
                        <a:t>Del(17p)</a:t>
                      </a:r>
                    </a:p>
                    <a:p>
                      <a:pPr marL="742950" lvl="1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charset="0"/>
                        <a:buChar char="•"/>
                      </a:pPr>
                      <a:r>
                        <a:rPr lang="en-US" sz="2000" dirty="0" smtClean="0"/>
                        <a:t>TP53 mutation after 1</a:t>
                      </a:r>
                      <a:r>
                        <a:rPr lang="en-US" sz="2000" baseline="30000" dirty="0" smtClean="0"/>
                        <a:t>st</a:t>
                      </a:r>
                      <a:r>
                        <a:rPr lang="en-US" sz="2000" dirty="0" smtClean="0"/>
                        <a:t>-line FCR/FR/BR/FC</a:t>
                      </a:r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12A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860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3"/>
          <p:cNvSpPr>
            <a:spLocks noChangeArrowheads="1"/>
          </p:cNvSpPr>
          <p:nvPr/>
        </p:nvSpPr>
        <p:spPr bwMode="auto">
          <a:xfrm>
            <a:off x="381000" y="1295400"/>
            <a:ext cx="8382000" cy="18288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CLLM1: Efficacy Results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2402081"/>
              </p:ext>
            </p:extLst>
          </p:nvPr>
        </p:nvGraphicFramePr>
        <p:xfrm>
          <a:off x="495297" y="1371600"/>
          <a:ext cx="8153407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7943"/>
                <a:gridCol w="1401366"/>
                <a:gridCol w="1401366"/>
                <a:gridCol w="1401366"/>
                <a:gridCol w="1401366"/>
              </a:tblGrid>
              <a:tr h="815101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Outcome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LEN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(n = 60)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Placebo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(n = 29)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HR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solidFill>
                            <a:schemeClr val="bg1"/>
                          </a:solidFill>
                        </a:rPr>
                        <a:t>p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-value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</a:tr>
              <a:tr h="861299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Median PFS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Not reached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14.6 mo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0.198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0.000059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04800" y="3744555"/>
            <a:ext cx="85344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500"/>
              </a:spcBef>
              <a:spcAft>
                <a:spcPts val="500"/>
              </a:spcAft>
              <a:buFont typeface="Arial" charset="0"/>
              <a:buChar char="•"/>
            </a:pPr>
            <a:r>
              <a:rPr lang="en-GB" sz="2000" dirty="0"/>
              <a:t>Randomized pts had a median age of 64 </a:t>
            </a:r>
            <a:r>
              <a:rPr lang="en-GB" sz="2000" dirty="0" smtClean="0"/>
              <a:t>years.</a:t>
            </a:r>
            <a:endParaRPr lang="en-US" sz="2000" dirty="0" smtClean="0"/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Font typeface="Arial" charset="0"/>
              <a:buChar char="•"/>
            </a:pPr>
            <a:r>
              <a:rPr lang="en-US" sz="2000" dirty="0" smtClean="0"/>
              <a:t>Median </a:t>
            </a:r>
            <a:r>
              <a:rPr lang="en-US" sz="2000" dirty="0"/>
              <a:t>observation </a:t>
            </a:r>
            <a:r>
              <a:rPr lang="en-US" sz="2000" dirty="0" smtClean="0"/>
              <a:t>time = </a:t>
            </a:r>
            <a:r>
              <a:rPr lang="en-US" sz="2000" smtClean="0"/>
              <a:t>17.7 months.</a:t>
            </a:r>
            <a:endParaRPr lang="en-US" sz="2000" dirty="0" smtClean="0"/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Font typeface="Arial" charset="0"/>
              <a:buChar char="•"/>
            </a:pPr>
            <a:r>
              <a:rPr lang="en-US" sz="2000" dirty="0" smtClean="0"/>
              <a:t>The </a:t>
            </a:r>
            <a:r>
              <a:rPr lang="en-US" sz="2000" i="1" dirty="0" smtClean="0"/>
              <a:t>p</a:t>
            </a:r>
            <a:r>
              <a:rPr lang="en-US" sz="2000" dirty="0" smtClean="0"/>
              <a:t>-value for PFS was </a:t>
            </a:r>
            <a:r>
              <a:rPr lang="en-GB" sz="2000" dirty="0"/>
              <a:t>smaller than the determined efficacy boundary </a:t>
            </a:r>
            <a:r>
              <a:rPr lang="en-GB" sz="2000" dirty="0" smtClean="0"/>
              <a:t>of 0.0006</a:t>
            </a:r>
            <a:r>
              <a:rPr lang="en-US" sz="2000" dirty="0" smtClean="0"/>
              <a:t>. 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Font typeface="Arial" charset="0"/>
              <a:buChar char="•"/>
            </a:pPr>
            <a:r>
              <a:rPr lang="en-GB" sz="2000" dirty="0"/>
              <a:t>Conversion to MRD negativity has been observed only in the </a:t>
            </a:r>
            <a:r>
              <a:rPr lang="en-GB" sz="2000" dirty="0" smtClean="0"/>
              <a:t>LEN arm</a:t>
            </a:r>
            <a:r>
              <a:rPr lang="en-GB" sz="2000" dirty="0"/>
              <a:t>.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41569" y="3200400"/>
            <a:ext cx="18229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NR = not reported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6442402"/>
            <a:ext cx="55983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Fink AM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229. (</a:t>
            </a:r>
            <a:r>
              <a:rPr lang="en-US" sz="1600" dirty="0"/>
              <a:t>Abstract only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1812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3"/>
          <p:cNvSpPr>
            <a:spLocks noChangeArrowheads="1"/>
          </p:cNvSpPr>
          <p:nvPr/>
        </p:nvSpPr>
        <p:spPr bwMode="auto">
          <a:xfrm>
            <a:off x="228600" y="1025447"/>
            <a:ext cx="8686800" cy="391399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CLLM1: Adverse Events (AEs)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62422"/>
              </p:ext>
            </p:extLst>
          </p:nvPr>
        </p:nvGraphicFramePr>
        <p:xfrm>
          <a:off x="304797" y="1077441"/>
          <a:ext cx="8534406" cy="3810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9549"/>
                <a:gridCol w="2407131"/>
                <a:gridCol w="2297726"/>
              </a:tblGrid>
              <a:tr h="76868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Event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LEN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(n = 60)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Placebo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(n = 29)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</a:tr>
              <a:tr h="43447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Skin disorders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60.7%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27.6%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3447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GI disorders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55.4%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27.6%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3447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Infections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50%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62.1%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3447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Respiratory disorders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35.7%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13.8%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3447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Neutropenia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30.4%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3.4%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3447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Nervous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 system disorders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30.4%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13.8%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3447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Vascular disorders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14.3%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17.2%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5029200"/>
            <a:ext cx="815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sz="2000" b="1" dirty="0" smtClean="0"/>
              <a:t>Discontinuations: 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sz="2000" dirty="0" smtClean="0"/>
              <a:t>Due to AEs: 17 </a:t>
            </a:r>
            <a:r>
              <a:rPr lang="en-GB" sz="2000" dirty="0"/>
              <a:t>pts </a:t>
            </a:r>
            <a:r>
              <a:rPr lang="en-GB" sz="2000" dirty="0" smtClean="0"/>
              <a:t>(LEN) vs 6 pts (placebo)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sz="2000" dirty="0" smtClean="0"/>
              <a:t>Due to disease progression: 4 </a:t>
            </a:r>
            <a:r>
              <a:rPr lang="en-GB" sz="2000" dirty="0"/>
              <a:t>pts (LEN) vs </a:t>
            </a:r>
            <a:r>
              <a:rPr lang="en-GB" sz="2000" dirty="0" smtClean="0"/>
              <a:t>13 pts (placebo)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sz="2000" b="1" dirty="0" smtClean="0"/>
              <a:t>Deaths: </a:t>
            </a:r>
            <a:r>
              <a:rPr lang="en-GB" sz="2000" dirty="0" smtClean="0"/>
              <a:t>1 pt (LEN) vs 2 pts (placebo)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6442402"/>
            <a:ext cx="55983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Fink AM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229.</a:t>
            </a:r>
            <a:r>
              <a:rPr lang="en-US" sz="1600" dirty="0"/>
              <a:t> (Abstract only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5928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5027612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GB" dirty="0"/>
              <a:t>LEN is a feasible and efficacious maintenance option for </a:t>
            </a:r>
            <a:r>
              <a:rPr lang="en-GB" dirty="0" smtClean="0"/>
              <a:t>high-risk </a:t>
            </a:r>
            <a:r>
              <a:rPr lang="en-GB" dirty="0"/>
              <a:t>CLL after CIT and substantially prolonged PFS in </a:t>
            </a:r>
            <a:r>
              <a:rPr lang="en-GB" dirty="0" smtClean="0"/>
              <a:t>patients </a:t>
            </a:r>
            <a:r>
              <a:rPr lang="en-GB" dirty="0"/>
              <a:t>with </a:t>
            </a:r>
            <a:r>
              <a:rPr lang="en-GB" dirty="0" smtClean="0"/>
              <a:t>high-risk CLL. </a:t>
            </a:r>
            <a:endParaRPr lang="en-GB" dirty="0"/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GB" dirty="0"/>
              <a:t>The study </a:t>
            </a:r>
            <a:r>
              <a:rPr lang="en-GB" dirty="0" smtClean="0"/>
              <a:t>demonstrated a </a:t>
            </a:r>
            <a:r>
              <a:rPr lang="en-GB" dirty="0"/>
              <a:t>relative risk reduction for progression of more than 80%. 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GB" dirty="0"/>
              <a:t>An independent data monitoring committee assessed the results as being robust and reliable and recommended </a:t>
            </a:r>
            <a:r>
              <a:rPr lang="en-GB" dirty="0" err="1"/>
              <a:t>unblinding</a:t>
            </a:r>
            <a:r>
              <a:rPr lang="en-GB" dirty="0"/>
              <a:t> of the study as well as continuing treatment with LEN. 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GB" dirty="0"/>
              <a:t>The PFS observed in the placebo arm independently confirms the prognostic significance of the MRD-based risk assessment model, which might be used in future trials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442402"/>
            <a:ext cx="55983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Fink AM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229. (</a:t>
            </a:r>
            <a:r>
              <a:rPr lang="en-US" sz="1600" dirty="0"/>
              <a:t>Abstract only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33354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Results of the Phase 3 Study of </a:t>
            </a:r>
            <a:r>
              <a:rPr lang="en-US" dirty="0" err="1"/>
              <a:t>Lenalidomide</a:t>
            </a:r>
            <a:r>
              <a:rPr lang="en-US" dirty="0"/>
              <a:t> </a:t>
            </a:r>
            <a:r>
              <a:rPr lang="en-US" dirty="0" smtClean="0"/>
              <a:t>versus </a:t>
            </a:r>
            <a:r>
              <a:rPr lang="en-US" dirty="0"/>
              <a:t>Placebo </a:t>
            </a:r>
            <a:r>
              <a:rPr lang="en-US" dirty="0" smtClean="0"/>
              <a:t>as </a:t>
            </a:r>
            <a:r>
              <a:rPr lang="en-US" dirty="0"/>
              <a:t>Maintenance Therapy Following Second-Line Treatment for Patients with Chronic Lymphocytic Leukemia (the CONTINUUM Trial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i="0" dirty="0" smtClean="0"/>
              <a:t>Foa R et al.</a:t>
            </a:r>
            <a:br>
              <a:rPr lang="en-US" i="0" dirty="0" smtClean="0"/>
            </a:br>
            <a:r>
              <a:rPr lang="en-US" dirty="0" smtClean="0"/>
              <a:t>Proc ASH </a:t>
            </a:r>
            <a:r>
              <a:rPr lang="en-US" i="0" dirty="0"/>
              <a:t>2016;Abstract </a:t>
            </a:r>
            <a:r>
              <a:rPr lang="en-US" i="0" dirty="0" smtClean="0"/>
              <a:t>230.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12009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Despite recent advances in available treatments, </a:t>
            </a:r>
            <a:r>
              <a:rPr lang="en-US" dirty="0" smtClean="0"/>
              <a:t>CLL </a:t>
            </a:r>
            <a:r>
              <a:rPr lang="en-US" dirty="0"/>
              <a:t>remains an incurable disease, and the vast majority of patients </a:t>
            </a:r>
            <a:r>
              <a:rPr lang="en-US" dirty="0" smtClean="0"/>
              <a:t>will </a:t>
            </a:r>
            <a:r>
              <a:rPr lang="en-US" dirty="0"/>
              <a:t>relapse and require additional lines of therapy. </a:t>
            </a:r>
            <a:endParaRPr lang="en-US" dirty="0" smtClean="0"/>
          </a:p>
          <a:p>
            <a:r>
              <a:rPr lang="en-US" dirty="0" smtClean="0"/>
              <a:t>Thus</a:t>
            </a:r>
            <a:r>
              <a:rPr lang="en-US" dirty="0"/>
              <a:t>, prolonging remission is a key treatment </a:t>
            </a:r>
            <a:r>
              <a:rPr lang="en-US" dirty="0" smtClean="0"/>
              <a:t>goal.</a:t>
            </a:r>
          </a:p>
          <a:p>
            <a:r>
              <a:rPr lang="en-US" altLang="x-none" dirty="0" err="1">
                <a:ea typeface="ＭＳ Ｐゴシック" charset="-128"/>
              </a:rPr>
              <a:t>Lenalidomide</a:t>
            </a:r>
            <a:r>
              <a:rPr lang="en-US" altLang="x-none" dirty="0">
                <a:ea typeface="ＭＳ Ｐゴシック" charset="-128"/>
              </a:rPr>
              <a:t> </a:t>
            </a:r>
            <a:r>
              <a:rPr lang="en-US" altLang="x-none" dirty="0" smtClean="0">
                <a:ea typeface="ＭＳ Ｐゴシック" charset="-128"/>
              </a:rPr>
              <a:t>(LEN) </a:t>
            </a:r>
            <a:r>
              <a:rPr lang="en-US" altLang="x-none" dirty="0">
                <a:ea typeface="ＭＳ Ｐゴシック" charset="-128"/>
              </a:rPr>
              <a:t>is active in </a:t>
            </a:r>
            <a:r>
              <a:rPr lang="en-US" altLang="x-none" dirty="0" smtClean="0">
                <a:ea typeface="ＭＳ Ｐゴシック" charset="-128"/>
              </a:rPr>
              <a:t>CLL </a:t>
            </a:r>
            <a:r>
              <a:rPr lang="en-US" altLang="x-none" dirty="0">
                <a:ea typeface="ＭＳ Ｐゴシック" charset="-128"/>
              </a:rPr>
              <a:t>and has been evaluated as </a:t>
            </a:r>
            <a:r>
              <a:rPr lang="en-US" altLang="x-none" dirty="0" smtClean="0">
                <a:ea typeface="ＭＳ Ｐゴシック" charset="-128"/>
              </a:rPr>
              <a:t>a long-term </a:t>
            </a:r>
            <a:r>
              <a:rPr lang="en-US" altLang="x-none" dirty="0">
                <a:ea typeface="ＭＳ Ｐゴシック" charset="-128"/>
              </a:rPr>
              <a:t>maintenance therapy in other hematologic </a:t>
            </a:r>
            <a:r>
              <a:rPr lang="en-US" altLang="x-none" dirty="0" smtClean="0">
                <a:ea typeface="ＭＳ Ｐゴシック" charset="-128"/>
              </a:rPr>
              <a:t>malignancies</a:t>
            </a:r>
            <a:r>
              <a:rPr lang="en-US" altLang="x-none" dirty="0"/>
              <a:t>.</a:t>
            </a:r>
            <a:endParaRPr lang="en-US" dirty="0" smtClean="0"/>
          </a:p>
          <a:p>
            <a:r>
              <a:rPr lang="en-US" b="1" u="sng" dirty="0" smtClean="0"/>
              <a:t>Study </a:t>
            </a:r>
            <a:r>
              <a:rPr lang="en-US" b="1" u="sng" dirty="0"/>
              <a:t>objective:</a:t>
            </a:r>
            <a:r>
              <a:rPr lang="en-US" dirty="0" smtClean="0"/>
              <a:t> To evaluate the efficacy and safety of LEN as maintenance in patients with previously treated CLL.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3976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Foa R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230.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71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7620</TotalTime>
  <Words>1263</Words>
  <Application>Microsoft Macintosh PowerPoint</Application>
  <PresentationFormat>On-screen Show (4:3)</PresentationFormat>
  <Paragraphs>220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.AppleSystemUIFont</vt:lpstr>
      <vt:lpstr>Bookman Old Style</vt:lpstr>
      <vt:lpstr>ＭＳ Ｐゴシック</vt:lpstr>
      <vt:lpstr>Symbol</vt:lpstr>
      <vt:lpstr>Times</vt:lpstr>
      <vt:lpstr>ヒラギノ角ゴ Pro W3</vt:lpstr>
      <vt:lpstr>Arial</vt:lpstr>
      <vt:lpstr>Blank Presentation</vt:lpstr>
      <vt:lpstr>Lenalidomide Maintenance After Front Line Therapy Substantially Prolongs Progression Free Survival in High Risk CLL: Interim Results of a Phase 3 Study (CLL M1 Study of the German CLL Study Group)1  Results of the Phase 3 Study of Lenalidomide versus Placebo as Maintenance Therapy Following Second-Line Treatment for Patients with Chronic Lymphocytic Leukemia (the CONTINUUM Trial)2 </vt:lpstr>
      <vt:lpstr>Lenalidomide Maintenance After Front Line Therapy Substantially Prolongs Progression Free Survival in High Risk CLL: Interim Results of a Phase 3 Study (CLL M1 Study of the German CLL Study Group)</vt:lpstr>
      <vt:lpstr>Introduction</vt:lpstr>
      <vt:lpstr>CLLM1: Phase III Trial Design</vt:lpstr>
      <vt:lpstr>CLLM1: Efficacy Results</vt:lpstr>
      <vt:lpstr>CLLM1: Adverse Events (AEs)</vt:lpstr>
      <vt:lpstr>Author Conclusions</vt:lpstr>
      <vt:lpstr>Results of the Phase 3 Study of Lenalidomide versus Placebo as Maintenance Therapy Following Second-Line Treatment for Patients with Chronic Lymphocytic Leukemia (the CONTINUUM Trial)</vt:lpstr>
      <vt:lpstr>Introduction</vt:lpstr>
      <vt:lpstr>CONTINUUM: Phase III Trial Design </vt:lpstr>
      <vt:lpstr>CONTINUUM: PFS</vt:lpstr>
      <vt:lpstr>CONTINUUM: OS and Health-Related Quality of Life (HRQoL)</vt:lpstr>
      <vt:lpstr>CONTINUUM: Adverse Events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Research To Practice</dc:creator>
  <cp:keywords/>
  <dc:description/>
  <cp:lastModifiedBy>Aura Herrmann</cp:lastModifiedBy>
  <cp:revision>552</cp:revision>
  <cp:lastPrinted>2017-06-06T17:21:47Z</cp:lastPrinted>
  <dcterms:created xsi:type="dcterms:W3CDTF">2012-08-13T12:55:31Z</dcterms:created>
  <dcterms:modified xsi:type="dcterms:W3CDTF">2017-06-14T21:35:47Z</dcterms:modified>
  <cp:category/>
</cp:coreProperties>
</file>