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90" r:id="rId5"/>
    <p:sldId id="492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A7"/>
    <a:srgbClr val="F9951E"/>
    <a:srgbClr val="B9D629"/>
    <a:srgbClr val="005795"/>
    <a:srgbClr val="0A2D60"/>
    <a:srgbClr val="BBE0E3"/>
    <a:srgbClr val="FF40FF"/>
    <a:srgbClr val="CDE7F3"/>
    <a:srgbClr val="EFC53D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85"/>
    <p:restoredTop sz="86420" autoAdjust="0"/>
  </p:normalViewPr>
  <p:slideViewPr>
    <p:cSldViewPr>
      <p:cViewPr varScale="1">
        <p:scale>
          <a:sx n="131" d="100"/>
          <a:sy n="131" d="100"/>
        </p:scale>
        <p:origin x="39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Phase IB/II Study of Nivolumab in Combination with Azacytidine (AZA) in Patients (pts) with Relapsed Acute Myeloid Leukemia (AML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Daver N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763.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PD-1-positive </a:t>
            </a:r>
            <a:r>
              <a:rPr lang="en-US" dirty="0"/>
              <a:t>CD8 </a:t>
            </a:r>
            <a:r>
              <a:rPr lang="en-US" dirty="0" smtClean="0"/>
              <a:t>T cells </a:t>
            </a:r>
            <a:r>
              <a:rPr lang="en-US" dirty="0"/>
              <a:t>are increased in </a:t>
            </a:r>
            <a:r>
              <a:rPr lang="en-US" dirty="0" smtClean="0"/>
              <a:t>the bone </a:t>
            </a:r>
            <a:r>
              <a:rPr lang="en-US" dirty="0"/>
              <a:t>marrow (BM) of </a:t>
            </a:r>
            <a:r>
              <a:rPr lang="en-US" dirty="0" smtClean="0"/>
              <a:t>patients </a:t>
            </a:r>
            <a:r>
              <a:rPr lang="en-US" dirty="0"/>
              <a:t>with </a:t>
            </a:r>
            <a:r>
              <a:rPr lang="en-US" dirty="0" smtClean="0"/>
              <a:t>AML.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/>
              <a:t>PD-1 </a:t>
            </a:r>
            <a:r>
              <a:rPr lang="en-US" dirty="0" smtClean="0"/>
              <a:t>blockade </a:t>
            </a:r>
            <a:r>
              <a:rPr lang="en-US" dirty="0"/>
              <a:t>alone </a:t>
            </a:r>
            <a:r>
              <a:rPr lang="en-US" dirty="0" smtClean="0"/>
              <a:t>with pidilizumab demonstrated </a:t>
            </a:r>
            <a:r>
              <a:rPr lang="en-US" dirty="0"/>
              <a:t>limited activity in AML </a:t>
            </a:r>
            <a:r>
              <a:rPr lang="en-US" dirty="0" smtClean="0"/>
              <a:t>(</a:t>
            </a:r>
            <a:r>
              <a:rPr lang="en-US" i="1" dirty="0" err="1" smtClean="0"/>
              <a:t>Clin</a:t>
            </a:r>
            <a:r>
              <a:rPr lang="en-US" i="1" dirty="0" smtClean="0"/>
              <a:t> </a:t>
            </a:r>
            <a:r>
              <a:rPr lang="en-US" i="1" dirty="0"/>
              <a:t>Cancer Res </a:t>
            </a:r>
            <a:r>
              <a:rPr lang="en-US" dirty="0" smtClean="0"/>
              <a:t>2008;14:3044).</a:t>
            </a:r>
          </a:p>
          <a:p>
            <a:pPr>
              <a:spcAft>
                <a:spcPts val="600"/>
              </a:spcAft>
            </a:pPr>
            <a:r>
              <a:rPr lang="en-US" dirty="0"/>
              <a:t>Rational combination strategies to enhance the </a:t>
            </a:r>
            <a:r>
              <a:rPr lang="en-US" dirty="0" smtClean="0"/>
              <a:t>antitumor </a:t>
            </a:r>
            <a:r>
              <a:rPr lang="en-US" dirty="0"/>
              <a:t>and immunogenic effects of </a:t>
            </a:r>
            <a:r>
              <a:rPr lang="en-US" dirty="0" smtClean="0"/>
              <a:t>PD-1 </a:t>
            </a:r>
            <a:r>
              <a:rPr lang="en-US" dirty="0"/>
              <a:t>inhibitors in AML are </a:t>
            </a:r>
            <a:r>
              <a:rPr lang="en-US" dirty="0" smtClean="0"/>
              <a:t>needed.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Study objective:</a:t>
            </a:r>
            <a:r>
              <a:rPr lang="en-US" dirty="0" smtClean="0"/>
              <a:t> To compare the efficacy and safety of </a:t>
            </a:r>
            <a:r>
              <a:rPr lang="en-US" dirty="0" err="1" smtClean="0"/>
              <a:t>azacitidine</a:t>
            </a:r>
            <a:r>
              <a:rPr lang="en-US" dirty="0" smtClean="0"/>
              <a:t> </a:t>
            </a:r>
            <a:r>
              <a:rPr lang="en-US" dirty="0" smtClean="0"/>
              <a:t>(AZA) in combination with </a:t>
            </a:r>
            <a:r>
              <a:rPr lang="en-US" dirty="0" err="1" smtClean="0"/>
              <a:t>nivolumab</a:t>
            </a:r>
            <a:r>
              <a:rPr lang="en-US" dirty="0" smtClean="0"/>
              <a:t> (</a:t>
            </a:r>
            <a:r>
              <a:rPr lang="en-US" dirty="0" err="1" smtClean="0"/>
              <a:t>Nivo</a:t>
            </a:r>
            <a:r>
              <a:rPr lang="en-US" dirty="0" smtClean="0"/>
              <a:t>) for patients with relapsed/</a:t>
            </a:r>
            <a:br>
              <a:rPr lang="en-US" dirty="0" smtClean="0"/>
            </a:br>
            <a:r>
              <a:rPr lang="en-US" dirty="0" smtClean="0"/>
              <a:t>refractory (R/R) AML.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170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763.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Ib/II Trial Design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519446"/>
            <a:ext cx="4170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763.</a:t>
            </a:r>
            <a:endParaRPr lang="en-US" sz="16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5481638" y="2213168"/>
            <a:ext cx="10668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5481638" y="5224462"/>
            <a:ext cx="10668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rot="5400000">
            <a:off x="4114800" y="3406341"/>
            <a:ext cx="10668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1857158" y="2572016"/>
            <a:ext cx="10668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857158" y="4767262"/>
            <a:ext cx="106680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971800" y="990600"/>
            <a:ext cx="3302000" cy="2405062"/>
          </a:xfrm>
          <a:prstGeom prst="rect">
            <a:avLst/>
          </a:prstGeom>
          <a:solidFill>
            <a:srgbClr val="F9951E"/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>
              <a:defRPr/>
            </a:pPr>
            <a:endParaRPr lang="en-US" sz="1800" b="1" u="sng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r>
              <a:rPr lang="en-US" sz="1800" b="1" u="sng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Phase </a:t>
            </a:r>
            <a:r>
              <a:rPr lang="en-US" sz="1800" b="1" u="sng" dirty="0" err="1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Ib</a:t>
            </a:r>
            <a:r>
              <a:rPr lang="en-US" sz="1800" b="1" u="sng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 </a:t>
            </a:r>
            <a:r>
              <a:rPr lang="en-US" sz="1800" b="1" u="sng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(</a:t>
            </a:r>
            <a:r>
              <a:rPr lang="en-US" sz="1800" b="1" u="sng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3 + 3 </a:t>
            </a:r>
            <a:r>
              <a:rPr lang="en-US" sz="1800" b="1" u="sng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design)</a:t>
            </a:r>
          </a:p>
          <a:p>
            <a:pPr algn="ctr">
              <a:defRPr/>
            </a:pPr>
            <a:r>
              <a:rPr lang="en-US" sz="1800" u="sng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28-day </a:t>
            </a:r>
            <a:r>
              <a:rPr lang="en-US" sz="1800" u="sng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cycles</a:t>
            </a:r>
            <a:endParaRPr lang="en-US" sz="1800" u="sng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5-Aza: IV/SC D1-7</a:t>
            </a:r>
          </a:p>
          <a:p>
            <a:pPr algn="ctr">
              <a:defRPr/>
            </a:pP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50      50       75       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75 mg/m</a:t>
            </a:r>
            <a:r>
              <a:rPr lang="en-US" sz="1800" baseline="300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2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 </a:t>
            </a:r>
            <a:endParaRPr lang="en-US" sz="1800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endParaRPr lang="en-US" sz="1800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Nivolumab: IV on D1 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and </a:t>
            </a: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D15</a:t>
            </a:r>
          </a:p>
          <a:p>
            <a:pPr algn="ctr">
              <a:defRPr/>
            </a:pP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0.1     0.3       1         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3 mg/kg</a:t>
            </a:r>
            <a:endParaRPr lang="en-US" sz="1800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endParaRPr lang="en-US" sz="1800" b="1" u="sng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71800" y="4027487"/>
            <a:ext cx="3302000" cy="2339975"/>
          </a:xfrm>
          <a:prstGeom prst="rect">
            <a:avLst/>
          </a:prstGeom>
          <a:solidFill>
            <a:srgbClr val="B9D629"/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>
              <a:defRPr/>
            </a:pPr>
            <a:endParaRPr lang="en-US" sz="1800" b="1" u="sng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r>
              <a:rPr lang="en-US" sz="1800" b="1" u="sng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Phase II </a:t>
            </a:r>
          </a:p>
          <a:p>
            <a:pPr algn="ctr">
              <a:defRPr/>
            </a:pPr>
            <a:r>
              <a:rPr lang="en-US" sz="1800" b="1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Relapse </a:t>
            </a:r>
          </a:p>
          <a:p>
            <a:pPr algn="ctr">
              <a:defRPr/>
            </a:pPr>
            <a:r>
              <a:rPr lang="en-US" sz="1800" u="sng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28-day </a:t>
            </a:r>
            <a:r>
              <a:rPr lang="en-US" sz="1800" u="sng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cycles</a:t>
            </a:r>
            <a:endParaRPr lang="en-US" sz="1800" u="sng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5-Aza: 75 mg/m</a:t>
            </a:r>
            <a:r>
              <a:rPr lang="en-US" sz="1800" baseline="300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2</a:t>
            </a: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 IV/SC 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D1-7</a:t>
            </a:r>
          </a:p>
          <a:p>
            <a:pPr algn="ctr">
              <a:defRPr/>
            </a:pPr>
            <a:endParaRPr lang="en-US" sz="1800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  <a:p>
            <a:pPr algn="ctr">
              <a:defRPr/>
            </a:pP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Nivolumab: 3 mg/kg IV on D1 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and </a:t>
            </a: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D15 x 4 cycles or until </a:t>
            </a: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/>
            </a:r>
            <a:b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</a:br>
            <a:r>
              <a:rPr lang="en-US" sz="1800" dirty="0" smtClean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CR </a:t>
            </a:r>
            <a:r>
              <a:rPr lang="en-US" sz="1800" dirty="0">
                <a:solidFill>
                  <a:srgbClr val="0025A7"/>
                </a:solidFill>
                <a:latin typeface="Arial" charset="0"/>
                <a:ea typeface="MS PGothic" charset="0"/>
                <a:cs typeface="Century Gothic" charset="0"/>
              </a:rPr>
              <a:t>then D1</a:t>
            </a:r>
          </a:p>
          <a:p>
            <a:pPr algn="ctr">
              <a:defRPr/>
            </a:pPr>
            <a:endParaRPr lang="en-US" sz="1800" b="1" u="sng" dirty="0">
              <a:solidFill>
                <a:srgbClr val="0025A7"/>
              </a:solidFill>
              <a:latin typeface="Arial" charset="0"/>
              <a:ea typeface="MS PGothic" charset="0"/>
              <a:cs typeface="Century Gothic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10685" y="1240631"/>
            <a:ext cx="2457115" cy="1905000"/>
          </a:xfrm>
          <a:prstGeom prst="rect">
            <a:avLst/>
          </a:prstGeom>
          <a:solidFill>
            <a:srgbClr val="F9951E"/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>
                <a:solidFill>
                  <a:srgbClr val="0025A7"/>
                </a:solidFill>
                <a:latin typeface="Arial"/>
                <a:cs typeface="Arial"/>
              </a:rPr>
              <a:t>Phase 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 smtClean="0">
                <a:solidFill>
                  <a:srgbClr val="0025A7"/>
                </a:solidFill>
                <a:latin typeface="Arial"/>
                <a:cs typeface="Arial"/>
              </a:rPr>
              <a:t>Primary </a:t>
            </a:r>
            <a:r>
              <a:rPr lang="en-US" sz="1800" b="1" u="sng" dirty="0" smtClean="0">
                <a:solidFill>
                  <a:srgbClr val="0025A7"/>
                </a:solidFill>
                <a:latin typeface="Arial"/>
                <a:cs typeface="Arial"/>
              </a:rPr>
              <a:t>objective </a:t>
            </a:r>
            <a:endParaRPr lang="en-US" sz="1800" dirty="0">
              <a:solidFill>
                <a:srgbClr val="0025A7"/>
              </a:solidFill>
              <a:latin typeface="Arial"/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0025A7"/>
                </a:solidFill>
                <a:latin typeface="Arial"/>
                <a:cs typeface="Arial"/>
              </a:rPr>
              <a:t>MTD </a:t>
            </a:r>
            <a:r>
              <a:rPr lang="en-US" sz="1800" dirty="0" smtClean="0">
                <a:solidFill>
                  <a:srgbClr val="0025A7"/>
                </a:solidFill>
                <a:latin typeface="Arial"/>
                <a:cs typeface="Arial"/>
              </a:rPr>
              <a:t>and </a:t>
            </a:r>
            <a:r>
              <a:rPr lang="en-US" sz="1800" dirty="0">
                <a:solidFill>
                  <a:srgbClr val="0025A7"/>
                </a:solidFill>
                <a:latin typeface="Arial"/>
                <a:cs typeface="Arial"/>
              </a:rPr>
              <a:t>RP2D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u="sng" dirty="0">
              <a:solidFill>
                <a:srgbClr val="0025A7"/>
              </a:solidFill>
              <a:latin typeface="Arial"/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 smtClean="0">
                <a:solidFill>
                  <a:srgbClr val="0025A7"/>
                </a:solidFill>
                <a:latin typeface="Arial"/>
                <a:cs typeface="Arial"/>
              </a:rPr>
              <a:t>Secondary Objective</a:t>
            </a:r>
            <a:endParaRPr lang="en-US" sz="1800" b="1" u="sng" dirty="0">
              <a:solidFill>
                <a:srgbClr val="0025A7"/>
              </a:solidFill>
              <a:latin typeface="Arial"/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0025A7"/>
                </a:solidFill>
                <a:latin typeface="Arial"/>
                <a:cs typeface="Arial"/>
              </a:rPr>
              <a:t>Safety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07264" y="4244974"/>
            <a:ext cx="2451012" cy="2046288"/>
          </a:xfrm>
          <a:prstGeom prst="rect">
            <a:avLst/>
          </a:prstGeom>
          <a:solidFill>
            <a:srgbClr val="B9D629"/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>
                <a:solidFill>
                  <a:srgbClr val="0025A7"/>
                </a:solidFill>
                <a:latin typeface="Arial"/>
                <a:cs typeface="Arial"/>
              </a:rPr>
              <a:t>Phase II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>
                <a:solidFill>
                  <a:srgbClr val="0025A7"/>
                </a:solidFill>
                <a:cs typeface="Arial"/>
              </a:rPr>
              <a:t>Primary </a:t>
            </a:r>
            <a:r>
              <a:rPr lang="en-US" sz="1800" b="1" u="sng" dirty="0" smtClean="0">
                <a:solidFill>
                  <a:srgbClr val="0025A7"/>
                </a:solidFill>
                <a:cs typeface="Arial"/>
              </a:rPr>
              <a:t>objective </a:t>
            </a:r>
            <a:endParaRPr lang="en-US" sz="1800" dirty="0">
              <a:solidFill>
                <a:srgbClr val="0025A7"/>
              </a:solidFill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25A7"/>
                </a:solidFill>
                <a:latin typeface="Arial"/>
                <a:cs typeface="Arial"/>
              </a:rPr>
              <a:t>ORR </a:t>
            </a:r>
            <a:br>
              <a:rPr lang="en-US" sz="1800" dirty="0" smtClean="0">
                <a:solidFill>
                  <a:srgbClr val="0025A7"/>
                </a:solidFill>
                <a:latin typeface="Arial"/>
                <a:cs typeface="Arial"/>
              </a:rPr>
            </a:br>
            <a:r>
              <a:rPr lang="en-US" sz="1800" dirty="0" smtClean="0">
                <a:solidFill>
                  <a:srgbClr val="0025A7"/>
                </a:solidFill>
                <a:latin typeface="Arial"/>
                <a:cs typeface="Arial"/>
              </a:rPr>
              <a:t>(</a:t>
            </a:r>
            <a:r>
              <a:rPr lang="en-US" sz="1800" dirty="0">
                <a:solidFill>
                  <a:srgbClr val="0025A7"/>
                </a:solidFill>
                <a:latin typeface="Arial"/>
                <a:cs typeface="Arial"/>
              </a:rPr>
              <a:t>CR, CRi, PR </a:t>
            </a:r>
            <a:r>
              <a:rPr lang="en-US" sz="1800" dirty="0" smtClean="0">
                <a:solidFill>
                  <a:srgbClr val="0025A7"/>
                </a:solidFill>
                <a:latin typeface="Arial"/>
                <a:cs typeface="Arial"/>
              </a:rPr>
              <a:t>and HI</a:t>
            </a:r>
            <a:r>
              <a:rPr lang="en-US" sz="1800" dirty="0">
                <a:solidFill>
                  <a:srgbClr val="0025A7"/>
                </a:solidFill>
                <a:latin typeface="Arial"/>
                <a:cs typeface="Arial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u="sng" dirty="0">
              <a:solidFill>
                <a:srgbClr val="0025A7"/>
              </a:solidFill>
              <a:latin typeface="Arial"/>
              <a:cs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u="sng" dirty="0">
                <a:solidFill>
                  <a:srgbClr val="0025A7"/>
                </a:solidFill>
                <a:cs typeface="Arial"/>
              </a:rPr>
              <a:t>Secondary Objective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25A7"/>
                </a:solidFill>
                <a:latin typeface="Arial"/>
                <a:cs typeface="Arial"/>
              </a:rPr>
              <a:t>OS </a:t>
            </a:r>
            <a:r>
              <a:rPr lang="en-US" sz="1800" dirty="0">
                <a:solidFill>
                  <a:srgbClr val="0025A7"/>
                </a:solidFill>
                <a:latin typeface="Arial"/>
                <a:cs typeface="Arial"/>
              </a:rPr>
              <a:t>and PFS</a:t>
            </a:r>
          </a:p>
        </p:txBody>
      </p:sp>
      <p:sp>
        <p:nvSpPr>
          <p:cNvPr id="18" name="TextBox 30"/>
          <p:cNvSpPr txBox="1">
            <a:spLocks noChangeArrowheads="1"/>
          </p:cNvSpPr>
          <p:nvPr/>
        </p:nvSpPr>
        <p:spPr bwMode="auto">
          <a:xfrm>
            <a:off x="4926774" y="3406341"/>
            <a:ext cx="1414462" cy="67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0000" b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600" b="1" dirty="0">
                <a:solidFill>
                  <a:srgbClr val="FFFFFF"/>
                </a:solidFill>
                <a:latin typeface="Arial" charset="0"/>
              </a:rPr>
              <a:t>Patients at RP2D</a:t>
            </a:r>
          </a:p>
        </p:txBody>
      </p:sp>
      <p:sp>
        <p:nvSpPr>
          <p:cNvPr id="19" name="Oval 18"/>
          <p:cNvSpPr/>
          <p:nvPr/>
        </p:nvSpPr>
        <p:spPr>
          <a:xfrm>
            <a:off x="4397379" y="2009073"/>
            <a:ext cx="379953" cy="379953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0" name="Left Arrow 19"/>
          <p:cNvSpPr/>
          <p:nvPr/>
        </p:nvSpPr>
        <p:spPr>
          <a:xfrm>
            <a:off x="4070810" y="2167727"/>
            <a:ext cx="326056" cy="62645"/>
          </a:xfrm>
          <a:prstGeom prst="leftArrow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1" name="Left Arrow 20"/>
          <p:cNvSpPr/>
          <p:nvPr/>
        </p:nvSpPr>
        <p:spPr>
          <a:xfrm>
            <a:off x="3422742" y="2167727"/>
            <a:ext cx="311059" cy="62645"/>
          </a:xfrm>
          <a:prstGeom prst="leftArrow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4777332" y="2167727"/>
            <a:ext cx="334876" cy="65144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graphicFrame>
        <p:nvGraphicFramePr>
          <p:cNvPr id="23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931199"/>
              </p:ext>
            </p:extLst>
          </p:nvPr>
        </p:nvGraphicFramePr>
        <p:xfrm>
          <a:off x="398256" y="1676400"/>
          <a:ext cx="2241893" cy="3886201"/>
        </p:xfrm>
        <a:graphic>
          <a:graphicData uri="http://schemas.openxmlformats.org/drawingml/2006/table">
            <a:tbl>
              <a:tblPr/>
              <a:tblGrid>
                <a:gridCol w="2241893"/>
              </a:tblGrid>
              <a:tr h="4555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Eligibility (n = 53)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998863">
                <a:tc>
                  <a:txBody>
                    <a:bodyPr/>
                    <a:lstStyle/>
                    <a:p>
                      <a:pPr marL="0" marR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AML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Refractory or 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relapsed</a:t>
                      </a:r>
                      <a:endParaRPr lang="pt-BR" sz="1800" spc="-50" baseline="0" dirty="0" smtClean="0">
                        <a:solidFill>
                          <a:schemeClr val="bg1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  <a:tr h="2431784"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800" b="1" u="none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AML post-MDS/CMML</a:t>
                      </a:r>
                      <a:endParaRPr lang="pt-BR" sz="1800" b="1" u="none" spc="-50" baseline="0" dirty="0" smtClean="0">
                        <a:solidFill>
                          <a:schemeClr val="bg1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  <a:p>
                      <a:pPr marL="283464" marR="0" lvl="0" indent="-283464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Progressing after MDS/CMML therapy</a:t>
                      </a:r>
                    </a:p>
                    <a:p>
                      <a:pPr marL="283464" marR="0" lvl="0" indent="-283464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Regardless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of prior AML therapy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24" name="Oval 23"/>
          <p:cNvSpPr/>
          <p:nvPr/>
        </p:nvSpPr>
        <p:spPr>
          <a:xfrm>
            <a:off x="5145350" y="2833147"/>
            <a:ext cx="379953" cy="379953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5" name="Left Arrow 24"/>
          <p:cNvSpPr/>
          <p:nvPr/>
        </p:nvSpPr>
        <p:spPr>
          <a:xfrm>
            <a:off x="4734158" y="2985612"/>
            <a:ext cx="411192" cy="45719"/>
          </a:xfrm>
          <a:prstGeom prst="leftArrow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6" name="Left Arrow 25"/>
          <p:cNvSpPr/>
          <p:nvPr/>
        </p:nvSpPr>
        <p:spPr>
          <a:xfrm>
            <a:off x="4130632" y="2985612"/>
            <a:ext cx="369213" cy="45719"/>
          </a:xfrm>
          <a:prstGeom prst="leftArrow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7" name="Left Arrow 26"/>
          <p:cNvSpPr/>
          <p:nvPr/>
        </p:nvSpPr>
        <p:spPr>
          <a:xfrm>
            <a:off x="3429001" y="2985612"/>
            <a:ext cx="304800" cy="45719"/>
          </a:xfrm>
          <a:prstGeom prst="leftArrow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228600" y="911774"/>
            <a:ext cx="8763000" cy="433341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Outcomes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626742"/>
              </p:ext>
            </p:extLst>
          </p:nvPr>
        </p:nvGraphicFramePr>
        <p:xfrm>
          <a:off x="304800" y="990600"/>
          <a:ext cx="8610601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1538"/>
                <a:gridCol w="1719325"/>
                <a:gridCol w="1368137"/>
                <a:gridCol w="1371601"/>
              </a:tblGrid>
              <a:tr h="394544">
                <a:tc rowSpan="2"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Best response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All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pts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53)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Cytogenetics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</a:tr>
              <a:tr h="670250">
                <a:tc vMerge="1">
                  <a:txBody>
                    <a:bodyPr/>
                    <a:lstStyle/>
                    <a:p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Diploid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(n = 17)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Complex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(n = 23)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39454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ORR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18 (34%)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 (71%)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454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CR/incomplete CR (CRi)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11 (21%)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6980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Hematologic improvement (HI) 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+ 50% blast reduction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 (6%)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454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HI only*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 (8%)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4544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Outcomes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39454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50% reduction in blast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 (26%)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454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8-week mortality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 (8%)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5503783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b="1" dirty="0" smtClean="0"/>
              <a:t>Median OS</a:t>
            </a:r>
            <a:r>
              <a:rPr lang="en-US" sz="2000" b="1" dirty="0"/>
              <a:t> (AZA + </a:t>
            </a:r>
            <a:r>
              <a:rPr lang="en-US" sz="2000" b="1" dirty="0" err="1"/>
              <a:t>Nivo</a:t>
            </a:r>
            <a:r>
              <a:rPr lang="en-US" sz="2000" b="1" dirty="0"/>
              <a:t> vs </a:t>
            </a:r>
            <a:r>
              <a:rPr lang="en-US" sz="2000" b="1" dirty="0" err="1"/>
              <a:t>hypomethylator</a:t>
            </a:r>
            <a:r>
              <a:rPr lang="en-US" sz="2000" b="1" dirty="0"/>
              <a:t>-based protocols</a:t>
            </a:r>
            <a:r>
              <a:rPr lang="en-US" sz="2000" b="1" dirty="0" smtClean="0"/>
              <a:t>):</a:t>
            </a:r>
          </a:p>
          <a:p>
            <a:pPr marL="800100" lvl="1" indent="-342900">
              <a:buFont typeface="LucidaGrande" charset="0"/>
              <a:buChar char="-"/>
            </a:pPr>
            <a:r>
              <a:rPr lang="en-US" sz="2000" dirty="0" smtClean="0"/>
              <a:t>In first salvage (n = 26): 9.3 </a:t>
            </a:r>
            <a:r>
              <a:rPr lang="en-US" sz="2000" dirty="0" err="1" smtClean="0"/>
              <a:t>mo</a:t>
            </a:r>
            <a:r>
              <a:rPr lang="sk-SK" sz="2000" dirty="0"/>
              <a:t> </a:t>
            </a:r>
            <a:r>
              <a:rPr lang="sk-SK" sz="2000" dirty="0" err="1"/>
              <a:t>vs</a:t>
            </a:r>
            <a:r>
              <a:rPr lang="sk-SK" sz="2000" dirty="0"/>
              <a:t> 3.9 </a:t>
            </a:r>
            <a:r>
              <a:rPr lang="sk-SK" sz="2000" dirty="0" err="1" smtClean="0"/>
              <a:t>mo</a:t>
            </a:r>
            <a:endParaRPr lang="en-US" sz="2000" dirty="0" smtClean="0"/>
          </a:p>
          <a:p>
            <a:pPr marL="800100" lvl="1" indent="-342900">
              <a:buFont typeface="LucidaGrande" charset="0"/>
              <a:buChar char="-"/>
            </a:pPr>
            <a:r>
              <a:rPr lang="en-US" sz="2000" dirty="0" smtClean="0"/>
              <a:t>All salvage lines (n = 53): 5.7 </a:t>
            </a:r>
            <a:r>
              <a:rPr lang="en-US" sz="2000" dirty="0" err="1" smtClean="0"/>
              <a:t>mo</a:t>
            </a:r>
            <a:r>
              <a:rPr lang="en-US" sz="2000" dirty="0" smtClean="0"/>
              <a:t> </a:t>
            </a:r>
            <a:r>
              <a:rPr lang="sk-SK" sz="2000" dirty="0"/>
              <a:t> </a:t>
            </a:r>
            <a:r>
              <a:rPr lang="sk-SK" sz="2000" dirty="0" err="1"/>
              <a:t>vs</a:t>
            </a:r>
            <a:r>
              <a:rPr lang="sk-SK" sz="2000" dirty="0"/>
              <a:t> 4.1 </a:t>
            </a:r>
            <a:r>
              <a:rPr lang="sk-SK" sz="2000" dirty="0" err="1" smtClean="0"/>
              <a:t>mo</a:t>
            </a:r>
            <a:endParaRPr lang="sk-SK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170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763.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255680"/>
            <a:ext cx="9026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CRi</a:t>
            </a:r>
            <a:r>
              <a:rPr lang="en-US" sz="1600" dirty="0"/>
              <a:t> = complete remission with insufficient recovery of counts. *</a:t>
            </a:r>
            <a:r>
              <a:rPr lang="en-US" sz="1600" baseline="30000" dirty="0"/>
              <a:t> </a:t>
            </a:r>
            <a:r>
              <a:rPr lang="en-US" sz="1600" dirty="0"/>
              <a:t>2 patients had secondary lineage.</a:t>
            </a:r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278822" y="1066800"/>
            <a:ext cx="8484178" cy="3581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181308"/>
              </p:ext>
            </p:extLst>
          </p:nvPr>
        </p:nvGraphicFramePr>
        <p:xfrm>
          <a:off x="381000" y="1143000"/>
          <a:ext cx="83058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9089"/>
                <a:gridCol w="2204626"/>
                <a:gridCol w="2102085"/>
              </a:tblGrid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Event (n = 53)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All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3-4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 (23%)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Constipation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7 (13%)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Nausea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 (8%)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Skin-related AEs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(4%)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Increased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ALT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4883631"/>
            <a:ext cx="8534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Grade 2-4 </a:t>
            </a:r>
            <a:r>
              <a:rPr lang="en-US" sz="2000" dirty="0" smtClean="0"/>
              <a:t>immune-related </a:t>
            </a:r>
            <a:r>
              <a:rPr lang="en-US" sz="2000" dirty="0" smtClean="0"/>
              <a:t>AEs observed in 15 patients (28%):</a:t>
            </a:r>
          </a:p>
          <a:p>
            <a:pPr marL="342900" indent="-342900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/>
              <a:t>Pneumonitis (n = 12); </a:t>
            </a:r>
            <a:r>
              <a:rPr lang="en-US" sz="2000" dirty="0" smtClean="0"/>
              <a:t>nephritis</a:t>
            </a:r>
            <a:r>
              <a:rPr lang="en-US" sz="2000" dirty="0" smtClean="0"/>
              <a:t> </a:t>
            </a:r>
            <a:r>
              <a:rPr lang="en-US" sz="2000" dirty="0" smtClean="0"/>
              <a:t>(n = 4); skin rash (n = 2); colitis (n = 2); transaminitis (n = 1); cytokine release syndrome (n = 1)</a:t>
            </a:r>
          </a:p>
          <a:p>
            <a:pPr marL="342900" indent="-342900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/>
              <a:t>No association with response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170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763.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744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027612"/>
          </a:xfrm>
        </p:spPr>
        <p:txBody>
          <a:bodyPr/>
          <a:lstStyle/>
          <a:p>
            <a:r>
              <a:rPr lang="en-US" sz="2400" dirty="0"/>
              <a:t>AZA in combination with </a:t>
            </a:r>
            <a:r>
              <a:rPr lang="en-US" sz="2400" dirty="0" err="1"/>
              <a:t>nivolumab</a:t>
            </a:r>
            <a:r>
              <a:rPr lang="en-US" sz="2400" dirty="0"/>
              <a:t> elicited </a:t>
            </a:r>
            <a:r>
              <a:rPr lang="en-US" sz="2400" dirty="0" smtClean="0"/>
              <a:t>encouraging response</a:t>
            </a:r>
            <a:r>
              <a:rPr lang="en-US" sz="2400" dirty="0"/>
              <a:t>, with an ORR for all patients of 34</a:t>
            </a:r>
            <a:r>
              <a:rPr lang="en-US" sz="2400" dirty="0" smtClean="0"/>
              <a:t>%.</a:t>
            </a:r>
            <a:endParaRPr lang="en-US" sz="2400" dirty="0"/>
          </a:p>
          <a:p>
            <a:pPr lvl="1"/>
            <a:r>
              <a:rPr lang="en-US" sz="2400" dirty="0" smtClean="0"/>
              <a:t>Diploid </a:t>
            </a:r>
            <a:r>
              <a:rPr lang="en-US" sz="2400" dirty="0"/>
              <a:t>cytogenetics = 71%</a:t>
            </a:r>
          </a:p>
          <a:p>
            <a:pPr lvl="1"/>
            <a:r>
              <a:rPr lang="en-US" sz="2400" dirty="0"/>
              <a:t>Complex cytogenetics = 4%</a:t>
            </a:r>
          </a:p>
          <a:p>
            <a:r>
              <a:rPr lang="en-US" sz="2400" dirty="0"/>
              <a:t>The median OS in first salvage </a:t>
            </a:r>
            <a:r>
              <a:rPr lang="en-US" sz="2400" dirty="0" smtClean="0"/>
              <a:t>was </a:t>
            </a:r>
            <a:r>
              <a:rPr lang="en-US" sz="2400" dirty="0"/>
              <a:t>9.3 </a:t>
            </a:r>
            <a:r>
              <a:rPr lang="en-US" sz="2400" dirty="0" smtClean="0"/>
              <a:t>mo.</a:t>
            </a:r>
            <a:endParaRPr lang="en-US" sz="2400" dirty="0"/>
          </a:p>
          <a:p>
            <a:r>
              <a:rPr lang="en-US" sz="2400" dirty="0"/>
              <a:t>Immune-related organ toxicity was observed in 30% of patients; all responded rapidly to </a:t>
            </a:r>
            <a:r>
              <a:rPr lang="en-US" sz="2400" dirty="0" smtClean="0"/>
              <a:t>steroids.</a:t>
            </a:r>
            <a:endParaRPr lang="en-US" sz="2400" dirty="0"/>
          </a:p>
          <a:p>
            <a:r>
              <a:rPr lang="en-US" sz="2400" dirty="0"/>
              <a:t>Bone marrow </a:t>
            </a:r>
            <a:r>
              <a:rPr lang="en-US" sz="2400" dirty="0" smtClean="0"/>
              <a:t>CD3 positivity</a:t>
            </a:r>
            <a:r>
              <a:rPr lang="en-US" sz="2400" dirty="0"/>
              <a:t>, CD8/</a:t>
            </a:r>
            <a:r>
              <a:rPr lang="en-US" sz="2400" dirty="0" err="1"/>
              <a:t>Treg</a:t>
            </a:r>
            <a:r>
              <a:rPr lang="en-US" sz="2400" dirty="0"/>
              <a:t> ratio and CD8 CTLA-4 expression may predict response (data not shown</a:t>
            </a:r>
            <a:r>
              <a:rPr lang="en-US" sz="2400" dirty="0" smtClean="0"/>
              <a:t>).</a:t>
            </a:r>
            <a:endParaRPr lang="en-US" sz="2400" dirty="0"/>
          </a:p>
          <a:p>
            <a:r>
              <a:rPr lang="en-US" sz="2400" dirty="0"/>
              <a:t>Future plans include the investigation of AZA/</a:t>
            </a:r>
            <a:r>
              <a:rPr lang="en-US" sz="2400" dirty="0" err="1"/>
              <a:t>nivolumab</a:t>
            </a:r>
            <a:r>
              <a:rPr lang="en-US" sz="2400" dirty="0"/>
              <a:t> </a:t>
            </a:r>
            <a:r>
              <a:rPr lang="en-US" sz="2400"/>
              <a:t>as </a:t>
            </a:r>
            <a:r>
              <a:rPr lang="en-US" sz="2400" smtClean="0"/>
              <a:t>front-line </a:t>
            </a:r>
            <a:r>
              <a:rPr lang="en-US" sz="2400" dirty="0"/>
              <a:t>therapy in AML (&gt;65 years) as well as AZA/</a:t>
            </a:r>
            <a:r>
              <a:rPr lang="en-US" sz="2400" dirty="0" err="1"/>
              <a:t>nivolumab</a:t>
            </a:r>
            <a:r>
              <a:rPr lang="en-US" sz="2400" dirty="0"/>
              <a:t> and </a:t>
            </a:r>
            <a:r>
              <a:rPr lang="en-US" sz="2400" dirty="0" err="1"/>
              <a:t>ipilimumab</a:t>
            </a:r>
            <a:r>
              <a:rPr lang="en-US" sz="2400" dirty="0"/>
              <a:t> combination therapy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70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763.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6132</TotalTime>
  <Words>591</Words>
  <Application>Microsoft Macintosh PowerPoint</Application>
  <PresentationFormat>On-screen Show (4:3)</PresentationFormat>
  <Paragraphs>117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Century Gothic</vt:lpstr>
      <vt:lpstr>LucidaGrande</vt:lpstr>
      <vt:lpstr>MS PGothic</vt:lpstr>
      <vt:lpstr>ＭＳ Ｐゴシック</vt:lpstr>
      <vt:lpstr>ヒラギノ角ゴ Pro W3</vt:lpstr>
      <vt:lpstr>Arial</vt:lpstr>
      <vt:lpstr>Blank Presentation</vt:lpstr>
      <vt:lpstr>Phase IB/II Study of Nivolumab in Combination with Azacytidine (AZA) in Patients (pts) with Relapsed Acute Myeloid Leukemia (AML)</vt:lpstr>
      <vt:lpstr>Introduction</vt:lpstr>
      <vt:lpstr>Phase Ib/II Trial Design</vt:lpstr>
      <vt:lpstr>Clinical Outcomes</vt:lpstr>
      <vt:lpstr>Select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Benitez, Maxwell R - 0424423</cp:lastModifiedBy>
  <cp:revision>480</cp:revision>
  <cp:lastPrinted>2017-05-26T18:05:23Z</cp:lastPrinted>
  <dcterms:created xsi:type="dcterms:W3CDTF">2012-08-13T12:55:31Z</dcterms:created>
  <dcterms:modified xsi:type="dcterms:W3CDTF">2017-06-12T15:37:38Z</dcterms:modified>
  <cp:category/>
</cp:coreProperties>
</file>