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92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BBE0E3"/>
    <a:srgbClr val="005796"/>
    <a:srgbClr val="CDE7F3"/>
    <a:srgbClr val="0025A7"/>
    <a:srgbClr val="EFC53D"/>
    <a:srgbClr val="009051"/>
    <a:srgbClr val="0A0A0A"/>
    <a:srgbClr val="A6A6A6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52"/>
    <p:restoredTop sz="86420" autoAdjust="0"/>
  </p:normalViewPr>
  <p:slideViewPr>
    <p:cSldViewPr>
      <p:cViewPr>
        <p:scale>
          <a:sx n="100" d="100"/>
          <a:sy n="100" d="100"/>
        </p:scale>
        <p:origin x="163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Hematologic Responses and Cardiac Organ</a:t>
            </a:r>
            <a:br>
              <a:rPr lang="en-US" dirty="0"/>
            </a:br>
            <a:r>
              <a:rPr lang="en-US" dirty="0"/>
              <a:t>Improvement in Patients with Heavily Pretreated </a:t>
            </a:r>
            <a:r>
              <a:rPr lang="en-US" dirty="0" smtClean="0"/>
              <a:t>Cardiac Immunoglobulin </a:t>
            </a:r>
            <a:r>
              <a:rPr lang="en-US" dirty="0"/>
              <a:t>Light Chain (AL) Amyloidosis </a:t>
            </a:r>
            <a:r>
              <a:rPr lang="en-US" dirty="0" smtClean="0"/>
              <a:t>Receiving Daratumumab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Kaufman G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4525.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US" altLang="en-US" sz="2200" dirty="0">
                <a:solidFill>
                  <a:schemeClr val="tx1"/>
                </a:solidFill>
              </a:rPr>
              <a:t>Cardiac involvement in </a:t>
            </a:r>
            <a:r>
              <a:rPr lang="en-US" altLang="en-US" sz="2200" dirty="0" smtClean="0">
                <a:solidFill>
                  <a:schemeClr val="tx1"/>
                </a:solidFill>
              </a:rPr>
              <a:t>patients with </a:t>
            </a:r>
            <a:r>
              <a:rPr lang="en-US" altLang="en-US" sz="2200" dirty="0">
                <a:solidFill>
                  <a:schemeClr val="tx1"/>
                </a:solidFill>
              </a:rPr>
              <a:t>AL </a:t>
            </a:r>
            <a:r>
              <a:rPr lang="en-US" altLang="en-US" sz="2200" dirty="0" smtClean="0">
                <a:solidFill>
                  <a:schemeClr val="tx1"/>
                </a:solidFill>
              </a:rPr>
              <a:t>reduces </a:t>
            </a:r>
            <a:r>
              <a:rPr lang="en-US" altLang="en-US" sz="2200" dirty="0" err="1">
                <a:solidFill>
                  <a:schemeClr val="tx1"/>
                </a:solidFill>
              </a:rPr>
              <a:t>QoL</a:t>
            </a:r>
            <a:r>
              <a:rPr lang="en-US" altLang="en-US" sz="2200" dirty="0">
                <a:solidFill>
                  <a:schemeClr val="tx1"/>
                </a:solidFill>
              </a:rPr>
              <a:t> </a:t>
            </a:r>
            <a:r>
              <a:rPr lang="en-US" altLang="en-US" sz="2200" dirty="0" smtClean="0">
                <a:solidFill>
                  <a:schemeClr val="tx1"/>
                </a:solidFill>
              </a:rPr>
              <a:t>and causes early death.</a:t>
            </a:r>
            <a:endParaRPr lang="en-US" sz="2200" dirty="0" smtClean="0"/>
          </a:p>
          <a:p>
            <a:pPr>
              <a:spcAft>
                <a:spcPts val="300"/>
              </a:spcAft>
            </a:pPr>
            <a:r>
              <a:rPr lang="en-US" altLang="en-US" sz="2200" dirty="0" smtClean="0">
                <a:solidFill>
                  <a:schemeClr val="tx1"/>
                </a:solidFill>
              </a:rPr>
              <a:t>Hematologic response </a:t>
            </a:r>
            <a:r>
              <a:rPr lang="en-US" altLang="en-US" sz="2200" dirty="0">
                <a:solidFill>
                  <a:schemeClr val="tx1"/>
                </a:solidFill>
              </a:rPr>
              <a:t>(normalization of or reduction in level of serum free light </a:t>
            </a:r>
            <a:r>
              <a:rPr lang="en-US" altLang="en-US" sz="2200" dirty="0" smtClean="0">
                <a:solidFill>
                  <a:schemeClr val="tx1"/>
                </a:solidFill>
              </a:rPr>
              <a:t>chains) is required to obtain a cardiac organ response. </a:t>
            </a:r>
          </a:p>
          <a:p>
            <a:pPr lvl="1">
              <a:spcAft>
                <a:spcPts val="300"/>
              </a:spcAft>
            </a:pPr>
            <a:r>
              <a:rPr lang="en-US" altLang="en-US" sz="2200" dirty="0" smtClean="0">
                <a:solidFill>
                  <a:schemeClr val="tx1"/>
                </a:solidFill>
              </a:rPr>
              <a:t>This is predictive of survival and is an important therapeutic goal.</a:t>
            </a:r>
          </a:p>
          <a:p>
            <a:pPr>
              <a:spcAft>
                <a:spcPts val="300"/>
              </a:spcAft>
            </a:pPr>
            <a:r>
              <a:rPr lang="en-US" sz="2200" dirty="0" smtClean="0"/>
              <a:t>Daratumumab (DARA) has been shown to result in rapid and deep hematologic responses in patients with relapsed/refractory (R/R) and high-risk AL.</a:t>
            </a:r>
          </a:p>
          <a:p>
            <a:pPr>
              <a:spcAft>
                <a:spcPts val="300"/>
              </a:spcAft>
            </a:pPr>
            <a:r>
              <a:rPr lang="en-US" sz="2200" b="1" u="sng" dirty="0" smtClean="0"/>
              <a:t>Study </a:t>
            </a:r>
            <a:r>
              <a:rPr lang="en-US" sz="2200" b="1" u="sng" dirty="0"/>
              <a:t>objective:</a:t>
            </a:r>
            <a:r>
              <a:rPr lang="en-US" sz="2200" dirty="0" smtClean="0"/>
              <a:t> To investigate cardiac organ response following light chain suppressive therapy with DARA in patients with R/R AL.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7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Kaufman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4525.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Retrospective analysis of </a:t>
            </a:r>
            <a:r>
              <a:rPr lang="en-US" sz="2400" dirty="0" smtClean="0"/>
              <a:t>consecutive </a:t>
            </a:r>
            <a:r>
              <a:rPr lang="en-US" sz="2400" dirty="0"/>
              <a:t>patients with biopsy-proven AL and cardiac involvement who received DARA (n = 12)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Single-agent DARA (IV) 16 mg/kg weekly x </a:t>
            </a:r>
            <a:r>
              <a:rPr lang="en-US" sz="2400" dirty="0" smtClean="0"/>
              <a:t>8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>
                <a:sym typeface="Wingdings"/>
              </a:rPr>
              <a:t>every other week IV for 8 doses  monthly IV</a:t>
            </a:r>
            <a:endParaRPr lang="en-US" sz="2400" dirty="0"/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n-US" sz="2400" dirty="0" smtClean="0"/>
              <a:t>Median </a:t>
            </a:r>
            <a:r>
              <a:rPr lang="en-US" sz="2400" dirty="0"/>
              <a:t>number of </a:t>
            </a:r>
            <a:r>
              <a:rPr lang="en-US" sz="2400" dirty="0" smtClean="0"/>
              <a:t>DARA doses: </a:t>
            </a:r>
            <a:r>
              <a:rPr lang="en-US" sz="2400" dirty="0"/>
              <a:t>12 (range, </a:t>
            </a:r>
            <a:r>
              <a:rPr lang="en-US" sz="2400" dirty="0" smtClean="0"/>
              <a:t>5-18</a:t>
            </a:r>
            <a:r>
              <a:rPr lang="en-US" sz="2400" dirty="0"/>
              <a:t>)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Median </a:t>
            </a:r>
            <a:r>
              <a:rPr lang="en-US" sz="2400" dirty="0" smtClean="0"/>
              <a:t>patient age: </a:t>
            </a:r>
            <a:r>
              <a:rPr lang="en-US" sz="2400" dirty="0"/>
              <a:t>67 </a:t>
            </a:r>
            <a:r>
              <a:rPr lang="en-US" sz="2400" dirty="0" smtClean="0"/>
              <a:t>years </a:t>
            </a:r>
            <a:r>
              <a:rPr lang="en-US" sz="2400" dirty="0"/>
              <a:t>(range, 56-73)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No patient had previously achieved a hematologic CR to prior </a:t>
            </a:r>
            <a:r>
              <a:rPr lang="en-US" sz="2400" dirty="0" smtClean="0"/>
              <a:t>therapy.</a:t>
            </a:r>
            <a:endParaRPr lang="en-US" sz="2400" dirty="0"/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Demographic and clinical information was obtained from medical records.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n-US" sz="2400" dirty="0"/>
              <a:t>Hematologic and cardiac organ response criteria were defined per consensus guidelines in AL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457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Kaufman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4525.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175" y="990600"/>
            <a:ext cx="6891267" cy="441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Hematologic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3369" y="5486400"/>
            <a:ext cx="8848725" cy="838200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1600" dirty="0" smtClean="0"/>
              <a:t>After a median of 16 weeks on therapy, overall hematologic amyloid response rate</a:t>
            </a:r>
            <a:r>
              <a:rPr lang="pt-BR" sz="1600" dirty="0" smtClean="0"/>
              <a:t> </a:t>
            </a:r>
            <a:br>
              <a:rPr lang="pt-BR" sz="1600" dirty="0" smtClean="0"/>
            </a:br>
            <a:r>
              <a:rPr lang="pt-BR" sz="1600" dirty="0" smtClean="0"/>
              <a:t>(</a:t>
            </a:r>
            <a:r>
              <a:rPr lang="pt-BR" sz="1600" dirty="0"/>
              <a:t>PR [1] + VGPR [2] + CR [3</a:t>
            </a:r>
            <a:r>
              <a:rPr lang="pt-BR" sz="1600" dirty="0" smtClean="0"/>
              <a:t>])</a:t>
            </a:r>
            <a:r>
              <a:rPr lang="en-US" sz="1600" dirty="0" smtClean="0"/>
              <a:t> = 83%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1600" dirty="0" smtClean="0"/>
              <a:t>Responses were achieved soon after initiation of DARA and maintained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1600" dirty="0" smtClean="0"/>
              <a:t>Median duration of response = not reached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6519446"/>
            <a:ext cx="6499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Kaufman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4525.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3148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dirty="0" smtClean="0"/>
              <a:t>Cardiac Responses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4" y="1447800"/>
            <a:ext cx="8610600" cy="38255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57912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 smtClean="0"/>
              <a:t>Cardiac responses were defined as baseline NT-proBNP of ≥650 ng/L with &gt;30% decrease of ≥300 ng/L.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6499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Kaufman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4525.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7620000" cy="5027612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Cardiac amyloid organ responses can be obtained in patients with AL who received DARA and achieved successful deep light chain suppression.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These findings support the possibility of additional clinical benefit with rapid and deep light chain suppressive therapy in </a:t>
            </a:r>
            <a:r>
              <a:rPr lang="en-US" altLang="en-US" sz="2400" dirty="0" smtClean="0">
                <a:solidFill>
                  <a:schemeClr val="tx1"/>
                </a:solidFill>
              </a:rPr>
              <a:t>patients </a:t>
            </a:r>
            <a:r>
              <a:rPr lang="en-US" altLang="en-US" sz="2400" dirty="0">
                <a:solidFill>
                  <a:schemeClr val="tx1"/>
                </a:solidFill>
              </a:rPr>
              <a:t>with </a:t>
            </a:r>
            <a:r>
              <a:rPr lang="en-US" sz="2400" dirty="0"/>
              <a:t>newly </a:t>
            </a:r>
            <a:r>
              <a:rPr lang="en-US" sz="2400" dirty="0" smtClean="0"/>
              <a:t>diagnosed </a:t>
            </a:r>
            <a:r>
              <a:rPr lang="en-US" altLang="en-US" sz="2400" dirty="0" smtClean="0">
                <a:solidFill>
                  <a:schemeClr val="tx1"/>
                </a:solidFill>
              </a:rPr>
              <a:t>AL</a:t>
            </a:r>
            <a:r>
              <a:rPr lang="en-US" altLang="en-US" sz="2400" dirty="0">
                <a:solidFill>
                  <a:schemeClr val="tx1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DARA in combination with chemotherapy should be tested in </a:t>
            </a:r>
            <a:r>
              <a:rPr lang="en-US" altLang="en-US" sz="2400" dirty="0" smtClean="0">
                <a:solidFill>
                  <a:schemeClr val="tx1"/>
                </a:solidFill>
              </a:rPr>
              <a:t>patients </a:t>
            </a:r>
            <a:r>
              <a:rPr lang="en-US" altLang="en-US" sz="2400" dirty="0">
                <a:solidFill>
                  <a:schemeClr val="tx1"/>
                </a:solidFill>
              </a:rPr>
              <a:t>with newly diagnosed AL</a:t>
            </a:r>
            <a:r>
              <a:rPr lang="en-US" altLang="en-US" sz="2400" dirty="0" smtClean="0">
                <a:solidFill>
                  <a:schemeClr val="tx1"/>
                </a:solidFill>
              </a:rPr>
              <a:t>.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57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Kaufman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4525.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6448</TotalTime>
  <Words>275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Wingdings</vt:lpstr>
      <vt:lpstr>Arial</vt:lpstr>
      <vt:lpstr>Blank Presentation</vt:lpstr>
      <vt:lpstr>Hematologic Responses and Cardiac Organ Improvement in Patients with Heavily Pretreated Cardiac Immunoglobulin Light Chain (AL) Amyloidosis Receiving Daratumumab</vt:lpstr>
      <vt:lpstr>Introduction</vt:lpstr>
      <vt:lpstr>Study Methods </vt:lpstr>
      <vt:lpstr>Hematologic Responses</vt:lpstr>
      <vt:lpstr>Cardiac Responses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515</cp:revision>
  <cp:lastPrinted>2017-05-23T16:31:57Z</cp:lastPrinted>
  <dcterms:created xsi:type="dcterms:W3CDTF">2012-08-13T12:55:31Z</dcterms:created>
  <dcterms:modified xsi:type="dcterms:W3CDTF">2017-06-14T19:36:09Z</dcterms:modified>
  <cp:category/>
</cp:coreProperties>
</file>