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5712" r:id="rId2"/>
  </p:sldMasterIdLst>
  <p:notesMasterIdLst>
    <p:notesMasterId r:id="rId9"/>
  </p:notesMasterIdLst>
  <p:handoutMasterIdLst>
    <p:handoutMasterId r:id="rId10"/>
  </p:handoutMasterIdLst>
  <p:sldIdLst>
    <p:sldId id="497" r:id="rId3"/>
    <p:sldId id="487" r:id="rId4"/>
    <p:sldId id="488" r:id="rId5"/>
    <p:sldId id="495" r:id="rId6"/>
    <p:sldId id="496" r:id="rId7"/>
    <p:sldId id="493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2D5F"/>
    <a:srgbClr val="005796"/>
    <a:srgbClr val="7ACE49"/>
    <a:srgbClr val="FF9C1F"/>
    <a:srgbClr val="BBE0E3"/>
    <a:srgbClr val="FF40FF"/>
    <a:srgbClr val="CDE7F3"/>
    <a:srgbClr val="0025A7"/>
    <a:srgbClr val="EFC53D"/>
    <a:srgbClr val="009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742"/>
    <p:restoredTop sz="86384" autoAdjust="0"/>
  </p:normalViewPr>
  <p:slideViewPr>
    <p:cSldViewPr>
      <p:cViewPr>
        <p:scale>
          <a:sx n="100" d="100"/>
          <a:sy n="100" d="100"/>
        </p:scale>
        <p:origin x="1512" y="4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6/14/17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48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04169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13" r:id="rId1"/>
    <p:sldLayoutId id="2147485714" r:id="rId2"/>
    <p:sldLayoutId id="2147485715" r:id="rId3"/>
    <p:sldLayoutId id="2147485716" r:id="rId4"/>
    <p:sldLayoutId id="2147485717" r:id="rId5"/>
    <p:sldLayoutId id="2147485718" r:id="rId6"/>
    <p:sldLayoutId id="2147485719" r:id="rId7"/>
    <p:sldLayoutId id="2147485720" r:id="rId8"/>
    <p:sldLayoutId id="2147485721" r:id="rId9"/>
    <p:sldLayoutId id="2147485722" r:id="rId10"/>
    <p:sldLayoutId id="2147485723" r:id="rId11"/>
    <p:sldLayoutId id="2147485724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143000"/>
          </a:xfrm>
        </p:spPr>
        <p:txBody>
          <a:bodyPr/>
          <a:lstStyle/>
          <a:p>
            <a:r>
              <a:rPr lang="en-US" dirty="0"/>
              <a:t>A Phase II Study Evaluating the Combination of </a:t>
            </a:r>
            <a:r>
              <a:rPr lang="en-US" dirty="0" err="1"/>
              <a:t>Nivolumab</a:t>
            </a:r>
            <a:r>
              <a:rPr lang="en-US" dirty="0"/>
              <a:t> (</a:t>
            </a:r>
            <a:r>
              <a:rPr lang="en-US" dirty="0" err="1"/>
              <a:t>Nivo</a:t>
            </a:r>
            <a:r>
              <a:rPr lang="en-US" dirty="0"/>
              <a:t>) or Ipilimumab (</a:t>
            </a:r>
            <a:r>
              <a:rPr lang="en-US" dirty="0" err="1"/>
              <a:t>Ipi</a:t>
            </a:r>
            <a:r>
              <a:rPr lang="en-US" dirty="0"/>
              <a:t>) with </a:t>
            </a:r>
            <a:r>
              <a:rPr lang="en-US" dirty="0" err="1"/>
              <a:t>Azacitidine</a:t>
            </a:r>
            <a:r>
              <a:rPr lang="en-US" dirty="0"/>
              <a:t> in Pts with Previously Treated or Untreated Myelodysplastic Syndromes (MDS)</a:t>
            </a:r>
            <a:endParaRPr lang="en-US" baseline="30000" dirty="0"/>
          </a:p>
        </p:txBody>
      </p:sp>
      <p:sp>
        <p:nvSpPr>
          <p:cNvPr id="6" name="Subtitle 4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/>
          <a:p>
            <a:pPr lvl="0"/>
            <a:r>
              <a:rPr lang="en-US" i="0" dirty="0"/>
              <a:t>Garcia-</a:t>
            </a:r>
            <a:r>
              <a:rPr lang="en-US" i="0" dirty="0" err="1"/>
              <a:t>Manero</a:t>
            </a:r>
            <a:r>
              <a:rPr lang="en-US" i="0" dirty="0"/>
              <a:t> G et al.</a:t>
            </a:r>
          </a:p>
          <a:p>
            <a:pPr lvl="0"/>
            <a:r>
              <a:rPr lang="en-US" dirty="0"/>
              <a:t>Proc ASH </a:t>
            </a:r>
            <a:r>
              <a:rPr lang="en-US" i="0" dirty="0"/>
              <a:t>2016;Abstract 344.</a:t>
            </a:r>
          </a:p>
        </p:txBody>
      </p:sp>
    </p:spTree>
    <p:extLst>
      <p:ext uri="{BB962C8B-B14F-4D97-AF65-F5344CB8AC3E}">
        <p14:creationId xmlns:p14="http://schemas.microsoft.com/office/powerpoint/2010/main" val="197970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772400" cy="5027612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200" dirty="0"/>
              <a:t>Outcomes of </a:t>
            </a:r>
            <a:r>
              <a:rPr lang="en-US" sz="2200" dirty="0" smtClean="0"/>
              <a:t>patients with </a:t>
            </a:r>
            <a:r>
              <a:rPr lang="en-US" sz="2200" dirty="0"/>
              <a:t>MDS </a:t>
            </a:r>
            <a:r>
              <a:rPr lang="en-US" sz="2200" dirty="0" smtClean="0"/>
              <a:t>after the failure of  </a:t>
            </a:r>
            <a:r>
              <a:rPr lang="en-US" sz="2200" dirty="0" err="1"/>
              <a:t>hypomethylating</a:t>
            </a:r>
            <a:r>
              <a:rPr lang="en-US" sz="2200" dirty="0"/>
              <a:t> </a:t>
            </a:r>
            <a:r>
              <a:rPr lang="en-US" sz="2200" dirty="0" smtClean="0"/>
              <a:t>agents </a:t>
            </a:r>
            <a:r>
              <a:rPr lang="en-US" sz="2200" dirty="0"/>
              <a:t>(HMA</a:t>
            </a:r>
            <a:r>
              <a:rPr lang="en-US" sz="2200" dirty="0" smtClean="0"/>
              <a:t>) </a:t>
            </a:r>
            <a:r>
              <a:rPr lang="en-US" sz="2200" dirty="0"/>
              <a:t>remain poor. </a:t>
            </a:r>
            <a:endParaRPr lang="en-US" sz="2200" dirty="0" smtClean="0"/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200" dirty="0" smtClean="0"/>
              <a:t>Therefore, there is a need to improve </a:t>
            </a:r>
            <a:r>
              <a:rPr lang="en-US" sz="2200" dirty="0"/>
              <a:t>the response and survival of </a:t>
            </a:r>
            <a:r>
              <a:rPr lang="en-US" sz="2200" dirty="0" smtClean="0"/>
              <a:t>patients </a:t>
            </a:r>
            <a:r>
              <a:rPr lang="en-US" sz="2200" dirty="0"/>
              <a:t>with higher-risk MDS and </a:t>
            </a:r>
            <a:r>
              <a:rPr lang="en-US" sz="2200" dirty="0" smtClean="0"/>
              <a:t>develop </a:t>
            </a:r>
            <a:r>
              <a:rPr lang="en-US" sz="2200" dirty="0"/>
              <a:t>treatments for </a:t>
            </a:r>
            <a:r>
              <a:rPr lang="en-US" sz="2200" dirty="0" smtClean="0"/>
              <a:t>patients with MDS </a:t>
            </a:r>
            <a:r>
              <a:rPr lang="en-US" sz="2200" dirty="0"/>
              <a:t>after HMA </a:t>
            </a:r>
            <a:r>
              <a:rPr lang="en-US" sz="2200" dirty="0" smtClean="0"/>
              <a:t>failure. 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200" dirty="0" smtClean="0"/>
              <a:t>Exposure to HMA results in the overexpression of </a:t>
            </a:r>
            <a:br>
              <a:rPr lang="en-US" sz="2200" dirty="0" smtClean="0"/>
            </a:br>
            <a:r>
              <a:rPr lang="en-US" sz="2200" dirty="0" smtClean="0"/>
              <a:t>PD-1/PD-L1 </a:t>
            </a:r>
            <a:r>
              <a:rPr lang="en-US" sz="2200" dirty="0"/>
              <a:t>and CTLA-4 </a:t>
            </a:r>
            <a:r>
              <a:rPr lang="en-US" sz="2200" dirty="0" smtClean="0"/>
              <a:t>in vivo and in vitro.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200" dirty="0" smtClean="0"/>
              <a:t>Nivolumab (Nivo) </a:t>
            </a:r>
            <a:r>
              <a:rPr lang="en-US" sz="2200" dirty="0"/>
              <a:t>and </a:t>
            </a:r>
            <a:r>
              <a:rPr lang="en-US" sz="2200" dirty="0" err="1"/>
              <a:t>i</a:t>
            </a:r>
            <a:r>
              <a:rPr lang="en-US" sz="2200" dirty="0" err="1" smtClean="0"/>
              <a:t>pilimumab</a:t>
            </a:r>
            <a:r>
              <a:rPr lang="en-US" sz="2200" dirty="0" smtClean="0"/>
              <a:t> (Ipi) target </a:t>
            </a:r>
            <a:r>
              <a:rPr lang="en-US" sz="2200" dirty="0"/>
              <a:t>PD-1 and CTLA-4, respectively, with </a:t>
            </a:r>
            <a:r>
              <a:rPr lang="en-US" sz="2200" dirty="0" smtClean="0"/>
              <a:t>activity </a:t>
            </a:r>
            <a:r>
              <a:rPr lang="en-US" sz="2200" dirty="0"/>
              <a:t>in solid </a:t>
            </a:r>
            <a:r>
              <a:rPr lang="en-US" sz="2200" dirty="0" smtClean="0"/>
              <a:t>tumors.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200" b="1" u="sng" dirty="0" smtClean="0"/>
              <a:t>Study </a:t>
            </a:r>
            <a:r>
              <a:rPr lang="en-US" sz="2200" b="1" u="sng" dirty="0"/>
              <a:t>objective:</a:t>
            </a:r>
            <a:r>
              <a:rPr lang="en-US" sz="2200" dirty="0" smtClean="0"/>
              <a:t> To test the hypothesis that the use of Nivo or Ipi alone or in combination after HMA failure or together with azacitidine (AZA) </a:t>
            </a:r>
            <a:r>
              <a:rPr lang="en-US" sz="2200" dirty="0"/>
              <a:t>as front-line </a:t>
            </a:r>
            <a:r>
              <a:rPr lang="en-US" sz="2200" dirty="0" smtClean="0"/>
              <a:t>therapy will safely improve outcomes for patients with MDS.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50053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Garcia-Manero G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344.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4711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3"/>
          <p:cNvSpPr>
            <a:spLocks noChangeArrowheads="1"/>
          </p:cNvSpPr>
          <p:nvPr/>
        </p:nvSpPr>
        <p:spPr bwMode="auto">
          <a:xfrm>
            <a:off x="838200" y="1932939"/>
            <a:ext cx="7528560" cy="3603822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II Trial Design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63880" y="5903893"/>
            <a:ext cx="80772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1700" b="1" u="sng" dirty="0" smtClean="0"/>
              <a:t>Primary endpoint:</a:t>
            </a:r>
            <a:r>
              <a:rPr lang="en-US" sz="1700" dirty="0" smtClean="0"/>
              <a:t> </a:t>
            </a:r>
            <a:r>
              <a:rPr lang="en-US" sz="1700" dirty="0"/>
              <a:t>T</a:t>
            </a:r>
            <a:r>
              <a:rPr lang="en-US" sz="1700" dirty="0" smtClean="0"/>
              <a:t>o </a:t>
            </a:r>
            <a:r>
              <a:rPr lang="en-US" sz="1700" dirty="0"/>
              <a:t>determine the safety of </a:t>
            </a:r>
            <a:r>
              <a:rPr lang="en-US" sz="1700" dirty="0" smtClean="0"/>
              <a:t>Nivo </a:t>
            </a:r>
            <a:r>
              <a:rPr lang="en-US" sz="1700" dirty="0"/>
              <a:t>or </a:t>
            </a:r>
            <a:r>
              <a:rPr lang="en-US" sz="1700" dirty="0" smtClean="0"/>
              <a:t>Ipi </a:t>
            </a:r>
            <a:r>
              <a:rPr lang="en-US" sz="1700" dirty="0"/>
              <a:t>as single agents or in combination with </a:t>
            </a:r>
            <a:r>
              <a:rPr lang="en-US" sz="1700" dirty="0" smtClean="0"/>
              <a:t>AZA.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50053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Garcia-Manero G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344.</a:t>
            </a:r>
            <a:endParaRPr lang="en-US" sz="16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003482"/>
              </p:ext>
            </p:extLst>
          </p:nvPr>
        </p:nvGraphicFramePr>
        <p:xfrm>
          <a:off x="982980" y="2046449"/>
          <a:ext cx="7239000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2400"/>
                <a:gridCol w="3276600"/>
              </a:tblGrid>
              <a:tr h="289864">
                <a:tc>
                  <a:txBody>
                    <a:bodyPr/>
                    <a:lstStyle/>
                    <a:p>
                      <a:r>
                        <a:rPr lang="en-US" sz="1500" smtClean="0">
                          <a:solidFill>
                            <a:schemeClr val="tx1"/>
                          </a:solidFill>
                        </a:rPr>
                        <a:t>Cohort</a:t>
                      </a: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smtClean="0">
                          <a:solidFill>
                            <a:schemeClr val="tx1"/>
                          </a:solidFill>
                        </a:rPr>
                        <a:t>Therapy</a:t>
                      </a: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5F"/>
                    </a:solidFill>
                  </a:tcPr>
                </a:tc>
              </a:tr>
              <a:tr h="289864">
                <a:tc>
                  <a:txBody>
                    <a:bodyPr/>
                    <a:lstStyle/>
                    <a:p>
                      <a:r>
                        <a:rPr lang="en-US" sz="1500" b="0" dirty="0" smtClean="0">
                          <a:solidFill>
                            <a:schemeClr val="tx1"/>
                          </a:solidFill>
                        </a:rPr>
                        <a:t>Cohort 1 (after</a:t>
                      </a:r>
                      <a:r>
                        <a:rPr lang="en-US" sz="1500" b="0" baseline="0" dirty="0" smtClean="0">
                          <a:solidFill>
                            <a:schemeClr val="tx1"/>
                          </a:solidFill>
                        </a:rPr>
                        <a:t> HMA failure</a:t>
                      </a:r>
                      <a:r>
                        <a:rPr lang="en-US" sz="15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dirty="0" err="1" smtClean="0">
                          <a:solidFill>
                            <a:schemeClr val="tx1"/>
                          </a:solidFill>
                        </a:rPr>
                        <a:t>Nivo</a:t>
                      </a:r>
                      <a:r>
                        <a:rPr lang="pl-PL" sz="1500" b="0" dirty="0" smtClean="0">
                          <a:solidFill>
                            <a:schemeClr val="tx1"/>
                          </a:solidFill>
                        </a:rPr>
                        <a:t> 3 mg/kg IV q2wk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289864">
                <a:tc>
                  <a:txBody>
                    <a:bodyPr/>
                    <a:lstStyle/>
                    <a:p>
                      <a:r>
                        <a:rPr lang="en-US" sz="1500" b="0" dirty="0" smtClean="0">
                          <a:solidFill>
                            <a:schemeClr val="tx1"/>
                          </a:solidFill>
                        </a:rPr>
                        <a:t>Cohort 2 (after</a:t>
                      </a:r>
                      <a:r>
                        <a:rPr lang="en-US" sz="1500" b="0" baseline="0" dirty="0" smtClean="0">
                          <a:solidFill>
                            <a:schemeClr val="tx1"/>
                          </a:solidFill>
                        </a:rPr>
                        <a:t> HMA failure</a:t>
                      </a:r>
                      <a:r>
                        <a:rPr lang="en-US" sz="15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dirty="0" err="1" smtClean="0">
                          <a:solidFill>
                            <a:schemeClr val="tx1"/>
                          </a:solidFill>
                        </a:rPr>
                        <a:t>Ipi</a:t>
                      </a:r>
                      <a:r>
                        <a:rPr lang="en-US" sz="15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3 mg/kg IV q3wk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96910">
                <a:tc>
                  <a:txBody>
                    <a:bodyPr/>
                    <a:lstStyle/>
                    <a:p>
                      <a:r>
                        <a:rPr lang="en-US" sz="1500" b="0" dirty="0" smtClean="0">
                          <a:solidFill>
                            <a:schemeClr val="tx1"/>
                          </a:solidFill>
                        </a:rPr>
                        <a:t>Cohort 3 (after</a:t>
                      </a:r>
                      <a:r>
                        <a:rPr lang="en-US" sz="1500" b="0" baseline="0" dirty="0" smtClean="0">
                          <a:solidFill>
                            <a:schemeClr val="tx1"/>
                          </a:solidFill>
                        </a:rPr>
                        <a:t> HMA failure</a:t>
                      </a:r>
                      <a:r>
                        <a:rPr lang="en-US" sz="15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Nivo</a:t>
                      </a:r>
                      <a:r>
                        <a:rPr lang="en-US" sz="15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 mg/kg IV q2wk</a:t>
                      </a:r>
                    </a:p>
                    <a:p>
                      <a:pPr algn="ctr"/>
                      <a:r>
                        <a:rPr lang="en-US" sz="15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Ipi</a:t>
                      </a:r>
                      <a:r>
                        <a:rPr lang="en-US" sz="15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 mg/kg IV q4wk</a:t>
                      </a:r>
                      <a:endParaRPr lang="en-US" sz="15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96910">
                <a:tc>
                  <a:txBody>
                    <a:bodyPr/>
                    <a:lstStyle/>
                    <a:p>
                      <a:r>
                        <a:rPr lang="en-US" sz="1500" b="0" dirty="0" smtClean="0">
                          <a:solidFill>
                            <a:schemeClr val="tx1"/>
                          </a:solidFill>
                        </a:rPr>
                        <a:t>Cohort 4 (previously untreated)</a:t>
                      </a:r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AZA 75 mg/m</a:t>
                      </a:r>
                      <a:r>
                        <a:rPr lang="en-US" sz="1500" b="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5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IV x 5 days q28d</a:t>
                      </a:r>
                    </a:p>
                    <a:p>
                      <a:pPr algn="ctr"/>
                      <a:r>
                        <a:rPr lang="en-US" sz="15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Nivo</a:t>
                      </a:r>
                      <a:r>
                        <a:rPr lang="en-US" sz="15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 mg/kg IV on days 6, 20</a:t>
                      </a:r>
                      <a:endParaRPr lang="en-US" sz="15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496910">
                <a:tc>
                  <a:txBody>
                    <a:bodyPr/>
                    <a:lstStyle/>
                    <a:p>
                      <a:r>
                        <a:rPr lang="en-US" sz="1500" b="0" dirty="0" smtClean="0">
                          <a:solidFill>
                            <a:schemeClr val="tx1"/>
                          </a:solidFill>
                        </a:rPr>
                        <a:t>Cohort 5 (previously untreated)</a:t>
                      </a:r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AZA 75 mg/m</a:t>
                      </a:r>
                      <a:r>
                        <a:rPr lang="en-US" sz="1500" b="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5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IV x 5 days q28d</a:t>
                      </a:r>
                    </a:p>
                    <a:p>
                      <a:pPr algn="ctr"/>
                      <a:r>
                        <a:rPr lang="en-US" sz="15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Ipi</a:t>
                      </a:r>
                      <a:r>
                        <a:rPr lang="en-US" sz="15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 mg/kg IV on day 6</a:t>
                      </a:r>
                      <a:endParaRPr lang="en-US" sz="15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703956">
                <a:tc>
                  <a:txBody>
                    <a:bodyPr/>
                    <a:lstStyle/>
                    <a:p>
                      <a:r>
                        <a:rPr lang="en-US" sz="1500" b="0" dirty="0" smtClean="0">
                          <a:solidFill>
                            <a:schemeClr val="tx1"/>
                          </a:solidFill>
                        </a:rPr>
                        <a:t>Cohort 6 (previously untreated)</a:t>
                      </a:r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AZA 75 mg/m</a:t>
                      </a:r>
                      <a:r>
                        <a:rPr lang="en-US" sz="1500" b="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5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IV x 5 days q28d</a:t>
                      </a:r>
                    </a:p>
                    <a:p>
                      <a:pPr algn="ctr"/>
                      <a:r>
                        <a:rPr lang="en-US" sz="15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Nivo</a:t>
                      </a:r>
                      <a:r>
                        <a:rPr lang="en-US" sz="15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 mg/kg IV on days 6, 20</a:t>
                      </a:r>
                    </a:p>
                    <a:p>
                      <a:pPr algn="ctr"/>
                      <a:r>
                        <a:rPr lang="en-US" sz="15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Ipi</a:t>
                      </a:r>
                      <a:r>
                        <a:rPr lang="en-US" sz="15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 mg/kg IV on day 6</a:t>
                      </a:r>
                      <a:endParaRPr lang="en-US" sz="15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832159" y="5549950"/>
            <a:ext cx="305404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1" dirty="0" smtClean="0"/>
              <a:t>Max size per cohort (n = 20)</a:t>
            </a:r>
            <a:endParaRPr lang="en-US" sz="17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249024"/>
            <a:ext cx="8487508" cy="615553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1700" dirty="0" smtClean="0"/>
              <a:t>Pts with previously untreated MDS or after HMA failure (≤4 mo since last cycle)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700" dirty="0" smtClean="0"/>
              <a:t>No prior history of inflammatory or autoimmune disease</a:t>
            </a:r>
            <a:endParaRPr lang="en-US" sz="1700" dirty="0"/>
          </a:p>
        </p:txBody>
      </p:sp>
      <p:sp>
        <p:nvSpPr>
          <p:cNvPr id="13" name="TextBox 12"/>
          <p:cNvSpPr txBox="1"/>
          <p:nvPr/>
        </p:nvSpPr>
        <p:spPr>
          <a:xfrm>
            <a:off x="698500" y="869868"/>
            <a:ext cx="3187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/>
              <a:t>Eligibility (n = 54)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81552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61" y="816044"/>
            <a:ext cx="8215989" cy="3269964"/>
          </a:xfrm>
          <a:prstGeom prst="rect">
            <a:avLst/>
          </a:prstGeom>
        </p:spPr>
      </p:pic>
      <p:sp>
        <p:nvSpPr>
          <p:cNvPr id="11" name="Rectangle 33"/>
          <p:cNvSpPr>
            <a:spLocks noChangeArrowheads="1"/>
          </p:cNvSpPr>
          <p:nvPr/>
        </p:nvSpPr>
        <p:spPr bwMode="auto">
          <a:xfrm>
            <a:off x="609600" y="4343400"/>
            <a:ext cx="7939570" cy="20574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799" y="-52757"/>
            <a:ext cx="7772400" cy="901701"/>
          </a:xfrm>
        </p:spPr>
        <p:txBody>
          <a:bodyPr/>
          <a:lstStyle/>
          <a:p>
            <a:r>
              <a:rPr lang="en-US" dirty="0" smtClean="0"/>
              <a:t>Efficacy: Survival and Response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2072017"/>
              </p:ext>
            </p:extLst>
          </p:nvPr>
        </p:nvGraphicFramePr>
        <p:xfrm>
          <a:off x="723899" y="4460930"/>
          <a:ext cx="7696200" cy="18338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8220"/>
                <a:gridCol w="1623969"/>
                <a:gridCol w="1553361"/>
                <a:gridCol w="2400650"/>
              </a:tblGrid>
              <a:tr h="431739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Response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Nivo</a:t>
                      </a:r>
                      <a:r>
                        <a:rPr lang="en-US" sz="17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(n = 15)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Ipi (n = 18)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Nivo</a:t>
                      </a:r>
                      <a:r>
                        <a:rPr lang="en-US" sz="1700" baseline="0" dirty="0" smtClean="0">
                          <a:solidFill>
                            <a:schemeClr val="tx1"/>
                          </a:solidFill>
                        </a:rPr>
                        <a:t> + AZA (n = 20)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5F"/>
                    </a:solidFill>
                  </a:tcPr>
                </a:tc>
              </a:tr>
              <a:tr h="307065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ORR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5 (30%)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13 (80%)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07065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     CR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1 (6%)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6 (35%)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07065">
                <a:tc>
                  <a:txBody>
                    <a:bodyPr/>
                    <a:lstStyle/>
                    <a:p>
                      <a:r>
                        <a:rPr lang="en-US" sz="1700" b="1" dirty="0" smtClean="0">
                          <a:solidFill>
                            <a:schemeClr val="tx1"/>
                          </a:solidFill>
                        </a:rPr>
                        <a:t>EFS</a:t>
                      </a:r>
                      <a:endParaRPr lang="en-US" sz="17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sz="1700" b="1" baseline="0" dirty="0" smtClean="0">
                          <a:solidFill>
                            <a:schemeClr val="tx1"/>
                          </a:solidFill>
                        </a:rPr>
                        <a:t> = 15</a:t>
                      </a:r>
                      <a:endParaRPr lang="en-US" sz="17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sz="1700" b="1" baseline="0" dirty="0" smtClean="0">
                          <a:solidFill>
                            <a:schemeClr val="tx1"/>
                          </a:solidFill>
                        </a:rPr>
                        <a:t> = 18</a:t>
                      </a:r>
                      <a:endParaRPr lang="en-US" sz="17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sz="1700" b="1" baseline="0" dirty="0" smtClean="0">
                          <a:solidFill>
                            <a:schemeClr val="tx1"/>
                          </a:solidFill>
                        </a:rPr>
                        <a:t> = 21</a:t>
                      </a:r>
                      <a:endParaRPr lang="en-US" sz="17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5F"/>
                    </a:solidFill>
                  </a:tcPr>
                </a:tc>
              </a:tr>
              <a:tr h="307065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Median EFS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3.6 mo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3.7 mo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6.7 mo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867400" y="1042924"/>
            <a:ext cx="66717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 smtClean="0"/>
              <a:t>OS</a:t>
            </a:r>
            <a:endParaRPr lang="en-US" sz="2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6519446"/>
            <a:ext cx="69337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With permission from Garcia-Manero G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344.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3311769" y="3946610"/>
            <a:ext cx="259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Months</a:t>
            </a:r>
            <a:endParaRPr lang="en-US" sz="1600" b="1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-778878" y="2269123"/>
            <a:ext cx="259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Survival probability</a:t>
            </a:r>
            <a:endParaRPr lang="en-US" sz="16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7020443"/>
              </p:ext>
            </p:extLst>
          </p:nvPr>
        </p:nvGraphicFramePr>
        <p:xfrm>
          <a:off x="1981200" y="2607176"/>
          <a:ext cx="4648200" cy="1050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3378"/>
                <a:gridCol w="661222"/>
                <a:gridCol w="685800"/>
                <a:gridCol w="1447800"/>
              </a:tblGrid>
              <a:tr h="26260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Arm/status</a:t>
                      </a:r>
                      <a:endParaRPr lang="en-US" sz="1400" dirty="0"/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Total</a:t>
                      </a:r>
                      <a:endParaRPr lang="en-US" sz="1400" dirty="0"/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Died</a:t>
                      </a:r>
                      <a:endParaRPr lang="en-US" sz="1400" dirty="0"/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Median</a:t>
                      </a:r>
                      <a:endParaRPr lang="en-US" sz="1400" dirty="0"/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62606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Nivo</a:t>
                      </a:r>
                      <a:r>
                        <a:rPr lang="en-US" sz="1400" dirty="0" smtClean="0"/>
                        <a:t>/salvage</a:t>
                      </a:r>
                      <a:endParaRPr lang="en-US" sz="1400" dirty="0"/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</a:t>
                      </a:r>
                      <a:endParaRPr lang="en-US" sz="1400" dirty="0"/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</a:t>
                      </a:r>
                      <a:endParaRPr lang="en-US" sz="1400" dirty="0"/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13.1</a:t>
                      </a:r>
                      <a:endParaRPr lang="en-US" sz="1400" dirty="0"/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62606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Ipi</a:t>
                      </a:r>
                      <a:r>
                        <a:rPr lang="en-US" sz="1400" dirty="0" smtClean="0"/>
                        <a:t>/salvage</a:t>
                      </a:r>
                      <a:endParaRPr lang="en-US" sz="1400" dirty="0"/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</a:t>
                      </a:r>
                      <a:endParaRPr lang="en-US" sz="1400" dirty="0"/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Not reached</a:t>
                      </a:r>
                      <a:endParaRPr lang="en-US" sz="1400" dirty="0"/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6260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Aza + </a:t>
                      </a:r>
                      <a:r>
                        <a:rPr lang="en-US" sz="1400" dirty="0" err="1" smtClean="0"/>
                        <a:t>nivo</a:t>
                      </a:r>
                      <a:r>
                        <a:rPr lang="en-US" sz="1400" dirty="0" smtClean="0"/>
                        <a:t>/induction</a:t>
                      </a:r>
                      <a:endParaRPr lang="en-US" sz="1400" dirty="0"/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21</a:t>
                      </a:r>
                      <a:endParaRPr lang="en-US" sz="1400" dirty="0"/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11.8</a:t>
                      </a:r>
                      <a:endParaRPr lang="en-US" sz="1400" dirty="0"/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084712" y="3308673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/>
              <a:t>p</a:t>
            </a:r>
            <a:r>
              <a:rPr lang="en-US" sz="1600" dirty="0" smtClean="0"/>
              <a:t> = 0.296</a:t>
            </a:r>
            <a:endParaRPr lang="en-US" sz="1600" dirty="0"/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1676400" y="2971800"/>
            <a:ext cx="3048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>
            <a:off x="1673352" y="3246120"/>
            <a:ext cx="3048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9C1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>
            <a:off x="1673352" y="3511296"/>
            <a:ext cx="3048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7ACE4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241238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3"/>
          <p:cNvSpPr>
            <a:spLocks noChangeArrowheads="1"/>
          </p:cNvSpPr>
          <p:nvPr/>
        </p:nvSpPr>
        <p:spPr bwMode="auto">
          <a:xfrm>
            <a:off x="426720" y="1085088"/>
            <a:ext cx="8183880" cy="4325112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3421" y="5544312"/>
            <a:ext cx="7557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dirty="0">
                <a:latin typeface="+mn-lt"/>
              </a:rPr>
              <a:t>*</a:t>
            </a:r>
            <a:r>
              <a:rPr lang="en-US" sz="1800" baseline="30000" dirty="0">
                <a:latin typeface="+mn-lt"/>
              </a:rPr>
              <a:t> </a:t>
            </a:r>
            <a:r>
              <a:rPr lang="en-US" sz="1800" dirty="0">
                <a:latin typeface="+mn-lt"/>
              </a:rPr>
              <a:t>AE reported was Grade </a:t>
            </a:r>
            <a:r>
              <a:rPr lang="en-US" sz="1800" dirty="0" smtClean="0">
                <a:latin typeface="+mn-lt"/>
              </a:rPr>
              <a:t>5; NR = not reported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799" y="-52757"/>
            <a:ext cx="7772400" cy="901701"/>
          </a:xfrm>
        </p:spPr>
        <p:txBody>
          <a:bodyPr/>
          <a:lstStyle/>
          <a:p>
            <a:r>
              <a:rPr lang="en-US" dirty="0" smtClean="0"/>
              <a:t>Select Adverse Events (AEs)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291851"/>
              </p:ext>
            </p:extLst>
          </p:nvPr>
        </p:nvGraphicFramePr>
        <p:xfrm>
          <a:off x="542795" y="1219200"/>
          <a:ext cx="7924799" cy="40332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6197"/>
                <a:gridCol w="1085217"/>
                <a:gridCol w="996677"/>
                <a:gridCol w="996677"/>
                <a:gridCol w="996677"/>
                <a:gridCol w="996677"/>
                <a:gridCol w="996677"/>
              </a:tblGrid>
              <a:tr h="375184">
                <a:tc rowSpan="2"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AE (n)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5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Nivo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5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BBE0E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Ipi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5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BBE0E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Nivo/AZA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5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BBE0E3"/>
                    </a:solidFill>
                  </a:tcPr>
                </a:tc>
              </a:tr>
              <a:tr h="3751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All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Gr ≥3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All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Gr ≥3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All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Gr ≥3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5F"/>
                    </a:solidFill>
                  </a:tcPr>
                </a:tc>
              </a:tr>
              <a:tr h="375184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Rash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75184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Abdominal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pain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75184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Diarrhea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75184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Colitis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75184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Dyspnea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75184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Heart failure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656572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Intracranial hemorrhage*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75184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Pneumonitis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NR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2400" y="6519446"/>
            <a:ext cx="50053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Garcia-Manero G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344.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0892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Author 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772400" cy="502761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300" dirty="0"/>
              <a:t>Treatment with </a:t>
            </a:r>
            <a:r>
              <a:rPr lang="en-US" sz="2300" dirty="0" err="1"/>
              <a:t>Nivo</a:t>
            </a:r>
            <a:r>
              <a:rPr lang="en-US" sz="2300" dirty="0"/>
              <a:t> or </a:t>
            </a:r>
            <a:r>
              <a:rPr lang="en-US" sz="2300" dirty="0" err="1"/>
              <a:t>Ipi</a:t>
            </a:r>
            <a:r>
              <a:rPr lang="en-US" sz="2300" dirty="0"/>
              <a:t> alone or in combination with AZA is </a:t>
            </a:r>
            <a:r>
              <a:rPr lang="en-US" sz="2300" dirty="0" smtClean="0"/>
              <a:t>safe,</a:t>
            </a:r>
            <a:r>
              <a:rPr lang="en-US" sz="2300" dirty="0"/>
              <a:t> although close monitoring and early consideration of steroid use to control potential inflammatory side effects is required.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300" dirty="0"/>
              <a:t>No response was observed </a:t>
            </a:r>
            <a:r>
              <a:rPr lang="en-US" sz="2300" dirty="0" smtClean="0"/>
              <a:t>with single-agent </a:t>
            </a:r>
            <a:r>
              <a:rPr lang="en-US" sz="2300" dirty="0" err="1" smtClean="0"/>
              <a:t>Nivo</a:t>
            </a:r>
            <a:r>
              <a:rPr lang="en-US" sz="2300" dirty="0" smtClean="0"/>
              <a:t> </a:t>
            </a:r>
            <a:r>
              <a:rPr lang="en-US" sz="2300" dirty="0"/>
              <a:t>in patients with MDS after HMA failure, but HMA failure was associated with OS of 13 months in patients who received </a:t>
            </a:r>
            <a:r>
              <a:rPr lang="en-US" sz="2300" dirty="0" err="1"/>
              <a:t>Nivo</a:t>
            </a:r>
            <a:r>
              <a:rPr lang="en-US" sz="2300" dirty="0"/>
              <a:t>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300" dirty="0"/>
              <a:t>There is evidence of single-agent </a:t>
            </a:r>
            <a:r>
              <a:rPr lang="en-US" sz="2300" dirty="0" err="1"/>
              <a:t>Ipi</a:t>
            </a:r>
            <a:r>
              <a:rPr lang="en-US" sz="2300" dirty="0"/>
              <a:t> activity in patients with MDS after HMA failure.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300" dirty="0"/>
              <a:t>The addition of AZA to </a:t>
            </a:r>
            <a:r>
              <a:rPr lang="en-US" sz="2300" dirty="0" err="1"/>
              <a:t>Nivo</a:t>
            </a:r>
            <a:r>
              <a:rPr lang="en-US" sz="2300" dirty="0"/>
              <a:t> showed encouraging ORR.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300" dirty="0"/>
              <a:t>Studies of the combination of AZA with </a:t>
            </a:r>
            <a:r>
              <a:rPr lang="en-US" sz="2300" dirty="0" err="1"/>
              <a:t>Nivo</a:t>
            </a:r>
            <a:r>
              <a:rPr lang="en-US" sz="2300" dirty="0"/>
              <a:t> and </a:t>
            </a:r>
            <a:r>
              <a:rPr lang="en-US" sz="2300" dirty="0" err="1"/>
              <a:t>Ipi</a:t>
            </a:r>
            <a:r>
              <a:rPr lang="en-US" sz="2300" dirty="0"/>
              <a:t> are  ongoing.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300" dirty="0"/>
              <a:t>These data support future randomized trials</a:t>
            </a:r>
            <a:r>
              <a:rPr lang="en-US" sz="2300" dirty="0" smtClean="0"/>
              <a:t>.</a:t>
            </a:r>
            <a:endParaRPr lang="en-US" sz="23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6519446"/>
            <a:ext cx="50053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Garcia-Manero G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344.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7881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6895</TotalTime>
  <Words>524</Words>
  <Application>Microsoft Macintosh PowerPoint</Application>
  <PresentationFormat>On-screen Show (4:3)</PresentationFormat>
  <Paragraphs>155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ＭＳ Ｐゴシック</vt:lpstr>
      <vt:lpstr>ヒラギノ角ゴ Pro W3</vt:lpstr>
      <vt:lpstr>Arial</vt:lpstr>
      <vt:lpstr>Blank Presentation</vt:lpstr>
      <vt:lpstr>1_Blank Presentation</vt:lpstr>
      <vt:lpstr>A Phase II Study Evaluating the Combination of Nivolumab (Nivo) or Ipilimumab (Ipi) with Azacitidine in Pts with Previously Treated or Untreated Myelodysplastic Syndromes (MDS)</vt:lpstr>
      <vt:lpstr>Introduction</vt:lpstr>
      <vt:lpstr>Phase II Trial Design</vt:lpstr>
      <vt:lpstr>Efficacy: Survival and Response</vt:lpstr>
      <vt:lpstr>Select Adverse Events (AEs)</vt:lpstr>
      <vt:lpstr>Author Conclusions</vt:lpstr>
    </vt:vector>
  </TitlesOfParts>
  <Manager/>
  <Company>Research To Practice</Company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Research To Practice</dc:creator>
  <cp:keywords/>
  <dc:description/>
  <cp:lastModifiedBy>Aura Herrmann</cp:lastModifiedBy>
  <cp:revision>561</cp:revision>
  <cp:lastPrinted>2017-06-09T17:06:11Z</cp:lastPrinted>
  <dcterms:created xsi:type="dcterms:W3CDTF">2012-08-13T12:55:31Z</dcterms:created>
  <dcterms:modified xsi:type="dcterms:W3CDTF">2017-06-14T21:35:12Z</dcterms:modified>
  <cp:category/>
</cp:coreProperties>
</file>