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92" r:id="rId2"/>
    <p:sldId id="482" r:id="rId3"/>
    <p:sldId id="487" r:id="rId4"/>
    <p:sldId id="488" r:id="rId5"/>
    <p:sldId id="489" r:id="rId6"/>
    <p:sldId id="490" r:id="rId7"/>
    <p:sldId id="491" r:id="rId8"/>
    <p:sldId id="493" r:id="rId9"/>
    <p:sldId id="494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5"/>
    <a:srgbClr val="052D5B"/>
    <a:srgbClr val="0025A7"/>
    <a:srgbClr val="B9D629"/>
    <a:srgbClr val="F9951E"/>
    <a:srgbClr val="702FA0"/>
    <a:srgbClr val="005796"/>
    <a:srgbClr val="0A2D60"/>
    <a:srgbClr val="BBE0E3"/>
    <a:srgbClr val="CDE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85"/>
    <p:restoredTop sz="86384" autoAdjust="0"/>
  </p:normalViewPr>
  <p:slideViewPr>
    <p:cSldViewPr>
      <p:cViewPr>
        <p:scale>
          <a:sx n="100" d="100"/>
          <a:sy n="100" d="100"/>
        </p:scale>
        <p:origin x="1680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4535570698395"/>
          <c:y val="0.03819071764314"/>
          <c:w val="0.693613533595306"/>
          <c:h val="0.88972667382212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Sheet2!$K$3</c:f>
              <c:strCache>
                <c:ptCount val="1"/>
                <c:pt idx="0">
                  <c:v>Grades 1 and 2</c:v>
                </c:pt>
              </c:strCache>
            </c:strRef>
          </c:tx>
          <c:spPr>
            <a:solidFill>
              <a:srgbClr val="F9951E"/>
            </a:solidFill>
          </c:spPr>
          <c:invertIfNegative val="0"/>
          <c:cat>
            <c:strRef>
              <c:f>Sheet2!$J$4:$J$18</c:f>
              <c:strCache>
                <c:ptCount val="15"/>
                <c:pt idx="0">
                  <c:v>Typhlitis</c:v>
                </c:pt>
                <c:pt idx="1">
                  <c:v>Eye Disorder (Other)</c:v>
                </c:pt>
                <c:pt idx="2">
                  <c:v>Myalgias</c:v>
                </c:pt>
                <c:pt idx="3">
                  <c:v>Pneumonitis</c:v>
                </c:pt>
                <c:pt idx="4">
                  <c:v>Blurred vision</c:v>
                </c:pt>
                <c:pt idx="5">
                  <c:v>Diarrhea</c:v>
                </c:pt>
                <c:pt idx="6">
                  <c:v>Anorexia</c:v>
                </c:pt>
                <c:pt idx="7">
                  <c:v>Puritis</c:v>
                </c:pt>
                <c:pt idx="8">
                  <c:v>Neutrophil count decreased</c:v>
                </c:pt>
                <c:pt idx="9">
                  <c:v>Fever</c:v>
                </c:pt>
                <c:pt idx="10">
                  <c:v>Headache</c:v>
                </c:pt>
                <c:pt idx="11">
                  <c:v>Maculo-papular rash</c:v>
                </c:pt>
                <c:pt idx="12">
                  <c:v>Nausea</c:v>
                </c:pt>
                <c:pt idx="13">
                  <c:v>Peripheral sensory neuropathy</c:v>
                </c:pt>
                <c:pt idx="14">
                  <c:v>Elevated Hepatic Enzymes</c:v>
                </c:pt>
              </c:strCache>
            </c:strRef>
          </c:cat>
          <c:val>
            <c:numRef>
              <c:f>Sheet2!$K$4:$K$18</c:f>
              <c:numCache>
                <c:formatCode>0.00</c:formatCode>
                <c:ptCount val="15"/>
                <c:pt idx="0">
                  <c:v>0.0</c:v>
                </c:pt>
                <c:pt idx="1">
                  <c:v>11.11111111111111</c:v>
                </c:pt>
                <c:pt idx="2">
                  <c:v>11.11111111111111</c:v>
                </c:pt>
                <c:pt idx="3">
                  <c:v>0.0</c:v>
                </c:pt>
                <c:pt idx="4">
                  <c:v>16.66666666666666</c:v>
                </c:pt>
                <c:pt idx="5">
                  <c:v>22.22222222222218</c:v>
                </c:pt>
                <c:pt idx="6">
                  <c:v>22.22222222222218</c:v>
                </c:pt>
                <c:pt idx="7">
                  <c:v>22.22222222222218</c:v>
                </c:pt>
                <c:pt idx="8">
                  <c:v>22.22222222222218</c:v>
                </c:pt>
                <c:pt idx="9">
                  <c:v>33.33333333333333</c:v>
                </c:pt>
                <c:pt idx="10">
                  <c:v>33.33333333333333</c:v>
                </c:pt>
                <c:pt idx="11">
                  <c:v>27.77777777777778</c:v>
                </c:pt>
                <c:pt idx="12">
                  <c:v>38.8888888888889</c:v>
                </c:pt>
                <c:pt idx="13">
                  <c:v>44.44444444444423</c:v>
                </c:pt>
                <c:pt idx="14">
                  <c:v>50.0</c:v>
                </c:pt>
              </c:numCache>
            </c:numRef>
          </c:val>
        </c:ser>
        <c:ser>
          <c:idx val="1"/>
          <c:order val="1"/>
          <c:tx>
            <c:strRef>
              <c:f>Sheet2!$L$3</c:f>
              <c:strCache>
                <c:ptCount val="1"/>
                <c:pt idx="0">
                  <c:v>Grade 3</c:v>
                </c:pt>
              </c:strCache>
            </c:strRef>
          </c:tx>
          <c:spPr>
            <a:solidFill>
              <a:srgbClr val="B9D629"/>
            </a:solidFill>
          </c:spPr>
          <c:invertIfNegative val="0"/>
          <c:cat>
            <c:strRef>
              <c:f>Sheet2!$J$4:$J$18</c:f>
              <c:strCache>
                <c:ptCount val="15"/>
                <c:pt idx="0">
                  <c:v>Typhlitis</c:v>
                </c:pt>
                <c:pt idx="1">
                  <c:v>Eye Disorder (Other)</c:v>
                </c:pt>
                <c:pt idx="2">
                  <c:v>Myalgias</c:v>
                </c:pt>
                <c:pt idx="3">
                  <c:v>Pneumonitis</c:v>
                </c:pt>
                <c:pt idx="4">
                  <c:v>Blurred vision</c:v>
                </c:pt>
                <c:pt idx="5">
                  <c:v>Diarrhea</c:v>
                </c:pt>
                <c:pt idx="6">
                  <c:v>Anorexia</c:v>
                </c:pt>
                <c:pt idx="7">
                  <c:v>Puritis</c:v>
                </c:pt>
                <c:pt idx="8">
                  <c:v>Neutrophil count decreased</c:v>
                </c:pt>
                <c:pt idx="9">
                  <c:v>Fever</c:v>
                </c:pt>
                <c:pt idx="10">
                  <c:v>Headache</c:v>
                </c:pt>
                <c:pt idx="11">
                  <c:v>Maculo-papular rash</c:v>
                </c:pt>
                <c:pt idx="12">
                  <c:v>Nausea</c:v>
                </c:pt>
                <c:pt idx="13">
                  <c:v>Peripheral sensory neuropathy</c:v>
                </c:pt>
                <c:pt idx="14">
                  <c:v>Elevated Hepatic Enzymes</c:v>
                </c:pt>
              </c:strCache>
            </c:strRef>
          </c:cat>
          <c:val>
            <c:numRef>
              <c:f>Sheet2!$L$4:$L$18</c:f>
              <c:numCache>
                <c:formatCode>0.00</c:formatCode>
                <c:ptCount val="15"/>
                <c:pt idx="0">
                  <c:v>5.555555555555536</c:v>
                </c:pt>
                <c:pt idx="1">
                  <c:v>0.0</c:v>
                </c:pt>
                <c:pt idx="2">
                  <c:v>0.0</c:v>
                </c:pt>
                <c:pt idx="3">
                  <c:v>5.555555555555536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5.555555555555536</c:v>
                </c:pt>
                <c:pt idx="8">
                  <c:v>5.555555555555536</c:v>
                </c:pt>
                <c:pt idx="9">
                  <c:v>0.0</c:v>
                </c:pt>
                <c:pt idx="10">
                  <c:v>0.0</c:v>
                </c:pt>
                <c:pt idx="11">
                  <c:v>5.555555555555536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Sheet2!$M$3</c:f>
              <c:strCache>
                <c:ptCount val="1"/>
                <c:pt idx="0">
                  <c:v>Grade 4</c:v>
                </c:pt>
              </c:strCache>
            </c:strRef>
          </c:tx>
          <c:invertIfNegative val="0"/>
          <c:cat>
            <c:strRef>
              <c:f>Sheet2!$J$4:$J$18</c:f>
              <c:strCache>
                <c:ptCount val="15"/>
                <c:pt idx="0">
                  <c:v>Typhlitis</c:v>
                </c:pt>
                <c:pt idx="1">
                  <c:v>Eye Disorder (Other)</c:v>
                </c:pt>
                <c:pt idx="2">
                  <c:v>Myalgias</c:v>
                </c:pt>
                <c:pt idx="3">
                  <c:v>Pneumonitis</c:v>
                </c:pt>
                <c:pt idx="4">
                  <c:v>Blurred vision</c:v>
                </c:pt>
                <c:pt idx="5">
                  <c:v>Diarrhea</c:v>
                </c:pt>
                <c:pt idx="6">
                  <c:v>Anorexia</c:v>
                </c:pt>
                <c:pt idx="7">
                  <c:v>Puritis</c:v>
                </c:pt>
                <c:pt idx="8">
                  <c:v>Neutrophil count decreased</c:v>
                </c:pt>
                <c:pt idx="9">
                  <c:v>Fever</c:v>
                </c:pt>
                <c:pt idx="10">
                  <c:v>Headache</c:v>
                </c:pt>
                <c:pt idx="11">
                  <c:v>Maculo-papular rash</c:v>
                </c:pt>
                <c:pt idx="12">
                  <c:v>Nausea</c:v>
                </c:pt>
                <c:pt idx="13">
                  <c:v>Peripheral sensory neuropathy</c:v>
                </c:pt>
                <c:pt idx="14">
                  <c:v>Elevated Hepatic Enzymes</c:v>
                </c:pt>
              </c:strCache>
            </c:strRef>
          </c:cat>
          <c:val>
            <c:numRef>
              <c:f>Sheet2!$M$4:$M$18</c:f>
              <c:numCache>
                <c:formatCode>0.00</c:formatCode>
                <c:ptCount val="1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</c:numCache>
            </c:numRef>
          </c:val>
        </c:ser>
        <c:ser>
          <c:idx val="3"/>
          <c:order val="3"/>
          <c:tx>
            <c:strRef>
              <c:f>Sheet2!$N$3</c:f>
              <c:strCache>
                <c:ptCount val="1"/>
                <c:pt idx="0">
                  <c:v>Grade 5</c:v>
                </c:pt>
              </c:strCache>
            </c:strRef>
          </c:tx>
          <c:spPr>
            <a:solidFill>
              <a:srgbClr val="702FA0"/>
            </a:solidFill>
          </c:spPr>
          <c:invertIfNegative val="0"/>
          <c:cat>
            <c:strRef>
              <c:f>Sheet2!$J$4:$J$18</c:f>
              <c:strCache>
                <c:ptCount val="15"/>
                <c:pt idx="0">
                  <c:v>Typhlitis</c:v>
                </c:pt>
                <c:pt idx="1">
                  <c:v>Eye Disorder (Other)</c:v>
                </c:pt>
                <c:pt idx="2">
                  <c:v>Myalgias</c:v>
                </c:pt>
                <c:pt idx="3">
                  <c:v>Pneumonitis</c:v>
                </c:pt>
                <c:pt idx="4">
                  <c:v>Blurred vision</c:v>
                </c:pt>
                <c:pt idx="5">
                  <c:v>Diarrhea</c:v>
                </c:pt>
                <c:pt idx="6">
                  <c:v>Anorexia</c:v>
                </c:pt>
                <c:pt idx="7">
                  <c:v>Puritis</c:v>
                </c:pt>
                <c:pt idx="8">
                  <c:v>Neutrophil count decreased</c:v>
                </c:pt>
                <c:pt idx="9">
                  <c:v>Fever</c:v>
                </c:pt>
                <c:pt idx="10">
                  <c:v>Headache</c:v>
                </c:pt>
                <c:pt idx="11">
                  <c:v>Maculo-papular rash</c:v>
                </c:pt>
                <c:pt idx="12">
                  <c:v>Nausea</c:v>
                </c:pt>
                <c:pt idx="13">
                  <c:v>Peripheral sensory neuropathy</c:v>
                </c:pt>
                <c:pt idx="14">
                  <c:v>Elevated Hepatic Enzymes</c:v>
                </c:pt>
              </c:strCache>
            </c:strRef>
          </c:cat>
          <c:val>
            <c:numRef>
              <c:f>Sheet2!$N$4:$N$18</c:f>
              <c:numCache>
                <c:formatCode>0.00</c:formatCode>
                <c:ptCount val="1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5.555555555555536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-458620640"/>
        <c:axId val="-458618080"/>
      </c:barChart>
      <c:catAx>
        <c:axId val="-45862064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-458618080"/>
        <c:crosses val="autoZero"/>
        <c:auto val="1"/>
        <c:lblAlgn val="ctr"/>
        <c:lblOffset val="100"/>
        <c:noMultiLvlLbl val="0"/>
      </c:catAx>
      <c:valAx>
        <c:axId val="-458618080"/>
        <c:scaling>
          <c:orientation val="minMax"/>
          <c:max val="100.0"/>
        </c:scaling>
        <c:delete val="0"/>
        <c:axPos val="b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crossAx val="-4586206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7654102883039"/>
          <c:y val="0.63058033235871"/>
          <c:w val="0.175802848395654"/>
          <c:h val="0.26494943373181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8001000" cy="2514600"/>
          </a:xfrm>
        </p:spPr>
        <p:txBody>
          <a:bodyPr/>
          <a:lstStyle/>
          <a:p>
            <a:r>
              <a:rPr lang="en-US" sz="2200" dirty="0"/>
              <a:t>A Phase I Study with an Expansion Cohort of the Combination of Ipilimumab and Nivolumab and Brentuximab Vedotin in Patients with Relapsed/Refractory Hodgkin Lymphoma: A Trial of the ECOG-ACRIN Cancer Research Group (E4412 Arms D and </a:t>
            </a:r>
            <a:r>
              <a:rPr lang="en-US" sz="2200" dirty="0" smtClean="0"/>
              <a:t>E)</a:t>
            </a:r>
            <a:r>
              <a:rPr lang="en-US" sz="2200" baseline="30000" dirty="0" smtClean="0"/>
              <a:t>1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>A Phase 1 Study of Nivolumab in Combination with Ipilimumab for Relapsed or Refractory Hematologic Malignancies (CheckMate </a:t>
            </a:r>
            <a:r>
              <a:rPr lang="en-US" sz="2200" dirty="0" smtClean="0"/>
              <a:t>039)</a:t>
            </a:r>
            <a:r>
              <a:rPr lang="en-US" sz="2200" baseline="30000" dirty="0" smtClean="0"/>
              <a:t>2</a:t>
            </a:r>
            <a:endParaRPr lang="en-US" sz="2200" baseline="30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3962400"/>
            <a:ext cx="6400800" cy="1752600"/>
          </a:xfrm>
        </p:spPr>
        <p:txBody>
          <a:bodyPr/>
          <a:lstStyle/>
          <a:p>
            <a:pPr lvl="0"/>
            <a:r>
              <a:rPr lang="en-US" i="0" baseline="30000" dirty="0" smtClean="0"/>
              <a:t>1 </a:t>
            </a:r>
            <a:r>
              <a:rPr lang="en-US" i="0" dirty="0" err="1" smtClean="0"/>
              <a:t>Diefenbach</a:t>
            </a:r>
            <a:r>
              <a:rPr lang="en-US" i="0" dirty="0" smtClean="0"/>
              <a:t> CS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1106.</a:t>
            </a:r>
          </a:p>
          <a:p>
            <a:pPr lvl="0">
              <a:spcBef>
                <a:spcPts val="1800"/>
              </a:spcBef>
            </a:pPr>
            <a:r>
              <a:rPr lang="en-US" i="0" baseline="30000" dirty="0" smtClean="0"/>
              <a:t>2 </a:t>
            </a:r>
            <a:r>
              <a:rPr lang="en-US" i="0" dirty="0" smtClean="0"/>
              <a:t>Ansell </a:t>
            </a:r>
            <a:r>
              <a:rPr lang="en-US" i="0" dirty="0"/>
              <a:t>S et </a:t>
            </a:r>
            <a:r>
              <a:rPr lang="en-US" i="0" dirty="0" smtClean="0"/>
              <a:t>al.</a:t>
            </a:r>
            <a:br>
              <a:rPr lang="en-US" i="0" dirty="0" smtClean="0"/>
            </a:br>
            <a:r>
              <a:rPr lang="en-US" dirty="0" smtClean="0"/>
              <a:t>Proc </a:t>
            </a:r>
            <a:r>
              <a:rPr lang="en-US" dirty="0"/>
              <a:t>ASH </a:t>
            </a:r>
            <a:r>
              <a:rPr lang="en-US" i="0" dirty="0"/>
              <a:t>2016;Abstract 183</a:t>
            </a:r>
            <a:r>
              <a:rPr lang="en-US" i="0" dirty="0" smtClean="0"/>
              <a:t>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91562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Phase I Study with an Expansion Cohort of the Combination of Ipilimumab and Nivolumab and Brentuximab Vedotin in Patients with Relapsed/Refractory Hodgkin Lymphoma: A Trial of the ECOG-ACRIN Cancer Research Group (E4412 Arms D and E)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Diefenbach CS et al.</a:t>
            </a:r>
            <a:br>
              <a:rPr lang="en-US" i="0" dirty="0" smtClean="0"/>
            </a:br>
            <a:r>
              <a:rPr lang="en-US" dirty="0" smtClean="0"/>
              <a:t>Proc ASH </a:t>
            </a:r>
            <a:r>
              <a:rPr lang="en-US" i="0" dirty="0"/>
              <a:t>2016;Abstract </a:t>
            </a:r>
            <a:r>
              <a:rPr lang="en-US" i="0" dirty="0" smtClean="0"/>
              <a:t>1106.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027612"/>
          </a:xfrm>
        </p:spPr>
        <p:txBody>
          <a:bodyPr/>
          <a:lstStyle/>
          <a:p>
            <a:r>
              <a:rPr lang="en-US" dirty="0"/>
              <a:t>HL has a unique biology in which a small number of malignant Hodgkin and </a:t>
            </a:r>
            <a:r>
              <a:rPr lang="en-US" dirty="0" smtClean="0"/>
              <a:t>Reed-Sternberg </a:t>
            </a:r>
            <a:r>
              <a:rPr lang="en-US" dirty="0"/>
              <a:t>(HRS) cells </a:t>
            </a:r>
            <a:r>
              <a:rPr lang="en-US" dirty="0" smtClean="0"/>
              <a:t>propagate an </a:t>
            </a:r>
            <a:r>
              <a:rPr lang="en-US" dirty="0"/>
              <a:t>immunosuppressive microenvironment.</a:t>
            </a:r>
          </a:p>
          <a:p>
            <a:r>
              <a:rPr lang="en-US" dirty="0"/>
              <a:t>E4412 is a Phase I study in relapsed/refractory (R/R) HL based on the hypothesis that the use </a:t>
            </a:r>
            <a:r>
              <a:rPr lang="en-US" dirty="0" smtClean="0"/>
              <a:t>of immune </a:t>
            </a:r>
            <a:r>
              <a:rPr lang="en-US" dirty="0"/>
              <a:t>checkpoint inhibitor therapy (</a:t>
            </a:r>
            <a:r>
              <a:rPr lang="en-US" dirty="0" err="1"/>
              <a:t>ipilimumab</a:t>
            </a:r>
            <a:r>
              <a:rPr lang="en-US" dirty="0"/>
              <a:t> and/or </a:t>
            </a:r>
            <a:r>
              <a:rPr lang="en-US" dirty="0" err="1"/>
              <a:t>nivolumab</a:t>
            </a:r>
            <a:r>
              <a:rPr lang="en-US" dirty="0"/>
              <a:t> [</a:t>
            </a:r>
            <a:r>
              <a:rPr lang="en-US" dirty="0" err="1"/>
              <a:t>Nivo</a:t>
            </a:r>
            <a:r>
              <a:rPr lang="en-US" dirty="0" smtClean="0"/>
              <a:t>]) to </a:t>
            </a:r>
            <a:r>
              <a:rPr lang="en-US" dirty="0"/>
              <a:t>activate the immune cells in the tumor </a:t>
            </a:r>
            <a:r>
              <a:rPr lang="en-US" dirty="0" smtClean="0"/>
              <a:t>microenvironment </a:t>
            </a:r>
            <a:r>
              <a:rPr lang="en-US" dirty="0"/>
              <a:t>and </a:t>
            </a:r>
            <a:r>
              <a:rPr lang="en-US" dirty="0" smtClean="0"/>
              <a:t>concurrent targeting of HRS </a:t>
            </a:r>
            <a:r>
              <a:rPr lang="en-US" dirty="0"/>
              <a:t>cells </a:t>
            </a:r>
            <a:r>
              <a:rPr lang="en-US" dirty="0" smtClean="0"/>
              <a:t>with </a:t>
            </a:r>
            <a:r>
              <a:rPr lang="en-US" dirty="0" err="1" smtClean="0"/>
              <a:t>brentuximab</a:t>
            </a:r>
            <a:r>
              <a:rPr lang="en-US" dirty="0" smtClean="0"/>
              <a:t> </a:t>
            </a:r>
            <a:r>
              <a:rPr lang="en-US" dirty="0"/>
              <a:t>vedotin (BV</a:t>
            </a:r>
            <a:r>
              <a:rPr lang="en-US" dirty="0" smtClean="0"/>
              <a:t>) </a:t>
            </a:r>
            <a:r>
              <a:rPr lang="en-US" dirty="0"/>
              <a:t>could overcome tumor cell </a:t>
            </a:r>
            <a:r>
              <a:rPr lang="en-US" dirty="0" smtClean="0"/>
              <a:t>resistance.</a:t>
            </a:r>
          </a:p>
          <a:p>
            <a:r>
              <a:rPr lang="en-US" b="1" u="sng" dirty="0"/>
              <a:t>Study objective:</a:t>
            </a:r>
            <a:r>
              <a:rPr lang="en-US" dirty="0" smtClean="0"/>
              <a:t> To present </a:t>
            </a:r>
            <a:r>
              <a:rPr lang="en-US" dirty="0"/>
              <a:t>preliminary safety and response data from patients on the BV/</a:t>
            </a:r>
            <a:r>
              <a:rPr lang="en-US" dirty="0" err="1"/>
              <a:t>Nivo</a:t>
            </a:r>
            <a:r>
              <a:rPr lang="en-US" dirty="0"/>
              <a:t> arms of </a:t>
            </a:r>
            <a:r>
              <a:rPr lang="en-US" dirty="0" smtClean="0"/>
              <a:t>E4412.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95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Diefenbach CS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ECOG-ACRIN E4412: Phase I Trial Design </a:t>
            </a:r>
            <a:br>
              <a:rPr lang="en-US" dirty="0" smtClean="0"/>
            </a:br>
            <a:r>
              <a:rPr lang="en-US" dirty="0" smtClean="0"/>
              <a:t>(Arms D-F)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53" y="5658683"/>
            <a:ext cx="8848725" cy="838200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b="1" dirty="0" smtClean="0"/>
              <a:t>:</a:t>
            </a:r>
            <a:r>
              <a:rPr lang="en-US" sz="2000" dirty="0" smtClean="0"/>
              <a:t> Safety (MTD </a:t>
            </a:r>
            <a:r>
              <a:rPr lang="en-US" sz="2000" dirty="0"/>
              <a:t>and DLT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Secondary endpoints include: PFS, OS and ORR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6519446"/>
            <a:ext cx="495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Diefenbach CS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1106.</a:t>
            </a:r>
            <a:endParaRPr lang="en-US" sz="1600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709613" y="1638515"/>
            <a:ext cx="4309445" cy="904863"/>
          </a:xfrm>
          <a:prstGeom prst="rect">
            <a:avLst/>
          </a:prstGeom>
          <a:solidFill>
            <a:srgbClr val="F9951E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Arm D: Dose Level 1 (</a:t>
            </a: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 = 3</a:t>
            </a: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Nivo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 mg/kg IV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 </a:t>
            </a:r>
            <a:r>
              <a:rPr lang="pl-PL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q3wk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cycles 1-46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BV 1.2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mg/kg IV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 </a:t>
            </a:r>
            <a:r>
              <a:rPr lang="pl-PL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q3wk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cycles 1-16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709613" y="2974488"/>
            <a:ext cx="4309445" cy="904863"/>
          </a:xfrm>
          <a:prstGeom prst="rect">
            <a:avLst/>
          </a:prstGeom>
          <a:solidFill>
            <a:srgbClr val="B9D62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Arm </a:t>
            </a:r>
            <a:r>
              <a:rPr lang="en-US" altLang="en-US" sz="1600" b="1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E: </a:t>
            </a:r>
            <a:r>
              <a:rPr lang="en-US" altLang="en-US" sz="1600" b="1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Dose Level 2 (</a:t>
            </a:r>
            <a:r>
              <a:rPr lang="en-US" altLang="en-US" sz="1600" b="1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 = 7</a:t>
            </a:r>
            <a:r>
              <a:rPr lang="en-US" altLang="en-US" sz="1600" b="1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err="1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Nivo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 mg/kg IV 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</a:t>
            </a:r>
            <a:r>
              <a:rPr lang="pl-PL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q3wk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of cycles </a:t>
            </a:r>
            <a:r>
              <a:rPr lang="en-US" altLang="en-US" sz="1600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1-46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BV 1.8 </a:t>
            </a:r>
            <a:r>
              <a:rPr lang="en-US" altLang="en-US" sz="1600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mg/kg IV 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 </a:t>
            </a:r>
            <a:r>
              <a:rPr lang="pl-PL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q3wk 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</a:t>
            </a:r>
            <a:r>
              <a:rPr lang="en-US" altLang="en-US" sz="1600" dirty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cycles </a:t>
            </a:r>
            <a:r>
              <a:rPr lang="en-US" altLang="en-US" sz="1600" dirty="0" smtClean="0">
                <a:solidFill>
                  <a:srgbClr val="0025A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1-16</a:t>
            </a:r>
            <a:endParaRPr lang="en-US" altLang="en-US" sz="1600" dirty="0">
              <a:solidFill>
                <a:srgbClr val="0025A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709613" y="4277178"/>
            <a:ext cx="4309445" cy="904863"/>
          </a:xfrm>
          <a:prstGeom prst="rect">
            <a:avLst/>
          </a:prstGeom>
          <a:solidFill>
            <a:srgbClr val="00B1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Arm </a:t>
            </a: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F: </a:t>
            </a: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Phase I Expansion Cohort (</a:t>
            </a:r>
            <a:r>
              <a:rPr lang="en-US" altLang="en-US" sz="16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 = 9</a:t>
            </a:r>
            <a:r>
              <a:rPr lang="en-US" altLang="en-US" sz="16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err="1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Nivo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 mg/kg IV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 </a:t>
            </a:r>
            <a:r>
              <a:rPr lang="pl-PL" altLang="en-US" sz="160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q3wk </a:t>
            </a:r>
            <a:r>
              <a:rPr lang="pl-PL" altLang="en-US" sz="160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</a:t>
            </a:r>
            <a:r>
              <a:rPr lang="en-US" altLang="en-US" sz="160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cycles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1-46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BV 1.8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mg/kg IV 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d1</a:t>
            </a:r>
            <a:r>
              <a:rPr lang="pl-PL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q3wk</a:t>
            </a:r>
            <a:r>
              <a:rPr lang="en-US" altLang="en-US" sz="16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cycles 1-16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931035" y="1676841"/>
            <a:ext cx="2042557" cy="783340"/>
            <a:chOff x="2464378" y="3098327"/>
            <a:chExt cx="1676400" cy="613692"/>
          </a:xfrm>
        </p:grpSpPr>
        <p:sp>
          <p:nvSpPr>
            <p:cNvPr id="18" name="Right Arrow 17"/>
            <p:cNvSpPr/>
            <p:nvPr/>
          </p:nvSpPr>
          <p:spPr>
            <a:xfrm>
              <a:off x="2464378" y="3098327"/>
              <a:ext cx="1352469" cy="613692"/>
            </a:xfrm>
            <a:prstGeom prst="rightArrow">
              <a:avLst/>
            </a:prstGeom>
            <a:solidFill>
              <a:srgbClr val="005796"/>
            </a:solidFill>
            <a:ln w="635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64378" y="3258979"/>
              <a:ext cx="1676400" cy="265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6963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 smtClean="0">
                  <a:solidFill>
                    <a:schemeClr val="bg1"/>
                  </a:solidFill>
                  <a:ea typeface="Arial" charset="0"/>
                  <a:cs typeface="Arial" charset="0"/>
                </a:rPr>
                <a:t>Starting dose</a:t>
              </a:r>
              <a:endParaRPr lang="en-US" sz="1600" b="1" dirty="0">
                <a:solidFill>
                  <a:schemeClr val="bg1"/>
                </a:solidFill>
                <a:ea typeface="Arial" charset="0"/>
                <a:cs typeface="Arial" charset="0"/>
              </a:endParaRPr>
            </a:p>
          </p:txBody>
        </p:sp>
      </p:grpSp>
      <p:graphicFrame>
        <p:nvGraphicFramePr>
          <p:cNvPr id="20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05261"/>
              </p:ext>
            </p:extLst>
          </p:nvPr>
        </p:nvGraphicFramePr>
        <p:xfrm>
          <a:off x="264034" y="1157964"/>
          <a:ext cx="2661546" cy="3330886"/>
        </p:xfrm>
        <a:graphic>
          <a:graphicData uri="http://schemas.openxmlformats.org/drawingml/2006/table">
            <a:tbl>
              <a:tblPr/>
              <a:tblGrid>
                <a:gridCol w="2661546"/>
              </a:tblGrid>
              <a:tr h="660688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/>
                        <a:t>Eligibility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670198">
                <a:tc>
                  <a:txBody>
                    <a:bodyPr/>
                    <a:lstStyle/>
                    <a:p>
                      <a:pPr marL="283464" indent="-283464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R/R HL</a:t>
                      </a:r>
                    </a:p>
                    <a:p>
                      <a:pPr marL="283464" indent="-283464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No prior BV within </a:t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6 </a:t>
                      </a:r>
                      <a:r>
                        <a:rPr lang="en-US" sz="1800" dirty="0" err="1" smtClean="0"/>
                        <a:t>mo</a:t>
                      </a:r>
                      <a:endParaRPr lang="en-US" sz="1800" dirty="0" smtClean="0"/>
                    </a:p>
                    <a:p>
                      <a:pPr marL="283464" indent="-283464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No prior </a:t>
                      </a:r>
                      <a:r>
                        <a:rPr lang="en-US" sz="1800" dirty="0" err="1" smtClean="0"/>
                        <a:t>nivolumab</a:t>
                      </a:r>
                      <a:endParaRPr lang="en-US" sz="1800" dirty="0" smtClean="0"/>
                    </a:p>
                    <a:p>
                      <a:pPr marL="283464" indent="-283464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No autoimmune disorder or immunosuppressive therapy</a:t>
                      </a:r>
                      <a:endParaRPr lang="en-US" sz="1800" dirty="0"/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 rot="5400000">
            <a:off x="6686881" y="2512884"/>
            <a:ext cx="354909" cy="415898"/>
          </a:xfrm>
          <a:prstGeom prst="rightArrow">
            <a:avLst/>
          </a:prstGeom>
          <a:solidFill>
            <a:srgbClr val="005796"/>
          </a:solidFill>
          <a:ln w="63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Right Arrow 21"/>
          <p:cNvSpPr/>
          <p:nvPr/>
        </p:nvSpPr>
        <p:spPr>
          <a:xfrm rot="5400000">
            <a:off x="6686881" y="3848857"/>
            <a:ext cx="354909" cy="415898"/>
          </a:xfrm>
          <a:prstGeom prst="rightArrow">
            <a:avLst/>
          </a:prstGeom>
          <a:solidFill>
            <a:srgbClr val="005796"/>
          </a:solidFill>
          <a:ln w="63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09600" y="1295400"/>
            <a:ext cx="7924800" cy="40386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ECOG-ACRIN E4412: Study Outcomes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1878"/>
              </p:ext>
            </p:extLst>
          </p:nvPr>
        </p:nvGraphicFramePr>
        <p:xfrm>
          <a:off x="685800" y="1371600"/>
          <a:ext cx="7753350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469"/>
                <a:gridCol w="4174881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 = 12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ORR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 (100%)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  CR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 (66%)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      PR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 (34%)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Median PFS*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0.71 years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Median OS</a:t>
                      </a:r>
                      <a:r>
                        <a:rPr lang="en-US" sz="2000" baseline="30000" dirty="0" smtClean="0">
                          <a:solidFill>
                            <a:schemeClr val="bg1"/>
                          </a:solidFill>
                        </a:rPr>
                        <a:t>†</a:t>
                      </a:r>
                      <a:endParaRPr lang="en-US" sz="20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Not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reached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6519446"/>
            <a:ext cx="495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Diefenbach CS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1106.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5473124"/>
            <a:ext cx="6017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baseline="30000" dirty="0"/>
              <a:t> </a:t>
            </a:r>
            <a:r>
              <a:rPr lang="en-US" sz="1600" dirty="0" smtClean="0"/>
              <a:t>Median follow-up = 0.39 years; </a:t>
            </a:r>
            <a:r>
              <a:rPr lang="en-US" sz="1600" baseline="30000" dirty="0" smtClean="0"/>
              <a:t>† </a:t>
            </a:r>
            <a:r>
              <a:rPr lang="en-US" sz="1600" dirty="0" smtClean="0"/>
              <a:t>Median follow-up = 0.29 years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943600"/>
            <a:ext cx="619913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/>
              <a:t>Both </a:t>
            </a:r>
            <a:r>
              <a:rPr lang="en-US" sz="1900" dirty="0"/>
              <a:t>patients who had received prior BV achieved CRs.</a:t>
            </a:r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dirty="0"/>
              <a:t>ECOG-ACRIN E4412: Adverse </a:t>
            </a:r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6126" y="5774083"/>
            <a:ext cx="75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Peripheral sensory neuropathy was common in pts retreated with BV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800" dirty="0" smtClean="0"/>
              <a:t>Grade 5 pneumonitis (n = 1)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6822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Diefenbach CS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1106.</a:t>
            </a:r>
            <a:endParaRPr lang="en-US" sz="16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537774"/>
              </p:ext>
            </p:extLst>
          </p:nvPr>
        </p:nvGraphicFramePr>
        <p:xfrm>
          <a:off x="381000" y="838200"/>
          <a:ext cx="8584622" cy="4607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81800" y="932527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 = 18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5411688"/>
            <a:ext cx="9945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Percentage of patients with common and immune adverse </a:t>
            </a:r>
            <a:r>
              <a:rPr lang="en-US" sz="1800" dirty="0" smtClean="0"/>
              <a:t>events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040248"/>
            <a:ext cx="1672253" cy="246221"/>
          </a:xfrm>
          <a:prstGeom prst="rect">
            <a:avLst/>
          </a:prstGeom>
          <a:solidFill>
            <a:srgbClr val="0025A7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/>
              <a:t>Elevated hepatic enzymes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656361" y="2940556"/>
            <a:ext cx="625492" cy="246221"/>
          </a:xfrm>
          <a:prstGeom prst="rect">
            <a:avLst/>
          </a:prstGeom>
          <a:solidFill>
            <a:srgbClr val="0025A7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/>
              <a:t>Pruritus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8673" y="4594643"/>
            <a:ext cx="1313180" cy="246221"/>
          </a:xfrm>
          <a:prstGeom prst="rect">
            <a:avLst/>
          </a:prstGeom>
          <a:solidFill>
            <a:srgbClr val="0025A7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/>
              <a:t>Eye disorder (other)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027612"/>
          </a:xfrm>
        </p:spPr>
        <p:txBody>
          <a:bodyPr/>
          <a:lstStyle/>
          <a:p>
            <a:r>
              <a:rPr lang="en-US" sz="2300" dirty="0"/>
              <a:t>The combination of </a:t>
            </a:r>
            <a:r>
              <a:rPr lang="en-US" sz="2300" dirty="0" err="1" smtClean="0"/>
              <a:t>nivolumab</a:t>
            </a:r>
            <a:r>
              <a:rPr lang="en-US" sz="2300" dirty="0" smtClean="0"/>
              <a:t> </a:t>
            </a:r>
            <a:r>
              <a:rPr lang="en-US" sz="2300" dirty="0"/>
              <a:t>with BV was well tolerated in </a:t>
            </a:r>
            <a:r>
              <a:rPr lang="en-US" sz="2300" dirty="0" smtClean="0"/>
              <a:t>patients with R/R </a:t>
            </a:r>
            <a:r>
              <a:rPr lang="en-US" sz="2300" dirty="0"/>
              <a:t>HL.</a:t>
            </a:r>
          </a:p>
          <a:p>
            <a:r>
              <a:rPr lang="en-US" sz="2300" dirty="0"/>
              <a:t>The immune-related toxicities were primarily Grade </a:t>
            </a:r>
            <a:r>
              <a:rPr lang="en-US" sz="2300" dirty="0" smtClean="0"/>
              <a:t>1-2.</a:t>
            </a:r>
            <a:endParaRPr lang="en-US" sz="2300" dirty="0"/>
          </a:p>
          <a:p>
            <a:pPr lvl="1"/>
            <a:r>
              <a:rPr lang="en-US" sz="2300" dirty="0"/>
              <a:t>2 patients experienced pneumonitis (Grade 3 and 5</a:t>
            </a:r>
            <a:r>
              <a:rPr lang="en-US" sz="2300" dirty="0" smtClean="0"/>
              <a:t>).</a:t>
            </a:r>
            <a:endParaRPr lang="en-US" sz="2300" dirty="0"/>
          </a:p>
          <a:p>
            <a:r>
              <a:rPr lang="en-US" sz="2300" dirty="0"/>
              <a:t>The combination is highly active in the heavily </a:t>
            </a:r>
            <a:r>
              <a:rPr lang="en-US" sz="2300"/>
              <a:t>pretreated </a:t>
            </a:r>
            <a:r>
              <a:rPr lang="en-US" sz="2300" smtClean="0"/>
              <a:t>population, </a:t>
            </a:r>
            <a:r>
              <a:rPr lang="en-US" sz="2300"/>
              <a:t>including </a:t>
            </a:r>
            <a:r>
              <a:rPr lang="en-US" sz="2300" smtClean="0"/>
              <a:t>in patients </a:t>
            </a:r>
            <a:r>
              <a:rPr lang="en-US" sz="2300" dirty="0"/>
              <a:t>who received prior </a:t>
            </a:r>
            <a:r>
              <a:rPr lang="en-US" sz="2300" dirty="0" smtClean="0"/>
              <a:t>BV.</a:t>
            </a:r>
            <a:endParaRPr lang="en-US" sz="2300" dirty="0"/>
          </a:p>
          <a:p>
            <a:r>
              <a:rPr lang="en-US" sz="2300" dirty="0"/>
              <a:t>Longer follow-up is required to evaluate the durability of PFS in the patients who achieved PR and </a:t>
            </a:r>
            <a:r>
              <a:rPr lang="en-US" sz="2300" dirty="0" smtClean="0"/>
              <a:t>CR.</a:t>
            </a:r>
            <a:endParaRPr lang="en-US" sz="2300" dirty="0"/>
          </a:p>
          <a:p>
            <a:r>
              <a:rPr lang="en-US" sz="2300" dirty="0"/>
              <a:t>Correlative studies are </a:t>
            </a:r>
            <a:r>
              <a:rPr lang="en-US" sz="2300" dirty="0" smtClean="0"/>
              <a:t>ongoing.</a:t>
            </a:r>
            <a:endParaRPr lang="en-US" sz="2300" dirty="0"/>
          </a:p>
          <a:p>
            <a:r>
              <a:rPr lang="en-US" sz="2400" dirty="0"/>
              <a:t>Optimization of this combination strategy is planned with ongoing accrual to cohorts receiving BV + </a:t>
            </a:r>
            <a:r>
              <a:rPr lang="en-US" sz="2400" dirty="0" err="1"/>
              <a:t>Nivo</a:t>
            </a:r>
            <a:r>
              <a:rPr lang="en-US" sz="2400" dirty="0"/>
              <a:t> and BV + </a:t>
            </a:r>
            <a:r>
              <a:rPr lang="en-US" sz="2400" dirty="0" err="1"/>
              <a:t>Ipi</a:t>
            </a:r>
            <a:r>
              <a:rPr lang="en-US" sz="2400" dirty="0"/>
              <a:t> + </a:t>
            </a:r>
            <a:r>
              <a:rPr lang="en-US" sz="2400" dirty="0" err="1"/>
              <a:t>Nivo</a:t>
            </a:r>
            <a:r>
              <a:rPr lang="en-US" sz="2400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951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Diefenbach CS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1106.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514600"/>
          </a:xfrm>
        </p:spPr>
        <p:txBody>
          <a:bodyPr/>
          <a:lstStyle/>
          <a:p>
            <a:r>
              <a:rPr lang="en-US" dirty="0"/>
              <a:t>A Phase 1 Study of Nivolumab in Combination with Ipilimumab for Relapsed or Refractory Hematologic Malignancies (CheckMate 039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Ansell S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183.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73500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562708" y="914400"/>
            <a:ext cx="8047891" cy="3240015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CheckMate 039: Efficacy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66846"/>
            <a:ext cx="8153400" cy="1736431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Conclusions:</a:t>
            </a:r>
            <a:r>
              <a:rPr lang="en-US" sz="1800" dirty="0" smtClean="0"/>
              <a:t> 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US" sz="1800" dirty="0" err="1" smtClean="0">
                <a:ea typeface="Times New Roman" panose="02020603050405020304" pitchFamily="18" charset="0"/>
              </a:rPr>
              <a:t>Nivolumab</a:t>
            </a:r>
            <a:r>
              <a:rPr lang="en-US" sz="1800" dirty="0" smtClean="0">
                <a:ea typeface="Times New Roman" panose="02020603050405020304" pitchFamily="18" charset="0"/>
              </a:rPr>
              <a:t>/</a:t>
            </a:r>
            <a:r>
              <a:rPr lang="en-US" sz="1800" dirty="0" err="1" smtClean="0">
                <a:ea typeface="Times New Roman" panose="02020603050405020304" pitchFamily="18" charset="0"/>
              </a:rPr>
              <a:t>ipilimumab</a:t>
            </a:r>
            <a:r>
              <a:rPr lang="en-US" sz="1800" dirty="0" smtClean="0">
                <a:ea typeface="Times New Roman" panose="02020603050405020304" pitchFamily="18" charset="0"/>
              </a:rPr>
              <a:t> </a:t>
            </a:r>
            <a:r>
              <a:rPr lang="en-US" sz="1800" dirty="0">
                <a:ea typeface="Times New Roman" panose="02020603050405020304" pitchFamily="18" charset="0"/>
              </a:rPr>
              <a:t>was well </a:t>
            </a:r>
            <a:r>
              <a:rPr lang="en-US" sz="1800" dirty="0" smtClean="0">
                <a:ea typeface="Times New Roman" panose="02020603050405020304" pitchFamily="18" charset="0"/>
              </a:rPr>
              <a:t>tolerated. </a:t>
            </a:r>
            <a:r>
              <a:rPr lang="en-US" sz="1800" dirty="0">
                <a:ea typeface="Times New Roman" panose="02020603050405020304" pitchFamily="18" charset="0"/>
              </a:rPr>
              <a:t>Immune-mediated AEs </a:t>
            </a:r>
            <a:r>
              <a:rPr lang="en-US" sz="1800" dirty="0" smtClean="0">
                <a:ea typeface="Times New Roman" panose="02020603050405020304" pitchFamily="18" charset="0"/>
              </a:rPr>
              <a:t>were consistent </a:t>
            </a:r>
            <a:r>
              <a:rPr lang="en-US" sz="1800" dirty="0">
                <a:ea typeface="Times New Roman" panose="02020603050405020304" pitchFamily="18" charset="0"/>
              </a:rPr>
              <a:t>in frequency and severity with </a:t>
            </a:r>
            <a:r>
              <a:rPr lang="en-US" sz="1800" dirty="0" smtClean="0">
                <a:ea typeface="Times New Roman" panose="02020603050405020304" pitchFamily="18" charset="0"/>
              </a:rPr>
              <a:t>the known </a:t>
            </a:r>
            <a:r>
              <a:rPr lang="en-US" sz="1800" dirty="0">
                <a:ea typeface="Times New Roman" panose="02020603050405020304" pitchFamily="18" charset="0"/>
              </a:rPr>
              <a:t>safety profile of this </a:t>
            </a:r>
            <a:r>
              <a:rPr lang="en-US" sz="1800" dirty="0" smtClean="0">
                <a:ea typeface="Times New Roman" panose="02020603050405020304" pitchFamily="18" charset="0"/>
              </a:rPr>
              <a:t>combination.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ea typeface="Times New Roman" panose="02020603050405020304" pitchFamily="18" charset="0"/>
              </a:rPr>
              <a:t>Nivolumab</a:t>
            </a:r>
            <a:r>
              <a:rPr lang="en-US" sz="1800" dirty="0" smtClean="0">
                <a:ea typeface="Times New Roman" panose="02020603050405020304" pitchFamily="18" charset="0"/>
              </a:rPr>
              <a:t>/</a:t>
            </a:r>
            <a:r>
              <a:rPr lang="en-US" sz="1800" dirty="0" err="1" smtClean="0">
                <a:ea typeface="Times New Roman" panose="02020603050405020304" pitchFamily="18" charset="0"/>
              </a:rPr>
              <a:t>ipilimumab</a:t>
            </a:r>
            <a:r>
              <a:rPr lang="en-US" sz="1800" dirty="0" smtClean="0">
                <a:ea typeface="Times New Roman" panose="02020603050405020304" pitchFamily="18" charset="0"/>
              </a:rPr>
              <a:t> was active in cHL and in small proportions of patients with </a:t>
            </a:r>
            <a:r>
              <a:rPr lang="en-US" sz="1800" dirty="0"/>
              <a:t>diffuse large B-cell lymphoma and peripheral </a:t>
            </a:r>
            <a:r>
              <a:rPr lang="en-US" sz="1800" dirty="0" smtClean="0"/>
              <a:t>T-cell lymphoma</a:t>
            </a:r>
            <a:r>
              <a:rPr lang="en-US" sz="1800" dirty="0" smtClean="0">
                <a:ea typeface="Times New Roman" panose="02020603050405020304" pitchFamily="18" charset="0"/>
              </a:rPr>
              <a:t>.</a:t>
            </a:r>
            <a:endParaRPr lang="en-US" sz="1800" dirty="0"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168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Ansell </a:t>
            </a:r>
            <a:r>
              <a:rPr lang="en-US" sz="1600" dirty="0"/>
              <a:t>S</a:t>
            </a:r>
            <a:r>
              <a:rPr lang="en-US" sz="1600" dirty="0" smtClean="0"/>
              <a:t>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183.</a:t>
            </a:r>
            <a:endParaRPr lang="en-US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81426"/>
              </p:ext>
            </p:extLst>
          </p:nvPr>
        </p:nvGraphicFramePr>
        <p:xfrm>
          <a:off x="703385" y="1066800"/>
          <a:ext cx="7772401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215"/>
                <a:gridCol w="1447800"/>
                <a:gridCol w="1447800"/>
                <a:gridCol w="1541586"/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cHL</a:t>
                      </a:r>
                    </a:p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(n = 31)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B-cell NHL</a:t>
                      </a:r>
                    </a:p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(n = 15)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T-cell NHL</a:t>
                      </a:r>
                    </a:p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(n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= 11</a:t>
                      </a: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31456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23 (74%)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3 (20%)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 (9%)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1456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    CR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6 (19%)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145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Select adverse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</a:rPr>
                        <a:t> events (n = 65)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All grades</a:t>
                      </a:r>
                      <a:endParaRPr lang="en-US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Grade 3-4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D5B"/>
                    </a:solidFill>
                  </a:tcPr>
                </a:tc>
              </a:tr>
              <a:tr h="31456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Gastrointestinal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14 (22%)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 (3%)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47077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Hypersensitivity/infusion-related</a:t>
                      </a:r>
                      <a:r>
                        <a:rPr lang="en-US" sz="1700" baseline="0" dirty="0" smtClean="0">
                          <a:solidFill>
                            <a:schemeClr val="tx1"/>
                          </a:solidFill>
                        </a:rPr>
                        <a:t> reaction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11 (17%)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2 (3%)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314569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Pulmonary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10 (15%)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</a:rPr>
                        <a:t>4 (6%)</a:t>
                      </a:r>
                      <a:endParaRPr lang="en-U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85800" y="4191000"/>
            <a:ext cx="8077200" cy="37584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dirty="0" err="1"/>
              <a:t>cHL</a:t>
            </a:r>
            <a:r>
              <a:rPr lang="en-US" sz="1600" dirty="0"/>
              <a:t> = classical Hodgkin lymphoma</a:t>
            </a:r>
          </a:p>
        </p:txBody>
      </p:sp>
    </p:spTree>
    <p:extLst>
      <p:ext uri="{BB962C8B-B14F-4D97-AF65-F5344CB8AC3E}">
        <p14:creationId xmlns:p14="http://schemas.microsoft.com/office/powerpoint/2010/main" val="87071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6167</TotalTime>
  <Words>662</Words>
  <Application>Microsoft Macintosh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Times New Roman</vt:lpstr>
      <vt:lpstr>ヒラギノ角ゴ Pro W3</vt:lpstr>
      <vt:lpstr>Arial</vt:lpstr>
      <vt:lpstr>Blank Presentation</vt:lpstr>
      <vt:lpstr>A Phase I Study with an Expansion Cohort of the Combination of Ipilimumab and Nivolumab and Brentuximab Vedotin in Patients with Relapsed/Refractory Hodgkin Lymphoma: A Trial of the ECOG-ACRIN Cancer Research Group (E4412 Arms D and E)1  A Phase 1 Study of Nivolumab in Combination with Ipilimumab for Relapsed or Refractory Hematologic Malignancies (CheckMate 039)2</vt:lpstr>
      <vt:lpstr>A Phase I Study with an Expansion Cohort of the Combination of Ipilimumab and Nivolumab and Brentuximab Vedotin in Patients with Relapsed/Refractory Hodgkin Lymphoma: A Trial of the ECOG-ACRIN Cancer Research Group (E4412 Arms D and E) </vt:lpstr>
      <vt:lpstr>Introduction</vt:lpstr>
      <vt:lpstr>ECOG-ACRIN E4412: Phase I Trial Design  (Arms D-F)</vt:lpstr>
      <vt:lpstr>ECOG-ACRIN E4412: Study Outcomes</vt:lpstr>
      <vt:lpstr>ECOG-ACRIN E4412: Adverse Events</vt:lpstr>
      <vt:lpstr>Author Conclusions</vt:lpstr>
      <vt:lpstr>A Phase 1 Study of Nivolumab in Combination with Ipilimumab for Relapsed or Refractory Hematologic Malignancies (CheckMate 039)</vt:lpstr>
      <vt:lpstr>CheckMate 039: Efficacy and Safety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492</cp:revision>
  <cp:lastPrinted>2017-06-14T20:16:02Z</cp:lastPrinted>
  <dcterms:created xsi:type="dcterms:W3CDTF">2012-08-13T12:55:31Z</dcterms:created>
  <dcterms:modified xsi:type="dcterms:W3CDTF">2017-06-14T21:36:21Z</dcterms:modified>
  <cp:category/>
</cp:coreProperties>
</file>