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  <p:sldMasterId id="2147485725" r:id="rId3"/>
  </p:sldMasterIdLst>
  <p:notesMasterIdLst>
    <p:notesMasterId r:id="rId17"/>
  </p:notesMasterIdLst>
  <p:handoutMasterIdLst>
    <p:handoutMasterId r:id="rId18"/>
  </p:handoutMasterIdLst>
  <p:sldIdLst>
    <p:sldId id="506" r:id="rId4"/>
    <p:sldId id="507" r:id="rId5"/>
    <p:sldId id="487" r:id="rId6"/>
    <p:sldId id="488" r:id="rId7"/>
    <p:sldId id="494" r:id="rId8"/>
    <p:sldId id="500" r:id="rId9"/>
    <p:sldId id="490" r:id="rId10"/>
    <p:sldId id="499" r:id="rId11"/>
    <p:sldId id="508" r:id="rId12"/>
    <p:sldId id="501" r:id="rId13"/>
    <p:sldId id="502" r:id="rId14"/>
    <p:sldId id="505" r:id="rId15"/>
    <p:sldId id="498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961E"/>
    <a:srgbClr val="062D5B"/>
    <a:srgbClr val="005796"/>
    <a:srgbClr val="99CD14"/>
    <a:srgbClr val="0025A7"/>
    <a:srgbClr val="BBE0E3"/>
    <a:srgbClr val="FF40FF"/>
    <a:srgbClr val="CDE7F3"/>
    <a:srgbClr val="EFC53D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24"/>
    <p:restoredTop sz="93265" autoAdjust="0"/>
  </p:normalViewPr>
  <p:slideViewPr>
    <p:cSldViewPr>
      <p:cViewPr>
        <p:scale>
          <a:sx n="100" d="100"/>
          <a:sy n="100" d="100"/>
        </p:scale>
        <p:origin x="1536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0721C-B5B9-5D40-AE5E-E54823F120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57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758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9985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6" r:id="rId1"/>
    <p:sldLayoutId id="2147485727" r:id="rId2"/>
    <p:sldLayoutId id="2147485728" r:id="rId3"/>
    <p:sldLayoutId id="2147485729" r:id="rId4"/>
    <p:sldLayoutId id="2147485730" r:id="rId5"/>
    <p:sldLayoutId id="2147485731" r:id="rId6"/>
    <p:sldLayoutId id="2147485732" r:id="rId7"/>
    <p:sldLayoutId id="2147485733" r:id="rId8"/>
    <p:sldLayoutId id="2147485734" r:id="rId9"/>
    <p:sldLayoutId id="2147485735" r:id="rId10"/>
    <p:sldLayoutId id="2147485736" r:id="rId11"/>
    <p:sldLayoutId id="2147485737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r>
              <a:rPr lang="en-US" sz="1800" dirty="0"/>
              <a:t>Combined Treatment with </a:t>
            </a:r>
            <a:r>
              <a:rPr lang="en-US" sz="1800" dirty="0" err="1"/>
              <a:t>Lenalidomide</a:t>
            </a:r>
            <a:r>
              <a:rPr lang="en-US" sz="1800" dirty="0"/>
              <a:t> (LEN) and </a:t>
            </a:r>
            <a:r>
              <a:rPr lang="en-US" sz="1800" dirty="0" err="1"/>
              <a:t>Epoetin</a:t>
            </a:r>
            <a:r>
              <a:rPr lang="en-US" sz="1800" dirty="0"/>
              <a:t> Alfa (EA) Is Superior to </a:t>
            </a:r>
            <a:r>
              <a:rPr lang="en-US" sz="1800" dirty="0" err="1"/>
              <a:t>Lenalidomide</a:t>
            </a:r>
            <a:r>
              <a:rPr lang="en-US" sz="1800" dirty="0"/>
              <a:t> Alone in Patients with Erythropoietin (</a:t>
            </a:r>
            <a:r>
              <a:rPr lang="en-US" sz="1800" dirty="0" err="1"/>
              <a:t>Epo</a:t>
            </a:r>
            <a:r>
              <a:rPr lang="en-US" sz="1800" dirty="0"/>
              <a:t>)-Refractory, Lower Risk (LR) Non-Deletion 5q [Del(5q)] Myelodysplastic Syndrome (MDS): Results of the E2905 Intergroup Study — </a:t>
            </a:r>
            <a:r>
              <a:rPr lang="en-US" sz="1800" dirty="0" smtClean="0"/>
              <a:t>An ECOG-ACRIN </a:t>
            </a:r>
            <a:r>
              <a:rPr lang="en-US" sz="1800" dirty="0"/>
              <a:t>Cancer Research Group Study, Grant CA180820, and the National Cancer Institute of the National Institutes of Health</a:t>
            </a:r>
            <a:r>
              <a:rPr lang="en-US" sz="1800" baseline="30000" dirty="0"/>
              <a:t>1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 smtClean="0"/>
              <a:t>Lenalidomide</a:t>
            </a:r>
            <a:r>
              <a:rPr lang="en-US" sz="1800" dirty="0" smtClean="0"/>
              <a:t> </a:t>
            </a:r>
            <a:r>
              <a:rPr lang="en-US" sz="1800" dirty="0"/>
              <a:t>with or without Erythropoietin and Granulocyte-Colony Stimulating Factor Shows Efficacy in Patients with Low and Intermediate-1 Risk Myelodysplastic Syndrome with or without Del 5q, Refractory or Unlikely to Respond to Erythropoietin. Results of a HOVON89 Phase II Randomized Multicenter Study. (EudraCT 2008-002195-10)</a:t>
            </a:r>
            <a:r>
              <a:rPr lang="en-US" sz="1800" baseline="30000" dirty="0"/>
              <a:t>2</a:t>
            </a:r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44196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smtClean="0"/>
              <a:t>List </a:t>
            </a:r>
            <a:r>
              <a:rPr lang="en-US" i="0" dirty="0"/>
              <a:t>AF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223.</a:t>
            </a:r>
          </a:p>
          <a:p>
            <a:pPr lvl="0"/>
            <a:r>
              <a:rPr lang="en-US" i="0" baseline="30000" dirty="0" smtClean="0"/>
              <a:t>2 </a:t>
            </a:r>
            <a:r>
              <a:rPr lang="en-US" i="0" dirty="0" smtClean="0"/>
              <a:t>van </a:t>
            </a:r>
            <a:r>
              <a:rPr lang="en-US" i="0" dirty="0"/>
              <a:t>de </a:t>
            </a:r>
            <a:r>
              <a:rPr lang="en-US" i="0" dirty="0" err="1"/>
              <a:t>Loosdrecht</a:t>
            </a:r>
            <a:r>
              <a:rPr lang="en-US" i="0" dirty="0"/>
              <a:t> AA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224.</a:t>
            </a:r>
          </a:p>
        </p:txBody>
      </p:sp>
    </p:spTree>
    <p:extLst>
      <p:ext uri="{BB962C8B-B14F-4D97-AF65-F5344CB8AC3E}">
        <p14:creationId xmlns:p14="http://schemas.microsoft.com/office/powerpoint/2010/main" val="18418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5482494" y="1130625"/>
            <a:ext cx="3429674" cy="1281399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LEN </a:t>
            </a:r>
            <a:r>
              <a:rPr lang="de-DE" altLang="en-US" sz="18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10 mg/d x 21 d q28d </a:t>
            </a: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for </a:t>
            </a:r>
            <a:b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≥6 mo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5486400" y="2874016"/>
            <a:ext cx="3425768" cy="1244937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LEN </a:t>
            </a:r>
            <a:r>
              <a:rPr lang="en-US" altLang="en-US" sz="18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10 mg/d x 21 d </a:t>
            </a: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q28d for </a:t>
            </a:r>
            <a:b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≥12 mo + </a:t>
            </a:r>
            <a:r>
              <a:rPr lang="en-US" altLang="en-US" sz="18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EPO/G-CSF </a:t>
            </a: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/>
            </a:r>
            <a:b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if </a:t>
            </a:r>
            <a:r>
              <a:rPr lang="en-US" altLang="en-US" sz="18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no </a:t>
            </a: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HI-E</a:t>
            </a:r>
            <a:endParaRPr lang="en-US" altLang="en-US" sz="1800" b="1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30900" y="60960"/>
            <a:ext cx="8759768" cy="1284297"/>
          </a:xfrm>
        </p:spPr>
        <p:txBody>
          <a:bodyPr/>
          <a:lstStyle/>
          <a:p>
            <a:r>
              <a:rPr lang="en-US" dirty="0" smtClean="0"/>
              <a:t>HOVON89: </a:t>
            </a:r>
            <a:r>
              <a:rPr lang="en-US" dirty="0"/>
              <a:t>Phase </a:t>
            </a:r>
            <a:r>
              <a:rPr lang="en-US" dirty="0" smtClean="0"/>
              <a:t>II Trial Design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2556" y="153811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3878179" y="2700541"/>
            <a:ext cx="461316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48335" y="1305415"/>
            <a:ext cx="2943084" cy="2819400"/>
          </a:xfrm>
          <a:prstGeom prst="rect">
            <a:avLst/>
          </a:prstGeom>
          <a:solidFill>
            <a:srgbClr val="005796"/>
          </a:solidFill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182880" tIns="182880" bIns="182880" anchor="ctr" anchorCtr="0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ts val="600"/>
              </a:spcBef>
              <a:buFont typeface="Arial" pitchFamily="-104" charset="0"/>
              <a:buNone/>
            </a:pPr>
            <a:r>
              <a:rPr lang="en-US" sz="1800" b="1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Eligibility (n = 200)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/>
              <a:t>P</a:t>
            </a:r>
            <a:r>
              <a:rPr lang="en-US" sz="1800" dirty="0" smtClean="0"/>
              <a:t>atients </a:t>
            </a:r>
            <a:r>
              <a:rPr lang="en-US" sz="1800" dirty="0"/>
              <a:t>with low/int-1 risk MDS </a:t>
            </a:r>
            <a:endParaRPr lang="en-US" sz="1800" dirty="0" smtClean="0"/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 smtClean="0"/>
              <a:t>Refractory </a:t>
            </a:r>
            <a:r>
              <a:rPr lang="en-US" sz="1800" dirty="0"/>
              <a:t>or unlikely to respond to erythropoietin and granulocyte-colony stimulating factor (EPO/G-CSF) </a:t>
            </a:r>
            <a:endParaRPr lang="en-US" sz="1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924889" y="6148513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dirty="0" smtClean="0">
                <a:solidFill>
                  <a:schemeClr val="bg1"/>
                </a:solidFill>
              </a:rPr>
              <a:t>Endpoints:</a:t>
            </a:r>
            <a:r>
              <a:rPr lang="en-US" sz="1800" b="1" dirty="0" smtClean="0">
                <a:solidFill>
                  <a:schemeClr val="bg1"/>
                </a:solidFill>
              </a:rPr>
              <a:t> Efficacy and safety</a:t>
            </a:r>
            <a:endParaRPr lang="en-US" sz="1800" b="1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4616281" y="1771325"/>
            <a:ext cx="0" cy="6244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4616281" y="3005342"/>
            <a:ext cx="0" cy="53500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4588128" y="1786141"/>
            <a:ext cx="81816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4588128" y="3538741"/>
            <a:ext cx="81816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09600" y="4756318"/>
            <a:ext cx="8302568" cy="1302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/>
              <a:t>Patients in </a:t>
            </a:r>
            <a:r>
              <a:rPr lang="en-US" sz="1800" dirty="0" smtClean="0"/>
              <a:t>the LEN + EPO/G-CSF arm without HI-E </a:t>
            </a:r>
            <a:r>
              <a:rPr lang="en-US" sz="1800" dirty="0"/>
              <a:t>after 4 cycles received EPO (30,000 IU/wk).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For </a:t>
            </a:r>
            <a:r>
              <a:rPr lang="en-US" sz="1800" dirty="0"/>
              <a:t>patients </a:t>
            </a:r>
            <a:r>
              <a:rPr lang="en-US" sz="1800" dirty="0" smtClean="0"/>
              <a:t>without HI-E </a:t>
            </a:r>
            <a:r>
              <a:rPr lang="en-US" sz="1800" dirty="0"/>
              <a:t>after 6 </a:t>
            </a:r>
            <a:r>
              <a:rPr lang="en-US" sz="1800" dirty="0" smtClean="0"/>
              <a:t>mo, </a:t>
            </a:r>
            <a:r>
              <a:rPr lang="en-US" sz="1800" dirty="0"/>
              <a:t>EPO was increased to 60,000 </a:t>
            </a:r>
            <a:r>
              <a:rPr lang="en-US" sz="1800" dirty="0" smtClean="0"/>
              <a:t>IU/wk</a:t>
            </a:r>
            <a:r>
              <a:rPr lang="en-US" sz="1800" dirty="0"/>
              <a:t>. </a:t>
            </a:r>
            <a:endParaRPr lang="en-US" sz="1800" dirty="0" smtClean="0"/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/>
              <a:t>For patients without HI-E at 8 </a:t>
            </a:r>
            <a:r>
              <a:rPr lang="en-US" sz="1800" dirty="0" err="1"/>
              <a:t>mo</a:t>
            </a:r>
            <a:r>
              <a:rPr lang="en-US" sz="1800" dirty="0"/>
              <a:t>, </a:t>
            </a:r>
            <a:r>
              <a:rPr lang="en-US" sz="1800" dirty="0" smtClean="0"/>
              <a:t>G-CSF </a:t>
            </a:r>
            <a:r>
              <a:rPr lang="en-US" sz="1800" dirty="0"/>
              <a:t>(</a:t>
            </a:r>
            <a:r>
              <a:rPr lang="en-US" sz="1800" dirty="0" smtClean="0"/>
              <a:t>3 x </a:t>
            </a:r>
            <a:r>
              <a:rPr lang="en-US" sz="1800" dirty="0"/>
              <a:t>300-480 µg/wk) was </a:t>
            </a:r>
            <a:r>
              <a:rPr lang="en-US" sz="1800" dirty="0" smtClean="0"/>
              <a:t>added. 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6519446"/>
            <a:ext cx="6853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an de Loosdrecht AA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224.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830854" y="1990642"/>
            <a:ext cx="5934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1:1</a:t>
            </a:r>
            <a:endParaRPr lang="en-US" sz="2200" b="1" dirty="0"/>
          </a:p>
        </p:txBody>
      </p: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4159081" y="2205241"/>
            <a:ext cx="914400" cy="914400"/>
            <a:chOff x="1872" y="1584"/>
            <a:chExt cx="576" cy="576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Arial"/>
                <a:ea typeface="MS PGothic" charset="0"/>
                <a:cs typeface="+mn-cs"/>
              </a:endParaRPr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prstClr val="white"/>
                  </a:solidFill>
                  <a:ea typeface="MS PGothic" charset="0"/>
                  <a:cs typeface="+mn-cs"/>
                </a:rPr>
                <a:t>R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09600" y="4328491"/>
            <a:ext cx="830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HI-E = hematologic improvement, erythroid</a:t>
            </a:r>
          </a:p>
        </p:txBody>
      </p:sp>
    </p:spTree>
    <p:extLst>
      <p:ext uri="{BB962C8B-B14F-4D97-AF65-F5344CB8AC3E}">
        <p14:creationId xmlns:p14="http://schemas.microsoft.com/office/powerpoint/2010/main" val="1425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609600" y="1149871"/>
            <a:ext cx="7982794" cy="3041129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353" y="4486065"/>
            <a:ext cx="7872047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HI-E incidence </a:t>
            </a:r>
            <a:r>
              <a:rPr lang="en-US" sz="1800" dirty="0" smtClean="0">
                <a:solidFill>
                  <a:srgbClr val="FFFF00"/>
                </a:solidFill>
              </a:rPr>
              <a:t>was </a:t>
            </a:r>
            <a:r>
              <a:rPr lang="en-US" sz="1800" dirty="0">
                <a:solidFill>
                  <a:srgbClr val="FFFF00"/>
                </a:solidFill>
              </a:rPr>
              <a:t>significantly lower in </a:t>
            </a:r>
            <a:r>
              <a:rPr lang="en-US" sz="1800" dirty="0" smtClean="0">
                <a:solidFill>
                  <a:srgbClr val="FFFF00"/>
                </a:solidFill>
              </a:rPr>
              <a:t>non-</a:t>
            </a:r>
            <a:r>
              <a:rPr lang="mr-IN" sz="1800" dirty="0" err="1">
                <a:solidFill>
                  <a:srgbClr val="FFFF00"/>
                </a:solidFill>
              </a:rPr>
              <a:t>del</a:t>
            </a:r>
            <a:r>
              <a:rPr lang="mr-IN" sz="1800" dirty="0">
                <a:solidFill>
                  <a:srgbClr val="FFFF00"/>
                </a:solidFill>
              </a:rPr>
              <a:t>(5q</a:t>
            </a:r>
            <a:r>
              <a:rPr lang="mr-IN" sz="1800" dirty="0" smtClean="0">
                <a:solidFill>
                  <a:srgbClr val="FFFF00"/>
                </a:solidFill>
              </a:rPr>
              <a:t>)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</a:rPr>
              <a:t>than </a:t>
            </a:r>
            <a:r>
              <a:rPr lang="en-US" sz="1800" dirty="0" smtClean="0">
                <a:solidFill>
                  <a:srgbClr val="FFFF00"/>
                </a:solidFill>
              </a:rPr>
              <a:t>in </a:t>
            </a:r>
            <a:r>
              <a:rPr lang="mr-IN" sz="1800" dirty="0" err="1">
                <a:solidFill>
                  <a:srgbClr val="FFFF00"/>
                </a:solidFill>
              </a:rPr>
              <a:t>del</a:t>
            </a:r>
            <a:r>
              <a:rPr lang="mr-IN" sz="1800" dirty="0">
                <a:solidFill>
                  <a:srgbClr val="FFFF00"/>
                </a:solidFill>
              </a:rPr>
              <a:t>(5q</a:t>
            </a:r>
            <a:r>
              <a:rPr lang="mr-IN" sz="1800" dirty="0" smtClean="0">
                <a:solidFill>
                  <a:srgbClr val="FFFF00"/>
                </a:solidFill>
              </a:rPr>
              <a:t>)</a:t>
            </a:r>
            <a:r>
              <a:rPr lang="en-US" sz="1800" dirty="0" smtClean="0">
                <a:solidFill>
                  <a:srgbClr val="FFFF00"/>
                </a:solidFill>
              </a:rPr>
              <a:t> MDS </a:t>
            </a:r>
            <a:r>
              <a:rPr lang="en-US" sz="1800" dirty="0">
                <a:solidFill>
                  <a:srgbClr val="FFFF00"/>
                </a:solidFill>
              </a:rPr>
              <a:t>(33% vs 78</a:t>
            </a:r>
            <a:r>
              <a:rPr lang="en-US" sz="1800" dirty="0" smtClean="0">
                <a:solidFill>
                  <a:srgbClr val="FFFF00"/>
                </a:solidFill>
              </a:rPr>
              <a:t>%)</a:t>
            </a:r>
            <a:r>
              <a:rPr lang="en-US" sz="1800" dirty="0" smtClean="0">
                <a:latin typeface="+mn-lt"/>
              </a:rPr>
              <a:t>.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Median duration of HI-E = 10 months.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charset="0"/>
              <a:buChar char="•"/>
            </a:pPr>
            <a:r>
              <a:rPr lang="en-US" sz="1800" dirty="0"/>
              <a:t>Median </a:t>
            </a:r>
            <a:r>
              <a:rPr lang="en-US" sz="1800" dirty="0" smtClean="0"/>
              <a:t>follow-up of </a:t>
            </a:r>
            <a:r>
              <a:rPr lang="en-US" sz="1800" dirty="0"/>
              <a:t>patients still alive </a:t>
            </a:r>
            <a:r>
              <a:rPr lang="en-US" sz="1800" dirty="0" smtClean="0"/>
              <a:t>= 31 </a:t>
            </a:r>
            <a:r>
              <a:rPr lang="en-US" sz="1800" dirty="0"/>
              <a:t>months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 smtClean="0"/>
              <a:t>HOVON89: Efficacy between Treatment Arms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776483"/>
              </p:ext>
            </p:extLst>
          </p:nvPr>
        </p:nvGraphicFramePr>
        <p:xfrm>
          <a:off x="743793" y="1302598"/>
          <a:ext cx="7696200" cy="273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0021"/>
                <a:gridCol w="1472317"/>
                <a:gridCol w="1539240"/>
                <a:gridCol w="1204622"/>
              </a:tblGrid>
              <a:tr h="793053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LEN + EPO/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  G-CSF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</a:tr>
              <a:tr h="4857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 PFS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14.4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15.4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0.43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857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OS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51.1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37.7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0.09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8573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Patients who achieved HI-E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38%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41%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0.46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857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 time to HI-E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3.1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3.1 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6853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an de Loosdrecht AA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224.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4328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609600" y="1149872"/>
            <a:ext cx="7982794" cy="253372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3988395"/>
            <a:ext cx="7620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A landmark </a:t>
            </a:r>
            <a:r>
              <a:rPr lang="en-US" sz="1800" dirty="0"/>
              <a:t>analysis at 12 </a:t>
            </a:r>
            <a:r>
              <a:rPr lang="en-US" sz="1800" dirty="0" smtClean="0"/>
              <a:t>months </a:t>
            </a:r>
            <a:r>
              <a:rPr lang="en-US" sz="1800" dirty="0"/>
              <a:t>confirms a </a:t>
            </a:r>
            <a:r>
              <a:rPr lang="en-US" sz="1800" dirty="0" smtClean="0"/>
              <a:t>significantly </a:t>
            </a:r>
            <a:r>
              <a:rPr lang="en-US" sz="1800" dirty="0"/>
              <a:t>prolonged OS in patients who achieved HI-E (28 and 51 months, </a:t>
            </a:r>
            <a:r>
              <a:rPr lang="en-US" sz="1800" i="1" dirty="0" smtClean="0"/>
              <a:t>p </a:t>
            </a:r>
            <a:r>
              <a:rPr lang="en-US" sz="1800" dirty="0" smtClean="0"/>
              <a:t>&lt; 0.002</a:t>
            </a:r>
            <a:r>
              <a:rPr lang="en-US" sz="1800" dirty="0"/>
              <a:t>, </a:t>
            </a:r>
            <a:r>
              <a:rPr lang="en-US" sz="1800" dirty="0" err="1" smtClean="0"/>
              <a:t>nonresponders</a:t>
            </a:r>
            <a:r>
              <a:rPr lang="en-US" sz="1800" dirty="0" smtClean="0"/>
              <a:t> </a:t>
            </a:r>
            <a:r>
              <a:rPr lang="en-US" sz="1800" dirty="0"/>
              <a:t>vs responders</a:t>
            </a:r>
            <a:r>
              <a:rPr lang="en-US" sz="1800" dirty="0" smtClean="0"/>
              <a:t>).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/>
              <a:t>At 2 </a:t>
            </a:r>
            <a:r>
              <a:rPr lang="en-US" sz="1800" dirty="0" smtClean="0"/>
              <a:t>years, </a:t>
            </a:r>
            <a:r>
              <a:rPr lang="en-US" sz="1800" dirty="0"/>
              <a:t>17% of patients had experienced </a:t>
            </a:r>
            <a:r>
              <a:rPr lang="en-US" sz="1800" dirty="0" smtClean="0"/>
              <a:t>progression </a:t>
            </a:r>
            <a:r>
              <a:rPr lang="en-US" sz="1800" dirty="0"/>
              <a:t>to AML (no differences between arms). </a:t>
            </a:r>
            <a:endParaRPr lang="en-US" sz="1800" dirty="0" smtClean="0"/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Adverse </a:t>
            </a:r>
            <a:r>
              <a:rPr lang="en-US" sz="1800" dirty="0"/>
              <a:t>events were consistent with the known safety profile of </a:t>
            </a:r>
            <a:r>
              <a:rPr lang="en-US" sz="1800" dirty="0" smtClean="0"/>
              <a:t>LEN/EPO/G-CSF.</a:t>
            </a:r>
            <a:endParaRPr lang="en-US" sz="1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88899"/>
            <a:ext cx="7772400" cy="901701"/>
          </a:xfrm>
        </p:spPr>
        <p:txBody>
          <a:bodyPr/>
          <a:lstStyle/>
          <a:p>
            <a:r>
              <a:rPr lang="en-US" dirty="0" smtClean="0"/>
              <a:t>HOVON89: Efficacy in Responders versus </a:t>
            </a:r>
            <a:r>
              <a:rPr lang="en-US" dirty="0" err="1" smtClean="0"/>
              <a:t>Nonresponders</a:t>
            </a:r>
            <a:r>
              <a:rPr lang="en-US" dirty="0" smtClean="0"/>
              <a:t> and Safety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78267"/>
              </p:ext>
            </p:extLst>
          </p:nvPr>
        </p:nvGraphicFramePr>
        <p:xfrm>
          <a:off x="762000" y="1295399"/>
          <a:ext cx="7696201" cy="2226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245"/>
                <a:gridCol w="1940781"/>
                <a:gridCol w="2141552"/>
                <a:gridCol w="1204623"/>
              </a:tblGrid>
              <a:tr h="100057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Nonresponders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(no HI-E)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Responders </a:t>
                      </a:r>
                      <a:br>
                        <a:rPr lang="en-US" sz="18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(HI-E)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</a:tr>
              <a:tr h="612840">
                <a:tc>
                  <a:txBody>
                    <a:bodyPr/>
                    <a:lstStyle/>
                    <a:p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Median PFS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13 mo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19 mo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0.02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612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Median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OS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31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mo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63 mo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&lt;0.001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6853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an de Loosdrecht AA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224.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5213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Author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LEN yields sustained HI-E in 33% of patients with non-del(5q) low/int-1 risk MDS refractory or unlikely to respond on EPO/G-CSF.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addition of EPO/G-CSF did not improve HI-E.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achievement of HI-E significantly improves PFS and OS</a:t>
            </a:r>
            <a:r>
              <a:rPr lang="en-GB" altLang="en-US" dirty="0" smtClean="0">
                <a:cs typeface="Arial"/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6795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van de </a:t>
            </a:r>
            <a:r>
              <a:rPr lang="en-US" sz="1600" dirty="0" err="1"/>
              <a:t>Loosdrecht</a:t>
            </a:r>
            <a:r>
              <a:rPr lang="en-US" sz="1600" dirty="0"/>
              <a:t> AA et al. </a:t>
            </a:r>
            <a:r>
              <a:rPr lang="en-US" sz="1600" i="1" dirty="0"/>
              <a:t>Proc ASH </a:t>
            </a:r>
            <a:r>
              <a:rPr lang="en-US" sz="1600" dirty="0"/>
              <a:t>2016;Abstract 224. </a:t>
            </a:r>
            <a:r>
              <a:rPr lang="en-US" sz="1600"/>
              <a:t>(Abstract only)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068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Combined Treatment with </a:t>
            </a:r>
            <a:r>
              <a:rPr lang="en-US" dirty="0" err="1"/>
              <a:t>Lenalidomide</a:t>
            </a:r>
            <a:r>
              <a:rPr lang="en-US" dirty="0"/>
              <a:t> (LEN) and </a:t>
            </a:r>
            <a:r>
              <a:rPr lang="en-US" dirty="0" err="1"/>
              <a:t>Epoetin</a:t>
            </a:r>
            <a:r>
              <a:rPr lang="en-US" dirty="0"/>
              <a:t> Alfa (EA) Is Superior to </a:t>
            </a:r>
            <a:r>
              <a:rPr lang="en-US" dirty="0" err="1"/>
              <a:t>Lenalidomide</a:t>
            </a:r>
            <a:r>
              <a:rPr lang="en-US" dirty="0"/>
              <a:t> Alone in Patients with Erythropoietin (</a:t>
            </a:r>
            <a:r>
              <a:rPr lang="en-US" dirty="0" err="1"/>
              <a:t>Epo</a:t>
            </a:r>
            <a:r>
              <a:rPr lang="en-US" dirty="0"/>
              <a:t>)-Refractory, Lower Risk (LR) Non-Deletion 5q [Del(5q)] Myelodysplastic Syndrome (MDS): Results of the E2905 Intergroup Study — </a:t>
            </a:r>
            <a:r>
              <a:rPr lang="en-US" dirty="0" smtClean="0"/>
              <a:t>An ECOG-ACRIN </a:t>
            </a:r>
            <a:r>
              <a:rPr lang="en-US" dirty="0"/>
              <a:t>Cancer Research Group Study, Grant CA180820, and the National Cancer Institute of the National Institutes of Health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List AF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223.</a:t>
            </a:r>
          </a:p>
        </p:txBody>
      </p:sp>
    </p:spTree>
    <p:extLst>
      <p:ext uri="{BB962C8B-B14F-4D97-AF65-F5344CB8AC3E}">
        <p14:creationId xmlns:p14="http://schemas.microsoft.com/office/powerpoint/2010/main" val="6777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17417"/>
            <a:ext cx="7772400" cy="50276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cs typeface="Arial"/>
              </a:rPr>
              <a:t>Treatment with recombinant human </a:t>
            </a:r>
            <a:r>
              <a:rPr lang="en-US" altLang="en-US" sz="2200" dirty="0" err="1" smtClean="0">
                <a:cs typeface="Arial"/>
              </a:rPr>
              <a:t>Epo</a:t>
            </a:r>
            <a:r>
              <a:rPr lang="en-US" altLang="en-US" sz="2200" dirty="0" smtClean="0">
                <a:cs typeface="Arial"/>
              </a:rPr>
              <a:t> (</a:t>
            </a:r>
            <a:r>
              <a:rPr lang="en-US" altLang="en-US" sz="2200" dirty="0" err="1" smtClean="0">
                <a:cs typeface="Arial"/>
              </a:rPr>
              <a:t>rhu-Epo</a:t>
            </a:r>
            <a:r>
              <a:rPr lang="en-US" altLang="en-US" sz="2200" dirty="0" smtClean="0">
                <a:cs typeface="Arial"/>
              </a:rPr>
              <a:t>) ameliorates anemia in a subset of patients with LR-MDS, but effective salvage strategies are limited.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cs typeface="Arial"/>
              </a:rPr>
              <a:t>In patients with high transfusion burden or elevated serum </a:t>
            </a:r>
            <a:r>
              <a:rPr lang="en-US" altLang="en-US" sz="2200" dirty="0" err="1" smtClean="0">
                <a:cs typeface="Arial"/>
              </a:rPr>
              <a:t>Epo</a:t>
            </a:r>
            <a:r>
              <a:rPr lang="en-US" altLang="en-US" sz="2200" dirty="0" smtClean="0">
                <a:cs typeface="Arial"/>
              </a:rPr>
              <a:t> levels, cytokine therapy is generally ineffective.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 a pilot study for </a:t>
            </a:r>
            <a:r>
              <a:rPr lang="en-US" sz="2200" dirty="0" err="1" smtClean="0"/>
              <a:t>Epo</a:t>
            </a:r>
            <a:r>
              <a:rPr lang="en-US" sz="2200" dirty="0" smtClean="0"/>
              <a:t>-refractory MDS, the addition of EA yielded erythroid responses in 28% of patients who were unresponsive to LEN alone, suggesting that LEN overcomes resistance and augments response to </a:t>
            </a:r>
            <a:r>
              <a:rPr lang="en-US" sz="2200" dirty="0" err="1" smtClean="0"/>
              <a:t>rhu-Epo</a:t>
            </a:r>
            <a:r>
              <a:rPr lang="en-US" sz="2200" dirty="0" smtClean="0"/>
              <a:t> (</a:t>
            </a:r>
            <a:r>
              <a:rPr lang="en-US" sz="2200" i="1" dirty="0" smtClean="0"/>
              <a:t>Blood</a:t>
            </a:r>
            <a:r>
              <a:rPr lang="en-US" sz="2200" dirty="0" smtClean="0"/>
              <a:t> 2012;120:3419).</a:t>
            </a:r>
          </a:p>
          <a:p>
            <a:pPr>
              <a:spcAft>
                <a:spcPts val="600"/>
              </a:spcAft>
            </a:pPr>
            <a:r>
              <a:rPr lang="en-US" sz="2200" b="1" u="sng" dirty="0" smtClean="0"/>
              <a:t>Study objective:</a:t>
            </a:r>
            <a:r>
              <a:rPr lang="en-US" sz="2200" dirty="0" smtClean="0"/>
              <a:t> To compare LEN to LEN/EA in patients with LR-MDS without del(5q) who are refractory to or ineligible for treatment with </a:t>
            </a:r>
            <a:r>
              <a:rPr lang="en-US" sz="2200" dirty="0" err="1" smtClean="0"/>
              <a:t>rhu-Epo</a:t>
            </a:r>
            <a:r>
              <a:rPr lang="en-US" sz="2200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045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List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ECOG-E2905: Phase III Trial Design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4819313"/>
            <a:ext cx="8991600" cy="2267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600" b="1" u="sng" dirty="0" smtClean="0"/>
              <a:t>Primary endpoint:</a:t>
            </a:r>
            <a:r>
              <a:rPr lang="en-US" sz="1600" dirty="0" smtClean="0"/>
              <a:t> </a:t>
            </a:r>
            <a:r>
              <a:rPr lang="en-US" sz="1600" dirty="0"/>
              <a:t>Major erythroid response </a:t>
            </a:r>
            <a:r>
              <a:rPr lang="en-US" sz="1600" dirty="0" smtClean="0"/>
              <a:t>(</a:t>
            </a:r>
            <a:r>
              <a:rPr lang="en-US" sz="1600" dirty="0"/>
              <a:t>MER) rate as defined by modified IWG </a:t>
            </a:r>
            <a:r>
              <a:rPr lang="en-US" sz="1600" dirty="0" smtClean="0"/>
              <a:t>criteria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600" dirty="0"/>
              <a:t>Transfusion-dependent (TD) patients </a:t>
            </a:r>
            <a:r>
              <a:rPr lang="en-US" sz="1600" dirty="0" smtClean="0"/>
              <a:t>(≥4U </a:t>
            </a:r>
            <a:r>
              <a:rPr lang="en-US" sz="1600" dirty="0"/>
              <a:t>RBC/8 </a:t>
            </a:r>
            <a:r>
              <a:rPr lang="en-US" sz="1600" dirty="0" err="1"/>
              <a:t>wk</a:t>
            </a:r>
            <a:r>
              <a:rPr lang="en-US" sz="1600" dirty="0"/>
              <a:t>): Transfusion independence for ≥8 consecutive weeks AND a ≥</a:t>
            </a:r>
            <a:r>
              <a:rPr lang="en-US" sz="1600" dirty="0" smtClean="0"/>
              <a:t>1-g/</a:t>
            </a:r>
            <a:r>
              <a:rPr lang="en-US" sz="1600" dirty="0" err="1" smtClean="0"/>
              <a:t>dL</a:t>
            </a:r>
            <a:r>
              <a:rPr lang="en-US" sz="1600" dirty="0" smtClean="0"/>
              <a:t> </a:t>
            </a:r>
            <a:r>
              <a:rPr lang="en-US" sz="1600" dirty="0"/>
              <a:t>hemoglobin rise compared to mean </a:t>
            </a:r>
            <a:r>
              <a:rPr lang="en-US" sz="1600" dirty="0" err="1"/>
              <a:t>pretransfusion</a:t>
            </a:r>
            <a:r>
              <a:rPr lang="en-US" sz="1600" dirty="0"/>
              <a:t> baseline value </a:t>
            </a:r>
            <a:endParaRPr lang="en-US" sz="1600" dirty="0" smtClean="0"/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600" dirty="0" smtClean="0"/>
              <a:t>Non-TD </a:t>
            </a:r>
            <a:r>
              <a:rPr lang="en-US" sz="1600" dirty="0"/>
              <a:t>patients (&lt;4U RBC/8 </a:t>
            </a:r>
            <a:r>
              <a:rPr lang="en-US" sz="1600" dirty="0" err="1"/>
              <a:t>wk</a:t>
            </a:r>
            <a:r>
              <a:rPr lang="en-US" sz="1600" dirty="0"/>
              <a:t>): A &gt;</a:t>
            </a:r>
            <a:r>
              <a:rPr lang="en-US" sz="1600" dirty="0" smtClean="0"/>
              <a:t>2-g/</a:t>
            </a:r>
            <a:r>
              <a:rPr lang="en-US" sz="1600" dirty="0" err="1" smtClean="0"/>
              <a:t>dL</a:t>
            </a:r>
            <a:r>
              <a:rPr lang="en-US" sz="1600" dirty="0" smtClean="0"/>
              <a:t> </a:t>
            </a:r>
            <a:r>
              <a:rPr lang="en-US" sz="1600" dirty="0"/>
              <a:t>rise in hemoglobin without transfusion for ≥8 consecutive weeks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endParaRPr lang="en-US" sz="1600" dirty="0"/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045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List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223.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34424" y="1186825"/>
            <a:ext cx="2739197" cy="3046988"/>
          </a:xfrm>
          <a:prstGeom prst="rect">
            <a:avLst/>
          </a:prstGeom>
          <a:solidFill>
            <a:srgbClr val="005796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Eligibility (n = 248)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dirty="0" smtClean="0"/>
              <a:t>Patients </a:t>
            </a:r>
            <a:r>
              <a:rPr lang="en-US" sz="1600" dirty="0"/>
              <a:t>with </a:t>
            </a:r>
            <a:r>
              <a:rPr lang="en-US" sz="1600" dirty="0" smtClean="0"/>
              <a:t>low </a:t>
            </a:r>
            <a:r>
              <a:rPr lang="en-US" sz="1600" dirty="0"/>
              <a:t>or </a:t>
            </a:r>
            <a:r>
              <a:rPr lang="en-US" sz="1600" dirty="0" smtClean="0"/>
              <a:t>intermediate-1 </a:t>
            </a:r>
            <a:r>
              <a:rPr lang="en-US" sz="1600" dirty="0"/>
              <a:t>(Int-1) risk IPSS MDS without del(5q</a:t>
            </a:r>
            <a:r>
              <a:rPr lang="en-US" sz="1600" dirty="0" smtClean="0"/>
              <a:t>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dirty="0" smtClean="0"/>
              <a:t>Hemoglobin </a:t>
            </a:r>
            <a:r>
              <a:rPr lang="en-US" sz="1600" dirty="0"/>
              <a:t>&lt;9.5 g/dL </a:t>
            </a:r>
            <a:r>
              <a:rPr lang="en-US" sz="1600" dirty="0" smtClean="0"/>
              <a:t>and </a:t>
            </a:r>
            <a:r>
              <a:rPr lang="en-US" sz="1600" dirty="0"/>
              <a:t>unresponsive to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rhu-Epo</a:t>
            </a:r>
            <a:r>
              <a:rPr lang="en-US" sz="1600" dirty="0" smtClean="0"/>
              <a:t> </a:t>
            </a:r>
            <a:r>
              <a:rPr lang="en-US" sz="1600" dirty="0"/>
              <a:t>treatment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or transfusion dependent (&gt;</a:t>
            </a:r>
            <a:r>
              <a:rPr lang="en-US" sz="1600" dirty="0"/>
              <a:t>2 units/mo) with serum Epo &gt;</a:t>
            </a:r>
            <a:r>
              <a:rPr lang="en-US" sz="1600" dirty="0" smtClean="0"/>
              <a:t>500 mU/mL</a:t>
            </a:r>
            <a:endParaRPr lang="en-US" sz="1600" dirty="0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597599" y="4485067"/>
            <a:ext cx="5195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defTabSz="914400" fontAlgn="auto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dirty="0">
                <a:solidFill>
                  <a:schemeClr val="bg1"/>
                </a:solidFill>
                <a:cs typeface="+mn-cs"/>
              </a:rPr>
              <a:t>Week:   0                 			                   16</a:t>
            </a:r>
          </a:p>
        </p:txBody>
      </p:sp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3470716" y="4270755"/>
            <a:ext cx="4083050" cy="214312"/>
            <a:chOff x="2935112" y="4704338"/>
            <a:chExt cx="4277442" cy="180072"/>
          </a:xfrm>
        </p:grpSpPr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2935112" y="4873739"/>
              <a:ext cx="427744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grpSp>
          <p:nvGrpSpPr>
            <p:cNvPr id="16" name="Group 9"/>
            <p:cNvGrpSpPr>
              <a:grpSpLocks/>
            </p:cNvGrpSpPr>
            <p:nvPr/>
          </p:nvGrpSpPr>
          <p:grpSpPr bwMode="auto">
            <a:xfrm>
              <a:off x="2961714" y="4704338"/>
              <a:ext cx="4224238" cy="180072"/>
              <a:chOff x="2778269" y="4627755"/>
              <a:chExt cx="4224238" cy="260973"/>
            </a:xfrm>
          </p:grpSpPr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2778276" y="4627755"/>
                <a:ext cx="0" cy="24164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7002500" y="4647086"/>
                <a:ext cx="0" cy="24164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p:grpSp>
      </p:grp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367651" y="1351352"/>
            <a:ext cx="2328344" cy="939800"/>
          </a:xfrm>
          <a:prstGeom prst="rect">
            <a:avLst/>
          </a:prstGeom>
          <a:solidFill>
            <a:srgbClr val="F9961E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fontAlgn="auto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b="1" dirty="0" smtClean="0">
                <a:solidFill>
                  <a:srgbClr val="36318C"/>
                </a:solidFill>
              </a:rPr>
              <a:t>LEN</a:t>
            </a:r>
            <a:endParaRPr lang="en-US" altLang="en-US" sz="1600" b="1" dirty="0">
              <a:solidFill>
                <a:srgbClr val="36318C"/>
              </a:solidFill>
            </a:endParaRPr>
          </a:p>
          <a:p>
            <a:pPr algn="ctr" defTabSz="914400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600" b="1" dirty="0">
                <a:solidFill>
                  <a:srgbClr val="36318C"/>
                </a:solidFill>
              </a:rPr>
              <a:t>10 mg/</a:t>
            </a:r>
            <a:r>
              <a:rPr lang="en-US" altLang="en-US" sz="1600" b="1" dirty="0" smtClean="0">
                <a:solidFill>
                  <a:srgbClr val="36318C"/>
                </a:solidFill>
              </a:rPr>
              <a:t>d x 21 d q28d</a:t>
            </a:r>
            <a:br>
              <a:rPr lang="en-US" altLang="en-US" sz="1600" b="1" dirty="0" smtClean="0">
                <a:solidFill>
                  <a:srgbClr val="36318C"/>
                </a:solidFill>
              </a:rPr>
            </a:br>
            <a:r>
              <a:rPr lang="en-US" sz="1600" b="1" dirty="0">
                <a:solidFill>
                  <a:srgbClr val="0025A7"/>
                </a:solidFill>
              </a:rPr>
              <a:t>(n = 81</a:t>
            </a:r>
            <a:r>
              <a:rPr lang="en-US" sz="1600" b="1" dirty="0" smtClean="0">
                <a:solidFill>
                  <a:srgbClr val="0025A7"/>
                </a:solidFill>
              </a:rPr>
              <a:t>)</a:t>
            </a:r>
            <a:endParaRPr lang="en-US" sz="1600" b="1" dirty="0">
              <a:solidFill>
                <a:srgbClr val="0025A7"/>
              </a:solidFill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354951" y="3062161"/>
            <a:ext cx="2341044" cy="939800"/>
          </a:xfrm>
          <a:prstGeom prst="rect">
            <a:avLst/>
          </a:prstGeom>
          <a:solidFill>
            <a:srgbClr val="99CD14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600" b="1" dirty="0" smtClean="0">
                <a:solidFill>
                  <a:srgbClr val="36318C"/>
                </a:solidFill>
              </a:rPr>
              <a:t>LEN + EA</a:t>
            </a:r>
            <a:r>
              <a:rPr lang="en-US" sz="1600" b="1" dirty="0">
                <a:solidFill>
                  <a:srgbClr val="0025A7"/>
                </a:solidFill>
              </a:rPr>
              <a:t/>
            </a:r>
            <a:br>
              <a:rPr lang="en-US" sz="1600" b="1" dirty="0">
                <a:solidFill>
                  <a:srgbClr val="0025A7"/>
                </a:solidFill>
              </a:rPr>
            </a:br>
            <a:r>
              <a:rPr lang="en-US" sz="1600" b="1" dirty="0">
                <a:solidFill>
                  <a:srgbClr val="0025A7"/>
                </a:solidFill>
              </a:rPr>
              <a:t>60,000 U SC </a:t>
            </a:r>
            <a:r>
              <a:rPr lang="en-US" sz="1600" b="1" dirty="0" err="1" smtClean="0">
                <a:solidFill>
                  <a:srgbClr val="0025A7"/>
                </a:solidFill>
              </a:rPr>
              <a:t>qwk</a:t>
            </a:r>
            <a:r>
              <a:rPr lang="en-US" altLang="en-US" sz="1600" b="1" dirty="0" smtClean="0">
                <a:solidFill>
                  <a:srgbClr val="36318C"/>
                </a:solidFill>
              </a:rPr>
              <a:t> </a:t>
            </a:r>
            <a:br>
              <a:rPr lang="en-US" altLang="en-US" sz="1600" b="1" dirty="0" smtClean="0">
                <a:solidFill>
                  <a:srgbClr val="36318C"/>
                </a:solidFill>
              </a:rPr>
            </a:br>
            <a:r>
              <a:rPr lang="en-US" sz="1600" b="1" dirty="0">
                <a:solidFill>
                  <a:srgbClr val="0025A7"/>
                </a:solidFill>
              </a:rPr>
              <a:t> (n = 82)</a:t>
            </a:r>
            <a:endParaRPr lang="en-US" altLang="en-US" sz="1600" b="1" dirty="0">
              <a:solidFill>
                <a:srgbClr val="36318C"/>
              </a:solidFill>
            </a:endParaRPr>
          </a:p>
        </p:txBody>
      </p:sp>
      <p:sp>
        <p:nvSpPr>
          <p:cNvPr id="37" name="TextBox 30"/>
          <p:cNvSpPr txBox="1">
            <a:spLocks noChangeArrowheads="1"/>
          </p:cNvSpPr>
          <p:nvPr/>
        </p:nvSpPr>
        <p:spPr bwMode="auto">
          <a:xfrm>
            <a:off x="7162805" y="1576197"/>
            <a:ext cx="1676395" cy="584775"/>
          </a:xfrm>
          <a:prstGeom prst="rect">
            <a:avLst/>
          </a:prstGeom>
          <a:solidFill>
            <a:srgbClr val="F9961E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fontAlgn="auto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b="1" dirty="0">
                <a:solidFill>
                  <a:srgbClr val="36318C"/>
                </a:solidFill>
              </a:rPr>
              <a:t>IWG MER</a:t>
            </a:r>
          </a:p>
          <a:p>
            <a:pPr algn="ctr" defTabSz="914400" fontAlgn="auto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b="1" dirty="0">
                <a:solidFill>
                  <a:srgbClr val="36318C"/>
                </a:solidFill>
              </a:rPr>
              <a:t>Continue</a:t>
            </a:r>
          </a:p>
        </p:txBody>
      </p:sp>
      <p:sp>
        <p:nvSpPr>
          <p:cNvPr id="39" name="TextBox 32"/>
          <p:cNvSpPr txBox="1">
            <a:spLocks noChangeArrowheads="1"/>
          </p:cNvSpPr>
          <p:nvPr/>
        </p:nvSpPr>
        <p:spPr bwMode="auto">
          <a:xfrm>
            <a:off x="7162805" y="2314562"/>
            <a:ext cx="1662112" cy="683264"/>
          </a:xfrm>
          <a:prstGeom prst="rect">
            <a:avLst/>
          </a:prstGeom>
          <a:solidFill>
            <a:srgbClr val="99CD14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b="1" dirty="0">
                <a:solidFill>
                  <a:srgbClr val="36318C"/>
                </a:solidFill>
              </a:rPr>
              <a:t>No response</a:t>
            </a:r>
          </a:p>
          <a:p>
            <a:pPr algn="ctr" defTabSz="914400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b="1" dirty="0">
                <a:solidFill>
                  <a:srgbClr val="36318C"/>
                </a:solidFill>
              </a:rPr>
              <a:t>Cross over to LEN + EA</a:t>
            </a:r>
          </a:p>
        </p:txBody>
      </p:sp>
      <p:sp>
        <p:nvSpPr>
          <p:cNvPr id="40" name="TextBox 19"/>
          <p:cNvSpPr txBox="1">
            <a:spLocks noChangeArrowheads="1"/>
          </p:cNvSpPr>
          <p:nvPr/>
        </p:nvSpPr>
        <p:spPr bwMode="auto">
          <a:xfrm>
            <a:off x="3936983" y="1796425"/>
            <a:ext cx="4069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fontAlgn="auto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smtClean="0">
                <a:solidFill>
                  <a:schemeClr val="bg1"/>
                </a:solidFill>
              </a:rPr>
              <a:t>A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41" name="TextBox 19"/>
          <p:cNvSpPr txBox="1">
            <a:spLocks noChangeArrowheads="1"/>
          </p:cNvSpPr>
          <p:nvPr/>
        </p:nvSpPr>
        <p:spPr bwMode="auto">
          <a:xfrm>
            <a:off x="3934162" y="3011160"/>
            <a:ext cx="4069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fontAlgn="auto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B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07598" y="3664427"/>
            <a:ext cx="116005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500" dirty="0">
                <a:solidFill>
                  <a:schemeClr val="bg1"/>
                </a:solidFill>
              </a:rPr>
              <a:t>(n = 163</a:t>
            </a:r>
            <a:r>
              <a:rPr lang="en-US" altLang="en-US" sz="1500" dirty="0" smtClean="0">
                <a:solidFill>
                  <a:schemeClr val="bg1"/>
                </a:solidFill>
              </a:rPr>
              <a:t>)</a:t>
            </a:r>
            <a:endParaRPr lang="en-US" altLang="en-US" sz="1500" dirty="0">
              <a:solidFill>
                <a:schemeClr val="bg1"/>
              </a:solidFill>
            </a:endParaRPr>
          </a:p>
        </p:txBody>
      </p:sp>
      <p:sp>
        <p:nvSpPr>
          <p:cNvPr id="45" name="Line 2"/>
          <p:cNvSpPr>
            <a:spLocks noChangeShapeType="1"/>
          </p:cNvSpPr>
          <p:nvPr/>
        </p:nvSpPr>
        <p:spPr bwMode="auto">
          <a:xfrm>
            <a:off x="3200405" y="2611352"/>
            <a:ext cx="260401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3700458" y="1827114"/>
            <a:ext cx="0" cy="5735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3700458" y="3010239"/>
            <a:ext cx="0" cy="5735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3700458" y="1821252"/>
            <a:ext cx="67049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50" name="Group 24"/>
          <p:cNvGrpSpPr>
            <a:grpSpLocks/>
          </p:cNvGrpSpPr>
          <p:nvPr/>
        </p:nvGrpSpPr>
        <p:grpSpPr bwMode="auto">
          <a:xfrm>
            <a:off x="3276605" y="2159626"/>
            <a:ext cx="914400" cy="914400"/>
            <a:chOff x="1872" y="1584"/>
            <a:chExt cx="576" cy="576"/>
          </a:xfrm>
        </p:grpSpPr>
        <p:sp>
          <p:nvSpPr>
            <p:cNvPr id="51" name="Oval 50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Arial"/>
                <a:ea typeface="MS PGothic" charset="0"/>
                <a:cs typeface="+mn-cs"/>
              </a:endParaRPr>
            </a:p>
          </p:txBody>
        </p:sp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prstClr val="white"/>
                  </a:solidFill>
                  <a:ea typeface="MS PGothic" charset="0"/>
                  <a:cs typeface="+mn-cs"/>
                </a:rPr>
                <a:t>R</a:t>
              </a:r>
            </a:p>
          </p:txBody>
        </p:sp>
      </p:grpSp>
      <p:cxnSp>
        <p:nvCxnSpPr>
          <p:cNvPr id="53" name="Straight Connector 52"/>
          <p:cNvCxnSpPr/>
          <p:nvPr/>
        </p:nvCxnSpPr>
        <p:spPr bwMode="auto">
          <a:xfrm>
            <a:off x="3700458" y="3583764"/>
            <a:ext cx="67049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>
            <a:off x="6695995" y="1815762"/>
            <a:ext cx="45150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>
            <a:off x="6918443" y="2656194"/>
            <a:ext cx="22905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6918443" y="1827114"/>
            <a:ext cx="0" cy="82908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TextBox 32"/>
          <p:cNvSpPr txBox="1">
            <a:spLocks noChangeArrowheads="1"/>
          </p:cNvSpPr>
          <p:nvPr/>
        </p:nvSpPr>
        <p:spPr bwMode="auto">
          <a:xfrm>
            <a:off x="7162805" y="3376948"/>
            <a:ext cx="1662112" cy="365760"/>
          </a:xfrm>
          <a:prstGeom prst="rect">
            <a:avLst/>
          </a:prstGeom>
          <a:solidFill>
            <a:srgbClr val="99CD14"/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defTabSz="914400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600" b="1">
                <a:solidFill>
                  <a:srgbClr val="36318C"/>
                </a:solidFill>
              </a:rPr>
              <a:t>Continue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6695995" y="3567932"/>
            <a:ext cx="45150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697523" y="1752600"/>
            <a:ext cx="7819292" cy="252628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ECOG-E2905</a:t>
            </a:r>
            <a:r>
              <a:rPr lang="en-US" dirty="0" smtClean="0"/>
              <a:t>: Erythroid Response (ER)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615325"/>
              </p:ext>
            </p:extLst>
          </p:nvPr>
        </p:nvGraphicFramePr>
        <p:xfrm>
          <a:off x="820615" y="1905000"/>
          <a:ext cx="7543799" cy="2209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980247"/>
                <a:gridCol w="2404586"/>
                <a:gridCol w="1273016"/>
              </a:tblGrid>
              <a:tr h="72367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At week 16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LEN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56)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LEN/EA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60)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</a:tr>
              <a:tr h="49537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MER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8 (14.3%)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20 (32.8%)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0.029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537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Minor ER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13 (23.1%)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13 (21.3%)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0.83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537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Overall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ER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21 (37.5%)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33 (54.1%)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0.09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6519446"/>
            <a:ext cx="4045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List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223.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4736086"/>
            <a:ext cx="729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MER for patients who crossed over to LEN/EA (n = 34): 7 (21%)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523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69" y="854563"/>
            <a:ext cx="7707429" cy="411576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/>
              <a:t>ECOG-E2905</a:t>
            </a:r>
            <a:r>
              <a:rPr lang="en-US" dirty="0" smtClean="0"/>
              <a:t>: Duration of MER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59734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List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223.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0" y="1111325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Log rank test </a:t>
            </a:r>
            <a:r>
              <a:rPr lang="en-US" sz="1600" i="1" dirty="0" smtClean="0"/>
              <a:t>p</a:t>
            </a:r>
            <a:r>
              <a:rPr lang="en-US" sz="1600" dirty="0" smtClean="0"/>
              <a:t> = 0.37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828172" y="5036404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Months from MER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07487" y="2703357"/>
            <a:ext cx="3111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Probability of relapse free</a:t>
            </a:r>
            <a:endParaRPr lang="en-US" sz="1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159645"/>
              </p:ext>
            </p:extLst>
          </p:nvPr>
        </p:nvGraphicFramePr>
        <p:xfrm>
          <a:off x="2831123" y="5441032"/>
          <a:ext cx="4800600" cy="96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50"/>
                <a:gridCol w="720090"/>
                <a:gridCol w="960120"/>
                <a:gridCol w="960120"/>
                <a:gridCol w="960120"/>
              </a:tblGrid>
              <a:tr h="206724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Treatment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Total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Fail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CNSR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Median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953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LEN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13.0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953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LEN + EA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21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12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25.4</a:t>
                      </a:r>
                      <a:endParaRPr lang="en-US" sz="15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1987061" y="5921092"/>
            <a:ext cx="762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9961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987061" y="6248400"/>
            <a:ext cx="762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9CD14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369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516437" y="1022613"/>
            <a:ext cx="8094163" cy="3701787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630" y="4898069"/>
            <a:ext cx="8343900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There were no Grade ≥3 thromboembolic events on either arm.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Number of deaths </a:t>
            </a:r>
            <a:r>
              <a:rPr lang="en-US" sz="1800" dirty="0"/>
              <a:t>on study: 8 (LEN) vs 7 (LEN/EA)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Total Grade ≥3 </a:t>
            </a:r>
            <a:r>
              <a:rPr lang="en-US" sz="1800" dirty="0"/>
              <a:t>nonhematologic </a:t>
            </a:r>
            <a:r>
              <a:rPr lang="en-US" sz="1800" dirty="0" smtClean="0">
                <a:latin typeface="+mn-lt"/>
              </a:rPr>
              <a:t>AEs: 24 (LEN) vs 27 (LEN/EA)</a:t>
            </a:r>
            <a:endParaRPr lang="en-US" sz="1800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/>
              <a:t>ECOG-E2905: Adverse </a:t>
            </a:r>
            <a:r>
              <a:rPr lang="en-US" dirty="0" smtClean="0"/>
              <a:t>Events (AEs)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76120"/>
              </p:ext>
            </p:extLst>
          </p:nvPr>
        </p:nvGraphicFramePr>
        <p:xfrm>
          <a:off x="685801" y="1143000"/>
          <a:ext cx="7772399" cy="3428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266"/>
                <a:gridCol w="2063045"/>
                <a:gridCol w="1967088"/>
              </a:tblGrid>
              <a:tr h="685803">
                <a:tc>
                  <a:txBody>
                    <a:bodyPr/>
                    <a:lstStyle/>
                    <a:p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Grade ≥3 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AE 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LEN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81)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LEN/EA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82)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2D5B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Fatigue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Maculopapular rash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Pruritus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Creatinine elevation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Atrial fibrillation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Other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cardiac events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1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6519446"/>
            <a:ext cx="4045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List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cs typeface="Arial"/>
              </a:rPr>
              <a:t>LEN can restore sensitivity to EA in </a:t>
            </a:r>
            <a:r>
              <a:rPr lang="en-US" sz="2200" dirty="0" err="1">
                <a:cs typeface="Arial"/>
              </a:rPr>
              <a:t>Epo</a:t>
            </a:r>
            <a:r>
              <a:rPr lang="en-US" sz="2200" dirty="0">
                <a:cs typeface="Arial"/>
              </a:rPr>
              <a:t>-refractory, </a:t>
            </a:r>
            <a:r>
              <a:rPr lang="en-US" sz="2200" dirty="0" smtClean="0">
                <a:cs typeface="Arial"/>
              </a:rPr>
              <a:t>LR non-del(5q</a:t>
            </a:r>
            <a:r>
              <a:rPr lang="en-US" sz="2200" dirty="0">
                <a:cs typeface="Arial"/>
              </a:rPr>
              <a:t>) MDS to yield durable and significantly higher rates of erythroid response with combination therapy.</a:t>
            </a:r>
            <a:endParaRPr lang="en-US" altLang="en-US" sz="2200" dirty="0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cs typeface="Arial"/>
              </a:rPr>
              <a:t>Combination treatment is safe with no evidence for greater risk of thromboembolic events.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cs typeface="Arial"/>
              </a:rPr>
              <a:t>Erythroid CD45 isoform profile is highly predictive for response to </a:t>
            </a:r>
            <a:r>
              <a:rPr lang="en-US" sz="2200" dirty="0" smtClean="0">
                <a:cs typeface="Arial"/>
              </a:rPr>
              <a:t>LEN + EA </a:t>
            </a:r>
            <a:r>
              <a:rPr lang="en-US" sz="2200" dirty="0">
                <a:cs typeface="Arial"/>
              </a:rPr>
              <a:t>and may serve as a biomarker for the selection of candidates for combination treatment (data not shown).</a:t>
            </a:r>
            <a:endParaRPr lang="en-US" altLang="en-US" sz="2200" dirty="0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cs typeface="Arial"/>
              </a:rPr>
              <a:t>The results of this study support the use of combined LEN and EA treatment for patients with IPSS low or int-1 risk, non-del(5q) MDS who are </a:t>
            </a:r>
            <a:r>
              <a:rPr lang="en-GB" altLang="en-US" sz="2200" dirty="0">
                <a:cs typeface="Arial"/>
              </a:rPr>
              <a:t>unresponsive or refractory to </a:t>
            </a:r>
            <a:r>
              <a:rPr lang="en-GB" altLang="en-US" sz="2200" dirty="0" smtClean="0">
                <a:cs typeface="Arial"/>
              </a:rPr>
              <a:t>erythropoiesis-stimulating </a:t>
            </a:r>
            <a:r>
              <a:rPr lang="en-GB" altLang="en-US" sz="2200" dirty="0">
                <a:cs typeface="Arial"/>
              </a:rPr>
              <a:t>agents</a:t>
            </a:r>
            <a:r>
              <a:rPr lang="en-GB" altLang="en-US" sz="2200" dirty="0" smtClean="0">
                <a:cs typeface="Arial"/>
              </a:rPr>
              <a:t>.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045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List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4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 err="1"/>
              <a:t>Lenalidomide</a:t>
            </a:r>
            <a:r>
              <a:rPr lang="en-US" dirty="0"/>
              <a:t> with or without Erythropoietin and Granulocyte-Colony Stimulating Factor Shows Efficacy in Patients with Low and Intermediate-1 Risk Myelodysplastic Syndrome with or without Del 5q, Refractory or Unlikely to Respond to Erythropoietin. Results of a HOVON89 Phase II Randomized Multicenter Study. (EudraCT 2008-002195-10)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van de </a:t>
            </a:r>
            <a:r>
              <a:rPr lang="en-US" i="0" dirty="0" err="1"/>
              <a:t>Loosdrecht</a:t>
            </a:r>
            <a:r>
              <a:rPr lang="en-US" i="0" dirty="0"/>
              <a:t> AA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224.</a:t>
            </a:r>
          </a:p>
        </p:txBody>
      </p:sp>
    </p:spTree>
    <p:extLst>
      <p:ext uri="{BB962C8B-B14F-4D97-AF65-F5344CB8AC3E}">
        <p14:creationId xmlns:p14="http://schemas.microsoft.com/office/powerpoint/2010/main" val="210894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7919</TotalTime>
  <Words>1158</Words>
  <Application>Microsoft Macintosh PowerPoint</Application>
  <PresentationFormat>On-screen Show (4:3)</PresentationFormat>
  <Paragraphs>175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Calibri</vt:lpstr>
      <vt:lpstr>MS PGothic</vt:lpstr>
      <vt:lpstr>ＭＳ Ｐゴシック</vt:lpstr>
      <vt:lpstr>ヒラギノ角ゴ Pro W3</vt:lpstr>
      <vt:lpstr>Arial</vt:lpstr>
      <vt:lpstr>Blank Presentation</vt:lpstr>
      <vt:lpstr>1_Blank Presentation</vt:lpstr>
      <vt:lpstr>2_Blank Presentation</vt:lpstr>
      <vt:lpstr>Combined Treatment with Lenalidomide (LEN) and Epoetin Alfa (EA) Is Superior to Lenalidomide Alone in Patients with Erythropoietin (Epo)-Refractory, Lower Risk (LR) Non-Deletion 5q [Del(5q)] Myelodysplastic Syndrome (MDS): Results of the E2905 Intergroup Study — An ECOG-ACRIN Cancer Research Group Study, Grant CA180820, and the National Cancer Institute of the National Institutes of Health1  Lenalidomide with or without Erythropoietin and Granulocyte-Colony Stimulating Factor Shows Efficacy in Patients with Low and Intermediate-1 Risk Myelodysplastic Syndrome with or without Del 5q, Refractory or Unlikely to Respond to Erythropoietin. Results of a HOVON89 Phase II Randomized Multicenter Study. (EudraCT 2008-002195-10)2</vt:lpstr>
      <vt:lpstr>Combined Treatment with Lenalidomide (LEN) and Epoetin Alfa (EA) Is Superior to Lenalidomide Alone in Patients with Erythropoietin (Epo)-Refractory, Lower Risk (LR) Non-Deletion 5q [Del(5q)] Myelodysplastic Syndrome (MDS): Results of the E2905 Intergroup Study — An ECOG-ACRIN Cancer Research Group Study, Grant CA180820, and the National Cancer Institute of the National Institutes of Health</vt:lpstr>
      <vt:lpstr>Introduction</vt:lpstr>
      <vt:lpstr>ECOG-E2905: Phase III Trial Design</vt:lpstr>
      <vt:lpstr>ECOG-E2905: Erythroid Response (ER)</vt:lpstr>
      <vt:lpstr>ECOG-E2905: Duration of MER</vt:lpstr>
      <vt:lpstr>ECOG-E2905: Adverse Events (AEs)</vt:lpstr>
      <vt:lpstr>Author Conclusions</vt:lpstr>
      <vt:lpstr>Lenalidomide with or without Erythropoietin and Granulocyte-Colony Stimulating Factor Shows Efficacy in Patients with Low and Intermediate-1 Risk Myelodysplastic Syndrome with or without Del 5q, Refractory or Unlikely to Respond to Erythropoietin. Results of a HOVON89 Phase II Randomized Multicenter Study. (EudraCT 2008-002195-10)</vt:lpstr>
      <vt:lpstr>HOVON89: Phase II Trial Design</vt:lpstr>
      <vt:lpstr>HOVON89: Efficacy between Treatment Arms</vt:lpstr>
      <vt:lpstr>HOVON89: Efficacy in Responders versus Nonresponders and Safety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587</cp:revision>
  <cp:lastPrinted>2017-06-12T16:38:07Z</cp:lastPrinted>
  <dcterms:created xsi:type="dcterms:W3CDTF">2012-08-13T12:55:31Z</dcterms:created>
  <dcterms:modified xsi:type="dcterms:W3CDTF">2017-06-14T21:32:03Z</dcterms:modified>
  <cp:category/>
</cp:coreProperties>
</file>