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493" r:id="rId3"/>
    <p:sldId id="487" r:id="rId4"/>
    <p:sldId id="488" r:id="rId5"/>
    <p:sldId id="489" r:id="rId6"/>
    <p:sldId id="492" r:id="rId7"/>
    <p:sldId id="49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6"/>
    <a:srgbClr val="072D5D"/>
    <a:srgbClr val="FF40FF"/>
    <a:srgbClr val="BBE0E3"/>
    <a:srgbClr val="CDE7F3"/>
    <a:srgbClr val="0025A7"/>
    <a:srgbClr val="EFC53D"/>
    <a:srgbClr val="009051"/>
    <a:srgbClr val="0A0A0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80"/>
    <p:restoredTop sz="86384" autoAdjust="0"/>
  </p:normalViewPr>
  <p:slideViewPr>
    <p:cSldViewPr>
      <p:cViewPr>
        <p:scale>
          <a:sx n="100" d="100"/>
          <a:sy n="100" d="100"/>
        </p:scale>
        <p:origin x="1680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36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/>
              <a:t>Phase 1b Study of </a:t>
            </a:r>
            <a:r>
              <a:rPr lang="en-US" dirty="0" err="1"/>
              <a:t>Pembrolizumab</a:t>
            </a:r>
            <a:r>
              <a:rPr lang="en-US" dirty="0"/>
              <a:t> in Patients with Relapsed/Refractory Primary Mediastinal Large B-Cell Lymphoma: Results from the Ongoing Keynote-013 Trial 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 err="1"/>
              <a:t>Zinzani</a:t>
            </a:r>
            <a:r>
              <a:rPr lang="en-US" i="0" dirty="0"/>
              <a:t> PL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619.</a:t>
            </a:r>
          </a:p>
        </p:txBody>
      </p:sp>
    </p:spTree>
    <p:extLst>
      <p:ext uri="{BB962C8B-B14F-4D97-AF65-F5344CB8AC3E}">
        <p14:creationId xmlns:p14="http://schemas.microsoft.com/office/powerpoint/2010/main" val="97067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0276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300" dirty="0"/>
              <a:t>Currently available </a:t>
            </a:r>
            <a:r>
              <a:rPr lang="en-US" sz="2300" dirty="0" smtClean="0"/>
              <a:t>therapeutic </a:t>
            </a:r>
            <a:r>
              <a:rPr lang="en-US" sz="2300" dirty="0"/>
              <a:t>options for primary mediastinal large B-cell lymphoma (PMBCL) generally yield poor treatment outcomes. </a:t>
            </a:r>
            <a:endParaRPr lang="en-US" sz="2300" dirty="0" smtClean="0"/>
          </a:p>
          <a:p>
            <a:pPr>
              <a:spcAft>
                <a:spcPts val="600"/>
              </a:spcAft>
            </a:pPr>
            <a:r>
              <a:rPr lang="en-US" sz="2300" dirty="0" smtClean="0"/>
              <a:t>PMBCL </a:t>
            </a:r>
            <a:r>
              <a:rPr lang="en-US" sz="2300" dirty="0"/>
              <a:t>frequently exhibits 9p24.1/PD-L1/PD-L2 copy number </a:t>
            </a:r>
            <a:r>
              <a:rPr lang="en-US" sz="2300" dirty="0" smtClean="0"/>
              <a:t>alterations/rearrangements </a:t>
            </a:r>
            <a:r>
              <a:rPr lang="en-US" sz="2300" dirty="0"/>
              <a:t>and </a:t>
            </a:r>
            <a:r>
              <a:rPr lang="en-US" sz="2300" dirty="0" smtClean="0"/>
              <a:t>associated </a:t>
            </a:r>
            <a:br>
              <a:rPr lang="en-US" sz="2300" dirty="0" smtClean="0"/>
            </a:br>
            <a:r>
              <a:rPr lang="en-US" sz="2300" dirty="0" smtClean="0"/>
              <a:t>PD-L1 </a:t>
            </a:r>
            <a:r>
              <a:rPr lang="en-US" sz="2300" dirty="0"/>
              <a:t>and/or PD-L2 </a:t>
            </a:r>
            <a:r>
              <a:rPr lang="en-US" sz="2300" dirty="0" smtClean="0"/>
              <a:t>overexpression. </a:t>
            </a:r>
          </a:p>
          <a:p>
            <a:pPr lvl="1">
              <a:spcAft>
                <a:spcPts val="600"/>
              </a:spcAft>
            </a:pPr>
            <a:r>
              <a:rPr lang="en-US" sz="2300" dirty="0" smtClean="0"/>
              <a:t>This may </a:t>
            </a:r>
            <a:r>
              <a:rPr lang="en-US" sz="2300" dirty="0"/>
              <a:t>facilitate immune evasion. </a:t>
            </a:r>
          </a:p>
          <a:p>
            <a:pPr marL="342900" lvl="1" indent="-342900">
              <a:spcAft>
                <a:spcPts val="600"/>
              </a:spcAft>
              <a:buFontTx/>
              <a:buChar char="•"/>
            </a:pPr>
            <a:r>
              <a:rPr lang="en-US" sz="2300" dirty="0" smtClean="0"/>
              <a:t>Therefore, the </a:t>
            </a:r>
            <a:r>
              <a:rPr lang="en-US" sz="2300" dirty="0"/>
              <a:t>genetics of PMBCL </a:t>
            </a:r>
            <a:r>
              <a:rPr lang="en-US" sz="2300" dirty="0" smtClean="0"/>
              <a:t>may make </a:t>
            </a:r>
            <a:r>
              <a:rPr lang="en-US" sz="2300" dirty="0"/>
              <a:t>it susceptible to PD-1 blockade</a:t>
            </a:r>
            <a:r>
              <a:rPr lang="en-US" sz="23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2300" b="1" u="sng" dirty="0" smtClean="0"/>
              <a:t>Study </a:t>
            </a:r>
            <a:r>
              <a:rPr lang="en-US" sz="2300" b="1" u="sng" dirty="0"/>
              <a:t>objective:</a:t>
            </a:r>
            <a:r>
              <a:rPr lang="en-US" sz="2300" dirty="0" smtClean="0"/>
              <a:t> To investigate the safety and antitumor activity of pembrolizumab in the cohort of patients with PMBCL.</a:t>
            </a:r>
            <a:endParaRPr lang="en-US" sz="2300" dirty="0"/>
          </a:p>
        </p:txBody>
      </p:sp>
      <p:sp>
        <p:nvSpPr>
          <p:cNvPr id="6" name="TextBox 5"/>
          <p:cNvSpPr txBox="1"/>
          <p:nvPr/>
        </p:nvSpPr>
        <p:spPr>
          <a:xfrm>
            <a:off x="163297" y="6519446"/>
            <a:ext cx="5816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Zinzani PL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619.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KEYNOTE-013: Ongoing Phase I Trial Design</a:t>
            </a:r>
            <a:r>
              <a:rPr lang="en-US" dirty="0"/>
              <a:t> — Relapsed/Refractory PMBCL </a:t>
            </a:r>
            <a:r>
              <a:rPr lang="en-US" dirty="0" smtClean="0"/>
              <a:t>Cohort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021" y="5083297"/>
            <a:ext cx="8103179" cy="1268988"/>
          </a:xfrm>
        </p:spPr>
        <p:txBody>
          <a:bodyPr/>
          <a:lstStyle/>
          <a:p>
            <a:r>
              <a:rPr lang="en-US" sz="2000" b="1" u="sng" dirty="0" smtClean="0"/>
              <a:t>Primary endpoint:</a:t>
            </a:r>
            <a:r>
              <a:rPr lang="en-US" sz="2000" dirty="0" smtClean="0"/>
              <a:t> Objective response rate (ORR) and safety</a:t>
            </a:r>
          </a:p>
          <a:p>
            <a:r>
              <a:rPr lang="en-US" sz="2000" b="1" dirty="0" smtClean="0"/>
              <a:t>Secondary endpoints include: </a:t>
            </a:r>
            <a:r>
              <a:rPr lang="en-US" sz="2000" dirty="0"/>
              <a:t>C</a:t>
            </a:r>
            <a:r>
              <a:rPr lang="en-US" sz="2000" dirty="0" smtClean="0"/>
              <a:t>omplete </a:t>
            </a:r>
            <a:r>
              <a:rPr lang="en-US" sz="2000" dirty="0"/>
              <a:t>remission (CR) rate and duration of response (</a:t>
            </a:r>
            <a:r>
              <a:rPr lang="en-US" sz="2000" dirty="0" smtClean="0"/>
              <a:t>DoR</a:t>
            </a:r>
            <a:r>
              <a:rPr lang="en-US" sz="2000" dirty="0"/>
              <a:t>) </a:t>
            </a:r>
            <a:endParaRPr lang="en-US" sz="2000" dirty="0" smtClean="0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 flipV="1">
            <a:off x="4779385" y="2551733"/>
            <a:ext cx="630815" cy="295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5409599" y="1586328"/>
            <a:ext cx="3224203" cy="1981200"/>
          </a:xfrm>
          <a:prstGeom prst="rect">
            <a:avLst/>
          </a:prstGeom>
          <a:solidFill>
            <a:srgbClr val="F9961E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22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Pembrolizumab (IV)</a:t>
            </a:r>
            <a:endParaRPr lang="en-US" altLang="en-US" sz="2200" b="1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22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10 mg/kg, q2wk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22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f</a:t>
            </a:r>
            <a:r>
              <a:rPr lang="en-US" altLang="en-US" sz="22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or up to 2 years</a:t>
            </a:r>
            <a:r>
              <a:rPr lang="en-US" altLang="en-US" sz="2200" b="1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*</a:t>
            </a:r>
            <a:endParaRPr lang="en-US" altLang="en-US" sz="2200" b="1" dirty="0" smtClean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09599" y="1295400"/>
            <a:ext cx="4169785" cy="2590800"/>
          </a:xfrm>
          <a:prstGeom prst="rect">
            <a:avLst/>
          </a:prstGeom>
          <a:solidFill>
            <a:srgbClr val="005796"/>
          </a:solidFill>
          <a:ln w="12700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182880" tIns="182880" bIns="182880" anchor="ctr" anchorCtr="0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</a:pPr>
            <a:r>
              <a:rPr lang="en-US" sz="2200" b="1" dirty="0">
                <a:solidFill>
                  <a:prstClr val="white"/>
                </a:solidFill>
                <a:latin typeface="Arial"/>
                <a:ea typeface="Arial" pitchFamily="-104" charset="0"/>
                <a:cs typeface="Arial" pitchFamily="-104" charset="0"/>
              </a:rPr>
              <a:t>R/R PMBCL </a:t>
            </a:r>
            <a:r>
              <a:rPr lang="en-US" sz="2200" b="1" dirty="0" smtClean="0">
                <a:solidFill>
                  <a:prstClr val="white"/>
                </a:solidFill>
                <a:latin typeface="Arial"/>
                <a:ea typeface="Arial" pitchFamily="-104" charset="0"/>
                <a:cs typeface="Arial" pitchFamily="-104" charset="0"/>
              </a:rPr>
              <a:t>Cohort (N = 19)</a:t>
            </a:r>
          </a:p>
          <a:p>
            <a:pPr marL="285750" indent="-285750" eaLnBrk="0" fontAlgn="base" hangingPunct="0">
              <a:spcBef>
                <a:spcPts val="600"/>
              </a:spcBef>
              <a:buFont typeface="Arial"/>
              <a:buChar char="•"/>
            </a:pPr>
            <a:r>
              <a:rPr lang="en-US" sz="2200" dirty="0" smtClean="0">
                <a:solidFill>
                  <a:prstClr val="white"/>
                </a:solidFill>
                <a:latin typeface="Arial"/>
                <a:ea typeface="Arial" pitchFamily="-104" charset="0"/>
                <a:cs typeface="Arial" pitchFamily="-104" charset="0"/>
              </a:rPr>
              <a:t>Relapsed or refractory (R/R) hematologic malignancies including PMBCL</a:t>
            </a:r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en-US" sz="2200" dirty="0" smtClean="0">
                <a:solidFill>
                  <a:prstClr val="white"/>
                </a:solidFill>
                <a:latin typeface="Arial"/>
                <a:ea typeface="Arial" pitchFamily="-104" charset="0"/>
                <a:cs typeface="Arial" pitchFamily="-104" charset="0"/>
              </a:rPr>
              <a:t>Relapsed after ASCT</a:t>
            </a:r>
          </a:p>
          <a:p>
            <a:pPr marL="742950" lvl="1" indent="-285750">
              <a:spcBef>
                <a:spcPts val="600"/>
              </a:spcBef>
              <a:buFont typeface="Arial"/>
              <a:buChar char="•"/>
            </a:pPr>
            <a:r>
              <a:rPr lang="en-US" sz="2200" dirty="0" smtClean="0">
                <a:solidFill>
                  <a:prstClr val="white"/>
                </a:solidFill>
                <a:latin typeface="Arial"/>
                <a:ea typeface="Arial" pitchFamily="-104" charset="0"/>
                <a:cs typeface="Arial" pitchFamily="-104" charset="0"/>
              </a:rPr>
              <a:t>Ineligible for ASCT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297" y="6519446"/>
            <a:ext cx="5816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Zinzani</a:t>
            </a:r>
            <a:r>
              <a:rPr lang="en-US" sz="1600" dirty="0" smtClean="0"/>
              <a:t> PL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619.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74430" y="4069455"/>
            <a:ext cx="8203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*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Dosage was later changed to </a:t>
            </a:r>
            <a:r>
              <a:rPr lang="en-US" sz="1800" dirty="0"/>
              <a:t>a fixed dose of 200 mg every 3 </a:t>
            </a:r>
            <a:r>
              <a:rPr lang="en-US" sz="1800" dirty="0" smtClean="0"/>
              <a:t>weeks, after </a:t>
            </a:r>
            <a:r>
              <a:rPr lang="en-US" sz="1800" dirty="0"/>
              <a:t>PK/PD studies </a:t>
            </a:r>
            <a:r>
              <a:rPr lang="en-US" sz="1800" dirty="0" smtClean="0"/>
              <a:t>demonstrated </a:t>
            </a:r>
            <a:r>
              <a:rPr lang="en-US" sz="1800" dirty="0"/>
              <a:t>both regimens to be </a:t>
            </a:r>
            <a:r>
              <a:rPr lang="en-US" sz="1800" dirty="0" smtClean="0"/>
              <a:t>equivalent.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685799" y="1143000"/>
            <a:ext cx="7924801" cy="2819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KEYNOTE-013: Response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352725"/>
              </p:ext>
            </p:extLst>
          </p:nvPr>
        </p:nvGraphicFramePr>
        <p:xfrm>
          <a:off x="838199" y="1295400"/>
          <a:ext cx="7620001" cy="2543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2453"/>
                <a:gridCol w="4097548"/>
              </a:tblGrid>
              <a:tr h="541829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Response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Evaluable</a:t>
                      </a:r>
                      <a:r>
                        <a:rPr lang="en-US" sz="1900" b="1" baseline="0" dirty="0" smtClean="0">
                          <a:solidFill>
                            <a:schemeClr val="tx1"/>
                          </a:solidFill>
                        </a:rPr>
                        <a:t> patients (</a:t>
                      </a:r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n = 17)</a:t>
                      </a:r>
                      <a:endParaRPr lang="en-US" sz="19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</a:tr>
              <a:tr h="50052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ORR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7 (41%)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0052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     Complete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response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0052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     Partial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response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0052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Stable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disease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6 (35%)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3297" y="6477000"/>
            <a:ext cx="5759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Zinzani PL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619 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668214" y="4135904"/>
            <a:ext cx="838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Median follow-up = 11.3 mo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Median DoR = not reached, but ranged from 2.4+ to 22.5+ mo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Overall</a:t>
            </a:r>
            <a:r>
              <a:rPr lang="en-US" sz="2000" dirty="0"/>
              <a:t>, 81% (13/16) of evaluable patients had target lesion </a:t>
            </a:r>
            <a:r>
              <a:rPr lang="en-US" sz="2000" dirty="0" smtClean="0"/>
              <a:t>reductions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2 patients received pembrolizumab for the </a:t>
            </a:r>
            <a:r>
              <a:rPr lang="en-US" sz="2000" dirty="0"/>
              <a:t>maximum 2 </a:t>
            </a:r>
            <a:r>
              <a:rPr lang="en-US" sz="2000" dirty="0" smtClean="0"/>
              <a:t>y and </a:t>
            </a:r>
            <a:r>
              <a:rPr lang="en-US" sz="2000" dirty="0"/>
              <a:t>remain in remission </a:t>
            </a:r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685799" y="1143000"/>
            <a:ext cx="7924801" cy="281940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/>
              <a:t>KEYNOTE-013: Adverse Events (AEs)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362095"/>
              </p:ext>
            </p:extLst>
          </p:nvPr>
        </p:nvGraphicFramePr>
        <p:xfrm>
          <a:off x="800098" y="1295400"/>
          <a:ext cx="7696202" cy="2514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1600"/>
                <a:gridCol w="2514602"/>
              </a:tblGrid>
              <a:tr h="586398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Event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 smtClean="0">
                          <a:solidFill>
                            <a:schemeClr val="tx1"/>
                          </a:solidFill>
                        </a:rPr>
                        <a:t>n = 18</a:t>
                      </a:r>
                      <a:endParaRPr lang="en-US" sz="19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2D5D"/>
                    </a:solidFill>
                  </a:tcPr>
                </a:tc>
              </a:tr>
              <a:tr h="585055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Treatment-related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AEs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11 (61%)*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85055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Grade 3 neutropenia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7580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Grade 4 </a:t>
                      </a:r>
                      <a:r>
                        <a:rPr lang="en-US" sz="19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veno</a:t>
                      </a:r>
                      <a:r>
                        <a:rPr lang="en-US" sz="1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-occlusive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liver disease (VOD) after allogeneic</a:t>
                      </a:r>
                      <a:r>
                        <a:rPr lang="en-US" sz="19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SCT</a:t>
                      </a:r>
                      <a:r>
                        <a:rPr lang="en-US" sz="190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†</a:t>
                      </a:r>
                      <a:endParaRPr lang="en-US" sz="19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3297" y="6477000"/>
            <a:ext cx="5816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Zinzani PL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619.</a:t>
            </a:r>
            <a:r>
              <a:rPr lang="en-US" sz="1600" dirty="0"/>
              <a:t> (Abstract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4802701"/>
            <a:ext cx="838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100" dirty="0" smtClean="0"/>
              <a:t>There were no treatment-related deaths.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100" dirty="0" smtClean="0"/>
              <a:t>10 patients </a:t>
            </a:r>
            <a:r>
              <a:rPr lang="en-US" sz="2100" dirty="0"/>
              <a:t>discontinued </a:t>
            </a:r>
            <a:r>
              <a:rPr lang="en-US" sz="2100" dirty="0" smtClean="0"/>
              <a:t>treatment:</a:t>
            </a:r>
          </a:p>
          <a:p>
            <a:pPr marL="800100" lvl="1" indent="-342900">
              <a:buFont typeface=".AppleSystemUIFont" charset="-120"/>
              <a:buChar char="–"/>
            </a:pPr>
            <a:r>
              <a:rPr lang="en-US" sz="2100" dirty="0" smtClean="0"/>
              <a:t>5 </a:t>
            </a:r>
            <a:r>
              <a:rPr lang="en-US" sz="2100" dirty="0"/>
              <a:t>due to progressive disease based on </a:t>
            </a:r>
            <a:r>
              <a:rPr lang="en-US" sz="2100" dirty="0" smtClean="0"/>
              <a:t>imaging, </a:t>
            </a:r>
            <a:r>
              <a:rPr lang="en-US" sz="2100" dirty="0"/>
              <a:t>4 for </a:t>
            </a:r>
            <a:r>
              <a:rPr lang="en-US" sz="2100"/>
              <a:t>clinical </a:t>
            </a:r>
            <a:r>
              <a:rPr lang="en-US" sz="2100" smtClean="0"/>
              <a:t>progression </a:t>
            </a:r>
            <a:r>
              <a:rPr lang="en-US" sz="2100" dirty="0" smtClean="0"/>
              <a:t>and </a:t>
            </a:r>
            <a:r>
              <a:rPr lang="en-US" sz="2100" dirty="0"/>
              <a:t>1 due to </a:t>
            </a:r>
            <a:r>
              <a:rPr lang="en-US" sz="2100" dirty="0" smtClean="0"/>
              <a:t>physician’s decision </a:t>
            </a:r>
            <a:endParaRPr lang="en-US" sz="2100" dirty="0"/>
          </a:p>
        </p:txBody>
      </p:sp>
      <p:sp>
        <p:nvSpPr>
          <p:cNvPr id="4" name="TextBox 3"/>
          <p:cNvSpPr txBox="1"/>
          <p:nvPr/>
        </p:nvSpPr>
        <p:spPr>
          <a:xfrm>
            <a:off x="800098" y="4050832"/>
            <a:ext cx="5327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*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Mostly Grade 1-2</a:t>
            </a:r>
          </a:p>
          <a:p>
            <a:r>
              <a:rPr lang="en-US" sz="1800" baseline="30000" dirty="0" smtClean="0"/>
              <a:t>† </a:t>
            </a:r>
            <a:r>
              <a:rPr lang="en-US" sz="1800" dirty="0" smtClean="0"/>
              <a:t>The only serious AE</a:t>
            </a:r>
            <a:r>
              <a:rPr lang="en-US" sz="1800" dirty="0"/>
              <a:t>;</a:t>
            </a:r>
            <a:r>
              <a:rPr lang="en-US" sz="1800" dirty="0" smtClean="0"/>
              <a:t> patient recovered from VOD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1731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371600"/>
            <a:ext cx="8382000" cy="4953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These results from an </a:t>
            </a:r>
            <a:r>
              <a:rPr lang="en-US" dirty="0" smtClean="0"/>
              <a:t>ongoing </a:t>
            </a:r>
            <a:r>
              <a:rPr lang="en-US" dirty="0"/>
              <a:t>study in </a:t>
            </a:r>
            <a:r>
              <a:rPr lang="en-US" dirty="0" smtClean="0"/>
              <a:t>patients with heavily </a:t>
            </a:r>
            <a:r>
              <a:rPr lang="en-US" dirty="0"/>
              <a:t>pretreated R/R PMBCL </a:t>
            </a:r>
            <a:r>
              <a:rPr lang="en-US" dirty="0" smtClean="0"/>
              <a:t>demonstrate </a:t>
            </a:r>
            <a:r>
              <a:rPr lang="en-US" dirty="0"/>
              <a:t>that PD-1 blockade with pembrolizumab has a manageable safety profile and promising antitumor activity. 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Due </a:t>
            </a:r>
            <a:r>
              <a:rPr lang="en-US" dirty="0"/>
              <a:t>to these results, a pivotal global </a:t>
            </a:r>
            <a:r>
              <a:rPr lang="en-US" dirty="0" smtClean="0"/>
              <a:t>multicenter </a:t>
            </a:r>
            <a:r>
              <a:rPr lang="en-US" dirty="0"/>
              <a:t>Phase </a:t>
            </a:r>
            <a:r>
              <a:rPr lang="en-US" dirty="0" smtClean="0"/>
              <a:t>II </a:t>
            </a:r>
            <a:r>
              <a:rPr lang="en-US" dirty="0"/>
              <a:t>KEYNOTE-170 </a:t>
            </a:r>
            <a:r>
              <a:rPr lang="en-US" dirty="0" smtClean="0"/>
              <a:t>trial </a:t>
            </a:r>
            <a:r>
              <a:rPr lang="en-US" dirty="0"/>
              <a:t>is further evaluating </a:t>
            </a:r>
            <a:r>
              <a:rPr lang="en-US" dirty="0" smtClean="0"/>
              <a:t>single-agent </a:t>
            </a:r>
            <a:r>
              <a:rPr lang="en-US" dirty="0"/>
              <a:t>pembrolizumab in patients with R/R </a:t>
            </a:r>
            <a:r>
              <a:rPr lang="en-US" dirty="0" smtClean="0"/>
              <a:t>PMBCL.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3297" y="6477000"/>
            <a:ext cx="5816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Zinzani</a:t>
            </a:r>
            <a:r>
              <a:rPr lang="en-US" sz="1600" dirty="0" smtClean="0"/>
              <a:t> PL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619.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/>
              <a:t>Abstract only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6395</TotalTime>
  <Words>399</Words>
  <Application>Microsoft Macintosh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.AppleSystemUIFont</vt:lpstr>
      <vt:lpstr>ＭＳ Ｐゴシック</vt:lpstr>
      <vt:lpstr>ヒラギノ角ゴ Pro W3</vt:lpstr>
      <vt:lpstr>Arial</vt:lpstr>
      <vt:lpstr>Blank Presentation</vt:lpstr>
      <vt:lpstr>1_Blank Presentation</vt:lpstr>
      <vt:lpstr>Phase 1b Study of Pembrolizumab in Patients with Relapsed/Refractory Primary Mediastinal Large B-Cell Lymphoma: Results from the Ongoing Keynote-013 Trial </vt:lpstr>
      <vt:lpstr>Introduction</vt:lpstr>
      <vt:lpstr>KEYNOTE-013: Ongoing Phase I Trial Design — Relapsed/Refractory PMBCL Cohort</vt:lpstr>
      <vt:lpstr>KEYNOTE-013: Response</vt:lpstr>
      <vt:lpstr>KEYNOTE-013: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512</cp:revision>
  <cp:lastPrinted>2017-06-06T19:47:16Z</cp:lastPrinted>
  <dcterms:created xsi:type="dcterms:W3CDTF">2012-08-13T12:55:31Z</dcterms:created>
  <dcterms:modified xsi:type="dcterms:W3CDTF">2017-06-14T21:38:03Z</dcterms:modified>
  <cp:category/>
</cp:coreProperties>
</file>