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</p:sldMasterIdLst>
  <p:notesMasterIdLst>
    <p:notesMasterId r:id="rId9"/>
  </p:notesMasterIdLst>
  <p:handoutMasterIdLst>
    <p:handoutMasterId r:id="rId10"/>
  </p:handoutMasterIdLst>
  <p:sldIdLst>
    <p:sldId id="498" r:id="rId3"/>
    <p:sldId id="487" r:id="rId4"/>
    <p:sldId id="495" r:id="rId5"/>
    <p:sldId id="494" r:id="rId6"/>
    <p:sldId id="497" r:id="rId7"/>
    <p:sldId id="491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796"/>
    <a:srgbClr val="004383"/>
    <a:srgbClr val="062D5C"/>
    <a:srgbClr val="BBE0E3"/>
    <a:srgbClr val="FF40FF"/>
    <a:srgbClr val="0025A7"/>
    <a:srgbClr val="CDE7F3"/>
    <a:srgbClr val="EFC53D"/>
    <a:srgbClr val="009051"/>
    <a:srgbClr val="0A0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12"/>
    <p:restoredTop sz="86420" autoAdjust="0"/>
  </p:normalViewPr>
  <p:slideViewPr>
    <p:cSldViewPr>
      <p:cViewPr>
        <p:scale>
          <a:sx n="100" d="100"/>
          <a:sy n="100" d="100"/>
        </p:scale>
        <p:origin x="1640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1556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Ixazomib</a:t>
            </a:r>
            <a:r>
              <a:rPr lang="en-US" dirty="0"/>
              <a:t>-</a:t>
            </a:r>
            <a:r>
              <a:rPr lang="en-US" dirty="0" err="1"/>
              <a:t>Lenalidomide</a:t>
            </a:r>
            <a:r>
              <a:rPr lang="en-US" dirty="0"/>
              <a:t>-Dexamethasone (</a:t>
            </a:r>
            <a:r>
              <a:rPr lang="en-US" dirty="0" err="1"/>
              <a:t>IRd</a:t>
            </a:r>
            <a:r>
              <a:rPr lang="en-US" dirty="0"/>
              <a:t>) Combination </a:t>
            </a:r>
            <a:r>
              <a:rPr lang="en-US" dirty="0" smtClean="0"/>
              <a:t>Before </a:t>
            </a:r>
            <a:r>
              <a:rPr lang="en-US" dirty="0"/>
              <a:t>and </a:t>
            </a:r>
            <a:r>
              <a:rPr lang="en-US" dirty="0" smtClean="0"/>
              <a:t>After </a:t>
            </a:r>
            <a:r>
              <a:rPr lang="en-US" dirty="0"/>
              <a:t>Autologous Stem Cell Transplantation (ASCT) Followed </a:t>
            </a:r>
            <a:r>
              <a:rPr lang="en-US" dirty="0" smtClean="0"/>
              <a:t>by </a:t>
            </a:r>
            <a:r>
              <a:rPr lang="en-US" dirty="0" err="1"/>
              <a:t>Ixazomib</a:t>
            </a:r>
            <a:r>
              <a:rPr lang="en-US" dirty="0"/>
              <a:t> Maintenance in Patients with Newly Diagnosed Multiple Myeloma (NDMM): A Phase 2 Study from the </a:t>
            </a:r>
            <a:r>
              <a:rPr lang="en-US" dirty="0" err="1"/>
              <a:t>Intergroupe</a:t>
            </a:r>
            <a:r>
              <a:rPr lang="en-US" dirty="0"/>
              <a:t> Francophone </a:t>
            </a:r>
            <a:r>
              <a:rPr lang="en-US" dirty="0" smtClean="0"/>
              <a:t>du </a:t>
            </a:r>
            <a:r>
              <a:rPr lang="en-US" dirty="0" err="1"/>
              <a:t>MyéLome</a:t>
            </a:r>
            <a:r>
              <a:rPr lang="en-US" dirty="0"/>
              <a:t> (IFM) 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/>
              <a:t>Moreau P et </a:t>
            </a:r>
            <a:r>
              <a:rPr lang="en-US" i="0" dirty="0" smtClean="0"/>
              <a:t>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/>
              <a:t>2016;Abstract 674.</a:t>
            </a:r>
          </a:p>
        </p:txBody>
      </p:sp>
    </p:spTree>
    <p:extLst>
      <p:ext uri="{BB962C8B-B14F-4D97-AF65-F5344CB8AC3E}">
        <p14:creationId xmlns:p14="http://schemas.microsoft.com/office/powerpoint/2010/main" val="74854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02166"/>
            <a:ext cx="7772400" cy="5027612"/>
          </a:xfrm>
        </p:spPr>
        <p:txBody>
          <a:bodyPr/>
          <a:lstStyle/>
          <a:p>
            <a:r>
              <a:rPr lang="en-US" sz="2200" dirty="0" smtClean="0"/>
              <a:t>Front-line </a:t>
            </a:r>
            <a:r>
              <a:rPr lang="en-US" sz="2200" dirty="0"/>
              <a:t>ASCT is the standard of care for patients with symptomatic NDMM </a:t>
            </a:r>
            <a:r>
              <a:rPr lang="en-US" sz="2200" dirty="0" smtClean="0"/>
              <a:t>&lt;66 </a:t>
            </a:r>
            <a:r>
              <a:rPr lang="en-US" sz="2200" dirty="0"/>
              <a:t>years of age. </a:t>
            </a:r>
            <a:endParaRPr lang="en-US" sz="2200" dirty="0" smtClean="0"/>
          </a:p>
          <a:p>
            <a:r>
              <a:rPr lang="en-US" sz="2200" dirty="0" smtClean="0"/>
              <a:t>Consolidation </a:t>
            </a:r>
            <a:r>
              <a:rPr lang="en-US" sz="2200" dirty="0"/>
              <a:t>therapy after ASCT is aimed at improving disease control through deepening responses. </a:t>
            </a:r>
            <a:endParaRPr lang="en-US" sz="2200" dirty="0" smtClean="0"/>
          </a:p>
          <a:p>
            <a:r>
              <a:rPr lang="en-US" sz="2200" dirty="0" smtClean="0"/>
              <a:t>Maintenance </a:t>
            </a:r>
            <a:r>
              <a:rPr lang="en-US" sz="2200" dirty="0"/>
              <a:t>therapy is administered with the objective of prolonging response duration. </a:t>
            </a:r>
            <a:endParaRPr lang="en-US" sz="2200" dirty="0" smtClean="0"/>
          </a:p>
          <a:p>
            <a:r>
              <a:rPr lang="en-US" sz="2200" dirty="0" smtClean="0"/>
              <a:t>The </a:t>
            </a:r>
            <a:r>
              <a:rPr lang="en-US" sz="2200" dirty="0"/>
              <a:t>all-oral combination of weekly </a:t>
            </a:r>
            <a:r>
              <a:rPr lang="en-US" sz="2200" dirty="0" err="1"/>
              <a:t>ixazomib</a:t>
            </a:r>
            <a:r>
              <a:rPr lang="en-US" sz="2200" dirty="0"/>
              <a:t> </a:t>
            </a:r>
            <a:r>
              <a:rPr lang="en-US" sz="2200" dirty="0" smtClean="0"/>
              <a:t>with </a:t>
            </a:r>
            <a:r>
              <a:rPr lang="en-US" sz="2200" dirty="0"/>
              <a:t>lenalidomide and dexamethasone (IRd) </a:t>
            </a:r>
            <a:r>
              <a:rPr lang="en-US" sz="2200" dirty="0" smtClean="0"/>
              <a:t>was </a:t>
            </a:r>
            <a:r>
              <a:rPr lang="en-US" sz="2200" dirty="0"/>
              <a:t>generally well tolerated and appeared </a:t>
            </a:r>
            <a:r>
              <a:rPr lang="en-US" sz="2200" dirty="0" smtClean="0"/>
              <a:t>active in NDMM (</a:t>
            </a:r>
            <a:r>
              <a:rPr lang="en-US" sz="2200" i="1" dirty="0" smtClean="0"/>
              <a:t>Lancet </a:t>
            </a:r>
            <a:r>
              <a:rPr lang="en-US" sz="2200" i="1" dirty="0" err="1" smtClean="0"/>
              <a:t>Oncol</a:t>
            </a:r>
            <a:r>
              <a:rPr lang="en-US" sz="2200" dirty="0" smtClean="0"/>
              <a:t> 2014;13:1503). </a:t>
            </a:r>
          </a:p>
          <a:p>
            <a:r>
              <a:rPr lang="en-US" sz="2200" b="1" u="sng" dirty="0" smtClean="0"/>
              <a:t>Study objective:</a:t>
            </a:r>
            <a:r>
              <a:rPr lang="en-US" sz="2200" dirty="0" smtClean="0"/>
              <a:t> To </a:t>
            </a:r>
            <a:r>
              <a:rPr lang="en-US" sz="2200" dirty="0"/>
              <a:t>assess the </a:t>
            </a:r>
            <a:r>
              <a:rPr lang="en-US" sz="2200" dirty="0" smtClean="0"/>
              <a:t>safety</a:t>
            </a:r>
            <a:r>
              <a:rPr lang="en-US" sz="2200" dirty="0"/>
              <a:t> </a:t>
            </a:r>
            <a:r>
              <a:rPr lang="en-US" sz="2200" dirty="0" smtClean="0"/>
              <a:t>and efficacy of IRd prior to and as consolidation after ASCT followed by </a:t>
            </a:r>
            <a:r>
              <a:rPr lang="en-US" sz="2200" dirty="0"/>
              <a:t>maintenance </a:t>
            </a:r>
            <a:r>
              <a:rPr lang="en-US" sz="2200" dirty="0" err="1"/>
              <a:t>ixazomib</a:t>
            </a:r>
            <a:r>
              <a:rPr lang="en-US" sz="2200" dirty="0"/>
              <a:t> </a:t>
            </a:r>
            <a:r>
              <a:rPr lang="en-US" sz="2200" dirty="0" smtClean="0"/>
              <a:t>in patients with MM &lt;66 years.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03404"/>
            <a:ext cx="76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Moreau P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674. 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IFM2013-06: Phase II </a:t>
            </a:r>
            <a:r>
              <a:rPr lang="en-US" dirty="0" smtClean="0"/>
              <a:t>Study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027612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200" dirty="0"/>
              <a:t>Patients with NDMM aged 18-65 years (N = 42)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200" dirty="0"/>
              <a:t>Patients received 3 cycles of induction therapy with </a:t>
            </a:r>
            <a:r>
              <a:rPr lang="en-US" sz="2200" dirty="0" err="1"/>
              <a:t>IRd</a:t>
            </a:r>
            <a:r>
              <a:rPr lang="en-US" sz="2200" dirty="0"/>
              <a:t> </a:t>
            </a:r>
            <a:r>
              <a:rPr lang="en-US" sz="2200" dirty="0">
                <a:sym typeface="Wingdings"/>
              </a:rPr>
              <a:t> </a:t>
            </a:r>
            <a:r>
              <a:rPr lang="en-US" sz="2200" dirty="0" err="1">
                <a:sym typeface="Wingdings"/>
              </a:rPr>
              <a:t>m</a:t>
            </a:r>
            <a:r>
              <a:rPr lang="en-US" sz="2200" dirty="0" err="1"/>
              <a:t>elphalan</a:t>
            </a:r>
            <a:r>
              <a:rPr lang="en-US" sz="2200" dirty="0"/>
              <a:t> (200 mg/m</a:t>
            </a:r>
            <a:r>
              <a:rPr lang="en-US" sz="2200" baseline="30000" dirty="0"/>
              <a:t>2</a:t>
            </a:r>
            <a:r>
              <a:rPr lang="en-US" sz="2200" dirty="0"/>
              <a:t>) and ASCT.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200" dirty="0"/>
              <a:t>2 months after ASCT, patients received an early consolidation with 2 cycles of </a:t>
            </a:r>
            <a:r>
              <a:rPr lang="en-US" sz="2200" dirty="0" err="1"/>
              <a:t>IRd</a:t>
            </a:r>
            <a:r>
              <a:rPr lang="en-US" sz="2200" dirty="0"/>
              <a:t> identical to induction therapy followed by a late consolidation phase with 6 additional cycles of IR only without dexamethasone.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200" dirty="0"/>
              <a:t>1 month after the last consolidation cycle, patients received maintenance therapy with single-agent </a:t>
            </a:r>
            <a:r>
              <a:rPr lang="en-US" sz="2200" dirty="0" err="1"/>
              <a:t>ixazomib</a:t>
            </a:r>
            <a:r>
              <a:rPr lang="en-US" sz="2200" dirty="0"/>
              <a:t> for 12 months.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200" b="1" u="sng" dirty="0"/>
              <a:t>Primary endpoint:</a:t>
            </a:r>
            <a:r>
              <a:rPr lang="en-US" sz="2200" dirty="0"/>
              <a:t> Stringent complete response (</a:t>
            </a:r>
            <a:r>
              <a:rPr lang="en-US" sz="2200" dirty="0" err="1"/>
              <a:t>sCR</a:t>
            </a:r>
            <a:r>
              <a:rPr lang="en-US" sz="2200" dirty="0"/>
              <a:t>)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200" dirty="0"/>
              <a:t>Secondary endpoints include</a:t>
            </a:r>
            <a:r>
              <a:rPr lang="en-US" sz="2200" dirty="0" smtClean="0"/>
              <a:t>: Overall </a:t>
            </a:r>
            <a:r>
              <a:rPr lang="en-US" sz="2200" dirty="0"/>
              <a:t>response rate (ORR), PFS, OS and </a:t>
            </a:r>
            <a:r>
              <a:rPr lang="en-US" sz="2200" dirty="0" smtClean="0"/>
              <a:t>safety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178633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Moreau P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674 (Abstract only); </a:t>
            </a:r>
            <a:r>
              <a:rPr lang="en-US" sz="1600" dirty="0" err="1"/>
              <a:t>www.clinicaltrials.gov</a:t>
            </a:r>
            <a:r>
              <a:rPr lang="en-US" sz="1600" dirty="0"/>
              <a:t> (NCT01936532</a:t>
            </a:r>
            <a:r>
              <a:rPr lang="en-US" sz="1600" dirty="0" smtClean="0"/>
              <a:t>).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0797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755071" y="1066800"/>
            <a:ext cx="7924801" cy="25908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2672" cy="1143000"/>
          </a:xfrm>
        </p:spPr>
        <p:txBody>
          <a:bodyPr/>
          <a:lstStyle/>
          <a:p>
            <a:r>
              <a:rPr lang="en-US" dirty="0" smtClean="0"/>
              <a:t>IFM2013-06: Response and Feasibility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12953"/>
              </p:ext>
            </p:extLst>
          </p:nvPr>
        </p:nvGraphicFramePr>
        <p:xfrm>
          <a:off x="914401" y="1220357"/>
          <a:ext cx="7619999" cy="22848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856"/>
                <a:gridCol w="1959429"/>
                <a:gridCol w="1669142"/>
                <a:gridCol w="2612572"/>
              </a:tblGrid>
              <a:tr h="67606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 = 42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Posti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</a:rPr>
                        <a:t>nduction</a:t>
                      </a:r>
                      <a:endParaRPr lang="en-US" sz="18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Post-ASCT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Postconsolidation</a:t>
                      </a:r>
                      <a:endParaRPr lang="en-US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C"/>
                    </a:solidFill>
                  </a:tcPr>
                </a:tc>
              </a:tr>
              <a:tr h="40219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ORR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81%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0219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    CR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12%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0219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    VGPR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24%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40%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36%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0219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    PR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5071" y="4541407"/>
            <a:ext cx="83058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 smtClean="0"/>
              <a:t>Median follow-up = 16 months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Progression: During induction (n = 2); during consolidation (n = 1)</a:t>
            </a:r>
          </a:p>
          <a:p>
            <a:pPr marL="800100" lvl="1" indent="-342900">
              <a:spcBef>
                <a:spcPts val="200"/>
              </a:spcBef>
              <a:spcAft>
                <a:spcPts val="200"/>
              </a:spcAft>
              <a:buFont typeface=".AppleSystemUIFont" charset="-120"/>
              <a:buChar char="–"/>
            </a:pPr>
            <a:r>
              <a:rPr lang="en-US" sz="1800" dirty="0" smtClean="0">
                <a:solidFill>
                  <a:schemeClr val="bg1"/>
                </a:solidFill>
              </a:rPr>
              <a:t>Deaths from disease progression (n = 2)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/>
              <a:t>34/37 patients who started the consolidation phase with </a:t>
            </a:r>
            <a:r>
              <a:rPr lang="en-US" sz="1800" dirty="0" err="1"/>
              <a:t>IRd</a:t>
            </a:r>
            <a:r>
              <a:rPr lang="en-US" sz="1800" dirty="0"/>
              <a:t> (2 cycles) and IR (6 cycles) completed the 8 planned cycles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1" y="3807116"/>
            <a:ext cx="6781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CR = complete response; PR = partial response; VGPR = very good PR; NR = not reported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6519446"/>
            <a:ext cx="5686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Moreau P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674. (Abstract only)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1865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IFM2013-06: Safety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027612"/>
          </a:xfrm>
        </p:spPr>
        <p:txBody>
          <a:bodyPr/>
          <a:lstStyle/>
          <a:p>
            <a:pPr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2200" dirty="0" smtClean="0"/>
              <a:t>Out </a:t>
            </a:r>
            <a:r>
              <a:rPr lang="en-US" sz="2200" dirty="0"/>
              <a:t>of 120 cycles administered </a:t>
            </a:r>
            <a:r>
              <a:rPr lang="en-US" sz="2200" dirty="0" smtClean="0"/>
              <a:t>to </a:t>
            </a:r>
            <a:r>
              <a:rPr lang="en-US" sz="2200" dirty="0"/>
              <a:t>42 patients, only 13 cases of </a:t>
            </a:r>
            <a:r>
              <a:rPr lang="en-US" sz="2200" dirty="0" err="1" smtClean="0"/>
              <a:t>nonhematologic</a:t>
            </a:r>
            <a:r>
              <a:rPr lang="en-US" sz="2200" dirty="0" smtClean="0"/>
              <a:t> </a:t>
            </a:r>
            <a:r>
              <a:rPr lang="en-US" sz="2200" dirty="0"/>
              <a:t>Grade 3/4 toxicities were reported: </a:t>
            </a:r>
          </a:p>
          <a:p>
            <a:pPr lvl="1">
              <a:spcBef>
                <a:spcPts val="200"/>
              </a:spcBef>
              <a:spcAft>
                <a:spcPts val="200"/>
              </a:spcAft>
              <a:buFont typeface=".AppleSystemUIFont" charset="-120"/>
              <a:buChar char="–"/>
            </a:pPr>
            <a:r>
              <a:rPr lang="en-US" sz="2200" dirty="0"/>
              <a:t>Infections (n = 8) </a:t>
            </a:r>
          </a:p>
          <a:p>
            <a:pPr lvl="1">
              <a:spcBef>
                <a:spcPts val="200"/>
              </a:spcBef>
              <a:spcAft>
                <a:spcPts val="200"/>
              </a:spcAft>
              <a:buFont typeface=".AppleSystemUIFont" charset="-120"/>
              <a:buChar char="–"/>
            </a:pPr>
            <a:r>
              <a:rPr lang="en-US" sz="2200" dirty="0"/>
              <a:t>Abdominal pain (n = 2) </a:t>
            </a:r>
          </a:p>
          <a:p>
            <a:pPr lvl="1">
              <a:spcBef>
                <a:spcPts val="200"/>
              </a:spcBef>
              <a:spcAft>
                <a:spcPts val="200"/>
              </a:spcAft>
              <a:buFont typeface=".AppleSystemUIFont" charset="-120"/>
              <a:buChar char="–"/>
            </a:pPr>
            <a:r>
              <a:rPr lang="en-US" sz="2200" dirty="0"/>
              <a:t>Atrial fibrillation (n = 1) </a:t>
            </a:r>
          </a:p>
          <a:p>
            <a:pPr lvl="1">
              <a:spcBef>
                <a:spcPts val="200"/>
              </a:spcBef>
              <a:spcAft>
                <a:spcPts val="200"/>
              </a:spcAft>
              <a:buFont typeface=".AppleSystemUIFont" charset="-120"/>
              <a:buChar char="–"/>
            </a:pPr>
            <a:r>
              <a:rPr lang="en-US" sz="2200" dirty="0"/>
              <a:t>Thrombosis (n = 1) </a:t>
            </a:r>
          </a:p>
          <a:p>
            <a:pPr lvl="1">
              <a:spcBef>
                <a:spcPts val="200"/>
              </a:spcBef>
              <a:spcAft>
                <a:spcPts val="200"/>
              </a:spcAft>
              <a:buFont typeface=".AppleSystemUIFont" charset="-120"/>
              <a:buChar char="–"/>
            </a:pPr>
            <a:r>
              <a:rPr lang="en-US" sz="2200" dirty="0"/>
              <a:t>DRESS syndrome leading to study withdrawal (n = 1</a:t>
            </a:r>
            <a:r>
              <a:rPr lang="en-US" sz="2200" dirty="0" smtClean="0"/>
              <a:t>) </a:t>
            </a:r>
            <a:endParaRPr lang="en-US" sz="2200" dirty="0"/>
          </a:p>
          <a:p>
            <a:pPr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2200" dirty="0"/>
              <a:t>No renal or liver toxicity was reported. </a:t>
            </a:r>
          </a:p>
          <a:p>
            <a:pPr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2200" dirty="0"/>
              <a:t>No cardiac failure and no ischemic heart disease </a:t>
            </a:r>
            <a:r>
              <a:rPr lang="en-US" sz="2200" dirty="0" smtClean="0"/>
              <a:t>were </a:t>
            </a:r>
            <a:r>
              <a:rPr lang="en-US" sz="2200" dirty="0"/>
              <a:t>documented. </a:t>
            </a:r>
          </a:p>
          <a:p>
            <a:pPr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2200" dirty="0"/>
              <a:t>No Grade 3-4 peripheral neuropathy was described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6519446"/>
            <a:ext cx="5686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Moreau P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674. (Abstract only)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390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Induction with </a:t>
            </a:r>
            <a:r>
              <a:rPr lang="en-US" sz="2200" dirty="0" err="1"/>
              <a:t>IRd</a:t>
            </a:r>
            <a:r>
              <a:rPr lang="en-US" sz="2200" dirty="0"/>
              <a:t> was well tolerated</a:t>
            </a:r>
            <a:r>
              <a:rPr lang="en-US" sz="2200" dirty="0" smtClean="0"/>
              <a:t>.</a:t>
            </a:r>
            <a:endParaRPr lang="en-US" sz="22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Response rates increased at each step of the study strategy</a:t>
            </a:r>
            <a:r>
              <a:rPr lang="en-US" sz="2200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Thus, </a:t>
            </a:r>
            <a:r>
              <a:rPr lang="en-US" sz="2200" dirty="0" smtClean="0"/>
              <a:t>the </a:t>
            </a:r>
            <a:r>
              <a:rPr lang="en-US" sz="2200" dirty="0"/>
              <a:t>all-oral triplet </a:t>
            </a:r>
            <a:r>
              <a:rPr lang="en-US" sz="2200" dirty="0" smtClean="0"/>
              <a:t>combination </a:t>
            </a:r>
            <a:r>
              <a:rPr lang="en-US" sz="2200" dirty="0" err="1"/>
              <a:t>IRd</a:t>
            </a:r>
            <a:r>
              <a:rPr lang="en-US" sz="2200" dirty="0"/>
              <a:t>, administered as induction therapy prior </a:t>
            </a:r>
            <a:r>
              <a:rPr lang="en-US" sz="2200" dirty="0" smtClean="0"/>
              <a:t>to </a:t>
            </a:r>
            <a:r>
              <a:rPr lang="en-US" sz="2200" dirty="0"/>
              <a:t>and as consolidation </a:t>
            </a:r>
            <a:r>
              <a:rPr lang="en-US" sz="2200" dirty="0" smtClean="0"/>
              <a:t>after ASCT, </a:t>
            </a:r>
            <a:r>
              <a:rPr lang="en-US" sz="2200" dirty="0"/>
              <a:t>is safe, convenient and effective for patients with NDMM.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Before maintenance therapy, the regimen resulted in the following response </a:t>
            </a:r>
            <a:r>
              <a:rPr lang="en-US" sz="2200" dirty="0" smtClean="0"/>
              <a:t>rates:</a:t>
            </a:r>
            <a:endParaRPr lang="en-US" sz="2200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VGPR or better, </a:t>
            </a:r>
            <a:r>
              <a:rPr lang="en-US" sz="2200" dirty="0" smtClean="0"/>
              <a:t>80</a:t>
            </a:r>
            <a:r>
              <a:rPr lang="en-US" sz="2200" dirty="0"/>
              <a:t>%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CR, 44</a:t>
            </a:r>
            <a:r>
              <a:rPr lang="en-US" sz="2200" dirty="0"/>
              <a:t>%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5743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Moreau P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674. (Abstract only)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10127</TotalTime>
  <Words>585</Words>
  <Application>Microsoft Macintosh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.AppleSystemUIFont</vt:lpstr>
      <vt:lpstr>ＭＳ Ｐゴシック</vt:lpstr>
      <vt:lpstr>Wingdings</vt:lpstr>
      <vt:lpstr>ヒラギノ角ゴ Pro W3</vt:lpstr>
      <vt:lpstr>Arial</vt:lpstr>
      <vt:lpstr>Blank Presentation</vt:lpstr>
      <vt:lpstr>1_Blank Presentation</vt:lpstr>
      <vt:lpstr>Ixazomib-Lenalidomide-Dexamethasone (IRd) Combination Before and After Autologous Stem Cell Transplantation (ASCT) Followed by Ixazomib Maintenance in Patients with Newly Diagnosed Multiple Myeloma (NDMM): A Phase 2 Study from the Intergroupe Francophone du MyéLome (IFM) </vt:lpstr>
      <vt:lpstr>Introduction</vt:lpstr>
      <vt:lpstr>IFM2013-06: Phase II Study Methods</vt:lpstr>
      <vt:lpstr>IFM2013-06: Response and Feasibility</vt:lpstr>
      <vt:lpstr>IFM2013-06: Safety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Microsoft Office User</cp:lastModifiedBy>
  <cp:revision>513</cp:revision>
  <cp:lastPrinted>2017-06-06T19:30:34Z</cp:lastPrinted>
  <dcterms:created xsi:type="dcterms:W3CDTF">2012-08-13T12:55:31Z</dcterms:created>
  <dcterms:modified xsi:type="dcterms:W3CDTF">2017-06-14T19:37:46Z</dcterms:modified>
  <cp:category/>
</cp:coreProperties>
</file>