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93" r:id="rId2"/>
    <p:sldId id="482" r:id="rId3"/>
    <p:sldId id="487" r:id="rId4"/>
    <p:sldId id="488" r:id="rId5"/>
    <p:sldId id="492" r:id="rId6"/>
    <p:sldId id="495" r:id="rId7"/>
    <p:sldId id="494" r:id="rId8"/>
    <p:sldId id="496" r:id="rId9"/>
    <p:sldId id="497" r:id="rId10"/>
    <p:sldId id="498" r:id="rId11"/>
    <p:sldId id="501" r:id="rId12"/>
    <p:sldId id="502" r:id="rId13"/>
    <p:sldId id="503" r:id="rId14"/>
    <p:sldId id="499" r:id="rId15"/>
    <p:sldId id="500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5"/>
    <a:srgbClr val="0A2D60"/>
    <a:srgbClr val="B9D629"/>
    <a:srgbClr val="F9951E"/>
    <a:srgbClr val="0025A7"/>
    <a:srgbClr val="EFC53D"/>
    <a:srgbClr val="702FA0"/>
    <a:srgbClr val="2BADD8"/>
    <a:srgbClr val="FF40FF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0"/>
    <p:restoredTop sz="86420" autoAdjust="0"/>
  </p:normalViewPr>
  <p:slideViewPr>
    <p:cSldViewPr>
      <p:cViewPr>
        <p:scale>
          <a:sx n="100" d="100"/>
          <a:sy n="100" d="100"/>
        </p:scale>
        <p:origin x="212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6243093"/>
            <a:ext cx="2859314" cy="538711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7772402" y="6553202"/>
            <a:ext cx="10390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90"/>
                </a:solidFill>
              </a:rPr>
              <a:t>December</a:t>
            </a:r>
            <a:r>
              <a:rPr lang="en-US" sz="900" baseline="0" dirty="0">
                <a:solidFill>
                  <a:srgbClr val="000090"/>
                </a:solidFill>
              </a:rPr>
              <a:t> 5, 2016</a:t>
            </a:r>
            <a:endParaRPr lang="en-US" sz="900" dirty="0">
              <a:solidFill>
                <a:srgbClr val="000090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07470" y="6172200"/>
            <a:ext cx="8529060" cy="0"/>
          </a:xfrm>
          <a:prstGeom prst="line">
            <a:avLst/>
          </a:prstGeom>
          <a:ln w="3810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149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  <p:sldLayoutId id="2147485712" r:id="rId13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143000"/>
          </a:xfrm>
        </p:spPr>
        <p:txBody>
          <a:bodyPr/>
          <a:lstStyle/>
          <a:p>
            <a:r>
              <a:rPr lang="en-US" dirty="0"/>
              <a:t>Analysis of the Phase 1a/b Study of Chimeric Fibril-Reactive Monoclonal Antibody 11-1F4 in Patients with AL </a:t>
            </a:r>
            <a:r>
              <a:rPr lang="en-US" dirty="0" smtClean="0"/>
              <a:t>Amyloidosis</a:t>
            </a:r>
            <a:r>
              <a:rPr lang="en-US" baseline="30000" dirty="0" smtClean="0"/>
              <a:t>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NEOD001 Demonstrates Organ Biomarker Responses in Patients with Light Chain Amyloidosis and Persistent Organ Dysfunction: Results from the Expansion Cohort of a Phase 1/2 </a:t>
            </a:r>
            <a:r>
              <a:rPr lang="en-US" dirty="0" smtClean="0"/>
              <a:t>Study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smtClean="0"/>
              <a:t>Edwards CV et 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643.</a:t>
            </a:r>
          </a:p>
          <a:p>
            <a:pPr lvl="0"/>
            <a:r>
              <a:rPr lang="en-US" i="0" baseline="30000" dirty="0" smtClean="0"/>
              <a:t>2 </a:t>
            </a:r>
            <a:r>
              <a:rPr lang="en-US" i="0" dirty="0" err="1" smtClean="0"/>
              <a:t>Gertz</a:t>
            </a:r>
            <a:r>
              <a:rPr lang="en-US" i="0" dirty="0" smtClean="0"/>
              <a:t> MA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644.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55048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I/II Trial Design</a:t>
            </a:r>
            <a:r>
              <a:rPr lang="is-IS" dirty="0"/>
              <a:t> (N = 69</a:t>
            </a:r>
            <a:r>
              <a:rPr lang="is-I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930" y="5230939"/>
            <a:ext cx="8382000" cy="738663"/>
          </a:xfrm>
        </p:spPr>
        <p:txBody>
          <a:bodyPr/>
          <a:lstStyle/>
          <a:p>
            <a:r>
              <a:rPr lang="en-US" sz="2000" b="1" u="sng" dirty="0" smtClean="0"/>
              <a:t>Primary endpoint</a:t>
            </a:r>
            <a:r>
              <a:rPr lang="en-US" sz="2000" dirty="0" smtClean="0"/>
              <a:t>: Determine the MTD, evaluate the safety and tolerability of NEOD001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400800" y="3133467"/>
            <a:ext cx="685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123138" y="1718328"/>
            <a:ext cx="6658662" cy="2918170"/>
          </a:xfrm>
          <a:prstGeom prst="rect">
            <a:avLst/>
          </a:prstGeom>
          <a:solidFill>
            <a:srgbClr val="0A2D60"/>
          </a:solidFill>
          <a:ln w="19050" cap="rnd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22" tIns="45158" rIns="90322" bIns="45158" rtlCol="0" anchor="ctr"/>
          <a:lstStyle/>
          <a:p>
            <a:pPr algn="ctr"/>
            <a:endParaRPr lang="en-US" sz="1700" dirty="0"/>
          </a:p>
        </p:txBody>
      </p:sp>
      <p:sp>
        <p:nvSpPr>
          <p:cNvPr id="10" name="TextBox 9"/>
          <p:cNvSpPr txBox="1"/>
          <p:nvPr/>
        </p:nvSpPr>
        <p:spPr>
          <a:xfrm>
            <a:off x="163930" y="1779973"/>
            <a:ext cx="3304475" cy="2060968"/>
          </a:xfrm>
          <a:prstGeom prst="rect">
            <a:avLst/>
          </a:prstGeom>
          <a:noFill/>
        </p:spPr>
        <p:txBody>
          <a:bodyPr wrap="square" lIns="90322" tIns="45158" rIns="90322" bIns="45158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Dose-escalation phase (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+ 3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27 patients with AL amyloidosis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Prior PC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directed treatment and </a:t>
            </a: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persistent organ dysfunction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 cohorts; IV q28 days; determine MTD/RP3D</a:t>
            </a:r>
          </a:p>
          <a:p>
            <a:pPr marL="115888" indent="-115888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All patients escalated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24 mg/kg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160" y="4734363"/>
            <a:ext cx="8774806" cy="338247"/>
          </a:xfrm>
          <a:prstGeom prst="rect">
            <a:avLst/>
          </a:prstGeom>
          <a:noFill/>
        </p:spPr>
        <p:txBody>
          <a:bodyPr wrap="square" lIns="91137" tIns="45568" rIns="91137" bIns="45568" rtlCol="0" anchor="b" anchorCtr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Maximum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2,500 mg per dose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permitted; 24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mg/kg selected based on patient body weight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1000" y="2075991"/>
            <a:ext cx="6324599" cy="2488849"/>
            <a:chOff x="86002" y="1992433"/>
            <a:chExt cx="6477975" cy="1272521"/>
          </a:xfrm>
        </p:grpSpPr>
        <p:sp>
          <p:nvSpPr>
            <p:cNvPr id="14" name="Freeform 13"/>
            <p:cNvSpPr/>
            <p:nvPr/>
          </p:nvSpPr>
          <p:spPr>
            <a:xfrm>
              <a:off x="900561" y="2967893"/>
              <a:ext cx="211974" cy="146676"/>
            </a:xfrm>
            <a:custGeom>
              <a:avLst/>
              <a:gdLst>
                <a:gd name="connsiteX0" fmla="*/ 0 w 120650"/>
                <a:gd name="connsiteY0" fmla="*/ 225425 h 225425"/>
                <a:gd name="connsiteX1" fmla="*/ 0 w 120650"/>
                <a:gd name="connsiteY1" fmla="*/ 0 h 225425"/>
                <a:gd name="connsiteX2" fmla="*/ 120650 w 120650"/>
                <a:gd name="connsiteY2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225425">
                  <a:moveTo>
                    <a:pt x="0" y="225425"/>
                  </a:moveTo>
                  <a:lnTo>
                    <a:pt x="0" y="0"/>
                  </a:lnTo>
                  <a:lnTo>
                    <a:pt x="120650" y="0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prstDash val="sysDot"/>
              <a:tailEnd type="triangle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endParaRPr lang="en-US" sz="13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603160" y="2411620"/>
              <a:ext cx="211974" cy="146676"/>
            </a:xfrm>
            <a:custGeom>
              <a:avLst/>
              <a:gdLst>
                <a:gd name="connsiteX0" fmla="*/ 0 w 120650"/>
                <a:gd name="connsiteY0" fmla="*/ 225425 h 225425"/>
                <a:gd name="connsiteX1" fmla="*/ 0 w 120650"/>
                <a:gd name="connsiteY1" fmla="*/ 0 h 225425"/>
                <a:gd name="connsiteX2" fmla="*/ 120650 w 120650"/>
                <a:gd name="connsiteY2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225425">
                  <a:moveTo>
                    <a:pt x="0" y="225425"/>
                  </a:moveTo>
                  <a:lnTo>
                    <a:pt x="0" y="0"/>
                  </a:lnTo>
                  <a:lnTo>
                    <a:pt x="120650" y="0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prstDash val="sysDot"/>
              <a:tailEnd type="triangle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endParaRPr lang="en-US" sz="1300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5404900" y="2040772"/>
              <a:ext cx="211974" cy="146676"/>
            </a:xfrm>
            <a:custGeom>
              <a:avLst/>
              <a:gdLst>
                <a:gd name="connsiteX0" fmla="*/ 0 w 120650"/>
                <a:gd name="connsiteY0" fmla="*/ 225425 h 225425"/>
                <a:gd name="connsiteX1" fmla="*/ 0 w 120650"/>
                <a:gd name="connsiteY1" fmla="*/ 0 h 225425"/>
                <a:gd name="connsiteX2" fmla="*/ 120650 w 120650"/>
                <a:gd name="connsiteY2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225425">
                  <a:moveTo>
                    <a:pt x="0" y="225425"/>
                  </a:moveTo>
                  <a:lnTo>
                    <a:pt x="0" y="0"/>
                  </a:lnTo>
                  <a:lnTo>
                    <a:pt x="120650" y="0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prstDash val="sysDot"/>
              <a:tailEnd type="triangle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endParaRPr lang="en-US" sz="13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801420" y="2782469"/>
              <a:ext cx="211974" cy="146676"/>
            </a:xfrm>
            <a:custGeom>
              <a:avLst/>
              <a:gdLst>
                <a:gd name="connsiteX0" fmla="*/ 0 w 120650"/>
                <a:gd name="connsiteY0" fmla="*/ 225425 h 225425"/>
                <a:gd name="connsiteX1" fmla="*/ 0 w 120650"/>
                <a:gd name="connsiteY1" fmla="*/ 0 h 225425"/>
                <a:gd name="connsiteX2" fmla="*/ 120650 w 120650"/>
                <a:gd name="connsiteY2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225425">
                  <a:moveTo>
                    <a:pt x="0" y="225425"/>
                  </a:moveTo>
                  <a:lnTo>
                    <a:pt x="0" y="0"/>
                  </a:lnTo>
                  <a:lnTo>
                    <a:pt x="120650" y="0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prstDash val="sysDot"/>
              <a:tailEnd type="triangle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endParaRPr lang="en-US" sz="1300" dirty="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2702288" y="2597045"/>
              <a:ext cx="211974" cy="146676"/>
            </a:xfrm>
            <a:custGeom>
              <a:avLst/>
              <a:gdLst>
                <a:gd name="connsiteX0" fmla="*/ 0 w 120650"/>
                <a:gd name="connsiteY0" fmla="*/ 225425 h 225425"/>
                <a:gd name="connsiteX1" fmla="*/ 0 w 120650"/>
                <a:gd name="connsiteY1" fmla="*/ 0 h 225425"/>
                <a:gd name="connsiteX2" fmla="*/ 120650 w 120650"/>
                <a:gd name="connsiteY2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225425">
                  <a:moveTo>
                    <a:pt x="0" y="225425"/>
                  </a:moveTo>
                  <a:lnTo>
                    <a:pt x="0" y="0"/>
                  </a:lnTo>
                  <a:lnTo>
                    <a:pt x="120650" y="0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prstDash val="sysDot"/>
              <a:tailEnd type="triangle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endParaRPr lang="en-US" sz="13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4504024" y="2226196"/>
              <a:ext cx="211974" cy="146676"/>
            </a:xfrm>
            <a:custGeom>
              <a:avLst/>
              <a:gdLst>
                <a:gd name="connsiteX0" fmla="*/ 0 w 120650"/>
                <a:gd name="connsiteY0" fmla="*/ 225425 h 225425"/>
                <a:gd name="connsiteX1" fmla="*/ 0 w 120650"/>
                <a:gd name="connsiteY1" fmla="*/ 0 h 225425"/>
                <a:gd name="connsiteX2" fmla="*/ 120650 w 120650"/>
                <a:gd name="connsiteY2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50" h="225425">
                  <a:moveTo>
                    <a:pt x="0" y="225425"/>
                  </a:moveTo>
                  <a:lnTo>
                    <a:pt x="0" y="0"/>
                  </a:lnTo>
                  <a:lnTo>
                    <a:pt x="120650" y="0"/>
                  </a:lnTo>
                </a:path>
              </a:pathLst>
            </a:custGeom>
            <a:noFill/>
            <a:ln w="19050" cmpd="sng">
              <a:solidFill>
                <a:schemeClr val="bg1"/>
              </a:solidFill>
              <a:prstDash val="sysDot"/>
              <a:tailEnd type="triangle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endParaRPr lang="en-US" sz="13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47727" y="1992433"/>
              <a:ext cx="916250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568" rIns="45720" bIns="45568" rtlCol="0" anchor="ctr"/>
            <a:lstStyle/>
            <a:p>
              <a:pPr lvl="0" algn="ctr"/>
              <a:r>
                <a:rPr lang="en-US" sz="1300" b="1" dirty="0">
                  <a:solidFill>
                    <a:schemeClr val="bg1"/>
                  </a:solidFill>
                </a:rPr>
                <a:t>24 </a:t>
              </a:r>
              <a:r>
                <a:rPr lang="en-US" sz="1300" b="1" dirty="0" smtClean="0">
                  <a:solidFill>
                    <a:schemeClr val="bg1"/>
                  </a:solidFill>
                </a:rPr>
                <a:t>mg/kg</a:t>
              </a:r>
              <a:r>
                <a:rPr lang="en-US" sz="1300" b="1" baseline="30000" dirty="0">
                  <a:solidFill>
                    <a:schemeClr val="bg1"/>
                  </a:solidFill>
                </a:rPr>
                <a:t>*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747437" y="2178768"/>
              <a:ext cx="900290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568" rIns="45720" bIns="45568" rtlCol="0" anchor="ctr"/>
            <a:lstStyle/>
            <a:p>
              <a:pPr lvl="0" algn="ctr"/>
              <a:r>
                <a:rPr lang="en-US" sz="1300" b="1" dirty="0">
                  <a:solidFill>
                    <a:schemeClr val="bg1"/>
                  </a:solidFill>
                </a:rPr>
                <a:t>16 mg/kg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847143" y="2365094"/>
              <a:ext cx="868854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lvl="0" algn="ctr"/>
              <a:r>
                <a:rPr lang="en-US" sz="1300" b="1" dirty="0">
                  <a:solidFill>
                    <a:schemeClr val="bg1"/>
                  </a:solidFill>
                </a:rPr>
                <a:t>8 mg/kg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946848" y="2551430"/>
              <a:ext cx="868285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lvl="0" algn="ctr"/>
              <a:r>
                <a:rPr lang="en-US" sz="1300" b="1" dirty="0">
                  <a:solidFill>
                    <a:schemeClr val="bg1"/>
                  </a:solidFill>
                </a:rPr>
                <a:t>4 mg/kg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6002" y="3110418"/>
              <a:ext cx="1047033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</a:rPr>
                <a:t>0.5 mg/kg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46248" y="2924085"/>
              <a:ext cx="867145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lvl="0" algn="ctr"/>
              <a:r>
                <a:rPr lang="en-US" sz="1300" b="1" dirty="0">
                  <a:solidFill>
                    <a:schemeClr val="bg1"/>
                  </a:solidFill>
                </a:rPr>
                <a:t>1 mg/kg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046554" y="2737755"/>
              <a:ext cx="900294" cy="154536"/>
            </a:xfrm>
            <a:prstGeom prst="rect">
              <a:avLst/>
            </a:prstGeom>
            <a:solidFill>
              <a:srgbClr val="005795"/>
            </a:solidFill>
            <a:ln w="12700" cmpd="sng">
              <a:solidFill>
                <a:srgbClr val="FFFFFF"/>
              </a:solidFill>
            </a:ln>
            <a:effectLst>
              <a:outerShdw blurRad="50800" dist="38100" dir="2700000" algn="tl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137" tIns="45568" rIns="91137" bIns="45568" rtlCol="0" anchor="ctr"/>
            <a:lstStyle/>
            <a:p>
              <a:pPr lvl="0" algn="ctr"/>
              <a:r>
                <a:rPr lang="en-US" sz="1300" b="1" dirty="0">
                  <a:solidFill>
                    <a:schemeClr val="bg1"/>
                  </a:solidFill>
                </a:rPr>
                <a:t>2 mg/kg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7136056" y="1718328"/>
            <a:ext cx="1827431" cy="2929872"/>
          </a:xfrm>
          <a:prstGeom prst="rect">
            <a:avLst/>
          </a:prstGeom>
          <a:solidFill>
            <a:srgbClr val="F9951E"/>
          </a:solidFill>
          <a:ln w="19050" cap="rnd" cmpd="tri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322" tIns="45158" rIns="90322" bIns="45158" rtlCol="0" anchor="ctr"/>
          <a:lstStyle/>
          <a:p>
            <a:pPr algn="ctr">
              <a:defRPr/>
            </a:pPr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Expansion </a:t>
            </a:r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cohorts</a:t>
            </a:r>
            <a:endParaRPr lang="en-US" sz="1600" b="1" dirty="0">
              <a:solidFill>
                <a:srgbClr val="002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en-US" sz="1600" dirty="0">
              <a:solidFill>
                <a:srgbClr val="002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1600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42 previously treated patients with </a:t>
            </a:r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</a:t>
            </a:r>
            <a:r>
              <a:rPr lang="en-US" sz="1600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renal</a:t>
            </a:r>
            <a:r>
              <a:rPr lang="en-US" sz="1600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and/or </a:t>
            </a:r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peripheral neuropathy </a:t>
            </a:r>
            <a:r>
              <a:rPr lang="en-US" sz="1600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involvement</a:t>
            </a:r>
            <a:endParaRPr lang="en-US" sz="1600" dirty="0">
              <a:solidFill>
                <a:srgbClr val="002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50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9" y="951308"/>
            <a:ext cx="8142590" cy="5387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51308"/>
          </a:xfrm>
        </p:spPr>
        <p:txBody>
          <a:bodyPr/>
          <a:lstStyle/>
          <a:p>
            <a:r>
              <a:rPr lang="en-US" dirty="0" smtClean="0"/>
              <a:t>Cardiac and Renal Response to NEOD001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1917514"/>
            <a:ext cx="223490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 smtClean="0">
                <a:solidFill>
                  <a:schemeClr val="bg1"/>
                </a:solidFill>
              </a:rPr>
              <a:t>Cardiac response</a:t>
            </a:r>
            <a:endParaRPr lang="en-US" sz="19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4572000"/>
            <a:ext cx="200407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chemeClr val="bg1"/>
                </a:solidFill>
              </a:rPr>
              <a:t>Renal response</a:t>
            </a:r>
            <a:endParaRPr lang="en-US" sz="1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2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491500"/>
            <a:ext cx="7924800" cy="2904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Peripheral Neuropathy (PN) Response to NEOD001 at Month 10 (NIS-LL)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2002" y="1031343"/>
            <a:ext cx="8918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Peripheral Neuropathy Expansion Cohort (n = 11)</a:t>
            </a:r>
            <a:endParaRPr lang="en-US" sz="1600" b="1" dirty="0"/>
          </a:p>
          <a:p>
            <a:pPr algn="ctr"/>
            <a:r>
              <a:rPr lang="en-US" sz="1600" dirty="0" smtClean="0">
                <a:solidFill>
                  <a:srgbClr val="F9951E"/>
                </a:solidFill>
              </a:rPr>
              <a:t>9 </a:t>
            </a:r>
            <a:r>
              <a:rPr lang="en-US" sz="1600" dirty="0">
                <a:solidFill>
                  <a:srgbClr val="F9951E"/>
                </a:solidFill>
              </a:rPr>
              <a:t>responders (82%)</a:t>
            </a:r>
          </a:p>
          <a:p>
            <a:pPr algn="ctr"/>
            <a:r>
              <a:rPr lang="en-US" sz="1600" dirty="0" smtClean="0">
                <a:solidFill>
                  <a:srgbClr val="B9D629"/>
                </a:solidFill>
              </a:rPr>
              <a:t>2 </a:t>
            </a:r>
            <a:r>
              <a:rPr lang="en-US" sz="1600" dirty="0">
                <a:solidFill>
                  <a:srgbClr val="B9D629"/>
                </a:solidFill>
              </a:rPr>
              <a:t>progressors (18</a:t>
            </a:r>
            <a:r>
              <a:rPr lang="en-US" sz="1600" dirty="0" smtClean="0">
                <a:solidFill>
                  <a:srgbClr val="B9D629"/>
                </a:solidFill>
              </a:rPr>
              <a:t>%)</a:t>
            </a:r>
            <a:endParaRPr lang="en-US" sz="1600" dirty="0">
              <a:solidFill>
                <a:srgbClr val="B9D62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789958" y="3658033"/>
            <a:ext cx="261687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NIS-LL Difference from Baseline</a:t>
            </a:r>
            <a:endParaRPr lang="en-US" sz="13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368482" y="3674684"/>
            <a:ext cx="263751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NIS-LL % Change from Baseline</a:t>
            </a:r>
            <a:endParaRPr lang="en-US" sz="13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992096"/>
            <a:ext cx="274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Point Change in NIS-LL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39199" y="1981200"/>
            <a:ext cx="2373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% Change in NIS-LL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848600" y="5320158"/>
            <a:ext cx="1151490" cy="547242"/>
          </a:xfrm>
          <a:prstGeom prst="rect">
            <a:avLst/>
          </a:prstGeom>
          <a:solidFill>
            <a:srgbClr val="0A2D6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/>
              <a:t>Complete resolution</a:t>
            </a:r>
            <a:endParaRPr lang="en-US" sz="13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416152"/>
            <a:ext cx="3254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Patient </a:t>
            </a:r>
            <a:r>
              <a:rPr lang="en-US" sz="1600" dirty="0"/>
              <a:t>discontinued at month </a:t>
            </a:r>
            <a:r>
              <a:rPr lang="en-US" sz="1600" dirty="0" smtClean="0"/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587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324255" y="1119822"/>
            <a:ext cx="8362545" cy="4196795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305800" cy="1143000"/>
          </a:xfrm>
        </p:spPr>
        <p:txBody>
          <a:bodyPr/>
          <a:lstStyle/>
          <a:p>
            <a:r>
              <a:rPr lang="en-US" dirty="0" smtClean="0"/>
              <a:t>Select </a:t>
            </a:r>
            <a:r>
              <a:rPr lang="en-US" dirty="0"/>
              <a:t>Treatment-Emergent </a:t>
            </a:r>
            <a:r>
              <a:rPr lang="en-US" dirty="0" smtClean="0"/>
              <a:t>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939935"/>
              </p:ext>
            </p:extLst>
          </p:nvPr>
        </p:nvGraphicFramePr>
        <p:xfrm>
          <a:off x="381000" y="1192065"/>
          <a:ext cx="8229600" cy="399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516"/>
                <a:gridCol w="1902542"/>
                <a:gridCol w="1902542"/>
              </a:tblGrid>
              <a:tr h="56402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AE (n =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69)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Any grade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≥3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Fatigue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23 (33.3%)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(1.4%)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Upper respiratory tract infection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18 (26.1%)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Nausea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17 (24.6%)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16 (23.2%)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Edema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13 (18.8%)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Anemia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 (17.4%)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(1.4%)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Dizziness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 (17.4%)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Increased blood creatinine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10 (14.5%)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5410200"/>
            <a:ext cx="59002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No DLTs; no discontinuations due to NEOD001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No antidrug antibodies detected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One death – not related to NEOD001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544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NEOD001 was safe and well tolerated.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/>
              <a:t>Encouraging results have now been observed across </a:t>
            </a:r>
            <a:r>
              <a:rPr lang="en-US" dirty="0" smtClean="0"/>
              <a:t>3 </a:t>
            </a:r>
            <a:r>
              <a:rPr lang="en-US" dirty="0"/>
              <a:t>organ </a:t>
            </a:r>
            <a:r>
              <a:rPr lang="en-US" dirty="0" smtClean="0"/>
              <a:t>systems. 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Cardiac (n = 36; 53%) and renal (n = 35; 63%) best response rates are better than those previously reported for patients treated with </a:t>
            </a:r>
            <a:r>
              <a:rPr lang="en-US"/>
              <a:t>plasma </a:t>
            </a:r>
            <a:r>
              <a:rPr lang="en-US" smtClean="0"/>
              <a:t>cell-directed </a:t>
            </a:r>
            <a:r>
              <a:rPr lang="en-US" dirty="0" smtClean="0"/>
              <a:t>therapies.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Improvement in peripheral neuropathy (median NIS-LL decrease of 23%; n = 11) was seen for the first time in patients with AL amyloidosis leading to a response rate of 82</a:t>
            </a:r>
            <a:r>
              <a:rPr lang="en-US" dirty="0" smtClean="0"/>
              <a:t>%.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9987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/>
              <a:t>Ongoing studies: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Global </a:t>
            </a:r>
            <a:r>
              <a:rPr lang="en-US" dirty="0" smtClean="0"/>
              <a:t>Phase </a:t>
            </a:r>
            <a:r>
              <a:rPr lang="en-US" dirty="0" err="1"/>
              <a:t>IIb</a:t>
            </a:r>
            <a:r>
              <a:rPr lang="en-US" dirty="0"/>
              <a:t> PRONTO study for patients with previously treated AL amyloidosis with persistent cardiac dysfunction (NCT02632786)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Global </a:t>
            </a:r>
            <a:r>
              <a:rPr lang="en-US" dirty="0" smtClean="0"/>
              <a:t>Phase </a:t>
            </a:r>
            <a:r>
              <a:rPr lang="en-US" dirty="0"/>
              <a:t>III VITAL study for patients with newly diagnosed AL amyloidosis with cardiac involvement (NCT02312206)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/>
              <a:t>The organ response rates from patients in the expansion cohort were consistent with those in the overall study population, providing further confidence in the ongoing NEOD001 clinical program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1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Analysis of the Phase 1a/b Study of Chimeric Fibril-Reactive Monoclonal Antibody 11-1F4 in Patients with AL </a:t>
            </a:r>
            <a:r>
              <a:rPr lang="en-US" dirty="0" smtClean="0"/>
              <a:t>Amyloidosis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Edwards CV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643.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r>
              <a:rPr lang="en-US" sz="2200" dirty="0"/>
              <a:t>Mortality in patients with AL </a:t>
            </a:r>
            <a:r>
              <a:rPr lang="en-US" sz="2200" dirty="0" smtClean="0"/>
              <a:t>amyloidosis </a:t>
            </a:r>
            <a:r>
              <a:rPr lang="en-US" sz="2200" dirty="0"/>
              <a:t>remains high due to progressive organ damage from amyloid </a:t>
            </a:r>
            <a:r>
              <a:rPr lang="en-US" sz="2200" dirty="0" smtClean="0"/>
              <a:t>deposition.</a:t>
            </a:r>
          </a:p>
          <a:p>
            <a:r>
              <a:rPr lang="en-US" sz="2200" dirty="0" smtClean="0"/>
              <a:t>However, there </a:t>
            </a:r>
            <a:r>
              <a:rPr lang="en-US" sz="2200" dirty="0"/>
              <a:t>are no approved therapies that directly target amyloid deposits, a major culprit of progressive </a:t>
            </a:r>
            <a:r>
              <a:rPr lang="en-US" sz="2200" dirty="0" err="1" smtClean="0"/>
              <a:t>multiorgan</a:t>
            </a:r>
            <a:r>
              <a:rPr lang="en-US" sz="2200" dirty="0" smtClean="0"/>
              <a:t> dysfunction.</a:t>
            </a:r>
          </a:p>
          <a:p>
            <a:r>
              <a:rPr lang="en-US" sz="2200" dirty="0"/>
              <a:t>Evaluation of an </a:t>
            </a:r>
            <a:r>
              <a:rPr lang="en-US" sz="2200" dirty="0" smtClean="0"/>
              <a:t>I-124-labeled murine </a:t>
            </a:r>
            <a:r>
              <a:rPr lang="en-US" sz="2200" dirty="0"/>
              <a:t>(Mu) amyloid fibril-reactive monoclonal antibody (mAb) 11-1F4 showed specific binding to amyloid-laden </a:t>
            </a:r>
            <a:r>
              <a:rPr lang="en-US" sz="2200" dirty="0" smtClean="0"/>
              <a:t>organs (</a:t>
            </a:r>
            <a:r>
              <a:rPr lang="en-US" sz="2200" i="1" dirty="0"/>
              <a:t>Blood</a:t>
            </a:r>
            <a:r>
              <a:rPr lang="en-US" sz="2200" dirty="0"/>
              <a:t> 2010;116:2241</a:t>
            </a:r>
            <a:r>
              <a:rPr lang="en-US" sz="2200" dirty="0" smtClean="0"/>
              <a:t>). </a:t>
            </a:r>
          </a:p>
          <a:p>
            <a:r>
              <a:rPr lang="en-US" sz="2200" b="1" u="sng" dirty="0" smtClean="0"/>
              <a:t>Study objective</a:t>
            </a:r>
            <a:r>
              <a:rPr lang="en-US" sz="2200" b="1" dirty="0" smtClean="0"/>
              <a:t>:</a:t>
            </a:r>
            <a:r>
              <a:rPr lang="en-US" sz="2200" dirty="0" smtClean="0"/>
              <a:t> To examine the safety and efficacy of the good manufacturing practice (GMP)-grade chimeric (Ch) form of </a:t>
            </a:r>
            <a:r>
              <a:rPr lang="mr-IN" sz="2200" dirty="0" smtClean="0"/>
              <a:t>11-1F4</a:t>
            </a:r>
            <a:r>
              <a:rPr lang="en-US" sz="2200" dirty="0" smtClean="0"/>
              <a:t> in patients </a:t>
            </a:r>
            <a:r>
              <a:rPr lang="en-US" sz="2200" dirty="0"/>
              <a:t>with relapsed/refractory </a:t>
            </a:r>
            <a:r>
              <a:rPr lang="en-US" sz="2200" dirty="0" smtClean="0"/>
              <a:t>AL amyloidosis.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5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Edwards CV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33"/>
          <p:cNvSpPr>
            <a:spLocks noChangeArrowheads="1"/>
          </p:cNvSpPr>
          <p:nvPr/>
        </p:nvSpPr>
        <p:spPr bwMode="auto">
          <a:xfrm>
            <a:off x="152400" y="1561766"/>
            <a:ext cx="2362200" cy="4108777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5313" y="1747551"/>
            <a:ext cx="4572001" cy="19409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Arrow Connector 13"/>
          <p:cNvCxnSpPr/>
          <p:nvPr/>
        </p:nvCxnSpPr>
        <p:spPr bwMode="auto">
          <a:xfrm>
            <a:off x="5120841" y="1300425"/>
            <a:ext cx="873" cy="30057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7904" y="5791200"/>
            <a:ext cx="8092696" cy="738187"/>
          </a:xfrm>
        </p:spPr>
        <p:txBody>
          <a:bodyPr/>
          <a:lstStyle/>
          <a:p>
            <a:r>
              <a:rPr lang="en-US" sz="1800" b="1" u="sng" dirty="0" smtClean="0"/>
              <a:t>Primary endpoint</a:t>
            </a:r>
            <a:r>
              <a:rPr lang="en-US" sz="1800" dirty="0" smtClean="0"/>
              <a:t>: Establish the maximum tolerated dose (MTD), up to 500 mg/m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of chimeric 11-1F4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519446"/>
            <a:ext cx="455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Edwards CV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643.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826314" y="900315"/>
            <a:ext cx="321915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Ongoing Phase </a:t>
            </a:r>
            <a:r>
              <a:rPr lang="en-US" sz="2000" b="1" dirty="0" err="1">
                <a:solidFill>
                  <a:schemeClr val="bg1"/>
                </a:solidFill>
              </a:rPr>
              <a:t>Ib</a:t>
            </a:r>
            <a:r>
              <a:rPr lang="en-US" sz="2000" b="1" dirty="0">
                <a:solidFill>
                  <a:schemeClr val="bg1"/>
                </a:solidFill>
              </a:rPr>
              <a:t> Study 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16258" y="1660852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Ongoing Phase Ib</a:t>
            </a:r>
            <a:endParaRPr lang="en-US" sz="18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1332"/>
              </p:ext>
            </p:extLst>
          </p:nvPr>
        </p:nvGraphicFramePr>
        <p:xfrm>
          <a:off x="250538" y="1688095"/>
          <a:ext cx="2165924" cy="3848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2962"/>
                <a:gridCol w="1082962"/>
              </a:tblGrid>
              <a:tr h="5847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Level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</a:rPr>
                        <a:t>Dose</a:t>
                      </a:r>
                      <a:b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</a:rPr>
                        <a:t>(mg/m</a:t>
                      </a:r>
                      <a:r>
                        <a:rPr lang="en-US" sz="1700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bg1"/>
                          </a:solidFill>
                          <a:effectLst/>
                        </a:rPr>
                        <a:t>-2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0.125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bg1"/>
                          </a:solidFill>
                          <a:effectLst/>
                        </a:rPr>
                        <a:t>-1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0.25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 1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</a:rPr>
                        <a:t>0.5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 2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 3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bg1"/>
                          </a:solidFill>
                          <a:effectLst/>
                        </a:rPr>
                        <a:t> 4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50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bg1"/>
                          </a:solidFill>
                          <a:effectLst/>
                        </a:rPr>
                        <a:t> 5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bg1"/>
                          </a:solidFill>
                          <a:effectLst/>
                        </a:rPr>
                        <a:t> 6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250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62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 7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700" dirty="0">
                          <a:solidFill>
                            <a:schemeClr val="bg1"/>
                          </a:solidFill>
                          <a:effectLst/>
                        </a:rPr>
                        <a:t>500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2667000" y="3919338"/>
            <a:ext cx="6324600" cy="207365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bg1"/>
              </a:buClr>
              <a:buSzPct val="100000"/>
            </a:pP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Starting 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again at </a:t>
            </a:r>
            <a:r>
              <a:rPr lang="en-US" sz="1600" dirty="0">
                <a:solidFill>
                  <a:schemeClr val="bg1"/>
                </a:solidFill>
                <a:cs typeface="Arial"/>
              </a:rPr>
              <a:t>dose level 1; once tolerating the </a:t>
            </a:r>
            <a:r>
              <a:rPr lang="en-US" sz="1600" dirty="0" smtClean="0">
                <a:solidFill>
                  <a:schemeClr val="bg1"/>
                </a:solidFill>
                <a:cs typeface="Arial"/>
              </a:rPr>
              <a:t>drug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successive patients each received progressively higher doses of 11-1F4 </a:t>
            </a:r>
            <a:r>
              <a:rPr lang="en-US" sz="1600" dirty="0" err="1" smtClean="0">
                <a:solidFill>
                  <a:schemeClr val="bg1"/>
                </a:solidFill>
                <a:latin typeface="Arial"/>
                <a:cs typeface="Arial"/>
              </a:rPr>
              <a:t>mAb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spcBef>
                <a:spcPts val="300"/>
              </a:spcBef>
              <a:buClr>
                <a:schemeClr val="bg1"/>
              </a:buClr>
              <a:buSzPct val="100000"/>
            </a:pP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No dose-limiting 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toxicity 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observed</a:t>
            </a:r>
          </a:p>
          <a:p>
            <a:pPr>
              <a:spcBef>
                <a:spcPts val="300"/>
              </a:spcBef>
              <a:buClr>
                <a:schemeClr val="bg1"/>
              </a:buClr>
              <a:buSzPct val="100000"/>
            </a:pP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MTD 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=  500 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mg/m</a:t>
            </a:r>
            <a:r>
              <a:rPr lang="en-US" sz="1600" baseline="30000" dirty="0" smtClean="0">
                <a:solidFill>
                  <a:schemeClr val="bg1"/>
                </a:solidFill>
                <a:latin typeface="Arial"/>
                <a:cs typeface="Arial"/>
              </a:rPr>
              <a:t>2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</a:p>
          <a:p>
            <a:pPr>
              <a:spcBef>
                <a:spcPts val="300"/>
              </a:spcBef>
              <a:buClr>
                <a:schemeClr val="bg1"/>
              </a:buClr>
              <a:buSzPct val="100000"/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 level 6 and 7 will be expanded to 6 patients each</a:t>
            </a:r>
            <a:endParaRPr lang="en-US" sz="16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4298479" y="3114665"/>
            <a:ext cx="3394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kern="1200" dirty="0" err="1">
                <a:solidFill>
                  <a:schemeClr val="bg1"/>
                </a:solidFill>
                <a:effectLst/>
                <a:latin typeface="Arial"/>
                <a:ea typeface="MS Mincho"/>
                <a:cs typeface="Arial"/>
              </a:rPr>
              <a:t>Ch</a:t>
            </a:r>
            <a:r>
              <a:rPr lang="en-US" sz="1600" b="1" kern="1200" dirty="0">
                <a:solidFill>
                  <a:schemeClr val="bg1"/>
                </a:solidFill>
                <a:effectLst/>
                <a:latin typeface="Arial"/>
                <a:ea typeface="MS Mincho"/>
                <a:cs typeface="Arial"/>
              </a:rPr>
              <a:t> </a:t>
            </a:r>
            <a:r>
              <a:rPr lang="en-US" sz="1600" b="1" kern="1200" dirty="0" err="1">
                <a:solidFill>
                  <a:schemeClr val="bg1"/>
                </a:solidFill>
                <a:effectLst/>
                <a:latin typeface="Arial"/>
                <a:ea typeface="MS Mincho"/>
                <a:cs typeface="Arial"/>
              </a:rPr>
              <a:t>mAb</a:t>
            </a:r>
            <a:r>
              <a:rPr lang="en-US" sz="1600" b="1" kern="1200" dirty="0">
                <a:solidFill>
                  <a:schemeClr val="bg1"/>
                </a:solidFill>
                <a:effectLst/>
                <a:latin typeface="Arial"/>
                <a:ea typeface="MS Mincho"/>
                <a:cs typeface="Arial"/>
              </a:rPr>
              <a:t> 11-1F4 infusion </a:t>
            </a:r>
            <a:endParaRPr lang="en-US" sz="1600" b="1" dirty="0">
              <a:solidFill>
                <a:schemeClr val="bg1"/>
              </a:solidFill>
              <a:effectLst/>
              <a:latin typeface="Arial"/>
              <a:ea typeface="MS Mincho"/>
              <a:cs typeface="Arial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4298479" y="3422774"/>
            <a:ext cx="2450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b="1" kern="1200" dirty="0" smtClean="0">
                <a:solidFill>
                  <a:schemeClr val="bg1"/>
                </a:solidFill>
                <a:effectLst/>
                <a:latin typeface="Arial"/>
                <a:ea typeface="MS Mincho"/>
                <a:cs typeface="Arial"/>
              </a:rPr>
              <a:t>Clinical evaluation</a:t>
            </a:r>
            <a:endParaRPr lang="en-US" sz="1600" b="1" dirty="0">
              <a:solidFill>
                <a:schemeClr val="bg1"/>
              </a:solidFill>
              <a:effectLst/>
              <a:latin typeface="Arial"/>
              <a:ea typeface="MS Mincho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01603" y="1630441"/>
            <a:ext cx="5608832" cy="215701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48433" y="1660852"/>
            <a:ext cx="992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/>
                <a:cs typeface="Arial"/>
              </a:rPr>
              <a:t>Weeks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958" y="932288"/>
            <a:ext cx="2277404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700" dirty="0"/>
              <a:t>21 patients initiated treatment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11595"/>
            <a:ext cx="8016496" cy="4588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Outcomes in Phase Ia and Ib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5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Edwards CV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643.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03409" y="1021652"/>
            <a:ext cx="2920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Best </a:t>
            </a:r>
            <a:r>
              <a:rPr lang="en-US" sz="1800" b="1" dirty="0" smtClean="0">
                <a:solidFill>
                  <a:schemeClr val="bg1"/>
                </a:solidFill>
              </a:rPr>
              <a:t>cardiac</a:t>
            </a:r>
            <a:r>
              <a:rPr lang="en-US" sz="2000" b="1" dirty="0" smtClean="0">
                <a:solidFill>
                  <a:schemeClr val="bg1"/>
                </a:solidFill>
              </a:rPr>
              <a:t> response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0000" y="1021652"/>
            <a:ext cx="262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Best renal response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4864" y="4614547"/>
            <a:ext cx="17363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8 evaluable pts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6 responders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2 stable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None with PD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7532" y="4600259"/>
            <a:ext cx="17363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8 evaluable pts</a:t>
            </a:r>
          </a:p>
          <a:p>
            <a:r>
              <a:rPr lang="en-US" sz="1800" dirty="0">
                <a:solidFill>
                  <a:schemeClr val="bg1"/>
                </a:solidFill>
              </a:rPr>
              <a:t>5</a:t>
            </a:r>
            <a:r>
              <a:rPr lang="en-US" sz="1800" dirty="0" smtClean="0">
                <a:solidFill>
                  <a:schemeClr val="bg1"/>
                </a:solidFill>
              </a:rPr>
              <a:t> responders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2 stable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1 with PD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34896" y="1714326"/>
            <a:ext cx="1523174" cy="307777"/>
          </a:xfrm>
          <a:prstGeom prst="rect">
            <a:avLst/>
          </a:prstGeom>
          <a:solidFill>
            <a:srgbClr val="B9D629"/>
          </a:solidFill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25A7"/>
                </a:solidFill>
              </a:rPr>
              <a:t>PROGRESSION</a:t>
            </a:r>
            <a:endParaRPr lang="en-US" sz="1400" dirty="0">
              <a:solidFill>
                <a:srgbClr val="0025A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34896" y="2896624"/>
            <a:ext cx="889539" cy="307777"/>
          </a:xfrm>
          <a:prstGeom prst="rect">
            <a:avLst/>
          </a:prstGeom>
          <a:solidFill>
            <a:srgbClr val="2BADD8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5A7"/>
                </a:solidFill>
              </a:rPr>
              <a:t>STABLE</a:t>
            </a:r>
            <a:endParaRPr lang="en-US" sz="1400" dirty="0">
              <a:solidFill>
                <a:srgbClr val="0025A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34896" y="4044247"/>
            <a:ext cx="118494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25A7"/>
                </a:solidFill>
              </a:rPr>
              <a:t>RESPONSE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98355" y="1299670"/>
            <a:ext cx="889539" cy="307777"/>
          </a:xfrm>
          <a:prstGeom prst="rect">
            <a:avLst/>
          </a:prstGeom>
          <a:solidFill>
            <a:srgbClr val="2BADD8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5A7"/>
                </a:solidFill>
              </a:rPr>
              <a:t>STABLE</a:t>
            </a:r>
            <a:endParaRPr lang="en-US" sz="1400" dirty="0">
              <a:solidFill>
                <a:srgbClr val="0025A7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98355" y="3204401"/>
            <a:ext cx="118494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25A7"/>
                </a:solidFill>
              </a:rPr>
              <a:t>RESPONSE</a:t>
            </a:r>
          </a:p>
        </p:txBody>
      </p:sp>
    </p:spTree>
    <p:extLst>
      <p:ext uri="{BB962C8B-B14F-4D97-AF65-F5344CB8AC3E}">
        <p14:creationId xmlns:p14="http://schemas.microsoft.com/office/powerpoint/2010/main" val="11802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324255" y="1119822"/>
            <a:ext cx="8362545" cy="4595177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Adverse Events (AEs) Independent of Relation to mAb 11-1F4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15316"/>
              </p:ext>
            </p:extLst>
          </p:nvPr>
        </p:nvGraphicFramePr>
        <p:xfrm>
          <a:off x="381000" y="1192065"/>
          <a:ext cx="8229600" cy="4426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516"/>
                <a:gridCol w="1902542"/>
                <a:gridCol w="1902542"/>
              </a:tblGrid>
              <a:tr h="56402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AE (n = 21)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Any grade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Grade 3-4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Vomiting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 (14%)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Constipation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Pruritus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 (10%)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Rash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 (14%)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Dry skin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Vasovagal reaction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Pleural/pericardial effusion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 (5%)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42915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Hyperuricemia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 (10%)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455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Edwards CV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643.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715000"/>
            <a:ext cx="7434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No drug-related Grade 4-5 AEs or dose-limiting toxicity (DLT)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No drug-related deaths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65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0276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/>
              <a:t>Treatment with </a:t>
            </a:r>
            <a:r>
              <a:rPr lang="en-US" sz="2000" dirty="0" err="1"/>
              <a:t>mAb</a:t>
            </a:r>
            <a:r>
              <a:rPr lang="en-US" sz="2000" dirty="0"/>
              <a:t> 11-1F4 is well tolerated and </a:t>
            </a:r>
            <a:r>
              <a:rPr lang="en-US" sz="2000" dirty="0" smtClean="0"/>
              <a:t>safe.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 err="1" smtClean="0"/>
              <a:t>mAb</a:t>
            </a:r>
            <a:r>
              <a:rPr lang="en-US" sz="2000" dirty="0" smtClean="0"/>
              <a:t> </a:t>
            </a:r>
            <a:r>
              <a:rPr lang="en-US" sz="2000" dirty="0"/>
              <a:t>11-1F4 is clinically </a:t>
            </a:r>
            <a:r>
              <a:rPr lang="en-US" sz="2000" dirty="0" smtClean="0"/>
              <a:t>efficacious.</a:t>
            </a:r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sz="2000" dirty="0"/>
              <a:t>Elicited </a:t>
            </a:r>
            <a:r>
              <a:rPr lang="en-US" sz="2000" dirty="0" smtClean="0"/>
              <a:t>early </a:t>
            </a:r>
            <a:r>
              <a:rPr lang="en-US" sz="2000" dirty="0"/>
              <a:t>and sustained organ </a:t>
            </a:r>
            <a:r>
              <a:rPr lang="en-US" sz="2000" dirty="0" smtClean="0"/>
              <a:t>responses </a:t>
            </a:r>
            <a:r>
              <a:rPr lang="en-US" sz="2000" dirty="0"/>
              <a:t>even as a single infusion or as a weekly infusion for 4 weeks (data not shown</a:t>
            </a:r>
            <a:r>
              <a:rPr lang="en-US" sz="2000" dirty="0" smtClean="0"/>
              <a:t>).</a:t>
            </a:r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sz="2000" dirty="0"/>
              <a:t>Cardiac, renal, GI, skin and soft tissue responses were observed.</a:t>
            </a:r>
          </a:p>
          <a:p>
            <a:pPr>
              <a:spcBef>
                <a:spcPts val="1200"/>
              </a:spcBef>
            </a:pPr>
            <a:r>
              <a:rPr lang="en-US" sz="2000" dirty="0" err="1"/>
              <a:t>mAb</a:t>
            </a:r>
            <a:r>
              <a:rPr lang="en-US" sz="2000" dirty="0"/>
              <a:t> 11-1F4 represents a novel and promising adjunct to the treatment of AL amyloidosis</a:t>
            </a:r>
            <a:r>
              <a:rPr lang="en-US" sz="20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There is a plan to expand cohort 6 to determine optimal </a:t>
            </a:r>
            <a:r>
              <a:rPr lang="en-US" sz="2000" dirty="0" smtClean="0"/>
              <a:t>dose/response.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/>
              <a:t>There is a planned multicenter Phase II SWOG trial with funding from the National Cancer Institute’s Biological Resource Branch for drug production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556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Edwards CV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908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NEOD001 Demonstrates Organ Biomarker Responses in Patients with Light Chain Amyloidosis and Persistent Organ Dysfunction: Results from the Expansion Cohort of a Phase 1/2 Study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Gertz MA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644.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09603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2088"/>
            <a:ext cx="7848600" cy="502761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/>
              <a:t>Approximately 75</a:t>
            </a:r>
            <a:r>
              <a:rPr lang="en-US" sz="2400" dirty="0"/>
              <a:t>% of patients with </a:t>
            </a:r>
            <a:r>
              <a:rPr lang="en-US" sz="2400" dirty="0" smtClean="0"/>
              <a:t>AL amyloidosis</a:t>
            </a:r>
            <a:r>
              <a:rPr lang="en-US" sz="2400" dirty="0"/>
              <a:t>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do </a:t>
            </a:r>
            <a:r>
              <a:rPr lang="en-US" sz="2400" dirty="0"/>
              <a:t>not achieve organ response and have persistent organ </a:t>
            </a:r>
            <a:r>
              <a:rPr lang="en-US" sz="2400" dirty="0" smtClean="0"/>
              <a:t>dysfunction, which is a </a:t>
            </a:r>
            <a:r>
              <a:rPr lang="en-US" sz="2400" dirty="0"/>
              <a:t>major unmet </a:t>
            </a:r>
            <a:r>
              <a:rPr lang="en-US" sz="2400" dirty="0" smtClean="0"/>
              <a:t>need.</a:t>
            </a:r>
            <a:endParaRPr lang="en-US" sz="2400" baseline="300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/>
              <a:t>Safe </a:t>
            </a:r>
            <a:r>
              <a:rPr lang="en-US" sz="2400" dirty="0"/>
              <a:t>and well-tolerated therapies are needed to improve organ </a:t>
            </a:r>
            <a:r>
              <a:rPr lang="en-US" sz="2400" dirty="0" smtClean="0"/>
              <a:t>function.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/>
              <a:t>NEOD001 </a:t>
            </a:r>
            <a:r>
              <a:rPr lang="en-US" sz="2400" dirty="0"/>
              <a:t>is an investigational antibody designed to specifically target </a:t>
            </a:r>
            <a:r>
              <a:rPr lang="en-US" sz="2400" dirty="0"/>
              <a:t>misfolded light chains (LC) and is thought to neutralize circulating LC aggregates and clear insoluble </a:t>
            </a:r>
            <a:r>
              <a:rPr lang="en-US" sz="2400" dirty="0" smtClean="0"/>
              <a:t>deposits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b="1" u="sng" dirty="0" smtClean="0"/>
              <a:t>Study objective</a:t>
            </a:r>
            <a:r>
              <a:rPr lang="en-US" sz="2400" b="1" dirty="0" smtClean="0"/>
              <a:t>:</a:t>
            </a:r>
            <a:r>
              <a:rPr lang="en-US" sz="2400" dirty="0" smtClean="0"/>
              <a:t> To determine the MTD, safety and efficacy of NEOD001 in patients with AL amyloidosis.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275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Gertz MA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644.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2482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6192</TotalTime>
  <Words>1001</Words>
  <Application>Microsoft Macintosh PowerPoint</Application>
  <PresentationFormat>On-screen Show (4:3)</PresentationFormat>
  <Paragraphs>190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MS Mincho</vt:lpstr>
      <vt:lpstr>ＭＳ Ｐゴシック</vt:lpstr>
      <vt:lpstr>SimSun</vt:lpstr>
      <vt:lpstr>Times New Roman</vt:lpstr>
      <vt:lpstr>ヒラギノ角ゴ Pro W3</vt:lpstr>
      <vt:lpstr>Arial</vt:lpstr>
      <vt:lpstr>Blank Presentation</vt:lpstr>
      <vt:lpstr>Analysis of the Phase 1a/b Study of Chimeric Fibril-Reactive Monoclonal Antibody 11-1F4 in Patients with AL Amyloidosis1  NEOD001 Demonstrates Organ Biomarker Responses in Patients with Light Chain Amyloidosis and Persistent Organ Dysfunction: Results from the Expansion Cohort of a Phase 1/2 Study2 </vt:lpstr>
      <vt:lpstr>Analysis of the Phase 1a/b Study of Chimeric Fibril-Reactive Monoclonal Antibody 11-1F4 in Patients with AL Amyloidosis </vt:lpstr>
      <vt:lpstr>Introduction</vt:lpstr>
      <vt:lpstr>Phase I Trial Design</vt:lpstr>
      <vt:lpstr>Clinical Outcomes in Phase Ia and Ib</vt:lpstr>
      <vt:lpstr>Select Adverse Events (AEs) Independent of Relation to mAb 11-1F4</vt:lpstr>
      <vt:lpstr>Author Conclusions</vt:lpstr>
      <vt:lpstr>NEOD001 Demonstrates Organ Biomarker Responses in Patients with Light Chain Amyloidosis and Persistent Organ Dysfunction: Results from the Expansion Cohort of a Phase 1/2 Study </vt:lpstr>
      <vt:lpstr>Introduction</vt:lpstr>
      <vt:lpstr>Phase I/II Trial Design (N = 69)</vt:lpstr>
      <vt:lpstr>Cardiac and Renal Response to NEOD001</vt:lpstr>
      <vt:lpstr>Peripheral Neuropathy (PN) Response to NEOD001 at Month 10 (NIS-LL)</vt:lpstr>
      <vt:lpstr>Select Treatment-Emergent Adverse Events (AEs)</vt:lpstr>
      <vt:lpstr>Author Conclusions</vt:lpstr>
      <vt:lpstr>Author Conclusions Continued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513</cp:revision>
  <cp:lastPrinted>2017-06-14T17:54:46Z</cp:lastPrinted>
  <dcterms:created xsi:type="dcterms:W3CDTF">2012-08-13T12:55:31Z</dcterms:created>
  <dcterms:modified xsi:type="dcterms:W3CDTF">2017-06-14T17:54:46Z</dcterms:modified>
  <cp:category/>
</cp:coreProperties>
</file>