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5712" r:id="rId2"/>
  </p:sldMasterIdLst>
  <p:notesMasterIdLst>
    <p:notesMasterId r:id="rId9"/>
  </p:notesMasterIdLst>
  <p:handoutMasterIdLst>
    <p:handoutMasterId r:id="rId10"/>
  </p:handoutMasterIdLst>
  <p:sldIdLst>
    <p:sldId id="509" r:id="rId3"/>
    <p:sldId id="497" r:id="rId4"/>
    <p:sldId id="506" r:id="rId5"/>
    <p:sldId id="508" r:id="rId6"/>
    <p:sldId id="504" r:id="rId7"/>
    <p:sldId id="503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2D5B"/>
    <a:srgbClr val="0A0A0A"/>
    <a:srgbClr val="005796"/>
    <a:srgbClr val="FF40FF"/>
    <a:srgbClr val="BBE0E3"/>
    <a:srgbClr val="CDE7F3"/>
    <a:srgbClr val="0025A7"/>
    <a:srgbClr val="EFC53D"/>
    <a:srgbClr val="009051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48"/>
    <p:restoredTop sz="86420" autoAdjust="0"/>
  </p:normalViewPr>
  <p:slideViewPr>
    <p:cSldViewPr>
      <p:cViewPr>
        <p:scale>
          <a:sx n="105" d="100"/>
          <a:sy n="105" d="100"/>
        </p:scale>
        <p:origin x="1344" y="2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4298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3" r:id="rId1"/>
    <p:sldLayoutId id="2147485714" r:id="rId2"/>
    <p:sldLayoutId id="2147485715" r:id="rId3"/>
    <p:sldLayoutId id="2147485716" r:id="rId4"/>
    <p:sldLayoutId id="2147485717" r:id="rId5"/>
    <p:sldLayoutId id="2147485718" r:id="rId6"/>
    <p:sldLayoutId id="2147485719" r:id="rId7"/>
    <p:sldLayoutId id="2147485720" r:id="rId8"/>
    <p:sldLayoutId id="2147485721" r:id="rId9"/>
    <p:sldLayoutId id="2147485722" r:id="rId10"/>
    <p:sldLayoutId id="2147485723" r:id="rId11"/>
    <p:sldLayoutId id="2147485724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/>
          <a:p>
            <a:r>
              <a:rPr lang="en-US" dirty="0" err="1"/>
              <a:t>Enasidenib</a:t>
            </a:r>
            <a:r>
              <a:rPr lang="en-US" dirty="0"/>
              <a:t> (AG-221), a Potent Oral Inhibitor of Mutant </a:t>
            </a:r>
            <a:r>
              <a:rPr lang="en-US" dirty="0" err="1"/>
              <a:t>Isocitrate</a:t>
            </a:r>
            <a:r>
              <a:rPr lang="en-US" dirty="0"/>
              <a:t> Dehydrogenase 2 (</a:t>
            </a:r>
            <a:r>
              <a:rPr lang="en-US" i="1" dirty="0"/>
              <a:t>IDH2</a:t>
            </a:r>
            <a:r>
              <a:rPr lang="en-US" dirty="0"/>
              <a:t>) Enzyme, Induces Hematologic Responses in Patients with Myelodysplastic Syndromes (MDS) </a:t>
            </a:r>
            <a:br>
              <a:rPr lang="en-US" dirty="0"/>
            </a:br>
            <a:endParaRPr lang="en-US" baseline="30000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/>
          <a:p>
            <a:pPr lvl="0"/>
            <a:r>
              <a:rPr lang="en-US" i="0" dirty="0"/>
              <a:t>Stein EM et al.</a:t>
            </a:r>
          </a:p>
          <a:p>
            <a:pPr lvl="0"/>
            <a:r>
              <a:rPr lang="en-US" dirty="0"/>
              <a:t>Proc ASH </a:t>
            </a:r>
            <a:r>
              <a:rPr lang="en-US" i="0" dirty="0" smtClean="0"/>
              <a:t>2016;Abstract </a:t>
            </a:r>
            <a:r>
              <a:rPr lang="en-US" i="0" dirty="0"/>
              <a:t>343.</a:t>
            </a:r>
          </a:p>
        </p:txBody>
      </p:sp>
    </p:spTree>
    <p:extLst>
      <p:ext uri="{BB962C8B-B14F-4D97-AF65-F5344CB8AC3E}">
        <p14:creationId xmlns:p14="http://schemas.microsoft.com/office/powerpoint/2010/main" val="86804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027612"/>
          </a:xfrm>
        </p:spPr>
        <p:txBody>
          <a:bodyPr/>
          <a:lstStyle/>
          <a:p>
            <a:r>
              <a:rPr lang="en-US" sz="2200" dirty="0" smtClean="0"/>
              <a:t>IDH2 </a:t>
            </a:r>
            <a:r>
              <a:rPr lang="en-US" sz="2200" dirty="0"/>
              <a:t>mutations (mIDH2) </a:t>
            </a:r>
            <a:r>
              <a:rPr lang="en-US" sz="2200" dirty="0" smtClean="0"/>
              <a:t>occur in </a:t>
            </a:r>
            <a:r>
              <a:rPr lang="en-US" sz="2200" dirty="0"/>
              <a:t>~5% of patients </a:t>
            </a:r>
            <a:r>
              <a:rPr lang="en-US" sz="2200" dirty="0" smtClean="0"/>
              <a:t>with </a:t>
            </a:r>
            <a:r>
              <a:rPr lang="en-US" sz="2200" dirty="0"/>
              <a:t>MDS and ~15% of </a:t>
            </a:r>
            <a:r>
              <a:rPr lang="en-US" sz="2200" dirty="0" smtClean="0"/>
              <a:t>patients </a:t>
            </a:r>
            <a:r>
              <a:rPr lang="en-US" sz="2200" dirty="0"/>
              <a:t>with </a:t>
            </a:r>
            <a:r>
              <a:rPr lang="en-US" sz="2200" dirty="0" smtClean="0"/>
              <a:t>AML.</a:t>
            </a:r>
          </a:p>
          <a:p>
            <a:r>
              <a:rPr lang="en-US" sz="2200" dirty="0" smtClean="0"/>
              <a:t> </a:t>
            </a:r>
            <a:r>
              <a:rPr lang="en-US" sz="2200" dirty="0"/>
              <a:t>mIDH2 proteins have </a:t>
            </a:r>
            <a:r>
              <a:rPr lang="en-US" sz="2200" dirty="0" err="1"/>
              <a:t>neomorphic</a:t>
            </a:r>
            <a:r>
              <a:rPr lang="en-US" sz="2200" dirty="0"/>
              <a:t> enzymatic activity and are associated with DNA and histone </a:t>
            </a:r>
            <a:r>
              <a:rPr lang="en-US" sz="2200" dirty="0" err="1"/>
              <a:t>hypermethylation</a:t>
            </a:r>
            <a:r>
              <a:rPr lang="en-US" sz="2200" dirty="0"/>
              <a:t>, altered gene </a:t>
            </a:r>
            <a:r>
              <a:rPr lang="en-US" sz="2200" dirty="0" smtClean="0"/>
              <a:t>expression and </a:t>
            </a:r>
            <a:r>
              <a:rPr lang="en-US" sz="2200" dirty="0"/>
              <a:t>blocked differentiation of hematopoietic progenitor cells. </a:t>
            </a:r>
            <a:endParaRPr lang="en-US" sz="2200" dirty="0" smtClean="0"/>
          </a:p>
          <a:p>
            <a:r>
              <a:rPr lang="en-US" sz="2200" dirty="0" err="1" smtClean="0"/>
              <a:t>Enasidenib</a:t>
            </a:r>
            <a:r>
              <a:rPr lang="en-US" sz="2200" dirty="0" smtClean="0"/>
              <a:t> </a:t>
            </a:r>
            <a:r>
              <a:rPr lang="en-US" sz="2200" dirty="0"/>
              <a:t>(AG-221/CC-90007) is a small-molecule allosteric inhibitor of mIDH2 protein that induces hematological responses in </a:t>
            </a:r>
            <a:r>
              <a:rPr lang="en-US" sz="2200" dirty="0" smtClean="0"/>
              <a:t>patients </a:t>
            </a:r>
            <a:r>
              <a:rPr lang="en-US" sz="2200" dirty="0"/>
              <a:t>with mIDH2 AML, including relapsed or refractory (R/R) </a:t>
            </a:r>
            <a:r>
              <a:rPr lang="en-US" sz="2200" dirty="0" smtClean="0"/>
              <a:t>AML. </a:t>
            </a:r>
          </a:p>
          <a:p>
            <a:r>
              <a:rPr lang="nl-NL" sz="2200" b="1" u="sng" dirty="0" err="1" smtClean="0"/>
              <a:t>Study</a:t>
            </a:r>
            <a:r>
              <a:rPr lang="nl-NL" sz="2200" b="1" u="sng" dirty="0" smtClean="0"/>
              <a:t> </a:t>
            </a:r>
            <a:r>
              <a:rPr lang="nl-NL" sz="2200" b="1" u="sng" dirty="0" err="1" smtClean="0"/>
              <a:t>objective</a:t>
            </a:r>
            <a:r>
              <a:rPr lang="nl-NL" sz="2200" b="1" dirty="0" smtClean="0"/>
              <a:t>: </a:t>
            </a:r>
            <a:r>
              <a:rPr lang="en-US" sz="2200" dirty="0"/>
              <a:t>To evaluate </a:t>
            </a:r>
            <a:r>
              <a:rPr lang="en-US" sz="2200" dirty="0" smtClean="0"/>
              <a:t>the </a:t>
            </a:r>
            <a:r>
              <a:rPr lang="en-US" sz="2200" dirty="0"/>
              <a:t>safety and clinical efficacy of </a:t>
            </a:r>
            <a:r>
              <a:rPr lang="en-US" sz="2200" dirty="0" err="1"/>
              <a:t>enasidenib</a:t>
            </a:r>
            <a:r>
              <a:rPr lang="en-US" sz="2200" dirty="0"/>
              <a:t> monotherapy in </a:t>
            </a:r>
            <a:r>
              <a:rPr lang="en-US" sz="2200" dirty="0" smtClean="0"/>
              <a:t>patients </a:t>
            </a:r>
            <a:r>
              <a:rPr lang="en-US" sz="2200" dirty="0"/>
              <a:t>with mIDH2-positive MDS. </a:t>
            </a:r>
            <a:endParaRPr lang="en-US" sz="22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5609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Stein EM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343. [Abstract only]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647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176"/>
              </a:spcBef>
            </a:pPr>
            <a:r>
              <a:rPr lang="en-US" sz="2400" dirty="0"/>
              <a:t>P</a:t>
            </a:r>
            <a:r>
              <a:rPr lang="en-US" sz="2400" dirty="0" smtClean="0"/>
              <a:t>atients (n = 16) with MDS and mIDH2 who had refractory disease or were not </a:t>
            </a:r>
            <a:r>
              <a:rPr lang="en-US" sz="2400" dirty="0"/>
              <a:t>candidates for standard </a:t>
            </a:r>
            <a:r>
              <a:rPr lang="en-US" sz="2400" dirty="0" smtClean="0"/>
              <a:t>therapies were enrolled.</a:t>
            </a:r>
          </a:p>
          <a:p>
            <a:pPr>
              <a:spcBef>
                <a:spcPts val="1176"/>
              </a:spcBef>
            </a:pPr>
            <a:r>
              <a:rPr lang="en-US" sz="2400" dirty="0"/>
              <a:t>D</a:t>
            </a:r>
            <a:r>
              <a:rPr lang="en-US" sz="2400" dirty="0" smtClean="0"/>
              <a:t>ose-finding </a:t>
            </a:r>
            <a:r>
              <a:rPr lang="en-US" sz="2400" dirty="0"/>
              <a:t>period </a:t>
            </a:r>
            <a:r>
              <a:rPr lang="en-US" sz="2400" dirty="0" smtClean="0"/>
              <a:t>was followed </a:t>
            </a:r>
            <a:r>
              <a:rPr lang="en-US" sz="2400" dirty="0"/>
              <a:t>by an expansion phase in which all pts received </a:t>
            </a:r>
            <a:r>
              <a:rPr lang="en-US" sz="2400" dirty="0" smtClean="0"/>
              <a:t>oral </a:t>
            </a:r>
            <a:r>
              <a:rPr lang="en-US" sz="2400" dirty="0" err="1"/>
              <a:t>enasidenib</a:t>
            </a:r>
            <a:r>
              <a:rPr lang="en-US" sz="2400" dirty="0"/>
              <a:t>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100 </a:t>
            </a:r>
            <a:r>
              <a:rPr lang="en-US" sz="2400" dirty="0"/>
              <a:t>mg </a:t>
            </a:r>
            <a:r>
              <a:rPr lang="en-US" sz="2400" dirty="0" smtClean="0"/>
              <a:t>once daily </a:t>
            </a:r>
            <a:r>
              <a:rPr lang="en-US" sz="2400" dirty="0"/>
              <a:t>in 28-day cycles</a:t>
            </a:r>
            <a:r>
              <a:rPr lang="en-US" sz="2400" dirty="0" smtClean="0"/>
              <a:t>.</a:t>
            </a:r>
          </a:p>
          <a:p>
            <a:pPr>
              <a:spcBef>
                <a:spcPts val="1176"/>
              </a:spcBef>
            </a:pPr>
            <a:r>
              <a:rPr lang="en-US" sz="2400" dirty="0"/>
              <a:t>Next-generation sequencing identified </a:t>
            </a:r>
            <a:r>
              <a:rPr lang="en-US" sz="2400" dirty="0" smtClean="0"/>
              <a:t>preexisting </a:t>
            </a:r>
            <a:br>
              <a:rPr lang="en-US" sz="2400" dirty="0" smtClean="0"/>
            </a:br>
            <a:r>
              <a:rPr lang="en-US" sz="2400" dirty="0" smtClean="0"/>
              <a:t>co-occurring </a:t>
            </a:r>
            <a:r>
              <a:rPr lang="en-US" sz="2400" dirty="0"/>
              <a:t>genomic alterations using the </a:t>
            </a:r>
            <a:r>
              <a:rPr lang="en-US" sz="2400" dirty="0" err="1"/>
              <a:t>FoundationOne</a:t>
            </a:r>
            <a:r>
              <a:rPr lang="en-US" sz="2400" baseline="30000" dirty="0"/>
              <a:t>®</a:t>
            </a:r>
            <a:r>
              <a:rPr lang="en-US" sz="2400" dirty="0"/>
              <a:t> </a:t>
            </a:r>
            <a:r>
              <a:rPr lang="en-US" sz="2400" dirty="0" err="1"/>
              <a:t>Heme</a:t>
            </a:r>
            <a:r>
              <a:rPr lang="en-US" sz="2400" dirty="0"/>
              <a:t> </a:t>
            </a:r>
            <a:r>
              <a:rPr lang="en-US" sz="2400" dirty="0" smtClean="0"/>
              <a:t>test </a:t>
            </a:r>
            <a:r>
              <a:rPr lang="en-US" sz="2400" dirty="0"/>
              <a:t>to assess relationships between </a:t>
            </a:r>
            <a:r>
              <a:rPr lang="en-US" sz="2400" dirty="0" err="1" smtClean="0"/>
              <a:t>comutational</a:t>
            </a:r>
            <a:r>
              <a:rPr lang="en-US" sz="2400" dirty="0" smtClean="0"/>
              <a:t> </a:t>
            </a:r>
            <a:r>
              <a:rPr lang="en-US" sz="2400" dirty="0"/>
              <a:t>status and clinical response.</a:t>
            </a:r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5609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Stein EM et al. </a:t>
            </a:r>
            <a:r>
              <a:rPr lang="en-US" sz="1600" i="1" dirty="0"/>
              <a:t>Proc ASH </a:t>
            </a:r>
            <a:r>
              <a:rPr lang="en-US" sz="1600" dirty="0"/>
              <a:t>2016;Abstract 343. [Abstract only]</a:t>
            </a:r>
          </a:p>
        </p:txBody>
      </p:sp>
    </p:spTree>
    <p:extLst>
      <p:ext uri="{BB962C8B-B14F-4D97-AF65-F5344CB8AC3E}">
        <p14:creationId xmlns:p14="http://schemas.microsoft.com/office/powerpoint/2010/main" val="1983224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3"/>
          <p:cNvSpPr>
            <a:spLocks noChangeArrowheads="1"/>
          </p:cNvSpPr>
          <p:nvPr/>
        </p:nvSpPr>
        <p:spPr bwMode="auto">
          <a:xfrm>
            <a:off x="563879" y="1219200"/>
            <a:ext cx="7924801" cy="2956169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Efficacy Summary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643278"/>
              </p:ext>
            </p:extLst>
          </p:nvPr>
        </p:nvGraphicFramePr>
        <p:xfrm>
          <a:off x="678179" y="1338924"/>
          <a:ext cx="7696200" cy="27167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0138"/>
                <a:gridCol w="2516062"/>
              </a:tblGrid>
              <a:tr h="400649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Outcome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N = 15*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</a:tr>
              <a:tr h="173353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Overall response rate</a:t>
                      </a:r>
                    </a:p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     Complete remission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    Partial remission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    Marrow complete remission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    Hematologic improvement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8/15 (53%)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1/9 (11%)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1/9 (11%)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2/9 (22%)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4/15 (27%)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582542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Median overall survival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Not reached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2400" y="4729212"/>
            <a:ext cx="8534400" cy="1790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GB" sz="1700" dirty="0" smtClean="0"/>
              <a:t>12 patients </a:t>
            </a:r>
            <a:r>
              <a:rPr lang="en-US" sz="1700" dirty="0" smtClean="0"/>
              <a:t>discontinued (disease </a:t>
            </a:r>
            <a:r>
              <a:rPr lang="en-US" sz="1700" dirty="0"/>
              <a:t>progression </a:t>
            </a:r>
            <a:r>
              <a:rPr lang="en-US" sz="1700" dirty="0" smtClean="0"/>
              <a:t>[n = 1], </a:t>
            </a:r>
            <a:r>
              <a:rPr lang="en-US" sz="1700" dirty="0"/>
              <a:t>adverse event </a:t>
            </a:r>
            <a:r>
              <a:rPr lang="en-US" sz="1700" dirty="0" smtClean="0"/>
              <a:t>[AE</a:t>
            </a:r>
            <a:r>
              <a:rPr lang="en-US" sz="1700" dirty="0"/>
              <a:t>; </a:t>
            </a:r>
            <a:r>
              <a:rPr lang="en-US" sz="1700" dirty="0" smtClean="0"/>
              <a:t>n = </a:t>
            </a:r>
            <a:r>
              <a:rPr lang="en-US" sz="1700" dirty="0" smtClean="0"/>
              <a:t>1], </a:t>
            </a:r>
            <a:r>
              <a:rPr lang="en-US" sz="1700" dirty="0"/>
              <a:t>death </a:t>
            </a:r>
            <a:r>
              <a:rPr lang="en-US" sz="1700" dirty="0" smtClean="0"/>
              <a:t>[n = 4], </a:t>
            </a:r>
            <a:r>
              <a:rPr lang="en-US" sz="1700" dirty="0"/>
              <a:t>investigator decision </a:t>
            </a:r>
            <a:r>
              <a:rPr lang="en-US" sz="1700" dirty="0" smtClean="0"/>
              <a:t>[n = 2] </a:t>
            </a:r>
            <a:r>
              <a:rPr lang="en-US" sz="1700" dirty="0"/>
              <a:t>and other </a:t>
            </a:r>
            <a:r>
              <a:rPr lang="en-US" sz="1700" dirty="0" smtClean="0"/>
              <a:t>[n = 1]); </a:t>
            </a:r>
            <a:r>
              <a:rPr lang="en-US" sz="1700" dirty="0"/>
              <a:t>3 </a:t>
            </a:r>
            <a:r>
              <a:rPr lang="en-US" sz="1700" dirty="0" smtClean="0"/>
              <a:t>patients </a:t>
            </a:r>
            <a:r>
              <a:rPr lang="en-US" sz="1700" dirty="0"/>
              <a:t>proceeded to </a:t>
            </a:r>
            <a:r>
              <a:rPr lang="en-US" sz="1700" dirty="0" smtClean="0"/>
              <a:t>transplant.</a:t>
            </a:r>
            <a:endParaRPr lang="en-US" sz="1700" dirty="0" smtClean="0"/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US" sz="1700" dirty="0" smtClean="0"/>
              <a:t>Although </a:t>
            </a:r>
            <a:r>
              <a:rPr lang="en-US" sz="1700" dirty="0"/>
              <a:t>trends between </a:t>
            </a:r>
            <a:r>
              <a:rPr lang="en-US" sz="1700" dirty="0" smtClean="0"/>
              <a:t>response and </a:t>
            </a:r>
            <a:r>
              <a:rPr lang="en-US" sz="1700" dirty="0"/>
              <a:t>co-occurring mutations </a:t>
            </a:r>
            <a:r>
              <a:rPr lang="en-US" sz="1700" dirty="0" smtClean="0"/>
              <a:t>ASXL1 </a:t>
            </a:r>
            <a:r>
              <a:rPr lang="en-US" sz="1700" dirty="0"/>
              <a:t>and/or SRSF2 </a:t>
            </a:r>
            <a:r>
              <a:rPr lang="en-US" sz="1700" dirty="0" smtClean="0"/>
              <a:t>were </a:t>
            </a:r>
            <a:r>
              <a:rPr lang="en-US" sz="1700" dirty="0"/>
              <a:t>observed, the small number of </a:t>
            </a:r>
            <a:r>
              <a:rPr lang="en-US" sz="1700" dirty="0" smtClean="0"/>
              <a:t>patients </a:t>
            </a:r>
            <a:r>
              <a:rPr lang="en-US" sz="1700" dirty="0"/>
              <a:t>tested prevents definitive conclusions.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5609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Stein EM et al. </a:t>
            </a:r>
            <a:r>
              <a:rPr lang="en-US" sz="1600" i="1" dirty="0"/>
              <a:t>Proc ASH </a:t>
            </a:r>
            <a:r>
              <a:rPr lang="en-US" sz="1600" dirty="0"/>
              <a:t>2016;Abstract 343. [Abstract only]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9111" y="4251569"/>
            <a:ext cx="2579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</a:t>
            </a:r>
            <a:r>
              <a:rPr lang="en-US" sz="1600" baseline="30000" dirty="0" smtClean="0"/>
              <a:t> </a:t>
            </a:r>
            <a:r>
              <a:rPr lang="en-US" sz="1600" dirty="0" smtClean="0"/>
              <a:t>No. of patients evaluable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2562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Adverse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Grade 3/4 treatment-emergent adverse events reported for 13 patients (81%)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most frequent </a:t>
            </a:r>
            <a:r>
              <a:rPr lang="en-US" dirty="0" smtClean="0"/>
              <a:t>Grade </a:t>
            </a:r>
            <a:r>
              <a:rPr lang="en-US" dirty="0"/>
              <a:t>3/4 adverse </a:t>
            </a:r>
            <a:r>
              <a:rPr lang="en-US" dirty="0" smtClean="0"/>
              <a:t>events:</a:t>
            </a:r>
          </a:p>
          <a:p>
            <a:pPr lvl="1">
              <a:buFont typeface=".AppleSystemUIFont" charset="-120"/>
              <a:buChar char="–"/>
            </a:pPr>
            <a:r>
              <a:rPr lang="en-US" dirty="0" smtClean="0"/>
              <a:t>Hyperbilirubinemia </a:t>
            </a:r>
            <a:r>
              <a:rPr lang="en-US" dirty="0"/>
              <a:t>(</a:t>
            </a:r>
            <a:r>
              <a:rPr lang="en-US" dirty="0" smtClean="0"/>
              <a:t>n = 5</a:t>
            </a:r>
            <a:r>
              <a:rPr lang="en-US" dirty="0"/>
              <a:t>, </a:t>
            </a:r>
            <a:r>
              <a:rPr lang="en-US" dirty="0" smtClean="0"/>
              <a:t>unconjugated)</a:t>
            </a:r>
          </a:p>
          <a:p>
            <a:pPr lvl="1">
              <a:buFont typeface=".AppleSystemUIFont" charset="-120"/>
              <a:buChar char="–"/>
            </a:pPr>
            <a:r>
              <a:rPr lang="en-US" dirty="0" smtClean="0"/>
              <a:t>Pneumonia </a:t>
            </a:r>
            <a:r>
              <a:rPr lang="en-US" dirty="0"/>
              <a:t>(</a:t>
            </a:r>
            <a:r>
              <a:rPr lang="en-US" dirty="0" smtClean="0"/>
              <a:t>n = 4) </a:t>
            </a:r>
          </a:p>
          <a:p>
            <a:pPr lvl="1">
              <a:buFont typeface=".AppleSystemUIFont" charset="-120"/>
              <a:buChar char="–"/>
            </a:pPr>
            <a:r>
              <a:rPr lang="en-US" dirty="0" smtClean="0"/>
              <a:t>Thrombocytopenia </a:t>
            </a:r>
            <a:r>
              <a:rPr lang="en-US" dirty="0"/>
              <a:t>(</a:t>
            </a:r>
            <a:r>
              <a:rPr lang="en-US" dirty="0" smtClean="0"/>
              <a:t>n = 3</a:t>
            </a:r>
            <a:r>
              <a:rPr lang="en-US" dirty="0"/>
              <a:t>) </a:t>
            </a:r>
            <a:endParaRPr lang="en-US" dirty="0" smtClean="0"/>
          </a:p>
          <a:p>
            <a:pPr lvl="1">
              <a:buFont typeface=".AppleSystemUIFont" charset="-120"/>
              <a:buChar char="–"/>
            </a:pPr>
            <a:r>
              <a:rPr lang="en-US" dirty="0" smtClean="0"/>
              <a:t>Hypokalemia </a:t>
            </a:r>
            <a:r>
              <a:rPr lang="en-US" dirty="0"/>
              <a:t>(</a:t>
            </a:r>
            <a:r>
              <a:rPr lang="en-US" dirty="0" smtClean="0"/>
              <a:t>n = 3)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5609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Stein EM et al. </a:t>
            </a:r>
            <a:r>
              <a:rPr lang="en-US" sz="1600" i="1" dirty="0"/>
              <a:t>Proc ASH </a:t>
            </a:r>
            <a:r>
              <a:rPr lang="en-US" sz="1600" dirty="0"/>
              <a:t>2016;Abstract 343. [Abstract only]</a:t>
            </a:r>
          </a:p>
        </p:txBody>
      </p:sp>
    </p:spTree>
    <p:extLst>
      <p:ext uri="{BB962C8B-B14F-4D97-AF65-F5344CB8AC3E}">
        <p14:creationId xmlns:p14="http://schemas.microsoft.com/office/powerpoint/2010/main" val="86896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8001000" cy="5027612"/>
          </a:xfrm>
        </p:spPr>
        <p:txBody>
          <a:bodyPr/>
          <a:lstStyle/>
          <a:p>
            <a:r>
              <a:rPr lang="en-US" sz="2300" dirty="0"/>
              <a:t>Daily treatment with oral </a:t>
            </a:r>
            <a:r>
              <a:rPr lang="en-US" sz="2300" dirty="0" err="1"/>
              <a:t>enasidenib</a:t>
            </a:r>
            <a:r>
              <a:rPr lang="en-US" sz="2300" dirty="0"/>
              <a:t> was well tolerated and induced responses in more than </a:t>
            </a:r>
            <a:r>
              <a:rPr lang="en-US" sz="2300" dirty="0" smtClean="0"/>
              <a:t>half </a:t>
            </a:r>
            <a:r>
              <a:rPr lang="en-US" sz="2300" dirty="0"/>
              <a:t>of patients with </a:t>
            </a:r>
            <a:r>
              <a:rPr lang="en-US" sz="2300" dirty="0" smtClean="0"/>
              <a:t>MDS and mIDH2</a:t>
            </a:r>
            <a:r>
              <a:rPr lang="en-US" sz="2300" dirty="0"/>
              <a:t>, 50% of whom had higher-risk disease, and </a:t>
            </a:r>
            <a:r>
              <a:rPr lang="en-US" sz="2300" dirty="0" smtClean="0"/>
              <a:t>two thirds </a:t>
            </a:r>
            <a:r>
              <a:rPr lang="en-US" sz="2300" dirty="0"/>
              <a:t>of whom had experienced disease progression </a:t>
            </a:r>
            <a:r>
              <a:rPr lang="en-US" sz="2300" dirty="0" smtClean="0"/>
              <a:t>on </a:t>
            </a:r>
            <a:r>
              <a:rPr lang="en-US" sz="2300" dirty="0"/>
              <a:t>prior HMA treatment. </a:t>
            </a:r>
          </a:p>
          <a:p>
            <a:r>
              <a:rPr lang="en-US" sz="2300" dirty="0"/>
              <a:t>Notably, </a:t>
            </a:r>
            <a:r>
              <a:rPr lang="en-US" sz="2300" dirty="0" smtClean="0"/>
              <a:t>one half </a:t>
            </a:r>
            <a:r>
              <a:rPr lang="en-US" sz="2300" dirty="0"/>
              <a:t>of evaluable </a:t>
            </a:r>
            <a:r>
              <a:rPr lang="en-US" sz="2300" dirty="0" smtClean="0"/>
              <a:t>patients </a:t>
            </a:r>
            <a:r>
              <a:rPr lang="en-US" sz="2300" dirty="0"/>
              <a:t>with MDS for whom prior HMA treatment had </a:t>
            </a:r>
            <a:r>
              <a:rPr lang="en-US" sz="2300" dirty="0" smtClean="0"/>
              <a:t>failed </a:t>
            </a:r>
            <a:r>
              <a:rPr lang="en-US" sz="2300" dirty="0" smtClean="0"/>
              <a:t>had </a:t>
            </a:r>
            <a:r>
              <a:rPr lang="en-US" sz="2300" dirty="0"/>
              <a:t>a response, including a CR, with </a:t>
            </a:r>
            <a:r>
              <a:rPr lang="en-US" sz="2300" dirty="0" err="1"/>
              <a:t>enasidenib</a:t>
            </a:r>
            <a:r>
              <a:rPr lang="en-US" sz="2300" dirty="0"/>
              <a:t> monotherapy. </a:t>
            </a:r>
          </a:p>
          <a:p>
            <a:r>
              <a:rPr lang="en-US" sz="2300" dirty="0"/>
              <a:t>Only 2 patients experienced disease progression during treatment. </a:t>
            </a:r>
          </a:p>
          <a:p>
            <a:r>
              <a:rPr lang="en-US" sz="2300" dirty="0"/>
              <a:t>Mutational testing is rapidly becoming essential to diagnosis and prognostication in MDS, and assessment of IDH2 mutations can identify patients with </a:t>
            </a:r>
            <a:r>
              <a:rPr lang="en-US" sz="2300" dirty="0" smtClean="0"/>
              <a:t>MDS who </a:t>
            </a:r>
            <a:r>
              <a:rPr lang="en-US" sz="2300" dirty="0"/>
              <a:t>may benefit from targeted treatment with </a:t>
            </a:r>
            <a:r>
              <a:rPr lang="en-US" sz="2300" dirty="0" err="1"/>
              <a:t>enasidenib</a:t>
            </a:r>
            <a:r>
              <a:rPr lang="en-US" sz="2300" dirty="0"/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6519446"/>
            <a:ext cx="5609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Stein EM et al. </a:t>
            </a:r>
            <a:r>
              <a:rPr lang="en-US" sz="1600" i="1" dirty="0"/>
              <a:t>Proc ASH </a:t>
            </a:r>
            <a:r>
              <a:rPr lang="en-US" sz="1600" dirty="0"/>
              <a:t>2016;Abstract 343. [Abstract only]</a:t>
            </a:r>
          </a:p>
        </p:txBody>
      </p:sp>
    </p:spTree>
    <p:extLst>
      <p:ext uri="{BB962C8B-B14F-4D97-AF65-F5344CB8AC3E}">
        <p14:creationId xmlns:p14="http://schemas.microsoft.com/office/powerpoint/2010/main" val="70915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7948</TotalTime>
  <Words>442</Words>
  <Application>Microsoft Macintosh PowerPoint</Application>
  <PresentationFormat>On-screen Show (4:3)</PresentationFormat>
  <Paragraphs>47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.AppleSystemUIFont</vt:lpstr>
      <vt:lpstr>ＭＳ Ｐゴシック</vt:lpstr>
      <vt:lpstr>ヒラギノ角ゴ Pro W3</vt:lpstr>
      <vt:lpstr>Arial</vt:lpstr>
      <vt:lpstr>Blank Presentation</vt:lpstr>
      <vt:lpstr>1_Blank Presentation</vt:lpstr>
      <vt:lpstr>Enasidenib (AG-221), a Potent Oral Inhibitor of Mutant Isocitrate Dehydrogenase 2 (IDH2) Enzyme, Induces Hematologic Responses in Patients with Myelodysplastic Syndromes (MDS)  </vt:lpstr>
      <vt:lpstr>Introduction</vt:lpstr>
      <vt:lpstr>Study Design</vt:lpstr>
      <vt:lpstr>Efficacy Summary</vt:lpstr>
      <vt:lpstr>Adverse Events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Fernando G Rendina </dc:creator>
  <cp:keywords/>
  <dc:description/>
  <cp:lastModifiedBy>Microsoft Office User</cp:lastModifiedBy>
  <cp:revision>575</cp:revision>
  <cp:lastPrinted>2017-06-12T13:47:58Z</cp:lastPrinted>
  <dcterms:created xsi:type="dcterms:W3CDTF">2012-08-13T12:55:31Z</dcterms:created>
  <dcterms:modified xsi:type="dcterms:W3CDTF">2017-06-12T13:47:58Z</dcterms:modified>
  <cp:category/>
</cp:coreProperties>
</file>