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5712" r:id="rId2"/>
  </p:sldMasterIdLst>
  <p:notesMasterIdLst>
    <p:notesMasterId r:id="rId12"/>
  </p:notesMasterIdLst>
  <p:handoutMasterIdLst>
    <p:handoutMasterId r:id="rId13"/>
  </p:handoutMasterIdLst>
  <p:sldIdLst>
    <p:sldId id="497" r:id="rId3"/>
    <p:sldId id="496" r:id="rId4"/>
    <p:sldId id="487" r:id="rId5"/>
    <p:sldId id="493" r:id="rId6"/>
    <p:sldId id="494" r:id="rId7"/>
    <p:sldId id="495" r:id="rId8"/>
    <p:sldId id="491" r:id="rId9"/>
    <p:sldId id="498" r:id="rId10"/>
    <p:sldId id="499" r:id="rId1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2D5C"/>
    <a:srgbClr val="005796"/>
    <a:srgbClr val="BBE0E3"/>
    <a:srgbClr val="FF40FF"/>
    <a:srgbClr val="0025A7"/>
    <a:srgbClr val="CDE7F3"/>
    <a:srgbClr val="EFC53D"/>
    <a:srgbClr val="009051"/>
    <a:srgbClr val="0A0A0A"/>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37"/>
    <p:restoredTop sz="86420" autoAdjust="0"/>
  </p:normalViewPr>
  <p:slideViewPr>
    <p:cSldViewPr>
      <p:cViewPr>
        <p:scale>
          <a:sx n="100" d="100"/>
          <a:sy n="100" d="100"/>
        </p:scale>
        <p:origin x="1832"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8168"/>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81776C0-8D3F-9B41-9F10-088060AC2731}" type="datetimeFigureOut">
              <a:rPr lang="en-US"/>
              <a:pPr>
                <a:defRPr/>
              </a:pPr>
              <a:t>6/14/17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D9C9DE2-756B-A84D-A24D-1D5AEDE2E138}" type="slidenum">
              <a:rPr lang="en-US"/>
              <a:pPr>
                <a:defRPr/>
              </a:pPr>
              <a:t>‹#›</a:t>
            </a:fld>
            <a:endParaRPr lang="en-US" dirty="0"/>
          </a:p>
        </p:txBody>
      </p:sp>
    </p:spTree>
    <p:extLst>
      <p:ext uri="{BB962C8B-B14F-4D97-AF65-F5344CB8AC3E}">
        <p14:creationId xmlns:p14="http://schemas.microsoft.com/office/powerpoint/2010/main" val="2889035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dirty="0"/>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dirty="0"/>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dirty="0"/>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a:defRPr sz="1200"/>
            </a:lvl1pPr>
          </a:lstStyle>
          <a:p>
            <a:pPr>
              <a:defRPr/>
            </a:pPr>
            <a:fld id="{551A62C7-5B3C-6945-85E6-9B7D5893DCD8}" type="slidenum">
              <a:rPr lang="en-US"/>
              <a:pPr>
                <a:defRPr/>
              </a:pPr>
              <a:t>‹#›</a:t>
            </a:fld>
            <a:endParaRPr lang="en-US" dirty="0"/>
          </a:p>
        </p:txBody>
      </p:sp>
    </p:spTree>
    <p:extLst>
      <p:ext uri="{BB962C8B-B14F-4D97-AF65-F5344CB8AC3E}">
        <p14:creationId xmlns:p14="http://schemas.microsoft.com/office/powerpoint/2010/main" val="17202865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l">
              <a:defRPr sz="2300" baseline="0"/>
            </a:lvl1pPr>
          </a:lstStyle>
          <a:p>
            <a:pPr lvl="0"/>
            <a:endParaRPr lang="en-US" noProof="0" dirty="0" smtClean="0"/>
          </a:p>
        </p:txBody>
      </p:sp>
      <p:sp>
        <p:nvSpPr>
          <p:cNvPr id="4099" name="Rectangle 3"/>
          <p:cNvSpPr>
            <a:spLocks noGrp="1" noChangeArrowheads="1"/>
          </p:cNvSpPr>
          <p:nvPr>
            <p:ph type="subTitle" idx="1"/>
          </p:nvPr>
        </p:nvSpPr>
        <p:spPr>
          <a:xfrm>
            <a:off x="685800" y="3886200"/>
            <a:ext cx="6400800" cy="1752600"/>
          </a:xfrm>
        </p:spPr>
        <p:txBody>
          <a:bodyPr/>
          <a:lstStyle>
            <a:lvl1pPr marL="0" indent="0" algn="l">
              <a:buFontTx/>
              <a:buNone/>
              <a:defRPr i="1" baseline="0"/>
            </a:lvl1pPr>
          </a:lstStyle>
          <a:p>
            <a:pPr lvl="0"/>
            <a:endParaRPr lang="en-US" noProof="0" dirty="0" smtClean="0"/>
          </a:p>
        </p:txBody>
      </p:sp>
    </p:spTree>
    <p:extLst>
      <p:ext uri="{BB962C8B-B14F-4D97-AF65-F5344CB8AC3E}">
        <p14:creationId xmlns:p14="http://schemas.microsoft.com/office/powerpoint/2010/main" val="288509942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93742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185610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27711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l">
              <a:defRPr sz="2300" baseline="0"/>
            </a:lvl1pPr>
          </a:lstStyle>
          <a:p>
            <a:pPr lvl="0"/>
            <a:endParaRPr lang="en-US" noProof="0" dirty="0" smtClean="0"/>
          </a:p>
        </p:txBody>
      </p:sp>
      <p:sp>
        <p:nvSpPr>
          <p:cNvPr id="4099" name="Rectangle 3"/>
          <p:cNvSpPr>
            <a:spLocks noGrp="1" noChangeArrowheads="1"/>
          </p:cNvSpPr>
          <p:nvPr>
            <p:ph type="subTitle" idx="1"/>
          </p:nvPr>
        </p:nvSpPr>
        <p:spPr>
          <a:xfrm>
            <a:off x="685800" y="3886200"/>
            <a:ext cx="6400800" cy="1752600"/>
          </a:xfrm>
        </p:spPr>
        <p:txBody>
          <a:bodyPr/>
          <a:lstStyle>
            <a:lvl1pPr marL="0" indent="0" algn="l">
              <a:buFontTx/>
              <a:buNone/>
              <a:defRPr i="1" baseline="0"/>
            </a:lvl1pPr>
          </a:lstStyle>
          <a:p>
            <a:pPr lvl="0"/>
            <a:endParaRPr lang="en-US" noProof="0" dirty="0" smtClean="0"/>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rgbClr val="0025A7"/>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rgbClr val="0025A7"/>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83793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350761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23851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3440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343069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7172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691842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4"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5563" r:id="rId1"/>
    <p:sldLayoutId id="2147485711" r:id="rId2"/>
    <p:sldLayoutId id="2147485542" r:id="rId3"/>
    <p:sldLayoutId id="2147485543" r:id="rId4"/>
    <p:sldLayoutId id="2147485544" r:id="rId5"/>
    <p:sldLayoutId id="2147485545" r:id="rId6"/>
    <p:sldLayoutId id="2147485546" r:id="rId7"/>
    <p:sldLayoutId id="2147485547" r:id="rId8"/>
    <p:sldLayoutId id="2147485548" r:id="rId9"/>
    <p:sldLayoutId id="2147485549" r:id="rId10"/>
    <p:sldLayoutId id="2147485550" r:id="rId11"/>
    <p:sldLayoutId id="2147485551" r:id="rId12"/>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7459733"/>
      </p:ext>
    </p:extLst>
  </p:cSld>
  <p:clrMap bg1="lt1" tx1="dk1" bg2="lt2" tx2="dk2" accent1="accent1" accent2="accent2" accent3="accent3" accent4="accent4" accent5="accent5" accent6="accent6" hlink="hlink" folHlink="folHlink"/>
  <p:sldLayoutIdLst>
    <p:sldLayoutId id="2147485713" r:id="rId1"/>
    <p:sldLayoutId id="2147485714" r:id="rId2"/>
    <p:sldLayoutId id="2147485715" r:id="rId3"/>
    <p:sldLayoutId id="2147485716" r:id="rId4"/>
    <p:sldLayoutId id="2147485717" r:id="rId5"/>
    <p:sldLayoutId id="2147485718" r:id="rId6"/>
    <p:sldLayoutId id="2147485719" r:id="rId7"/>
    <p:sldLayoutId id="2147485720" r:id="rId8"/>
    <p:sldLayoutId id="2147485721" r:id="rId9"/>
    <p:sldLayoutId id="2147485722" r:id="rId10"/>
    <p:sldLayoutId id="2147485723" r:id="rId11"/>
    <p:sldLayoutId id="2147485724" r:id="rId12"/>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ctrTitle"/>
          </p:nvPr>
        </p:nvSpPr>
        <p:spPr>
          <a:xfrm>
            <a:off x="685800" y="1981200"/>
            <a:ext cx="8077200" cy="1143000"/>
          </a:xfrm>
        </p:spPr>
        <p:txBody>
          <a:bodyPr/>
          <a:lstStyle/>
          <a:p>
            <a:r>
              <a:rPr lang="en-US" altLang="x-none"/>
              <a:t>Open-Label, Multicenter, Dose Escalation Phase 1b Study to Assess the Subcutaneous Delivery of </a:t>
            </a:r>
            <a:r>
              <a:rPr lang="en-US" altLang="x-none" dirty="0" err="1"/>
              <a:t>Daratumumab</a:t>
            </a:r>
            <a:r>
              <a:rPr lang="en-US" altLang="x-none" dirty="0"/>
              <a:t> in Patients (pts) with Relapsed or Refractory Multiple Myeloma (PAVO)</a:t>
            </a:r>
            <a:r>
              <a:rPr lang="en-US" altLang="x-none" baseline="30000" dirty="0"/>
              <a:t>1</a:t>
            </a:r>
            <a:r>
              <a:rPr lang="en-US" altLang="x-none" dirty="0"/>
              <a:t/>
            </a:r>
            <a:br>
              <a:rPr lang="en-US" altLang="x-none" dirty="0"/>
            </a:br>
            <a:r>
              <a:rPr lang="en-US" altLang="x-none" dirty="0"/>
              <a:t/>
            </a:r>
            <a:br>
              <a:rPr lang="en-US" altLang="x-none" dirty="0"/>
            </a:br>
            <a:r>
              <a:rPr lang="en-US" altLang="x-none" dirty="0"/>
              <a:t>Efficacy of </a:t>
            </a:r>
            <a:r>
              <a:rPr lang="en-US" altLang="x-none" dirty="0" err="1"/>
              <a:t>Daratumumab</a:t>
            </a:r>
            <a:r>
              <a:rPr lang="en-US" altLang="x-none" dirty="0"/>
              <a:t>, </a:t>
            </a:r>
            <a:r>
              <a:rPr lang="en-US" altLang="x-none" dirty="0" err="1"/>
              <a:t>Bortezomib</a:t>
            </a:r>
            <a:r>
              <a:rPr lang="en-US" altLang="x-none" dirty="0"/>
              <a:t>, and Dexamethasone versus </a:t>
            </a:r>
            <a:r>
              <a:rPr lang="en-US" altLang="x-none" dirty="0" err="1"/>
              <a:t>Bortezomib</a:t>
            </a:r>
            <a:r>
              <a:rPr lang="en-US" altLang="x-none" dirty="0"/>
              <a:t> and Dexamethasone in Relapsed or Refractory Myeloma Based on Prior Lines of Therapy: Updated Analysis of Castor</a:t>
            </a:r>
            <a:r>
              <a:rPr lang="en-US" altLang="x-none" baseline="30000" dirty="0"/>
              <a:t>2</a:t>
            </a:r>
          </a:p>
        </p:txBody>
      </p:sp>
      <p:sp>
        <p:nvSpPr>
          <p:cNvPr id="4099" name="Subtitle 4"/>
          <p:cNvSpPr>
            <a:spLocks noGrp="1"/>
          </p:cNvSpPr>
          <p:nvPr>
            <p:ph type="subTitle" idx="1"/>
          </p:nvPr>
        </p:nvSpPr>
        <p:spPr>
          <a:xfrm>
            <a:off x="691415" y="4343400"/>
            <a:ext cx="6400800" cy="1752600"/>
          </a:xfrm>
        </p:spPr>
        <p:txBody>
          <a:bodyPr/>
          <a:lstStyle/>
          <a:p>
            <a:r>
              <a:rPr lang="en-US" altLang="x-none" i="0" baseline="30000" dirty="0" smtClean="0"/>
              <a:t>1 </a:t>
            </a:r>
            <a:r>
              <a:rPr lang="en-US" altLang="x-none" i="0" dirty="0" err="1" smtClean="0"/>
              <a:t>Usmani</a:t>
            </a:r>
            <a:r>
              <a:rPr lang="en-US" altLang="x-none" i="0" dirty="0" smtClean="0"/>
              <a:t> </a:t>
            </a:r>
            <a:r>
              <a:rPr lang="en-US" altLang="x-none" i="0" dirty="0"/>
              <a:t>SZ et </a:t>
            </a:r>
            <a:r>
              <a:rPr lang="en-US" altLang="x-none" i="0" dirty="0" smtClean="0"/>
              <a:t>al.</a:t>
            </a:r>
            <a:br>
              <a:rPr lang="en-US" altLang="x-none" i="0" dirty="0" smtClean="0"/>
            </a:br>
            <a:r>
              <a:rPr lang="en-US" altLang="x-none" dirty="0" smtClean="0"/>
              <a:t>Proc </a:t>
            </a:r>
            <a:r>
              <a:rPr lang="en-US" altLang="x-none" dirty="0"/>
              <a:t>ASH </a:t>
            </a:r>
            <a:r>
              <a:rPr lang="en-US" altLang="x-none" i="0" dirty="0"/>
              <a:t>2016;Abstract 1149.</a:t>
            </a:r>
          </a:p>
          <a:p>
            <a:r>
              <a:rPr lang="en-US" altLang="x-none" i="0" baseline="30000" dirty="0" smtClean="0"/>
              <a:t>2 </a:t>
            </a:r>
            <a:r>
              <a:rPr lang="en-US" altLang="x-none" i="0" dirty="0" err="1" smtClean="0"/>
              <a:t>Mateos</a:t>
            </a:r>
            <a:r>
              <a:rPr lang="en-US" altLang="x-none" i="0" dirty="0" smtClean="0"/>
              <a:t> </a:t>
            </a:r>
            <a:r>
              <a:rPr lang="en-US" altLang="x-none" i="0" dirty="0"/>
              <a:t>MV et </a:t>
            </a:r>
            <a:r>
              <a:rPr lang="en-US" altLang="x-none" i="0" dirty="0" smtClean="0"/>
              <a:t>al.</a:t>
            </a:r>
            <a:br>
              <a:rPr lang="en-US" altLang="x-none" i="0" dirty="0" smtClean="0"/>
            </a:br>
            <a:r>
              <a:rPr lang="en-US" altLang="x-none" dirty="0" smtClean="0"/>
              <a:t>Proc </a:t>
            </a:r>
            <a:r>
              <a:rPr lang="en-US" altLang="x-none" dirty="0"/>
              <a:t>ASH </a:t>
            </a:r>
            <a:r>
              <a:rPr lang="en-US" altLang="x-none" i="0" dirty="0"/>
              <a:t>2016;Abstract 1150.</a:t>
            </a:r>
          </a:p>
        </p:txBody>
      </p:sp>
    </p:spTree>
    <p:extLst>
      <p:ext uri="{BB962C8B-B14F-4D97-AF65-F5344CB8AC3E}">
        <p14:creationId xmlns:p14="http://schemas.microsoft.com/office/powerpoint/2010/main" val="11172727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Open-Label, Multicenter, Dose Escalation Phase 1b Study to Assess the Subcutaneous Delivery of </a:t>
            </a:r>
            <a:r>
              <a:rPr lang="en-US" dirty="0" err="1"/>
              <a:t>Daratumumab</a:t>
            </a:r>
            <a:r>
              <a:rPr lang="en-US" dirty="0"/>
              <a:t> in Patients (pts) with Relapsed or Refractory Multiple Myeloma (PAVO) </a:t>
            </a:r>
            <a:endParaRPr lang="en-US" baseline="30000" dirty="0"/>
          </a:p>
        </p:txBody>
      </p:sp>
      <p:sp>
        <p:nvSpPr>
          <p:cNvPr id="6" name="Subtitle 4"/>
          <p:cNvSpPr>
            <a:spLocks noGrp="1"/>
          </p:cNvSpPr>
          <p:nvPr>
            <p:ph type="subTitle" idx="1"/>
          </p:nvPr>
        </p:nvSpPr>
        <p:spPr/>
        <p:txBody>
          <a:bodyPr/>
          <a:lstStyle/>
          <a:p>
            <a:pPr lvl="0"/>
            <a:r>
              <a:rPr lang="en-US" i="0" dirty="0" err="1"/>
              <a:t>Usmani</a:t>
            </a:r>
            <a:r>
              <a:rPr lang="en-US" i="0" dirty="0"/>
              <a:t> SZ </a:t>
            </a:r>
            <a:r>
              <a:rPr lang="en-US" i="0"/>
              <a:t>et </a:t>
            </a:r>
            <a:r>
              <a:rPr lang="en-US" i="0" smtClean="0"/>
              <a:t>al.</a:t>
            </a:r>
            <a:br>
              <a:rPr lang="en-US" i="0" smtClean="0"/>
            </a:br>
            <a:r>
              <a:rPr lang="en-US" smtClean="0"/>
              <a:t>Proc </a:t>
            </a:r>
            <a:r>
              <a:rPr lang="en-US" dirty="0"/>
              <a:t>ASH </a:t>
            </a:r>
            <a:r>
              <a:rPr lang="en-US" i="0" dirty="0"/>
              <a:t>2016;Abstract 1149.</a:t>
            </a:r>
          </a:p>
        </p:txBody>
      </p:sp>
    </p:spTree>
    <p:extLst>
      <p:ext uri="{BB962C8B-B14F-4D97-AF65-F5344CB8AC3E}">
        <p14:creationId xmlns:p14="http://schemas.microsoft.com/office/powerpoint/2010/main" val="187171347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685800" y="1143000"/>
            <a:ext cx="7772400" cy="5027612"/>
          </a:xfrm>
        </p:spPr>
        <p:txBody>
          <a:bodyPr/>
          <a:lstStyle/>
          <a:p>
            <a:r>
              <a:rPr lang="en-US" sz="2200" dirty="0"/>
              <a:t>Daratumumab (DARA), </a:t>
            </a:r>
            <a:r>
              <a:rPr lang="en-US" sz="2200" dirty="0" smtClean="0"/>
              <a:t>an anti-CD38 monoclonal </a:t>
            </a:r>
            <a:r>
              <a:rPr lang="en-US" sz="2200" dirty="0"/>
              <a:t>antibody, has demonstrated </a:t>
            </a:r>
            <a:r>
              <a:rPr lang="en-US" sz="2200" dirty="0" smtClean="0"/>
              <a:t>activity both as a single agent and in combination with </a:t>
            </a:r>
            <a:r>
              <a:rPr lang="en-US" sz="2200" dirty="0"/>
              <a:t>standard-of-care regimens in </a:t>
            </a:r>
            <a:r>
              <a:rPr lang="en-US" sz="2200" dirty="0" smtClean="0"/>
              <a:t>patients </a:t>
            </a:r>
            <a:r>
              <a:rPr lang="en-US" sz="2200" dirty="0"/>
              <a:t>with multiple myeloma (MM) who have received ≥1 prior lines of </a:t>
            </a:r>
            <a:r>
              <a:rPr lang="en-US" sz="2200" dirty="0" smtClean="0"/>
              <a:t>therapy.</a:t>
            </a:r>
          </a:p>
          <a:p>
            <a:r>
              <a:rPr lang="en-US" sz="2200" dirty="0" smtClean="0"/>
              <a:t>Although DARA is </a:t>
            </a:r>
            <a:r>
              <a:rPr lang="en-US" sz="2200" dirty="0"/>
              <a:t>currently </a:t>
            </a:r>
            <a:r>
              <a:rPr lang="en-US" sz="2200" dirty="0" smtClean="0"/>
              <a:t>being administered </a:t>
            </a:r>
            <a:r>
              <a:rPr lang="en-US" sz="2200" dirty="0"/>
              <a:t>as an intravenous (IV) </a:t>
            </a:r>
            <a:r>
              <a:rPr lang="en-US" sz="2200" dirty="0" smtClean="0"/>
              <a:t>infusion, its subcutaneous </a:t>
            </a:r>
            <a:r>
              <a:rPr lang="en-US" sz="2200" dirty="0"/>
              <a:t>(SC) delivery </a:t>
            </a:r>
            <a:r>
              <a:rPr lang="en-US" sz="2200" dirty="0" smtClean="0"/>
              <a:t>is </a:t>
            </a:r>
            <a:r>
              <a:rPr lang="en-US" sz="2200" dirty="0"/>
              <a:t>being tested in combination with the recombinant human hyaluronidase enzyme (rHuPH20) to facilitate systemic absorption </a:t>
            </a:r>
            <a:r>
              <a:rPr lang="en-US" sz="2200" dirty="0" smtClean="0"/>
              <a:t>into </a:t>
            </a:r>
            <a:r>
              <a:rPr lang="en-US" sz="2200" dirty="0"/>
              <a:t>the abdominal </a:t>
            </a:r>
            <a:r>
              <a:rPr lang="en-US" sz="2200" dirty="0" smtClean="0"/>
              <a:t>wall. </a:t>
            </a:r>
          </a:p>
          <a:p>
            <a:r>
              <a:rPr lang="en-US" sz="2200" b="1" u="sng" dirty="0" smtClean="0"/>
              <a:t>Study objective:</a:t>
            </a:r>
            <a:r>
              <a:rPr lang="en-US" sz="2200" dirty="0" smtClean="0"/>
              <a:t> To </a:t>
            </a:r>
            <a:r>
              <a:rPr lang="en-US" sz="2200" dirty="0"/>
              <a:t>assess the safety</a:t>
            </a:r>
            <a:r>
              <a:rPr lang="en-US" sz="2200" dirty="0" smtClean="0"/>
              <a:t>, efficacy and  pharmacokinetics </a:t>
            </a:r>
            <a:r>
              <a:rPr lang="en-US" sz="2200" dirty="0"/>
              <a:t>of SC administration of DARA </a:t>
            </a:r>
            <a:r>
              <a:rPr lang="en-US" sz="2200" dirty="0" smtClean="0"/>
              <a:t>in combination with </a:t>
            </a:r>
            <a:r>
              <a:rPr lang="en-US" sz="2200" dirty="0"/>
              <a:t>rHuPH20 (DARA-PH20) in </a:t>
            </a:r>
            <a:r>
              <a:rPr lang="en-US" sz="2200" dirty="0" smtClean="0"/>
              <a:t>relapsed </a:t>
            </a:r>
            <a:r>
              <a:rPr lang="en-US" sz="2200" dirty="0"/>
              <a:t>or refractory MM (RRMM) </a:t>
            </a:r>
            <a:r>
              <a:rPr lang="en-US" sz="2200" dirty="0" smtClean="0"/>
              <a:t>.</a:t>
            </a:r>
            <a:endParaRPr lang="en-US" sz="2200" dirty="0"/>
          </a:p>
        </p:txBody>
      </p:sp>
      <p:sp>
        <p:nvSpPr>
          <p:cNvPr id="6" name="TextBox 5"/>
          <p:cNvSpPr txBox="1"/>
          <p:nvPr/>
        </p:nvSpPr>
        <p:spPr>
          <a:xfrm>
            <a:off x="152400" y="6519446"/>
            <a:ext cx="4530086" cy="338554"/>
          </a:xfrm>
          <a:prstGeom prst="rect">
            <a:avLst/>
          </a:prstGeom>
          <a:noFill/>
        </p:spPr>
        <p:txBody>
          <a:bodyPr wrap="none" rtlCol="0">
            <a:spAutoFit/>
          </a:bodyPr>
          <a:lstStyle/>
          <a:p>
            <a:r>
              <a:rPr lang="en-US" sz="1600" dirty="0" smtClean="0"/>
              <a:t>Usmani SZ et al. </a:t>
            </a:r>
            <a:r>
              <a:rPr lang="en-US" sz="1600" i="1" dirty="0" smtClean="0"/>
              <a:t>Proc ASH </a:t>
            </a:r>
            <a:r>
              <a:rPr lang="en-US" sz="1600" dirty="0" smtClean="0"/>
              <a:t>2016;Abstract 1149.</a:t>
            </a:r>
            <a:endParaRPr lang="en-US" sz="1600" dirty="0"/>
          </a:p>
        </p:txBody>
      </p:sp>
    </p:spTree>
    <p:extLst>
      <p:ext uri="{BB962C8B-B14F-4D97-AF65-F5344CB8AC3E}">
        <p14:creationId xmlns:p14="http://schemas.microsoft.com/office/powerpoint/2010/main" val="134711021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PAVO: Phase I Trial Design</a:t>
            </a:r>
            <a:endParaRPr lang="en-US" dirty="0"/>
          </a:p>
        </p:txBody>
      </p:sp>
      <p:sp>
        <p:nvSpPr>
          <p:cNvPr id="8" name="Content Placeholder 2"/>
          <p:cNvSpPr txBox="1">
            <a:spLocks/>
          </p:cNvSpPr>
          <p:nvPr/>
        </p:nvSpPr>
        <p:spPr bwMode="auto">
          <a:xfrm>
            <a:off x="463658" y="5464310"/>
            <a:ext cx="8153400" cy="650164"/>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a:spcBef>
                <a:spcPts val="600"/>
              </a:spcBef>
              <a:spcAft>
                <a:spcPts val="0"/>
              </a:spcAft>
            </a:pPr>
            <a:r>
              <a:rPr lang="en-US" sz="1800" b="1" u="sng" dirty="0" smtClean="0"/>
              <a:t>Primary endpoint:</a:t>
            </a:r>
            <a:r>
              <a:rPr lang="en-US" sz="1800" dirty="0" smtClean="0"/>
              <a:t> </a:t>
            </a:r>
            <a:r>
              <a:rPr lang="en-US" sz="1800" dirty="0"/>
              <a:t>C</a:t>
            </a:r>
            <a:r>
              <a:rPr lang="en-US" sz="1800" baseline="-25000" dirty="0"/>
              <a:t>trough</a:t>
            </a:r>
            <a:r>
              <a:rPr lang="en-US" sz="1800" dirty="0"/>
              <a:t> of DARA up to Cycle 3 Day 1 and </a:t>
            </a:r>
            <a:r>
              <a:rPr lang="en-US" sz="1800" dirty="0" smtClean="0"/>
              <a:t>safety</a:t>
            </a:r>
          </a:p>
          <a:p>
            <a:pPr>
              <a:spcBef>
                <a:spcPts val="600"/>
              </a:spcBef>
              <a:spcAft>
                <a:spcPts val="0"/>
              </a:spcAft>
            </a:pPr>
            <a:r>
              <a:rPr lang="en-US" sz="1800" dirty="0" smtClean="0"/>
              <a:t>Secondary endpoints include: Overall response rate (ORR)</a:t>
            </a:r>
            <a:endParaRPr lang="en-US" sz="1800" dirty="0"/>
          </a:p>
        </p:txBody>
      </p:sp>
      <p:sp>
        <p:nvSpPr>
          <p:cNvPr id="6" name="TextBox 5"/>
          <p:cNvSpPr txBox="1"/>
          <p:nvPr/>
        </p:nvSpPr>
        <p:spPr>
          <a:xfrm>
            <a:off x="152400" y="6519446"/>
            <a:ext cx="5911875" cy="338554"/>
          </a:xfrm>
          <a:prstGeom prst="rect">
            <a:avLst/>
          </a:prstGeom>
          <a:noFill/>
        </p:spPr>
        <p:txBody>
          <a:bodyPr wrap="none" rtlCol="0">
            <a:spAutoFit/>
          </a:bodyPr>
          <a:lstStyle/>
          <a:p>
            <a:r>
              <a:rPr lang="en-US" sz="1600" dirty="0" smtClean="0"/>
              <a:t>Usmani SZ et al. </a:t>
            </a:r>
            <a:r>
              <a:rPr lang="en-US" sz="1600" i="1" dirty="0" smtClean="0"/>
              <a:t>Proc ASH </a:t>
            </a:r>
            <a:r>
              <a:rPr lang="en-US" sz="1600" dirty="0" smtClean="0"/>
              <a:t>2016;Abstract 1149 (Abstract only).</a:t>
            </a:r>
            <a:endParaRPr lang="en-US" sz="1600" dirty="0"/>
          </a:p>
        </p:txBody>
      </p:sp>
      <p:sp>
        <p:nvSpPr>
          <p:cNvPr id="10" name="Text Box 20"/>
          <p:cNvSpPr txBox="1">
            <a:spLocks noChangeArrowheads="1"/>
          </p:cNvSpPr>
          <p:nvPr/>
        </p:nvSpPr>
        <p:spPr bwMode="auto">
          <a:xfrm>
            <a:off x="3384601" y="1985292"/>
            <a:ext cx="1970562" cy="1748507"/>
          </a:xfrm>
          <a:prstGeom prst="rect">
            <a:avLst/>
          </a:prstGeom>
          <a:solidFill>
            <a:srgbClr val="F9961E"/>
          </a:solidFill>
          <a:ln w="12700">
            <a:solidFill>
              <a:schemeClr val="tx1">
                <a:lumMod val="10000"/>
                <a:lumOff val="90000"/>
              </a:schemeClr>
            </a:solidFill>
            <a:miter lim="800000"/>
            <a:headEnd/>
            <a:tailEnd/>
          </a:ln>
        </p:spPr>
        <p:txBody>
          <a:bodyPr wrap="square" anchor="ctr" anchorCtr="0">
            <a:no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fontAlgn="base">
              <a:lnSpc>
                <a:spcPct val="110000"/>
              </a:lnSpc>
              <a:spcBef>
                <a:spcPct val="0"/>
              </a:spcBef>
              <a:spcAft>
                <a:spcPct val="0"/>
              </a:spcAft>
              <a:buFontTx/>
              <a:buNone/>
              <a:defRPr/>
            </a:pPr>
            <a:r>
              <a:rPr lang="en-US" altLang="en-US" sz="1800" b="1" u="sng" dirty="0" smtClean="0">
                <a:solidFill>
                  <a:srgbClr val="010F97"/>
                </a:solidFill>
                <a:latin typeface="Arial"/>
                <a:ea typeface="Arial" pitchFamily="-104" charset="0"/>
                <a:cs typeface="Arial" panose="020B0604020202020204" pitchFamily="34" charset="0"/>
              </a:rPr>
              <a:t>Part 1:</a:t>
            </a:r>
            <a:r>
              <a:rPr lang="en-US" altLang="en-US" sz="1800" b="1" dirty="0" smtClean="0">
                <a:solidFill>
                  <a:srgbClr val="010F97"/>
                </a:solidFill>
                <a:latin typeface="Arial"/>
                <a:ea typeface="Arial" pitchFamily="-104" charset="0"/>
                <a:cs typeface="Arial" panose="020B0604020202020204" pitchFamily="34" charset="0"/>
              </a:rPr>
              <a:t> Cohorts at 1,200 mg and 1,800 mg of DARA + PH20*</a:t>
            </a:r>
          </a:p>
        </p:txBody>
      </p:sp>
      <p:sp>
        <p:nvSpPr>
          <p:cNvPr id="12" name="Text Box 19"/>
          <p:cNvSpPr txBox="1">
            <a:spLocks noChangeArrowheads="1"/>
          </p:cNvSpPr>
          <p:nvPr/>
        </p:nvSpPr>
        <p:spPr bwMode="auto">
          <a:xfrm>
            <a:off x="463658" y="1540787"/>
            <a:ext cx="2664951" cy="2709623"/>
          </a:xfrm>
          <a:prstGeom prst="rect">
            <a:avLst/>
          </a:prstGeom>
          <a:solidFill>
            <a:srgbClr val="005796"/>
          </a:solidFill>
          <a:ln w="12700">
            <a:solidFill>
              <a:schemeClr val="bg1"/>
            </a:solidFill>
            <a:miter lim="800000"/>
            <a:headEnd/>
            <a:tailEnd/>
          </a:ln>
          <a:extLst/>
        </p:spPr>
        <p:txBody>
          <a:bodyPr wrap="square" lIns="182880" tIns="182880" bIns="182880" anchor="ctr" anchorCtr="0">
            <a:prstTxWarp prst="textNoShape">
              <a:avLst/>
            </a:prstTxWarp>
            <a:noAutofit/>
          </a:bodyPr>
          <a:lstStyle/>
          <a:p>
            <a:pPr eaLnBrk="0" fontAlgn="base" hangingPunct="0">
              <a:spcBef>
                <a:spcPts val="600"/>
              </a:spcBef>
              <a:spcAft>
                <a:spcPts val="600"/>
              </a:spcAft>
              <a:buFont typeface="Arial" pitchFamily="-104" charset="0"/>
              <a:buNone/>
            </a:pPr>
            <a:r>
              <a:rPr lang="en-US" sz="1800" b="1" dirty="0" smtClean="0">
                <a:solidFill>
                  <a:prstClr val="white"/>
                </a:solidFill>
                <a:latin typeface="Arial"/>
                <a:ea typeface="Arial" pitchFamily="-104" charset="0"/>
                <a:cs typeface="Arial" pitchFamily="-104" charset="0"/>
              </a:rPr>
              <a:t>Eligibility</a:t>
            </a:r>
          </a:p>
          <a:p>
            <a:pPr marL="285750" indent="-285750" eaLnBrk="0" fontAlgn="base" hangingPunct="0">
              <a:spcBef>
                <a:spcPts val="600"/>
              </a:spcBef>
              <a:spcAft>
                <a:spcPts val="600"/>
              </a:spcAft>
              <a:buFont typeface="Arial"/>
              <a:buChar char="•"/>
            </a:pPr>
            <a:r>
              <a:rPr lang="en-US" sz="1800" dirty="0" smtClean="0">
                <a:solidFill>
                  <a:prstClr val="white"/>
                </a:solidFill>
                <a:latin typeface="Arial"/>
                <a:ea typeface="Arial" pitchFamily="-104" charset="0"/>
                <a:cs typeface="Arial" pitchFamily="-104" charset="0"/>
              </a:rPr>
              <a:t>Patients with RRMM</a:t>
            </a:r>
          </a:p>
          <a:p>
            <a:pPr marL="285750" indent="-285750">
              <a:spcBef>
                <a:spcPts val="600"/>
              </a:spcBef>
              <a:spcAft>
                <a:spcPts val="600"/>
              </a:spcAft>
              <a:buFont typeface="Arial"/>
              <a:buChar char="•"/>
            </a:pPr>
            <a:r>
              <a:rPr lang="en-US" sz="1800" dirty="0"/>
              <a:t>≥2 prior </a:t>
            </a:r>
            <a:r>
              <a:rPr lang="en-US" sz="1800" dirty="0" smtClean="0"/>
              <a:t>lines, including </a:t>
            </a:r>
            <a:r>
              <a:rPr lang="en-US" sz="1800" dirty="0"/>
              <a:t>a proteasome inhibitor </a:t>
            </a:r>
            <a:r>
              <a:rPr lang="en-US" sz="1800" dirty="0" smtClean="0"/>
              <a:t>and </a:t>
            </a:r>
            <a:r>
              <a:rPr lang="en-US" sz="1800" dirty="0"/>
              <a:t>an immunomodulatory </a:t>
            </a:r>
            <a:r>
              <a:rPr lang="en-US" sz="1800" dirty="0" smtClean="0"/>
              <a:t>agent</a:t>
            </a:r>
            <a:endParaRPr lang="en-US" sz="1800" dirty="0">
              <a:solidFill>
                <a:prstClr val="white"/>
              </a:solidFill>
              <a:latin typeface="Arial"/>
              <a:ea typeface="Arial" pitchFamily="-104" charset="0"/>
              <a:cs typeface="Arial" pitchFamily="-104" charset="0"/>
            </a:endParaRPr>
          </a:p>
        </p:txBody>
      </p:sp>
      <p:sp>
        <p:nvSpPr>
          <p:cNvPr id="13" name="Line 2"/>
          <p:cNvSpPr>
            <a:spLocks noChangeShapeType="1"/>
          </p:cNvSpPr>
          <p:nvPr/>
        </p:nvSpPr>
        <p:spPr bwMode="auto">
          <a:xfrm>
            <a:off x="3124200" y="2912004"/>
            <a:ext cx="260401" cy="0"/>
          </a:xfrm>
          <a:prstGeom prst="line">
            <a:avLst/>
          </a:prstGeom>
          <a:noFill/>
          <a:ln w="38100">
            <a:solidFill>
              <a:srgbClr val="FFFFFF"/>
            </a:solidFill>
            <a:round/>
            <a:headEnd type="none" w="med" len="med"/>
            <a:tailEnd type="triangle" w="med" len="med"/>
          </a:ln>
          <a:extLst>
            <a:ext uri="{909E8E84-426E-40dd-AFC4-6F175D3DCCD1}">
              <a14:hiddenFill xmlns:a14="http://schemas.microsoft.com/office/drawing/2010/main" xmlns="">
                <a:noFill/>
              </a14:hiddenFill>
            </a:ext>
          </a:extLst>
        </p:spPr>
        <p:txBody>
          <a:bodyPr wrap="none" anchor="ctr"/>
          <a:lstStyle/>
          <a:p>
            <a:pPr defTabSz="914400" eaLnBrk="0" fontAlgn="base" hangingPunct="0">
              <a:spcBef>
                <a:spcPct val="0"/>
              </a:spcBef>
              <a:spcAft>
                <a:spcPct val="0"/>
              </a:spcAft>
            </a:pPr>
            <a:endParaRPr lang="en-US" sz="2400" dirty="0">
              <a:solidFill>
                <a:srgbClr val="000000"/>
              </a:solidFill>
              <a:latin typeface="Arial"/>
              <a:ea typeface="ＭＳ Ｐゴシック" charset="0"/>
              <a:cs typeface="Arial"/>
            </a:endParaRPr>
          </a:p>
        </p:txBody>
      </p:sp>
      <p:sp>
        <p:nvSpPr>
          <p:cNvPr id="3" name="TextBox 2"/>
          <p:cNvSpPr txBox="1"/>
          <p:nvPr/>
        </p:nvSpPr>
        <p:spPr>
          <a:xfrm>
            <a:off x="357188" y="4578437"/>
            <a:ext cx="8634412" cy="615553"/>
          </a:xfrm>
          <a:prstGeom prst="rect">
            <a:avLst/>
          </a:prstGeom>
          <a:noFill/>
        </p:spPr>
        <p:txBody>
          <a:bodyPr wrap="square" rtlCol="0">
            <a:spAutoFit/>
          </a:bodyPr>
          <a:lstStyle/>
          <a:p>
            <a:r>
              <a:rPr lang="en-US" sz="1700" dirty="0" smtClean="0"/>
              <a:t>*</a:t>
            </a:r>
            <a:r>
              <a:rPr lang="en-US" sz="1700" baseline="30000" dirty="0" smtClean="0"/>
              <a:t> </a:t>
            </a:r>
            <a:r>
              <a:rPr lang="en-US" sz="1700" dirty="0" smtClean="0"/>
              <a:t>To determine the recommended SC dose of DARA (RP2D); DARA-PH20 administered in 4-week cycles: q1wk for 8 weeks, q2wk for 16 weeks and q4wk thereafter</a:t>
            </a:r>
            <a:endParaRPr lang="en-US" sz="1700" dirty="0"/>
          </a:p>
        </p:txBody>
      </p:sp>
      <p:sp>
        <p:nvSpPr>
          <p:cNvPr id="17" name="Line 2"/>
          <p:cNvSpPr>
            <a:spLocks noChangeShapeType="1"/>
          </p:cNvSpPr>
          <p:nvPr/>
        </p:nvSpPr>
        <p:spPr bwMode="auto">
          <a:xfrm>
            <a:off x="5378399" y="2920425"/>
            <a:ext cx="260401" cy="0"/>
          </a:xfrm>
          <a:prstGeom prst="line">
            <a:avLst/>
          </a:prstGeom>
          <a:noFill/>
          <a:ln w="38100">
            <a:solidFill>
              <a:srgbClr val="FFFFFF"/>
            </a:solidFill>
            <a:round/>
            <a:headEnd type="none" w="med" len="med"/>
            <a:tailEnd type="none" w="med" len="med"/>
          </a:ln>
          <a:extLst>
            <a:ext uri="{909E8E84-426E-40dd-AFC4-6F175D3DCCD1}">
              <a14:hiddenFill xmlns:a14="http://schemas.microsoft.com/office/drawing/2010/main" xmlns="">
                <a:noFill/>
              </a14:hiddenFill>
            </a:ext>
          </a:extLst>
        </p:spPr>
        <p:txBody>
          <a:bodyPr wrap="none" anchor="ctr"/>
          <a:lstStyle/>
          <a:p>
            <a:pPr defTabSz="914400" eaLnBrk="0" fontAlgn="base" hangingPunct="0">
              <a:spcBef>
                <a:spcPct val="0"/>
              </a:spcBef>
              <a:spcAft>
                <a:spcPct val="0"/>
              </a:spcAft>
            </a:pPr>
            <a:endParaRPr lang="en-US" sz="2400" dirty="0">
              <a:solidFill>
                <a:srgbClr val="000000"/>
              </a:solidFill>
              <a:latin typeface="Arial"/>
              <a:ea typeface="ＭＳ Ｐゴシック" charset="0"/>
              <a:cs typeface="Arial"/>
            </a:endParaRPr>
          </a:p>
        </p:txBody>
      </p:sp>
      <p:sp>
        <p:nvSpPr>
          <p:cNvPr id="18" name="Text Box 20"/>
          <p:cNvSpPr txBox="1">
            <a:spLocks noChangeArrowheads="1"/>
          </p:cNvSpPr>
          <p:nvPr/>
        </p:nvSpPr>
        <p:spPr bwMode="auto">
          <a:xfrm>
            <a:off x="6640043" y="1589552"/>
            <a:ext cx="2272507" cy="775490"/>
          </a:xfrm>
          <a:prstGeom prst="rect">
            <a:avLst/>
          </a:prstGeom>
          <a:solidFill>
            <a:srgbClr val="F9961E"/>
          </a:solidFill>
          <a:ln w="12700">
            <a:solidFill>
              <a:schemeClr val="tx1">
                <a:lumMod val="10000"/>
                <a:lumOff val="90000"/>
              </a:schemeClr>
            </a:solidFill>
            <a:miter lim="800000"/>
            <a:headEnd/>
            <a:tailEnd/>
          </a:ln>
        </p:spPr>
        <p:txBody>
          <a:bodyPr wrap="square" anchor="ctr" anchorCtr="0">
            <a:no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fontAlgn="base">
              <a:lnSpc>
                <a:spcPct val="110000"/>
              </a:lnSpc>
              <a:spcBef>
                <a:spcPct val="0"/>
              </a:spcBef>
              <a:spcAft>
                <a:spcPct val="0"/>
              </a:spcAft>
              <a:buFontTx/>
              <a:buNone/>
              <a:defRPr/>
            </a:pPr>
            <a:r>
              <a:rPr lang="en-US" altLang="en-US" sz="1800" b="1" dirty="0" smtClean="0">
                <a:solidFill>
                  <a:srgbClr val="010F97"/>
                </a:solidFill>
                <a:latin typeface="Arial"/>
                <a:ea typeface="Arial" pitchFamily="-104" charset="0"/>
                <a:cs typeface="Arial" panose="020B0604020202020204" pitchFamily="34" charset="0"/>
              </a:rPr>
              <a:t>SC DARA-PH20 </a:t>
            </a:r>
          </a:p>
          <a:p>
            <a:pPr algn="ctr" fontAlgn="base">
              <a:lnSpc>
                <a:spcPct val="110000"/>
              </a:lnSpc>
              <a:spcBef>
                <a:spcPct val="0"/>
              </a:spcBef>
              <a:spcAft>
                <a:spcPct val="0"/>
              </a:spcAft>
              <a:buFontTx/>
              <a:buNone/>
              <a:defRPr/>
            </a:pPr>
            <a:r>
              <a:rPr lang="en-US" altLang="en-US" sz="1800" b="1" dirty="0" smtClean="0">
                <a:solidFill>
                  <a:srgbClr val="010F97"/>
                </a:solidFill>
                <a:latin typeface="Arial"/>
                <a:ea typeface="Arial" pitchFamily="-104" charset="0"/>
                <a:cs typeface="Arial" panose="020B0604020202020204" pitchFamily="34" charset="0"/>
              </a:rPr>
              <a:t>(RP2D)</a:t>
            </a:r>
          </a:p>
        </p:txBody>
      </p:sp>
      <p:sp>
        <p:nvSpPr>
          <p:cNvPr id="19" name="Text Box 20"/>
          <p:cNvSpPr txBox="1">
            <a:spLocks noChangeArrowheads="1"/>
          </p:cNvSpPr>
          <p:nvPr/>
        </p:nvSpPr>
        <p:spPr bwMode="auto">
          <a:xfrm>
            <a:off x="6646364" y="3324531"/>
            <a:ext cx="2269036" cy="818536"/>
          </a:xfrm>
          <a:prstGeom prst="rect">
            <a:avLst/>
          </a:prstGeom>
          <a:solidFill>
            <a:srgbClr val="99CD13"/>
          </a:solidFill>
          <a:ln w="12700">
            <a:solidFill>
              <a:schemeClr val="tx1">
                <a:lumMod val="10000"/>
                <a:lumOff val="90000"/>
              </a:schemeClr>
            </a:solidFill>
            <a:miter lim="800000"/>
            <a:headEnd/>
            <a:tailEnd/>
          </a:ln>
        </p:spPr>
        <p:txBody>
          <a:bodyPr wrap="square" anchor="ctr">
            <a:no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fontAlgn="base">
              <a:lnSpc>
                <a:spcPct val="110000"/>
              </a:lnSpc>
              <a:spcBef>
                <a:spcPct val="0"/>
              </a:spcBef>
              <a:spcAft>
                <a:spcPct val="0"/>
              </a:spcAft>
              <a:buFontTx/>
              <a:buNone/>
              <a:defRPr/>
            </a:pPr>
            <a:r>
              <a:rPr lang="en-US" altLang="en-US" sz="1800" b="1" dirty="0" smtClean="0">
                <a:solidFill>
                  <a:srgbClr val="010F97"/>
                </a:solidFill>
                <a:latin typeface="Arial"/>
                <a:ea typeface="Arial" pitchFamily="-104" charset="0"/>
                <a:cs typeface="Arial" panose="020B0604020202020204" pitchFamily="34" charset="0"/>
              </a:rPr>
              <a:t>IV DARA </a:t>
            </a:r>
          </a:p>
          <a:p>
            <a:pPr algn="ctr" fontAlgn="base">
              <a:lnSpc>
                <a:spcPct val="110000"/>
              </a:lnSpc>
              <a:spcBef>
                <a:spcPct val="0"/>
              </a:spcBef>
              <a:spcAft>
                <a:spcPct val="0"/>
              </a:spcAft>
              <a:buFontTx/>
              <a:buNone/>
              <a:defRPr/>
            </a:pPr>
            <a:r>
              <a:rPr lang="en-US" altLang="en-US" sz="1800" b="1" dirty="0">
                <a:solidFill>
                  <a:srgbClr val="010F97"/>
                </a:solidFill>
                <a:latin typeface="Arial"/>
                <a:ea typeface="Arial" pitchFamily="-104" charset="0"/>
                <a:cs typeface="Arial" panose="020B0604020202020204" pitchFamily="34" charset="0"/>
              </a:rPr>
              <a:t>(</a:t>
            </a:r>
            <a:r>
              <a:rPr lang="en-US" altLang="en-US" sz="1800" b="1" dirty="0" smtClean="0">
                <a:solidFill>
                  <a:srgbClr val="010F97"/>
                </a:solidFill>
                <a:latin typeface="Arial"/>
                <a:ea typeface="Arial" pitchFamily="-104" charset="0"/>
                <a:cs typeface="Arial" panose="020B0604020202020204" pitchFamily="34" charset="0"/>
              </a:rPr>
              <a:t>16 mg/kg)</a:t>
            </a:r>
          </a:p>
        </p:txBody>
      </p:sp>
      <p:sp>
        <p:nvSpPr>
          <p:cNvPr id="21" name="TextBox 20"/>
          <p:cNvSpPr txBox="1"/>
          <p:nvPr/>
        </p:nvSpPr>
        <p:spPr>
          <a:xfrm>
            <a:off x="6421431" y="2602469"/>
            <a:ext cx="518091" cy="369332"/>
          </a:xfrm>
          <a:prstGeom prst="rect">
            <a:avLst/>
          </a:prstGeom>
          <a:noFill/>
        </p:spPr>
        <p:txBody>
          <a:bodyPr wrap="none" rtlCol="0">
            <a:spAutoFit/>
          </a:bodyPr>
          <a:lstStyle/>
          <a:p>
            <a:r>
              <a:rPr lang="en-US" sz="1800" b="1" dirty="0"/>
              <a:t>1</a:t>
            </a:r>
            <a:r>
              <a:rPr lang="en-US" sz="1800" b="1" dirty="0" smtClean="0"/>
              <a:t>:1</a:t>
            </a:r>
            <a:endParaRPr lang="en-US" sz="1800" b="1" dirty="0"/>
          </a:p>
        </p:txBody>
      </p:sp>
      <p:cxnSp>
        <p:nvCxnSpPr>
          <p:cNvPr id="22" name="Straight Connector 21"/>
          <p:cNvCxnSpPr/>
          <p:nvPr/>
        </p:nvCxnSpPr>
        <p:spPr bwMode="auto">
          <a:xfrm>
            <a:off x="5969552" y="2017275"/>
            <a:ext cx="0" cy="573525"/>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3" name="Straight Connector 22"/>
          <p:cNvCxnSpPr/>
          <p:nvPr/>
        </p:nvCxnSpPr>
        <p:spPr bwMode="auto">
          <a:xfrm>
            <a:off x="5969552" y="3200400"/>
            <a:ext cx="0" cy="573525"/>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4" name="Straight Connector 23"/>
          <p:cNvCxnSpPr/>
          <p:nvPr/>
        </p:nvCxnSpPr>
        <p:spPr bwMode="auto">
          <a:xfrm>
            <a:off x="5969552" y="2011413"/>
            <a:ext cx="670491" cy="0"/>
          </a:xfrm>
          <a:prstGeom prst="line">
            <a:avLst/>
          </a:prstGeom>
          <a:solidFill>
            <a:schemeClr val="accent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4" name="TextBox 3"/>
          <p:cNvSpPr txBox="1"/>
          <p:nvPr/>
        </p:nvSpPr>
        <p:spPr>
          <a:xfrm>
            <a:off x="7328096" y="1063791"/>
            <a:ext cx="896399" cy="400110"/>
          </a:xfrm>
          <a:prstGeom prst="rect">
            <a:avLst/>
          </a:prstGeom>
          <a:noFill/>
        </p:spPr>
        <p:txBody>
          <a:bodyPr wrap="none" rtlCol="0">
            <a:spAutoFit/>
          </a:bodyPr>
          <a:lstStyle/>
          <a:p>
            <a:r>
              <a:rPr lang="en-US" sz="2000" b="1" u="sng" dirty="0" smtClean="0"/>
              <a:t>Part 2</a:t>
            </a:r>
            <a:endParaRPr lang="en-US" sz="2000" b="1" u="sng" dirty="0"/>
          </a:p>
        </p:txBody>
      </p:sp>
      <p:grpSp>
        <p:nvGrpSpPr>
          <p:cNvPr id="26" name="Group 24"/>
          <p:cNvGrpSpPr>
            <a:grpSpLocks/>
          </p:cNvGrpSpPr>
          <p:nvPr/>
        </p:nvGrpSpPr>
        <p:grpSpPr bwMode="auto">
          <a:xfrm>
            <a:off x="5507031" y="2349787"/>
            <a:ext cx="914400" cy="914400"/>
            <a:chOff x="1872" y="1584"/>
            <a:chExt cx="576" cy="576"/>
          </a:xfrm>
        </p:grpSpPr>
        <p:sp>
          <p:nvSpPr>
            <p:cNvPr id="27" name="Oval 26"/>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63500" dir="2700000" algn="ctr" rotWithShape="0">
                      <a:schemeClr val="tx1">
                        <a:alpha val="39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mn-cs"/>
              </a:endParaRPr>
            </a:p>
          </p:txBody>
        </p:sp>
        <p:sp>
          <p:nvSpPr>
            <p:cNvPr id="28" name="Rectangle 13"/>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63500" dir="2700000" algn="ctr" rotWithShape="0">
                      <a:schemeClr val="tx1">
                        <a:alpha val="39998"/>
                      </a:schemeClr>
                    </a:outerShdw>
                  </a:effectLst>
                </a14:hiddenEffects>
              </a:ext>
            </a:extLst>
          </p:spPr>
          <p:txBody>
            <a:bodyPr lIns="0" tIns="0" rIns="0" anchor="ctr"/>
            <a:lstStyle/>
            <a:p>
              <a:pPr algn="ctr" defTabSz="457200" eaLnBrk="1" fontAlgn="auto" hangingPunct="1">
                <a:spcBef>
                  <a:spcPts val="0"/>
                </a:spcBef>
                <a:spcAft>
                  <a:spcPts val="0"/>
                </a:spcAft>
                <a:defRPr/>
              </a:pPr>
              <a:r>
                <a:rPr lang="en-US" sz="3600" b="1" dirty="0">
                  <a:solidFill>
                    <a:prstClr val="white"/>
                  </a:solidFill>
                  <a:ea typeface="MS PGothic" charset="0"/>
                  <a:cs typeface="+mn-cs"/>
                </a:rPr>
                <a:t>R</a:t>
              </a:r>
            </a:p>
          </p:txBody>
        </p:sp>
      </p:grpSp>
      <p:cxnSp>
        <p:nvCxnSpPr>
          <p:cNvPr id="29" name="Straight Connector 28"/>
          <p:cNvCxnSpPr/>
          <p:nvPr/>
        </p:nvCxnSpPr>
        <p:spPr bwMode="auto">
          <a:xfrm>
            <a:off x="5969552" y="3773925"/>
            <a:ext cx="670491" cy="0"/>
          </a:xfrm>
          <a:prstGeom prst="line">
            <a:avLst/>
          </a:prstGeom>
          <a:solidFill>
            <a:schemeClr val="accent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1990660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3"/>
          <p:cNvSpPr>
            <a:spLocks noChangeArrowheads="1"/>
          </p:cNvSpPr>
          <p:nvPr/>
        </p:nvSpPr>
        <p:spPr bwMode="auto">
          <a:xfrm>
            <a:off x="583046" y="1108660"/>
            <a:ext cx="8001000" cy="2682568"/>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sp>
        <p:nvSpPr>
          <p:cNvPr id="8" name="Title 1"/>
          <p:cNvSpPr>
            <a:spLocks noGrp="1"/>
          </p:cNvSpPr>
          <p:nvPr>
            <p:ph type="title"/>
          </p:nvPr>
        </p:nvSpPr>
        <p:spPr>
          <a:xfrm>
            <a:off x="457200" y="0"/>
            <a:ext cx="8222672" cy="1143000"/>
          </a:xfrm>
        </p:spPr>
        <p:txBody>
          <a:bodyPr/>
          <a:lstStyle/>
          <a:p>
            <a:r>
              <a:rPr lang="en-US" dirty="0" smtClean="0"/>
              <a:t>PAVO Part 1: Response and Infusion-Related Reactions (IRRs)</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1416236690"/>
              </p:ext>
            </p:extLst>
          </p:nvPr>
        </p:nvGraphicFramePr>
        <p:xfrm>
          <a:off x="735446" y="1220357"/>
          <a:ext cx="7696200" cy="2467136"/>
        </p:xfrm>
        <a:graphic>
          <a:graphicData uri="http://schemas.openxmlformats.org/drawingml/2006/table">
            <a:tbl>
              <a:tblPr firstRow="1" bandRow="1">
                <a:tableStyleId>{5C22544A-7EE6-4342-B048-85BDC9FD1C3A}</a:tableStyleId>
              </a:tblPr>
              <a:tblGrid>
                <a:gridCol w="2845954"/>
                <a:gridCol w="2445183"/>
                <a:gridCol w="2405063"/>
              </a:tblGrid>
              <a:tr h="862502">
                <a:tc>
                  <a:txBody>
                    <a:bodyPr/>
                    <a:lstStyle/>
                    <a:p>
                      <a:r>
                        <a:rPr lang="en-US" sz="1700" dirty="0" smtClean="0">
                          <a:solidFill>
                            <a:schemeClr val="tx1"/>
                          </a:solidFill>
                        </a:rPr>
                        <a:t>Response</a:t>
                      </a:r>
                      <a:endParaRPr lang="en-US" sz="1700"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62D5C"/>
                    </a:solidFill>
                  </a:tcPr>
                </a:tc>
                <a:tc>
                  <a:txBody>
                    <a:bodyPr/>
                    <a:lstStyle/>
                    <a:p>
                      <a:pPr algn="ctr"/>
                      <a:r>
                        <a:rPr lang="en-US" sz="1700" b="1" dirty="0" smtClean="0">
                          <a:solidFill>
                            <a:schemeClr val="tx1"/>
                          </a:solidFill>
                        </a:rPr>
                        <a:t>SC DARA at</a:t>
                      </a:r>
                      <a:r>
                        <a:rPr lang="en-US" sz="1700" b="1" baseline="0" dirty="0" smtClean="0">
                          <a:solidFill>
                            <a:schemeClr val="tx1"/>
                          </a:solidFill>
                        </a:rPr>
                        <a:t> </a:t>
                      </a:r>
                      <a:br>
                        <a:rPr lang="en-US" sz="1700" b="1" baseline="0" dirty="0" smtClean="0">
                          <a:solidFill>
                            <a:schemeClr val="tx1"/>
                          </a:solidFill>
                        </a:rPr>
                      </a:br>
                      <a:r>
                        <a:rPr lang="en-US" sz="1700" b="1" dirty="0" smtClean="0">
                          <a:solidFill>
                            <a:schemeClr val="tx1"/>
                          </a:solidFill>
                        </a:rPr>
                        <a:t>1,200 mg</a:t>
                      </a:r>
                    </a:p>
                    <a:p>
                      <a:pPr algn="ctr"/>
                      <a:r>
                        <a:rPr lang="en-US" sz="1700" b="1" dirty="0" smtClean="0">
                          <a:solidFill>
                            <a:schemeClr val="tx1"/>
                          </a:solidFill>
                        </a:rPr>
                        <a:t>(n = 8)</a:t>
                      </a:r>
                      <a:endParaRPr lang="en-US" sz="17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62D5C"/>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b="1" dirty="0" smtClean="0">
                          <a:solidFill>
                            <a:schemeClr val="tx1"/>
                          </a:solidFill>
                        </a:rPr>
                        <a:t>SC DARA </a:t>
                      </a:r>
                      <a:r>
                        <a:rPr lang="en-US" sz="1700" b="1" dirty="0" smtClean="0">
                          <a:solidFill>
                            <a:schemeClr val="tx1"/>
                          </a:solidFill>
                        </a:rPr>
                        <a:t>at</a:t>
                      </a:r>
                      <a:r>
                        <a:rPr lang="en-US" sz="1700" b="1" baseline="0" dirty="0" smtClean="0">
                          <a:solidFill>
                            <a:schemeClr val="tx1"/>
                          </a:solidFill>
                        </a:rPr>
                        <a:t> </a:t>
                      </a:r>
                      <a:br>
                        <a:rPr lang="en-US" sz="1700" b="1" baseline="0" dirty="0" smtClean="0">
                          <a:solidFill>
                            <a:schemeClr val="tx1"/>
                          </a:solidFill>
                        </a:rPr>
                      </a:br>
                      <a:r>
                        <a:rPr lang="en-US" sz="1700" b="1" dirty="0" smtClean="0">
                          <a:solidFill>
                            <a:schemeClr val="tx1"/>
                          </a:solidFill>
                        </a:rPr>
                        <a:t>1,800 mg </a:t>
                      </a:r>
                      <a:br>
                        <a:rPr lang="en-US" sz="1700" b="1" dirty="0" smtClean="0">
                          <a:solidFill>
                            <a:schemeClr val="tx1"/>
                          </a:solidFill>
                        </a:rPr>
                      </a:br>
                      <a:r>
                        <a:rPr lang="en-US" sz="1700" b="1" dirty="0" smtClean="0">
                          <a:solidFill>
                            <a:schemeClr val="tx1"/>
                          </a:solidFill>
                        </a:rPr>
                        <a:t>(n = 17)</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62D5C"/>
                    </a:solidFill>
                  </a:tcPr>
                </a:tc>
              </a:tr>
              <a:tr h="399614">
                <a:tc>
                  <a:txBody>
                    <a:bodyPr/>
                    <a:lstStyle/>
                    <a:p>
                      <a:r>
                        <a:rPr lang="en-US" sz="1700" dirty="0" smtClean="0">
                          <a:solidFill>
                            <a:schemeClr val="tx1"/>
                          </a:solidFill>
                        </a:rPr>
                        <a:t>ORR</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2 (25%)</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7 (41%)</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r>
              <a:tr h="399614">
                <a:tc>
                  <a:txBody>
                    <a:bodyPr/>
                    <a:lstStyle/>
                    <a:p>
                      <a:r>
                        <a:rPr lang="en-US" sz="1700" dirty="0" smtClean="0">
                          <a:solidFill>
                            <a:schemeClr val="tx1"/>
                          </a:solidFill>
                        </a:rPr>
                        <a:t>      VGPR</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0</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3 (17.6%)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r>
              <a:tr h="399614">
                <a:tc>
                  <a:txBody>
                    <a:bodyPr/>
                    <a:lstStyle/>
                    <a:p>
                      <a:r>
                        <a:rPr lang="en-US" sz="1700" dirty="0" smtClean="0">
                          <a:solidFill>
                            <a:schemeClr val="tx1"/>
                          </a:solidFill>
                        </a:rPr>
                        <a:t>      PR</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2 (25%)</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4 (23.5%)</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r>
              <a:tr h="399614">
                <a:tc>
                  <a:txBody>
                    <a:bodyPr/>
                    <a:lstStyle/>
                    <a:p>
                      <a:r>
                        <a:rPr lang="en-US" sz="1700" dirty="0" smtClean="0">
                          <a:solidFill>
                            <a:schemeClr val="tx1"/>
                          </a:solidFill>
                        </a:rPr>
                        <a:t>Median time to response</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14 weeks</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4 weeks</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r>
            </a:tbl>
          </a:graphicData>
        </a:graphic>
      </p:graphicFrame>
      <p:sp>
        <p:nvSpPr>
          <p:cNvPr id="3" name="TextBox 2"/>
          <p:cNvSpPr txBox="1"/>
          <p:nvPr/>
        </p:nvSpPr>
        <p:spPr>
          <a:xfrm>
            <a:off x="152400" y="4255086"/>
            <a:ext cx="8763003" cy="2287806"/>
          </a:xfrm>
          <a:prstGeom prst="rect">
            <a:avLst/>
          </a:prstGeom>
          <a:noFill/>
        </p:spPr>
        <p:txBody>
          <a:bodyPr wrap="square" rtlCol="0">
            <a:spAutoFit/>
          </a:bodyPr>
          <a:lstStyle/>
          <a:p>
            <a:pPr marL="342900" indent="-342900">
              <a:spcBef>
                <a:spcPts val="800"/>
              </a:spcBef>
              <a:spcAft>
                <a:spcPts val="200"/>
              </a:spcAft>
              <a:buFont typeface="Arial" charset="0"/>
              <a:buChar char="•"/>
            </a:pPr>
            <a:r>
              <a:rPr lang="en-US" sz="1800" dirty="0"/>
              <a:t>Analysis showed a higher max C</a:t>
            </a:r>
            <a:r>
              <a:rPr lang="en-US" sz="1800" baseline="-25000" dirty="0"/>
              <a:t>trough</a:t>
            </a:r>
            <a:r>
              <a:rPr lang="en-US" sz="1800" dirty="0"/>
              <a:t> in the </a:t>
            </a:r>
            <a:r>
              <a:rPr lang="en-US" sz="1800" dirty="0" smtClean="0"/>
              <a:t>1,800 </a:t>
            </a:r>
            <a:r>
              <a:rPr lang="en-US" sz="1800" dirty="0"/>
              <a:t>mg </a:t>
            </a:r>
            <a:r>
              <a:rPr lang="en-US" sz="1800" dirty="0" smtClean="0"/>
              <a:t>cohort versus the </a:t>
            </a:r>
            <a:r>
              <a:rPr lang="en-US" sz="1800" dirty="0"/>
              <a:t>max C</a:t>
            </a:r>
            <a:r>
              <a:rPr lang="en-US" sz="1800" baseline="-25000" dirty="0"/>
              <a:t>trough</a:t>
            </a:r>
            <a:r>
              <a:rPr lang="en-US" sz="1800" dirty="0"/>
              <a:t> achieved following IV DARA (16 mg/kg</a:t>
            </a:r>
            <a:r>
              <a:rPr lang="en-US" sz="1800" dirty="0" smtClean="0"/>
              <a:t>).</a:t>
            </a:r>
          </a:p>
          <a:p>
            <a:pPr marL="342900" indent="-342900">
              <a:spcBef>
                <a:spcPts val="800"/>
              </a:spcBef>
              <a:spcAft>
                <a:spcPts val="200"/>
              </a:spcAft>
              <a:buFont typeface="Arial" charset="0"/>
              <a:buChar char="•"/>
            </a:pPr>
            <a:r>
              <a:rPr lang="en-US" sz="1800" dirty="0" smtClean="0"/>
              <a:t>IRRs </a:t>
            </a:r>
            <a:r>
              <a:rPr lang="en-US" sz="1800" dirty="0"/>
              <a:t>were reported in </a:t>
            </a:r>
            <a:r>
              <a:rPr lang="en-US" sz="1800" dirty="0" smtClean="0"/>
              <a:t>9/41 pts (22%) and </a:t>
            </a:r>
            <a:r>
              <a:rPr lang="en-US" sz="1800" dirty="0"/>
              <a:t>were mostly </a:t>
            </a:r>
            <a:r>
              <a:rPr lang="en-US" sz="1800" dirty="0" smtClean="0"/>
              <a:t>Grade </a:t>
            </a:r>
            <a:r>
              <a:rPr lang="en-US" sz="1800" dirty="0"/>
              <a:t>1/2 in severity including chills, fever, rigors, vomiting, itching, edema of the tongue, </a:t>
            </a:r>
            <a:r>
              <a:rPr lang="en-US" sz="1800" dirty="0" err="1" smtClean="0"/>
              <a:t>noncardiac</a:t>
            </a:r>
            <a:r>
              <a:rPr lang="en-US" sz="1800" dirty="0" smtClean="0"/>
              <a:t> </a:t>
            </a:r>
            <a:r>
              <a:rPr lang="en-US" sz="1800" dirty="0"/>
              <a:t>chest pain and wheezing</a:t>
            </a:r>
            <a:r>
              <a:rPr lang="en-US" sz="1800" dirty="0" smtClean="0"/>
              <a:t>.</a:t>
            </a:r>
          </a:p>
          <a:p>
            <a:pPr marL="342900" indent="-342900">
              <a:spcBef>
                <a:spcPts val="800"/>
              </a:spcBef>
              <a:spcAft>
                <a:spcPts val="200"/>
              </a:spcAft>
              <a:buFont typeface="Arial" charset="0"/>
              <a:buChar char="•"/>
            </a:pPr>
            <a:r>
              <a:rPr lang="en-US" sz="1800" dirty="0"/>
              <a:t>All IRRs </a:t>
            </a:r>
            <a:r>
              <a:rPr lang="en-US" sz="1800" dirty="0" smtClean="0"/>
              <a:t>developed </a:t>
            </a:r>
            <a:r>
              <a:rPr lang="en-US" sz="1800" smtClean="0"/>
              <a:t>within 6 </a:t>
            </a:r>
            <a:r>
              <a:rPr lang="en-US" sz="1800" dirty="0" smtClean="0"/>
              <a:t>h </a:t>
            </a:r>
            <a:r>
              <a:rPr lang="en-US" sz="1800" dirty="0"/>
              <a:t>of the first SC infusion and were controlled with </a:t>
            </a:r>
            <a:r>
              <a:rPr lang="en-US" sz="1800" dirty="0" smtClean="0"/>
              <a:t>antihistamines, corticosteroids, </a:t>
            </a:r>
            <a:r>
              <a:rPr lang="en-US" sz="1800" dirty="0" err="1" smtClean="0"/>
              <a:t>antiemetics</a:t>
            </a:r>
            <a:r>
              <a:rPr lang="en-US" sz="1800" dirty="0" smtClean="0"/>
              <a:t> </a:t>
            </a:r>
            <a:r>
              <a:rPr lang="en-US" sz="1800" dirty="0"/>
              <a:t>or </a:t>
            </a:r>
            <a:r>
              <a:rPr lang="en-US" sz="1800" dirty="0" smtClean="0"/>
              <a:t>a bronchodilator.</a:t>
            </a:r>
            <a:endParaRPr lang="en-US" sz="1800" dirty="0" smtClean="0">
              <a:solidFill>
                <a:schemeClr val="bg1"/>
              </a:solidFill>
            </a:endParaRPr>
          </a:p>
        </p:txBody>
      </p:sp>
      <p:sp>
        <p:nvSpPr>
          <p:cNvPr id="4" name="TextBox 3"/>
          <p:cNvSpPr txBox="1"/>
          <p:nvPr/>
        </p:nvSpPr>
        <p:spPr>
          <a:xfrm>
            <a:off x="735447" y="3791228"/>
            <a:ext cx="7848600" cy="353943"/>
          </a:xfrm>
          <a:prstGeom prst="rect">
            <a:avLst/>
          </a:prstGeom>
          <a:noFill/>
        </p:spPr>
        <p:txBody>
          <a:bodyPr wrap="square" rtlCol="0">
            <a:spAutoFit/>
          </a:bodyPr>
          <a:lstStyle/>
          <a:p>
            <a:r>
              <a:rPr lang="en-US" sz="1700" dirty="0" smtClean="0"/>
              <a:t>PR = partial response; VGPR = very good PR</a:t>
            </a:r>
            <a:endParaRPr lang="en-US" sz="1700" dirty="0"/>
          </a:p>
        </p:txBody>
      </p:sp>
      <p:sp>
        <p:nvSpPr>
          <p:cNvPr id="7" name="TextBox 6"/>
          <p:cNvSpPr txBox="1"/>
          <p:nvPr/>
        </p:nvSpPr>
        <p:spPr>
          <a:xfrm>
            <a:off x="152400" y="6519446"/>
            <a:ext cx="5911875" cy="338554"/>
          </a:xfrm>
          <a:prstGeom prst="rect">
            <a:avLst/>
          </a:prstGeom>
          <a:noFill/>
        </p:spPr>
        <p:txBody>
          <a:bodyPr wrap="none" rtlCol="0">
            <a:spAutoFit/>
          </a:bodyPr>
          <a:lstStyle/>
          <a:p>
            <a:r>
              <a:rPr lang="en-US" sz="1600" dirty="0" smtClean="0"/>
              <a:t>Usmani SZ et al. </a:t>
            </a:r>
            <a:r>
              <a:rPr lang="en-US" sz="1600" i="1" dirty="0" smtClean="0"/>
              <a:t>Proc ASH </a:t>
            </a:r>
            <a:r>
              <a:rPr lang="en-US" sz="1600" dirty="0" smtClean="0"/>
              <a:t>2016;Abstract 1149 (Abstract only).</a:t>
            </a:r>
            <a:endParaRPr lang="en-US" sz="1600" dirty="0"/>
          </a:p>
        </p:txBody>
      </p:sp>
    </p:spTree>
    <p:extLst>
      <p:ext uri="{BB962C8B-B14F-4D97-AF65-F5344CB8AC3E}">
        <p14:creationId xmlns:p14="http://schemas.microsoft.com/office/powerpoint/2010/main" val="15186577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PAVO Part 1: Safety</a:t>
            </a:r>
            <a:endParaRPr lang="en-US" dirty="0"/>
          </a:p>
        </p:txBody>
      </p:sp>
      <p:sp>
        <p:nvSpPr>
          <p:cNvPr id="3" name="Content Placeholder 2"/>
          <p:cNvSpPr>
            <a:spLocks noGrp="1"/>
          </p:cNvSpPr>
          <p:nvPr>
            <p:ph idx="1"/>
          </p:nvPr>
        </p:nvSpPr>
        <p:spPr>
          <a:xfrm>
            <a:off x="685800" y="1160585"/>
            <a:ext cx="7772400" cy="5027612"/>
          </a:xfrm>
        </p:spPr>
        <p:txBody>
          <a:bodyPr/>
          <a:lstStyle/>
          <a:p>
            <a:pPr>
              <a:spcAft>
                <a:spcPts val="600"/>
              </a:spcAft>
            </a:pPr>
            <a:r>
              <a:rPr lang="en-US" sz="2200" dirty="0"/>
              <a:t>Overall, the adverse event profile of </a:t>
            </a:r>
            <a:r>
              <a:rPr lang="en-US" sz="2200" dirty="0" smtClean="0"/>
              <a:t>SC DARA-PH20 </a:t>
            </a:r>
            <a:r>
              <a:rPr lang="en-US" sz="2200" dirty="0"/>
              <a:t>was consistent with that of IV DARA.</a:t>
            </a:r>
          </a:p>
          <a:p>
            <a:pPr>
              <a:spcAft>
                <a:spcPts val="600"/>
              </a:spcAft>
            </a:pPr>
            <a:r>
              <a:rPr lang="en-US" sz="2200" dirty="0"/>
              <a:t>1 patient required hospitalization due to fever and chills (both Grade 2) after the first infusion. </a:t>
            </a:r>
          </a:p>
          <a:p>
            <a:pPr>
              <a:spcAft>
                <a:spcPts val="600"/>
              </a:spcAft>
            </a:pPr>
            <a:r>
              <a:rPr lang="en-US" sz="2200" dirty="0" smtClean="0"/>
              <a:t>Grade ≥3 </a:t>
            </a:r>
            <a:r>
              <a:rPr lang="en-US" sz="2200" dirty="0"/>
              <a:t>drug-related adverse events were reported in 5/41 (12%) patients including:</a:t>
            </a:r>
          </a:p>
          <a:p>
            <a:pPr lvl="1">
              <a:spcAft>
                <a:spcPts val="600"/>
              </a:spcAft>
            </a:pPr>
            <a:r>
              <a:rPr lang="en-US" sz="2200" dirty="0"/>
              <a:t>Dyspnea, fatigue, influenza, </a:t>
            </a:r>
            <a:r>
              <a:rPr lang="en-US" sz="2200" dirty="0" smtClean="0"/>
              <a:t>hypertension and </a:t>
            </a:r>
            <a:r>
              <a:rPr lang="en-US" sz="2200" dirty="0"/>
              <a:t>tumor lysis syndrome. </a:t>
            </a:r>
          </a:p>
          <a:p>
            <a:pPr>
              <a:spcAft>
                <a:spcPts val="600"/>
              </a:spcAft>
            </a:pPr>
            <a:r>
              <a:rPr lang="en-US" sz="2200" dirty="0"/>
              <a:t>SC administration of DARA-PH20 was well tolerated at the abdominal wall injection site with 3/41 (7%) patients reporting Grade 1 erythema, </a:t>
            </a:r>
            <a:r>
              <a:rPr lang="en-US" sz="2200" dirty="0" smtClean="0"/>
              <a:t>induration </a:t>
            </a:r>
            <a:r>
              <a:rPr lang="en-US" sz="2200" dirty="0"/>
              <a:t>or burning sensation. </a:t>
            </a:r>
          </a:p>
        </p:txBody>
      </p:sp>
      <p:sp>
        <p:nvSpPr>
          <p:cNvPr id="6" name="TextBox 5"/>
          <p:cNvSpPr txBox="1"/>
          <p:nvPr/>
        </p:nvSpPr>
        <p:spPr>
          <a:xfrm>
            <a:off x="152400" y="6519446"/>
            <a:ext cx="5911875" cy="338554"/>
          </a:xfrm>
          <a:prstGeom prst="rect">
            <a:avLst/>
          </a:prstGeom>
          <a:noFill/>
        </p:spPr>
        <p:txBody>
          <a:bodyPr wrap="none" rtlCol="0">
            <a:spAutoFit/>
          </a:bodyPr>
          <a:lstStyle/>
          <a:p>
            <a:r>
              <a:rPr lang="en-US" sz="1600" dirty="0" smtClean="0"/>
              <a:t>Usmani SZ et al. </a:t>
            </a:r>
            <a:r>
              <a:rPr lang="en-US" sz="1600" i="1" dirty="0" smtClean="0"/>
              <a:t>Proc ASH </a:t>
            </a:r>
            <a:r>
              <a:rPr lang="en-US" sz="1600" dirty="0" smtClean="0"/>
              <a:t>2016;Abstract 1149 (Abstract only).</a:t>
            </a:r>
            <a:endParaRPr lang="en-US" sz="1600" dirty="0"/>
          </a:p>
        </p:txBody>
      </p:sp>
    </p:spTree>
    <p:extLst>
      <p:ext uri="{BB962C8B-B14F-4D97-AF65-F5344CB8AC3E}">
        <p14:creationId xmlns:p14="http://schemas.microsoft.com/office/powerpoint/2010/main" val="11079732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 Conclusions</a:t>
            </a:r>
            <a:endParaRPr lang="en-US" dirty="0"/>
          </a:p>
        </p:txBody>
      </p:sp>
      <p:sp>
        <p:nvSpPr>
          <p:cNvPr id="3" name="Content Placeholder 2"/>
          <p:cNvSpPr>
            <a:spLocks noGrp="1"/>
          </p:cNvSpPr>
          <p:nvPr>
            <p:ph idx="1"/>
          </p:nvPr>
        </p:nvSpPr>
        <p:spPr/>
        <p:txBody>
          <a:bodyPr/>
          <a:lstStyle/>
          <a:p>
            <a:pPr>
              <a:spcBef>
                <a:spcPts val="600"/>
              </a:spcBef>
              <a:spcAft>
                <a:spcPts val="600"/>
              </a:spcAft>
            </a:pPr>
            <a:r>
              <a:rPr lang="en-US" sz="2200" dirty="0"/>
              <a:t>SC DARA-PH20 was well tolerated and achieved serum trough concentrations similar to or greater than IV DARA with a lower rate of IRRs compared to IV DARA over a significantly shorter infusion time.</a:t>
            </a:r>
          </a:p>
          <a:p>
            <a:pPr>
              <a:spcBef>
                <a:spcPts val="600"/>
              </a:spcBef>
              <a:spcAft>
                <a:spcPts val="600"/>
              </a:spcAft>
            </a:pPr>
            <a:r>
              <a:rPr lang="en-US" sz="2200" dirty="0"/>
              <a:t>Preliminary data suggest that in this patient population SC DARA-PH20 may enable similar response rates to IV DARA monotherapy. </a:t>
            </a:r>
          </a:p>
          <a:p>
            <a:pPr>
              <a:spcBef>
                <a:spcPts val="600"/>
              </a:spcBef>
              <a:spcAft>
                <a:spcPts val="600"/>
              </a:spcAft>
            </a:pPr>
            <a:r>
              <a:rPr lang="en-US" sz="2200" dirty="0"/>
              <a:t>The 1,800 mg dose level of </a:t>
            </a:r>
            <a:r>
              <a:rPr lang="en-US" sz="2200" dirty="0" smtClean="0"/>
              <a:t>SC DARA-PH20 </a:t>
            </a:r>
            <a:r>
              <a:rPr lang="en-US" sz="2200" dirty="0"/>
              <a:t>was selected as the RP2D for Part 2 of the study. </a:t>
            </a:r>
          </a:p>
          <a:p>
            <a:pPr>
              <a:spcBef>
                <a:spcPts val="600"/>
              </a:spcBef>
              <a:spcAft>
                <a:spcPts val="600"/>
              </a:spcAft>
            </a:pPr>
            <a:r>
              <a:rPr lang="en-US" sz="2200" dirty="0"/>
              <a:t>These early data support further study of SC DARA in clinical trials</a:t>
            </a:r>
            <a:r>
              <a:rPr lang="en-US" sz="2200" dirty="0" smtClean="0"/>
              <a:t>.</a:t>
            </a:r>
            <a:endParaRPr lang="en-US" sz="2200" dirty="0"/>
          </a:p>
        </p:txBody>
      </p:sp>
      <p:sp>
        <p:nvSpPr>
          <p:cNvPr id="7" name="TextBox 6"/>
          <p:cNvSpPr txBox="1"/>
          <p:nvPr/>
        </p:nvSpPr>
        <p:spPr>
          <a:xfrm>
            <a:off x="152400" y="6519446"/>
            <a:ext cx="5911875" cy="338554"/>
          </a:xfrm>
          <a:prstGeom prst="rect">
            <a:avLst/>
          </a:prstGeom>
          <a:noFill/>
        </p:spPr>
        <p:txBody>
          <a:bodyPr wrap="none" rtlCol="0">
            <a:spAutoFit/>
          </a:bodyPr>
          <a:lstStyle/>
          <a:p>
            <a:r>
              <a:rPr lang="en-US" sz="1600" dirty="0" smtClean="0"/>
              <a:t>Usmani SZ et al. </a:t>
            </a:r>
            <a:r>
              <a:rPr lang="en-US" sz="1600" i="1" dirty="0" smtClean="0"/>
              <a:t>Proc ASH </a:t>
            </a:r>
            <a:r>
              <a:rPr lang="en-US" sz="1600" dirty="0" smtClean="0"/>
              <a:t>2016;Abstract 1149 (Abstract only).</a:t>
            </a:r>
            <a:endParaRPr lang="en-US" sz="1600" dirty="0"/>
          </a:p>
        </p:txBody>
      </p:sp>
    </p:spTree>
    <p:extLst>
      <p:ext uri="{BB962C8B-B14F-4D97-AF65-F5344CB8AC3E}">
        <p14:creationId xmlns:p14="http://schemas.microsoft.com/office/powerpoint/2010/main" val="4678484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ctrTitle"/>
          </p:nvPr>
        </p:nvSpPr>
        <p:spPr>
          <a:xfrm>
            <a:off x="685800" y="1981200"/>
            <a:ext cx="7620000" cy="1143000"/>
          </a:xfrm>
        </p:spPr>
        <p:txBody>
          <a:bodyPr/>
          <a:lstStyle/>
          <a:p>
            <a:r>
              <a:rPr lang="en-US" altLang="x-none"/>
              <a:t>Efficacy of </a:t>
            </a:r>
            <a:r>
              <a:rPr lang="en-US" altLang="x-none" dirty="0" err="1"/>
              <a:t>Daratumumab</a:t>
            </a:r>
            <a:r>
              <a:rPr lang="en-US" altLang="x-none" dirty="0"/>
              <a:t>, </a:t>
            </a:r>
            <a:r>
              <a:rPr lang="en-US" altLang="x-none" dirty="0" err="1"/>
              <a:t>Bortezomib</a:t>
            </a:r>
            <a:r>
              <a:rPr lang="en-US" altLang="x-none" dirty="0"/>
              <a:t>, and Dexamethasone versus </a:t>
            </a:r>
            <a:r>
              <a:rPr lang="en-US" altLang="x-none" dirty="0" err="1"/>
              <a:t>Bortezomib</a:t>
            </a:r>
            <a:r>
              <a:rPr lang="en-US" altLang="x-none" dirty="0"/>
              <a:t> and Dexamethasone in Relapsed or Refractory Myeloma Based on Prior Lines of Therapy: Updated Analysis of Castor</a:t>
            </a:r>
            <a:endParaRPr lang="en-US" altLang="x-none" baseline="30000" dirty="0"/>
          </a:p>
        </p:txBody>
      </p:sp>
      <p:sp>
        <p:nvSpPr>
          <p:cNvPr id="5123" name="Subtitle 4"/>
          <p:cNvSpPr>
            <a:spLocks noGrp="1"/>
          </p:cNvSpPr>
          <p:nvPr>
            <p:ph type="subTitle" idx="1"/>
          </p:nvPr>
        </p:nvSpPr>
        <p:spPr/>
        <p:txBody>
          <a:bodyPr/>
          <a:lstStyle/>
          <a:p>
            <a:r>
              <a:rPr lang="en-US" altLang="x-none" i="0" dirty="0" err="1"/>
              <a:t>Mateos</a:t>
            </a:r>
            <a:r>
              <a:rPr lang="en-US" altLang="x-none" i="0" dirty="0"/>
              <a:t> MV et </a:t>
            </a:r>
            <a:r>
              <a:rPr lang="en-US" altLang="x-none" i="0" dirty="0" smtClean="0"/>
              <a:t>al.</a:t>
            </a:r>
            <a:br>
              <a:rPr lang="en-US" altLang="x-none" i="0" dirty="0" smtClean="0"/>
            </a:br>
            <a:r>
              <a:rPr lang="en-US" altLang="x-none" dirty="0" smtClean="0"/>
              <a:t>Proc </a:t>
            </a:r>
            <a:r>
              <a:rPr lang="en-US" altLang="x-none" dirty="0"/>
              <a:t>ASH </a:t>
            </a:r>
            <a:r>
              <a:rPr lang="en-US" altLang="x-none" i="0" dirty="0"/>
              <a:t>2016;Abstract 1150.</a:t>
            </a:r>
          </a:p>
        </p:txBody>
      </p:sp>
    </p:spTree>
    <p:extLst>
      <p:ext uri="{BB962C8B-B14F-4D97-AF65-F5344CB8AC3E}">
        <p14:creationId xmlns:p14="http://schemas.microsoft.com/office/powerpoint/2010/main" val="40562928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3"/>
          <p:cNvSpPr>
            <a:spLocks noChangeArrowheads="1"/>
          </p:cNvSpPr>
          <p:nvPr/>
        </p:nvSpPr>
        <p:spPr bwMode="auto">
          <a:xfrm>
            <a:off x="236708" y="906418"/>
            <a:ext cx="8602492" cy="2925014"/>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sp>
        <p:nvSpPr>
          <p:cNvPr id="6146" name="Title 1"/>
          <p:cNvSpPr>
            <a:spLocks noGrp="1"/>
          </p:cNvSpPr>
          <p:nvPr>
            <p:ph type="title"/>
          </p:nvPr>
        </p:nvSpPr>
        <p:spPr>
          <a:xfrm>
            <a:off x="234080" y="0"/>
            <a:ext cx="8763000" cy="903292"/>
          </a:xfrm>
        </p:spPr>
        <p:txBody>
          <a:bodyPr/>
          <a:lstStyle/>
          <a:p>
            <a:r>
              <a:rPr lang="en-US" altLang="x-none" dirty="0"/>
              <a:t>CASTOR: Updated Results (Median </a:t>
            </a:r>
            <a:r>
              <a:rPr lang="en-US" altLang="x-none" dirty="0" smtClean="0"/>
              <a:t>Follow-Up </a:t>
            </a:r>
            <a:r>
              <a:rPr lang="en-US" altLang="x-none" dirty="0"/>
              <a:t>13 Mo)</a:t>
            </a:r>
          </a:p>
        </p:txBody>
      </p:sp>
      <p:sp>
        <p:nvSpPr>
          <p:cNvPr id="6" name="Content Placeholder 2"/>
          <p:cNvSpPr txBox="1">
            <a:spLocks/>
          </p:cNvSpPr>
          <p:nvPr/>
        </p:nvSpPr>
        <p:spPr>
          <a:xfrm>
            <a:off x="421532" y="4310460"/>
            <a:ext cx="8229600" cy="2100263"/>
          </a:xfrm>
          <a:prstGeom prst="rect">
            <a:avLst/>
          </a:prstGeom>
        </p:spPr>
        <p:txBody>
          <a:bodyPr/>
          <a:lstStyle>
            <a:lvl1pPr eaLnBrk="0" hangingPunct="0">
              <a:spcBef>
                <a:spcPct val="20000"/>
              </a:spcBef>
              <a:buChar char="•"/>
              <a:defRPr sz="2500">
                <a:solidFill>
                  <a:schemeClr val="bg1"/>
                </a:solidFill>
                <a:latin typeface="Arial" charset="0"/>
                <a:ea typeface="ＭＳ Ｐゴシック" charset="-128"/>
              </a:defRPr>
            </a:lvl1pPr>
            <a:lvl2pPr marL="742950" indent="-285750" eaLnBrk="0" hangingPunct="0">
              <a:spcBef>
                <a:spcPct val="20000"/>
              </a:spcBef>
              <a:buChar char="–"/>
              <a:defRPr sz="2500">
                <a:solidFill>
                  <a:schemeClr val="bg1"/>
                </a:solidFill>
                <a:latin typeface="Arial" charset="0"/>
                <a:ea typeface="ＭＳ Ｐゴシック" charset="-128"/>
              </a:defRPr>
            </a:lvl2pPr>
            <a:lvl3pPr marL="1143000" indent="-228600" eaLnBrk="0" hangingPunct="0">
              <a:spcBef>
                <a:spcPct val="20000"/>
              </a:spcBef>
              <a:buChar char="•"/>
              <a:defRPr sz="2500">
                <a:solidFill>
                  <a:schemeClr val="bg1"/>
                </a:solidFill>
                <a:latin typeface="Arial" charset="0"/>
                <a:ea typeface="ＭＳ Ｐゴシック" charset="-128"/>
              </a:defRPr>
            </a:lvl3pPr>
            <a:lvl4pPr marL="1600200" indent="-228600" eaLnBrk="0" hangingPunct="0">
              <a:spcBef>
                <a:spcPct val="20000"/>
              </a:spcBef>
              <a:buChar char="–"/>
              <a:defRPr sz="2500">
                <a:solidFill>
                  <a:schemeClr val="bg1"/>
                </a:solidFill>
                <a:latin typeface="Arial" charset="0"/>
                <a:ea typeface="ＭＳ Ｐゴシック" charset="-128"/>
              </a:defRPr>
            </a:lvl4pPr>
            <a:lvl5pPr marL="2057400" indent="-228600" eaLnBrk="0" hangingPunct="0">
              <a:spcBef>
                <a:spcPct val="20000"/>
              </a:spcBef>
              <a:buChar char="»"/>
              <a:defRPr sz="2500">
                <a:solidFill>
                  <a:schemeClr val="bg1"/>
                </a:solidFill>
                <a:latin typeface="Arial" charset="0"/>
                <a:ea typeface="ＭＳ Ｐゴシック" charset="-128"/>
              </a:defRPr>
            </a:lvl5pPr>
            <a:lvl6pPr marL="2514600" indent="-228600" eaLnBrk="0" fontAlgn="base" hangingPunct="0">
              <a:spcBef>
                <a:spcPct val="20000"/>
              </a:spcBef>
              <a:spcAft>
                <a:spcPct val="0"/>
              </a:spcAft>
              <a:buChar char="»"/>
              <a:defRPr sz="2500">
                <a:solidFill>
                  <a:schemeClr val="bg1"/>
                </a:solidFill>
                <a:latin typeface="Arial" charset="0"/>
                <a:ea typeface="ＭＳ Ｐゴシック" charset="-128"/>
              </a:defRPr>
            </a:lvl6pPr>
            <a:lvl7pPr marL="2971800" indent="-228600" eaLnBrk="0" fontAlgn="base" hangingPunct="0">
              <a:spcBef>
                <a:spcPct val="20000"/>
              </a:spcBef>
              <a:spcAft>
                <a:spcPct val="0"/>
              </a:spcAft>
              <a:buChar char="»"/>
              <a:defRPr sz="2500">
                <a:solidFill>
                  <a:schemeClr val="bg1"/>
                </a:solidFill>
                <a:latin typeface="Arial" charset="0"/>
                <a:ea typeface="ＭＳ Ｐゴシック" charset="-128"/>
              </a:defRPr>
            </a:lvl7pPr>
            <a:lvl8pPr marL="3429000" indent="-228600" eaLnBrk="0" fontAlgn="base" hangingPunct="0">
              <a:spcBef>
                <a:spcPct val="20000"/>
              </a:spcBef>
              <a:spcAft>
                <a:spcPct val="0"/>
              </a:spcAft>
              <a:buChar char="»"/>
              <a:defRPr sz="2500">
                <a:solidFill>
                  <a:schemeClr val="bg1"/>
                </a:solidFill>
                <a:latin typeface="Arial" charset="0"/>
                <a:ea typeface="ＭＳ Ｐゴシック" charset="-128"/>
              </a:defRPr>
            </a:lvl8pPr>
            <a:lvl9pPr marL="3886200" indent="-228600" eaLnBrk="0" fontAlgn="base" hangingPunct="0">
              <a:spcBef>
                <a:spcPct val="20000"/>
              </a:spcBef>
              <a:spcAft>
                <a:spcPct val="0"/>
              </a:spcAft>
              <a:buChar char="»"/>
              <a:defRPr sz="2500">
                <a:solidFill>
                  <a:schemeClr val="bg1"/>
                </a:solidFill>
                <a:latin typeface="Arial" charset="0"/>
                <a:ea typeface="ＭＳ Ｐゴシック" charset="-128"/>
              </a:defRPr>
            </a:lvl9pPr>
          </a:lstStyle>
          <a:p>
            <a:pPr>
              <a:spcBef>
                <a:spcPct val="0"/>
              </a:spcBef>
              <a:buFontTx/>
              <a:buNone/>
            </a:pPr>
            <a:r>
              <a:rPr lang="en-US" altLang="x-none" sz="2200" b="1" dirty="0"/>
              <a:t>Conclusions:</a:t>
            </a:r>
          </a:p>
          <a:p>
            <a:pPr marL="342900" indent="-342900">
              <a:spcBef>
                <a:spcPct val="0"/>
              </a:spcBef>
            </a:pPr>
            <a:r>
              <a:rPr lang="en-US" altLang="x-none" sz="2200" dirty="0"/>
              <a:t>PFS benefit continues to be maintained with </a:t>
            </a:r>
            <a:r>
              <a:rPr lang="en-US" altLang="x-none" sz="2200" dirty="0" err="1"/>
              <a:t>DVd</a:t>
            </a:r>
            <a:r>
              <a:rPr lang="en-US" altLang="x-none" sz="2200" dirty="0"/>
              <a:t> over time.</a:t>
            </a:r>
          </a:p>
          <a:p>
            <a:pPr marL="342900" indent="-342900">
              <a:spcBef>
                <a:spcPct val="0"/>
              </a:spcBef>
            </a:pPr>
            <a:r>
              <a:rPr lang="en-US" altLang="x-none" sz="2200" dirty="0" err="1"/>
              <a:t>DVd</a:t>
            </a:r>
            <a:r>
              <a:rPr lang="en-US" altLang="x-none" sz="2200" dirty="0"/>
              <a:t> is superior to </a:t>
            </a:r>
            <a:r>
              <a:rPr lang="en-US" altLang="x-none" sz="2200" dirty="0" err="1"/>
              <a:t>Vd</a:t>
            </a:r>
            <a:r>
              <a:rPr lang="en-US" altLang="x-none" sz="2200" dirty="0"/>
              <a:t> regardless of prior lines of therapy, cytogenetic risk or time since last therapy.</a:t>
            </a:r>
          </a:p>
          <a:p>
            <a:pPr marL="342900" indent="-342900">
              <a:spcBef>
                <a:spcPct val="0"/>
              </a:spcBef>
            </a:pPr>
            <a:r>
              <a:rPr lang="en-US" altLang="x-none" sz="2200" dirty="0"/>
              <a:t>More patients achieved deeper responses with </a:t>
            </a:r>
            <a:r>
              <a:rPr lang="en-US" altLang="x-none" sz="2200" dirty="0" err="1"/>
              <a:t>DVd</a:t>
            </a:r>
            <a:r>
              <a:rPr lang="en-US" altLang="x-none" sz="2200" dirty="0"/>
              <a:t>.</a:t>
            </a:r>
          </a:p>
          <a:p>
            <a:pPr marL="342900" indent="-342900">
              <a:spcBef>
                <a:spcPct val="0"/>
              </a:spcBef>
            </a:pPr>
            <a:r>
              <a:rPr lang="en-US" altLang="x-none" sz="2200" dirty="0"/>
              <a:t>No new safety signals were reported.</a:t>
            </a:r>
          </a:p>
        </p:txBody>
      </p:sp>
      <p:sp>
        <p:nvSpPr>
          <p:cNvPr id="6148" name="TextBox 6"/>
          <p:cNvSpPr txBox="1">
            <a:spLocks noChangeArrowheads="1"/>
          </p:cNvSpPr>
          <p:nvPr/>
        </p:nvSpPr>
        <p:spPr bwMode="auto">
          <a:xfrm>
            <a:off x="152400" y="6519863"/>
            <a:ext cx="45561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r>
              <a:rPr lang="en-US" altLang="x-none" sz="1600"/>
              <a:t>Mateos MV et al. </a:t>
            </a:r>
            <a:r>
              <a:rPr lang="en-US" altLang="x-none" sz="1600" i="1"/>
              <a:t>Proc ASH </a:t>
            </a:r>
            <a:r>
              <a:rPr lang="en-US" altLang="x-none" sz="1600"/>
              <a:t>2016;Abstract 1150.</a:t>
            </a:r>
          </a:p>
        </p:txBody>
      </p:sp>
      <p:graphicFrame>
        <p:nvGraphicFramePr>
          <p:cNvPr id="5" name="Table 4"/>
          <p:cNvGraphicFramePr>
            <a:graphicFrameLocks noGrp="1"/>
          </p:cNvGraphicFramePr>
          <p:nvPr/>
        </p:nvGraphicFramePr>
        <p:xfrm>
          <a:off x="345332" y="1000922"/>
          <a:ext cx="8382001" cy="2732880"/>
        </p:xfrm>
        <a:graphic>
          <a:graphicData uri="http://schemas.openxmlformats.org/drawingml/2006/table">
            <a:tbl>
              <a:tblPr firstRow="1" bandRow="1">
                <a:tableStyleId>{5C22544A-7EE6-4342-B048-85BDC9FD1C3A}</a:tableStyleId>
              </a:tblPr>
              <a:tblGrid>
                <a:gridCol w="4046481"/>
                <a:gridCol w="1083880"/>
                <a:gridCol w="1083880"/>
                <a:gridCol w="1083880"/>
                <a:gridCol w="1083880"/>
              </a:tblGrid>
              <a:tr h="455480">
                <a:tc>
                  <a:txBody>
                    <a:bodyPr/>
                    <a:lstStyle/>
                    <a:p>
                      <a:r>
                        <a:rPr lang="en-US" sz="1800" dirty="0" smtClean="0">
                          <a:solidFill>
                            <a:schemeClr val="bg1"/>
                          </a:solidFill>
                        </a:rPr>
                        <a:t>12-mo PFS</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A2D60"/>
                    </a:solidFill>
                  </a:tcPr>
                </a:tc>
                <a:tc>
                  <a:txBody>
                    <a:bodyPr/>
                    <a:lstStyle/>
                    <a:p>
                      <a:pPr algn="ctr"/>
                      <a:r>
                        <a:rPr lang="en-US" sz="1800" b="1" dirty="0" smtClean="0">
                          <a:solidFill>
                            <a:schemeClr val="bg1"/>
                          </a:solidFill>
                        </a:rPr>
                        <a:t>DVd</a:t>
                      </a:r>
                      <a:endParaRPr lang="en-US" sz="1800" b="1"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A2D6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rPr>
                        <a:t>Vd</a:t>
                      </a: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A2D6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rPr>
                        <a:t>HR</a:t>
                      </a: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A2D6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i="1" dirty="0" smtClean="0">
                          <a:solidFill>
                            <a:schemeClr val="bg1"/>
                          </a:solidFill>
                        </a:rPr>
                        <a:t>p</a:t>
                      </a:r>
                      <a:r>
                        <a:rPr lang="en-US" sz="1800" b="1" dirty="0" smtClean="0">
                          <a:solidFill>
                            <a:schemeClr val="bg1"/>
                          </a:solidFill>
                        </a:rPr>
                        <a:t>-value</a:t>
                      </a: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A2D60"/>
                    </a:solidFill>
                  </a:tcPr>
                </a:tc>
              </a:tr>
              <a:tr h="455480">
                <a:tc>
                  <a:txBody>
                    <a:bodyPr/>
                    <a:lstStyle/>
                    <a:p>
                      <a:r>
                        <a:rPr lang="en-US" sz="1800" dirty="0" smtClean="0">
                          <a:solidFill>
                            <a:schemeClr val="bg1"/>
                          </a:solidFill>
                        </a:rPr>
                        <a:t>All patients </a:t>
                      </a:r>
                      <a:r>
                        <a:rPr lang="en-US" sz="1800" baseline="0" dirty="0" smtClean="0">
                          <a:solidFill>
                            <a:schemeClr val="bg1"/>
                          </a:solidFill>
                        </a:rPr>
                        <a:t>(n = 251, 247)</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60%</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22%</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0.33</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&lt;0.0001</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r>
              <a:tr h="455480">
                <a:tc>
                  <a:txBody>
                    <a:bodyPr/>
                    <a:lstStyle/>
                    <a:p>
                      <a:r>
                        <a:rPr lang="en-US" sz="1800" dirty="0" smtClean="0">
                          <a:solidFill>
                            <a:schemeClr val="bg1"/>
                          </a:solidFill>
                        </a:rPr>
                        <a:t>  1 prior tx (n = 122, 113)</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77%</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25%</a:t>
                      </a: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0.22</a:t>
                      </a: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&lt;0.0001</a:t>
                      </a: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r>
              <a:tr h="455480">
                <a:tc>
                  <a:txBody>
                    <a:bodyPr/>
                    <a:lstStyle/>
                    <a:p>
                      <a:r>
                        <a:rPr lang="en-US" sz="1800" dirty="0" smtClean="0">
                          <a:solidFill>
                            <a:schemeClr val="bg1"/>
                          </a:solidFill>
                        </a:rPr>
                        <a:t>  2-3 prior tx (n = 107, 106)</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44%</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22%</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0.51</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0.0002</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r>
              <a:tr h="455480">
                <a:tc>
                  <a:txBody>
                    <a:bodyPr/>
                    <a:lstStyle/>
                    <a:p>
                      <a:r>
                        <a:rPr lang="en-US" sz="1800" dirty="0" smtClean="0">
                          <a:solidFill>
                            <a:schemeClr val="bg1"/>
                          </a:solidFill>
                        </a:rPr>
                        <a:t>  ≤12 mo since last tx (n = 133, 143)</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47%</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13%</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0.34</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&lt;0.0001</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r>
              <a:tr h="455480">
                <a:tc>
                  <a:txBody>
                    <a:bodyPr/>
                    <a:lstStyle/>
                    <a:p>
                      <a:r>
                        <a:rPr lang="en-US" sz="1800" dirty="0" smtClean="0">
                          <a:solidFill>
                            <a:schemeClr val="bg1"/>
                          </a:solidFill>
                        </a:rPr>
                        <a:t>  &gt;12 mo since last tx (n = 118, 104)</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74%</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32%</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0.27</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c>
                  <a:txBody>
                    <a:bodyPr/>
                    <a:lstStyle/>
                    <a:p>
                      <a:pPr algn="ctr"/>
                      <a:r>
                        <a:rPr lang="en-US" sz="1800" dirty="0" smtClean="0">
                          <a:solidFill>
                            <a:schemeClr val="bg1"/>
                          </a:solidFill>
                        </a:rPr>
                        <a:t>&lt;0.0001</a:t>
                      </a:r>
                      <a:endParaRPr lang="en-US" sz="1800" dirty="0">
                        <a:solidFill>
                          <a:schemeClr val="bg1"/>
                        </a:solidFill>
                      </a:endParaRPr>
                    </a:p>
                  </a:txBody>
                  <a:tcPr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5"/>
                    </a:solidFill>
                  </a:tcPr>
                </a:tc>
              </a:tr>
            </a:tbl>
          </a:graphicData>
        </a:graphic>
      </p:graphicFrame>
      <p:sp>
        <p:nvSpPr>
          <p:cNvPr id="6193" name="TextBox 2"/>
          <p:cNvSpPr txBox="1">
            <a:spLocks noChangeArrowheads="1"/>
          </p:cNvSpPr>
          <p:nvPr/>
        </p:nvSpPr>
        <p:spPr bwMode="auto">
          <a:xfrm>
            <a:off x="381000" y="3940572"/>
            <a:ext cx="5910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r>
              <a:rPr lang="en-US" altLang="x-none" sz="1800" dirty="0"/>
              <a:t>D = </a:t>
            </a:r>
            <a:r>
              <a:rPr lang="en-US" altLang="x-none" sz="1800" dirty="0" err="1" smtClean="0"/>
              <a:t>daratumumab</a:t>
            </a:r>
            <a:r>
              <a:rPr lang="en-US" altLang="x-none" sz="1800" dirty="0"/>
              <a:t>; V = </a:t>
            </a:r>
            <a:r>
              <a:rPr lang="en-US" altLang="x-none" sz="1800" dirty="0" err="1" smtClean="0"/>
              <a:t>bortezomib</a:t>
            </a:r>
            <a:r>
              <a:rPr lang="en-US" altLang="x-none" sz="1800" dirty="0"/>
              <a:t>; d = dexamethasone</a:t>
            </a:r>
          </a:p>
        </p:txBody>
      </p:sp>
    </p:spTree>
    <p:extLst>
      <p:ext uri="{BB962C8B-B14F-4D97-AF65-F5344CB8AC3E}">
        <p14:creationId xmlns:p14="http://schemas.microsoft.com/office/powerpoint/2010/main" val="12983142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10046</TotalTime>
  <Words>901</Words>
  <Application>Microsoft Macintosh PowerPoint</Application>
  <PresentationFormat>On-screen Show (4:3)</PresentationFormat>
  <Paragraphs>101</Paragraphs>
  <Slides>9</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MS PGothic</vt:lpstr>
      <vt:lpstr>ＭＳ Ｐゴシック</vt:lpstr>
      <vt:lpstr>ヒラギノ角ゴ Pro W3</vt:lpstr>
      <vt:lpstr>Arial</vt:lpstr>
      <vt:lpstr>Blank Presentation</vt:lpstr>
      <vt:lpstr>1_Blank Presentation</vt:lpstr>
      <vt:lpstr>Open-Label, Multicenter, Dose Escalation Phase 1b Study to Assess the Subcutaneous Delivery of Daratumumab in Patients (pts) with Relapsed or Refractory Multiple Myeloma (PAVO)1  Efficacy of Daratumumab, Bortezomib, and Dexamethasone versus Bortezomib and Dexamethasone in Relapsed or Refractory Myeloma Based on Prior Lines of Therapy: Updated Analysis of Castor2</vt:lpstr>
      <vt:lpstr>Open-Label, Multicenter, Dose Escalation Phase 1b Study to Assess the Subcutaneous Delivery of Daratumumab in Patients (pts) with Relapsed or Refractory Multiple Myeloma (PAVO) </vt:lpstr>
      <vt:lpstr>Introduction</vt:lpstr>
      <vt:lpstr>PAVO: Phase I Trial Design</vt:lpstr>
      <vt:lpstr>PAVO Part 1: Response and Infusion-Related Reactions (IRRs)</vt:lpstr>
      <vt:lpstr>PAVO Part 1: Safety</vt:lpstr>
      <vt:lpstr>Author Conclusions</vt:lpstr>
      <vt:lpstr>Efficacy of Daratumumab, Bortezomib, and Dexamethasone versus Bortezomib and Dexamethasone in Relapsed or Refractory Myeloma Based on Prior Lines of Therapy: Updated Analysis of Castor</vt:lpstr>
      <vt:lpstr>CASTOR: Updated Results (Median Follow-Up 13 Mo)</vt:lpstr>
    </vt:vector>
  </TitlesOfParts>
  <Manager/>
  <Company>Research To Practice</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 </dc:title>
  <dc:subject/>
  <dc:creator>Fernando G Rendina </dc:creator>
  <cp:keywords/>
  <dc:description/>
  <cp:lastModifiedBy>Microsoft Office User</cp:lastModifiedBy>
  <cp:revision>497</cp:revision>
  <cp:lastPrinted>2017-06-14T18:44:46Z</cp:lastPrinted>
  <dcterms:created xsi:type="dcterms:W3CDTF">2012-08-13T12:55:31Z</dcterms:created>
  <dcterms:modified xsi:type="dcterms:W3CDTF">2017-06-14T18:44:49Z</dcterms:modified>
  <cp:category/>
</cp:coreProperties>
</file>