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505" r:id="rId3"/>
    <p:sldId id="497" r:id="rId4"/>
    <p:sldId id="502" r:id="rId5"/>
    <p:sldId id="504" r:id="rId6"/>
    <p:sldId id="500" r:id="rId7"/>
    <p:sldId id="50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631"/>
    <a:srgbClr val="E7792B"/>
    <a:srgbClr val="005796"/>
    <a:srgbClr val="082D5E"/>
    <a:srgbClr val="0A0A0A"/>
    <a:srgbClr val="FF40FF"/>
    <a:srgbClr val="BBE0E3"/>
    <a:srgbClr val="CDE7F3"/>
    <a:srgbClr val="0025A7"/>
    <a:srgbClr val="EFC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89"/>
    <p:restoredTop sz="86420" autoAdjust="0"/>
  </p:normalViewPr>
  <p:slideViewPr>
    <p:cSldViewPr>
      <p:cViewPr>
        <p:scale>
          <a:sx n="100" d="100"/>
          <a:sy n="100" d="100"/>
        </p:scale>
        <p:origin x="1544" y="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4" Type="http://schemas.openxmlformats.org/officeDocument/2006/relationships/chartUserShapes" Target="../drawings/drawing1.xm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4" Type="http://schemas.openxmlformats.org/officeDocument/2006/relationships/chartUserShapes" Target="../drawings/drawing2.xml"/><Relationship Id="rId1" Type="http://schemas.microsoft.com/office/2011/relationships/chartStyle" Target="style2.xml"/><Relationship Id="rId2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785713523322"/>
          <c:y val="0.161939181430446"/>
          <c:w val="0.870517952292258"/>
          <c:h val="0.7088092344321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MDS/CMML (n = 24)</c:v>
                </c:pt>
              </c:strCache>
            </c:strRef>
          </c:tx>
          <c:spPr>
            <a:solidFill>
              <a:srgbClr val="FF863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0"/>
                  <c:y val="-0.04214319103980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AFC-4BD9-BA09-B4F29B1E1BE7}"/>
                </c:ext>
                <c:ext xmlns:c15="http://schemas.microsoft.com/office/drawing/2012/chart" uri="{CE6537A1-D6FC-4f65-9D91-7224C49458BB}">
                  <c15:layout>
                    <c:manualLayout>
                      <c:w val="0.0397244478877132"/>
                      <c:h val="0.066807526660558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00291512498827925"/>
                  <c:y val="-0.04700286082907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0B3-4344-8C8F-47047D45819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"/>
                  <c:y val="0.008680555555555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0B3-4344-8C8F-47047D45819C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mr-IN" dirty="0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0B3-4344-8C8F-47047D45819C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.0"/>
                  <c:y val="-0.04847578267671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AFC-4BD9-BA09-B4F29B1E1BE7}"/>
                </c:ex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CR*</c:v>
                </c:pt>
                <c:pt idx="1">
                  <c:v>PR</c:v>
                </c:pt>
                <c:pt idx="2">
                  <c:v>Any HI</c:v>
                </c:pt>
                <c:pt idx="3">
                  <c:v>Erythroid</c:v>
                </c:pt>
                <c:pt idx="4">
                  <c:v>Platelet</c:v>
                </c:pt>
                <c:pt idx="5">
                  <c:v>Neutrophil</c:v>
                </c:pt>
                <c:pt idx="6">
                  <c:v>Any TI</c:v>
                </c:pt>
                <c:pt idx="7">
                  <c:v>  RBC TI</c:v>
                </c:pt>
                <c:pt idx="8">
                  <c:v>PLT TI</c:v>
                </c:pt>
                <c:pt idx="9">
                  <c:v>mCR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0.0</c:v>
                </c:pt>
                <c:pt idx="1">
                  <c:v>0.0</c:v>
                </c:pt>
                <c:pt idx="2">
                  <c:v>0.36</c:v>
                </c:pt>
                <c:pt idx="3">
                  <c:v>0.28</c:v>
                </c:pt>
                <c:pt idx="4">
                  <c:v>0.22</c:v>
                </c:pt>
                <c:pt idx="5">
                  <c:v>0.17</c:v>
                </c:pt>
                <c:pt idx="6">
                  <c:v>0.43</c:v>
                </c:pt>
                <c:pt idx="7">
                  <c:v>0.5</c:v>
                </c:pt>
                <c:pt idx="8">
                  <c:v>0.0</c:v>
                </c:pt>
                <c:pt idx="9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0B3-4344-8C8F-47047D4581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61"/>
        <c:axId val="-315044112"/>
        <c:axId val="-315429712"/>
      </c:barChart>
      <c:catAx>
        <c:axId val="-31504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4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315429712"/>
        <c:crosses val="autoZero"/>
        <c:auto val="1"/>
        <c:lblAlgn val="ctr"/>
        <c:lblOffset val="100"/>
        <c:noMultiLvlLbl val="0"/>
      </c:catAx>
      <c:valAx>
        <c:axId val="-315429712"/>
        <c:scaling>
          <c:orientation val="minMax"/>
          <c:max val="0.6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53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315044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678146653442035"/>
          <c:y val="0.0212288144214531"/>
          <c:w val="0.302374794318941"/>
          <c:h val="0.08881917104111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158398946798"/>
          <c:y val="0.161939181430446"/>
          <c:w val="0.866145311902562"/>
          <c:h val="0.6675548863360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AML (n = 11)</c:v>
                </c:pt>
              </c:strCache>
            </c:strRef>
          </c:tx>
          <c:spPr>
            <a:solidFill>
              <a:srgbClr val="FF863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5.55192852627431E-17"/>
                  <c:y val="-0.0192827176094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71D-4F4B-ACF1-B5D6B489F539}"/>
                </c:ex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CR*</c:v>
                </c:pt>
                <c:pt idx="1">
                  <c:v>Any HI</c:v>
                </c:pt>
                <c:pt idx="2">
                  <c:v>Erythroid</c:v>
                </c:pt>
                <c:pt idx="3">
                  <c:v>Platelet</c:v>
                </c:pt>
                <c:pt idx="4">
                  <c:v>Neutrophil</c:v>
                </c:pt>
                <c:pt idx="5">
                  <c:v>Any TI</c:v>
                </c:pt>
                <c:pt idx="6">
                  <c:v>  RBC TI</c:v>
                </c:pt>
                <c:pt idx="7">
                  <c:v>PLT TI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0.13</c:v>
                </c:pt>
                <c:pt idx="1">
                  <c:v>0.3</c:v>
                </c:pt>
                <c:pt idx="2">
                  <c:v>0.2</c:v>
                </c:pt>
                <c:pt idx="3">
                  <c:v>0.11</c:v>
                </c:pt>
                <c:pt idx="4">
                  <c:v>0.14</c:v>
                </c:pt>
                <c:pt idx="5">
                  <c:v>0.17</c:v>
                </c:pt>
                <c:pt idx="6">
                  <c:v>0.17</c:v>
                </c:pt>
                <c:pt idx="7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1D-4F4B-ACF1-B5D6B489F5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-315260160"/>
        <c:axId val="-314910416"/>
      </c:barChart>
      <c:catAx>
        <c:axId val="-31526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314910416"/>
        <c:crosses val="autoZero"/>
        <c:auto val="1"/>
        <c:lblAlgn val="ctr"/>
        <c:lblOffset val="100"/>
        <c:noMultiLvlLbl val="0"/>
      </c:catAx>
      <c:valAx>
        <c:axId val="-314910416"/>
        <c:scaling>
          <c:orientation val="minMax"/>
          <c:max val="0.6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  <a:alpha val="53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31526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5717552527434"/>
          <c:y val="0.0350021451752211"/>
          <c:w val="0.302374794318941"/>
          <c:h val="0.08881917104111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0.01407</cdr:x>
      <cdr:y>0.24779</cdr:y>
    </cdr:from>
    <cdr:to>
      <cdr:x>0.05309</cdr:x>
      <cdr:y>0.71896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669518" y="1817792"/>
          <a:ext cx="1942881" cy="350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Response (%)</a:t>
          </a:r>
        </a:p>
      </cdr:txBody>
    </cdr:sp>
  </cdr:relSizeAnchor>
  <cdr:relSizeAnchor xmlns:cdr="http://schemas.openxmlformats.org/drawingml/2006/chartDrawing">
    <cdr:from>
      <cdr:x>0.21638</cdr:x>
      <cdr:y>0.81446</cdr:y>
    </cdr:from>
    <cdr:to>
      <cdr:x>0.25999</cdr:x>
      <cdr:y>0.86097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85398" y="3266860"/>
          <a:ext cx="379982" cy="186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lIns="0" tIns="0" rIns="0" bIns="0" rtlCol="0"/>
        <a:lstStyle xmlns:a="http://schemas.openxmlformats.org/drawingml/2006/main"/>
        <a:p xmlns:a="http://schemas.openxmlformats.org/drawingml/2006/main">
          <a:pPr algn="ctr"/>
          <a:r>
            <a: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0/4</a:t>
          </a:r>
        </a:p>
      </cdr:txBody>
    </cdr:sp>
  </cdr:relSizeAnchor>
  <cdr:relSizeAnchor xmlns:cdr="http://schemas.openxmlformats.org/drawingml/2006/chartDrawing">
    <cdr:from>
      <cdr:x>0.28198</cdr:x>
      <cdr:y>0.16122</cdr:y>
    </cdr:from>
    <cdr:to>
      <cdr:x>0.28198</cdr:x>
      <cdr:y>0.87116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2456930" y="646666"/>
          <a:ext cx="0" cy="2847622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0.62944</cdr:x>
      <cdr:y>0.16252</cdr:y>
    </cdr:from>
    <cdr:to>
      <cdr:x>0.63</cdr:x>
      <cdr:y>0.87245</cdr:y>
    </cdr:to>
    <cdr:cxnSp macro="">
      <cdr:nvCxnSpPr>
        <cdr:cNvPr id="13" name="Straight Connector 12"/>
        <cdr:cNvCxnSpPr/>
      </cdr:nvCxnSpPr>
      <cdr:spPr>
        <a:xfrm xmlns:a="http://schemas.openxmlformats.org/drawingml/2006/main">
          <a:off x="5484415" y="651880"/>
          <a:ext cx="4880" cy="2847582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0.11717</cdr:x>
      <cdr:y>0.81446</cdr:y>
    </cdr:from>
    <cdr:to>
      <cdr:x>0.18259</cdr:x>
      <cdr:y>0.86097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020900" y="3266860"/>
          <a:ext cx="570016" cy="186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lIns="0" tIns="0" rIns="0" bIns="0" rtlCol="0"/>
        <a:lstStyle xmlns:a="http://schemas.openxmlformats.org/drawingml/2006/main"/>
        <a:p xmlns:a="http://schemas.openxmlformats.org/drawingml/2006/main">
          <a:pPr algn="ctr"/>
          <a:r>
            <a: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0/6</a:t>
          </a:r>
        </a:p>
      </cdr:txBody>
    </cdr:sp>
  </cdr:relSizeAnchor>
  <cdr:relSizeAnchor xmlns:cdr="http://schemas.openxmlformats.org/drawingml/2006/chartDrawing">
    <cdr:from>
      <cdr:x>0.30307</cdr:x>
      <cdr:y>0.81456</cdr:y>
    </cdr:from>
    <cdr:to>
      <cdr:x>0.34668</cdr:x>
      <cdr:y>0.86128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2640686" y="3267261"/>
          <a:ext cx="379981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8/22</a:t>
          </a:r>
        </a:p>
      </cdr:txBody>
    </cdr:sp>
  </cdr:relSizeAnchor>
  <cdr:relSizeAnchor xmlns:cdr="http://schemas.openxmlformats.org/drawingml/2006/chartDrawing">
    <cdr:from>
      <cdr:x>0.39205</cdr:x>
      <cdr:y>0.81456</cdr:y>
    </cdr:from>
    <cdr:to>
      <cdr:x>0.43566</cdr:x>
      <cdr:y>0.86128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416020" y="3267261"/>
          <a:ext cx="379982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5/18</a:t>
          </a:r>
        </a:p>
      </cdr:txBody>
    </cdr:sp>
  </cdr:relSizeAnchor>
  <cdr:relSizeAnchor xmlns:cdr="http://schemas.openxmlformats.org/drawingml/2006/chartDrawing">
    <cdr:from>
      <cdr:x>0.47863</cdr:x>
      <cdr:y>0.81456</cdr:y>
    </cdr:from>
    <cdr:to>
      <cdr:x>0.52224</cdr:x>
      <cdr:y>0.86128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4170399" y="3267261"/>
          <a:ext cx="379982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4/18</a:t>
          </a:r>
        </a:p>
      </cdr:txBody>
    </cdr:sp>
  </cdr:relSizeAnchor>
  <cdr:relSizeAnchor xmlns:cdr="http://schemas.openxmlformats.org/drawingml/2006/chartDrawing">
    <cdr:from>
      <cdr:x>0.56513</cdr:x>
      <cdr:y>0.81456</cdr:y>
    </cdr:from>
    <cdr:to>
      <cdr:x>0.60874</cdr:x>
      <cdr:y>0.86128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4924082" y="3267261"/>
          <a:ext cx="379982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2/12</a:t>
          </a:r>
        </a:p>
      </cdr:txBody>
    </cdr:sp>
  </cdr:relSizeAnchor>
  <cdr:relSizeAnchor xmlns:cdr="http://schemas.openxmlformats.org/drawingml/2006/chartDrawing">
    <cdr:from>
      <cdr:x>0.73692</cdr:x>
      <cdr:y>0.81456</cdr:y>
    </cdr:from>
    <cdr:to>
      <cdr:x>0.78053</cdr:x>
      <cdr:y>0.86128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6420928" y="3267261"/>
          <a:ext cx="379982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3/6</a:t>
          </a:r>
        </a:p>
      </cdr:txBody>
    </cdr:sp>
  </cdr:relSizeAnchor>
  <cdr:relSizeAnchor xmlns:cdr="http://schemas.openxmlformats.org/drawingml/2006/chartDrawing">
    <cdr:from>
      <cdr:x>0.82538</cdr:x>
      <cdr:y>0.81456</cdr:y>
    </cdr:from>
    <cdr:to>
      <cdr:x>0.86899</cdr:x>
      <cdr:y>0.86128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7191665" y="3267261"/>
          <a:ext cx="379982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0/2</a:t>
          </a:r>
        </a:p>
      </cdr:txBody>
    </cdr:sp>
  </cdr:relSizeAnchor>
  <cdr:relSizeAnchor xmlns:cdr="http://schemas.openxmlformats.org/drawingml/2006/chartDrawing">
    <cdr:from>
      <cdr:x>0.91225</cdr:x>
      <cdr:y>0.81456</cdr:y>
    </cdr:from>
    <cdr:to>
      <cdr:x>0.95586</cdr:x>
      <cdr:y>0.86128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7948572" y="3267261"/>
          <a:ext cx="379981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3/6</a:t>
          </a:r>
        </a:p>
      </cdr:txBody>
    </cdr:sp>
  </cdr:relSizeAnchor>
  <cdr:relSizeAnchor xmlns:cdr="http://schemas.openxmlformats.org/drawingml/2006/chartDrawing">
    <cdr:from>
      <cdr:x>0.89012</cdr:x>
      <cdr:y>0.16252</cdr:y>
    </cdr:from>
    <cdr:to>
      <cdr:x>0.89068</cdr:x>
      <cdr:y>0.87245</cdr:y>
    </cdr:to>
    <cdr:cxnSp macro="">
      <cdr:nvCxnSpPr>
        <cdr:cNvPr id="14" name="Straight Connector 13"/>
        <cdr:cNvCxnSpPr/>
      </cdr:nvCxnSpPr>
      <cdr:spPr>
        <a:xfrm xmlns:a="http://schemas.openxmlformats.org/drawingml/2006/main">
          <a:off x="7755790" y="651880"/>
          <a:ext cx="4880" cy="2847582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0.65216</cdr:x>
      <cdr:y>0.81456</cdr:y>
    </cdr:from>
    <cdr:to>
      <cdr:x>0.69577</cdr:x>
      <cdr:y>0.86128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5682374" y="3267261"/>
          <a:ext cx="379982" cy="1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3/7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0.26441</cdr:y>
    </cdr:from>
    <cdr:to>
      <cdr:x>0.03463</cdr:x>
      <cdr:y>0.73558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319210" y="2159945"/>
          <a:ext cx="2172257" cy="290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Response</a:t>
          </a:r>
          <a:r>
            <a: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(%)</a:t>
          </a:r>
        </a:p>
      </cdr:txBody>
    </cdr:sp>
  </cdr:relSizeAnchor>
  <cdr:relSizeAnchor xmlns:cdr="http://schemas.openxmlformats.org/drawingml/2006/chartDrawing">
    <cdr:from>
      <cdr:x>0.22028</cdr:x>
      <cdr:y>0.16122</cdr:y>
    </cdr:from>
    <cdr:to>
      <cdr:x>0.22028</cdr:x>
      <cdr:y>0.83034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1847613" y="743280"/>
          <a:ext cx="0" cy="308487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0.65298</cdr:x>
      <cdr:y>0.16122</cdr:y>
    </cdr:from>
    <cdr:to>
      <cdr:x>0.65298</cdr:x>
      <cdr:y>0.83034</cdr:y>
    </cdr:to>
    <cdr:cxnSp macro="">
      <cdr:nvCxnSpPr>
        <cdr:cNvPr id="13" name="Straight Connector 12"/>
        <cdr:cNvCxnSpPr/>
      </cdr:nvCxnSpPr>
      <cdr:spPr>
        <a:xfrm xmlns:a="http://schemas.openxmlformats.org/drawingml/2006/main">
          <a:off x="5476765" y="743280"/>
          <a:ext cx="0" cy="308487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0.13266</cdr:x>
      <cdr:y>0.78488</cdr:y>
    </cdr:from>
    <cdr:to>
      <cdr:x>0.19808</cdr:x>
      <cdr:y>0.83139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112696" y="3618568"/>
          <a:ext cx="548703" cy="214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lIns="0" tIns="0" rIns="0" bIns="0" rtlCol="0"/>
        <a:lstStyle xmlns:a="http://schemas.openxmlformats.org/drawingml/2006/main"/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1/8</a:t>
          </a:r>
        </a:p>
      </cdr:txBody>
    </cdr:sp>
  </cdr:relSizeAnchor>
  <cdr:relSizeAnchor xmlns:cdr="http://schemas.openxmlformats.org/drawingml/2006/chartDrawing">
    <cdr:from>
      <cdr:x>0.25221</cdr:x>
      <cdr:y>0.78498</cdr:y>
    </cdr:from>
    <cdr:to>
      <cdr:x>0.29582</cdr:x>
      <cdr:y>0.8317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2115344" y="3619029"/>
          <a:ext cx="365774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3/10</a:t>
          </a:r>
        </a:p>
      </cdr:txBody>
    </cdr:sp>
  </cdr:relSizeAnchor>
  <cdr:relSizeAnchor xmlns:cdr="http://schemas.openxmlformats.org/drawingml/2006/chartDrawing">
    <cdr:from>
      <cdr:x>0.36232</cdr:x>
      <cdr:y>0.78498</cdr:y>
    </cdr:from>
    <cdr:to>
      <cdr:x>0.40593</cdr:x>
      <cdr:y>0.8317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3038948" y="3619029"/>
          <a:ext cx="365774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2/10</a:t>
          </a:r>
        </a:p>
      </cdr:txBody>
    </cdr:sp>
  </cdr:relSizeAnchor>
  <cdr:relSizeAnchor xmlns:cdr="http://schemas.openxmlformats.org/drawingml/2006/chartDrawing">
    <cdr:from>
      <cdr:x>0.46907</cdr:x>
      <cdr:y>0.78498</cdr:y>
    </cdr:from>
    <cdr:to>
      <cdr:x>0.51268</cdr:x>
      <cdr:y>0.8317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3934280" y="3619029"/>
          <a:ext cx="365774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1/9</a:t>
          </a:r>
        </a:p>
      </cdr:txBody>
    </cdr:sp>
  </cdr:relSizeAnchor>
  <cdr:relSizeAnchor xmlns:cdr="http://schemas.openxmlformats.org/drawingml/2006/chartDrawing">
    <cdr:from>
      <cdr:x>0.57666</cdr:x>
      <cdr:y>0.78498</cdr:y>
    </cdr:from>
    <cdr:to>
      <cdr:x>0.62027</cdr:x>
      <cdr:y>0.8317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4836625" y="3619029"/>
          <a:ext cx="365774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1/7</a:t>
          </a:r>
        </a:p>
      </cdr:txBody>
    </cdr:sp>
  </cdr:relSizeAnchor>
  <cdr:relSizeAnchor xmlns:cdr="http://schemas.openxmlformats.org/drawingml/2006/chartDrawing">
    <cdr:from>
      <cdr:x>0.68742</cdr:x>
      <cdr:y>0.78498</cdr:y>
    </cdr:from>
    <cdr:to>
      <cdr:x>0.73103</cdr:x>
      <cdr:y>0.8317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5765681" y="3619029"/>
          <a:ext cx="365774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1/6</a:t>
          </a:r>
        </a:p>
      </cdr:txBody>
    </cdr:sp>
  </cdr:relSizeAnchor>
  <cdr:relSizeAnchor xmlns:cdr="http://schemas.openxmlformats.org/drawingml/2006/chartDrawing">
    <cdr:from>
      <cdr:x>0.79394</cdr:x>
      <cdr:y>0.78498</cdr:y>
    </cdr:from>
    <cdr:to>
      <cdr:x>0.83755</cdr:x>
      <cdr:y>0.8317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6659051" y="3619029"/>
          <a:ext cx="365774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1/6</a:t>
          </a:r>
        </a:p>
      </cdr:txBody>
    </cdr:sp>
  </cdr:relSizeAnchor>
  <cdr:relSizeAnchor xmlns:cdr="http://schemas.openxmlformats.org/drawingml/2006/chartDrawing">
    <cdr:from>
      <cdr:x>0.90189</cdr:x>
      <cdr:y>0.78498</cdr:y>
    </cdr:from>
    <cdr:to>
      <cdr:x>0.9455</cdr:x>
      <cdr:y>0.8317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7564501" y="3619029"/>
          <a:ext cx="365773" cy="215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1/5</a:t>
          </a:r>
        </a:p>
      </cdr:txBody>
    </cdr:sp>
  </cdr:relSizeAnchor>
  <cdr:relSizeAnchor xmlns:cdr="http://schemas.openxmlformats.org/drawingml/2006/chartDrawing">
    <cdr:from>
      <cdr:x>0.17405</cdr:x>
      <cdr:y>0.85119</cdr:y>
    </cdr:from>
    <cdr:to>
      <cdr:x>0.25371</cdr:x>
      <cdr:y>0.89442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459784" y="3924300"/>
          <a:ext cx="668215" cy="1992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300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†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852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CC-486 (Oral </a:t>
            </a:r>
            <a:r>
              <a:rPr lang="en-US" dirty="0" err="1"/>
              <a:t>Azacitidine</a:t>
            </a:r>
            <a:r>
              <a:rPr lang="en-US" dirty="0"/>
              <a:t>) in Patients with Hematological Malignancies Who Had Received Prior Treatment with Injectable </a:t>
            </a:r>
            <a:r>
              <a:rPr lang="en-US" dirty="0" err="1"/>
              <a:t>Hypomethylating</a:t>
            </a:r>
            <a:r>
              <a:rPr lang="en-US" dirty="0"/>
              <a:t> Agents (HMAs): Results from Phase 1/2 CC-486 </a:t>
            </a:r>
            <a:r>
              <a:rPr lang="en-US" dirty="0" smtClean="0"/>
              <a:t>Studies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Garcia-</a:t>
            </a:r>
            <a:r>
              <a:rPr lang="en-US" i="0" dirty="0" err="1"/>
              <a:t>Manero</a:t>
            </a:r>
            <a:r>
              <a:rPr lang="en-US" i="0" dirty="0"/>
              <a:t> G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 smtClean="0"/>
              <a:t>2016;Abstract </a:t>
            </a:r>
            <a:r>
              <a:rPr lang="en-US" i="0" dirty="0"/>
              <a:t>905.</a:t>
            </a:r>
          </a:p>
        </p:txBody>
      </p:sp>
    </p:spTree>
    <p:extLst>
      <p:ext uri="{BB962C8B-B14F-4D97-AF65-F5344CB8AC3E}">
        <p14:creationId xmlns:p14="http://schemas.microsoft.com/office/powerpoint/2010/main" val="170591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2575" lvl="2" indent="-282575">
              <a:spcAft>
                <a:spcPts val="600"/>
              </a:spcAft>
              <a:buClr>
                <a:srgbClr val="FFFF00"/>
              </a:buClr>
              <a:buFont typeface="Arial" charset="0"/>
              <a:buChar char="•"/>
              <a:tabLst>
                <a:tab pos="280988" algn="l"/>
              </a:tabLst>
            </a:pPr>
            <a:r>
              <a:rPr lang="en-US" sz="2200" dirty="0"/>
              <a:t>Injectable HMAs induce hematologic response or </a:t>
            </a:r>
            <a:r>
              <a:rPr lang="en-US" sz="2200" dirty="0" smtClean="0"/>
              <a:t>improvement </a:t>
            </a:r>
            <a:r>
              <a:rPr lang="en-US" sz="2200" dirty="0"/>
              <a:t>in </a:t>
            </a:r>
            <a:r>
              <a:rPr lang="en-US" sz="2200" dirty="0" smtClean="0"/>
              <a:t>about 50</a:t>
            </a:r>
            <a:r>
              <a:rPr lang="en-US" sz="2200" dirty="0"/>
              <a:t>% of </a:t>
            </a:r>
            <a:r>
              <a:rPr lang="en-US" sz="2200" dirty="0" smtClean="0"/>
              <a:t>patients </a:t>
            </a:r>
            <a:r>
              <a:rPr lang="en-US" sz="2200" dirty="0"/>
              <a:t>with</a:t>
            </a:r>
            <a:r>
              <a:rPr lang="en-US" sz="2200" b="1" dirty="0"/>
              <a:t> </a:t>
            </a:r>
            <a:r>
              <a:rPr lang="en-US" sz="2200" dirty="0" smtClean="0"/>
              <a:t>hematologic malignancies, </a:t>
            </a:r>
            <a:r>
              <a:rPr lang="en-US" sz="2200" dirty="0" smtClean="0"/>
              <a:t>but responses may lack </a:t>
            </a:r>
            <a:r>
              <a:rPr lang="en-US" sz="2200" dirty="0" smtClean="0"/>
              <a:t>durability.</a:t>
            </a:r>
            <a:endParaRPr lang="en-US" sz="2200" dirty="0" smtClean="0"/>
          </a:p>
          <a:p>
            <a:pPr marL="282575" lvl="2" indent="-282575">
              <a:spcAft>
                <a:spcPts val="600"/>
              </a:spcAft>
              <a:buClr>
                <a:srgbClr val="FFFF00"/>
              </a:buClr>
              <a:buFont typeface="Arial" charset="0"/>
              <a:buChar char="•"/>
              <a:tabLst>
                <a:tab pos="280988" algn="l"/>
              </a:tabLst>
            </a:pPr>
            <a:r>
              <a:rPr lang="en-US" sz="2200" dirty="0" smtClean="0"/>
              <a:t>Extended CC-486 (oral </a:t>
            </a:r>
            <a:r>
              <a:rPr lang="en-US" sz="2200" dirty="0" err="1" smtClean="0"/>
              <a:t>azacitidine</a:t>
            </a:r>
            <a:r>
              <a:rPr lang="en-US" sz="2200" dirty="0" smtClean="0"/>
              <a:t>) </a:t>
            </a:r>
            <a:r>
              <a:rPr lang="en-US" sz="2200" dirty="0"/>
              <a:t>dosing </a:t>
            </a:r>
            <a:r>
              <a:rPr lang="en-US" sz="2200" dirty="0" smtClean="0"/>
              <a:t>can </a:t>
            </a:r>
            <a:r>
              <a:rPr lang="en-US" sz="2200" dirty="0"/>
              <a:t>sustain </a:t>
            </a:r>
            <a:r>
              <a:rPr lang="en-US" sz="2200" dirty="0" err="1"/>
              <a:t>hypomethylation</a:t>
            </a:r>
            <a:r>
              <a:rPr lang="en-US" sz="2200" dirty="0"/>
              <a:t> </a:t>
            </a:r>
            <a:r>
              <a:rPr lang="en-US" sz="2200" dirty="0" smtClean="0"/>
              <a:t>across a </a:t>
            </a:r>
            <a:r>
              <a:rPr lang="en-US" sz="2200" dirty="0"/>
              <a:t>28-day </a:t>
            </a:r>
            <a:r>
              <a:rPr lang="en-US" sz="2200" dirty="0" smtClean="0"/>
              <a:t>treatment </a:t>
            </a:r>
            <a:r>
              <a:rPr lang="en-US" altLang="en-US" sz="2200" dirty="0" smtClean="0"/>
              <a:t>cycle </a:t>
            </a:r>
            <a:r>
              <a:rPr lang="en-US" altLang="en-US" sz="2200" dirty="0"/>
              <a:t>while delivering </a:t>
            </a:r>
            <a:r>
              <a:rPr lang="en-US" altLang="en-US" sz="2200" dirty="0" smtClean="0"/>
              <a:t>a lower </a:t>
            </a:r>
            <a:r>
              <a:rPr lang="en-US" altLang="en-US" sz="2200" dirty="0"/>
              <a:t>cumulative AZA dose per cycle than </a:t>
            </a:r>
            <a:r>
              <a:rPr lang="en-US" altLang="en-US" sz="2200" dirty="0" smtClean="0"/>
              <a:t> injectable </a:t>
            </a:r>
            <a:r>
              <a:rPr lang="en-US" altLang="en-US" sz="2200" dirty="0" smtClean="0"/>
              <a:t>HMAs.</a:t>
            </a:r>
            <a:endParaRPr lang="en-US" altLang="en-US" sz="2200" dirty="0"/>
          </a:p>
          <a:p>
            <a:pPr marL="282575" lvl="2" indent="-282575">
              <a:spcAft>
                <a:spcPts val="600"/>
              </a:spcAft>
              <a:buClr>
                <a:srgbClr val="FFFF00"/>
              </a:buClr>
              <a:buFont typeface="Arial" charset="0"/>
              <a:buChar char="•"/>
              <a:tabLst>
                <a:tab pos="280988" algn="l"/>
              </a:tabLst>
            </a:pPr>
            <a:r>
              <a:rPr lang="en-US" sz="2200" dirty="0"/>
              <a:t>CC-486 was evaluated in 3 </a:t>
            </a:r>
            <a:r>
              <a:rPr lang="en-US" sz="2200" dirty="0" smtClean="0"/>
              <a:t>Phase I/II </a:t>
            </a:r>
            <a:r>
              <a:rPr lang="en-US" sz="2200" dirty="0"/>
              <a:t>studies that allowed </a:t>
            </a:r>
            <a:r>
              <a:rPr lang="en-US" sz="2200" dirty="0" smtClean="0"/>
              <a:t>patients </a:t>
            </a:r>
            <a:r>
              <a:rPr lang="en-US" sz="2200" dirty="0"/>
              <a:t>who had received HMAs before study </a:t>
            </a:r>
            <a:r>
              <a:rPr lang="en-US" sz="2200" dirty="0" smtClean="0"/>
              <a:t>entry.</a:t>
            </a:r>
            <a:endParaRPr lang="en-US" sz="2200" dirty="0" smtClean="0"/>
          </a:p>
          <a:p>
            <a:pPr marL="282575" lvl="2" indent="-282575">
              <a:spcAft>
                <a:spcPts val="600"/>
              </a:spcAft>
              <a:buClr>
                <a:srgbClr val="FFFF00"/>
              </a:buClr>
              <a:buFont typeface="Arial" charset="0"/>
              <a:buChar char="•"/>
              <a:tabLst>
                <a:tab pos="280988" algn="l"/>
              </a:tabLst>
            </a:pPr>
            <a:r>
              <a:rPr lang="en-US" sz="2200" b="1" u="sng" dirty="0"/>
              <a:t>Study </a:t>
            </a:r>
            <a:r>
              <a:rPr lang="en-US" sz="2200" b="1" u="sng" dirty="0" smtClean="0"/>
              <a:t>objective</a:t>
            </a:r>
            <a:r>
              <a:rPr lang="en-US" sz="2200" b="1" u="sng" dirty="0" smtClean="0"/>
              <a:t>:</a:t>
            </a:r>
            <a:r>
              <a:rPr lang="en-US" sz="2200" dirty="0" smtClean="0"/>
              <a:t> To </a:t>
            </a:r>
            <a:r>
              <a:rPr lang="en-US" sz="2200" dirty="0" smtClean="0"/>
              <a:t>determine </a:t>
            </a:r>
            <a:r>
              <a:rPr lang="en-US" sz="2200" dirty="0"/>
              <a:t>clinical outcomes </a:t>
            </a:r>
            <a:r>
              <a:rPr lang="en-US" sz="2200" dirty="0" smtClean="0"/>
              <a:t>with </a:t>
            </a:r>
            <a:r>
              <a:rPr lang="en-US" sz="2200" dirty="0"/>
              <a:t>CC-486 monotherapy in </a:t>
            </a:r>
            <a:r>
              <a:rPr lang="en-US" sz="2200" dirty="0" smtClean="0"/>
              <a:t>patients </a:t>
            </a:r>
            <a:r>
              <a:rPr lang="en-US" sz="2200" dirty="0"/>
              <a:t>with hematologic malignancies </a:t>
            </a:r>
            <a:r>
              <a:rPr lang="en-US" sz="2200" dirty="0"/>
              <a:t>for whom injectable HMAs </a:t>
            </a:r>
            <a:r>
              <a:rPr lang="en-US" sz="2200" dirty="0" smtClean="0"/>
              <a:t>had</a:t>
            </a:r>
            <a:r>
              <a:rPr lang="en-US" sz="2200" dirty="0" smtClean="0"/>
              <a:t> </a:t>
            </a:r>
            <a:r>
              <a:rPr lang="en-US" sz="2200" dirty="0"/>
              <a:t>previously </a:t>
            </a:r>
            <a:r>
              <a:rPr lang="en-US" sz="2200" dirty="0" smtClean="0"/>
              <a:t>failed.</a:t>
            </a:r>
            <a:endParaRPr lang="en-US" sz="2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051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</a:t>
            </a:r>
            <a:r>
              <a:rPr lang="en-US" sz="1600" dirty="0" err="1" smtClean="0"/>
              <a:t>Manero</a:t>
            </a:r>
            <a:r>
              <a:rPr lang="en-US" sz="1600" dirty="0" smtClean="0"/>
              <a:t>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905.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with CC-486 in MDS/CMML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4278" y="9144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2000" dirty="0"/>
              <a:t>Overall response </a:t>
            </a:r>
            <a:r>
              <a:rPr lang="en-GB" sz="2000" dirty="0" smtClean="0"/>
              <a:t>rate for all patients: 38%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209051" y="5467852"/>
            <a:ext cx="8814451" cy="769441"/>
          </a:xfrm>
          <a:prstGeom prst="rect">
            <a:avLst/>
          </a:prstGeom>
        </p:spPr>
        <p:txBody>
          <a:bodyPr wrap="square" bIns="0" anchor="b">
            <a:spAutoFit/>
          </a:bodyPr>
          <a:lstStyle/>
          <a:p>
            <a:pPr fontAlgn="b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Patients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CR along with HI and/or mCR are counted as CR only</a:t>
            </a:r>
          </a:p>
          <a:p>
            <a:pPr fontAlgn="b">
              <a:spcBef>
                <a:spcPts val="600"/>
              </a:spcBef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 = complete remission; HI = hematologic improvement;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marrow CR; PLT-TI = platelet TI;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RBC-TI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red blood cell TI; TI = transfusion independence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6933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Garcia-</a:t>
            </a:r>
            <a:r>
              <a:rPr lang="en-US" sz="1600" dirty="0" err="1" smtClean="0"/>
              <a:t>Manero</a:t>
            </a:r>
            <a:r>
              <a:rPr lang="en-US" sz="1600" dirty="0" smtClean="0"/>
              <a:t>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905.</a:t>
            </a:r>
            <a:endParaRPr lang="en-US" sz="16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043625427"/>
              </p:ext>
            </p:extLst>
          </p:nvPr>
        </p:nvGraphicFramePr>
        <p:xfrm>
          <a:off x="0" y="1344327"/>
          <a:ext cx="9143999" cy="412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81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with CC-486 in AML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9549" y="5314146"/>
            <a:ext cx="8814451" cy="984885"/>
          </a:xfrm>
          <a:prstGeom prst="rect">
            <a:avLst/>
          </a:prstGeom>
        </p:spPr>
        <p:txBody>
          <a:bodyPr wrap="square" bIns="0" anchor="b">
            <a:spAutoFit/>
          </a:bodyPr>
          <a:lstStyle/>
          <a:p>
            <a:pPr fontAlgn="b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Patients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CR along with HI are counted as CR only</a:t>
            </a:r>
            <a:b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†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achieved PR or CRi</a:t>
            </a:r>
          </a:p>
          <a:p>
            <a:pPr fontAlgn="b">
              <a:spcBef>
                <a:spcPts val="600"/>
              </a:spcBef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 =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remission;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 =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hematologic improvement; </a:t>
            </a:r>
            <a:r>
              <a:rPr lang="en-U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mCR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marrow CR;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PLT-TI = platelet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TI;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RBC-TI =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blood cell TI;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 =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transfusion independence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6991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With permission from Garcia-</a:t>
            </a:r>
            <a:r>
              <a:rPr lang="en-US" sz="1600" dirty="0" err="1"/>
              <a:t>Manero</a:t>
            </a:r>
            <a:r>
              <a:rPr lang="en-US" sz="1600" dirty="0"/>
              <a:t> </a:t>
            </a:r>
            <a:r>
              <a:rPr lang="en-US" sz="1600" dirty="0" smtClean="0"/>
              <a:t>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905.</a:t>
            </a:r>
            <a:endParaRPr lang="en-US" sz="16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313214483"/>
              </p:ext>
            </p:extLst>
          </p:nvPr>
        </p:nvGraphicFramePr>
        <p:xfrm>
          <a:off x="329549" y="923400"/>
          <a:ext cx="8387379" cy="4610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254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547407" y="1538319"/>
            <a:ext cx="7959115" cy="3581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Treatment-Emergent </a:t>
            </a:r>
            <a:r>
              <a:rPr lang="en-US" dirty="0" smtClean="0"/>
              <a:t>Adverse Events with CC-486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900095"/>
              </p:ext>
            </p:extLst>
          </p:nvPr>
        </p:nvGraphicFramePr>
        <p:xfrm>
          <a:off x="678862" y="1683560"/>
          <a:ext cx="7696204" cy="3290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8244"/>
                <a:gridCol w="2127960"/>
              </a:tblGrid>
              <a:tr h="56631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Grade 3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AEs (</a:t>
                      </a:r>
                      <a:r>
                        <a:rPr lang="en-US" sz="1900" u="none" dirty="0" smtClean="0">
                          <a:solidFill>
                            <a:schemeClr val="tx1"/>
                          </a:solidFill>
                        </a:rPr>
                        <a:t>≥</a:t>
                      </a: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10% of patients)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(n = 35)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</a:tr>
              <a:tr h="489262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Anemia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12 (34%)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58835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Thrombocytopenia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8 (23%)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58835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Neutropenia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6 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58835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Pneumonia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5 (14%)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58835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Diarrhea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4 (11%)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9130" y="5225279"/>
            <a:ext cx="7213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Any </a:t>
            </a:r>
            <a:r>
              <a:rPr lang="en-US" sz="2000" dirty="0" smtClean="0"/>
              <a:t>Grade </a:t>
            </a:r>
            <a:r>
              <a:rPr lang="en-US" sz="2000" dirty="0" smtClean="0"/>
              <a:t>3/4 adverse event: 31 (89%) </a:t>
            </a:r>
            <a:r>
              <a:rPr lang="en-US" sz="2000" dirty="0" smtClean="0"/>
              <a:t>patients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051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</a:t>
            </a:r>
            <a:r>
              <a:rPr lang="en-US" sz="1600" dirty="0" err="1" smtClean="0"/>
              <a:t>Manero</a:t>
            </a:r>
            <a:r>
              <a:rPr lang="en-US" sz="1600" dirty="0" smtClean="0"/>
              <a:t>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905.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3335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/>
              <a:t>38% of pts relapsed or refractory to prior HMAs responded; thus, HMA failure does not preclude future response to CC-486.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2000" dirty="0"/>
              <a:t>Most pts received &gt;4 prior HMA cycles; prior failure not likely due to inadequate treatment duration.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/>
              <a:t>One third of pts who received ≥6 prior HMA cycles achieved a response with CC-486 (data not shown).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/>
              <a:t>Response to CC-486 after injectable HMA failure may be due to prolonged drug exposure with extended dosing and sustained </a:t>
            </a:r>
            <a:r>
              <a:rPr lang="en-US" sz="2000" dirty="0" err="1"/>
              <a:t>hypomethylation</a:t>
            </a:r>
            <a:r>
              <a:rPr lang="en-US" sz="2000" dirty="0"/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/>
              <a:t>Convenient oral dosing may improve treatment adherence by eliminating the need for frequent clinic visits.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000" dirty="0"/>
              <a:t>A Phase II study is ongoing to assess safety and efficacy of CC-486 with or without </a:t>
            </a:r>
            <a:r>
              <a:rPr lang="en-US" sz="2000" dirty="0" err="1"/>
              <a:t>durvalumab</a:t>
            </a:r>
            <a:r>
              <a:rPr lang="en-US" sz="2000" dirty="0"/>
              <a:t> in patients with MDS for whom a prior HMA has failed (NCT02281084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5051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</a:t>
            </a:r>
            <a:r>
              <a:rPr lang="en-US" sz="1600" dirty="0" err="1" smtClean="0"/>
              <a:t>Manero</a:t>
            </a:r>
            <a:r>
              <a:rPr lang="en-US" sz="1600" dirty="0" smtClean="0"/>
              <a:t>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905.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91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7706</TotalTime>
  <Words>398</Words>
  <Application>Microsoft Macintosh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ＭＳ Ｐゴシック</vt:lpstr>
      <vt:lpstr>ヒラギノ角ゴ Pro W3</vt:lpstr>
      <vt:lpstr>Arial</vt:lpstr>
      <vt:lpstr>Blank Presentation</vt:lpstr>
      <vt:lpstr>1_Blank Presentation</vt:lpstr>
      <vt:lpstr>CC-486 (Oral Azacitidine) in Patients with Hematological Malignancies Who Had Received Prior Treatment with Injectable Hypomethylating Agents (HMAs): Results from Phase 1/2 CC-486 Studies</vt:lpstr>
      <vt:lpstr>Introduction</vt:lpstr>
      <vt:lpstr>Response with CC-486 in MDS/CMML</vt:lpstr>
      <vt:lpstr>Response with CC-486 in AML</vt:lpstr>
      <vt:lpstr>Select Treatment-Emergent Adverse Events with CC-486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Benitez, Maxwell R - 0424423</cp:lastModifiedBy>
  <cp:revision>559</cp:revision>
  <cp:lastPrinted>2017-06-09T18:47:11Z</cp:lastPrinted>
  <dcterms:created xsi:type="dcterms:W3CDTF">2012-08-13T12:55:31Z</dcterms:created>
  <dcterms:modified xsi:type="dcterms:W3CDTF">2017-06-12T15:31:42Z</dcterms:modified>
  <cp:category/>
</cp:coreProperties>
</file>