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82" r:id="rId2"/>
    <p:sldId id="492" r:id="rId3"/>
    <p:sldId id="487" r:id="rId4"/>
    <p:sldId id="495" r:id="rId5"/>
    <p:sldId id="490" r:id="rId6"/>
    <p:sldId id="489" r:id="rId7"/>
    <p:sldId id="491" r:id="rId8"/>
    <p:sldId id="493" r:id="rId9"/>
    <p:sldId id="494" r:id="rId10"/>
    <p:sldId id="496" r:id="rId11"/>
    <p:sldId id="497" r:id="rId12"/>
    <p:sldId id="498" r:id="rId13"/>
    <p:sldId id="499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D60"/>
    <a:srgbClr val="005795"/>
    <a:srgbClr val="FF40FF"/>
    <a:srgbClr val="BBE0E3"/>
    <a:srgbClr val="0025A7"/>
    <a:srgbClr val="CDE7F3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97"/>
    <p:restoredTop sz="91508" autoAdjust="0"/>
  </p:normalViewPr>
  <p:slideViewPr>
    <p:cSldViewPr>
      <p:cViewPr>
        <p:scale>
          <a:sx n="100" d="100"/>
          <a:sy n="100" d="100"/>
        </p:scale>
        <p:origin x="1440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Vadastuximab Talirine Monotherapy in Older Patients with Treatment Naive CD33-Positive Acute Myeloid Leukemia (</a:t>
            </a:r>
            <a:r>
              <a:rPr lang="en-US" dirty="0" smtClean="0"/>
              <a:t>AML)</a:t>
            </a:r>
            <a:r>
              <a:rPr lang="en-US" baseline="30000" dirty="0" smtClean="0"/>
              <a:t>1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Vadastuximab </a:t>
            </a:r>
            <a:r>
              <a:rPr lang="en-US" dirty="0" err="1"/>
              <a:t>Talirine</a:t>
            </a:r>
            <a:r>
              <a:rPr lang="en-US" dirty="0"/>
              <a:t> </a:t>
            </a:r>
            <a:r>
              <a:rPr lang="en-US" dirty="0" smtClean="0"/>
              <a:t>plus </a:t>
            </a:r>
            <a:r>
              <a:rPr lang="en-US" dirty="0"/>
              <a:t>Hypomethylating Agents: A Well-Tolerated Regimen with High Remission Rate in Frontline Older Patients with Acute Myeloid Leukemia (</a:t>
            </a:r>
            <a:r>
              <a:rPr lang="en-US" dirty="0" smtClean="0"/>
              <a:t>AML)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smtClean="0"/>
              <a:t>Bixby DL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 smtClean="0"/>
              <a:t>2016;Abstract 590.</a:t>
            </a:r>
          </a:p>
          <a:p>
            <a:pPr lvl="0"/>
            <a:endParaRPr lang="en-US" i="0" dirty="0"/>
          </a:p>
          <a:p>
            <a:pPr lvl="0"/>
            <a:r>
              <a:rPr lang="en-US" i="0" baseline="30000" dirty="0" smtClean="0"/>
              <a:t>2 </a:t>
            </a:r>
            <a:r>
              <a:rPr lang="en-US" i="0" dirty="0" err="1" smtClean="0"/>
              <a:t>Fathi</a:t>
            </a:r>
            <a:r>
              <a:rPr lang="en-US" i="0" dirty="0" smtClean="0"/>
              <a:t> AT </a:t>
            </a:r>
            <a:r>
              <a:rPr lang="en-US" i="0" dirty="0"/>
              <a:t>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591.</a:t>
            </a:r>
            <a:endParaRPr lang="en-US" i="0" dirty="0"/>
          </a:p>
          <a:p>
            <a:pPr lvl="0"/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562600"/>
            <a:ext cx="8915399" cy="738663"/>
          </a:xfrm>
        </p:spPr>
        <p:txBody>
          <a:bodyPr/>
          <a:lstStyle/>
          <a:p>
            <a:r>
              <a:rPr lang="en-US" sz="2000" b="1" u="sng" dirty="0" smtClean="0"/>
              <a:t>Primary endpoint</a:t>
            </a:r>
            <a:r>
              <a:rPr lang="en-US" sz="2000" dirty="0" smtClean="0"/>
              <a:t>: Safety</a:t>
            </a:r>
          </a:p>
          <a:p>
            <a:r>
              <a:rPr lang="en-US" sz="2000" b="1" dirty="0" smtClean="0"/>
              <a:t>Secondary endpoints include: </a:t>
            </a:r>
            <a:r>
              <a:rPr lang="en-US" sz="2000" dirty="0" smtClean="0"/>
              <a:t>Tumor response and survival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572000" y="2339548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152400" y="6519446"/>
            <a:ext cx="4162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Fathi AT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591.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0" y="2728889"/>
            <a:ext cx="8577859" cy="245271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Phase I Trial Design: VT + HMA Arm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131843"/>
              </p:ext>
            </p:extLst>
          </p:nvPr>
        </p:nvGraphicFramePr>
        <p:xfrm>
          <a:off x="838200" y="884560"/>
          <a:ext cx="7467600" cy="1454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7600"/>
              </a:tblGrid>
              <a:tr h="44914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Eligibility (N = 53)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43216"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Patients with CD33-positive AML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Declined high-dose induction/consolidation therapies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No prior HMA therapy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73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303743" y="4495800"/>
            <a:ext cx="8601078" cy="186254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307442" y="995032"/>
            <a:ext cx="8601078" cy="221341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82673"/>
              </p:ext>
            </p:extLst>
          </p:nvPr>
        </p:nvGraphicFramePr>
        <p:xfrm>
          <a:off x="457200" y="1143000"/>
          <a:ext cx="8305800" cy="1862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806"/>
                <a:gridCol w="1122406"/>
                <a:gridCol w="1982916"/>
                <a:gridCol w="2132571"/>
                <a:gridCol w="1432101"/>
              </a:tblGrid>
              <a:tr h="5987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Response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(n = 49)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FLT3/ITD-pos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(n = 5)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Secondary AML</a:t>
                      </a:r>
                      <a:endParaRPr lang="en-US" sz="1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(n = 22)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≥75 years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(n = 26)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0732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ORR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76%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100%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82%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69%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0732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CR + CRi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73%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100%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77%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65%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0732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mLFS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4%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120182"/>
              </p:ext>
            </p:extLst>
          </p:nvPr>
        </p:nvGraphicFramePr>
        <p:xfrm>
          <a:off x="453501" y="4648200"/>
          <a:ext cx="8305800" cy="158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9957"/>
                <a:gridCol w="3855843"/>
              </a:tblGrid>
              <a:tr h="39591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Survival outcomes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n = 53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39591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 OS 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11.3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591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RFS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9.1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591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 event-free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survival 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9.5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6519446"/>
            <a:ext cx="4162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Fathi AT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591.</a:t>
            </a: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Clinical Outcomes: VT + HMA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5056" y="3290485"/>
            <a:ext cx="7609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/>
              <a:t>MRD negativity = 50%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.AppleSystemUIFont" charset="-120"/>
              <a:buChar char="–"/>
            </a:pPr>
            <a:r>
              <a:rPr lang="en-US" sz="2000" dirty="0" smtClean="0"/>
              <a:t>Patients with CR = 13/23 (57%)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.AppleSystemUIFont" charset="-120"/>
              <a:buChar char="–"/>
            </a:pPr>
            <a:r>
              <a:rPr lang="en-US" sz="2000" dirty="0" smtClean="0"/>
              <a:t>Patients with CRi = 5/13 (38%)</a:t>
            </a:r>
          </a:p>
        </p:txBody>
      </p:sp>
    </p:spTree>
    <p:extLst>
      <p:ext uri="{BB962C8B-B14F-4D97-AF65-F5344CB8AC3E}">
        <p14:creationId xmlns:p14="http://schemas.microsoft.com/office/powerpoint/2010/main" val="74565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26681"/>
            <a:ext cx="8629592" cy="42112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6519446"/>
            <a:ext cx="6090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Fathi AT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591.</a:t>
            </a:r>
            <a:endParaRPr lang="en-US" sz="16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1143000"/>
          </a:xfrm>
        </p:spPr>
        <p:txBody>
          <a:bodyPr/>
          <a:lstStyle/>
          <a:p>
            <a:r>
              <a:rPr lang="en-US" dirty="0" smtClean="0"/>
              <a:t>VT + HMA: Adverse Events (AEs)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55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17417"/>
            <a:ext cx="7772400" cy="5027612"/>
          </a:xfrm>
        </p:spPr>
        <p:txBody>
          <a:bodyPr/>
          <a:lstStyle/>
          <a:p>
            <a:r>
              <a:rPr lang="en-US" sz="2200" dirty="0"/>
              <a:t>VT/HMA provides a favorable balance of activity and tolerability in older patients with AML.</a:t>
            </a:r>
          </a:p>
          <a:p>
            <a:pPr lvl="1"/>
            <a:r>
              <a:rPr lang="en-US" sz="2200" dirty="0"/>
              <a:t>The safety profile is consistent with on-target </a:t>
            </a:r>
            <a:r>
              <a:rPr lang="en-US" sz="2200" dirty="0" smtClean="0"/>
              <a:t>myelosuppression.</a:t>
            </a:r>
            <a:endParaRPr lang="en-US" sz="2200" dirty="0"/>
          </a:p>
          <a:p>
            <a:pPr lvl="1"/>
            <a:r>
              <a:rPr lang="en-US" sz="2200" dirty="0"/>
              <a:t>73% </a:t>
            </a:r>
            <a:r>
              <a:rPr lang="en-US" sz="2200" dirty="0" smtClean="0"/>
              <a:t>CR + </a:t>
            </a:r>
            <a:r>
              <a:rPr lang="en-US" sz="2200" dirty="0" err="1" smtClean="0"/>
              <a:t>CRi</a:t>
            </a:r>
            <a:r>
              <a:rPr lang="en-US" sz="2200" dirty="0" smtClean="0"/>
              <a:t> </a:t>
            </a:r>
            <a:r>
              <a:rPr lang="en-US" sz="2200" dirty="0"/>
              <a:t>rate exceeds that expected with HMAs </a:t>
            </a:r>
            <a:r>
              <a:rPr lang="en-US" sz="2200" dirty="0" smtClean="0"/>
              <a:t>alone.</a:t>
            </a:r>
            <a:endParaRPr lang="en-US" sz="2200" dirty="0"/>
          </a:p>
          <a:p>
            <a:r>
              <a:rPr lang="en-US" sz="2200" dirty="0"/>
              <a:t>VT/HMA maintains activity in high-risk subgroups of </a:t>
            </a:r>
            <a:r>
              <a:rPr lang="en-US" sz="2200" dirty="0" smtClean="0"/>
              <a:t>pts.</a:t>
            </a:r>
            <a:endParaRPr lang="en-US" sz="2200" dirty="0"/>
          </a:p>
          <a:p>
            <a:r>
              <a:rPr lang="en-US" sz="2200" dirty="0"/>
              <a:t>VT/HMA is capable of achieving deep </a:t>
            </a:r>
            <a:r>
              <a:rPr lang="en-US" sz="2200" dirty="0" smtClean="0"/>
              <a:t>remissions.</a:t>
            </a:r>
            <a:endParaRPr lang="en-US" sz="2200" dirty="0"/>
          </a:p>
          <a:p>
            <a:pPr lvl="1"/>
            <a:r>
              <a:rPr lang="en-US" sz="2200" dirty="0" smtClean="0"/>
              <a:t>MRD negativity </a:t>
            </a:r>
            <a:r>
              <a:rPr lang="en-US" sz="2200" dirty="0"/>
              <a:t>in pts who achieved CR/</a:t>
            </a:r>
            <a:r>
              <a:rPr lang="en-US" sz="2200" dirty="0" err="1"/>
              <a:t>CRi</a:t>
            </a:r>
            <a:r>
              <a:rPr lang="en-US" sz="2200" dirty="0"/>
              <a:t> = 50%</a:t>
            </a:r>
          </a:p>
          <a:p>
            <a:pPr lvl="1"/>
            <a:r>
              <a:rPr lang="en-US" sz="2200" dirty="0"/>
              <a:t>MRD status appears to be a strong predictor of OS</a:t>
            </a:r>
          </a:p>
          <a:p>
            <a:r>
              <a:rPr lang="en-US" sz="2200" dirty="0"/>
              <a:t>The Phase III CASCADE trial of VT versus placebo in combination with </a:t>
            </a:r>
            <a:r>
              <a:rPr lang="en-US" sz="2200" dirty="0" smtClean="0"/>
              <a:t>an </a:t>
            </a:r>
            <a:r>
              <a:rPr lang="en-US" sz="2200" dirty="0"/>
              <a:t>HMA </a:t>
            </a:r>
            <a:r>
              <a:rPr lang="en-US" sz="2200" dirty="0" smtClean="0"/>
              <a:t>for </a:t>
            </a:r>
            <a:r>
              <a:rPr lang="en-US" sz="2200" dirty="0"/>
              <a:t>older patients with newly diagnosed AML is ongoing (NCT02785900</a:t>
            </a:r>
            <a:r>
              <a:rPr lang="en-US" sz="2200" dirty="0" smtClean="0"/>
              <a:t>).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62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Fathi AT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591.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542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Vadastuximab Talirine Monotherapy in Older Patients with Treatment Naive CD33-Positive Acute Myeloid Leukemia (</a:t>
            </a:r>
            <a:r>
              <a:rPr lang="en-US" dirty="0" smtClean="0"/>
              <a:t>AML)</a:t>
            </a:r>
            <a:r>
              <a:rPr lang="en-US" dirty="0"/>
              <a:t/>
            </a:r>
            <a:br>
              <a:rPr lang="en-US" dirty="0"/>
            </a:br>
            <a:endParaRPr lang="en-US" baseline="30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Bixby DL et </a:t>
            </a:r>
            <a:r>
              <a:rPr lang="en-US" i="0" dirty="0"/>
              <a:t>al.</a:t>
            </a:r>
          </a:p>
          <a:p>
            <a:pPr lvl="0"/>
            <a:r>
              <a:rPr lang="en-US" dirty="0" smtClean="0"/>
              <a:t>Proc ASH </a:t>
            </a:r>
            <a:r>
              <a:rPr lang="en-US" i="0" dirty="0" smtClean="0"/>
              <a:t>2016;Abstract 590.</a:t>
            </a:r>
          </a:p>
        </p:txBody>
      </p:sp>
    </p:spTree>
    <p:extLst>
      <p:ext uri="{BB962C8B-B14F-4D97-AF65-F5344CB8AC3E}">
        <p14:creationId xmlns:p14="http://schemas.microsoft.com/office/powerpoint/2010/main" val="145648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r>
              <a:rPr lang="en-US" dirty="0" smtClean="0"/>
              <a:t>Treatment outcomes in elderly patients with AML are poor due to intensive therapy intolerance and the high prevalence of treatment resistance.</a:t>
            </a:r>
          </a:p>
          <a:p>
            <a:r>
              <a:rPr lang="en-US" dirty="0" smtClean="0"/>
              <a:t>CD33 represents a promising therapeutic target because it is expressed on leukemic blasts in approximately 90% of patients with AML.</a:t>
            </a:r>
          </a:p>
          <a:p>
            <a:r>
              <a:rPr lang="en-US" dirty="0" smtClean="0"/>
              <a:t>Vadastuximab talirine (VT) is a CD33-directed </a:t>
            </a:r>
            <a:r>
              <a:rPr lang="en-US" dirty="0"/>
              <a:t>antibody conjugated to </a:t>
            </a:r>
            <a:r>
              <a:rPr lang="en-US" dirty="0" err="1" smtClean="0"/>
              <a:t>pyrrolobenzodiazepine</a:t>
            </a:r>
            <a:r>
              <a:rPr lang="en-US" dirty="0" smtClean="0"/>
              <a:t>.</a:t>
            </a:r>
          </a:p>
          <a:p>
            <a:r>
              <a:rPr lang="en-US" b="1" u="sng" dirty="0" smtClean="0"/>
              <a:t>Study objective:</a:t>
            </a:r>
            <a:r>
              <a:rPr lang="en-US" dirty="0" smtClean="0"/>
              <a:t> To evaluate the activity and safety of VT monotherapy in elderly patients with </a:t>
            </a:r>
            <a:r>
              <a:rPr lang="en-US" dirty="0"/>
              <a:t>treatment-naïve AML </a:t>
            </a:r>
            <a:r>
              <a:rPr lang="en-US" dirty="0" smtClean="0"/>
              <a:t>in an expansion cohort.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29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Bixby DL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 Trial Design: VT Monotherapy 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925" y="5526815"/>
            <a:ext cx="8915399" cy="738663"/>
          </a:xfrm>
        </p:spPr>
        <p:txBody>
          <a:bodyPr/>
          <a:lstStyle/>
          <a:p>
            <a:r>
              <a:rPr lang="en-US" sz="2000" b="1" u="sng" dirty="0" smtClean="0"/>
              <a:t>Primary endpoint</a:t>
            </a:r>
            <a:r>
              <a:rPr lang="en-US" sz="2000" dirty="0" smtClean="0"/>
              <a:t>: Safety</a:t>
            </a:r>
          </a:p>
          <a:p>
            <a:r>
              <a:rPr lang="en-US" sz="2000" b="1" dirty="0" smtClean="0"/>
              <a:t>Secondary endpoints include: </a:t>
            </a:r>
            <a:r>
              <a:rPr lang="en-US" sz="2000" dirty="0" smtClean="0"/>
              <a:t>Tumor response and survival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96" y="2895600"/>
            <a:ext cx="8565258" cy="19460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325" y="4936068"/>
            <a:ext cx="724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*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40 mcg/kg for up to 2 cycles; after CR, pts may continue at 5 mcg/kg</a:t>
            </a:r>
            <a:endParaRPr lang="en-US" sz="18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686398" y="24384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52400" y="6519446"/>
            <a:ext cx="4229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Bixby DL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590.</a:t>
            </a:r>
            <a:endParaRPr lang="en-US" sz="16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509243"/>
              </p:ext>
            </p:extLst>
          </p:nvPr>
        </p:nvGraphicFramePr>
        <p:xfrm>
          <a:off x="838200" y="983412"/>
          <a:ext cx="7467600" cy="1454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7600"/>
              </a:tblGrid>
              <a:tr h="479268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Eligibility (N = 27)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975720"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Patients with CD33-positive AML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No prior treatment</a:t>
                      </a: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Ineligible for or declined high-dose induction/consolidation therapies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18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457200" y="859337"/>
            <a:ext cx="8077200" cy="495173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Outcomes: VT Monotherapy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661268"/>
              </p:ext>
            </p:extLst>
          </p:nvPr>
        </p:nvGraphicFramePr>
        <p:xfrm>
          <a:off x="528221" y="963069"/>
          <a:ext cx="79248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  <a:gridCol w="1981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Response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(n = 26)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FLT3/ITD-positive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(n = 4)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Underlying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myelodysplasia</a:t>
                      </a: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(n = 12)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ORR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73%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100%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CR + CRi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58%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58%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mLFS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25%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17%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MRD negativity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43%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Not reported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Not reported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2979" y="5880091"/>
            <a:ext cx="8818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ORR = complete response (CR) + incomplete CR (CRi) + morphologic leukemia-free state (mLFS); RFS = relapse-free survival; MRD = minimal residual disease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29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Bixby DL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590.</a:t>
            </a:r>
            <a:endParaRPr lang="en-US" sz="1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821925"/>
              </p:ext>
            </p:extLst>
          </p:nvPr>
        </p:nvGraphicFramePr>
        <p:xfrm>
          <a:off x="528220" y="4114800"/>
          <a:ext cx="7924801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7949"/>
                <a:gridCol w="1776852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Survival outcomes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 OS (all patients, n = 27)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7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RFS (patients who achieved CR or CRi, n = 15)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5.4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82701"/>
            <a:ext cx="8762999" cy="4101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1143000"/>
          </a:xfrm>
        </p:spPr>
        <p:txBody>
          <a:bodyPr/>
          <a:lstStyle/>
          <a:p>
            <a:r>
              <a:rPr lang="en-US" dirty="0" smtClean="0"/>
              <a:t>VT Monotherapy: Adverse Events (AEs)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519446"/>
            <a:ext cx="6158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Bixby DL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590.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440311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Grade 1/2 AEs include: cough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chills, </a:t>
            </a:r>
            <a:r>
              <a:rPr lang="en-US" sz="2000" dirty="0">
                <a:solidFill>
                  <a:schemeClr val="bg1"/>
                </a:solidFill>
              </a:rPr>
              <a:t>epistaxis, contusion, headache and </a:t>
            </a:r>
            <a:r>
              <a:rPr lang="en-US" sz="2000" dirty="0" smtClean="0">
                <a:solidFill>
                  <a:schemeClr val="bg1"/>
                </a:solidFill>
              </a:rPr>
              <a:t>hypokalemia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r>
              <a:rPr lang="en-US" sz="2300" dirty="0"/>
              <a:t>VT at 40 mcg/kg was well tolerated in patients with treatment-naïve AML.</a:t>
            </a:r>
          </a:p>
          <a:p>
            <a:pPr lvl="1"/>
            <a:r>
              <a:rPr lang="en-US" sz="2300" dirty="0"/>
              <a:t>The safety profile was consistent with on-target myelosuppression.</a:t>
            </a:r>
          </a:p>
          <a:p>
            <a:r>
              <a:rPr lang="en-US" sz="2300" dirty="0"/>
              <a:t>VT monotherapy demonstrated favorable </a:t>
            </a:r>
            <a:r>
              <a:rPr lang="en-US" sz="2300" dirty="0" err="1" smtClean="0"/>
              <a:t>antileukemic</a:t>
            </a:r>
            <a:r>
              <a:rPr lang="en-US" sz="2300" dirty="0" smtClean="0"/>
              <a:t> activity.</a:t>
            </a:r>
            <a:endParaRPr lang="en-US" sz="2300" dirty="0"/>
          </a:p>
          <a:p>
            <a:pPr lvl="1"/>
            <a:r>
              <a:rPr lang="en-US" sz="2300" dirty="0" smtClean="0"/>
              <a:t>CR + </a:t>
            </a:r>
            <a:r>
              <a:rPr lang="en-US" sz="2300" dirty="0" err="1" smtClean="0"/>
              <a:t>CRi</a:t>
            </a:r>
            <a:r>
              <a:rPr lang="en-US" sz="2300" dirty="0" smtClean="0"/>
              <a:t> </a:t>
            </a:r>
            <a:r>
              <a:rPr lang="en-US" sz="2300" dirty="0"/>
              <a:t>= 58%</a:t>
            </a:r>
          </a:p>
          <a:p>
            <a:r>
              <a:rPr lang="en-US" sz="2300" dirty="0"/>
              <a:t>The rapid clearance of bone marrow blasts, high rate of MRD-negative remissions and low early mortality rate are encouraging.</a:t>
            </a:r>
          </a:p>
          <a:p>
            <a:r>
              <a:rPr lang="en-US" sz="2300" dirty="0"/>
              <a:t>The data support exploration of VT in combination with standard induction, consolidation, pre- and post-transplant regimens</a:t>
            </a:r>
            <a:r>
              <a:rPr lang="en-US" sz="2300" dirty="0" smtClean="0"/>
              <a:t>.</a:t>
            </a:r>
            <a:endParaRPr lang="en-US" sz="23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29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Bixby DL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Vadastuximab </a:t>
            </a:r>
            <a:r>
              <a:rPr lang="en-US" dirty="0" err="1"/>
              <a:t>Talirine</a:t>
            </a:r>
            <a:r>
              <a:rPr lang="en-US" dirty="0"/>
              <a:t> </a:t>
            </a:r>
            <a:r>
              <a:rPr lang="en-US" dirty="0" smtClean="0"/>
              <a:t>plus </a:t>
            </a:r>
            <a:r>
              <a:rPr lang="en-US" dirty="0"/>
              <a:t>Hypomethylating Agents: A Well-Tolerated Regimen with High Remission Rate in Frontline Older Patients with Acute Myeloid Leukemia (</a:t>
            </a:r>
            <a:r>
              <a:rPr lang="en-US" dirty="0" smtClean="0"/>
              <a:t>AML)</a:t>
            </a:r>
            <a:endParaRPr lang="en-US" baseline="30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Fathi AT </a:t>
            </a:r>
            <a:r>
              <a:rPr lang="en-US" i="0" dirty="0"/>
              <a:t>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591.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63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err="1" smtClean="0"/>
              <a:t>Hypomethylating</a:t>
            </a:r>
            <a:r>
              <a:rPr lang="en-US" sz="2300" dirty="0" smtClean="0"/>
              <a:t> agents (HMAs) are frequently used </a:t>
            </a:r>
            <a:r>
              <a:rPr lang="en-US" sz="2300" dirty="0"/>
              <a:t>for the treatment of older patients with </a:t>
            </a:r>
            <a:r>
              <a:rPr lang="en-US" sz="2300" dirty="0" smtClean="0"/>
              <a:t>AML.</a:t>
            </a:r>
          </a:p>
          <a:p>
            <a:r>
              <a:rPr lang="en-US" sz="2300" dirty="0" smtClean="0"/>
              <a:t>However, HMAs achieve suboptimal remission and survival rates.</a:t>
            </a:r>
          </a:p>
          <a:p>
            <a:pPr lvl="1"/>
            <a:r>
              <a:rPr lang="en-US" sz="2300" dirty="0" smtClean="0"/>
              <a:t>CR + CRi rate = 17.8%-27.8%</a:t>
            </a:r>
            <a:r>
              <a:rPr lang="hr-HR" sz="2300" dirty="0"/>
              <a:t> (</a:t>
            </a:r>
            <a:r>
              <a:rPr lang="hr-HR" sz="2300" i="1" dirty="0" err="1"/>
              <a:t>Blood</a:t>
            </a:r>
            <a:r>
              <a:rPr lang="hr-HR" sz="2300" dirty="0"/>
              <a:t> 2015;126:291</a:t>
            </a:r>
            <a:r>
              <a:rPr lang="hr-HR" sz="2300" dirty="0" smtClean="0"/>
              <a:t>)</a:t>
            </a:r>
            <a:endParaRPr lang="en-US" sz="2300" dirty="0" smtClean="0"/>
          </a:p>
          <a:p>
            <a:pPr lvl="1"/>
            <a:r>
              <a:rPr lang="en-US" sz="2300" dirty="0" smtClean="0"/>
              <a:t>Median OS = 7.7 mo-10.4 </a:t>
            </a:r>
            <a:r>
              <a:rPr lang="en-US" sz="2300" dirty="0" err="1" smtClean="0"/>
              <a:t>mo</a:t>
            </a:r>
            <a:r>
              <a:rPr lang="is-IS" sz="2300" dirty="0"/>
              <a:t> (</a:t>
            </a:r>
            <a:r>
              <a:rPr lang="is-IS" sz="2300" i="1" dirty="0"/>
              <a:t>J Clin Oncol</a:t>
            </a:r>
            <a:r>
              <a:rPr lang="is-IS" sz="2300" dirty="0"/>
              <a:t> 2012</a:t>
            </a:r>
            <a:r>
              <a:rPr lang="is-IS" sz="2300" dirty="0" smtClean="0"/>
              <a:t>;</a:t>
            </a:r>
            <a:br>
              <a:rPr lang="is-IS" sz="2300" dirty="0" smtClean="0"/>
            </a:br>
            <a:r>
              <a:rPr lang="is-IS" sz="2300" dirty="0" smtClean="0"/>
              <a:t>30:2670)</a:t>
            </a:r>
            <a:endParaRPr lang="en-US" sz="2300" dirty="0" smtClean="0"/>
          </a:p>
          <a:p>
            <a:r>
              <a:rPr lang="en-US" sz="2300" dirty="0" err="1"/>
              <a:t>Vadastuximab</a:t>
            </a:r>
            <a:r>
              <a:rPr lang="en-US" sz="2300" dirty="0"/>
              <a:t> </a:t>
            </a:r>
            <a:r>
              <a:rPr lang="en-US" sz="2300" dirty="0" err="1"/>
              <a:t>talirine</a:t>
            </a:r>
            <a:r>
              <a:rPr lang="en-US" sz="2300" dirty="0"/>
              <a:t> (VT</a:t>
            </a:r>
            <a:r>
              <a:rPr lang="en-US" sz="2300" dirty="0" smtClean="0"/>
              <a:t>) has demonstrated activity as monotherapy in patients with AML.</a:t>
            </a:r>
          </a:p>
          <a:p>
            <a:r>
              <a:rPr lang="en-US" sz="2300" b="1" u="sng" dirty="0" smtClean="0"/>
              <a:t>Study objective:</a:t>
            </a:r>
            <a:r>
              <a:rPr lang="en-US" sz="2300" dirty="0" smtClean="0"/>
              <a:t> To evaluate the activity and safety of VT in combination with HMAs in elderly patients with </a:t>
            </a:r>
            <a:r>
              <a:rPr lang="en-US" sz="2300" dirty="0"/>
              <a:t>treatment-naïve AML</a:t>
            </a:r>
            <a:r>
              <a:rPr lang="en-US" sz="2300" dirty="0" smtClean="0"/>
              <a:t>.</a:t>
            </a:r>
            <a:endParaRPr 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162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Fathi AT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591.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9111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7453</TotalTime>
  <Words>768</Words>
  <Application>Microsoft Macintosh PowerPoint</Application>
  <PresentationFormat>On-screen Show (4:3)</PresentationFormat>
  <Paragraphs>132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.AppleSystemUIFont</vt:lpstr>
      <vt:lpstr>ＭＳ Ｐゴシック</vt:lpstr>
      <vt:lpstr>ヒラギノ角ゴ Pro W3</vt:lpstr>
      <vt:lpstr>Arial</vt:lpstr>
      <vt:lpstr>Blank Presentation</vt:lpstr>
      <vt:lpstr>Vadastuximab Talirine Monotherapy in Older Patients with Treatment Naive CD33-Positive Acute Myeloid Leukemia (AML)1  Vadastuximab Talirine plus Hypomethylating Agents: A Well-Tolerated Regimen with High Remission Rate in Frontline Older Patients with Acute Myeloid Leukemia (AML)2</vt:lpstr>
      <vt:lpstr>Vadastuximab Talirine Monotherapy in Older Patients with Treatment Naive CD33-Positive Acute Myeloid Leukemia (AML) </vt:lpstr>
      <vt:lpstr>Introduction</vt:lpstr>
      <vt:lpstr>Phase I Trial Design: VT Monotherapy Arm</vt:lpstr>
      <vt:lpstr>Clinical Outcomes: VT Monotherapy</vt:lpstr>
      <vt:lpstr>VT Monotherapy: Adverse Events (AEs)</vt:lpstr>
      <vt:lpstr>Author Conclusions</vt:lpstr>
      <vt:lpstr>Vadastuximab Talirine plus Hypomethylating Agents: A Well-Tolerated Regimen with High Remission Rate in Frontline Older Patients with Acute Myeloid Leukemia (AML)</vt:lpstr>
      <vt:lpstr>Introduction</vt:lpstr>
      <vt:lpstr>Phase I Trial Design: VT + HMA Arm</vt:lpstr>
      <vt:lpstr>Clinical Outcomes: VT + HMA</vt:lpstr>
      <vt:lpstr>VT + HMA: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526</cp:revision>
  <cp:lastPrinted>2017-06-14T20:22:08Z</cp:lastPrinted>
  <dcterms:created xsi:type="dcterms:W3CDTF">2012-08-13T12:55:31Z</dcterms:created>
  <dcterms:modified xsi:type="dcterms:W3CDTF">2017-06-14T21:37:28Z</dcterms:modified>
  <cp:category/>
</cp:coreProperties>
</file>