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5712" r:id="rId2"/>
    <p:sldMasterId id="2147485725" r:id="rId3"/>
    <p:sldMasterId id="2147485738" r:id="rId4"/>
    <p:sldMasterId id="2147485751" r:id="rId5"/>
  </p:sldMasterIdLst>
  <p:notesMasterIdLst>
    <p:notesMasterId r:id="rId19"/>
  </p:notesMasterIdLst>
  <p:handoutMasterIdLst>
    <p:handoutMasterId r:id="rId20"/>
  </p:handoutMasterIdLst>
  <p:sldIdLst>
    <p:sldId id="498" r:id="rId6"/>
    <p:sldId id="499" r:id="rId7"/>
    <p:sldId id="487" r:id="rId8"/>
    <p:sldId id="500" r:id="rId9"/>
    <p:sldId id="503" r:id="rId10"/>
    <p:sldId id="501" r:id="rId11"/>
    <p:sldId id="491" r:id="rId12"/>
    <p:sldId id="502" r:id="rId13"/>
    <p:sldId id="495" r:id="rId14"/>
    <p:sldId id="496" r:id="rId15"/>
    <p:sldId id="489" r:id="rId16"/>
    <p:sldId id="497" r:id="rId17"/>
    <p:sldId id="494" r:id="rId1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795"/>
    <a:srgbClr val="092D5F"/>
    <a:srgbClr val="9ACA3C"/>
    <a:srgbClr val="B2B3B6"/>
    <a:srgbClr val="F6821F"/>
    <a:srgbClr val="40C8F4"/>
    <a:srgbClr val="FF40FF"/>
    <a:srgbClr val="BBE0E3"/>
    <a:srgbClr val="0025A7"/>
    <a:srgbClr val="CDE7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369"/>
    <p:restoredTop sz="86420" autoAdjust="0"/>
  </p:normalViewPr>
  <p:slideViewPr>
    <p:cSldViewPr>
      <p:cViewPr>
        <p:scale>
          <a:sx n="100" d="100"/>
          <a:sy n="100" d="100"/>
        </p:scale>
        <p:origin x="1480" y="3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816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20" Type="http://schemas.openxmlformats.org/officeDocument/2006/relationships/handoutMaster" Target="handoutMasters/handoutMaster1.xml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81776C0-8D3F-9B41-9F10-088060AC2731}" type="datetimeFigureOut">
              <a:rPr lang="en-US"/>
              <a:pPr>
                <a:defRPr/>
              </a:pPr>
              <a:t>6/13/17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CD9C9DE2-756B-A84D-A24D-1D5AEDE2E13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90359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51A62C7-5B3C-6945-85E6-9B7D5893DCD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02865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.png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2.png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RTP_SlideBackground-ASCO-GI-13_v1fr-Titl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0480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l">
              <a:defRPr sz="2300" baseline="0"/>
            </a:lvl1pPr>
          </a:lstStyle>
          <a:p>
            <a:pPr lvl="0"/>
            <a:endParaRPr lang="en-US" noProof="0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38200" y="3886200"/>
            <a:ext cx="6400800" cy="1752600"/>
          </a:xfrm>
        </p:spPr>
        <p:txBody>
          <a:bodyPr/>
          <a:lstStyle>
            <a:lvl1pPr marL="0" indent="0" algn="l">
              <a:buFontTx/>
              <a:buNone/>
              <a:defRPr i="1" baseline="0"/>
            </a:lvl1pPr>
          </a:lstStyle>
          <a:p>
            <a:pPr lvl="0"/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2885099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19374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856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489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489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771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RTP_SlideBackground-ASCO-GI-13_v1fr-Titl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l">
              <a:defRPr sz="2300" baseline="0"/>
            </a:lvl1pPr>
          </a:lstStyle>
          <a:p>
            <a:pPr lvl="0"/>
            <a:endParaRPr lang="en-US" noProof="0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04850" y="3886200"/>
            <a:ext cx="6400800" cy="1752600"/>
          </a:xfrm>
        </p:spPr>
        <p:txBody>
          <a:bodyPr/>
          <a:lstStyle>
            <a:lvl1pPr marL="0" indent="0" algn="l">
              <a:buFontTx/>
              <a:buNone/>
              <a:defRPr i="1" baseline="0"/>
            </a:lvl1pPr>
          </a:lstStyle>
          <a:p>
            <a:pPr lvl="0"/>
            <a:endParaRPr lang="en-US" noProof="0" dirty="0" smtClean="0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bg>
      <p:bgPr>
        <a:solidFill>
          <a:srgbClr val="0025A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ctr">
              <a:defRPr sz="23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bg>
      <p:bgPr>
        <a:solidFill>
          <a:srgbClr val="0025A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ctr">
              <a:defRPr sz="23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489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489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RTP_SlideBackground-ASCO-GI-13_v1fr-Titl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l">
              <a:defRPr sz="2300" baseline="0"/>
            </a:lvl1pPr>
          </a:lstStyle>
          <a:p>
            <a:pPr lvl="0"/>
            <a:endParaRPr lang="en-US" noProof="0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886200"/>
            <a:ext cx="6400800" cy="1752600"/>
          </a:xfrm>
        </p:spPr>
        <p:txBody>
          <a:bodyPr/>
          <a:lstStyle>
            <a:lvl1pPr marL="0" indent="0" algn="l">
              <a:buFontTx/>
              <a:buNone/>
              <a:defRPr i="1" baseline="0"/>
            </a:lvl1pPr>
          </a:lstStyle>
          <a:p>
            <a:pPr lvl="0"/>
            <a:endParaRPr lang="en-US" noProof="0" dirty="0" smtClean="0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bg>
      <p:bgPr>
        <a:solidFill>
          <a:srgbClr val="0025A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ctr">
              <a:defRPr sz="23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379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489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489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RTP_SlideBackground-ASCO-GI-13_v1fr-Titl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l">
              <a:defRPr sz="2300" baseline="0"/>
            </a:lvl1pPr>
          </a:lstStyle>
          <a:p>
            <a:pPr lvl="0"/>
            <a:endParaRPr lang="en-US" noProof="0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886200"/>
            <a:ext cx="6400800" cy="1752600"/>
          </a:xfrm>
        </p:spPr>
        <p:txBody>
          <a:bodyPr/>
          <a:lstStyle>
            <a:lvl1pPr marL="0" indent="0" algn="l">
              <a:buFontTx/>
              <a:buNone/>
              <a:defRPr i="1" baseline="0"/>
            </a:lvl1pPr>
          </a:lstStyle>
          <a:p>
            <a:pPr lvl="0"/>
            <a:endParaRPr lang="en-US" noProof="0" dirty="0" smtClean="0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bg>
      <p:bgPr>
        <a:solidFill>
          <a:srgbClr val="0025A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ctr">
              <a:defRPr sz="23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3507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489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489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RTP_SlideBackground-ASCO-GI-13_v1fr-Titl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l">
              <a:defRPr sz="2300" baseline="0"/>
            </a:lvl1pPr>
          </a:lstStyle>
          <a:p>
            <a:pPr lvl="0"/>
            <a:endParaRPr lang="en-US" noProof="0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886200"/>
            <a:ext cx="6400800" cy="1752600"/>
          </a:xfrm>
        </p:spPr>
        <p:txBody>
          <a:bodyPr/>
          <a:lstStyle>
            <a:lvl1pPr marL="0" indent="0" algn="l">
              <a:buFontTx/>
              <a:buNone/>
              <a:defRPr i="1" baseline="0"/>
            </a:lvl1pPr>
          </a:lstStyle>
          <a:p>
            <a:pPr lvl="0"/>
            <a:endParaRPr lang="en-US" noProof="0" dirty="0" smtClean="0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385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bg>
      <p:bgPr>
        <a:solidFill>
          <a:srgbClr val="0025A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ctr">
              <a:defRPr sz="23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44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489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489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30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071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69184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4.xml"/><Relationship Id="rId13" Type="http://schemas.openxmlformats.org/officeDocument/2006/relationships/theme" Target="../theme/theme2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36.xml"/><Relationship Id="rId13" Type="http://schemas.openxmlformats.org/officeDocument/2006/relationships/theme" Target="../theme/theme3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4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7.xml"/><Relationship Id="rId12" Type="http://schemas.openxmlformats.org/officeDocument/2006/relationships/slideLayout" Target="../slideLayouts/slideLayout48.xml"/><Relationship Id="rId13" Type="http://schemas.openxmlformats.org/officeDocument/2006/relationships/theme" Target="../theme/theme4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37.xml"/><Relationship Id="rId2" Type="http://schemas.openxmlformats.org/officeDocument/2006/relationships/slideLayout" Target="../slideLayouts/slideLayout38.xml"/><Relationship Id="rId3" Type="http://schemas.openxmlformats.org/officeDocument/2006/relationships/slideLayout" Target="../slideLayouts/slideLayout39.xml"/><Relationship Id="rId4" Type="http://schemas.openxmlformats.org/officeDocument/2006/relationships/slideLayout" Target="../slideLayouts/slideLayout40.xml"/><Relationship Id="rId5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3.xml"/><Relationship Id="rId8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46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9.xml"/><Relationship Id="rId12" Type="http://schemas.openxmlformats.org/officeDocument/2006/relationships/slideLayout" Target="../slideLayouts/slideLayout60.xml"/><Relationship Id="rId13" Type="http://schemas.openxmlformats.org/officeDocument/2006/relationships/theme" Target="../theme/theme5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49.xml"/><Relationship Id="rId2" Type="http://schemas.openxmlformats.org/officeDocument/2006/relationships/slideLayout" Target="../slideLayouts/slideLayout50.xml"/><Relationship Id="rId3" Type="http://schemas.openxmlformats.org/officeDocument/2006/relationships/slideLayout" Target="../slideLayouts/slideLayout51.xml"/><Relationship Id="rId4" Type="http://schemas.openxmlformats.org/officeDocument/2006/relationships/slideLayout" Target="../slideLayouts/slideLayout52.xml"/><Relationship Id="rId5" Type="http://schemas.openxmlformats.org/officeDocument/2006/relationships/slideLayout" Target="../slideLayouts/slideLayout53.xml"/><Relationship Id="rId6" Type="http://schemas.openxmlformats.org/officeDocument/2006/relationships/slideLayout" Target="../slideLayouts/slideLayout54.xml"/><Relationship Id="rId7" Type="http://schemas.openxmlformats.org/officeDocument/2006/relationships/slideLayout" Target="../slideLayouts/slideLayout55.xml"/><Relationship Id="rId8" Type="http://schemas.openxmlformats.org/officeDocument/2006/relationships/slideLayout" Target="../slideLayouts/slideLayout56.xml"/><Relationship Id="rId9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5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 descr="RTP_SlideBackground-YiR_v3fr-bulleted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62088"/>
            <a:ext cx="7772400" cy="502761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563" r:id="rId1"/>
    <p:sldLayoutId id="2147485711" r:id="rId2"/>
    <p:sldLayoutId id="2147485542" r:id="rId3"/>
    <p:sldLayoutId id="2147485543" r:id="rId4"/>
    <p:sldLayoutId id="2147485544" r:id="rId5"/>
    <p:sldLayoutId id="2147485545" r:id="rId6"/>
    <p:sldLayoutId id="2147485546" r:id="rId7"/>
    <p:sldLayoutId id="2147485547" r:id="rId8"/>
    <p:sldLayoutId id="2147485548" r:id="rId9"/>
    <p:sldLayoutId id="2147485549" r:id="rId10"/>
    <p:sldLayoutId id="2147485550" r:id="rId11"/>
    <p:sldLayoutId id="2147485551" r:id="rId12"/>
  </p:sldLayoutIdLst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 descr="RTP_SlideBackground-YiR_v3fr-bulleted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62088"/>
            <a:ext cx="7772400" cy="502761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89175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713" r:id="rId1"/>
    <p:sldLayoutId id="2147485714" r:id="rId2"/>
    <p:sldLayoutId id="2147485715" r:id="rId3"/>
    <p:sldLayoutId id="2147485716" r:id="rId4"/>
    <p:sldLayoutId id="2147485717" r:id="rId5"/>
    <p:sldLayoutId id="2147485718" r:id="rId6"/>
    <p:sldLayoutId id="2147485719" r:id="rId7"/>
    <p:sldLayoutId id="2147485720" r:id="rId8"/>
    <p:sldLayoutId id="2147485721" r:id="rId9"/>
    <p:sldLayoutId id="2147485722" r:id="rId10"/>
    <p:sldLayoutId id="2147485723" r:id="rId11"/>
    <p:sldLayoutId id="2147485724" r:id="rId12"/>
  </p:sldLayoutIdLst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 descr="RTP_SlideBackground-YiR_v3fr-bulleted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62088"/>
            <a:ext cx="7772400" cy="502761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304962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726" r:id="rId1"/>
    <p:sldLayoutId id="2147485727" r:id="rId2"/>
    <p:sldLayoutId id="2147485728" r:id="rId3"/>
    <p:sldLayoutId id="2147485729" r:id="rId4"/>
    <p:sldLayoutId id="2147485730" r:id="rId5"/>
    <p:sldLayoutId id="2147485731" r:id="rId6"/>
    <p:sldLayoutId id="2147485732" r:id="rId7"/>
    <p:sldLayoutId id="2147485733" r:id="rId8"/>
    <p:sldLayoutId id="2147485734" r:id="rId9"/>
    <p:sldLayoutId id="2147485735" r:id="rId10"/>
    <p:sldLayoutId id="2147485736" r:id="rId11"/>
    <p:sldLayoutId id="2147485737" r:id="rId12"/>
  </p:sldLayoutIdLst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 descr="RTP_SlideBackground-YiR_v3fr-bulleted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62088"/>
            <a:ext cx="7772400" cy="502761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864918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739" r:id="rId1"/>
    <p:sldLayoutId id="2147485740" r:id="rId2"/>
    <p:sldLayoutId id="2147485741" r:id="rId3"/>
    <p:sldLayoutId id="2147485742" r:id="rId4"/>
    <p:sldLayoutId id="2147485743" r:id="rId5"/>
    <p:sldLayoutId id="2147485744" r:id="rId6"/>
    <p:sldLayoutId id="2147485745" r:id="rId7"/>
    <p:sldLayoutId id="2147485746" r:id="rId8"/>
    <p:sldLayoutId id="2147485747" r:id="rId9"/>
    <p:sldLayoutId id="2147485748" r:id="rId10"/>
    <p:sldLayoutId id="2147485749" r:id="rId11"/>
    <p:sldLayoutId id="2147485750" r:id="rId12"/>
  </p:sldLayoutIdLst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 descr="RTP_SlideBackground-YiR_v3fr-bulleted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62088"/>
            <a:ext cx="7772400" cy="502761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598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752" r:id="rId1"/>
    <p:sldLayoutId id="2147485753" r:id="rId2"/>
    <p:sldLayoutId id="2147485754" r:id="rId3"/>
    <p:sldLayoutId id="2147485755" r:id="rId4"/>
    <p:sldLayoutId id="2147485756" r:id="rId5"/>
    <p:sldLayoutId id="2147485757" r:id="rId6"/>
    <p:sldLayoutId id="2147485758" r:id="rId7"/>
    <p:sldLayoutId id="2147485759" r:id="rId8"/>
    <p:sldLayoutId id="2147485760" r:id="rId9"/>
    <p:sldLayoutId id="2147485761" r:id="rId10"/>
    <p:sldLayoutId id="2147485762" r:id="rId11"/>
    <p:sldLayoutId id="2147485763" r:id="rId12"/>
  </p:sldLayoutIdLst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676400"/>
            <a:ext cx="7772400" cy="1143000"/>
          </a:xfrm>
        </p:spPr>
        <p:txBody>
          <a:bodyPr/>
          <a:lstStyle/>
          <a:p>
            <a:r>
              <a:rPr lang="en-US" dirty="0" err="1"/>
              <a:t>Venetoclax</a:t>
            </a:r>
            <a:r>
              <a:rPr lang="en-US" dirty="0"/>
              <a:t> Monotherapy for Relapsed/Refractory Multiple Myeloma: Safety and Efficacy Results from a Phase I Study</a:t>
            </a:r>
            <a:r>
              <a:rPr lang="en-US" baseline="30000" dirty="0"/>
              <a:t>1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 err="1"/>
              <a:t>Venetoclax</a:t>
            </a:r>
            <a:r>
              <a:rPr lang="en-US" dirty="0"/>
              <a:t> Combined with </a:t>
            </a:r>
            <a:r>
              <a:rPr lang="en-US" dirty="0" err="1"/>
              <a:t>Bortezomib</a:t>
            </a:r>
            <a:r>
              <a:rPr lang="en-US" dirty="0"/>
              <a:t> and Dexamethasone for Patients with Relapsed/Refractory Multiple Myeloma</a:t>
            </a:r>
            <a:r>
              <a:rPr lang="en-US" baseline="30000" dirty="0"/>
              <a:t>2</a:t>
            </a:r>
            <a:r>
              <a:rPr lang="en-US" dirty="0"/>
              <a:t> </a:t>
            </a:r>
            <a:endParaRPr lang="en-US" baseline="30000" dirty="0"/>
          </a:p>
        </p:txBody>
      </p:sp>
      <p:sp>
        <p:nvSpPr>
          <p:cNvPr id="6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/>
            <a:r>
              <a:rPr lang="en-US" i="0" baseline="30000" dirty="0" smtClean="0"/>
              <a:t>1 </a:t>
            </a:r>
            <a:r>
              <a:rPr lang="en-US" i="0" dirty="0" smtClean="0"/>
              <a:t>Kumar </a:t>
            </a:r>
            <a:r>
              <a:rPr lang="en-US" i="0" dirty="0"/>
              <a:t>S et </a:t>
            </a:r>
            <a:r>
              <a:rPr lang="en-US" i="0" dirty="0" smtClean="0"/>
              <a:t>al.</a:t>
            </a:r>
            <a:br>
              <a:rPr lang="en-US" i="0" dirty="0" smtClean="0"/>
            </a:br>
            <a:r>
              <a:rPr lang="en-US" dirty="0" smtClean="0"/>
              <a:t>Proc </a:t>
            </a:r>
            <a:r>
              <a:rPr lang="en-US" dirty="0"/>
              <a:t>ASH </a:t>
            </a:r>
            <a:r>
              <a:rPr lang="en-US" i="0" dirty="0"/>
              <a:t>2016;Abstract 488</a:t>
            </a:r>
          </a:p>
          <a:p>
            <a:pPr lvl="0">
              <a:spcBef>
                <a:spcPts val="1200"/>
              </a:spcBef>
            </a:pPr>
            <a:r>
              <a:rPr lang="en-US" i="0" baseline="30000" dirty="0" smtClean="0"/>
              <a:t>2 </a:t>
            </a:r>
            <a:r>
              <a:rPr lang="en-US" i="0" dirty="0" smtClean="0"/>
              <a:t>Moreau </a:t>
            </a:r>
            <a:r>
              <a:rPr lang="en-US" i="0" dirty="0"/>
              <a:t>P et </a:t>
            </a:r>
            <a:r>
              <a:rPr lang="en-US" i="0" dirty="0" smtClean="0"/>
              <a:t>al.</a:t>
            </a:r>
            <a:br>
              <a:rPr lang="en-US" i="0" dirty="0" smtClean="0"/>
            </a:br>
            <a:r>
              <a:rPr lang="en-US" i="0" dirty="0" smtClean="0"/>
              <a:t>Proc </a:t>
            </a:r>
            <a:r>
              <a:rPr lang="en-US" i="0" dirty="0"/>
              <a:t>ASH 2016;Abstract 975</a:t>
            </a:r>
          </a:p>
        </p:txBody>
      </p:sp>
    </p:spTree>
    <p:extLst>
      <p:ext uri="{BB962C8B-B14F-4D97-AF65-F5344CB8AC3E}">
        <p14:creationId xmlns:p14="http://schemas.microsoft.com/office/powerpoint/2010/main" val="354432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en-US" dirty="0"/>
              <a:t>Phase </a:t>
            </a:r>
            <a:r>
              <a:rPr lang="en-US" dirty="0" err="1" smtClean="0"/>
              <a:t>Ib</a:t>
            </a:r>
            <a:r>
              <a:rPr lang="en-US" dirty="0" smtClean="0"/>
              <a:t> Trial Design: VEN/BORT/Dex Combination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200" dirty="0"/>
              <a:t>P</a:t>
            </a:r>
            <a:r>
              <a:rPr lang="en-US" sz="2200" dirty="0" smtClean="0"/>
              <a:t>atients </a:t>
            </a:r>
            <a:r>
              <a:rPr lang="en-US" sz="2200" dirty="0"/>
              <a:t>with </a:t>
            </a:r>
            <a:r>
              <a:rPr lang="en-US" sz="2200" dirty="0" smtClean="0"/>
              <a:t>R/R </a:t>
            </a:r>
            <a:r>
              <a:rPr lang="en-US" sz="2200" dirty="0"/>
              <a:t>MM </a:t>
            </a:r>
            <a:r>
              <a:rPr lang="en-US" sz="2200" dirty="0" smtClean="0"/>
              <a:t>(n = 66)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200" dirty="0" smtClean="0"/>
              <a:t>Patients were enrolled in 2 cohorts.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200" dirty="0" smtClean="0"/>
              <a:t>Dose-escalation cohort (n = 54):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200" dirty="0" smtClean="0"/>
              <a:t>Patients received </a:t>
            </a:r>
            <a:r>
              <a:rPr lang="en-US" sz="2200" dirty="0"/>
              <a:t>daily VEN (</a:t>
            </a:r>
            <a:r>
              <a:rPr lang="en-US" sz="2200" dirty="0" smtClean="0"/>
              <a:t>50 mg to 1,200 </a:t>
            </a:r>
            <a:r>
              <a:rPr lang="en-US" sz="2200" dirty="0"/>
              <a:t>mg per designated dose cohort) with </a:t>
            </a:r>
            <a:r>
              <a:rPr lang="en-US" sz="2200" dirty="0" smtClean="0"/>
              <a:t>BORT </a:t>
            </a:r>
            <a:r>
              <a:rPr lang="en-US" sz="2200" dirty="0"/>
              <a:t>and </a:t>
            </a:r>
            <a:r>
              <a:rPr lang="en-US" sz="2200" dirty="0" smtClean="0"/>
              <a:t>dex.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200" dirty="0" smtClean="0"/>
              <a:t>Safety expansion cohort (n = 12): 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200" dirty="0" smtClean="0"/>
              <a:t>Patients received VEN at the recommended Phase II dose (RP2D) </a:t>
            </a:r>
            <a:r>
              <a:rPr lang="en-US" sz="2200" dirty="0"/>
              <a:t>of 800 mg. </a:t>
            </a:r>
            <a:endParaRPr lang="en-US" sz="2200" dirty="0" smtClean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200" b="1" u="sng" dirty="0" smtClean="0"/>
              <a:t>Endpoints include</a:t>
            </a:r>
            <a:r>
              <a:rPr lang="en-US" sz="2200" b="1" dirty="0" smtClean="0"/>
              <a:t>:</a:t>
            </a:r>
            <a:r>
              <a:rPr lang="en-US" sz="2200" dirty="0" smtClean="0"/>
              <a:t> </a:t>
            </a:r>
            <a:r>
              <a:rPr lang="en-US" sz="2200" dirty="0"/>
              <a:t>Objective response rate </a:t>
            </a:r>
            <a:r>
              <a:rPr lang="en-US" sz="2200" dirty="0" smtClean="0"/>
              <a:t>(ORR), time to progression (TTP), duration of response (DoR) and safety</a:t>
            </a:r>
            <a:endParaRPr lang="en-US" sz="2200" dirty="0"/>
          </a:p>
        </p:txBody>
      </p:sp>
      <p:sp>
        <p:nvSpPr>
          <p:cNvPr id="6" name="TextBox 5"/>
          <p:cNvSpPr txBox="1"/>
          <p:nvPr/>
        </p:nvSpPr>
        <p:spPr>
          <a:xfrm>
            <a:off x="152400" y="6519446"/>
            <a:ext cx="56861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Moreau P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975 (Abstract only).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147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966" y="1752524"/>
            <a:ext cx="8560834" cy="342907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Response</a:t>
            </a:r>
            <a:r>
              <a:rPr lang="en-US" dirty="0"/>
              <a:t>: VEN/BORT/Dex Combination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2400" y="6519446"/>
            <a:ext cx="56861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Moreau P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975 (Abstract only).</a:t>
            </a:r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5319117"/>
            <a:ext cx="86450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US" sz="1800" dirty="0" smtClean="0"/>
              <a:t>For all patients on study after a median follow-up of 4.9 mo:</a:t>
            </a:r>
          </a:p>
          <a:p>
            <a:pPr marL="800100" lvl="1" indent="-342900">
              <a:buFont typeface=".AppleSystemUIFont" charset="-120"/>
              <a:buChar char="–"/>
            </a:pPr>
            <a:r>
              <a:rPr lang="en-US" sz="1800" dirty="0" smtClean="0"/>
              <a:t>Median DoR = 8.8 mo; median TTP = 8.6 mo</a:t>
            </a:r>
            <a:endParaRPr lang="en-US" sz="1800" dirty="0"/>
          </a:p>
          <a:p>
            <a:pPr marL="342900" indent="-342900">
              <a:buFont typeface="Arial" charset="0"/>
              <a:buChar char="•"/>
            </a:pPr>
            <a:r>
              <a:rPr lang="en-US" sz="1800" dirty="0"/>
              <a:t>Clinical responses were </a:t>
            </a:r>
            <a:r>
              <a:rPr lang="en-US" sz="1800" dirty="0" smtClean="0"/>
              <a:t>seen </a:t>
            </a:r>
            <a:r>
              <a:rPr lang="en-US" sz="1800" dirty="0"/>
              <a:t>in patients </a:t>
            </a:r>
            <a:r>
              <a:rPr lang="en-US" sz="1800" dirty="0" smtClean="0"/>
              <a:t>with and without t(11;14):</a:t>
            </a:r>
          </a:p>
          <a:p>
            <a:pPr marL="800100" lvl="1" indent="-342900">
              <a:buFont typeface=".AppleSystemUIFont" charset="-120"/>
              <a:buChar char="–"/>
            </a:pPr>
            <a:r>
              <a:rPr lang="en-US" sz="1800" dirty="0" smtClean="0"/>
              <a:t>ORR = 7/9 (78%) vs 37/56 (66%)</a:t>
            </a:r>
            <a:endParaRPr lang="en-US" sz="1800" dirty="0"/>
          </a:p>
        </p:txBody>
      </p:sp>
      <p:sp>
        <p:nvSpPr>
          <p:cNvPr id="3" name="TextBox 2"/>
          <p:cNvSpPr txBox="1"/>
          <p:nvPr/>
        </p:nvSpPr>
        <p:spPr>
          <a:xfrm>
            <a:off x="858833" y="866682"/>
            <a:ext cx="65784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 smtClean="0"/>
              <a:t>Objective response rates for patients with R/R MM</a:t>
            </a:r>
            <a:endParaRPr lang="en-US" sz="1800" b="1" dirty="0"/>
          </a:p>
        </p:txBody>
      </p:sp>
      <p:grpSp>
        <p:nvGrpSpPr>
          <p:cNvPr id="26" name="Group 25"/>
          <p:cNvGrpSpPr/>
          <p:nvPr/>
        </p:nvGrpSpPr>
        <p:grpSpPr>
          <a:xfrm>
            <a:off x="3585850" y="1323133"/>
            <a:ext cx="4424606" cy="292388"/>
            <a:chOff x="2836985" y="1495054"/>
            <a:chExt cx="5545015" cy="366428"/>
          </a:xfrm>
        </p:grpSpPr>
        <p:sp>
          <p:nvSpPr>
            <p:cNvPr id="8" name="TextBox 7"/>
            <p:cNvSpPr txBox="1"/>
            <p:nvPr/>
          </p:nvSpPr>
          <p:spPr>
            <a:xfrm>
              <a:off x="3200399" y="1495054"/>
              <a:ext cx="838200" cy="3664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dirty="0" err="1" smtClean="0"/>
                <a:t>sCR</a:t>
              </a:r>
              <a:endParaRPr lang="en-US" sz="13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665785" y="1495054"/>
              <a:ext cx="838200" cy="3664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dirty="0" smtClean="0"/>
                <a:t>CR</a:t>
              </a:r>
              <a:endParaRPr lang="en-US" sz="1300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961186" y="1495054"/>
              <a:ext cx="838200" cy="3664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dirty="0" smtClean="0"/>
                <a:t>VGPR</a:t>
              </a:r>
              <a:endParaRPr lang="en-US" sz="13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543800" y="1495054"/>
              <a:ext cx="838200" cy="3664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dirty="0" smtClean="0"/>
                <a:t>PR</a:t>
              </a:r>
              <a:endParaRPr lang="en-US" sz="1300" dirty="0"/>
            </a:p>
          </p:txBody>
        </p:sp>
        <p:sp>
          <p:nvSpPr>
            <p:cNvPr id="12" name="Rectangle 11"/>
            <p:cNvSpPr/>
            <p:nvPr/>
          </p:nvSpPr>
          <p:spPr bwMode="auto">
            <a:xfrm>
              <a:off x="2836985" y="1571254"/>
              <a:ext cx="381000" cy="228600"/>
            </a:xfrm>
            <a:prstGeom prst="rect">
              <a:avLst/>
            </a:prstGeom>
            <a:solidFill>
              <a:srgbClr val="9ACA3C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3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3" name="Rectangle 12"/>
            <p:cNvSpPr/>
            <p:nvPr/>
          </p:nvSpPr>
          <p:spPr bwMode="auto">
            <a:xfrm>
              <a:off x="4322885" y="1571254"/>
              <a:ext cx="381000" cy="228600"/>
            </a:xfrm>
            <a:prstGeom prst="rect">
              <a:avLst/>
            </a:prstGeom>
            <a:solidFill>
              <a:srgbClr val="B2B3B6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3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4" name="Rectangle 13"/>
            <p:cNvSpPr/>
            <p:nvPr/>
          </p:nvSpPr>
          <p:spPr bwMode="auto">
            <a:xfrm>
              <a:off x="5603631" y="1571254"/>
              <a:ext cx="381000" cy="228600"/>
            </a:xfrm>
            <a:prstGeom prst="rect">
              <a:avLst/>
            </a:prstGeom>
            <a:solidFill>
              <a:srgbClr val="F6821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3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" name="Rectangle 14"/>
            <p:cNvSpPr/>
            <p:nvPr/>
          </p:nvSpPr>
          <p:spPr bwMode="auto">
            <a:xfrm>
              <a:off x="7168662" y="1571254"/>
              <a:ext cx="381000" cy="228600"/>
            </a:xfrm>
            <a:prstGeom prst="rect">
              <a:avLst/>
            </a:prstGeom>
            <a:solidFill>
              <a:srgbClr val="40C8F4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3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 rot="16200000">
            <a:off x="-1176121" y="2775971"/>
            <a:ext cx="299537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 smtClean="0"/>
              <a:t>Percentage of patients</a:t>
            </a:r>
            <a:endParaRPr lang="en-US" sz="15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740357" y="4919246"/>
            <a:ext cx="7467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Numbers are based on evaluable patients per subgroups.</a:t>
            </a:r>
            <a:endParaRPr lang="en-US" sz="1600" dirty="0"/>
          </a:p>
        </p:txBody>
      </p:sp>
      <p:sp>
        <p:nvSpPr>
          <p:cNvPr id="18" name="TextBox 17"/>
          <p:cNvSpPr txBox="1"/>
          <p:nvPr/>
        </p:nvSpPr>
        <p:spPr>
          <a:xfrm>
            <a:off x="845945" y="2236844"/>
            <a:ext cx="12185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ORR 68%</a:t>
            </a:r>
            <a:endParaRPr lang="en-US" sz="16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1897974" y="1800756"/>
            <a:ext cx="12185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smtClean="0"/>
              <a:t>ORR 89%</a:t>
            </a:r>
            <a:endParaRPr lang="en-US" sz="16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4089493" y="1784798"/>
            <a:ext cx="12185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smtClean="0"/>
              <a:t>ORR 89%</a:t>
            </a:r>
            <a:endParaRPr lang="en-US" sz="16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5150930" y="2480567"/>
            <a:ext cx="12185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ORR 55%</a:t>
            </a:r>
            <a:endParaRPr lang="en-US" sz="16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6218755" y="3228546"/>
            <a:ext cx="12185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smtClean="0"/>
              <a:t>ORR 20%</a:t>
            </a:r>
            <a:endParaRPr lang="en-US" sz="16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7887998" y="1688322"/>
            <a:ext cx="12185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ORR 94%</a:t>
            </a:r>
            <a:endParaRPr lang="en-US" sz="16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3021604" y="3197236"/>
            <a:ext cx="12185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ORR 24%</a:t>
            </a:r>
            <a:endParaRPr lang="en-US" sz="16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1040638" y="2440648"/>
            <a:ext cx="8304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smtClean="0"/>
              <a:t>5%</a:t>
            </a:r>
            <a:endParaRPr lang="en-US" sz="16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1040638" y="2672932"/>
            <a:ext cx="8304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12%</a:t>
            </a:r>
            <a:endParaRPr lang="en-US" sz="16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1040638" y="3027959"/>
            <a:ext cx="8304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smtClean="0"/>
              <a:t>23%</a:t>
            </a:r>
            <a:endParaRPr lang="en-US" sz="16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1040638" y="3576228"/>
            <a:ext cx="8304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28%</a:t>
            </a:r>
            <a:endParaRPr lang="en-US" sz="16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2116452" y="2042947"/>
            <a:ext cx="8304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/>
              <a:t>7</a:t>
            </a:r>
            <a:r>
              <a:rPr lang="en-US" sz="1600" b="1" smtClean="0"/>
              <a:t>%</a:t>
            </a:r>
            <a:endParaRPr lang="en-US" sz="16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2116452" y="2343329"/>
            <a:ext cx="8304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smtClean="0"/>
              <a:t>18%</a:t>
            </a:r>
            <a:endParaRPr lang="en-US" sz="16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2116452" y="2842209"/>
            <a:ext cx="8304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32%</a:t>
            </a:r>
            <a:endParaRPr lang="en-US" sz="16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2116452" y="3576228"/>
            <a:ext cx="8304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32%</a:t>
            </a:r>
            <a:endParaRPr lang="en-US" sz="1600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3192266" y="3705067"/>
            <a:ext cx="8304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smtClean="0"/>
              <a:t>19%</a:t>
            </a:r>
            <a:endParaRPr lang="en-US" sz="1600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3192266" y="3397823"/>
            <a:ext cx="8304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5%</a:t>
            </a:r>
            <a:endParaRPr lang="en-US" sz="1600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4273096" y="2042947"/>
            <a:ext cx="8304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9%</a:t>
            </a:r>
            <a:endParaRPr lang="en-US" sz="1600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4273096" y="2343329"/>
            <a:ext cx="8304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20%</a:t>
            </a:r>
            <a:endParaRPr lang="en-US" sz="1600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4273096" y="2901860"/>
            <a:ext cx="8304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34%</a:t>
            </a:r>
            <a:endParaRPr lang="en-US" sz="1600" b="1" dirty="0"/>
          </a:p>
        </p:txBody>
      </p:sp>
      <p:sp>
        <p:nvSpPr>
          <p:cNvPr id="41" name="TextBox 40"/>
          <p:cNvSpPr txBox="1"/>
          <p:nvPr/>
        </p:nvSpPr>
        <p:spPr>
          <a:xfrm>
            <a:off x="4273096" y="3576228"/>
            <a:ext cx="8304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26%</a:t>
            </a:r>
            <a:endParaRPr lang="en-US" sz="1600" b="1" dirty="0"/>
          </a:p>
        </p:txBody>
      </p:sp>
      <p:sp>
        <p:nvSpPr>
          <p:cNvPr id="42" name="TextBox 41"/>
          <p:cNvSpPr txBox="1"/>
          <p:nvPr/>
        </p:nvSpPr>
        <p:spPr>
          <a:xfrm>
            <a:off x="5339923" y="2729838"/>
            <a:ext cx="8304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5</a:t>
            </a:r>
            <a:r>
              <a:rPr lang="en-US" sz="1600" b="1" dirty="0" smtClean="0"/>
              <a:t>%</a:t>
            </a:r>
            <a:endParaRPr lang="en-US" sz="1600" b="1" dirty="0"/>
          </a:p>
        </p:txBody>
      </p:sp>
      <p:sp>
        <p:nvSpPr>
          <p:cNvPr id="43" name="TextBox 42"/>
          <p:cNvSpPr txBox="1"/>
          <p:nvPr/>
        </p:nvSpPr>
        <p:spPr>
          <a:xfrm>
            <a:off x="5339923" y="2961204"/>
            <a:ext cx="8304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15%</a:t>
            </a:r>
            <a:endParaRPr lang="en-US" sz="1600" b="1" dirty="0"/>
          </a:p>
        </p:txBody>
      </p:sp>
      <p:sp>
        <p:nvSpPr>
          <p:cNvPr id="44" name="TextBox 43"/>
          <p:cNvSpPr txBox="1"/>
          <p:nvPr/>
        </p:nvSpPr>
        <p:spPr>
          <a:xfrm>
            <a:off x="5339923" y="3472250"/>
            <a:ext cx="8304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35%</a:t>
            </a:r>
            <a:endParaRPr lang="en-US" sz="1600" b="1" dirty="0"/>
          </a:p>
        </p:txBody>
      </p:sp>
      <p:sp>
        <p:nvSpPr>
          <p:cNvPr id="47" name="TextBox 46"/>
          <p:cNvSpPr txBox="1"/>
          <p:nvPr/>
        </p:nvSpPr>
        <p:spPr>
          <a:xfrm>
            <a:off x="6448967" y="3655162"/>
            <a:ext cx="8304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smtClean="0"/>
              <a:t>20%</a:t>
            </a:r>
            <a:endParaRPr lang="en-US" sz="1600" b="1" dirty="0"/>
          </a:p>
        </p:txBody>
      </p:sp>
      <p:sp>
        <p:nvSpPr>
          <p:cNvPr id="48" name="TextBox 47"/>
          <p:cNvSpPr txBox="1"/>
          <p:nvPr/>
        </p:nvSpPr>
        <p:spPr>
          <a:xfrm>
            <a:off x="8077200" y="3608844"/>
            <a:ext cx="8352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26%</a:t>
            </a:r>
            <a:endParaRPr lang="en-US" sz="1600" b="1" dirty="0"/>
          </a:p>
        </p:txBody>
      </p:sp>
      <p:sp>
        <p:nvSpPr>
          <p:cNvPr id="49" name="TextBox 48"/>
          <p:cNvSpPr txBox="1"/>
          <p:nvPr/>
        </p:nvSpPr>
        <p:spPr>
          <a:xfrm>
            <a:off x="8077200" y="2937032"/>
            <a:ext cx="8352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smtClean="0"/>
              <a:t>36%</a:t>
            </a:r>
            <a:endParaRPr lang="en-US" sz="1600" b="1" dirty="0"/>
          </a:p>
        </p:txBody>
      </p:sp>
      <p:sp>
        <p:nvSpPr>
          <p:cNvPr id="50" name="TextBox 49"/>
          <p:cNvSpPr txBox="1"/>
          <p:nvPr/>
        </p:nvSpPr>
        <p:spPr>
          <a:xfrm>
            <a:off x="8077200" y="2327495"/>
            <a:ext cx="8352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smtClean="0"/>
              <a:t>23%</a:t>
            </a:r>
            <a:endParaRPr lang="en-US" sz="1600" b="1" dirty="0"/>
          </a:p>
        </p:txBody>
      </p:sp>
      <p:sp>
        <p:nvSpPr>
          <p:cNvPr id="51" name="TextBox 50"/>
          <p:cNvSpPr txBox="1"/>
          <p:nvPr/>
        </p:nvSpPr>
        <p:spPr>
          <a:xfrm>
            <a:off x="8077200" y="2009682"/>
            <a:ext cx="8352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10%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910325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3"/>
          <p:cNvSpPr>
            <a:spLocks noChangeArrowheads="1"/>
          </p:cNvSpPr>
          <p:nvPr/>
        </p:nvSpPr>
        <p:spPr bwMode="auto">
          <a:xfrm>
            <a:off x="533400" y="1219200"/>
            <a:ext cx="7924799" cy="3792414"/>
          </a:xfrm>
          <a:prstGeom prst="rect">
            <a:avLst/>
          </a:prstGeom>
          <a:solidFill>
            <a:srgbClr val="9CCBE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algn="l">
              <a:spcBef>
                <a:spcPts val="1675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endParaRPr lang="en-US" altLang="en-US" sz="180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 AEs: VEN/BORT/Dex Combination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85800" y="5222848"/>
            <a:ext cx="7772400" cy="123190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n-US" sz="1800" dirty="0"/>
              <a:t>Deaths on study (n = 5)</a:t>
            </a:r>
          </a:p>
          <a:p>
            <a:pPr>
              <a:buFont typeface="Arial" charset="0"/>
              <a:buChar char="•"/>
            </a:pPr>
            <a:r>
              <a:rPr lang="en-US" sz="1800" dirty="0"/>
              <a:t>Grade 3/4 AEs in ≥10% of patients included thrombocytopenia (29%), anemia (15%) and neutropenia (14</a:t>
            </a:r>
            <a:r>
              <a:rPr lang="en-US" sz="1800" dirty="0" smtClean="0"/>
              <a:t>%)</a:t>
            </a:r>
            <a:endParaRPr lang="en-US" sz="18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0651315"/>
              </p:ext>
            </p:extLst>
          </p:nvPr>
        </p:nvGraphicFramePr>
        <p:xfrm>
          <a:off x="685801" y="1371399"/>
          <a:ext cx="7620000" cy="34878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86111"/>
                <a:gridCol w="3033889"/>
              </a:tblGrid>
              <a:tr h="435977">
                <a:tc>
                  <a:txBody>
                    <a:bodyPr/>
                    <a:lstStyle/>
                    <a:p>
                      <a:r>
                        <a:rPr lang="en-US" sz="1700" dirty="0" smtClean="0">
                          <a:solidFill>
                            <a:schemeClr val="tx1"/>
                          </a:solidFill>
                        </a:rPr>
                        <a:t>Event</a:t>
                      </a:r>
                      <a:r>
                        <a:rPr lang="en-US" sz="1700" baseline="0" dirty="0" smtClean="0">
                          <a:solidFill>
                            <a:schemeClr val="tx1"/>
                          </a:solidFill>
                        </a:rPr>
                        <a:t> (n = </a:t>
                      </a:r>
                      <a:r>
                        <a:rPr lang="en-US" sz="1700" baseline="0" dirty="0" smtClean="0">
                          <a:solidFill>
                            <a:schemeClr val="tx1"/>
                          </a:solidFill>
                        </a:rPr>
                        <a:t>65)</a:t>
                      </a:r>
                      <a:endParaRPr lang="en-US" sz="1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92D5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>
                          <a:solidFill>
                            <a:schemeClr val="tx1"/>
                          </a:solidFill>
                        </a:rPr>
                        <a:t>All grades</a:t>
                      </a:r>
                      <a:endParaRPr lang="en-US" sz="1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92D5F"/>
                    </a:solidFill>
                  </a:tcPr>
                </a:tc>
              </a:tr>
              <a:tr h="435977">
                <a:tc>
                  <a:txBody>
                    <a:bodyPr/>
                    <a:lstStyle/>
                    <a:p>
                      <a:r>
                        <a:rPr lang="en-US" sz="1700" dirty="0" smtClean="0">
                          <a:solidFill>
                            <a:schemeClr val="tx1"/>
                          </a:solidFill>
                        </a:rPr>
                        <a:t>Diarrhea</a:t>
                      </a:r>
                      <a:endParaRPr lang="en-US" sz="1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>
                          <a:solidFill>
                            <a:schemeClr val="tx1"/>
                          </a:solidFill>
                        </a:rPr>
                        <a:t>41%</a:t>
                      </a:r>
                      <a:endParaRPr lang="en-US" sz="1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</a:tr>
              <a:tr h="435977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dirty="0" smtClean="0">
                          <a:solidFill>
                            <a:schemeClr val="tx1"/>
                          </a:solidFill>
                        </a:rPr>
                        <a:t>Thrombocytopenia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>
                          <a:solidFill>
                            <a:schemeClr val="tx1"/>
                          </a:solidFill>
                        </a:rPr>
                        <a:t>39%</a:t>
                      </a:r>
                      <a:endParaRPr lang="en-US" sz="1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</a:tr>
              <a:tr h="435977">
                <a:tc>
                  <a:txBody>
                    <a:bodyPr/>
                    <a:lstStyle/>
                    <a:p>
                      <a:r>
                        <a:rPr lang="en-US" sz="1700" dirty="0" smtClean="0">
                          <a:solidFill>
                            <a:schemeClr val="tx1"/>
                          </a:solidFill>
                        </a:rPr>
                        <a:t>Constipation</a:t>
                      </a:r>
                      <a:endParaRPr lang="en-US" sz="1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>
                          <a:solidFill>
                            <a:schemeClr val="tx1"/>
                          </a:solidFill>
                        </a:rPr>
                        <a:t>38%</a:t>
                      </a:r>
                      <a:endParaRPr lang="en-US" sz="1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</a:tr>
              <a:tr h="435977">
                <a:tc>
                  <a:txBody>
                    <a:bodyPr/>
                    <a:lstStyle/>
                    <a:p>
                      <a:r>
                        <a:rPr lang="en-US" sz="1700" dirty="0" smtClean="0">
                          <a:solidFill>
                            <a:schemeClr val="tx1"/>
                          </a:solidFill>
                        </a:rPr>
                        <a:t>Nausea</a:t>
                      </a:r>
                      <a:endParaRPr lang="en-US" sz="1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>
                          <a:solidFill>
                            <a:schemeClr val="tx1"/>
                          </a:solidFill>
                        </a:rPr>
                        <a:t>36%</a:t>
                      </a:r>
                      <a:endParaRPr lang="en-US" sz="1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</a:tr>
              <a:tr h="435977">
                <a:tc>
                  <a:txBody>
                    <a:bodyPr/>
                    <a:lstStyle/>
                    <a:p>
                      <a:r>
                        <a:rPr lang="en-US" sz="1700" dirty="0" smtClean="0">
                          <a:solidFill>
                            <a:schemeClr val="tx1"/>
                          </a:solidFill>
                        </a:rPr>
                        <a:t>Peripheral neuropathy</a:t>
                      </a:r>
                      <a:endParaRPr lang="en-US" sz="1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>
                          <a:solidFill>
                            <a:schemeClr val="tx1"/>
                          </a:solidFill>
                        </a:rPr>
                        <a:t>30%</a:t>
                      </a:r>
                      <a:endParaRPr lang="en-US" sz="1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</a:tr>
              <a:tr h="435977">
                <a:tc>
                  <a:txBody>
                    <a:bodyPr/>
                    <a:lstStyle/>
                    <a:p>
                      <a:r>
                        <a:rPr lang="en-US" sz="1700" dirty="0" smtClean="0">
                          <a:solidFill>
                            <a:schemeClr val="tx1"/>
                          </a:solidFill>
                        </a:rPr>
                        <a:t>Anemia</a:t>
                      </a:r>
                      <a:endParaRPr lang="en-US" sz="1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>
                          <a:solidFill>
                            <a:schemeClr val="tx1"/>
                          </a:solidFill>
                        </a:rPr>
                        <a:t>27%</a:t>
                      </a:r>
                      <a:endParaRPr lang="en-US" sz="1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</a:tr>
              <a:tr h="435977">
                <a:tc>
                  <a:txBody>
                    <a:bodyPr/>
                    <a:lstStyle/>
                    <a:p>
                      <a:r>
                        <a:rPr lang="en-US" sz="1700" dirty="0" smtClean="0">
                          <a:solidFill>
                            <a:schemeClr val="tx1"/>
                          </a:solidFill>
                        </a:rPr>
                        <a:t>Dyspnea</a:t>
                      </a:r>
                      <a:endParaRPr lang="en-US" sz="1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>
                          <a:solidFill>
                            <a:schemeClr val="tx1"/>
                          </a:solidFill>
                        </a:rPr>
                        <a:t>24%</a:t>
                      </a:r>
                      <a:endParaRPr lang="en-US" sz="1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52400" y="6519446"/>
            <a:ext cx="56861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Moreau P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975 (Abstract only).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237154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Author 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latin typeface="Arial" charset="0"/>
                <a:ea typeface="Arial" charset="0"/>
                <a:cs typeface="Arial" charset="0"/>
              </a:rPr>
              <a:t>VEN in combination with BORT and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dex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has an acceptable safety profile in patients with R/R MM.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latin typeface="Arial" charset="0"/>
                <a:ea typeface="Arial" charset="0"/>
                <a:cs typeface="Arial" charset="0"/>
              </a:rPr>
              <a:t>The efficacy results, including 68% ORR in all patients and 94% ORR in patients with MM not refractory to BORT and who received 1 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to 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3 prior lines of therapy, indicate promising efficacy of this novel combination.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latin typeface="Arial" charset="0"/>
                <a:ea typeface="Arial" charset="0"/>
                <a:cs typeface="Arial" charset="0"/>
              </a:rPr>
              <a:t>These results support the ongoing Phase III trial of VEN in combination with BORT and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dex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in patients with R/R MM (NCT02755597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).</a:t>
            </a:r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2400" y="6519446"/>
            <a:ext cx="56861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Moreau P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975 (Abstract only).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175242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7772400" cy="1143000"/>
          </a:xfrm>
        </p:spPr>
        <p:txBody>
          <a:bodyPr/>
          <a:lstStyle/>
          <a:p>
            <a:r>
              <a:rPr lang="en-US" dirty="0" err="1"/>
              <a:t>Venetoclax</a:t>
            </a:r>
            <a:r>
              <a:rPr lang="en-US" dirty="0"/>
              <a:t> Monotherapy for Relapsed/Refractory Multiple Myeloma: Safety and Efficacy Results from a Phase I Study </a:t>
            </a:r>
            <a:endParaRPr lang="en-US" baseline="30000" dirty="0"/>
          </a:p>
        </p:txBody>
      </p:sp>
      <p:sp>
        <p:nvSpPr>
          <p:cNvPr id="6" name="Subtitle 4"/>
          <p:cNvSpPr>
            <a:spLocks noGrp="1"/>
          </p:cNvSpPr>
          <p:nvPr>
            <p:ph type="subTitle" idx="1"/>
          </p:nvPr>
        </p:nvSpPr>
        <p:spPr>
          <a:xfrm>
            <a:off x="838200" y="3886200"/>
            <a:ext cx="6400800" cy="1752600"/>
          </a:xfrm>
        </p:spPr>
        <p:txBody>
          <a:bodyPr/>
          <a:lstStyle/>
          <a:p>
            <a:pPr lvl="0"/>
            <a:r>
              <a:rPr lang="en-US" i="0" dirty="0"/>
              <a:t>Kumar S et al.</a:t>
            </a:r>
          </a:p>
          <a:p>
            <a:pPr lvl="0"/>
            <a:r>
              <a:rPr lang="en-US" dirty="0"/>
              <a:t>Proc ASH </a:t>
            </a:r>
            <a:r>
              <a:rPr lang="en-US" i="0" dirty="0"/>
              <a:t>2016;Abstract 488.</a:t>
            </a:r>
          </a:p>
        </p:txBody>
      </p:sp>
    </p:spTree>
    <p:extLst>
      <p:ext uri="{BB962C8B-B14F-4D97-AF65-F5344CB8AC3E}">
        <p14:creationId xmlns:p14="http://schemas.microsoft.com/office/powerpoint/2010/main" val="120668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800"/>
              </a:spcBef>
              <a:spcAft>
                <a:spcPts val="800"/>
              </a:spcAft>
            </a:pPr>
            <a:r>
              <a:rPr lang="en-US" sz="2400" dirty="0"/>
              <a:t>Venetoclax (VEN) is a potent, selective, orally available small-molecule </a:t>
            </a:r>
            <a:r>
              <a:rPr lang="en-US" sz="2400" dirty="0" smtClean="0"/>
              <a:t>inhibitor of Bcl-2. </a:t>
            </a:r>
          </a:p>
          <a:p>
            <a:pPr>
              <a:spcBef>
                <a:spcPts val="800"/>
              </a:spcBef>
              <a:spcAft>
                <a:spcPts val="800"/>
              </a:spcAft>
            </a:pPr>
            <a:r>
              <a:rPr lang="en-US" sz="2400" dirty="0" smtClean="0"/>
              <a:t>VEN induces </a:t>
            </a:r>
            <a:r>
              <a:rPr lang="en-US" sz="2400" dirty="0"/>
              <a:t>cell death in multiple myeloma (MM) cell lines and primary samples, particularly those with t(11;14</a:t>
            </a:r>
            <a:r>
              <a:rPr lang="en-US" sz="2400" dirty="0" smtClean="0"/>
              <a:t>) abnormality, </a:t>
            </a:r>
            <a:r>
              <a:rPr lang="en-US" sz="2400" dirty="0"/>
              <a:t>which </a:t>
            </a:r>
            <a:r>
              <a:rPr lang="en-US" sz="2400" dirty="0" smtClean="0"/>
              <a:t>correlate with high ratios of </a:t>
            </a:r>
            <a:r>
              <a:rPr lang="en-US" sz="2400" dirty="0"/>
              <a:t>Bcl-2 </a:t>
            </a:r>
            <a:r>
              <a:rPr lang="en-US" sz="2400" dirty="0" smtClean="0"/>
              <a:t>to Mcl-1 and </a:t>
            </a:r>
            <a:r>
              <a:rPr lang="en-US" sz="2400" dirty="0"/>
              <a:t>Bcl-2 </a:t>
            </a:r>
            <a:r>
              <a:rPr lang="en-US" sz="2400" dirty="0" smtClean="0"/>
              <a:t>to </a:t>
            </a:r>
            <a:r>
              <a:rPr lang="en-US" sz="2400" dirty="0" err="1" smtClean="0"/>
              <a:t>Bcl</a:t>
            </a:r>
            <a:r>
              <a:rPr lang="en-US" sz="2400" dirty="0" smtClean="0"/>
              <a:t>-X</a:t>
            </a:r>
            <a:r>
              <a:rPr lang="en-US" sz="2400" baseline="-25000" dirty="0" smtClean="0"/>
              <a:t>L</a:t>
            </a:r>
            <a:r>
              <a:rPr lang="en-US" sz="2400" dirty="0" smtClean="0"/>
              <a:t> in mRNA samples</a:t>
            </a:r>
            <a:r>
              <a:rPr lang="en-US" sz="2400" dirty="0"/>
              <a:t> (</a:t>
            </a:r>
            <a:r>
              <a:rPr lang="en-US" sz="2400" i="1" dirty="0"/>
              <a:t>Leukemia</a:t>
            </a:r>
            <a:r>
              <a:rPr lang="en-US" sz="2400" dirty="0"/>
              <a:t> 2014; </a:t>
            </a:r>
            <a:r>
              <a:rPr lang="en-US" sz="2400" i="1" dirty="0" err="1"/>
              <a:t>Mol</a:t>
            </a:r>
            <a:r>
              <a:rPr lang="en-US" sz="2400" i="1" dirty="0"/>
              <a:t> Cancer </a:t>
            </a:r>
            <a:r>
              <a:rPr lang="en-US" sz="2400" i="1" dirty="0" err="1"/>
              <a:t>Ther</a:t>
            </a:r>
            <a:r>
              <a:rPr lang="en-US" sz="2400" dirty="0"/>
              <a:t> 2016</a:t>
            </a:r>
            <a:r>
              <a:rPr lang="en-US" sz="2400" dirty="0" smtClean="0"/>
              <a:t>).</a:t>
            </a:r>
          </a:p>
          <a:p>
            <a:pPr>
              <a:spcBef>
                <a:spcPts val="800"/>
              </a:spcBef>
              <a:spcAft>
                <a:spcPts val="800"/>
              </a:spcAft>
            </a:pPr>
            <a:r>
              <a:rPr lang="en-US" sz="2400" b="1" u="sng" dirty="0" smtClean="0"/>
              <a:t>Study objective</a:t>
            </a:r>
            <a:r>
              <a:rPr lang="en-US" sz="2400" b="1" dirty="0" smtClean="0"/>
              <a:t>:</a:t>
            </a:r>
            <a:r>
              <a:rPr lang="en-US" sz="2400" dirty="0" smtClean="0"/>
              <a:t> To compare the efficacy and safety of VEN monotherapy in patients with relapsed/refractory (R/R) MM.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152400" y="6519446"/>
            <a:ext cx="42166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Kumar S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488.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347110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15413"/>
            <a:ext cx="8452800" cy="1143000"/>
          </a:xfrm>
        </p:spPr>
        <p:txBody>
          <a:bodyPr/>
          <a:lstStyle/>
          <a:p>
            <a:r>
              <a:rPr lang="en-US" dirty="0" smtClean="0"/>
              <a:t>Phase I Trial </a:t>
            </a:r>
            <a:r>
              <a:rPr lang="en-US" dirty="0"/>
              <a:t>Design for Patients with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R/R </a:t>
            </a:r>
            <a:r>
              <a:rPr lang="en-US" dirty="0"/>
              <a:t>MM (N = 66)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4800600"/>
            <a:ext cx="7924800" cy="1261646"/>
          </a:xfrm>
        </p:spPr>
        <p:txBody>
          <a:bodyPr/>
          <a:lstStyle/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en-US" sz="1700" dirty="0" smtClean="0"/>
              <a:t>Following a 2-week lead-in period, pts were treated on a 21-day cycle with daily VEN (300 to 1,200 mg); </a:t>
            </a:r>
            <a:r>
              <a:rPr lang="en-US" sz="1700" dirty="0"/>
              <a:t>pts whose </a:t>
            </a:r>
            <a:r>
              <a:rPr lang="en-US" sz="1700" dirty="0" smtClean="0"/>
              <a:t>disease progressed on VEN monotherapy could have dexamethasone added and </a:t>
            </a:r>
            <a:r>
              <a:rPr lang="en-US" sz="1700" dirty="0"/>
              <a:t>continue on </a:t>
            </a:r>
            <a:r>
              <a:rPr lang="en-US" sz="1700" dirty="0" smtClean="0"/>
              <a:t>study</a:t>
            </a:r>
          </a:p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en-US" sz="1700" b="1" u="sng" dirty="0" smtClean="0"/>
              <a:t>Endpoints include</a:t>
            </a:r>
            <a:r>
              <a:rPr lang="en-US" sz="1700" dirty="0" smtClean="0"/>
              <a:t>: Safety and </a:t>
            </a:r>
            <a:r>
              <a:rPr lang="en-US" sz="1700" dirty="0"/>
              <a:t>tolerability, maximum tolerated dose, recommended Phase II dose, objective response rate </a:t>
            </a:r>
            <a:r>
              <a:rPr lang="en-US" sz="1700" dirty="0" smtClean="0"/>
              <a:t>(ORR)</a:t>
            </a:r>
            <a:endParaRPr lang="en-US" sz="17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219200"/>
            <a:ext cx="6546097" cy="319491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52400" y="6519446"/>
            <a:ext cx="42166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FFFF"/>
                </a:solidFill>
              </a:rPr>
              <a:t>Kumar S et al. </a:t>
            </a:r>
            <a:r>
              <a:rPr lang="en-US" sz="1600" i="1" dirty="0" smtClean="0">
                <a:solidFill>
                  <a:srgbClr val="FFFFFF"/>
                </a:solidFill>
              </a:rPr>
              <a:t>Proc ASH </a:t>
            </a:r>
            <a:r>
              <a:rPr lang="en-US" sz="1600" dirty="0" smtClean="0">
                <a:solidFill>
                  <a:srgbClr val="FFFFFF"/>
                </a:solidFill>
              </a:rPr>
              <a:t>2016;Abstract 488.</a:t>
            </a:r>
            <a:endParaRPr lang="en-US" sz="1600" dirty="0">
              <a:solidFill>
                <a:srgbClr val="FFFF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62800" y="1425429"/>
            <a:ext cx="10668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/>
              <a:t>N = </a:t>
            </a:r>
            <a:r>
              <a:rPr lang="en-US" sz="1500" b="1" dirty="0" smtClean="0"/>
              <a:t>66</a:t>
            </a:r>
            <a:endParaRPr lang="en-US" sz="15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7162800" y="1968012"/>
            <a:ext cx="10668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 smtClean="0"/>
              <a:t>n = 6</a:t>
            </a:r>
            <a:endParaRPr lang="en-US" sz="1500" dirty="0"/>
          </a:p>
        </p:txBody>
      </p:sp>
      <p:sp>
        <p:nvSpPr>
          <p:cNvPr id="14" name="TextBox 13"/>
          <p:cNvSpPr txBox="1"/>
          <p:nvPr/>
        </p:nvSpPr>
        <p:spPr>
          <a:xfrm>
            <a:off x="7162800" y="2417931"/>
            <a:ext cx="10668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/>
              <a:t>n = </a:t>
            </a:r>
            <a:r>
              <a:rPr lang="en-US" sz="1500" smtClean="0"/>
              <a:t>9</a:t>
            </a:r>
            <a:endParaRPr lang="en-US" sz="1500" dirty="0"/>
          </a:p>
        </p:txBody>
      </p:sp>
      <p:sp>
        <p:nvSpPr>
          <p:cNvPr id="15" name="TextBox 14"/>
          <p:cNvSpPr txBox="1"/>
          <p:nvPr/>
        </p:nvSpPr>
        <p:spPr>
          <a:xfrm>
            <a:off x="7162800" y="2886416"/>
            <a:ext cx="10668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/>
              <a:t>n = </a:t>
            </a:r>
            <a:r>
              <a:rPr lang="en-US" sz="1500" dirty="0" smtClean="0"/>
              <a:t>6</a:t>
            </a:r>
            <a:endParaRPr lang="en-US" sz="1500" dirty="0"/>
          </a:p>
        </p:txBody>
      </p:sp>
      <p:sp>
        <p:nvSpPr>
          <p:cNvPr id="16" name="TextBox 15"/>
          <p:cNvSpPr txBox="1"/>
          <p:nvPr/>
        </p:nvSpPr>
        <p:spPr>
          <a:xfrm>
            <a:off x="7162800" y="3319536"/>
            <a:ext cx="10668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/>
              <a:t>n = </a:t>
            </a:r>
            <a:r>
              <a:rPr lang="en-US" sz="1500" dirty="0" smtClean="0"/>
              <a:t>9</a:t>
            </a:r>
            <a:endParaRPr lang="en-US" sz="1500" dirty="0"/>
          </a:p>
        </p:txBody>
      </p:sp>
      <p:sp>
        <p:nvSpPr>
          <p:cNvPr id="17" name="TextBox 16"/>
          <p:cNvSpPr txBox="1"/>
          <p:nvPr/>
        </p:nvSpPr>
        <p:spPr>
          <a:xfrm>
            <a:off x="7162800" y="3931038"/>
            <a:ext cx="10668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/>
              <a:t>n = </a:t>
            </a:r>
            <a:r>
              <a:rPr lang="en-US" sz="1500" dirty="0" smtClean="0"/>
              <a:t>36</a:t>
            </a:r>
            <a:endParaRPr lang="en-US" sz="1500" dirty="0"/>
          </a:p>
        </p:txBody>
      </p:sp>
    </p:spTree>
    <p:extLst>
      <p:ext uri="{BB962C8B-B14F-4D97-AF65-F5344CB8AC3E}">
        <p14:creationId xmlns:p14="http://schemas.microsoft.com/office/powerpoint/2010/main" val="1065588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Response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152400" y="6519446"/>
            <a:ext cx="42166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FFFF"/>
                </a:solidFill>
              </a:rPr>
              <a:t>Kumar S et al. </a:t>
            </a:r>
            <a:r>
              <a:rPr lang="en-US" sz="1600" i="1" dirty="0" smtClean="0">
                <a:solidFill>
                  <a:srgbClr val="FFFFFF"/>
                </a:solidFill>
              </a:rPr>
              <a:t>Proc ASH </a:t>
            </a:r>
            <a:r>
              <a:rPr lang="en-US" sz="1600" dirty="0" smtClean="0">
                <a:solidFill>
                  <a:srgbClr val="FFFFFF"/>
                </a:solidFill>
              </a:rPr>
              <a:t>2016;Abstract 488.</a:t>
            </a:r>
            <a:endParaRPr lang="en-US" sz="1600" dirty="0">
              <a:solidFill>
                <a:srgbClr val="FFFFFF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767" y="979668"/>
            <a:ext cx="5562600" cy="530893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667000" y="3316831"/>
            <a:ext cx="12192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smtClean="0"/>
              <a:t>ORR 21%</a:t>
            </a:r>
            <a:endParaRPr lang="en-US" sz="15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191000" y="1600200"/>
            <a:ext cx="12192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smtClean="0"/>
              <a:t>ORR 40%</a:t>
            </a:r>
            <a:endParaRPr lang="en-US" sz="15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791200" y="4800600"/>
            <a:ext cx="12192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 smtClean="0"/>
              <a:t>ORR 6%</a:t>
            </a:r>
            <a:endParaRPr lang="en-US" sz="1500" b="1" dirty="0"/>
          </a:p>
        </p:txBody>
      </p:sp>
    </p:spTree>
    <p:extLst>
      <p:ext uri="{BB962C8B-B14F-4D97-AF65-F5344CB8AC3E}">
        <p14:creationId xmlns:p14="http://schemas.microsoft.com/office/powerpoint/2010/main" val="643091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3"/>
          <p:cNvSpPr>
            <a:spLocks noChangeArrowheads="1"/>
          </p:cNvSpPr>
          <p:nvPr/>
        </p:nvSpPr>
        <p:spPr bwMode="auto">
          <a:xfrm>
            <a:off x="533400" y="1016877"/>
            <a:ext cx="7924799" cy="3326523"/>
          </a:xfrm>
          <a:prstGeom prst="rect">
            <a:avLst/>
          </a:prstGeom>
          <a:solidFill>
            <a:srgbClr val="9CCBE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algn="l">
              <a:spcBef>
                <a:spcPts val="1675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endParaRPr lang="en-US" altLang="en-US" sz="180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 Adverse Events (AEs)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5307530"/>
              </p:ext>
            </p:extLst>
          </p:nvPr>
        </p:nvGraphicFramePr>
        <p:xfrm>
          <a:off x="685800" y="1143000"/>
          <a:ext cx="7619999" cy="30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68888"/>
                <a:gridCol w="2022593"/>
                <a:gridCol w="1928518"/>
              </a:tblGrid>
              <a:tr h="508000">
                <a:tc>
                  <a:txBody>
                    <a:bodyPr/>
                    <a:lstStyle/>
                    <a:p>
                      <a:r>
                        <a:rPr lang="en-US" sz="1700" dirty="0" smtClean="0">
                          <a:solidFill>
                            <a:schemeClr val="bg1"/>
                          </a:solidFill>
                        </a:rPr>
                        <a:t>Event</a:t>
                      </a:r>
                      <a:r>
                        <a:rPr lang="en-US" sz="1700" baseline="0" dirty="0" smtClean="0">
                          <a:solidFill>
                            <a:schemeClr val="bg1"/>
                          </a:solidFill>
                        </a:rPr>
                        <a:t> (n = 66)</a:t>
                      </a:r>
                      <a:endParaRPr lang="en-US" sz="17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A2D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>
                          <a:solidFill>
                            <a:schemeClr val="bg1"/>
                          </a:solidFill>
                        </a:rPr>
                        <a:t>All grades</a:t>
                      </a:r>
                      <a:endParaRPr lang="en-US" sz="17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A2D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>
                          <a:solidFill>
                            <a:schemeClr val="bg1"/>
                          </a:solidFill>
                        </a:rPr>
                        <a:t>Grade 3-4</a:t>
                      </a:r>
                      <a:endParaRPr lang="en-US" sz="17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A2D60"/>
                    </a:solidFill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dirty="0" smtClean="0">
                          <a:solidFill>
                            <a:schemeClr val="bg1"/>
                          </a:solidFill>
                        </a:rPr>
                        <a:t>Thrombocytopenia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>
                          <a:solidFill>
                            <a:schemeClr val="bg1"/>
                          </a:solidFill>
                        </a:rPr>
                        <a:t>21 (32%)</a:t>
                      </a:r>
                      <a:endParaRPr lang="en-US" sz="17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>
                          <a:solidFill>
                            <a:schemeClr val="bg1"/>
                          </a:solidFill>
                        </a:rPr>
                        <a:t>17 (26%)</a:t>
                      </a:r>
                      <a:endParaRPr lang="en-US" sz="17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</a:tr>
              <a:tr h="508000">
                <a:tc>
                  <a:txBody>
                    <a:bodyPr/>
                    <a:lstStyle/>
                    <a:p>
                      <a:r>
                        <a:rPr lang="en-US" sz="1700" dirty="0" smtClean="0">
                          <a:solidFill>
                            <a:schemeClr val="bg1"/>
                          </a:solidFill>
                        </a:rPr>
                        <a:t>Neutropenia</a:t>
                      </a:r>
                      <a:endParaRPr lang="en-US" sz="17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>
                          <a:solidFill>
                            <a:schemeClr val="bg1"/>
                          </a:solidFill>
                        </a:rPr>
                        <a:t>18 (27%)</a:t>
                      </a:r>
                      <a:endParaRPr lang="en-US" sz="17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>
                          <a:solidFill>
                            <a:schemeClr val="bg1"/>
                          </a:solidFill>
                        </a:rPr>
                        <a:t>14 (21%)</a:t>
                      </a:r>
                      <a:endParaRPr lang="en-US" sz="17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</a:tr>
              <a:tr h="508000">
                <a:tc>
                  <a:txBody>
                    <a:bodyPr/>
                    <a:lstStyle/>
                    <a:p>
                      <a:r>
                        <a:rPr lang="en-US" sz="1700" dirty="0" smtClean="0">
                          <a:solidFill>
                            <a:schemeClr val="bg1"/>
                          </a:solidFill>
                        </a:rPr>
                        <a:t>Anemia</a:t>
                      </a:r>
                      <a:endParaRPr lang="en-US" sz="17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>
                          <a:solidFill>
                            <a:schemeClr val="bg1"/>
                          </a:solidFill>
                        </a:rPr>
                        <a:t>15 (23%)</a:t>
                      </a:r>
                      <a:endParaRPr lang="en-US" sz="17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>
                          <a:solidFill>
                            <a:schemeClr val="bg1"/>
                          </a:solidFill>
                        </a:rPr>
                        <a:t>9 (14%)</a:t>
                      </a:r>
                      <a:endParaRPr lang="en-US" sz="17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</a:tr>
              <a:tr h="508000">
                <a:tc>
                  <a:txBody>
                    <a:bodyPr/>
                    <a:lstStyle/>
                    <a:p>
                      <a:r>
                        <a:rPr lang="en-US" sz="1700" dirty="0" smtClean="0">
                          <a:solidFill>
                            <a:schemeClr val="bg1"/>
                          </a:solidFill>
                        </a:rPr>
                        <a:t>Leukopenia</a:t>
                      </a:r>
                      <a:endParaRPr lang="en-US" sz="17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>
                          <a:solidFill>
                            <a:schemeClr val="bg1"/>
                          </a:solidFill>
                        </a:rPr>
                        <a:t>15 (23%)</a:t>
                      </a:r>
                      <a:endParaRPr lang="en-US" sz="17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>
                          <a:solidFill>
                            <a:schemeClr val="bg1"/>
                          </a:solidFill>
                        </a:rPr>
                        <a:t>9 (14%)</a:t>
                      </a:r>
                      <a:endParaRPr lang="en-US" sz="17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</a:tr>
              <a:tr h="508000">
                <a:tc>
                  <a:txBody>
                    <a:bodyPr/>
                    <a:lstStyle/>
                    <a:p>
                      <a:r>
                        <a:rPr lang="en-US" sz="1700" dirty="0" smtClean="0">
                          <a:solidFill>
                            <a:schemeClr val="bg1"/>
                          </a:solidFill>
                        </a:rPr>
                        <a:t>Lymphopenia</a:t>
                      </a:r>
                      <a:endParaRPr lang="en-US" sz="17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>
                          <a:solidFill>
                            <a:schemeClr val="bg1"/>
                          </a:solidFill>
                        </a:rPr>
                        <a:t>12 (18%)</a:t>
                      </a:r>
                      <a:endParaRPr lang="en-US" sz="17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>
                          <a:solidFill>
                            <a:schemeClr val="bg1"/>
                          </a:solidFill>
                        </a:rPr>
                        <a:t>10 (15%)</a:t>
                      </a:r>
                      <a:endParaRPr lang="en-US" sz="17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81000" y="4698557"/>
            <a:ext cx="853440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1200"/>
              </a:spcBef>
              <a:buFont typeface="Arial" charset="0"/>
              <a:buChar char="•"/>
            </a:pPr>
            <a:r>
              <a:rPr lang="en-US" sz="1800" dirty="0" smtClean="0">
                <a:solidFill>
                  <a:srgbClr val="FFFFFF"/>
                </a:solidFill>
              </a:rPr>
              <a:t>Two pts had dose-limiting toxicities at 600 mg (abdominal pain and nausea)</a:t>
            </a:r>
          </a:p>
          <a:p>
            <a:pPr marL="342900" indent="-342900">
              <a:spcBef>
                <a:spcPts val="1200"/>
              </a:spcBef>
              <a:buFont typeface="Arial" charset="0"/>
              <a:buChar char="•"/>
            </a:pPr>
            <a:r>
              <a:rPr lang="en-US" sz="1800" dirty="0" smtClean="0">
                <a:solidFill>
                  <a:srgbClr val="FFFFFF"/>
                </a:solidFill>
              </a:rPr>
              <a:t>Serious AEs (≥2% of pts): pneumonia (8%), sepsis (5%), pain, pyrexia, cough and hypotension (3% each)</a:t>
            </a:r>
          </a:p>
          <a:p>
            <a:pPr marL="342900" indent="-342900">
              <a:spcBef>
                <a:spcPts val="1200"/>
              </a:spcBef>
              <a:buFont typeface="Arial" charset="0"/>
              <a:buChar char="•"/>
            </a:pPr>
            <a:r>
              <a:rPr lang="en-US" sz="1800" dirty="0"/>
              <a:t>No TLS events were </a:t>
            </a:r>
            <a:r>
              <a:rPr lang="en-US" sz="1800" dirty="0" smtClean="0"/>
              <a:t>reported</a:t>
            </a:r>
            <a:endParaRPr lang="en-US" sz="1800" dirty="0"/>
          </a:p>
        </p:txBody>
      </p:sp>
      <p:sp>
        <p:nvSpPr>
          <p:cNvPr id="7" name="TextBox 6"/>
          <p:cNvSpPr txBox="1"/>
          <p:nvPr/>
        </p:nvSpPr>
        <p:spPr>
          <a:xfrm>
            <a:off x="152400" y="6519446"/>
            <a:ext cx="42166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FFFF"/>
                </a:solidFill>
              </a:rPr>
              <a:t>Kumar S et al. </a:t>
            </a:r>
            <a:r>
              <a:rPr lang="en-US" sz="1600" i="1" dirty="0" smtClean="0">
                <a:solidFill>
                  <a:srgbClr val="FFFFFF"/>
                </a:solidFill>
              </a:rPr>
              <a:t>Proc ASH </a:t>
            </a:r>
            <a:r>
              <a:rPr lang="en-US" sz="1600" dirty="0" smtClean="0">
                <a:solidFill>
                  <a:srgbClr val="FFFFFF"/>
                </a:solidFill>
              </a:rPr>
              <a:t>2016;Abstract 488.</a:t>
            </a:r>
            <a:endParaRPr lang="en-US" sz="16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368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Author 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en-US" sz="2100" dirty="0">
                <a:latin typeface="Arial" charset="0"/>
                <a:ea typeface="Arial" charset="0"/>
                <a:cs typeface="Arial" charset="0"/>
              </a:rPr>
              <a:t>VEN monotherapy had an acceptable safety profile among patients with heavily pretreated MM.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en-US" sz="2100" dirty="0">
                <a:latin typeface="Arial" charset="0"/>
                <a:ea typeface="Arial" charset="0"/>
                <a:cs typeface="Arial" charset="0"/>
              </a:rPr>
              <a:t>ORR was 21% for all patients with ≥VGPR </a:t>
            </a:r>
            <a:r>
              <a:rPr lang="en-US" sz="2100" dirty="0" smtClean="0">
                <a:latin typeface="Arial" charset="0"/>
                <a:ea typeface="Arial" charset="0"/>
                <a:cs typeface="Arial" charset="0"/>
              </a:rPr>
              <a:t>of </a:t>
            </a:r>
            <a:r>
              <a:rPr lang="en-US" sz="2100" dirty="0">
                <a:latin typeface="Arial" charset="0"/>
                <a:ea typeface="Arial" charset="0"/>
                <a:cs typeface="Arial" charset="0"/>
              </a:rPr>
              <a:t>15%.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en-US" sz="2100" dirty="0">
                <a:latin typeface="Arial" charset="0"/>
                <a:ea typeface="Arial" charset="0"/>
                <a:cs typeface="Arial" charset="0"/>
              </a:rPr>
              <a:t>Higher </a:t>
            </a:r>
            <a:r>
              <a:rPr lang="en-US" sz="2100" dirty="0" smtClean="0">
                <a:latin typeface="Arial" charset="0"/>
                <a:ea typeface="Arial" charset="0"/>
                <a:cs typeface="Arial" charset="0"/>
              </a:rPr>
              <a:t>ORR </a:t>
            </a:r>
            <a:r>
              <a:rPr lang="mr-IN" sz="2100" dirty="0" smtClean="0">
                <a:latin typeface="Arial" charset="0"/>
                <a:ea typeface="Arial" charset="0"/>
                <a:cs typeface="Arial" charset="0"/>
              </a:rPr>
              <a:t>(</a:t>
            </a:r>
            <a:r>
              <a:rPr lang="mr-IN" sz="2100" dirty="0">
                <a:latin typeface="Arial" charset="0"/>
                <a:ea typeface="Arial" charset="0"/>
                <a:cs typeface="Arial" charset="0"/>
              </a:rPr>
              <a:t>40% </a:t>
            </a:r>
            <a:r>
              <a:rPr lang="mr-IN" sz="2100" dirty="0" err="1">
                <a:latin typeface="Arial" charset="0"/>
                <a:ea typeface="Arial" charset="0"/>
                <a:cs typeface="Arial" charset="0"/>
              </a:rPr>
              <a:t>vs</a:t>
            </a:r>
            <a:r>
              <a:rPr lang="mr-IN" sz="2100" dirty="0">
                <a:latin typeface="Arial" charset="0"/>
                <a:ea typeface="Arial" charset="0"/>
                <a:cs typeface="Arial" charset="0"/>
              </a:rPr>
              <a:t> 6</a:t>
            </a:r>
            <a:r>
              <a:rPr lang="mr-IN" sz="2100" dirty="0" smtClean="0">
                <a:latin typeface="Arial" charset="0"/>
                <a:ea typeface="Arial" charset="0"/>
                <a:cs typeface="Arial" charset="0"/>
              </a:rPr>
              <a:t>%)</a:t>
            </a:r>
            <a:r>
              <a:rPr lang="en-US" sz="2100" dirty="0" smtClean="0">
                <a:latin typeface="Arial" charset="0"/>
                <a:ea typeface="Arial" charset="0"/>
                <a:cs typeface="Arial" charset="0"/>
              </a:rPr>
              <a:t> and </a:t>
            </a:r>
            <a:r>
              <a:rPr lang="en-US" sz="2100" dirty="0">
                <a:latin typeface="Arial" charset="0"/>
                <a:ea typeface="Arial" charset="0"/>
                <a:cs typeface="Arial" charset="0"/>
              </a:rPr>
              <a:t>deeper ≥VGPR </a:t>
            </a:r>
            <a:r>
              <a:rPr lang="is-IS" sz="2100" dirty="0">
                <a:latin typeface="Arial" charset="0"/>
                <a:ea typeface="Arial" charset="0"/>
                <a:cs typeface="Arial" charset="0"/>
              </a:rPr>
              <a:t> (27% vs 6</a:t>
            </a:r>
            <a:r>
              <a:rPr lang="is-IS" sz="2100" dirty="0" smtClean="0">
                <a:latin typeface="Arial" charset="0"/>
                <a:ea typeface="Arial" charset="0"/>
                <a:cs typeface="Arial" charset="0"/>
              </a:rPr>
              <a:t>%) </a:t>
            </a:r>
            <a:r>
              <a:rPr lang="en-US" sz="2100" dirty="0" smtClean="0">
                <a:latin typeface="Arial" charset="0"/>
                <a:ea typeface="Arial" charset="0"/>
                <a:cs typeface="Arial" charset="0"/>
              </a:rPr>
              <a:t>were </a:t>
            </a:r>
            <a:r>
              <a:rPr lang="en-US" sz="2100" dirty="0">
                <a:latin typeface="Arial" charset="0"/>
                <a:ea typeface="Arial" charset="0"/>
                <a:cs typeface="Arial" charset="0"/>
              </a:rPr>
              <a:t>seen for patients with t(11;14) versus those without the </a:t>
            </a:r>
            <a:r>
              <a:rPr lang="en-US" sz="2100" dirty="0" smtClean="0">
                <a:latin typeface="Arial" charset="0"/>
                <a:ea typeface="Arial" charset="0"/>
                <a:cs typeface="Arial" charset="0"/>
              </a:rPr>
              <a:t>translocation.</a:t>
            </a:r>
            <a:endParaRPr lang="en-US" sz="2100" dirty="0">
              <a:latin typeface="Arial" charset="0"/>
              <a:ea typeface="Arial" charset="0"/>
              <a:cs typeface="Arial" charset="0"/>
            </a:endParaRP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en-US" sz="2100" dirty="0" smtClean="0">
                <a:latin typeface="Arial" charset="0"/>
                <a:ea typeface="Arial" charset="0"/>
                <a:cs typeface="Arial" charset="0"/>
              </a:rPr>
              <a:t>VEN </a:t>
            </a:r>
            <a:r>
              <a:rPr lang="en-US" sz="2100" dirty="0">
                <a:latin typeface="Arial" charset="0"/>
                <a:ea typeface="Arial" charset="0"/>
                <a:cs typeface="Arial" charset="0"/>
              </a:rPr>
              <a:t>activity in t(11;14) was independent of </a:t>
            </a:r>
            <a:r>
              <a:rPr lang="en-US" sz="2100" dirty="0" smtClean="0">
                <a:latin typeface="Arial" charset="0"/>
                <a:ea typeface="Arial" charset="0"/>
                <a:cs typeface="Arial" charset="0"/>
              </a:rPr>
              <a:t>refractoriness.</a:t>
            </a:r>
            <a:endParaRPr lang="en-US" sz="2100" dirty="0">
              <a:latin typeface="Arial" charset="0"/>
              <a:ea typeface="Arial" charset="0"/>
              <a:cs typeface="Arial" charset="0"/>
            </a:endParaRPr>
          </a:p>
          <a:p>
            <a:pPr marL="342900" lvl="1" indent="-342900">
              <a:spcBef>
                <a:spcPts val="200"/>
              </a:spcBef>
              <a:spcAft>
                <a:spcPts val="200"/>
              </a:spcAft>
              <a:buFontTx/>
              <a:buChar char="•"/>
            </a:pPr>
            <a:r>
              <a:rPr lang="en-US" sz="2100" dirty="0">
                <a:latin typeface="Arial" charset="0"/>
                <a:ea typeface="Arial" charset="0"/>
                <a:cs typeface="Arial" charset="0"/>
              </a:rPr>
              <a:t>Higher ORR (88% vs 20%) </a:t>
            </a:r>
            <a:r>
              <a:rPr lang="en-US" sz="2100" dirty="0" smtClean="0">
                <a:latin typeface="Arial" charset="0"/>
                <a:ea typeface="Arial" charset="0"/>
                <a:cs typeface="Arial" charset="0"/>
              </a:rPr>
              <a:t>was </a:t>
            </a:r>
            <a:r>
              <a:rPr lang="en-US" sz="2100" dirty="0">
                <a:latin typeface="Arial" charset="0"/>
                <a:ea typeface="Arial" charset="0"/>
                <a:cs typeface="Arial" charset="0"/>
              </a:rPr>
              <a:t>seen in patients with t(11;14) with a high </a:t>
            </a:r>
            <a:r>
              <a:rPr lang="mr-IN" sz="2100" dirty="0" smtClean="0">
                <a:latin typeface="Arial" charset="0"/>
                <a:ea typeface="Arial" charset="0"/>
                <a:cs typeface="Arial" charset="0"/>
              </a:rPr>
              <a:t>Bcl-2:Bcl-2L1</a:t>
            </a:r>
            <a:r>
              <a:rPr lang="en-US" sz="21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100" dirty="0" smtClean="0">
                <a:latin typeface="Arial" charset="0"/>
                <a:ea typeface="Arial" charset="0"/>
                <a:cs typeface="Arial" charset="0"/>
              </a:rPr>
              <a:t>ratio </a:t>
            </a:r>
            <a:r>
              <a:rPr lang="en-US" sz="2100" dirty="0">
                <a:latin typeface="Arial" charset="0"/>
                <a:ea typeface="Arial" charset="0"/>
                <a:cs typeface="Arial" charset="0"/>
              </a:rPr>
              <a:t>(data not shown</a:t>
            </a:r>
            <a:r>
              <a:rPr lang="en-US" sz="2100" dirty="0" smtClean="0">
                <a:latin typeface="Arial" charset="0"/>
                <a:ea typeface="Arial" charset="0"/>
                <a:cs typeface="Arial" charset="0"/>
              </a:rPr>
              <a:t>).</a:t>
            </a:r>
            <a:endParaRPr lang="en-US" sz="2100" dirty="0">
              <a:latin typeface="Arial" charset="0"/>
              <a:ea typeface="Arial" charset="0"/>
              <a:cs typeface="Arial" charset="0"/>
            </a:endParaRP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en-US" sz="2100" dirty="0">
                <a:latin typeface="Arial" charset="0"/>
                <a:ea typeface="Arial" charset="0"/>
                <a:cs typeface="Arial" charset="0"/>
              </a:rPr>
              <a:t>These results confirm the </a:t>
            </a:r>
            <a:r>
              <a:rPr lang="en-US" sz="2100" dirty="0" smtClean="0">
                <a:latin typeface="Arial" charset="0"/>
                <a:ea typeface="Arial" charset="0"/>
                <a:cs typeface="Arial" charset="0"/>
              </a:rPr>
              <a:t>single-agent </a:t>
            </a:r>
            <a:r>
              <a:rPr lang="en-US" sz="2100" dirty="0">
                <a:latin typeface="Arial" charset="0"/>
                <a:ea typeface="Arial" charset="0"/>
                <a:cs typeface="Arial" charset="0"/>
              </a:rPr>
              <a:t>antitumor activity of VEN in patients with R/R MM and t(11;14</a:t>
            </a:r>
            <a:r>
              <a:rPr lang="en-US" sz="2100" dirty="0" smtClean="0">
                <a:latin typeface="Arial" charset="0"/>
                <a:ea typeface="Arial" charset="0"/>
                <a:cs typeface="Arial" charset="0"/>
              </a:rPr>
              <a:t>) and support </a:t>
            </a:r>
            <a:r>
              <a:rPr lang="en-US" sz="2100" dirty="0">
                <a:latin typeface="Arial" charset="0"/>
                <a:ea typeface="Arial" charset="0"/>
                <a:cs typeface="Arial" charset="0"/>
              </a:rPr>
              <a:t>studies with VEN in alternative combination therapies</a:t>
            </a:r>
            <a:r>
              <a:rPr lang="en-US" sz="2100" dirty="0" smtClean="0">
                <a:latin typeface="Arial" charset="0"/>
                <a:ea typeface="Arial" charset="0"/>
                <a:cs typeface="Arial" charset="0"/>
              </a:rPr>
              <a:t>.</a:t>
            </a:r>
            <a:endParaRPr lang="en-US" sz="21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2400" y="6519446"/>
            <a:ext cx="42166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Kumar S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488.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67848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7772400" cy="1143000"/>
          </a:xfrm>
        </p:spPr>
        <p:txBody>
          <a:bodyPr/>
          <a:lstStyle/>
          <a:p>
            <a:r>
              <a:rPr lang="en-US" dirty="0" err="1"/>
              <a:t>Venetoclax</a:t>
            </a:r>
            <a:r>
              <a:rPr lang="en-US" dirty="0"/>
              <a:t> Combined with </a:t>
            </a:r>
            <a:r>
              <a:rPr lang="en-US" dirty="0" err="1"/>
              <a:t>Bortezomib</a:t>
            </a:r>
            <a:r>
              <a:rPr lang="en-US" dirty="0"/>
              <a:t> and Dexamethasone for Patients with Relapsed/Refractory Multiple Myeloma </a:t>
            </a:r>
            <a:endParaRPr lang="en-US" baseline="30000" dirty="0"/>
          </a:p>
        </p:txBody>
      </p:sp>
      <p:sp>
        <p:nvSpPr>
          <p:cNvPr id="6" name="Subtitle 4"/>
          <p:cNvSpPr>
            <a:spLocks noGrp="1"/>
          </p:cNvSpPr>
          <p:nvPr>
            <p:ph type="subTitle" idx="1"/>
          </p:nvPr>
        </p:nvSpPr>
        <p:spPr>
          <a:xfrm>
            <a:off x="838200" y="3886200"/>
            <a:ext cx="6400800" cy="1752600"/>
          </a:xfrm>
        </p:spPr>
        <p:txBody>
          <a:bodyPr/>
          <a:lstStyle/>
          <a:p>
            <a:pPr lvl="0"/>
            <a:r>
              <a:rPr lang="en-US" i="0" dirty="0"/>
              <a:t>Moreau P et al.</a:t>
            </a:r>
          </a:p>
          <a:p>
            <a:pPr lvl="0"/>
            <a:r>
              <a:rPr lang="en-US" dirty="0"/>
              <a:t>Proc ASH </a:t>
            </a:r>
            <a:r>
              <a:rPr lang="en-US" i="0" dirty="0"/>
              <a:t>2016;Abstract 975.</a:t>
            </a:r>
          </a:p>
        </p:txBody>
      </p:sp>
    </p:spTree>
    <p:extLst>
      <p:ext uri="{BB962C8B-B14F-4D97-AF65-F5344CB8AC3E}">
        <p14:creationId xmlns:p14="http://schemas.microsoft.com/office/powerpoint/2010/main" val="1770441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19200"/>
            <a:ext cx="8382000" cy="5257800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dirty="0" smtClean="0"/>
              <a:t>Bcl-2 </a:t>
            </a:r>
            <a:r>
              <a:rPr lang="en-US" dirty="0"/>
              <a:t>and </a:t>
            </a:r>
            <a:r>
              <a:rPr lang="en-US" dirty="0" smtClean="0"/>
              <a:t>Mcl-1 </a:t>
            </a:r>
            <a:r>
              <a:rPr lang="en-US" dirty="0"/>
              <a:t>promote </a:t>
            </a:r>
            <a:r>
              <a:rPr lang="en-US" dirty="0" smtClean="0"/>
              <a:t>MM </a:t>
            </a:r>
            <a:r>
              <a:rPr lang="en-US" dirty="0"/>
              <a:t>cell survival. </a:t>
            </a:r>
            <a:endParaRPr lang="en-US" dirty="0" smtClean="0"/>
          </a:p>
          <a:p>
            <a:pPr>
              <a:spcAft>
                <a:spcPts val="600"/>
              </a:spcAft>
            </a:pPr>
            <a:r>
              <a:rPr lang="en-US" dirty="0" smtClean="0"/>
              <a:t>Bortezomib (BORT) is a proteasome inhibitor that can </a:t>
            </a:r>
            <a:r>
              <a:rPr lang="en-US" dirty="0"/>
              <a:t>inhibit </a:t>
            </a:r>
            <a:r>
              <a:rPr lang="en-US" dirty="0" smtClean="0"/>
              <a:t>Mcl-1. 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When VEN is used in combination with BORT, it enhances BORT </a:t>
            </a:r>
            <a:r>
              <a:rPr lang="en-US" dirty="0"/>
              <a:t>activity </a:t>
            </a:r>
            <a:r>
              <a:rPr lang="en-US" dirty="0" smtClean="0"/>
              <a:t>in </a:t>
            </a:r>
            <a:r>
              <a:rPr lang="en-US" dirty="0"/>
              <a:t>MM cell lines and xenograft models</a:t>
            </a:r>
            <a:r>
              <a:rPr lang="en-US" dirty="0" smtClean="0"/>
              <a:t>. </a:t>
            </a:r>
          </a:p>
          <a:p>
            <a:pPr>
              <a:spcAft>
                <a:spcPts val="600"/>
              </a:spcAft>
            </a:pPr>
            <a:r>
              <a:rPr lang="en-US" b="1" u="sng" dirty="0" smtClean="0"/>
              <a:t>Study objective</a:t>
            </a:r>
            <a:r>
              <a:rPr lang="en-US" b="1" dirty="0" smtClean="0"/>
              <a:t>:</a:t>
            </a:r>
            <a:r>
              <a:rPr lang="en-US" dirty="0" smtClean="0"/>
              <a:t> To </a:t>
            </a:r>
            <a:r>
              <a:rPr lang="en-US" dirty="0"/>
              <a:t>assess the </a:t>
            </a:r>
            <a:r>
              <a:rPr lang="en-US" dirty="0" smtClean="0"/>
              <a:t>safety</a:t>
            </a:r>
            <a:r>
              <a:rPr lang="en-US" dirty="0"/>
              <a:t> </a:t>
            </a:r>
            <a:r>
              <a:rPr lang="en-US" dirty="0" smtClean="0"/>
              <a:t>and efficacy of VEN in combination with BORT and dexamethasone (dex) in patients with R/R MM.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52400" y="6519446"/>
            <a:ext cx="43043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Moreau P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975.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901562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theme/theme1.xml><?xml version="1.0" encoding="utf-8"?>
<a:theme xmlns:a="http://schemas.openxmlformats.org/drawingml/2006/main" name="Blank Presentation">
  <a:themeElements>
    <a:clrScheme name="">
      <a:dk1>
        <a:srgbClr val="FFFFFF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Blank Presentation">
  <a:themeElements>
    <a:clrScheme name="">
      <a:dk1>
        <a:srgbClr val="FFFFFF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Blank Presentation">
  <a:themeElements>
    <a:clrScheme name="">
      <a:dk1>
        <a:srgbClr val="FFFFFF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Blank Presentation">
  <a:themeElements>
    <a:clrScheme name="">
      <a:dk1>
        <a:srgbClr val="FFFFFF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Blank Presentation">
  <a:themeElements>
    <a:clrScheme name="">
      <a:dk1>
        <a:srgbClr val="FFFFFF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6881</TotalTime>
  <Words>937</Words>
  <Application>Microsoft Macintosh PowerPoint</Application>
  <PresentationFormat>On-screen Show (4:3)</PresentationFormat>
  <Paragraphs>142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13</vt:i4>
      </vt:variant>
    </vt:vector>
  </HeadingPairs>
  <TitlesOfParts>
    <vt:vector size="22" baseType="lpstr">
      <vt:lpstr>.AppleSystemUIFont</vt:lpstr>
      <vt:lpstr>Arial</vt:lpstr>
      <vt:lpstr>ＭＳ Ｐゴシック</vt:lpstr>
      <vt:lpstr>ヒラギノ角ゴ Pro W3</vt:lpstr>
      <vt:lpstr>Blank Presentation</vt:lpstr>
      <vt:lpstr>1_Blank Presentation</vt:lpstr>
      <vt:lpstr>2_Blank Presentation</vt:lpstr>
      <vt:lpstr>3_Blank Presentation</vt:lpstr>
      <vt:lpstr>4_Blank Presentation</vt:lpstr>
      <vt:lpstr>Venetoclax Monotherapy for Relapsed/Refractory Multiple Myeloma: Safety and Efficacy Results from a Phase I Study1  Venetoclax Combined with Bortezomib and Dexamethasone for Patients with Relapsed/Refractory Multiple Myeloma2 </vt:lpstr>
      <vt:lpstr>Venetoclax Monotherapy for Relapsed/Refractory Multiple Myeloma: Safety and Efficacy Results from a Phase I Study </vt:lpstr>
      <vt:lpstr>Introduction</vt:lpstr>
      <vt:lpstr>Phase I Trial Design for Patients with  R/R MM (N = 66) </vt:lpstr>
      <vt:lpstr>Response</vt:lpstr>
      <vt:lpstr>Select Adverse Events (AEs)</vt:lpstr>
      <vt:lpstr>Author Conclusions</vt:lpstr>
      <vt:lpstr>Venetoclax Combined with Bortezomib and Dexamethasone for Patients with Relapsed/Refractory Multiple Myeloma </vt:lpstr>
      <vt:lpstr>Introduction</vt:lpstr>
      <vt:lpstr>Phase Ib Trial Design: VEN/BORT/Dex Combination</vt:lpstr>
      <vt:lpstr>Response: VEN/BORT/Dex Combination</vt:lpstr>
      <vt:lpstr>Select AEs: VEN/BORT/Dex Combination</vt:lpstr>
      <vt:lpstr>Author Conclusions</vt:lpstr>
    </vt:vector>
  </TitlesOfParts>
  <Manager/>
  <Company>Research To Practice</Company>
  <LinksUpToDate>false</LinksUpToDate>
  <SharedDoc>false</SharedDoc>
  <HyperlinkBase/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 To Practice </dc:title>
  <dc:subject/>
  <dc:creator>Fernando G Rendina </dc:creator>
  <cp:keywords/>
  <dc:description/>
  <cp:lastModifiedBy>Microsoft Office User</cp:lastModifiedBy>
  <cp:revision>502</cp:revision>
  <cp:lastPrinted>2017-06-13T14:18:50Z</cp:lastPrinted>
  <dcterms:created xsi:type="dcterms:W3CDTF">2012-08-13T12:55:31Z</dcterms:created>
  <dcterms:modified xsi:type="dcterms:W3CDTF">2017-06-13T14:18:50Z</dcterms:modified>
  <cp:category/>
</cp:coreProperties>
</file>