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82" r:id="rId2"/>
    <p:sldId id="487" r:id="rId3"/>
    <p:sldId id="488" r:id="rId4"/>
    <p:sldId id="489" r:id="rId5"/>
    <p:sldId id="490" r:id="rId6"/>
    <p:sldId id="49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951E"/>
    <a:srgbClr val="B9D629"/>
    <a:srgbClr val="005795"/>
    <a:srgbClr val="0A2D60"/>
    <a:srgbClr val="702FA0"/>
    <a:srgbClr val="2BADD8"/>
    <a:srgbClr val="009051"/>
    <a:srgbClr val="BBE0E3"/>
    <a:srgbClr val="0025A7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23"/>
    <p:restoredTop sz="92020" autoAdjust="0"/>
  </p:normalViewPr>
  <p:slideViewPr>
    <p:cSldViewPr>
      <p:cViewPr>
        <p:scale>
          <a:sx n="100" d="100"/>
          <a:sy n="100" d="100"/>
        </p:scale>
        <p:origin x="1584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Updated Analysis of Overall Survival in Randomized Phase III Study of Idelalisib in Combination with Bendamustine and Rituximab in Patients with Relapsed/Refractory </a:t>
            </a:r>
            <a:r>
              <a:rPr lang="en-US" dirty="0" smtClean="0"/>
              <a:t>CLL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i="0" dirty="0" smtClean="0"/>
              <a:t>Zelenetz AD et </a:t>
            </a:r>
            <a:r>
              <a:rPr lang="en-US" i="0" dirty="0"/>
              <a:t>al.</a:t>
            </a:r>
          </a:p>
          <a:p>
            <a:pPr lvl="0"/>
            <a:r>
              <a:rPr lang="en-US" dirty="0"/>
              <a:t>Proc </a:t>
            </a:r>
            <a:r>
              <a:rPr lang="en-US" dirty="0" smtClean="0"/>
              <a:t>ASH </a:t>
            </a:r>
            <a:r>
              <a:rPr lang="en-US" i="0" dirty="0"/>
              <a:t>2016;Abstract </a:t>
            </a:r>
            <a:r>
              <a:rPr lang="en-US" i="0" dirty="0" smtClean="0"/>
              <a:t>231.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1158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r>
              <a:rPr lang="en-US" sz="2400" dirty="0" smtClean="0"/>
              <a:t>Therapies able to improve overall survival in patients with relapsed/refractory (R/R) CLL are needed.</a:t>
            </a:r>
          </a:p>
          <a:p>
            <a:r>
              <a:rPr lang="en-US" sz="2400" dirty="0" smtClean="0"/>
              <a:t>Previously, interim analysis of the STUDY 115 trial showed that the administration of idelalisib (IDELA) in combination with bendamustine/rituximab (BR) improves PFS compared to BR alone (</a:t>
            </a:r>
            <a:r>
              <a:rPr lang="en-US" sz="2400" i="1" dirty="0" smtClean="0"/>
              <a:t>Proc ASH </a:t>
            </a:r>
            <a:r>
              <a:rPr lang="en-US" sz="2400" dirty="0" smtClean="0"/>
              <a:t>2015;Abstract LBA-5):</a:t>
            </a:r>
          </a:p>
          <a:p>
            <a:pPr lvl="1"/>
            <a:r>
              <a:rPr lang="en-US" sz="2400" dirty="0" smtClean="0"/>
              <a:t>PFS = 23.1 mo (IDELA + BR) vs 11.1 mo (BR); </a:t>
            </a:r>
            <a:br>
              <a:rPr lang="en-US" sz="2400" dirty="0" smtClean="0"/>
            </a:br>
            <a:r>
              <a:rPr lang="en-US" sz="2400" i="1" dirty="0" smtClean="0"/>
              <a:t>p </a:t>
            </a:r>
            <a:r>
              <a:rPr lang="en-US" sz="2400" dirty="0" smtClean="0"/>
              <a:t>&lt; 0.0001</a:t>
            </a:r>
          </a:p>
          <a:p>
            <a:pPr lvl="1"/>
            <a:r>
              <a:rPr lang="en-US" sz="2400" dirty="0" smtClean="0"/>
              <a:t>Median follow-up = 12 months</a:t>
            </a:r>
          </a:p>
          <a:p>
            <a:r>
              <a:rPr lang="en-US" sz="2400" b="1" u="sng" dirty="0" smtClean="0"/>
              <a:t>Study objective:</a:t>
            </a:r>
            <a:r>
              <a:rPr lang="en-US" sz="2400" dirty="0" smtClean="0"/>
              <a:t> To analyze the overall survival data for </a:t>
            </a:r>
            <a:r>
              <a:rPr lang="en-US" sz="2400" dirty="0"/>
              <a:t>patients with R/R CLL </a:t>
            </a:r>
            <a:r>
              <a:rPr lang="en-US" sz="2400" dirty="0" smtClean="0"/>
              <a:t>treated with IDELA + BR versus BR alone after a longer follow-up period.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4533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Zelenetz AD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231.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4711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115 Phase III Trial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96" y="4895011"/>
            <a:ext cx="8772525" cy="738663"/>
          </a:xfrm>
        </p:spPr>
        <p:txBody>
          <a:bodyPr/>
          <a:lstStyle/>
          <a:p>
            <a:r>
              <a:rPr lang="en-US" sz="2000" b="1" u="sng" dirty="0" smtClean="0"/>
              <a:t>Primary endpoint</a:t>
            </a:r>
            <a:r>
              <a:rPr lang="en-US" sz="2000" dirty="0" smtClean="0"/>
              <a:t>: PFS</a:t>
            </a:r>
          </a:p>
          <a:p>
            <a:r>
              <a:rPr lang="en-US" sz="2000" b="1" dirty="0" smtClean="0"/>
              <a:t>Secondary endpoints include: </a:t>
            </a:r>
            <a:r>
              <a:rPr lang="en-US" sz="2000" dirty="0" smtClean="0"/>
              <a:t>OS, nodal response, ORR, CR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519446"/>
            <a:ext cx="4533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Zelenetz AD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231.</a:t>
            </a:r>
            <a:endParaRPr lang="en-US" sz="1600" dirty="0"/>
          </a:p>
        </p:txBody>
      </p:sp>
      <p:sp>
        <p:nvSpPr>
          <p:cNvPr id="8" name="Pentagon 68"/>
          <p:cNvSpPr>
            <a:spLocks noChangeArrowheads="1"/>
          </p:cNvSpPr>
          <p:nvPr/>
        </p:nvSpPr>
        <p:spPr bwMode="auto">
          <a:xfrm>
            <a:off x="4497584" y="4212066"/>
            <a:ext cx="3255962" cy="392847"/>
          </a:xfrm>
          <a:prstGeom prst="homePlate">
            <a:avLst>
              <a:gd name="adj" fmla="val 50050"/>
            </a:avLst>
          </a:prstGeom>
          <a:solidFill>
            <a:srgbClr val="702FA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ts val="500"/>
              </a:spcBef>
              <a:buClr>
                <a:srgbClr val="990000"/>
              </a:buClr>
              <a:buFont typeface="Symbol" charset="2"/>
              <a:buChar char="¨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500"/>
              </a:spcBef>
              <a:buChar char="–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5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5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25000"/>
              </a:spcAft>
              <a:buClrTx/>
              <a:buNone/>
            </a:pPr>
            <a:r>
              <a:rPr lang="en-US" altLang="en-US" sz="1600" b="1" dirty="0" smtClean="0">
                <a:solidFill>
                  <a:schemeClr val="bg1"/>
                </a:solidFill>
              </a:rPr>
              <a:t>Placebo </a:t>
            </a:r>
            <a:r>
              <a:rPr lang="en-US" sz="1600" b="1" dirty="0" smtClean="0"/>
              <a:t>(</a:t>
            </a:r>
            <a:r>
              <a:rPr lang="en-US" sz="1600" b="1" dirty="0"/>
              <a:t>PBO) </a:t>
            </a:r>
            <a:r>
              <a:rPr lang="en-US" sz="1600" b="1" dirty="0" smtClean="0"/>
              <a:t>BID</a:t>
            </a:r>
            <a:endParaRPr lang="en-US" sz="1600" b="1" dirty="0"/>
          </a:p>
        </p:txBody>
      </p:sp>
      <p:sp>
        <p:nvSpPr>
          <p:cNvPr id="9" name="Rectangle 45"/>
          <p:cNvSpPr>
            <a:spLocks noChangeArrowheads="1"/>
          </p:cNvSpPr>
          <p:nvPr/>
        </p:nvSpPr>
        <p:spPr bwMode="auto">
          <a:xfrm>
            <a:off x="3991011" y="1176405"/>
            <a:ext cx="431696" cy="1676399"/>
          </a:xfrm>
          <a:prstGeom prst="rect">
            <a:avLst/>
          </a:prstGeom>
          <a:solidFill>
            <a:srgbClr val="F9951E"/>
          </a:solidFill>
          <a:ln>
            <a:solidFill>
              <a:schemeClr val="bg1"/>
            </a:solidFill>
          </a:ln>
        </p:spPr>
        <p:txBody>
          <a:bodyPr vert="vert270" anchor="ctr"/>
          <a:lstStyle>
            <a:lvl1pPr eaLnBrk="0" hangingPunct="0">
              <a:spcBef>
                <a:spcPts val="500"/>
              </a:spcBef>
              <a:buClr>
                <a:srgbClr val="990000"/>
              </a:buClr>
              <a:buFont typeface="Symbol" charset="2"/>
              <a:buChar char="¨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500"/>
              </a:spcBef>
              <a:buChar char="–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5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5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25000"/>
              </a:spcAft>
              <a:buClrTx/>
              <a:buFontTx/>
              <a:buNone/>
            </a:pPr>
            <a:r>
              <a:rPr lang="en-US" altLang="en-US" sz="1600" b="1">
                <a:solidFill>
                  <a:srgbClr val="0025A7"/>
                </a:solidFill>
              </a:rPr>
              <a:t>Arm </a:t>
            </a:r>
            <a:r>
              <a:rPr lang="en-US" altLang="en-US" sz="1600" b="1" smtClean="0">
                <a:solidFill>
                  <a:srgbClr val="0025A7"/>
                </a:solidFill>
              </a:rPr>
              <a:t>A N </a:t>
            </a:r>
            <a:r>
              <a:rPr lang="en-US" altLang="en-US" sz="1600" b="1" dirty="0" smtClean="0">
                <a:solidFill>
                  <a:srgbClr val="0025A7"/>
                </a:solidFill>
              </a:rPr>
              <a:t>= 207</a:t>
            </a:r>
            <a:endParaRPr lang="en-US" altLang="en-US" sz="1600" b="1" dirty="0">
              <a:solidFill>
                <a:srgbClr val="0025A7"/>
              </a:solidFill>
            </a:endParaRPr>
          </a:p>
        </p:txBody>
      </p:sp>
      <p:sp>
        <p:nvSpPr>
          <p:cNvPr id="10" name="Rectangle 46"/>
          <p:cNvSpPr>
            <a:spLocks noChangeArrowheads="1"/>
          </p:cNvSpPr>
          <p:nvPr/>
        </p:nvSpPr>
        <p:spPr bwMode="auto">
          <a:xfrm>
            <a:off x="3991011" y="2929003"/>
            <a:ext cx="431696" cy="1675910"/>
          </a:xfrm>
          <a:prstGeom prst="rect">
            <a:avLst/>
          </a:prstGeom>
          <a:solidFill>
            <a:srgbClr val="B9D629"/>
          </a:solidFill>
          <a:ln>
            <a:solidFill>
              <a:schemeClr val="bg1"/>
            </a:solidFill>
          </a:ln>
        </p:spPr>
        <p:txBody>
          <a:bodyPr vert="vert270" anchor="ctr"/>
          <a:lstStyle>
            <a:lvl1pPr eaLnBrk="0" hangingPunct="0">
              <a:spcBef>
                <a:spcPts val="500"/>
              </a:spcBef>
              <a:buClr>
                <a:srgbClr val="990000"/>
              </a:buClr>
              <a:buFont typeface="Symbol" charset="2"/>
              <a:buChar char="¨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500"/>
              </a:spcBef>
              <a:buChar char="–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5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5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25000"/>
              </a:spcAft>
              <a:buClrTx/>
              <a:buFontTx/>
              <a:buNone/>
            </a:pPr>
            <a:r>
              <a:rPr lang="en-US" altLang="en-US" sz="1600" b="1">
                <a:solidFill>
                  <a:srgbClr val="0025A7"/>
                </a:solidFill>
              </a:rPr>
              <a:t>Arm </a:t>
            </a:r>
            <a:r>
              <a:rPr lang="en-US" altLang="en-US" sz="1600" b="1" smtClean="0">
                <a:solidFill>
                  <a:srgbClr val="0025A7"/>
                </a:solidFill>
              </a:rPr>
              <a:t>B N </a:t>
            </a:r>
            <a:r>
              <a:rPr lang="en-US" altLang="en-US" sz="1600" b="1" dirty="0" smtClean="0">
                <a:solidFill>
                  <a:srgbClr val="0025A7"/>
                </a:solidFill>
              </a:rPr>
              <a:t>= 209</a:t>
            </a:r>
            <a:endParaRPr lang="en-US" altLang="en-US" sz="1600" b="1" dirty="0">
              <a:solidFill>
                <a:srgbClr val="0025A7"/>
              </a:solidFill>
            </a:endParaRPr>
          </a:p>
        </p:txBody>
      </p:sp>
      <p:sp>
        <p:nvSpPr>
          <p:cNvPr id="13" name="Round Same Side Corner Rectangle 12"/>
          <p:cNvSpPr/>
          <p:nvPr/>
        </p:nvSpPr>
        <p:spPr bwMode="auto">
          <a:xfrm>
            <a:off x="4497389" y="1815321"/>
            <a:ext cx="2997200" cy="55767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BBE0E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Ins="0" anchor="ctr"/>
          <a:lstStyle/>
          <a:p>
            <a:pPr algn="ctr">
              <a:spcAft>
                <a:spcPct val="25000"/>
              </a:spcAft>
              <a:defRPr/>
            </a:pP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R (375 mg/m</a:t>
            </a:r>
            <a:r>
              <a:rPr lang="en-US" sz="1600" b="1" baseline="30000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 C1,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500 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mg/m</a:t>
            </a:r>
            <a:r>
              <a:rPr lang="en-US" sz="1600" b="1" baseline="30000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C2-6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14" name="Pentagon 50"/>
          <p:cNvSpPr>
            <a:spLocks noChangeArrowheads="1"/>
          </p:cNvSpPr>
          <p:nvPr/>
        </p:nvSpPr>
        <p:spPr bwMode="auto">
          <a:xfrm>
            <a:off x="4497390" y="2449189"/>
            <a:ext cx="3255962" cy="403615"/>
          </a:xfrm>
          <a:prstGeom prst="homePlate">
            <a:avLst>
              <a:gd name="adj" fmla="val 50050"/>
            </a:avLst>
          </a:prstGeom>
          <a:solidFill>
            <a:srgbClr val="2BADD8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ts val="500"/>
              </a:spcBef>
              <a:buClr>
                <a:srgbClr val="990000"/>
              </a:buClr>
              <a:buFont typeface="Symbol" charset="2"/>
              <a:buChar char="¨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500"/>
              </a:spcBef>
              <a:buChar char="–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5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5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25000"/>
              </a:spcAft>
              <a:buClrTx/>
              <a:buFontTx/>
              <a:buNone/>
            </a:pPr>
            <a:r>
              <a:rPr lang="en-US" altLang="en-US" sz="1600" b="1" dirty="0">
                <a:solidFill>
                  <a:srgbClr val="0025A7"/>
                </a:solidFill>
              </a:rPr>
              <a:t>IDELA (150 mg BID)</a:t>
            </a:r>
          </a:p>
        </p:txBody>
      </p:sp>
      <p:sp>
        <p:nvSpPr>
          <p:cNvPr id="15" name="Chevron 14"/>
          <p:cNvSpPr/>
          <p:nvPr/>
        </p:nvSpPr>
        <p:spPr bwMode="auto">
          <a:xfrm>
            <a:off x="7666038" y="2449189"/>
            <a:ext cx="1001713" cy="403615"/>
          </a:xfrm>
          <a:prstGeom prst="chevr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PD</a:t>
            </a:r>
          </a:p>
        </p:txBody>
      </p:sp>
      <p:sp>
        <p:nvSpPr>
          <p:cNvPr id="16" name="Chevron 15"/>
          <p:cNvSpPr/>
          <p:nvPr/>
        </p:nvSpPr>
        <p:spPr bwMode="auto">
          <a:xfrm>
            <a:off x="7666232" y="4212066"/>
            <a:ext cx="1001713" cy="392847"/>
          </a:xfrm>
          <a:prstGeom prst="chevron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PD</a:t>
            </a:r>
          </a:p>
        </p:txBody>
      </p:sp>
      <p:sp>
        <p:nvSpPr>
          <p:cNvPr id="17" name="Round Same Side Corner Rectangle 16"/>
          <p:cNvSpPr/>
          <p:nvPr/>
        </p:nvSpPr>
        <p:spPr bwMode="auto">
          <a:xfrm>
            <a:off x="4495800" y="1176405"/>
            <a:ext cx="2995419" cy="556714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BBE0E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Ins="0" anchor="ctr"/>
          <a:lstStyle/>
          <a:p>
            <a:pPr algn="ctr">
              <a:spcAft>
                <a:spcPct val="25000"/>
              </a:spcAft>
              <a:defRPr/>
            </a:pP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B (70 mg/m</a:t>
            </a:r>
            <a:r>
              <a:rPr lang="en-US" sz="1600" b="1" baseline="30000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D1,2 </a:t>
            </a:r>
            <a:b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q4wk, C1-6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18" name="Round Same Side Corner Rectangle 17"/>
          <p:cNvSpPr/>
          <p:nvPr/>
        </p:nvSpPr>
        <p:spPr bwMode="auto">
          <a:xfrm>
            <a:off x="4497583" y="3570534"/>
            <a:ext cx="2997200" cy="592465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BBE0E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Ins="0" anchor="ctr"/>
          <a:lstStyle/>
          <a:p>
            <a:pPr algn="ctr">
              <a:spcAft>
                <a:spcPct val="25000"/>
              </a:spcAft>
              <a:defRPr/>
            </a:pP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R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375 mg/m</a:t>
            </a:r>
            <a:r>
              <a:rPr lang="en-US" sz="1600" b="1" baseline="30000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 C1,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500 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mg/m</a:t>
            </a:r>
            <a:r>
              <a:rPr lang="en-US" sz="1600" b="1" baseline="30000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C2-6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19" name="Round Same Side Corner Rectangle 18"/>
          <p:cNvSpPr/>
          <p:nvPr/>
        </p:nvSpPr>
        <p:spPr bwMode="auto">
          <a:xfrm>
            <a:off x="4497583" y="2929003"/>
            <a:ext cx="2993636" cy="56533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BBE0E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Ins="0" anchor="ctr"/>
          <a:lstStyle/>
          <a:p>
            <a:pPr algn="ctr">
              <a:spcAft>
                <a:spcPct val="25000"/>
              </a:spcAft>
              <a:defRPr/>
            </a:pP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B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70 mg/m</a:t>
            </a:r>
            <a:r>
              <a:rPr lang="en-US" sz="1600" b="1" baseline="30000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D1,2 </a:t>
            </a:r>
            <a:b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</a:br>
            <a:r>
              <a:rPr lang="en-US" sz="1600" b="1" dirty="0">
                <a:solidFill>
                  <a:srgbClr val="0025A7"/>
                </a:solidFill>
              </a:rPr>
              <a:t> q4wk</a:t>
            </a:r>
            <a:r>
              <a:rPr lang="en-US" sz="1600" b="1" dirty="0" smtClean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, C1-6</a:t>
            </a:r>
            <a:r>
              <a:rPr lang="en-US" sz="1600" b="1" dirty="0">
                <a:solidFill>
                  <a:srgbClr val="0025A7"/>
                </a:solidFill>
                <a:latin typeface="+mn-lt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20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671646"/>
              </p:ext>
            </p:extLst>
          </p:nvPr>
        </p:nvGraphicFramePr>
        <p:xfrm>
          <a:off x="322296" y="1276518"/>
          <a:ext cx="2327342" cy="3429000"/>
        </p:xfrm>
        <a:graphic>
          <a:graphicData uri="http://schemas.openxmlformats.org/drawingml/2006/table">
            <a:tbl>
              <a:tblPr/>
              <a:tblGrid>
                <a:gridCol w="2327342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Eligibility (N = 416)</a:t>
                      </a: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</a:tr>
              <a:tr h="2971800"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R/R CLL requiring therapy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CLL progression &lt;36 </a:t>
                      </a:r>
                      <a:r>
                        <a:rPr lang="en-US" sz="1800" dirty="0" err="1" smtClean="0"/>
                        <a:t>mo</a:t>
                      </a:r>
                      <a:r>
                        <a:rPr lang="en-US" sz="1800" dirty="0" smtClean="0"/>
                        <a:t> from last therapy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US" sz="1800" dirty="0" smtClean="0"/>
                        <a:t>No progression within 6 </a:t>
                      </a:r>
                      <a:r>
                        <a:rPr lang="en-US" sz="1800" dirty="0" err="1" smtClean="0"/>
                        <a:t>mo</a:t>
                      </a:r>
                      <a:r>
                        <a:rPr lang="en-US" sz="1800" dirty="0" smtClean="0"/>
                        <a:t> of last </a:t>
                      </a:r>
                      <a:r>
                        <a:rPr lang="en-US" sz="1800" dirty="0" err="1" smtClean="0"/>
                        <a:t>bendamustine</a:t>
                      </a:r>
                      <a:endParaRPr lang="en-US" sz="1800" dirty="0"/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21" name="Line 7"/>
          <p:cNvSpPr>
            <a:spLocks noChangeShapeType="1"/>
          </p:cNvSpPr>
          <p:nvPr/>
        </p:nvSpPr>
        <p:spPr bwMode="auto">
          <a:xfrm rot="5400000" flipH="1">
            <a:off x="3167925" y="2472733"/>
            <a:ext cx="0" cy="1036571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V="1">
            <a:off x="3686210" y="2091573"/>
            <a:ext cx="279572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2827373" y="2640384"/>
            <a:ext cx="681105" cy="681105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 flipV="1">
            <a:off x="3686210" y="3766958"/>
            <a:ext cx="279572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rot="10800000" flipH="1">
            <a:off x="3686211" y="2091573"/>
            <a:ext cx="0" cy="167538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5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</a:t>
            </a:r>
            <a:r>
              <a:rPr lang="en-US" dirty="0" smtClean="0"/>
              <a:t>115: Updated Survival Results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799" y="5184338"/>
            <a:ext cx="85344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700" b="1" dirty="0" smtClean="0">
                <a:solidFill>
                  <a:srgbClr val="FFFF00"/>
                </a:solidFill>
              </a:rPr>
              <a:t>Across all patient subgroups, OS favored IDELA + BR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700" dirty="0" smtClean="0"/>
              <a:t>Median PFS (IDELA vs PBO):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700" dirty="0" smtClean="0"/>
              <a:t>ITT population: 23 mo vs 11.1 mo (HR = 0.31; </a:t>
            </a:r>
            <a:r>
              <a:rPr lang="en-US" sz="1700" i="1" dirty="0" smtClean="0"/>
              <a:t>p </a:t>
            </a:r>
            <a:r>
              <a:rPr lang="en-US" sz="1700" dirty="0" smtClean="0"/>
              <a:t>&lt; 0.0001)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1700" dirty="0" smtClean="0"/>
              <a:t>Neither del(17p) nor TP53: 27.8 mo vs 11.2 mo (HR = 0.25; </a:t>
            </a:r>
            <a:r>
              <a:rPr lang="en-US" sz="1700" i="1" dirty="0" smtClean="0"/>
              <a:t>p </a:t>
            </a:r>
            <a:r>
              <a:rPr lang="en-US" sz="1700" dirty="0" smtClean="0"/>
              <a:t>&lt; 0.001)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" y="6519446"/>
            <a:ext cx="6462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Zelenetz AD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231.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39" y="1214538"/>
            <a:ext cx="8224929" cy="36351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33323" y="914400"/>
            <a:ext cx="2561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OS (ITT population)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4058" y="4136611"/>
            <a:ext cx="1592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NR = not reached</a:t>
            </a:r>
            <a:endParaRPr lang="en-US" sz="1400" dirty="0">
              <a:solidFill>
                <a:schemeClr val="bg1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64001"/>
              </p:ext>
            </p:extLst>
          </p:nvPr>
        </p:nvGraphicFramePr>
        <p:xfrm>
          <a:off x="1189954" y="2631562"/>
          <a:ext cx="3910012" cy="1738272"/>
        </p:xfrm>
        <a:graphic>
          <a:graphicData uri="http://schemas.openxmlformats.org/drawingml/2006/table">
            <a:tbl>
              <a:tblPr/>
              <a:tblGrid>
                <a:gridCol w="2281237"/>
                <a:gridCol w="814388"/>
                <a:gridCol w="814387"/>
              </a:tblGrid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9D629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IDELA</a:t>
                      </a:r>
                      <a:b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9D629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9D629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(n = 207)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B9D629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951E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PBO</a:t>
                      </a:r>
                      <a:b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951E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9951E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(n = 209)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9951E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A2D60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 OS, mo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NR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40.6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Hazard 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ratio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0.67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-value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 (stratified)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0.06 (unstratified)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 follow-up, mo (range) 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ts val="500"/>
                        </a:spcBef>
                        <a:buClr>
                          <a:srgbClr val="990000"/>
                        </a:buClr>
                        <a:buFont typeface="Symbol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5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5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5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 (0.1, 43.3)</a:t>
                      </a:r>
                    </a:p>
                  </a:txBody>
                  <a:tcPr marL="91431" marR="91431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14283" y="4914551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Months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726132" y="2911102"/>
            <a:ext cx="2167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/>
                </a:solidFill>
              </a:rPr>
              <a:t>Probability of Survival, %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266700" y="1143001"/>
            <a:ext cx="8496300" cy="3317953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115: Select Adverse Events (AEs)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44624"/>
              </p:ext>
            </p:extLst>
          </p:nvPr>
        </p:nvGraphicFramePr>
        <p:xfrm>
          <a:off x="361950" y="1201778"/>
          <a:ext cx="830580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5133"/>
                <a:gridCol w="1463727"/>
                <a:gridCol w="1395647"/>
                <a:gridCol w="1395647"/>
                <a:gridCol w="1395647"/>
              </a:tblGrid>
              <a:tr h="533400">
                <a:tc rowSpan="2"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IDELA + BR (n = 207)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PBO + BR (n = 209)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en-US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Any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Grade ≥3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Any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Grade ≥3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A2D6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60%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55%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47%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Diarrhea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41%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12%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23%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Febrile neutropenia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24%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ALT increased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16%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&lt;1%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4751536"/>
            <a:ext cx="8818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000" dirty="0" smtClean="0">
                <a:ea typeface="Arial" charset="0"/>
                <a:cs typeface="Arial" charset="0"/>
              </a:rPr>
              <a:t>Infections and infestations: 73% (IDELA) vs 60% (PBO)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000" dirty="0" smtClean="0">
                <a:ea typeface="Arial" charset="0"/>
                <a:cs typeface="Arial" charset="0"/>
              </a:rPr>
              <a:t>Pneumocystis </a:t>
            </a:r>
            <a:r>
              <a:rPr lang="en-US" sz="2000" dirty="0" err="1" smtClean="0">
                <a:ea typeface="Arial" charset="0"/>
                <a:cs typeface="Arial" charset="0"/>
              </a:rPr>
              <a:t>jiroveci</a:t>
            </a:r>
            <a:r>
              <a:rPr lang="en-US" sz="2000" dirty="0" smtClean="0">
                <a:ea typeface="Arial" charset="0"/>
                <a:cs typeface="Arial" charset="0"/>
              </a:rPr>
              <a:t> pneumonia (PJP): 2% (IDELA) vs 0% (PBO)</a:t>
            </a:r>
          </a:p>
          <a:p>
            <a:pPr marL="1257300" lvl="2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000" dirty="0">
                <a:ea typeface="Arial" charset="0"/>
                <a:cs typeface="Arial" charset="0"/>
              </a:rPr>
              <a:t>Developed PJP </a:t>
            </a:r>
            <a:r>
              <a:rPr lang="en-US" sz="2000" dirty="0" smtClean="0">
                <a:ea typeface="Arial" charset="0"/>
                <a:cs typeface="Arial" charset="0"/>
              </a:rPr>
              <a:t>on PJP prophylaxis: </a:t>
            </a:r>
            <a:r>
              <a:rPr lang="mr-IN" sz="2000" dirty="0">
                <a:ea typeface="Arial" charset="0"/>
                <a:cs typeface="Arial" charset="0"/>
              </a:rPr>
              <a:t>1/141 (&lt;1%) </a:t>
            </a:r>
            <a:r>
              <a:rPr lang="mr-IN" sz="2000" dirty="0" err="1">
                <a:ea typeface="Arial" charset="0"/>
                <a:cs typeface="Arial" charset="0"/>
              </a:rPr>
              <a:t>vs</a:t>
            </a:r>
            <a:r>
              <a:rPr lang="mr-IN" sz="2000" dirty="0">
                <a:ea typeface="Arial" charset="0"/>
                <a:cs typeface="Arial" charset="0"/>
              </a:rPr>
              <a:t> 0/148 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US" sz="2000" dirty="0" smtClean="0">
                <a:ea typeface="Arial" charset="0"/>
                <a:cs typeface="Arial" charset="0"/>
              </a:rPr>
              <a:t>Cytomegalovirus (CMV): 6% (IDELA) vs 1% (PBO)</a:t>
            </a:r>
            <a:endParaRPr lang="en-US" sz="2000" dirty="0"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533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Zelenetz AD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231.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85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027612"/>
          </a:xfrm>
        </p:spPr>
        <p:txBody>
          <a:bodyPr/>
          <a:lstStyle/>
          <a:p>
            <a:r>
              <a:rPr lang="en-US" sz="2400" dirty="0"/>
              <a:t>IDELA in combination with BR is superior to BR alone with regard to OS in </a:t>
            </a:r>
            <a:r>
              <a:rPr lang="en-US" sz="2400"/>
              <a:t>R/R </a:t>
            </a:r>
            <a:r>
              <a:rPr lang="en-US" sz="2400" smtClean="0"/>
              <a:t>CLL.</a:t>
            </a:r>
            <a:endParaRPr lang="en-US" sz="2400" dirty="0"/>
          </a:p>
          <a:p>
            <a:pPr lvl="1"/>
            <a:r>
              <a:rPr lang="en-US" sz="2400" dirty="0"/>
              <a:t>Median OS: </a:t>
            </a:r>
            <a:r>
              <a:rPr lang="en-US" sz="2400" dirty="0" smtClean="0"/>
              <a:t>NR</a:t>
            </a:r>
            <a:r>
              <a:rPr lang="en-US" sz="2400" dirty="0"/>
              <a:t> (IDELA</a:t>
            </a:r>
            <a:r>
              <a:rPr lang="en-US" sz="2400" dirty="0" smtClean="0"/>
              <a:t>) </a:t>
            </a:r>
            <a:r>
              <a:rPr lang="en-US" sz="2400" dirty="0"/>
              <a:t>vs 40.6 </a:t>
            </a:r>
            <a:r>
              <a:rPr lang="en-US" sz="2400" dirty="0" err="1" smtClean="0"/>
              <a:t>mo</a:t>
            </a:r>
            <a:r>
              <a:rPr lang="en-US" sz="2400" dirty="0" smtClean="0"/>
              <a:t> </a:t>
            </a:r>
            <a:r>
              <a:rPr lang="mr-IN" sz="2400" dirty="0" smtClean="0"/>
              <a:t>(</a:t>
            </a:r>
            <a:r>
              <a:rPr lang="mr-IN" sz="2400" dirty="0"/>
              <a:t>PBO</a:t>
            </a:r>
            <a:r>
              <a:rPr lang="mr-IN" sz="2400" dirty="0" smtClean="0"/>
              <a:t>)</a:t>
            </a:r>
            <a:endParaRPr lang="en-US" sz="2400" dirty="0"/>
          </a:p>
          <a:p>
            <a:pPr lvl="1"/>
            <a:r>
              <a:rPr lang="en-US" sz="2400" dirty="0" smtClean="0"/>
              <a:t>Improvement </a:t>
            </a:r>
            <a:r>
              <a:rPr lang="en-US" sz="2400" dirty="0"/>
              <a:t>in OS was observed across all risk categories.</a:t>
            </a:r>
          </a:p>
          <a:p>
            <a:r>
              <a:rPr lang="en-US" sz="2400" dirty="0"/>
              <a:t>The overall safety profile was manageable.</a:t>
            </a:r>
          </a:p>
          <a:p>
            <a:r>
              <a:rPr lang="en-US" sz="2400" dirty="0"/>
              <a:t>Opportunistic infections and SAEs were more frequent with IDELA than PBO.</a:t>
            </a:r>
          </a:p>
          <a:p>
            <a:r>
              <a:rPr lang="en-US" sz="2400" dirty="0"/>
              <a:t>Results with IDELA-containing regimens may be further improved with implementation of adequate PJP prophylaxis and CMV monitoring measures.</a:t>
            </a:r>
          </a:p>
          <a:p>
            <a:r>
              <a:rPr lang="en-US" sz="2400" dirty="0"/>
              <a:t>This regimen represents an important option for patients with R/R CLL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533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Zelenetz AD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231.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78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6788</TotalTime>
  <Words>499</Words>
  <Application>Microsoft Macintosh PowerPoint</Application>
  <PresentationFormat>On-screen Show (4:3)</PresentationFormat>
  <Paragraphs>93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Symbol</vt:lpstr>
      <vt:lpstr>ヒラギノ角ゴ Pro W3</vt:lpstr>
      <vt:lpstr>Arial</vt:lpstr>
      <vt:lpstr>Blank Presentation</vt:lpstr>
      <vt:lpstr>Updated Analysis of Overall Survival in Randomized Phase III Study of Idelalisib in Combination with Bendamustine and Rituximab in Patients with Relapsed/Refractory CLL </vt:lpstr>
      <vt:lpstr>Introduction</vt:lpstr>
      <vt:lpstr>STUDY 115 Phase III Trial Design</vt:lpstr>
      <vt:lpstr>STUDY 115: Updated Survival Results</vt:lpstr>
      <vt:lpstr>STUDY 115: Select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480</cp:revision>
  <cp:lastPrinted>2017-06-12T16:36:16Z</cp:lastPrinted>
  <dcterms:created xsi:type="dcterms:W3CDTF">2012-08-13T12:55:31Z</dcterms:created>
  <dcterms:modified xsi:type="dcterms:W3CDTF">2017-06-14T21:38:47Z</dcterms:modified>
  <cp:category/>
</cp:coreProperties>
</file>