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5712" r:id="rId2"/>
    <p:sldMasterId id="2147485725" r:id="rId3"/>
  </p:sldMasterIdLst>
  <p:notesMasterIdLst>
    <p:notesMasterId r:id="rId9"/>
  </p:notesMasterIdLst>
  <p:handoutMasterIdLst>
    <p:handoutMasterId r:id="rId10"/>
  </p:handoutMasterIdLst>
  <p:sldIdLst>
    <p:sldId id="499" r:id="rId4"/>
    <p:sldId id="487" r:id="rId5"/>
    <p:sldId id="500" r:id="rId6"/>
    <p:sldId id="494" r:id="rId7"/>
    <p:sldId id="491" r:id="rId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2D5A"/>
    <a:srgbClr val="0A0A0A"/>
    <a:srgbClr val="005796"/>
    <a:srgbClr val="004383"/>
    <a:srgbClr val="BBE0E3"/>
    <a:srgbClr val="FF40FF"/>
    <a:srgbClr val="0025A7"/>
    <a:srgbClr val="CDE7F3"/>
    <a:srgbClr val="EFC53D"/>
    <a:srgbClr val="00905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36"/>
    <p:restoredTop sz="95260" autoAdjust="0"/>
  </p:normalViewPr>
  <p:slideViewPr>
    <p:cSldViewPr>
      <p:cViewPr>
        <p:scale>
          <a:sx n="100" d="100"/>
          <a:sy n="100" d="100"/>
        </p:scale>
        <p:origin x="1568" y="3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8168"/>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81776C0-8D3F-9B41-9F10-088060AC2731}" type="datetimeFigureOut">
              <a:rPr lang="en-US"/>
              <a:pPr>
                <a:defRPr/>
              </a:pPr>
              <a:t>6/14/17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CD9C9DE2-756B-A84D-A24D-1D5AEDE2E138}" type="slidenum">
              <a:rPr lang="en-US"/>
              <a:pPr>
                <a:defRPr/>
              </a:pPr>
              <a:t>‹#›</a:t>
            </a:fld>
            <a:endParaRPr lang="en-US" dirty="0"/>
          </a:p>
        </p:txBody>
      </p:sp>
    </p:spTree>
    <p:extLst>
      <p:ext uri="{BB962C8B-B14F-4D97-AF65-F5344CB8AC3E}">
        <p14:creationId xmlns:p14="http://schemas.microsoft.com/office/powerpoint/2010/main" val="2889035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dirty="0"/>
          </a:p>
        </p:txBody>
      </p:sp>
      <p:sp>
        <p:nvSpPr>
          <p:cNvPr id="5123" name="Rectangle 3"/>
          <p:cNvSpPr>
            <a:spLocks noGrp="1" noChangeArrowheads="1"/>
          </p:cNvSpPr>
          <p:nvPr>
            <p:ph type="dt" idx="1"/>
          </p:nvPr>
        </p:nvSpPr>
        <p:spPr bwMode="auto">
          <a:xfrm>
            <a:off x="3886200"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dirty="0"/>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dirty="0"/>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lgn="r">
              <a:defRPr sz="1200"/>
            </a:lvl1pPr>
          </a:lstStyle>
          <a:p>
            <a:pPr>
              <a:defRPr/>
            </a:pPr>
            <a:fld id="{551A62C7-5B3C-6945-85E6-9B7D5893DCD8}" type="slidenum">
              <a:rPr lang="en-US"/>
              <a:pPr>
                <a:defRPr/>
              </a:pPr>
              <a:t>‹#›</a:t>
            </a:fld>
            <a:endParaRPr lang="en-US" dirty="0"/>
          </a:p>
        </p:txBody>
      </p:sp>
    </p:spTree>
    <p:extLst>
      <p:ext uri="{BB962C8B-B14F-4D97-AF65-F5344CB8AC3E}">
        <p14:creationId xmlns:p14="http://schemas.microsoft.com/office/powerpoint/2010/main" val="17202865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30721C-B5B9-5D40-AE5E-E54823F12093}" type="slidenum">
              <a:rPr lang="en-US" smtClean="0">
                <a:solidFill>
                  <a:srgbClr val="000000"/>
                </a:solidFill>
              </a:rPr>
              <a:pPr>
                <a:defRPr/>
              </a:pPr>
              <a:t>3</a:t>
            </a:fld>
            <a:endParaRPr lang="en-US" dirty="0">
              <a:solidFill>
                <a:srgbClr val="000000"/>
              </a:solidFill>
            </a:endParaRPr>
          </a:p>
        </p:txBody>
      </p:sp>
    </p:spTree>
    <p:extLst>
      <p:ext uri="{BB962C8B-B14F-4D97-AF65-F5344CB8AC3E}">
        <p14:creationId xmlns:p14="http://schemas.microsoft.com/office/powerpoint/2010/main" val="462047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0480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l">
              <a:defRPr sz="2300" baseline="0"/>
            </a:lvl1pPr>
          </a:lstStyle>
          <a:p>
            <a:pPr lvl="0"/>
            <a:endParaRPr lang="en-US" noProof="0" dirty="0" smtClean="0"/>
          </a:p>
        </p:txBody>
      </p:sp>
      <p:sp>
        <p:nvSpPr>
          <p:cNvPr id="4099" name="Rectangle 3"/>
          <p:cNvSpPr>
            <a:spLocks noGrp="1" noChangeArrowheads="1"/>
          </p:cNvSpPr>
          <p:nvPr>
            <p:ph type="subTitle" idx="1"/>
          </p:nvPr>
        </p:nvSpPr>
        <p:spPr>
          <a:xfrm>
            <a:off x="838200" y="3886200"/>
            <a:ext cx="6400800" cy="1752600"/>
          </a:xfrm>
        </p:spPr>
        <p:txBody>
          <a:bodyPr/>
          <a:lstStyle>
            <a:lvl1pPr marL="0" indent="0" algn="l">
              <a:buFontTx/>
              <a:buNone/>
              <a:defRPr i="1" baseline="0"/>
            </a:lvl1pPr>
          </a:lstStyle>
          <a:p>
            <a:pPr lvl="0"/>
            <a:endParaRPr lang="en-US" noProof="0" dirty="0" smtClean="0"/>
          </a:p>
        </p:txBody>
      </p:sp>
    </p:spTree>
    <p:extLst>
      <p:ext uri="{BB962C8B-B14F-4D97-AF65-F5344CB8AC3E}">
        <p14:creationId xmlns:p14="http://schemas.microsoft.com/office/powerpoint/2010/main" val="288509942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193742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185610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27711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l">
              <a:defRPr sz="2300" baseline="0"/>
            </a:lvl1pPr>
          </a:lstStyle>
          <a:p>
            <a:pPr lvl="0"/>
            <a:endParaRPr lang="en-US" noProof="0" dirty="0" smtClean="0"/>
          </a:p>
        </p:txBody>
      </p:sp>
      <p:sp>
        <p:nvSpPr>
          <p:cNvPr id="4099" name="Rectangle 3"/>
          <p:cNvSpPr>
            <a:spLocks noGrp="1" noChangeArrowheads="1"/>
          </p:cNvSpPr>
          <p:nvPr>
            <p:ph type="subTitle" idx="1"/>
          </p:nvPr>
        </p:nvSpPr>
        <p:spPr>
          <a:xfrm>
            <a:off x="685800" y="3886200"/>
            <a:ext cx="6400800" cy="1752600"/>
          </a:xfrm>
        </p:spPr>
        <p:txBody>
          <a:bodyPr/>
          <a:lstStyle>
            <a:lvl1pPr marL="0" indent="0" algn="l">
              <a:buFontTx/>
              <a:buNone/>
              <a:defRPr i="1" baseline="0"/>
            </a:lvl1pPr>
          </a:lstStyle>
          <a:p>
            <a:pPr lvl="0"/>
            <a:endParaRPr lang="en-US" noProof="0" dirty="0" smtClean="0"/>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solidFill>
          <a:srgbClr val="0025A7"/>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solidFill>
          <a:srgbClr val="0025A7"/>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0480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l">
              <a:defRPr sz="2300" baseline="0"/>
            </a:lvl1pPr>
          </a:lstStyle>
          <a:p>
            <a:pPr lvl="0"/>
            <a:endParaRPr lang="en-US" noProof="0" dirty="0" smtClean="0"/>
          </a:p>
        </p:txBody>
      </p:sp>
      <p:sp>
        <p:nvSpPr>
          <p:cNvPr id="4099" name="Rectangle 3"/>
          <p:cNvSpPr>
            <a:spLocks noGrp="1" noChangeArrowheads="1"/>
          </p:cNvSpPr>
          <p:nvPr>
            <p:ph type="subTitle" idx="1"/>
          </p:nvPr>
        </p:nvSpPr>
        <p:spPr>
          <a:xfrm>
            <a:off x="838200" y="3886200"/>
            <a:ext cx="6400800" cy="1752600"/>
          </a:xfrm>
        </p:spPr>
        <p:txBody>
          <a:bodyPr/>
          <a:lstStyle>
            <a:lvl1pPr marL="0" indent="0" algn="l">
              <a:buFontTx/>
              <a:buNone/>
              <a:defRPr i="1" baseline="0"/>
            </a:lvl1pPr>
          </a:lstStyle>
          <a:p>
            <a:pPr lvl="0"/>
            <a:endParaRPr lang="en-US" noProof="0" dirty="0" smtClean="0"/>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solidFill>
          <a:srgbClr val="0025A7"/>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837939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350761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23851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34404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343069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07172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6918428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4" Type="http://schemas.openxmlformats.org/officeDocument/2006/relationships/image" Target="../media/image1.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theme" Target="../theme/theme3.xml"/><Relationship Id="rId14" Type="http://schemas.openxmlformats.org/officeDocument/2006/relationships/image" Target="../media/image1.png"/><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5563" r:id="rId1"/>
    <p:sldLayoutId id="2147485711" r:id="rId2"/>
    <p:sldLayoutId id="2147485542" r:id="rId3"/>
    <p:sldLayoutId id="2147485543" r:id="rId4"/>
    <p:sldLayoutId id="2147485544" r:id="rId5"/>
    <p:sldLayoutId id="2147485545" r:id="rId6"/>
    <p:sldLayoutId id="2147485546" r:id="rId7"/>
    <p:sldLayoutId id="2147485547" r:id="rId8"/>
    <p:sldLayoutId id="2147485548" r:id="rId9"/>
    <p:sldLayoutId id="2147485549" r:id="rId10"/>
    <p:sldLayoutId id="2147485550" r:id="rId11"/>
    <p:sldLayoutId id="2147485551" r:id="rId12"/>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2411019"/>
      </p:ext>
    </p:extLst>
  </p:cSld>
  <p:clrMap bg1="lt1" tx1="dk1" bg2="lt2" tx2="dk2" accent1="accent1" accent2="accent2" accent3="accent3" accent4="accent4" accent5="accent5" accent6="accent6" hlink="hlink" folHlink="folHlink"/>
  <p:sldLayoutIdLst>
    <p:sldLayoutId id="2147485713" r:id="rId1"/>
    <p:sldLayoutId id="2147485714" r:id="rId2"/>
    <p:sldLayoutId id="2147485715" r:id="rId3"/>
    <p:sldLayoutId id="2147485716" r:id="rId4"/>
    <p:sldLayoutId id="2147485717" r:id="rId5"/>
    <p:sldLayoutId id="2147485718" r:id="rId6"/>
    <p:sldLayoutId id="2147485719" r:id="rId7"/>
    <p:sldLayoutId id="2147485720" r:id="rId8"/>
    <p:sldLayoutId id="2147485721" r:id="rId9"/>
    <p:sldLayoutId id="2147485722" r:id="rId10"/>
    <p:sldLayoutId id="2147485723" r:id="rId11"/>
    <p:sldLayoutId id="2147485724" r:id="rId12"/>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3784496"/>
      </p:ext>
    </p:extLst>
  </p:cSld>
  <p:clrMap bg1="lt1" tx1="dk1" bg2="lt2" tx2="dk2" accent1="accent1" accent2="accent2" accent3="accent3" accent4="accent4" accent5="accent5" accent6="accent6" hlink="hlink" folHlink="folHlink"/>
  <p:sldLayoutIdLst>
    <p:sldLayoutId id="2147485726" r:id="rId1"/>
    <p:sldLayoutId id="2147485727" r:id="rId2"/>
    <p:sldLayoutId id="2147485728" r:id="rId3"/>
    <p:sldLayoutId id="2147485729" r:id="rId4"/>
    <p:sldLayoutId id="2147485730" r:id="rId5"/>
    <p:sldLayoutId id="2147485731" r:id="rId6"/>
    <p:sldLayoutId id="2147485732" r:id="rId7"/>
    <p:sldLayoutId id="2147485733" r:id="rId8"/>
    <p:sldLayoutId id="2147485734" r:id="rId9"/>
    <p:sldLayoutId id="2147485735" r:id="rId10"/>
    <p:sldLayoutId id="2147485736" r:id="rId11"/>
    <p:sldLayoutId id="2147485737" r:id="rId12"/>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Comparison of Autologous Hematopoietic Cell Transplant </a:t>
            </a:r>
            <a:r>
              <a:rPr lang="en-US" dirty="0" smtClean="0"/>
              <a:t>(</a:t>
            </a:r>
            <a:r>
              <a:rPr lang="en-US" dirty="0" err="1" smtClean="0"/>
              <a:t>AutoHCT</a:t>
            </a:r>
            <a:r>
              <a:rPr lang="en-US" dirty="0"/>
              <a:t>), </a:t>
            </a:r>
            <a:r>
              <a:rPr lang="en-US" dirty="0" err="1"/>
              <a:t>Bortezomib</a:t>
            </a:r>
            <a:r>
              <a:rPr lang="en-US" dirty="0"/>
              <a:t>, </a:t>
            </a:r>
            <a:r>
              <a:rPr lang="en-US" dirty="0" err="1"/>
              <a:t>Lenalidomide</a:t>
            </a:r>
            <a:r>
              <a:rPr lang="en-US" dirty="0"/>
              <a:t> (Len) and Dexamethasone (RVD) Consolidation with Len Maintenance (ACM), Tandem </a:t>
            </a:r>
            <a:r>
              <a:rPr lang="en-US" dirty="0" err="1"/>
              <a:t>AutoHCT</a:t>
            </a:r>
            <a:r>
              <a:rPr lang="en-US" dirty="0"/>
              <a:t> with Len Maintenance (TAM) and </a:t>
            </a:r>
            <a:r>
              <a:rPr lang="en-US" dirty="0" err="1" smtClean="0"/>
              <a:t>AutoHCT</a:t>
            </a:r>
            <a:r>
              <a:rPr lang="en-US" dirty="0" smtClean="0"/>
              <a:t> with </a:t>
            </a:r>
            <a:r>
              <a:rPr lang="en-US" dirty="0"/>
              <a:t>Len Maintenance (AM) for </a:t>
            </a:r>
            <a:r>
              <a:rPr lang="en-US" dirty="0" smtClean="0"/>
              <a:t>Up-Front </a:t>
            </a:r>
            <a:r>
              <a:rPr lang="en-US" dirty="0"/>
              <a:t>Treatment of </a:t>
            </a:r>
            <a:r>
              <a:rPr lang="en-US" dirty="0" smtClean="0"/>
              <a:t>Patients </a:t>
            </a:r>
            <a:r>
              <a:rPr lang="en-US" dirty="0"/>
              <a:t>with Multiple Myeloma (MM): Primary Results from the Randomized Phase III Trial of the Blood and Marrow Transplant Clinical Trials Network (BMT CTN 0702 – </a:t>
            </a:r>
            <a:r>
              <a:rPr lang="en-US" dirty="0" err="1"/>
              <a:t>StaMINA</a:t>
            </a:r>
            <a:r>
              <a:rPr lang="en-US" dirty="0"/>
              <a:t> Trial) </a:t>
            </a:r>
            <a:endParaRPr lang="en-US" baseline="30000" dirty="0"/>
          </a:p>
        </p:txBody>
      </p:sp>
      <p:sp>
        <p:nvSpPr>
          <p:cNvPr id="6" name="Subtitle 4"/>
          <p:cNvSpPr>
            <a:spLocks noGrp="1"/>
          </p:cNvSpPr>
          <p:nvPr>
            <p:ph type="subTitle" idx="1"/>
          </p:nvPr>
        </p:nvSpPr>
        <p:spPr>
          <a:xfrm>
            <a:off x="685800" y="4495800"/>
            <a:ext cx="6400800" cy="1143000"/>
          </a:xfrm>
        </p:spPr>
        <p:txBody>
          <a:bodyPr/>
          <a:lstStyle/>
          <a:p>
            <a:pPr lvl="0"/>
            <a:r>
              <a:rPr lang="en-US" i="0" dirty="0" err="1"/>
              <a:t>Stadtmauer</a:t>
            </a:r>
            <a:r>
              <a:rPr lang="en-US" i="0" dirty="0"/>
              <a:t> EA et </a:t>
            </a:r>
            <a:r>
              <a:rPr lang="en-US" i="0" dirty="0" smtClean="0"/>
              <a:t>al.</a:t>
            </a:r>
            <a:br>
              <a:rPr lang="en-US" i="0" dirty="0" smtClean="0"/>
            </a:br>
            <a:r>
              <a:rPr lang="en-US" dirty="0" smtClean="0"/>
              <a:t>Proc </a:t>
            </a:r>
            <a:r>
              <a:rPr lang="en-US" dirty="0"/>
              <a:t>ASH </a:t>
            </a:r>
            <a:r>
              <a:rPr lang="en-US" i="0" dirty="0"/>
              <a:t>2016;Abstract LBA-1.</a:t>
            </a:r>
          </a:p>
        </p:txBody>
      </p:sp>
    </p:spTree>
    <p:extLst>
      <p:ext uri="{BB962C8B-B14F-4D97-AF65-F5344CB8AC3E}">
        <p14:creationId xmlns:p14="http://schemas.microsoft.com/office/powerpoint/2010/main" val="16756875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381000" y="1143000"/>
            <a:ext cx="8458200" cy="5181600"/>
          </a:xfrm>
        </p:spPr>
        <p:txBody>
          <a:bodyPr/>
          <a:lstStyle/>
          <a:p>
            <a:pPr>
              <a:spcAft>
                <a:spcPts val="600"/>
              </a:spcAft>
            </a:pPr>
            <a:r>
              <a:rPr lang="en-US" dirty="0" smtClean="0"/>
              <a:t>Lenalidomide (Len) </a:t>
            </a:r>
            <a:r>
              <a:rPr lang="en-US" dirty="0"/>
              <a:t>maintenance after </a:t>
            </a:r>
            <a:r>
              <a:rPr lang="en-US" dirty="0" err="1" smtClean="0"/>
              <a:t>autoHCT</a:t>
            </a:r>
            <a:r>
              <a:rPr lang="en-US" dirty="0" smtClean="0"/>
              <a:t> </a:t>
            </a:r>
            <a:r>
              <a:rPr lang="en-US" dirty="0"/>
              <a:t>has improved progression-free (PFS) and overall survival (OS). </a:t>
            </a:r>
            <a:endParaRPr lang="en-US" dirty="0" smtClean="0"/>
          </a:p>
          <a:p>
            <a:pPr>
              <a:spcAft>
                <a:spcPts val="600"/>
              </a:spcAft>
            </a:pPr>
            <a:r>
              <a:rPr lang="en-US" dirty="0" smtClean="0"/>
              <a:t>However</a:t>
            </a:r>
            <a:r>
              <a:rPr lang="en-US" dirty="0"/>
              <a:t>, the role of additional interventions after autoHCT such as </a:t>
            </a:r>
            <a:r>
              <a:rPr lang="en-US" dirty="0" smtClean="0"/>
              <a:t>TAM or </a:t>
            </a:r>
            <a:r>
              <a:rPr lang="en-US" dirty="0"/>
              <a:t>triple therapy consolidation remains to be </a:t>
            </a:r>
            <a:r>
              <a:rPr lang="en-US" dirty="0" smtClean="0"/>
              <a:t>determined. </a:t>
            </a:r>
          </a:p>
          <a:p>
            <a:pPr>
              <a:spcAft>
                <a:spcPts val="600"/>
              </a:spcAft>
            </a:pPr>
            <a:r>
              <a:rPr lang="en-US" b="1" u="sng" dirty="0" smtClean="0"/>
              <a:t>Study objective:</a:t>
            </a:r>
            <a:r>
              <a:rPr lang="en-US" dirty="0" smtClean="0"/>
              <a:t> To </a:t>
            </a:r>
            <a:r>
              <a:rPr lang="en-US" dirty="0"/>
              <a:t>compare the 38-month PFS for patients with MM younger than 71 years who received the ACM, TAM and AM </a:t>
            </a:r>
            <a:r>
              <a:rPr lang="en-US" dirty="0" smtClean="0"/>
              <a:t>regimens.</a:t>
            </a:r>
            <a:endParaRPr lang="en-US" dirty="0"/>
          </a:p>
        </p:txBody>
      </p:sp>
      <p:sp>
        <p:nvSpPr>
          <p:cNvPr id="6" name="TextBox 5"/>
          <p:cNvSpPr txBox="1"/>
          <p:nvPr/>
        </p:nvSpPr>
        <p:spPr>
          <a:xfrm>
            <a:off x="152400" y="6519446"/>
            <a:ext cx="5026120" cy="338554"/>
          </a:xfrm>
          <a:prstGeom prst="rect">
            <a:avLst/>
          </a:prstGeom>
          <a:noFill/>
        </p:spPr>
        <p:txBody>
          <a:bodyPr wrap="none" rtlCol="0">
            <a:spAutoFit/>
          </a:bodyPr>
          <a:lstStyle/>
          <a:p>
            <a:r>
              <a:rPr lang="en-US" sz="1600" dirty="0" smtClean="0"/>
              <a:t>Stadtmauer EA et al. </a:t>
            </a:r>
            <a:r>
              <a:rPr lang="en-US" sz="1600" i="1" dirty="0" smtClean="0"/>
              <a:t>Proc ASH </a:t>
            </a:r>
            <a:r>
              <a:rPr lang="en-US" sz="1600" dirty="0" smtClean="0"/>
              <a:t>2016;Abstract LBA-1.</a:t>
            </a:r>
            <a:endParaRPr lang="en-US" sz="1600" dirty="0"/>
          </a:p>
        </p:txBody>
      </p:sp>
    </p:spTree>
    <p:extLst>
      <p:ext uri="{BB962C8B-B14F-4D97-AF65-F5344CB8AC3E}">
        <p14:creationId xmlns:p14="http://schemas.microsoft.com/office/powerpoint/2010/main" val="134711021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20"/>
          <p:cNvSpPr txBox="1">
            <a:spLocks noChangeArrowheads="1"/>
          </p:cNvSpPr>
          <p:nvPr/>
        </p:nvSpPr>
        <p:spPr bwMode="auto">
          <a:xfrm>
            <a:off x="6656387" y="1188918"/>
            <a:ext cx="2182990" cy="1173282"/>
          </a:xfrm>
          <a:prstGeom prst="rect">
            <a:avLst/>
          </a:prstGeom>
          <a:solidFill>
            <a:srgbClr val="F9961E"/>
          </a:solidFill>
          <a:ln w="12700">
            <a:solidFill>
              <a:schemeClr val="tx1">
                <a:lumMod val="10000"/>
                <a:lumOff val="90000"/>
              </a:schemeClr>
            </a:solidFill>
            <a:miter lim="800000"/>
            <a:headEnd/>
            <a:tailEnd/>
          </a:ln>
        </p:spPr>
        <p:txBody>
          <a:bodyPr wrap="square" anchor="ctr" anchorCtr="0">
            <a:no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lnSpc>
                <a:spcPct val="110000"/>
              </a:lnSpc>
              <a:spcBef>
                <a:spcPct val="0"/>
              </a:spcBef>
              <a:buNone/>
              <a:defRPr/>
            </a:pPr>
            <a:r>
              <a:rPr lang="en-US" altLang="en-US" sz="1700" b="1" u="sng" dirty="0" smtClean="0">
                <a:solidFill>
                  <a:srgbClr val="010F97"/>
                </a:solidFill>
                <a:latin typeface="Arial"/>
                <a:ea typeface="Arial" pitchFamily="-104" charset="0"/>
                <a:cs typeface="Arial" panose="020B0604020202020204" pitchFamily="34" charset="0"/>
              </a:rPr>
              <a:t>Arm A</a:t>
            </a:r>
            <a:r>
              <a:rPr lang="is-IS" altLang="en-US" sz="1700" b="1" u="sng" dirty="0">
                <a:solidFill>
                  <a:srgbClr val="010F97"/>
                </a:solidFill>
                <a:latin typeface="Arial"/>
                <a:ea typeface="Arial" pitchFamily="-104" charset="0"/>
                <a:cs typeface="Arial" panose="020B0604020202020204" pitchFamily="34" charset="0"/>
              </a:rPr>
              <a:t> (TAM</a:t>
            </a:r>
            <a:r>
              <a:rPr lang="is-IS" altLang="en-US" sz="1700" b="1" u="sng" dirty="0" smtClean="0">
                <a:solidFill>
                  <a:srgbClr val="010F97"/>
                </a:solidFill>
                <a:latin typeface="Arial"/>
                <a:ea typeface="Arial" pitchFamily="-104" charset="0"/>
                <a:cs typeface="Arial" panose="020B0604020202020204" pitchFamily="34" charset="0"/>
              </a:rPr>
              <a:t>)</a:t>
            </a:r>
            <a:r>
              <a:rPr lang="en-US" altLang="en-US" sz="1700" b="1" u="sng" dirty="0" smtClean="0">
                <a:solidFill>
                  <a:srgbClr val="010F97"/>
                </a:solidFill>
                <a:latin typeface="Arial"/>
                <a:ea typeface="Arial" pitchFamily="-104" charset="0"/>
                <a:cs typeface="Arial" panose="020B0604020202020204" pitchFamily="34" charset="0"/>
              </a:rPr>
              <a:t>:</a:t>
            </a:r>
          </a:p>
          <a:p>
            <a:pPr algn="ctr">
              <a:lnSpc>
                <a:spcPct val="110000"/>
              </a:lnSpc>
              <a:spcBef>
                <a:spcPct val="0"/>
              </a:spcBef>
              <a:buFontTx/>
              <a:buNone/>
              <a:defRPr/>
            </a:pPr>
            <a:r>
              <a:rPr lang="en-US" altLang="en-US" sz="1700" b="1" dirty="0" smtClean="0">
                <a:solidFill>
                  <a:srgbClr val="010F97"/>
                </a:solidFill>
                <a:latin typeface="Arial"/>
                <a:ea typeface="Arial" pitchFamily="-104" charset="0"/>
                <a:cs typeface="Arial" panose="020B0604020202020204" pitchFamily="34" charset="0"/>
              </a:rPr>
              <a:t>2</a:t>
            </a:r>
            <a:r>
              <a:rPr lang="en-US" altLang="en-US" sz="1700" b="1" baseline="30000" dirty="0" smtClean="0">
                <a:solidFill>
                  <a:srgbClr val="010F97"/>
                </a:solidFill>
                <a:latin typeface="Arial"/>
                <a:ea typeface="Arial" pitchFamily="-104" charset="0"/>
                <a:cs typeface="Arial" panose="020B0604020202020204" pitchFamily="34" charset="0"/>
              </a:rPr>
              <a:t>nd</a:t>
            </a:r>
            <a:r>
              <a:rPr lang="en-US" altLang="en-US" sz="1700" b="1" dirty="0" smtClean="0">
                <a:solidFill>
                  <a:srgbClr val="010F97"/>
                </a:solidFill>
                <a:latin typeface="Arial"/>
                <a:ea typeface="Arial" pitchFamily="-104" charset="0"/>
                <a:cs typeface="Arial" panose="020B0604020202020204" pitchFamily="34" charset="0"/>
              </a:rPr>
              <a:t> </a:t>
            </a:r>
            <a:r>
              <a:rPr lang="en-US" altLang="en-US" sz="1700" b="1" dirty="0" err="1" smtClean="0">
                <a:solidFill>
                  <a:srgbClr val="010F97"/>
                </a:solidFill>
                <a:latin typeface="Arial"/>
                <a:ea typeface="Arial" pitchFamily="-104" charset="0"/>
                <a:cs typeface="Arial" panose="020B0604020202020204" pitchFamily="34" charset="0"/>
              </a:rPr>
              <a:t>autoHCT</a:t>
            </a:r>
            <a:endParaRPr lang="en-US" altLang="en-US" sz="1700" b="1" dirty="0" smtClean="0">
              <a:solidFill>
                <a:srgbClr val="010F97"/>
              </a:solidFill>
              <a:latin typeface="Arial"/>
              <a:ea typeface="Arial" pitchFamily="-104" charset="0"/>
              <a:cs typeface="Arial" panose="020B0604020202020204" pitchFamily="34" charset="0"/>
            </a:endParaRPr>
          </a:p>
          <a:p>
            <a:pPr algn="ctr">
              <a:lnSpc>
                <a:spcPct val="110000"/>
              </a:lnSpc>
              <a:spcBef>
                <a:spcPct val="0"/>
              </a:spcBef>
              <a:buFontTx/>
              <a:buNone/>
              <a:defRPr/>
            </a:pPr>
            <a:r>
              <a:rPr lang="en-US" altLang="en-US" sz="1700" b="1" dirty="0" smtClean="0">
                <a:solidFill>
                  <a:srgbClr val="010F97"/>
                </a:solidFill>
                <a:latin typeface="Arial"/>
                <a:ea typeface="Arial" pitchFamily="-104" charset="0"/>
                <a:cs typeface="Arial" panose="020B0604020202020204" pitchFamily="34" charset="0"/>
              </a:rPr>
              <a:t>High-dose MEL </a:t>
            </a:r>
            <a:br>
              <a:rPr lang="en-US" altLang="en-US" sz="1700" b="1" dirty="0" smtClean="0">
                <a:solidFill>
                  <a:srgbClr val="010F97"/>
                </a:solidFill>
                <a:latin typeface="Arial"/>
                <a:ea typeface="Arial" pitchFamily="-104" charset="0"/>
                <a:cs typeface="Arial" panose="020B0604020202020204" pitchFamily="34" charset="0"/>
              </a:rPr>
            </a:br>
            <a:r>
              <a:rPr lang="en-US" altLang="en-US" sz="1700" b="1" dirty="0" smtClean="0">
                <a:solidFill>
                  <a:srgbClr val="010F97"/>
                </a:solidFill>
                <a:latin typeface="Arial"/>
                <a:ea typeface="Arial" pitchFamily="-104" charset="0"/>
                <a:cs typeface="Arial" panose="020B0604020202020204" pitchFamily="34" charset="0"/>
              </a:rPr>
              <a:t>(200 mg/m</a:t>
            </a:r>
            <a:r>
              <a:rPr lang="en-US" altLang="en-US" sz="1700" b="1" baseline="30000" dirty="0" smtClean="0">
                <a:solidFill>
                  <a:srgbClr val="010F97"/>
                </a:solidFill>
                <a:latin typeface="Arial"/>
                <a:ea typeface="Arial" pitchFamily="-104" charset="0"/>
                <a:cs typeface="Arial" panose="020B0604020202020204" pitchFamily="34" charset="0"/>
              </a:rPr>
              <a:t>2</a:t>
            </a:r>
            <a:r>
              <a:rPr lang="en-US" altLang="en-US" sz="1700" b="1" dirty="0" smtClean="0">
                <a:solidFill>
                  <a:srgbClr val="010F97"/>
                </a:solidFill>
                <a:latin typeface="Arial"/>
                <a:ea typeface="Arial" pitchFamily="-104" charset="0"/>
                <a:cs typeface="Arial" panose="020B0604020202020204" pitchFamily="34" charset="0"/>
              </a:rPr>
              <a:t>)*</a:t>
            </a:r>
            <a:r>
              <a:rPr lang="en-US" altLang="en-US" sz="1700" b="1" baseline="30000" dirty="0" smtClean="0">
                <a:solidFill>
                  <a:srgbClr val="010F97"/>
                </a:solidFill>
                <a:latin typeface="Arial"/>
                <a:ea typeface="Arial" pitchFamily="-104" charset="0"/>
                <a:cs typeface="Arial" panose="020B0604020202020204" pitchFamily="34" charset="0"/>
              </a:rPr>
              <a:t>†</a:t>
            </a:r>
          </a:p>
        </p:txBody>
      </p:sp>
      <p:sp>
        <p:nvSpPr>
          <p:cNvPr id="27" name="Text Box 20"/>
          <p:cNvSpPr txBox="1">
            <a:spLocks noChangeArrowheads="1"/>
          </p:cNvSpPr>
          <p:nvPr/>
        </p:nvSpPr>
        <p:spPr bwMode="auto">
          <a:xfrm>
            <a:off x="6656387" y="2543583"/>
            <a:ext cx="2179712" cy="1342617"/>
          </a:xfrm>
          <a:prstGeom prst="rect">
            <a:avLst/>
          </a:prstGeom>
          <a:solidFill>
            <a:srgbClr val="99CD13"/>
          </a:solidFill>
          <a:ln w="12700">
            <a:solidFill>
              <a:schemeClr val="tx1">
                <a:lumMod val="10000"/>
                <a:lumOff val="90000"/>
              </a:schemeClr>
            </a:solidFill>
            <a:miter lim="800000"/>
            <a:headEnd/>
            <a:tailEnd/>
          </a:ln>
        </p:spPr>
        <p:txBody>
          <a:bodyPr wrap="square" anchor="ctr">
            <a:no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lnSpc>
                <a:spcPct val="110000"/>
              </a:lnSpc>
              <a:spcBef>
                <a:spcPct val="0"/>
              </a:spcBef>
              <a:buNone/>
              <a:defRPr/>
            </a:pPr>
            <a:r>
              <a:rPr lang="en-US" altLang="en-US" sz="1700" b="1" u="sng" dirty="0" smtClean="0">
                <a:solidFill>
                  <a:srgbClr val="010F97"/>
                </a:solidFill>
                <a:latin typeface="Arial"/>
                <a:ea typeface="Arial" pitchFamily="-104" charset="0"/>
                <a:cs typeface="Arial" panose="020B0604020202020204" pitchFamily="34" charset="0"/>
              </a:rPr>
              <a:t>Arm B</a:t>
            </a:r>
            <a:r>
              <a:rPr lang="mr-IN" altLang="en-US" sz="1700" b="1" u="sng" dirty="0">
                <a:solidFill>
                  <a:srgbClr val="010F97"/>
                </a:solidFill>
                <a:latin typeface="Arial"/>
                <a:ea typeface="Arial" pitchFamily="-104" charset="0"/>
                <a:cs typeface="Arial" panose="020B0604020202020204" pitchFamily="34" charset="0"/>
              </a:rPr>
              <a:t> (AM</a:t>
            </a:r>
            <a:r>
              <a:rPr lang="mr-IN" altLang="en-US" sz="1700" b="1" u="sng" dirty="0" smtClean="0">
                <a:solidFill>
                  <a:srgbClr val="010F97"/>
                </a:solidFill>
                <a:latin typeface="Arial"/>
                <a:ea typeface="Arial" pitchFamily="-104" charset="0"/>
                <a:cs typeface="Arial" panose="020B0604020202020204" pitchFamily="34" charset="0"/>
              </a:rPr>
              <a:t>)</a:t>
            </a:r>
            <a:r>
              <a:rPr lang="en-US" altLang="en-US" sz="1700" b="1" u="sng" dirty="0" smtClean="0">
                <a:solidFill>
                  <a:srgbClr val="010F97"/>
                </a:solidFill>
                <a:latin typeface="Arial"/>
                <a:ea typeface="Arial" pitchFamily="-104" charset="0"/>
                <a:cs typeface="Arial" panose="020B0604020202020204" pitchFamily="34" charset="0"/>
              </a:rPr>
              <a:t>:</a:t>
            </a:r>
          </a:p>
          <a:p>
            <a:pPr algn="ctr">
              <a:lnSpc>
                <a:spcPct val="110000"/>
              </a:lnSpc>
              <a:spcBef>
                <a:spcPct val="0"/>
              </a:spcBef>
              <a:buFontTx/>
              <a:buNone/>
              <a:defRPr/>
            </a:pPr>
            <a:r>
              <a:rPr lang="en-US" altLang="en-US" sz="1700" b="1" dirty="0" smtClean="0">
                <a:solidFill>
                  <a:srgbClr val="010F97"/>
                </a:solidFill>
                <a:latin typeface="Arial"/>
                <a:ea typeface="Arial" pitchFamily="-104" charset="0"/>
                <a:cs typeface="Arial" panose="020B0604020202020204" pitchFamily="34" charset="0"/>
              </a:rPr>
              <a:t>Proceed directly to Len maintenance for 3 years</a:t>
            </a:r>
            <a:r>
              <a:rPr lang="en-US" altLang="en-US" sz="1700" b="1" baseline="30000" dirty="0" smtClean="0">
                <a:solidFill>
                  <a:srgbClr val="010F97"/>
                </a:solidFill>
                <a:latin typeface="Arial"/>
                <a:ea typeface="Arial" pitchFamily="-104" charset="0"/>
                <a:cs typeface="Arial" panose="020B0604020202020204" pitchFamily="34" charset="0"/>
              </a:rPr>
              <a:t>†</a:t>
            </a:r>
          </a:p>
        </p:txBody>
      </p:sp>
      <p:sp>
        <p:nvSpPr>
          <p:cNvPr id="19" name="Title 1"/>
          <p:cNvSpPr>
            <a:spLocks noGrp="1"/>
          </p:cNvSpPr>
          <p:nvPr>
            <p:ph type="title"/>
          </p:nvPr>
        </p:nvSpPr>
        <p:spPr>
          <a:xfrm>
            <a:off x="269452" y="-40405"/>
            <a:ext cx="8759768" cy="1205888"/>
          </a:xfrm>
        </p:spPr>
        <p:txBody>
          <a:bodyPr/>
          <a:lstStyle/>
          <a:p>
            <a:r>
              <a:rPr lang="en-US" dirty="0" smtClean="0"/>
              <a:t>BMT CTN 0702 – StaMINA: </a:t>
            </a:r>
            <a:r>
              <a:rPr lang="en-US" dirty="0"/>
              <a:t>Phase </a:t>
            </a:r>
            <a:r>
              <a:rPr lang="en-US" dirty="0" smtClean="0"/>
              <a:t>III Trial Design</a:t>
            </a:r>
            <a:endParaRPr lang="en-US" dirty="0"/>
          </a:p>
        </p:txBody>
      </p:sp>
      <p:sp>
        <p:nvSpPr>
          <p:cNvPr id="10" name="TextBox 9"/>
          <p:cNvSpPr txBox="1"/>
          <p:nvPr/>
        </p:nvSpPr>
        <p:spPr>
          <a:xfrm>
            <a:off x="832556" y="1538111"/>
            <a:ext cx="184666" cy="461665"/>
          </a:xfrm>
          <a:prstGeom prst="rect">
            <a:avLst/>
          </a:prstGeom>
          <a:noFill/>
        </p:spPr>
        <p:txBody>
          <a:bodyPr wrap="none" rtlCol="0">
            <a:spAutoFit/>
          </a:bodyPr>
          <a:lstStyle/>
          <a:p>
            <a:endParaRPr lang="en-US" dirty="0">
              <a:solidFill>
                <a:srgbClr val="000000"/>
              </a:solidFill>
            </a:endParaRPr>
          </a:p>
        </p:txBody>
      </p:sp>
      <p:sp>
        <p:nvSpPr>
          <p:cNvPr id="22" name="Line 2"/>
          <p:cNvSpPr>
            <a:spLocks noChangeShapeType="1"/>
          </p:cNvSpPr>
          <p:nvPr/>
        </p:nvSpPr>
        <p:spPr bwMode="auto">
          <a:xfrm>
            <a:off x="5196448" y="3124200"/>
            <a:ext cx="260401" cy="0"/>
          </a:xfrm>
          <a:prstGeom prst="line">
            <a:avLst/>
          </a:prstGeom>
          <a:noFill/>
          <a:ln w="38100">
            <a:solidFill>
              <a:srgbClr val="FFFFFF"/>
            </a:solidFill>
            <a:round/>
            <a:headEnd/>
            <a:tailEnd/>
          </a:ln>
          <a:extLst>
            <a:ext uri="{909E8E84-426E-40dd-AFC4-6F175D3DCCD1}">
              <a14:hiddenFill xmlns:a14="http://schemas.microsoft.com/office/drawing/2010/main" xmlns="">
                <a:noFill/>
              </a14:hiddenFill>
            </a:ext>
          </a:extLst>
        </p:spPr>
        <p:txBody>
          <a:bodyPr wrap="none" anchor="ctr"/>
          <a:lstStyle/>
          <a:p>
            <a:endParaRPr lang="en-US" dirty="0">
              <a:solidFill>
                <a:srgbClr val="000000"/>
              </a:solidFill>
              <a:latin typeface="Arial"/>
              <a:cs typeface="Arial"/>
            </a:endParaRPr>
          </a:p>
        </p:txBody>
      </p:sp>
      <p:sp>
        <p:nvSpPr>
          <p:cNvPr id="18" name="Text Box 19"/>
          <p:cNvSpPr txBox="1">
            <a:spLocks noChangeArrowheads="1"/>
          </p:cNvSpPr>
          <p:nvPr/>
        </p:nvSpPr>
        <p:spPr bwMode="auto">
          <a:xfrm>
            <a:off x="3596248" y="1676400"/>
            <a:ext cx="1643804" cy="2209800"/>
          </a:xfrm>
          <a:prstGeom prst="rect">
            <a:avLst/>
          </a:prstGeom>
          <a:solidFill>
            <a:srgbClr val="005796"/>
          </a:solidFill>
          <a:ln w="12700">
            <a:solidFill>
              <a:schemeClr val="bg1"/>
            </a:solidFill>
            <a:miter lim="800000"/>
            <a:headEnd/>
            <a:tailEnd/>
          </a:ln>
          <a:extLst/>
        </p:spPr>
        <p:txBody>
          <a:bodyPr wrap="square" lIns="182880" tIns="182880" bIns="182880" anchor="ctr" anchorCtr="0">
            <a:prstTxWarp prst="textNoShape">
              <a:avLst/>
            </a:prstTxWarp>
            <a:noAutofit/>
          </a:bodyPr>
          <a:lstStyle/>
          <a:p>
            <a:pPr>
              <a:spcBef>
                <a:spcPts val="600"/>
              </a:spcBef>
              <a:buFont typeface="Arial" pitchFamily="-104" charset="0"/>
              <a:buNone/>
            </a:pPr>
            <a:r>
              <a:rPr lang="en-US" sz="1700" b="1" dirty="0" smtClean="0">
                <a:solidFill>
                  <a:prstClr val="white"/>
                </a:solidFill>
                <a:latin typeface="Arial"/>
                <a:ea typeface="Arial" pitchFamily="-104" charset="0"/>
                <a:cs typeface="Arial" pitchFamily="-104" charset="0"/>
              </a:rPr>
              <a:t>1</a:t>
            </a:r>
            <a:r>
              <a:rPr lang="en-US" sz="1700" b="1" baseline="30000" dirty="0" smtClean="0">
                <a:solidFill>
                  <a:prstClr val="white"/>
                </a:solidFill>
                <a:latin typeface="Arial"/>
                <a:ea typeface="Arial" pitchFamily="-104" charset="0"/>
                <a:cs typeface="Arial" pitchFamily="-104" charset="0"/>
              </a:rPr>
              <a:t>st</a:t>
            </a:r>
            <a:r>
              <a:rPr lang="en-US" sz="1700" b="1" dirty="0" smtClean="0">
                <a:solidFill>
                  <a:prstClr val="white"/>
                </a:solidFill>
                <a:latin typeface="Arial"/>
                <a:ea typeface="Arial" pitchFamily="-104" charset="0"/>
                <a:cs typeface="Arial" pitchFamily="-104" charset="0"/>
              </a:rPr>
              <a:t> </a:t>
            </a:r>
            <a:r>
              <a:rPr lang="en-US" sz="1700" b="1" dirty="0" err="1" smtClean="0">
                <a:solidFill>
                  <a:prstClr val="white"/>
                </a:solidFill>
                <a:latin typeface="Arial"/>
                <a:ea typeface="Arial" pitchFamily="-104" charset="0"/>
                <a:cs typeface="Arial" pitchFamily="-104" charset="0"/>
              </a:rPr>
              <a:t>autoHCT</a:t>
            </a:r>
            <a:endParaRPr lang="en-US" sz="1700" b="1" dirty="0" smtClean="0">
              <a:solidFill>
                <a:prstClr val="white"/>
              </a:solidFill>
              <a:latin typeface="Arial"/>
              <a:ea typeface="Arial" pitchFamily="-104" charset="0"/>
              <a:cs typeface="Arial" pitchFamily="-104" charset="0"/>
            </a:endParaRPr>
          </a:p>
          <a:p>
            <a:pPr>
              <a:spcBef>
                <a:spcPts val="600"/>
              </a:spcBef>
              <a:buFont typeface="Arial" pitchFamily="-104" charset="0"/>
              <a:buNone/>
            </a:pPr>
            <a:r>
              <a:rPr lang="en-US" sz="1700" b="1" dirty="0" smtClean="0">
                <a:solidFill>
                  <a:prstClr val="white"/>
                </a:solidFill>
                <a:latin typeface="Arial"/>
                <a:ea typeface="Arial" pitchFamily="-104" charset="0"/>
                <a:cs typeface="Arial" pitchFamily="-104" charset="0"/>
              </a:rPr>
              <a:t>High-dose melphalan (MEL) </a:t>
            </a:r>
            <a:r>
              <a:rPr lang="en-US" sz="1700" b="1" smtClean="0">
                <a:solidFill>
                  <a:prstClr val="white"/>
                </a:solidFill>
                <a:latin typeface="Arial"/>
                <a:ea typeface="Arial" pitchFamily="-104" charset="0"/>
                <a:cs typeface="Arial" pitchFamily="-104" charset="0"/>
              </a:rPr>
              <a:t>at </a:t>
            </a:r>
            <a:r>
              <a:rPr lang="en-US" sz="1700" b="1">
                <a:solidFill>
                  <a:prstClr val="white"/>
                </a:solidFill>
                <a:latin typeface="Arial"/>
                <a:ea typeface="Arial" pitchFamily="-104" charset="0"/>
                <a:cs typeface="Arial" pitchFamily="-104" charset="0"/>
              </a:rPr>
              <a:t/>
            </a:r>
            <a:br>
              <a:rPr lang="en-US" sz="1700" b="1">
                <a:solidFill>
                  <a:prstClr val="white"/>
                </a:solidFill>
                <a:latin typeface="Arial"/>
                <a:ea typeface="Arial" pitchFamily="-104" charset="0"/>
                <a:cs typeface="Arial" pitchFamily="-104" charset="0"/>
              </a:rPr>
            </a:br>
            <a:r>
              <a:rPr lang="en-US" sz="1700" b="1" smtClean="0">
                <a:solidFill>
                  <a:prstClr val="white"/>
                </a:solidFill>
                <a:latin typeface="Arial"/>
                <a:ea typeface="Arial" pitchFamily="-104" charset="0"/>
                <a:cs typeface="Arial" pitchFamily="-104" charset="0"/>
              </a:rPr>
              <a:t>200 </a:t>
            </a:r>
            <a:r>
              <a:rPr lang="en-US" sz="1700" b="1" dirty="0" smtClean="0">
                <a:solidFill>
                  <a:prstClr val="white"/>
                </a:solidFill>
                <a:latin typeface="Arial"/>
                <a:ea typeface="Arial" pitchFamily="-104" charset="0"/>
                <a:cs typeface="Arial" pitchFamily="-104" charset="0"/>
              </a:rPr>
              <a:t>mg/m</a:t>
            </a:r>
            <a:r>
              <a:rPr lang="en-US" sz="1700" b="1" baseline="30000" dirty="0" smtClean="0">
                <a:solidFill>
                  <a:prstClr val="white"/>
                </a:solidFill>
                <a:latin typeface="Arial"/>
                <a:ea typeface="Arial" pitchFamily="-104" charset="0"/>
                <a:cs typeface="Arial" pitchFamily="-104" charset="0"/>
              </a:rPr>
              <a:t>2</a:t>
            </a:r>
          </a:p>
        </p:txBody>
      </p:sp>
      <p:sp>
        <p:nvSpPr>
          <p:cNvPr id="25" name="Line 2"/>
          <p:cNvSpPr>
            <a:spLocks noChangeShapeType="1"/>
          </p:cNvSpPr>
          <p:nvPr/>
        </p:nvSpPr>
        <p:spPr bwMode="auto">
          <a:xfrm>
            <a:off x="3352800" y="3124200"/>
            <a:ext cx="228600" cy="0"/>
          </a:xfrm>
          <a:prstGeom prst="line">
            <a:avLst/>
          </a:prstGeom>
          <a:noFill/>
          <a:ln w="38100">
            <a:solidFill>
              <a:srgbClr val="FFFFFF"/>
            </a:solidFill>
            <a:round/>
            <a:headEnd/>
            <a:tailEnd type="triangle"/>
          </a:ln>
          <a:extLst>
            <a:ext uri="{909E8E84-426E-40dd-AFC4-6F175D3DCCD1}">
              <a14:hiddenFill xmlns:a14="http://schemas.microsoft.com/office/drawing/2010/main" xmlns="">
                <a:noFill/>
              </a14:hiddenFill>
            </a:ext>
          </a:extLst>
        </p:spPr>
        <p:txBody>
          <a:bodyPr wrap="none" anchor="ctr"/>
          <a:lstStyle/>
          <a:p>
            <a:endParaRPr lang="en-US" dirty="0">
              <a:solidFill>
                <a:srgbClr val="000000"/>
              </a:solidFill>
              <a:latin typeface="Arial"/>
              <a:cs typeface="Arial"/>
            </a:endParaRPr>
          </a:p>
        </p:txBody>
      </p:sp>
      <p:sp>
        <p:nvSpPr>
          <p:cNvPr id="23" name="TextBox 22"/>
          <p:cNvSpPr txBox="1"/>
          <p:nvPr/>
        </p:nvSpPr>
        <p:spPr>
          <a:xfrm>
            <a:off x="182646" y="5763061"/>
            <a:ext cx="3544560" cy="369332"/>
          </a:xfrm>
          <a:prstGeom prst="rect">
            <a:avLst/>
          </a:prstGeom>
          <a:noFill/>
        </p:spPr>
        <p:txBody>
          <a:bodyPr wrap="none" rtlCol="0">
            <a:spAutoFit/>
          </a:bodyPr>
          <a:lstStyle/>
          <a:p>
            <a:r>
              <a:rPr lang="en-US" sz="1800" b="1" u="sng" dirty="0" smtClean="0">
                <a:solidFill>
                  <a:srgbClr val="FFFFFF"/>
                </a:solidFill>
              </a:rPr>
              <a:t>Primary endpoint:</a:t>
            </a:r>
            <a:r>
              <a:rPr lang="en-US" sz="1800" b="1" dirty="0" smtClean="0">
                <a:solidFill>
                  <a:srgbClr val="FFFFFF"/>
                </a:solidFill>
              </a:rPr>
              <a:t> 3-year PFS</a:t>
            </a:r>
            <a:endParaRPr lang="en-US" sz="1800" b="1" dirty="0">
              <a:solidFill>
                <a:srgbClr val="FFFFFF"/>
              </a:solidFill>
            </a:endParaRPr>
          </a:p>
        </p:txBody>
      </p:sp>
      <p:sp>
        <p:nvSpPr>
          <p:cNvPr id="28" name="TextBox 27"/>
          <p:cNvSpPr txBox="1"/>
          <p:nvPr/>
        </p:nvSpPr>
        <p:spPr>
          <a:xfrm>
            <a:off x="152400" y="6519446"/>
            <a:ext cx="5026120" cy="338554"/>
          </a:xfrm>
          <a:prstGeom prst="rect">
            <a:avLst/>
          </a:prstGeom>
          <a:noFill/>
        </p:spPr>
        <p:txBody>
          <a:bodyPr wrap="none" rtlCol="0">
            <a:spAutoFit/>
          </a:bodyPr>
          <a:lstStyle/>
          <a:p>
            <a:r>
              <a:rPr lang="en-US" sz="1600" dirty="0" smtClean="0">
                <a:solidFill>
                  <a:srgbClr val="FFFFFF"/>
                </a:solidFill>
              </a:rPr>
              <a:t>Stadtmauer EA et al. </a:t>
            </a:r>
            <a:r>
              <a:rPr lang="en-US" sz="1600" i="1" dirty="0" smtClean="0">
                <a:solidFill>
                  <a:srgbClr val="FFFFFF"/>
                </a:solidFill>
              </a:rPr>
              <a:t>Proc ASH </a:t>
            </a:r>
            <a:r>
              <a:rPr lang="en-US" sz="1600" dirty="0" smtClean="0">
                <a:solidFill>
                  <a:srgbClr val="FFFFFF"/>
                </a:solidFill>
              </a:rPr>
              <a:t>2016;Abstract LBA-1.</a:t>
            </a:r>
            <a:endParaRPr lang="en-US" sz="1600" dirty="0">
              <a:solidFill>
                <a:srgbClr val="FFFFFF"/>
              </a:solidFill>
            </a:endParaRPr>
          </a:p>
        </p:txBody>
      </p:sp>
      <p:sp>
        <p:nvSpPr>
          <p:cNvPr id="34" name="Text Box 20"/>
          <p:cNvSpPr txBox="1">
            <a:spLocks noChangeArrowheads="1"/>
          </p:cNvSpPr>
          <p:nvPr/>
        </p:nvSpPr>
        <p:spPr bwMode="auto">
          <a:xfrm>
            <a:off x="6656387" y="4067583"/>
            <a:ext cx="2182990" cy="990600"/>
          </a:xfrm>
          <a:prstGeom prst="rect">
            <a:avLst/>
          </a:prstGeom>
          <a:solidFill>
            <a:srgbClr val="F9961E"/>
          </a:solidFill>
          <a:ln w="12700">
            <a:solidFill>
              <a:schemeClr val="tx1">
                <a:lumMod val="10000"/>
                <a:lumOff val="90000"/>
              </a:schemeClr>
            </a:solidFill>
            <a:miter lim="800000"/>
            <a:headEnd/>
            <a:tailEnd/>
          </a:ln>
        </p:spPr>
        <p:txBody>
          <a:bodyPr wrap="square" anchor="ctr" anchorCtr="0">
            <a:no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lnSpc>
                <a:spcPct val="110000"/>
              </a:lnSpc>
              <a:spcBef>
                <a:spcPct val="0"/>
              </a:spcBef>
              <a:buNone/>
              <a:defRPr/>
            </a:pPr>
            <a:r>
              <a:rPr lang="en-US" altLang="en-US" sz="1700" b="1" u="sng" dirty="0" smtClean="0">
                <a:solidFill>
                  <a:srgbClr val="010F97"/>
                </a:solidFill>
                <a:latin typeface="Arial"/>
                <a:ea typeface="Arial" pitchFamily="-104" charset="0"/>
                <a:cs typeface="Arial" panose="020B0604020202020204" pitchFamily="34" charset="0"/>
              </a:rPr>
              <a:t>Arm C</a:t>
            </a:r>
            <a:r>
              <a:rPr lang="mr-IN" altLang="en-US" sz="1700" b="1" u="sng" dirty="0">
                <a:solidFill>
                  <a:srgbClr val="010F97"/>
                </a:solidFill>
                <a:latin typeface="Arial"/>
                <a:ea typeface="Arial" pitchFamily="-104" charset="0"/>
                <a:cs typeface="Arial" panose="020B0604020202020204" pitchFamily="34" charset="0"/>
              </a:rPr>
              <a:t> (ACM</a:t>
            </a:r>
            <a:r>
              <a:rPr lang="mr-IN" altLang="en-US" sz="1700" b="1" u="sng" dirty="0" smtClean="0">
                <a:solidFill>
                  <a:srgbClr val="010F97"/>
                </a:solidFill>
                <a:latin typeface="Arial"/>
                <a:ea typeface="Arial" pitchFamily="-104" charset="0"/>
                <a:cs typeface="Arial" panose="020B0604020202020204" pitchFamily="34" charset="0"/>
              </a:rPr>
              <a:t>)</a:t>
            </a:r>
            <a:r>
              <a:rPr lang="en-US" altLang="en-US" sz="1700" b="1" u="sng" dirty="0" smtClean="0">
                <a:solidFill>
                  <a:srgbClr val="010F97"/>
                </a:solidFill>
                <a:latin typeface="Arial"/>
                <a:ea typeface="Arial" pitchFamily="-104" charset="0"/>
                <a:cs typeface="Arial" panose="020B0604020202020204" pitchFamily="34" charset="0"/>
              </a:rPr>
              <a:t>:</a:t>
            </a:r>
          </a:p>
          <a:p>
            <a:pPr algn="ctr">
              <a:lnSpc>
                <a:spcPct val="110000"/>
              </a:lnSpc>
              <a:spcBef>
                <a:spcPct val="0"/>
              </a:spcBef>
              <a:buFontTx/>
              <a:buNone/>
              <a:defRPr/>
            </a:pPr>
            <a:r>
              <a:rPr lang="en-US" altLang="en-US" sz="1700" b="1" dirty="0" smtClean="0">
                <a:solidFill>
                  <a:srgbClr val="010F97"/>
                </a:solidFill>
                <a:latin typeface="Arial"/>
                <a:ea typeface="Arial" pitchFamily="-104" charset="0"/>
                <a:cs typeface="Arial" panose="020B0604020202020204" pitchFamily="34" charset="0"/>
              </a:rPr>
              <a:t>Consolidation with RVD x 4 cycles*</a:t>
            </a:r>
            <a:r>
              <a:rPr lang="en-US" altLang="en-US" sz="1700" b="1" baseline="30000" dirty="0" smtClean="0">
                <a:solidFill>
                  <a:srgbClr val="010F97"/>
                </a:solidFill>
                <a:latin typeface="Arial"/>
                <a:ea typeface="Arial" pitchFamily="-104" charset="0"/>
                <a:cs typeface="Arial" panose="020B0604020202020204" pitchFamily="34" charset="0"/>
              </a:rPr>
              <a:t>†</a:t>
            </a:r>
          </a:p>
        </p:txBody>
      </p:sp>
      <p:sp>
        <p:nvSpPr>
          <p:cNvPr id="3" name="TextBox 2"/>
          <p:cNvSpPr txBox="1"/>
          <p:nvPr/>
        </p:nvSpPr>
        <p:spPr>
          <a:xfrm>
            <a:off x="3459703" y="3978422"/>
            <a:ext cx="2426438" cy="1569660"/>
          </a:xfrm>
          <a:prstGeom prst="rect">
            <a:avLst/>
          </a:prstGeom>
          <a:noFill/>
        </p:spPr>
        <p:txBody>
          <a:bodyPr wrap="square" rtlCol="0">
            <a:spAutoFit/>
          </a:bodyPr>
          <a:lstStyle/>
          <a:p>
            <a:r>
              <a:rPr lang="en-US" sz="1600" dirty="0" smtClean="0">
                <a:solidFill>
                  <a:srgbClr val="FFFFFF"/>
                </a:solidFill>
              </a:rPr>
              <a:t>*</a:t>
            </a:r>
            <a:r>
              <a:rPr lang="en-US" sz="1600" baseline="30000" dirty="0" smtClean="0">
                <a:solidFill>
                  <a:srgbClr val="FFFFFF"/>
                </a:solidFill>
              </a:rPr>
              <a:t> </a:t>
            </a:r>
            <a:r>
              <a:rPr lang="en-US" sz="1600" dirty="0" smtClean="0">
                <a:solidFill>
                  <a:srgbClr val="FFFFFF"/>
                </a:solidFill>
              </a:rPr>
              <a:t>Pts received Len maintenance for 3 years afterwards</a:t>
            </a:r>
          </a:p>
          <a:p>
            <a:r>
              <a:rPr lang="en-US" sz="1600" baseline="30000" dirty="0">
                <a:solidFill>
                  <a:srgbClr val="FFFFFF"/>
                </a:solidFill>
              </a:rPr>
              <a:t>†</a:t>
            </a:r>
            <a:r>
              <a:rPr lang="en-US" sz="1600" baseline="30000" dirty="0" smtClean="0">
                <a:solidFill>
                  <a:srgbClr val="FFFFFF"/>
                </a:solidFill>
              </a:rPr>
              <a:t> </a:t>
            </a:r>
            <a:r>
              <a:rPr lang="en-US" sz="1600" dirty="0" smtClean="0">
                <a:solidFill>
                  <a:srgbClr val="FFFFFF"/>
                </a:solidFill>
              </a:rPr>
              <a:t>Len maintenance at </a:t>
            </a:r>
            <a:br>
              <a:rPr lang="en-US" sz="1600" dirty="0" smtClean="0">
                <a:solidFill>
                  <a:srgbClr val="FFFFFF"/>
                </a:solidFill>
              </a:rPr>
            </a:br>
            <a:r>
              <a:rPr lang="en-US" sz="1600" dirty="0" smtClean="0">
                <a:solidFill>
                  <a:srgbClr val="FFFFFF"/>
                </a:solidFill>
              </a:rPr>
              <a:t>10 mg/d for the first</a:t>
            </a:r>
            <a:br>
              <a:rPr lang="en-US" sz="1600" dirty="0" smtClean="0">
                <a:solidFill>
                  <a:srgbClr val="FFFFFF"/>
                </a:solidFill>
              </a:rPr>
            </a:br>
            <a:r>
              <a:rPr lang="en-US" sz="1600" dirty="0" smtClean="0">
                <a:solidFill>
                  <a:srgbClr val="FFFFFF"/>
                </a:solidFill>
              </a:rPr>
              <a:t> 3 mo </a:t>
            </a:r>
            <a:r>
              <a:rPr lang="en-US" sz="1600" dirty="0" smtClean="0">
                <a:solidFill>
                  <a:srgbClr val="FFFFFF"/>
                </a:solidFill>
                <a:sym typeface="Wingdings"/>
              </a:rPr>
              <a:t> 15 mg/d</a:t>
            </a:r>
            <a:endParaRPr lang="en-US" sz="1600" dirty="0">
              <a:solidFill>
                <a:srgbClr val="FFFFFF"/>
              </a:solidFill>
            </a:endParaRPr>
          </a:p>
        </p:txBody>
      </p:sp>
      <p:cxnSp>
        <p:nvCxnSpPr>
          <p:cNvPr id="6" name="Straight Connector 5"/>
          <p:cNvCxnSpPr/>
          <p:nvPr/>
        </p:nvCxnSpPr>
        <p:spPr bwMode="auto">
          <a:xfrm flipV="1">
            <a:off x="5931638" y="1694976"/>
            <a:ext cx="0" cy="1106192"/>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5" name="Straight Connector 34"/>
          <p:cNvCxnSpPr/>
          <p:nvPr/>
        </p:nvCxnSpPr>
        <p:spPr bwMode="auto">
          <a:xfrm flipV="1">
            <a:off x="5931638" y="3389608"/>
            <a:ext cx="0" cy="1173275"/>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2" name="Straight Connector 11"/>
          <p:cNvCxnSpPr/>
          <p:nvPr/>
        </p:nvCxnSpPr>
        <p:spPr bwMode="auto">
          <a:xfrm>
            <a:off x="5931638" y="1676400"/>
            <a:ext cx="648372" cy="0"/>
          </a:xfrm>
          <a:prstGeom prst="line">
            <a:avLst/>
          </a:prstGeom>
          <a:solidFill>
            <a:schemeClr val="accent1"/>
          </a:solidFill>
          <a:ln w="381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6" name="Straight Connector 35"/>
          <p:cNvCxnSpPr/>
          <p:nvPr/>
        </p:nvCxnSpPr>
        <p:spPr bwMode="auto">
          <a:xfrm>
            <a:off x="5931638" y="4564906"/>
            <a:ext cx="648372" cy="0"/>
          </a:xfrm>
          <a:prstGeom prst="line">
            <a:avLst/>
          </a:prstGeom>
          <a:solidFill>
            <a:schemeClr val="accent1"/>
          </a:solidFill>
          <a:ln w="381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7" name="Line 2"/>
          <p:cNvSpPr>
            <a:spLocks noChangeShapeType="1"/>
          </p:cNvSpPr>
          <p:nvPr/>
        </p:nvSpPr>
        <p:spPr bwMode="auto">
          <a:xfrm>
            <a:off x="6248400" y="3124200"/>
            <a:ext cx="362891" cy="0"/>
          </a:xfrm>
          <a:prstGeom prst="line">
            <a:avLst/>
          </a:prstGeom>
          <a:noFill/>
          <a:ln w="38100">
            <a:solidFill>
              <a:srgbClr val="FFFFFF"/>
            </a:solidFill>
            <a:round/>
            <a:headEnd/>
            <a:tailEnd type="triangle"/>
          </a:ln>
          <a:extLst>
            <a:ext uri="{909E8E84-426E-40dd-AFC4-6F175D3DCCD1}">
              <a14:hiddenFill xmlns:a14="http://schemas.microsoft.com/office/drawing/2010/main" xmlns="">
                <a:noFill/>
              </a14:hiddenFill>
            </a:ext>
          </a:extLst>
        </p:spPr>
        <p:txBody>
          <a:bodyPr wrap="none" anchor="ctr"/>
          <a:lstStyle/>
          <a:p>
            <a:endParaRPr lang="en-US" dirty="0">
              <a:solidFill>
                <a:srgbClr val="000000"/>
              </a:solidFill>
              <a:latin typeface="Arial"/>
              <a:cs typeface="Arial"/>
            </a:endParaRPr>
          </a:p>
        </p:txBody>
      </p:sp>
      <p:sp>
        <p:nvSpPr>
          <p:cNvPr id="13" name="TextBox 12"/>
          <p:cNvSpPr txBox="1"/>
          <p:nvPr/>
        </p:nvSpPr>
        <p:spPr>
          <a:xfrm>
            <a:off x="5502282" y="1219200"/>
            <a:ext cx="782587" cy="400110"/>
          </a:xfrm>
          <a:prstGeom prst="rect">
            <a:avLst/>
          </a:prstGeom>
          <a:noFill/>
        </p:spPr>
        <p:txBody>
          <a:bodyPr wrap="none" rtlCol="0">
            <a:spAutoFit/>
          </a:bodyPr>
          <a:lstStyle/>
          <a:p>
            <a:r>
              <a:rPr lang="en-US" sz="2000" b="1" dirty="0" smtClean="0">
                <a:solidFill>
                  <a:srgbClr val="FFFFFF"/>
                </a:solidFill>
              </a:rPr>
              <a:t>1:1:1</a:t>
            </a:r>
            <a:endParaRPr lang="en-US" sz="2000" b="1" dirty="0">
              <a:solidFill>
                <a:srgbClr val="FFFFFF"/>
              </a:solidFill>
            </a:endParaRPr>
          </a:p>
        </p:txBody>
      </p:sp>
      <p:sp>
        <p:nvSpPr>
          <p:cNvPr id="14" name="TextBox 13"/>
          <p:cNvSpPr txBox="1"/>
          <p:nvPr/>
        </p:nvSpPr>
        <p:spPr>
          <a:xfrm>
            <a:off x="182646" y="5015686"/>
            <a:ext cx="2865354" cy="338554"/>
          </a:xfrm>
          <a:prstGeom prst="rect">
            <a:avLst/>
          </a:prstGeom>
          <a:noFill/>
        </p:spPr>
        <p:txBody>
          <a:bodyPr wrap="square" rtlCol="0">
            <a:spAutoFit/>
          </a:bodyPr>
          <a:lstStyle/>
          <a:p>
            <a:r>
              <a:rPr lang="en-US" sz="1600" dirty="0" smtClean="0">
                <a:solidFill>
                  <a:srgbClr val="FFFFFF"/>
                </a:solidFill>
              </a:rPr>
              <a:t>RVD = Len/bortezomib/dex</a:t>
            </a:r>
            <a:endParaRPr lang="en-US" sz="1600" dirty="0">
              <a:solidFill>
                <a:srgbClr val="FFFFFF"/>
              </a:solidFill>
            </a:endParaRPr>
          </a:p>
        </p:txBody>
      </p:sp>
      <p:grpSp>
        <p:nvGrpSpPr>
          <p:cNvPr id="24" name="Group 24"/>
          <p:cNvGrpSpPr>
            <a:grpSpLocks/>
          </p:cNvGrpSpPr>
          <p:nvPr/>
        </p:nvGrpSpPr>
        <p:grpSpPr bwMode="auto">
          <a:xfrm>
            <a:off x="5459590" y="2590801"/>
            <a:ext cx="914400" cy="914400"/>
            <a:chOff x="1872" y="1584"/>
            <a:chExt cx="576" cy="576"/>
          </a:xfrm>
        </p:grpSpPr>
        <p:sp>
          <p:nvSpPr>
            <p:cNvPr id="26" name="Oval 25"/>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p>
              <a:pPr defTabSz="457200" eaLnBrk="1" fontAlgn="auto" hangingPunct="1">
                <a:spcBef>
                  <a:spcPts val="0"/>
                </a:spcBef>
                <a:spcAft>
                  <a:spcPts val="0"/>
                </a:spcAft>
                <a:defRPr/>
              </a:pPr>
              <a:endParaRPr lang="en-US" sz="1800">
                <a:solidFill>
                  <a:prstClr val="black"/>
                </a:solidFill>
                <a:latin typeface="Arial"/>
                <a:ea typeface="MS PGothic" charset="0"/>
                <a:cs typeface="ＭＳ Ｐゴシック"/>
              </a:endParaRPr>
            </a:p>
          </p:txBody>
        </p:sp>
        <p:sp>
          <p:nvSpPr>
            <p:cNvPr id="29" name="Rectangle 13"/>
            <p:cNvSpPr>
              <a:spLocks noChangeArrowheads="1"/>
            </p:cNvSpPr>
            <p:nvPr/>
          </p:nvSpPr>
          <p:spPr bwMode="auto">
            <a:xfrm>
              <a:off x="1920" y="1632"/>
              <a:ext cx="480" cy="48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p>
              <a:pPr algn="ctr" defTabSz="457200" eaLnBrk="1" fontAlgn="auto" hangingPunct="1">
                <a:spcBef>
                  <a:spcPts val="0"/>
                </a:spcBef>
                <a:spcAft>
                  <a:spcPts val="0"/>
                </a:spcAft>
                <a:defRPr/>
              </a:pPr>
              <a:r>
                <a:rPr lang="en-US" sz="3600" b="1" dirty="0">
                  <a:solidFill>
                    <a:prstClr val="white"/>
                  </a:solidFill>
                  <a:ea typeface="MS PGothic" charset="0"/>
                  <a:cs typeface="ＭＳ Ｐゴシック"/>
                </a:rPr>
                <a:t>R</a:t>
              </a:r>
            </a:p>
          </p:txBody>
        </p:sp>
      </p:grpSp>
      <p:graphicFrame>
        <p:nvGraphicFramePr>
          <p:cNvPr id="30" name="Group 104"/>
          <p:cNvGraphicFramePr>
            <a:graphicFrameLocks noGrp="1"/>
          </p:cNvGraphicFramePr>
          <p:nvPr>
            <p:extLst>
              <p:ext uri="{D42A27DB-BD31-4B8C-83A1-F6EECF244321}">
                <p14:modId xmlns:p14="http://schemas.microsoft.com/office/powerpoint/2010/main" val="1333393283"/>
              </p:ext>
            </p:extLst>
          </p:nvPr>
        </p:nvGraphicFramePr>
        <p:xfrm>
          <a:off x="184669" y="1329562"/>
          <a:ext cx="3163016" cy="3547238"/>
        </p:xfrm>
        <a:graphic>
          <a:graphicData uri="http://schemas.openxmlformats.org/drawingml/2006/table">
            <a:tbl>
              <a:tblPr/>
              <a:tblGrid>
                <a:gridCol w="3163016"/>
              </a:tblGrid>
              <a:tr h="455554">
                <a:tc>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1800" b="1" spc="-50" baseline="0" dirty="0" smtClean="0">
                          <a:solidFill>
                            <a:prstClr val="white"/>
                          </a:solidFill>
                          <a:latin typeface="+mn-lt"/>
                          <a:ea typeface="Arial" pitchFamily="-104" charset="0"/>
                          <a:cs typeface="Arial" pitchFamily="-104" charset="0"/>
                        </a:rPr>
                        <a:t>Eligibility (n = 758)</a:t>
                      </a:r>
                    </a:p>
                  </a:txBody>
                  <a:tcPr marL="68635" marR="68635" marT="34249" marB="3424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5796"/>
                    </a:solidFill>
                  </a:tcPr>
                </a:tc>
              </a:tr>
              <a:tr h="3091684">
                <a:tc>
                  <a:txBody>
                    <a:bodyPr/>
                    <a:lstStyle/>
                    <a:p>
                      <a:pPr marL="342900" indent="-342900">
                        <a:spcBef>
                          <a:spcPts val="600"/>
                        </a:spcBef>
                        <a:buFont typeface="Arial" charset="0"/>
                        <a:buChar char="•"/>
                      </a:pPr>
                      <a:r>
                        <a:rPr lang="en-US" sz="1800" b="0" dirty="0" smtClean="0">
                          <a:solidFill>
                            <a:prstClr val="white"/>
                          </a:solidFill>
                          <a:latin typeface="+mn-lt"/>
                          <a:ea typeface="Arial" pitchFamily="-104" charset="0"/>
                          <a:cs typeface="Arial" pitchFamily="-104" charset="0"/>
                        </a:rPr>
                        <a:t>Transplant-eligible patients with symptomatic MM</a:t>
                      </a:r>
                    </a:p>
                    <a:p>
                      <a:pPr marL="342900" indent="-342900">
                        <a:spcBef>
                          <a:spcPts val="600"/>
                        </a:spcBef>
                        <a:buFont typeface="Arial" charset="0"/>
                        <a:buChar char="•"/>
                      </a:pPr>
                      <a:r>
                        <a:rPr lang="en-US" sz="1800" b="0" dirty="0" smtClean="0">
                          <a:solidFill>
                            <a:prstClr val="white"/>
                          </a:solidFill>
                          <a:latin typeface="+mn-lt"/>
                          <a:ea typeface="Arial" pitchFamily="-104" charset="0"/>
                          <a:cs typeface="Arial" pitchFamily="-104" charset="0"/>
                        </a:rPr>
                        <a:t>Received ≤2 cycles of initial systemic therapy and within 2-12 </a:t>
                      </a:r>
                      <a:r>
                        <a:rPr lang="en-US" sz="1800" b="0" dirty="0" err="1" smtClean="0">
                          <a:solidFill>
                            <a:prstClr val="white"/>
                          </a:solidFill>
                          <a:latin typeface="+mn-lt"/>
                          <a:ea typeface="Arial" pitchFamily="-104" charset="0"/>
                          <a:cs typeface="Arial" pitchFamily="-104" charset="0"/>
                        </a:rPr>
                        <a:t>mo</a:t>
                      </a:r>
                      <a:r>
                        <a:rPr lang="en-US" sz="1800" b="0" dirty="0" smtClean="0">
                          <a:solidFill>
                            <a:prstClr val="white"/>
                          </a:solidFill>
                          <a:latin typeface="+mn-lt"/>
                          <a:ea typeface="Arial" pitchFamily="-104" charset="0"/>
                          <a:cs typeface="Arial" pitchFamily="-104" charset="0"/>
                        </a:rPr>
                        <a:t> of the 1</a:t>
                      </a:r>
                      <a:r>
                        <a:rPr lang="en-US" sz="1800" b="0" baseline="30000" dirty="0" smtClean="0">
                          <a:solidFill>
                            <a:prstClr val="white"/>
                          </a:solidFill>
                          <a:latin typeface="+mn-lt"/>
                          <a:ea typeface="Arial" pitchFamily="-104" charset="0"/>
                          <a:cs typeface="Arial" pitchFamily="-104" charset="0"/>
                        </a:rPr>
                        <a:t>st</a:t>
                      </a:r>
                      <a:r>
                        <a:rPr lang="en-US" sz="1800" b="0" dirty="0" smtClean="0">
                          <a:solidFill>
                            <a:prstClr val="white"/>
                          </a:solidFill>
                          <a:latin typeface="+mn-lt"/>
                          <a:ea typeface="Arial" pitchFamily="-104" charset="0"/>
                          <a:cs typeface="Arial" pitchFamily="-104" charset="0"/>
                        </a:rPr>
                        <a:t> dose of initial therapy</a:t>
                      </a:r>
                    </a:p>
                    <a:p>
                      <a:pPr marL="342900" indent="-342900">
                        <a:spcBef>
                          <a:spcPts val="600"/>
                        </a:spcBef>
                        <a:buFont typeface="Arial" charset="0"/>
                        <a:buChar char="•"/>
                      </a:pPr>
                      <a:r>
                        <a:rPr lang="en-US" sz="1800" b="0" dirty="0" smtClean="0">
                          <a:solidFill>
                            <a:prstClr val="white"/>
                          </a:solidFill>
                          <a:latin typeface="+mn-lt"/>
                          <a:ea typeface="Arial" pitchFamily="-104" charset="0"/>
                          <a:cs typeface="Arial" pitchFamily="-104" charset="0"/>
                        </a:rPr>
                        <a:t>Age ≤70 years</a:t>
                      </a:r>
                    </a:p>
                    <a:p>
                      <a:pPr marL="342900" indent="-342900">
                        <a:spcBef>
                          <a:spcPts val="600"/>
                        </a:spcBef>
                        <a:buFont typeface="Arial" charset="0"/>
                        <a:buChar char="•"/>
                      </a:pPr>
                      <a:r>
                        <a:rPr lang="en-US" sz="1800" b="0" dirty="0" smtClean="0">
                          <a:solidFill>
                            <a:prstClr val="white"/>
                          </a:solidFill>
                          <a:latin typeface="+mn-lt"/>
                          <a:ea typeface="Arial" pitchFamily="-104" charset="0"/>
                          <a:cs typeface="Arial" pitchFamily="-104" charset="0"/>
                        </a:rPr>
                        <a:t>No Grade &gt;2 sensory neuropathy</a:t>
                      </a:r>
                    </a:p>
                  </a:txBody>
                  <a:tcPr marL="68635" marR="68635" marT="34249" marB="3424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12A50"/>
                    </a:solidFill>
                  </a:tcPr>
                </a:tc>
              </a:tr>
            </a:tbl>
          </a:graphicData>
        </a:graphic>
      </p:graphicFrame>
    </p:spTree>
    <p:extLst>
      <p:ext uri="{BB962C8B-B14F-4D97-AF65-F5344CB8AC3E}">
        <p14:creationId xmlns:p14="http://schemas.microsoft.com/office/powerpoint/2010/main" val="5540519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3"/>
          <p:cNvSpPr>
            <a:spLocks noChangeArrowheads="1"/>
          </p:cNvSpPr>
          <p:nvPr/>
        </p:nvSpPr>
        <p:spPr bwMode="auto">
          <a:xfrm>
            <a:off x="457200" y="990601"/>
            <a:ext cx="8138160" cy="3840480"/>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algn="ctr">
              <a:spcBef>
                <a:spcPct val="0"/>
              </a:spcBef>
              <a:buFontTx/>
              <a:buNone/>
              <a:defRPr/>
            </a:pPr>
            <a:endParaRPr lang="en-US" altLang="en-US" sz="1800">
              <a:solidFill>
                <a:srgbClr val="FFFFFF"/>
              </a:solidFill>
            </a:endParaRPr>
          </a:p>
        </p:txBody>
      </p:sp>
      <p:sp>
        <p:nvSpPr>
          <p:cNvPr id="8" name="Title 1"/>
          <p:cNvSpPr>
            <a:spLocks noGrp="1"/>
          </p:cNvSpPr>
          <p:nvPr>
            <p:ph type="title"/>
          </p:nvPr>
        </p:nvSpPr>
        <p:spPr>
          <a:xfrm>
            <a:off x="457200" y="0"/>
            <a:ext cx="8222672" cy="1143000"/>
          </a:xfrm>
        </p:spPr>
        <p:txBody>
          <a:bodyPr/>
          <a:lstStyle/>
          <a:p>
            <a:r>
              <a:rPr lang="en-US" dirty="0"/>
              <a:t>StaMINA: </a:t>
            </a:r>
            <a:r>
              <a:rPr lang="en-US" dirty="0" smtClean="0"/>
              <a:t>Study Outcomes</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646437900"/>
              </p:ext>
            </p:extLst>
          </p:nvPr>
        </p:nvGraphicFramePr>
        <p:xfrm>
          <a:off x="609600" y="1118068"/>
          <a:ext cx="7866527" cy="3551910"/>
        </p:xfrm>
        <a:graphic>
          <a:graphicData uri="http://schemas.openxmlformats.org/drawingml/2006/table">
            <a:tbl>
              <a:tblPr firstRow="1" bandRow="1">
                <a:tableStyleId>{5C22544A-7EE6-4342-B048-85BDC9FD1C3A}</a:tableStyleId>
              </a:tblPr>
              <a:tblGrid>
                <a:gridCol w="4191000"/>
                <a:gridCol w="1219200"/>
                <a:gridCol w="1066754"/>
                <a:gridCol w="1389573"/>
              </a:tblGrid>
              <a:tr h="589980">
                <a:tc>
                  <a:txBody>
                    <a:bodyPr/>
                    <a:lstStyle/>
                    <a:p>
                      <a:r>
                        <a:rPr lang="en-US" sz="1700" dirty="0" smtClean="0">
                          <a:solidFill>
                            <a:schemeClr val="tx1"/>
                          </a:solidFill>
                        </a:rPr>
                        <a:t>Outcome</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2D5A"/>
                    </a:solidFill>
                  </a:tcPr>
                </a:tc>
                <a:tc>
                  <a:txBody>
                    <a:bodyPr/>
                    <a:lstStyle/>
                    <a:p>
                      <a:pPr algn="ctr"/>
                      <a:r>
                        <a:rPr lang="en-US" sz="1700" b="1" baseline="0" dirty="0" smtClean="0">
                          <a:solidFill>
                            <a:schemeClr val="tx1"/>
                          </a:solidFill>
                        </a:rPr>
                        <a:t>Arm A</a:t>
                      </a:r>
                    </a:p>
                    <a:p>
                      <a:pPr algn="ctr"/>
                      <a:r>
                        <a:rPr lang="en-US" sz="1700" b="1" baseline="0" dirty="0" smtClean="0">
                          <a:solidFill>
                            <a:schemeClr val="tx1"/>
                          </a:solidFill>
                        </a:rPr>
                        <a:t>(n = 247)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2D5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700" b="1" dirty="0" smtClean="0">
                          <a:solidFill>
                            <a:schemeClr val="tx1"/>
                          </a:solidFill>
                        </a:rPr>
                        <a:t>Arm B</a:t>
                      </a:r>
                    </a:p>
                    <a:p>
                      <a:pPr marL="0" marR="0" indent="0" algn="ctr" defTabSz="457200" rtl="0" eaLnBrk="1" fontAlgn="auto" latinLnBrk="0" hangingPunct="1">
                        <a:lnSpc>
                          <a:spcPct val="100000"/>
                        </a:lnSpc>
                        <a:spcBef>
                          <a:spcPts val="0"/>
                        </a:spcBef>
                        <a:spcAft>
                          <a:spcPts val="0"/>
                        </a:spcAft>
                        <a:buClrTx/>
                        <a:buSzTx/>
                        <a:buFontTx/>
                        <a:buNone/>
                        <a:tabLst/>
                        <a:defRPr/>
                      </a:pPr>
                      <a:r>
                        <a:rPr lang="en-US" sz="1700" b="1" dirty="0" smtClean="0">
                          <a:solidFill>
                            <a:schemeClr val="tx1"/>
                          </a:solidFill>
                        </a:rPr>
                        <a:t>(n = 257)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2D5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700" b="1" dirty="0" smtClean="0">
                          <a:solidFill>
                            <a:schemeClr val="tx1"/>
                          </a:solidFill>
                        </a:rPr>
                        <a:t>Arm C</a:t>
                      </a:r>
                    </a:p>
                    <a:p>
                      <a:pPr marL="0" marR="0" indent="0" algn="ctr" defTabSz="457200" rtl="0" eaLnBrk="1" fontAlgn="auto" latinLnBrk="0" hangingPunct="1">
                        <a:lnSpc>
                          <a:spcPct val="100000"/>
                        </a:lnSpc>
                        <a:spcBef>
                          <a:spcPts val="0"/>
                        </a:spcBef>
                        <a:spcAft>
                          <a:spcPts val="0"/>
                        </a:spcAft>
                        <a:buClrTx/>
                        <a:buSzTx/>
                        <a:buFontTx/>
                        <a:buNone/>
                        <a:tabLst/>
                        <a:defRPr/>
                      </a:pPr>
                      <a:r>
                        <a:rPr lang="en-US" sz="1700" b="1" dirty="0" smtClean="0">
                          <a:solidFill>
                            <a:schemeClr val="tx1"/>
                          </a:solidFill>
                        </a:rPr>
                        <a:t>(n = 254)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2D5A"/>
                    </a:solidFill>
                  </a:tcPr>
                </a:tc>
              </a:tr>
              <a:tr h="459257">
                <a:tc>
                  <a:txBody>
                    <a:bodyPr/>
                    <a:lstStyle/>
                    <a:p>
                      <a:r>
                        <a:rPr lang="en-US" sz="1700" dirty="0" smtClean="0">
                          <a:solidFill>
                            <a:schemeClr val="tx1"/>
                          </a:solidFill>
                        </a:rPr>
                        <a:t>Estimated 38-month PFS*</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56%</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52%</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57%</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r>
              <a:tr h="459257">
                <a:tc>
                  <a:txBody>
                    <a:bodyPr/>
                    <a:lstStyle/>
                    <a:p>
                      <a:r>
                        <a:rPr lang="en-US" sz="1700" dirty="0" smtClean="0">
                          <a:solidFill>
                            <a:schemeClr val="tx1"/>
                          </a:solidFill>
                        </a:rPr>
                        <a:t>Estimated 38-month</a:t>
                      </a:r>
                      <a:r>
                        <a:rPr lang="en-US" sz="1700" baseline="0" dirty="0" smtClean="0">
                          <a:solidFill>
                            <a:schemeClr val="tx1"/>
                          </a:solidFill>
                        </a:rPr>
                        <a:t> OS</a:t>
                      </a:r>
                      <a:endParaRPr lang="en-US" sz="1700" baseline="30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82%</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83%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86%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r>
              <a:tr h="707098">
                <a:tc>
                  <a:txBody>
                    <a:bodyPr/>
                    <a:lstStyle/>
                    <a:p>
                      <a:r>
                        <a:rPr lang="en-US" sz="1700" dirty="0" smtClean="0">
                          <a:solidFill>
                            <a:schemeClr val="tx1"/>
                          </a:solidFill>
                        </a:rPr>
                        <a:t>Cumulative</a:t>
                      </a:r>
                      <a:r>
                        <a:rPr lang="en-US" sz="1700" baseline="0" dirty="0" smtClean="0">
                          <a:solidFill>
                            <a:schemeClr val="tx1"/>
                          </a:solidFill>
                        </a:rPr>
                        <a:t> incidence of disease progression at 38 months</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42%</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47%</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42%</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r>
              <a:tr h="707098">
                <a:tc>
                  <a:txBody>
                    <a:bodyPr/>
                    <a:lstStyle/>
                    <a:p>
                      <a:r>
                        <a:rPr lang="en-US" sz="1700" dirty="0" smtClean="0">
                          <a:solidFill>
                            <a:schemeClr val="tx1"/>
                          </a:solidFill>
                        </a:rPr>
                        <a:t>Cumulative incidence</a:t>
                      </a:r>
                      <a:r>
                        <a:rPr lang="en-US" sz="1700" baseline="0" dirty="0" smtClean="0">
                          <a:solidFill>
                            <a:schemeClr val="tx1"/>
                          </a:solidFill>
                        </a:rPr>
                        <a:t> for first SPM occurrence</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5.9%</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4.0%</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6.0%</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r>
              <a:tr h="589980">
                <a:tc>
                  <a:txBody>
                    <a:bodyPr/>
                    <a:lstStyle/>
                    <a:p>
                      <a:r>
                        <a:rPr lang="en-US" sz="1700" dirty="0" smtClean="0">
                          <a:solidFill>
                            <a:schemeClr val="tx1"/>
                          </a:solidFill>
                        </a:rPr>
                        <a:t>Noncompliance rates following 1</a:t>
                      </a:r>
                      <a:r>
                        <a:rPr lang="en-US" sz="1700" baseline="30000" dirty="0" smtClean="0">
                          <a:solidFill>
                            <a:schemeClr val="tx1"/>
                          </a:solidFill>
                        </a:rPr>
                        <a:t>st</a:t>
                      </a:r>
                      <a:r>
                        <a:rPr lang="en-US" sz="1700" baseline="0" dirty="0" smtClean="0">
                          <a:solidFill>
                            <a:schemeClr val="tx1"/>
                          </a:solidFill>
                        </a:rPr>
                        <a:t> </a:t>
                      </a:r>
                      <a:r>
                        <a:rPr lang="en-US" sz="1700" baseline="0" dirty="0" err="1" smtClean="0">
                          <a:solidFill>
                            <a:schemeClr val="tx1"/>
                          </a:solidFill>
                        </a:rPr>
                        <a:t>autoHCT</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32%</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5%</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c>
                  <a:txBody>
                    <a:bodyPr/>
                    <a:lstStyle/>
                    <a:p>
                      <a:pPr algn="ctr"/>
                      <a:r>
                        <a:rPr lang="en-US" sz="1700" dirty="0" smtClean="0">
                          <a:solidFill>
                            <a:schemeClr val="tx1"/>
                          </a:solidFill>
                        </a:rPr>
                        <a:t>12%</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796"/>
                    </a:solidFill>
                  </a:tcPr>
                </a:tc>
              </a:tr>
            </a:tbl>
          </a:graphicData>
        </a:graphic>
      </p:graphicFrame>
      <p:sp>
        <p:nvSpPr>
          <p:cNvPr id="3" name="TextBox 2"/>
          <p:cNvSpPr txBox="1"/>
          <p:nvPr/>
        </p:nvSpPr>
        <p:spPr>
          <a:xfrm>
            <a:off x="519953" y="5713270"/>
            <a:ext cx="7481047" cy="697627"/>
          </a:xfrm>
          <a:prstGeom prst="rect">
            <a:avLst/>
          </a:prstGeom>
          <a:noFill/>
        </p:spPr>
        <p:txBody>
          <a:bodyPr wrap="square" rtlCol="0">
            <a:spAutoFit/>
          </a:bodyPr>
          <a:lstStyle/>
          <a:p>
            <a:pPr marL="342900" indent="-342900">
              <a:spcBef>
                <a:spcPts val="200"/>
              </a:spcBef>
              <a:spcAft>
                <a:spcPts val="200"/>
              </a:spcAft>
              <a:buFont typeface="Arial" charset="0"/>
              <a:buChar char="•"/>
            </a:pPr>
            <a:r>
              <a:rPr lang="en-US" sz="1800" dirty="0" smtClean="0"/>
              <a:t>Median OS has not yet been reached.</a:t>
            </a:r>
          </a:p>
          <a:p>
            <a:pPr marL="342900" indent="-342900">
              <a:spcBef>
                <a:spcPts val="200"/>
              </a:spcBef>
              <a:spcAft>
                <a:spcPts val="200"/>
              </a:spcAft>
              <a:buFont typeface="Arial" charset="0"/>
              <a:buChar char="•"/>
            </a:pPr>
            <a:r>
              <a:rPr lang="en-US" sz="1800" dirty="0"/>
              <a:t>There were 39 cases of </a:t>
            </a:r>
            <a:r>
              <a:rPr lang="en-US" sz="1800" dirty="0" smtClean="0"/>
              <a:t>SPMs reported </a:t>
            </a:r>
            <a:r>
              <a:rPr lang="en-US" sz="1800" dirty="0"/>
              <a:t>in 36 </a:t>
            </a:r>
            <a:r>
              <a:rPr lang="en-US" sz="1800" dirty="0" smtClean="0"/>
              <a:t>participants. </a:t>
            </a:r>
          </a:p>
        </p:txBody>
      </p:sp>
      <p:sp>
        <p:nvSpPr>
          <p:cNvPr id="7" name="TextBox 6"/>
          <p:cNvSpPr txBox="1"/>
          <p:nvPr/>
        </p:nvSpPr>
        <p:spPr>
          <a:xfrm>
            <a:off x="152400" y="6519446"/>
            <a:ext cx="6407908" cy="338554"/>
          </a:xfrm>
          <a:prstGeom prst="rect">
            <a:avLst/>
          </a:prstGeom>
          <a:noFill/>
        </p:spPr>
        <p:txBody>
          <a:bodyPr wrap="none" rtlCol="0">
            <a:spAutoFit/>
          </a:bodyPr>
          <a:lstStyle/>
          <a:p>
            <a:r>
              <a:rPr lang="en-US" sz="1600" dirty="0" smtClean="0"/>
              <a:t>Stadtmauer EA et al. </a:t>
            </a:r>
            <a:r>
              <a:rPr lang="en-US" sz="1600" i="1" dirty="0" smtClean="0"/>
              <a:t>Proc ASH </a:t>
            </a:r>
            <a:r>
              <a:rPr lang="en-US" sz="1600" dirty="0" smtClean="0"/>
              <a:t>2016;Abstract LBA-1 (Abstract only).</a:t>
            </a:r>
            <a:endParaRPr lang="en-US" sz="1600" dirty="0"/>
          </a:p>
        </p:txBody>
      </p:sp>
      <p:sp>
        <p:nvSpPr>
          <p:cNvPr id="2" name="TextBox 1"/>
          <p:cNvSpPr txBox="1"/>
          <p:nvPr/>
        </p:nvSpPr>
        <p:spPr>
          <a:xfrm>
            <a:off x="578224" y="5235390"/>
            <a:ext cx="7897903" cy="369332"/>
          </a:xfrm>
          <a:prstGeom prst="rect">
            <a:avLst/>
          </a:prstGeom>
          <a:noFill/>
        </p:spPr>
        <p:txBody>
          <a:bodyPr wrap="square" rtlCol="0">
            <a:spAutoFit/>
          </a:bodyPr>
          <a:lstStyle/>
          <a:p>
            <a:r>
              <a:rPr lang="en-US" sz="1800" dirty="0" smtClean="0"/>
              <a:t>*</a:t>
            </a:r>
            <a:r>
              <a:rPr lang="en-US" sz="1800" baseline="30000" dirty="0" smtClean="0"/>
              <a:t> </a:t>
            </a:r>
            <a:r>
              <a:rPr lang="en-US" sz="1800" dirty="0" smtClean="0"/>
              <a:t>Arm </a:t>
            </a:r>
            <a:r>
              <a:rPr lang="en-US" sz="1800" dirty="0"/>
              <a:t>C vs </a:t>
            </a:r>
            <a:r>
              <a:rPr lang="en-US" sz="1800" dirty="0" smtClean="0"/>
              <a:t>A (</a:t>
            </a:r>
            <a:r>
              <a:rPr lang="en-US" sz="1800" i="1" dirty="0" smtClean="0"/>
              <a:t>p </a:t>
            </a:r>
            <a:r>
              <a:rPr lang="en-US" sz="1800" dirty="0" smtClean="0"/>
              <a:t>= 0.75); Arm C vs B (</a:t>
            </a:r>
            <a:r>
              <a:rPr lang="en-US" sz="1800" i="1" dirty="0" smtClean="0"/>
              <a:t>p </a:t>
            </a:r>
            <a:r>
              <a:rPr lang="en-US" sz="1800" dirty="0" smtClean="0"/>
              <a:t>= 0.21); Arm A vs B (</a:t>
            </a:r>
            <a:r>
              <a:rPr lang="en-US" sz="1800" i="1" dirty="0" smtClean="0"/>
              <a:t>p </a:t>
            </a:r>
            <a:r>
              <a:rPr lang="en-US" sz="1800" dirty="0" smtClean="0"/>
              <a:t>= 0.37)  </a:t>
            </a:r>
            <a:endParaRPr lang="en-US" sz="1800" dirty="0"/>
          </a:p>
        </p:txBody>
      </p:sp>
      <p:sp>
        <p:nvSpPr>
          <p:cNvPr id="5" name="TextBox 4"/>
          <p:cNvSpPr txBox="1"/>
          <p:nvPr/>
        </p:nvSpPr>
        <p:spPr>
          <a:xfrm>
            <a:off x="609600" y="4876801"/>
            <a:ext cx="3794629" cy="369332"/>
          </a:xfrm>
          <a:prstGeom prst="rect">
            <a:avLst/>
          </a:prstGeom>
          <a:noFill/>
        </p:spPr>
        <p:txBody>
          <a:bodyPr wrap="none" rtlCol="0">
            <a:spAutoFit/>
          </a:bodyPr>
          <a:lstStyle/>
          <a:p>
            <a:r>
              <a:rPr lang="en-US" sz="1800" dirty="0" smtClean="0"/>
              <a:t>SPM = second primary malignancy</a:t>
            </a:r>
            <a:endParaRPr lang="en-US" sz="1800" dirty="0"/>
          </a:p>
        </p:txBody>
      </p:sp>
    </p:spTree>
    <p:extLst>
      <p:ext uri="{BB962C8B-B14F-4D97-AF65-F5344CB8AC3E}">
        <p14:creationId xmlns:p14="http://schemas.microsoft.com/office/powerpoint/2010/main" val="151865775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 Conclusions</a:t>
            </a:r>
            <a:endParaRPr lang="en-US" dirty="0"/>
          </a:p>
        </p:txBody>
      </p:sp>
      <p:sp>
        <p:nvSpPr>
          <p:cNvPr id="3" name="Content Placeholder 2"/>
          <p:cNvSpPr>
            <a:spLocks noGrp="1"/>
          </p:cNvSpPr>
          <p:nvPr>
            <p:ph idx="1"/>
          </p:nvPr>
        </p:nvSpPr>
        <p:spPr/>
        <p:txBody>
          <a:bodyPr/>
          <a:lstStyle/>
          <a:p>
            <a:pPr>
              <a:spcBef>
                <a:spcPts val="600"/>
              </a:spcBef>
              <a:spcAft>
                <a:spcPts val="600"/>
              </a:spcAft>
            </a:pPr>
            <a:r>
              <a:rPr lang="en-US" dirty="0"/>
              <a:t>The primary results of the largest randomized US transplant trial in patients with MM demonstrated comparable PFS and OS. </a:t>
            </a:r>
          </a:p>
          <a:p>
            <a:pPr>
              <a:spcBef>
                <a:spcPts val="600"/>
              </a:spcBef>
              <a:spcAft>
                <a:spcPts val="600"/>
              </a:spcAft>
            </a:pPr>
            <a:r>
              <a:rPr lang="en-US" dirty="0"/>
              <a:t>The addition of RVD consolidation or a second </a:t>
            </a:r>
            <a:r>
              <a:rPr lang="en-US" dirty="0" err="1" smtClean="0"/>
              <a:t>autoHCT</a:t>
            </a:r>
            <a:r>
              <a:rPr lang="en-US" dirty="0" smtClean="0"/>
              <a:t> </a:t>
            </a:r>
            <a:r>
              <a:rPr lang="en-US" dirty="0"/>
              <a:t>was not superior to a single </a:t>
            </a:r>
            <a:r>
              <a:rPr lang="en-US" dirty="0" err="1" smtClean="0"/>
              <a:t>autoHCT</a:t>
            </a:r>
            <a:r>
              <a:rPr lang="en-US" dirty="0" smtClean="0"/>
              <a:t> </a:t>
            </a:r>
            <a:r>
              <a:rPr lang="en-US" dirty="0"/>
              <a:t>followed by Len maintenance in the </a:t>
            </a:r>
            <a:r>
              <a:rPr lang="en-US" dirty="0" smtClean="0"/>
              <a:t>up-front </a:t>
            </a:r>
            <a:r>
              <a:rPr lang="en-US" dirty="0"/>
              <a:t>treatment of MM. </a:t>
            </a:r>
          </a:p>
          <a:p>
            <a:pPr>
              <a:spcBef>
                <a:spcPts val="600"/>
              </a:spcBef>
              <a:spcAft>
                <a:spcPts val="600"/>
              </a:spcAft>
            </a:pPr>
            <a:r>
              <a:rPr lang="en-US"/>
              <a:t>A </a:t>
            </a:r>
            <a:r>
              <a:rPr lang="en-US" smtClean="0"/>
              <a:t>long-term </a:t>
            </a:r>
            <a:r>
              <a:rPr lang="en-US" dirty="0"/>
              <a:t>follow-up trial to track outcomes in these patients is ongoing</a:t>
            </a:r>
            <a:r>
              <a:rPr lang="en-US" dirty="0" smtClean="0"/>
              <a:t>.</a:t>
            </a:r>
            <a:endParaRPr lang="en-US" dirty="0"/>
          </a:p>
        </p:txBody>
      </p:sp>
      <p:sp>
        <p:nvSpPr>
          <p:cNvPr id="7" name="TextBox 6"/>
          <p:cNvSpPr txBox="1"/>
          <p:nvPr/>
        </p:nvSpPr>
        <p:spPr>
          <a:xfrm>
            <a:off x="152400" y="6519446"/>
            <a:ext cx="5026120" cy="338554"/>
          </a:xfrm>
          <a:prstGeom prst="rect">
            <a:avLst/>
          </a:prstGeom>
          <a:noFill/>
        </p:spPr>
        <p:txBody>
          <a:bodyPr wrap="none" rtlCol="0">
            <a:spAutoFit/>
          </a:bodyPr>
          <a:lstStyle/>
          <a:p>
            <a:r>
              <a:rPr lang="en-US" sz="1600" dirty="0" smtClean="0"/>
              <a:t>Stadtmauer EA et al. </a:t>
            </a:r>
            <a:r>
              <a:rPr lang="en-US" sz="1600" i="1" dirty="0" smtClean="0"/>
              <a:t>Proc ASH </a:t>
            </a:r>
            <a:r>
              <a:rPr lang="en-US" sz="1600" dirty="0" smtClean="0"/>
              <a:t>2016;Abstract LBA-1.</a:t>
            </a:r>
            <a:endParaRPr lang="en-US" sz="1600" dirty="0"/>
          </a:p>
        </p:txBody>
      </p:sp>
    </p:spTree>
    <p:extLst>
      <p:ext uri="{BB962C8B-B14F-4D97-AF65-F5344CB8AC3E}">
        <p14:creationId xmlns:p14="http://schemas.microsoft.com/office/powerpoint/2010/main" val="4678484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theme/theme1.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10373</TotalTime>
  <Words>465</Words>
  <Application>Microsoft Macintosh PowerPoint</Application>
  <PresentationFormat>On-screen Show (4:3)</PresentationFormat>
  <Paragraphs>68</Paragraphs>
  <Slides>5</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vt:i4>
      </vt:variant>
    </vt:vector>
  </HeadingPairs>
  <TitlesOfParts>
    <vt:vector size="13" baseType="lpstr">
      <vt:lpstr>MS PGothic</vt:lpstr>
      <vt:lpstr>ＭＳ Ｐゴシック</vt:lpstr>
      <vt:lpstr>Wingdings</vt:lpstr>
      <vt:lpstr>ヒラギノ角ゴ Pro W3</vt:lpstr>
      <vt:lpstr>Arial</vt:lpstr>
      <vt:lpstr>Blank Presentation</vt:lpstr>
      <vt:lpstr>1_Blank Presentation</vt:lpstr>
      <vt:lpstr>2_Blank Presentation</vt:lpstr>
      <vt:lpstr>Comparison of Autologous Hematopoietic Cell Transplant (AutoHCT), Bortezomib, Lenalidomide (Len) and Dexamethasone (RVD) Consolidation with Len Maintenance (ACM), Tandem AutoHCT with Len Maintenance (TAM) and AutoHCT with Len Maintenance (AM) for Up-Front Treatment of Patients with Multiple Myeloma (MM): Primary Results from the Randomized Phase III Trial of the Blood and Marrow Transplant Clinical Trials Network (BMT CTN 0702 – StaMINA Trial) </vt:lpstr>
      <vt:lpstr>Introduction</vt:lpstr>
      <vt:lpstr>BMT CTN 0702 – StaMINA: Phase III Trial Design</vt:lpstr>
      <vt:lpstr>StaMINA: Study Outcomes</vt:lpstr>
      <vt:lpstr>Author Conclusions</vt:lpstr>
    </vt:vector>
  </TitlesOfParts>
  <Manager/>
  <Company>Research To Practice</Company>
  <LinksUpToDate>false</LinksUpToDate>
  <SharedDoc>false</SharedDoc>
  <HyperlinkBase/>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 </dc:title>
  <dc:subject/>
  <dc:creator>Fernando G Rendina </dc:creator>
  <cp:keywords/>
  <dc:description/>
  <cp:lastModifiedBy>Microsoft Office User</cp:lastModifiedBy>
  <cp:revision>528</cp:revision>
  <cp:lastPrinted>2017-05-26T18:01:18Z</cp:lastPrinted>
  <dcterms:created xsi:type="dcterms:W3CDTF">2012-08-13T12:55:31Z</dcterms:created>
  <dcterms:modified xsi:type="dcterms:W3CDTF">2017-06-14T19:37:07Z</dcterms:modified>
  <cp:category/>
</cp:coreProperties>
</file>