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508" r:id="rId3"/>
    <p:sldId id="497" r:id="rId4"/>
    <p:sldId id="506" r:id="rId5"/>
    <p:sldId id="507" r:id="rId6"/>
    <p:sldId id="504" r:id="rId7"/>
    <p:sldId id="503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BBE0E3"/>
    <a:srgbClr val="005796"/>
    <a:srgbClr val="CDE7F3"/>
    <a:srgbClr val="0025A7"/>
    <a:srgbClr val="EFC53D"/>
    <a:srgbClr val="009051"/>
    <a:srgbClr val="0A0A0A"/>
    <a:srgbClr val="A6A6A6"/>
    <a:srgbClr val="004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87"/>
    <p:restoredTop sz="86384" autoAdjust="0"/>
  </p:normalViewPr>
  <p:slideViewPr>
    <p:cSldViewPr>
      <p:cViewPr>
        <p:scale>
          <a:sx n="100" d="100"/>
          <a:sy n="100" d="100"/>
        </p:scale>
        <p:origin x="1320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153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/>
              <a:t>Impact of Age and </a:t>
            </a:r>
            <a:r>
              <a:rPr lang="en-US" dirty="0" err="1"/>
              <a:t>Midostaurin</a:t>
            </a:r>
            <a:r>
              <a:rPr lang="en-US" dirty="0"/>
              <a:t>-Dose on Response and Outcome in Acute Myeloid Leukemia with </a:t>
            </a:r>
            <a:r>
              <a:rPr lang="en-US" i="1" dirty="0"/>
              <a:t>FLT3</a:t>
            </a:r>
            <a:r>
              <a:rPr lang="en-US" dirty="0"/>
              <a:t>-ITD: Interim-Analyses of the AMLSG 16-10 Trial </a:t>
            </a:r>
            <a:br>
              <a:rPr lang="en-US" dirty="0"/>
            </a:b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 err="1"/>
              <a:t>Schlenk</a:t>
            </a:r>
            <a:r>
              <a:rPr lang="en-US" i="0" dirty="0"/>
              <a:t> R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 smtClean="0"/>
              <a:t>2016;Abstract </a:t>
            </a:r>
            <a:r>
              <a:rPr lang="en-US" i="0" dirty="0"/>
              <a:t>449.</a:t>
            </a:r>
          </a:p>
        </p:txBody>
      </p:sp>
    </p:spTree>
    <p:extLst>
      <p:ext uri="{BB962C8B-B14F-4D97-AF65-F5344CB8AC3E}">
        <p14:creationId xmlns:p14="http://schemas.microsoft.com/office/powerpoint/2010/main" val="107031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8862"/>
            <a:ext cx="7772400" cy="5027612"/>
          </a:xfrm>
        </p:spPr>
        <p:txBody>
          <a:bodyPr/>
          <a:lstStyle/>
          <a:p>
            <a:r>
              <a:rPr lang="en-US" sz="2200" dirty="0" smtClean="0"/>
              <a:t>Internal </a:t>
            </a:r>
            <a:r>
              <a:rPr lang="en-US" sz="2200" dirty="0"/>
              <a:t>tandem duplications (ITD) in the receptor tyrosine kinase FLT3 occur in roughly 25% of younger adult </a:t>
            </a:r>
            <a:r>
              <a:rPr lang="en-US" sz="2200" dirty="0" smtClean="0"/>
              <a:t>patients </a:t>
            </a:r>
            <a:r>
              <a:rPr lang="en-US" sz="2200" dirty="0"/>
              <a:t>with acute myeloid leukemia (AML). </a:t>
            </a:r>
            <a:endParaRPr lang="en-US" sz="2200" dirty="0" smtClean="0"/>
          </a:p>
          <a:p>
            <a:r>
              <a:rPr lang="en-US" sz="2200" dirty="0" err="1" smtClean="0"/>
              <a:t>Midostaurin</a:t>
            </a:r>
            <a:r>
              <a:rPr lang="en-US" sz="2200" dirty="0" smtClean="0"/>
              <a:t>, a </a:t>
            </a:r>
            <a:r>
              <a:rPr lang="en-US" sz="2200" dirty="0" err="1" smtClean="0"/>
              <a:t>multitargeted</a:t>
            </a:r>
            <a:r>
              <a:rPr lang="en-US" sz="2200" dirty="0" smtClean="0"/>
              <a:t> </a:t>
            </a:r>
            <a:r>
              <a:rPr lang="en-US" sz="2200" dirty="0"/>
              <a:t>kinase inhibitor, combined with intensive </a:t>
            </a:r>
            <a:r>
              <a:rPr lang="en-US" sz="2200" dirty="0" smtClean="0"/>
              <a:t>chemotherapy has </a:t>
            </a:r>
            <a:r>
              <a:rPr lang="en-US" sz="2200" dirty="0"/>
              <a:t>shown activity against AML with FLT3 </a:t>
            </a:r>
            <a:r>
              <a:rPr lang="en-US" sz="2200" dirty="0" smtClean="0"/>
              <a:t>mutations. </a:t>
            </a:r>
          </a:p>
          <a:p>
            <a:r>
              <a:rPr lang="en-US" sz="2200" dirty="0" smtClean="0"/>
              <a:t>However</a:t>
            </a:r>
            <a:r>
              <a:rPr lang="en-US" sz="2200" dirty="0"/>
              <a:t>, toxicity and potential </a:t>
            </a:r>
            <a:r>
              <a:rPr lang="en-US" sz="2200" dirty="0" smtClean="0"/>
              <a:t>drug </a:t>
            </a:r>
            <a:r>
              <a:rPr lang="en-US" sz="2200" dirty="0"/>
              <a:t>interactions with strong CYP3A4 inhibitors such as </a:t>
            </a:r>
            <a:r>
              <a:rPr lang="en-US" sz="2200" dirty="0" err="1"/>
              <a:t>posaconazole</a:t>
            </a:r>
            <a:r>
              <a:rPr lang="en-US" sz="2200" dirty="0"/>
              <a:t> may necessitate dose reduction. </a:t>
            </a:r>
            <a:endParaRPr lang="en-US" sz="2200" dirty="0" smtClean="0"/>
          </a:p>
          <a:p>
            <a:r>
              <a:rPr lang="nl-NL" sz="2200" b="1" u="sng" dirty="0" err="1" smtClean="0"/>
              <a:t>Study</a:t>
            </a:r>
            <a:r>
              <a:rPr lang="nl-NL" sz="2200" b="1" u="sng" dirty="0" smtClean="0"/>
              <a:t> </a:t>
            </a:r>
            <a:r>
              <a:rPr lang="nl-NL" sz="2200" b="1" u="sng" dirty="0" err="1" smtClean="0"/>
              <a:t>objective</a:t>
            </a:r>
            <a:r>
              <a:rPr lang="nl-NL" sz="2200" b="1" dirty="0" smtClean="0"/>
              <a:t>: </a:t>
            </a:r>
            <a:r>
              <a:rPr lang="en-US" sz="2200" dirty="0"/>
              <a:t>To evaluate the impact of age and </a:t>
            </a:r>
            <a:r>
              <a:rPr lang="en-US" sz="2200" dirty="0" err="1"/>
              <a:t>midostaurin</a:t>
            </a:r>
            <a:r>
              <a:rPr lang="en-US" sz="2200" dirty="0"/>
              <a:t> </a:t>
            </a:r>
            <a:r>
              <a:rPr lang="en-US" sz="2200" dirty="0" smtClean="0"/>
              <a:t>dose adaptation </a:t>
            </a:r>
            <a:r>
              <a:rPr lang="en-US" sz="2200" dirty="0"/>
              <a:t>after intensive induction chemotherapy on response and outcome in </a:t>
            </a:r>
            <a:r>
              <a:rPr lang="en-US" sz="2200" dirty="0" smtClean="0"/>
              <a:t>patients with AML </a:t>
            </a:r>
            <a:r>
              <a:rPr lang="en-US" sz="2200" dirty="0"/>
              <a:t>with FLT3-ITD within the AMLSG 16-10 </a:t>
            </a:r>
            <a:r>
              <a:rPr lang="en-US" sz="2200" dirty="0" smtClean="0"/>
              <a:t>trial.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5710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Schlenk</a:t>
            </a:r>
            <a:r>
              <a:rPr lang="en-US" sz="1600" dirty="0" smtClean="0"/>
              <a:t> R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449. (Abstract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47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 AMLSG 6-10 Study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848600" cy="5027612"/>
          </a:xfrm>
        </p:spPr>
        <p:txBody>
          <a:bodyPr/>
          <a:lstStyle/>
          <a:p>
            <a:r>
              <a:rPr lang="en-US" sz="2100" dirty="0" smtClean="0"/>
              <a:t>Ongoing study of patients with newly diagnosed FLT3-ITD-positive AML </a:t>
            </a:r>
          </a:p>
          <a:p>
            <a:r>
              <a:rPr lang="en-US" sz="2100" dirty="0" smtClean="0"/>
              <a:t>Induction: </a:t>
            </a:r>
            <a:r>
              <a:rPr lang="en-US" sz="2100" dirty="0" err="1" smtClean="0"/>
              <a:t>daunorubicin</a:t>
            </a:r>
            <a:r>
              <a:rPr lang="en-US" sz="2100" dirty="0"/>
              <a:t>,</a:t>
            </a:r>
            <a:r>
              <a:rPr lang="en-US" sz="2100" dirty="0" smtClean="0"/>
              <a:t> </a:t>
            </a:r>
            <a:r>
              <a:rPr lang="en-US" sz="2100" dirty="0" err="1" smtClean="0"/>
              <a:t>cytarabine</a:t>
            </a:r>
            <a:r>
              <a:rPr lang="en-US" sz="2100" dirty="0" smtClean="0"/>
              <a:t>, </a:t>
            </a:r>
            <a:r>
              <a:rPr lang="en-US" sz="2100" dirty="0" err="1" smtClean="0"/>
              <a:t>midostaurin</a:t>
            </a:r>
            <a:endParaRPr lang="en-US" sz="2100" dirty="0" smtClean="0"/>
          </a:p>
          <a:p>
            <a:r>
              <a:rPr lang="en-US" sz="2100" dirty="0" smtClean="0"/>
              <a:t>Consolidation: allogeneic hematopoietic cell </a:t>
            </a:r>
            <a:r>
              <a:rPr lang="en-US" sz="2100" dirty="0"/>
              <a:t>transplantation (</a:t>
            </a:r>
            <a:r>
              <a:rPr lang="en-US" sz="2100" dirty="0" smtClean="0"/>
              <a:t>HCT); if </a:t>
            </a:r>
            <a:r>
              <a:rPr lang="en-US" sz="2100" dirty="0" err="1" smtClean="0"/>
              <a:t>alloHCT</a:t>
            </a:r>
            <a:r>
              <a:rPr lang="en-US" sz="2100" dirty="0" smtClean="0"/>
              <a:t> not feasible, 3 cycles of age-adapted </a:t>
            </a:r>
            <a:r>
              <a:rPr lang="en-US" sz="2100" dirty="0"/>
              <a:t>high-dose </a:t>
            </a:r>
            <a:r>
              <a:rPr lang="en-US" sz="2100" dirty="0" err="1"/>
              <a:t>cytarabine</a:t>
            </a:r>
            <a:r>
              <a:rPr lang="en-US" sz="2100" dirty="0"/>
              <a:t> (HDAC) </a:t>
            </a:r>
            <a:r>
              <a:rPr lang="en-US" sz="2100" dirty="0" smtClean="0"/>
              <a:t>and </a:t>
            </a:r>
            <a:r>
              <a:rPr lang="en-US" sz="2100" dirty="0" err="1" smtClean="0"/>
              <a:t>midostaurin</a:t>
            </a:r>
            <a:endParaRPr lang="en-US" sz="2100" dirty="0" smtClean="0"/>
          </a:p>
          <a:p>
            <a:r>
              <a:rPr lang="en-US" sz="2100" dirty="0" smtClean="0"/>
              <a:t>All patients received </a:t>
            </a:r>
            <a:r>
              <a:rPr lang="en-US" sz="2100" dirty="0" err="1" smtClean="0"/>
              <a:t>midostaurin</a:t>
            </a:r>
            <a:r>
              <a:rPr lang="en-US" sz="2100" dirty="0" smtClean="0"/>
              <a:t> as </a:t>
            </a:r>
            <a:r>
              <a:rPr lang="en-US" sz="2100" dirty="0"/>
              <a:t>maintenance </a:t>
            </a:r>
            <a:r>
              <a:rPr lang="en-US" sz="2100" dirty="0" smtClean="0"/>
              <a:t>therapy</a:t>
            </a:r>
            <a:br>
              <a:rPr lang="en-US" sz="2100" dirty="0" smtClean="0"/>
            </a:br>
            <a:r>
              <a:rPr lang="en-US" sz="2100" dirty="0" smtClean="0"/>
              <a:t>(1 y)</a:t>
            </a:r>
          </a:p>
          <a:p>
            <a:r>
              <a:rPr lang="en-US" sz="2100" dirty="0"/>
              <a:t>A</a:t>
            </a:r>
            <a:r>
              <a:rPr lang="en-US" sz="2100" dirty="0" smtClean="0"/>
              <a:t>fter </a:t>
            </a:r>
            <a:r>
              <a:rPr lang="en-US" sz="2100" dirty="0"/>
              <a:t>recruitment of </a:t>
            </a:r>
            <a:r>
              <a:rPr lang="en-US" sz="2100" dirty="0" smtClean="0"/>
              <a:t>147 </a:t>
            </a:r>
            <a:r>
              <a:rPr lang="en-US" sz="2100" dirty="0"/>
              <a:t>pts, </a:t>
            </a:r>
            <a:r>
              <a:rPr lang="en-US" sz="2100" dirty="0" smtClean="0"/>
              <a:t>study amended to increase sample </a:t>
            </a:r>
            <a:r>
              <a:rPr lang="en-US" sz="2100" dirty="0"/>
              <a:t>size </a:t>
            </a:r>
            <a:r>
              <a:rPr lang="en-US" sz="2100" dirty="0" smtClean="0"/>
              <a:t>to </a:t>
            </a:r>
            <a:r>
              <a:rPr lang="en-US" sz="2100" dirty="0"/>
              <a:t>284 pts and a dose reduction to 12.5% of the initial dose of </a:t>
            </a:r>
            <a:r>
              <a:rPr lang="en-US" sz="2100" dirty="0" err="1"/>
              <a:t>midostaurin</a:t>
            </a:r>
            <a:r>
              <a:rPr lang="en-US" sz="2100" dirty="0"/>
              <a:t> in </a:t>
            </a:r>
            <a:r>
              <a:rPr lang="en-US" sz="2100" dirty="0" smtClean="0"/>
              <a:t>the case </a:t>
            </a:r>
            <a:r>
              <a:rPr lang="en-US" sz="2100" dirty="0"/>
              <a:t>of </a:t>
            </a:r>
            <a:r>
              <a:rPr lang="en-US" sz="2100" dirty="0" err="1" smtClean="0"/>
              <a:t>comedication</a:t>
            </a:r>
            <a:r>
              <a:rPr lang="en-US" sz="2100" dirty="0" smtClean="0"/>
              <a:t> </a:t>
            </a:r>
            <a:r>
              <a:rPr lang="en-US" sz="2100" dirty="0"/>
              <a:t>with strong CYP3A4 inhibitors (</a:t>
            </a:r>
            <a:r>
              <a:rPr lang="en-US" sz="2100" dirty="0" err="1" smtClean="0"/>
              <a:t>eg</a:t>
            </a:r>
            <a:r>
              <a:rPr lang="en-US" sz="2100" dirty="0"/>
              <a:t>,</a:t>
            </a:r>
            <a:r>
              <a:rPr lang="en-US" sz="2100" dirty="0" smtClean="0"/>
              <a:t> </a:t>
            </a:r>
            <a:r>
              <a:rPr lang="en-US" sz="2100" dirty="0" err="1"/>
              <a:t>posaconazole</a:t>
            </a:r>
            <a:r>
              <a:rPr lang="en-US" sz="2100" dirty="0" smtClean="0"/>
              <a:t>) </a:t>
            </a:r>
          </a:p>
          <a:p>
            <a:r>
              <a:rPr lang="en-US" sz="2100" dirty="0" smtClean="0"/>
              <a:t>This </a:t>
            </a:r>
            <a:r>
              <a:rPr lang="en-US" sz="2100" dirty="0"/>
              <a:t>report focuses on age </a:t>
            </a:r>
            <a:r>
              <a:rPr lang="en-US" sz="2100" dirty="0" smtClean="0"/>
              <a:t>and compares the first (n = 147) and second (n = 137) cohorts in terms of </a:t>
            </a:r>
            <a:r>
              <a:rPr lang="en-US" sz="2100" dirty="0" err="1" smtClean="0"/>
              <a:t>midostaurin</a:t>
            </a:r>
            <a:r>
              <a:rPr lang="en-US" sz="2100" dirty="0" smtClean="0"/>
              <a:t> dose adaptation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5710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Schlenk</a:t>
            </a:r>
            <a:r>
              <a:rPr lang="en-US" sz="1600" dirty="0"/>
              <a:t> R et al. </a:t>
            </a:r>
            <a:r>
              <a:rPr lang="en-US" sz="1600" i="1" dirty="0"/>
              <a:t>Proc ASH </a:t>
            </a:r>
            <a:r>
              <a:rPr lang="en-US" sz="1600" dirty="0"/>
              <a:t>2016;Abstract 449. (Abstract only)</a:t>
            </a:r>
          </a:p>
        </p:txBody>
      </p:sp>
    </p:spTree>
    <p:extLst>
      <p:ext uri="{BB962C8B-B14F-4D97-AF65-F5344CB8AC3E}">
        <p14:creationId xmlns:p14="http://schemas.microsoft.com/office/powerpoint/2010/main" val="198322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AMLSG 6-10 Efficacy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027612"/>
          </a:xfrm>
        </p:spPr>
        <p:txBody>
          <a:bodyPr/>
          <a:lstStyle/>
          <a:p>
            <a:r>
              <a:rPr lang="en-US" sz="2200" dirty="0" smtClean="0"/>
              <a:t>Overall </a:t>
            </a:r>
            <a:r>
              <a:rPr lang="en-US" sz="2200" dirty="0"/>
              <a:t>response (CR/</a:t>
            </a:r>
            <a:r>
              <a:rPr lang="en-US" sz="2200" dirty="0" err="1"/>
              <a:t>CRi</a:t>
            </a:r>
            <a:r>
              <a:rPr lang="en-US" sz="2200" dirty="0"/>
              <a:t>) after </a:t>
            </a:r>
            <a:r>
              <a:rPr lang="en-US" sz="2200" dirty="0" smtClean="0"/>
              <a:t>induction: </a:t>
            </a:r>
            <a:r>
              <a:rPr lang="en-US" sz="2200" dirty="0"/>
              <a:t>76% (76%, younger; 76%, older) and death 6% (4%, younger;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10%, </a:t>
            </a:r>
            <a:r>
              <a:rPr lang="en-US" sz="2200" dirty="0"/>
              <a:t>older) </a:t>
            </a:r>
            <a:endParaRPr lang="en-US" sz="2200" dirty="0" smtClean="0"/>
          </a:p>
          <a:p>
            <a:r>
              <a:rPr lang="en-US" sz="2200" dirty="0" smtClean="0"/>
              <a:t>No </a:t>
            </a:r>
            <a:r>
              <a:rPr lang="en-US" sz="2200" dirty="0"/>
              <a:t>difference in response to induction </a:t>
            </a:r>
            <a:r>
              <a:rPr lang="en-US" sz="2200" dirty="0" smtClean="0"/>
              <a:t>between </a:t>
            </a:r>
            <a:r>
              <a:rPr lang="en-US" sz="2200" dirty="0"/>
              <a:t>cohorts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(</a:t>
            </a:r>
            <a:r>
              <a:rPr lang="en-US" sz="2200" i="1" dirty="0"/>
              <a:t>p </a:t>
            </a:r>
            <a:r>
              <a:rPr lang="en-US" sz="2200" dirty="0" smtClean="0"/>
              <a:t>= 0.81) </a:t>
            </a:r>
          </a:p>
          <a:p>
            <a:r>
              <a:rPr lang="en-US" sz="2200" dirty="0" smtClean="0"/>
              <a:t>Median </a:t>
            </a:r>
            <a:r>
              <a:rPr lang="en-US" sz="2200" dirty="0"/>
              <a:t>overall </a:t>
            </a:r>
            <a:r>
              <a:rPr lang="en-US" sz="2200" dirty="0" smtClean="0"/>
              <a:t>survival: </a:t>
            </a:r>
            <a:r>
              <a:rPr lang="en-US" sz="2200" dirty="0"/>
              <a:t>25 </a:t>
            </a:r>
            <a:r>
              <a:rPr lang="en-US" sz="2200" dirty="0" err="1" smtClean="0"/>
              <a:t>mo</a:t>
            </a:r>
            <a:r>
              <a:rPr lang="en-US" sz="2200" dirty="0" smtClean="0"/>
              <a:t> </a:t>
            </a:r>
            <a:r>
              <a:rPr lang="en-US" sz="2200" dirty="0"/>
              <a:t>(younger, 26 </a:t>
            </a:r>
            <a:r>
              <a:rPr lang="en-US" sz="2200" dirty="0" err="1" smtClean="0"/>
              <a:t>mo</a:t>
            </a:r>
            <a:r>
              <a:rPr lang="en-US" sz="2200" smtClean="0"/>
              <a:t>; older,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23 </a:t>
            </a:r>
            <a:r>
              <a:rPr lang="en-US" sz="2200" dirty="0" err="1" smtClean="0"/>
              <a:t>mo</a:t>
            </a:r>
            <a:r>
              <a:rPr lang="en-US" sz="2200" dirty="0" smtClean="0"/>
              <a:t>; </a:t>
            </a:r>
            <a:r>
              <a:rPr lang="en-US" sz="2200" i="1" dirty="0" smtClean="0"/>
              <a:t>p</a:t>
            </a:r>
            <a:r>
              <a:rPr lang="en-US" sz="2200" dirty="0" smtClean="0"/>
              <a:t> = 0.15)</a:t>
            </a:r>
          </a:p>
          <a:p>
            <a:r>
              <a:rPr lang="en-US" sz="2200" dirty="0" smtClean="0"/>
              <a:t>146 </a:t>
            </a:r>
            <a:r>
              <a:rPr lang="en-US" sz="2200" dirty="0"/>
              <a:t>pts received an </a:t>
            </a:r>
            <a:r>
              <a:rPr lang="en-US" sz="2200" dirty="0" err="1"/>
              <a:t>alloHCT</a:t>
            </a:r>
            <a:r>
              <a:rPr lang="en-US" sz="2200" dirty="0"/>
              <a:t>, 128 in first CR (</a:t>
            </a:r>
            <a:r>
              <a:rPr lang="en-US" sz="2200" dirty="0" smtClean="0"/>
              <a:t>n = 94 </a:t>
            </a:r>
            <a:r>
              <a:rPr lang="en-US" sz="2200" dirty="0"/>
              <a:t>younger, </a:t>
            </a:r>
            <a:r>
              <a:rPr lang="en-US" sz="2200" dirty="0" smtClean="0"/>
              <a:t>n = 34 older)</a:t>
            </a:r>
          </a:p>
          <a:p>
            <a:r>
              <a:rPr lang="en-US" sz="2200" dirty="0"/>
              <a:t>The cumulative </a:t>
            </a:r>
            <a:r>
              <a:rPr lang="en-US" sz="2200" dirty="0" smtClean="0"/>
              <a:t>incidences </a:t>
            </a:r>
            <a:r>
              <a:rPr lang="en-US" sz="2200" dirty="0"/>
              <a:t>of relapse (CIR) and death after transplant were 13% </a:t>
            </a:r>
            <a:r>
              <a:rPr lang="en-US" sz="2200" dirty="0" smtClean="0"/>
              <a:t>and </a:t>
            </a:r>
            <a:r>
              <a:rPr lang="en-US" sz="2200" dirty="0"/>
              <a:t>16% </a:t>
            </a:r>
            <a:r>
              <a:rPr lang="en-US" sz="2200" dirty="0" smtClean="0"/>
              <a:t>without </a:t>
            </a:r>
            <a:r>
              <a:rPr lang="en-US" sz="2200" dirty="0"/>
              <a:t>differences </a:t>
            </a:r>
            <a:r>
              <a:rPr lang="en-US" sz="2200" dirty="0" smtClean="0"/>
              <a:t>between </a:t>
            </a:r>
            <a:r>
              <a:rPr lang="en-US" sz="2200" dirty="0"/>
              <a:t>younger and older patients. </a:t>
            </a:r>
            <a:endParaRPr lang="en-US" sz="2200" dirty="0" smtClean="0"/>
          </a:p>
          <a:p>
            <a:r>
              <a:rPr lang="en-US" sz="2200" dirty="0" smtClean="0"/>
              <a:t>CIR was </a:t>
            </a:r>
            <a:r>
              <a:rPr lang="en-US" sz="2200" dirty="0"/>
              <a:t>20% </a:t>
            </a:r>
            <a:r>
              <a:rPr lang="en-US" sz="2200" dirty="0" smtClean="0"/>
              <a:t>one year after </a:t>
            </a:r>
            <a:r>
              <a:rPr lang="en-US" sz="2200" dirty="0"/>
              <a:t>start of maintenance without difference between </a:t>
            </a:r>
            <a:r>
              <a:rPr lang="en-US" sz="2200" dirty="0" err="1"/>
              <a:t>alloHCT</a:t>
            </a:r>
            <a:r>
              <a:rPr lang="en-US" sz="2200" dirty="0"/>
              <a:t> and </a:t>
            </a:r>
            <a:r>
              <a:rPr lang="en-US" sz="2200" dirty="0" smtClean="0"/>
              <a:t>HDAC (</a:t>
            </a:r>
            <a:r>
              <a:rPr lang="en-US" sz="2200" i="1" dirty="0" smtClean="0"/>
              <a:t>p</a:t>
            </a:r>
            <a:r>
              <a:rPr lang="en-US" sz="2200" dirty="0" smtClean="0"/>
              <a:t> = 0.99</a:t>
            </a:r>
            <a:r>
              <a:rPr lang="en-US" sz="2200" dirty="0"/>
              <a:t>).</a:t>
            </a:r>
            <a:endParaRPr lang="en-US" sz="2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5710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Schlenk</a:t>
            </a:r>
            <a:r>
              <a:rPr lang="en-US" sz="1600" dirty="0"/>
              <a:t> R et al. </a:t>
            </a:r>
            <a:r>
              <a:rPr lang="en-US" sz="1600" i="1" dirty="0"/>
              <a:t>Proc ASH </a:t>
            </a:r>
            <a:r>
              <a:rPr lang="en-US" sz="1600" dirty="0"/>
              <a:t>2016;Abstract 449. (Abstract only)</a:t>
            </a:r>
          </a:p>
        </p:txBody>
      </p:sp>
    </p:spTree>
    <p:extLst>
      <p:ext uri="{BB962C8B-B14F-4D97-AF65-F5344CB8AC3E}">
        <p14:creationId xmlns:p14="http://schemas.microsoft.com/office/powerpoint/2010/main" val="43268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Fifty-five </a:t>
            </a:r>
            <a:r>
              <a:rPr lang="en-US" dirty="0" smtClean="0"/>
              <a:t>Grade </a:t>
            </a:r>
            <a:r>
              <a:rPr lang="en-US" dirty="0"/>
              <a:t>3/4 adverse events attributed to </a:t>
            </a:r>
            <a:r>
              <a:rPr lang="en-US" dirty="0" err="1"/>
              <a:t>midostaurin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ytopenias</a:t>
            </a:r>
            <a:r>
              <a:rPr lang="en-US" dirty="0" smtClean="0"/>
              <a:t> </a:t>
            </a:r>
            <a:r>
              <a:rPr lang="en-US" dirty="0"/>
              <a:t>after </a:t>
            </a:r>
            <a:r>
              <a:rPr lang="en-US" dirty="0" err="1"/>
              <a:t>alloHCT</a:t>
            </a:r>
            <a:r>
              <a:rPr lang="en-US" dirty="0"/>
              <a:t> were the most frequent (29</a:t>
            </a:r>
            <a:r>
              <a:rPr lang="en-US" dirty="0" smtClean="0"/>
              <a:t>%)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/>
              <a:t>Reduction in the dose of </a:t>
            </a:r>
            <a:r>
              <a:rPr lang="en-US" dirty="0" err="1"/>
              <a:t>midostaurin</a:t>
            </a:r>
            <a:r>
              <a:rPr lang="en-US" dirty="0"/>
              <a:t> during first induction therapy: </a:t>
            </a:r>
            <a:r>
              <a:rPr lang="en-US" dirty="0" smtClean="0"/>
              <a:t>Cohort 1</a:t>
            </a:r>
            <a:r>
              <a:rPr lang="en-US" dirty="0"/>
              <a:t>: 53%, </a:t>
            </a:r>
            <a:r>
              <a:rPr lang="en-US" dirty="0" smtClean="0"/>
              <a:t>cohort 2</a:t>
            </a:r>
            <a:r>
              <a:rPr lang="en-US" dirty="0"/>
              <a:t>: 71</a:t>
            </a:r>
            <a:r>
              <a:rPr lang="en-US" dirty="0" smtClean="0"/>
              <a:t>% 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/>
              <a:t>Reasons for dose </a:t>
            </a:r>
            <a:r>
              <a:rPr lang="en-US" dirty="0" smtClean="0"/>
              <a:t>reduction:</a:t>
            </a:r>
          </a:p>
          <a:p>
            <a:pPr lvl="1">
              <a:buFont typeface=".AppleSystemUIFont" charset="-120"/>
              <a:buChar char="–"/>
            </a:pPr>
            <a:r>
              <a:rPr lang="en-US" dirty="0"/>
              <a:t>T</a:t>
            </a:r>
            <a:r>
              <a:rPr lang="en-US" dirty="0" smtClean="0"/>
              <a:t>oxicity</a:t>
            </a:r>
            <a:r>
              <a:rPr lang="en-US" dirty="0"/>
              <a:t>: </a:t>
            </a:r>
            <a:r>
              <a:rPr lang="en-US" dirty="0" smtClean="0"/>
              <a:t>Cohort 1</a:t>
            </a:r>
            <a:r>
              <a:rPr lang="en-US" dirty="0"/>
              <a:t>: 58%, </a:t>
            </a:r>
            <a:r>
              <a:rPr lang="en-US" dirty="0" smtClean="0"/>
              <a:t>cohort 2</a:t>
            </a:r>
            <a:r>
              <a:rPr lang="en-US" dirty="0"/>
              <a:t>: 49% </a:t>
            </a:r>
            <a:endParaRPr lang="en-US" dirty="0" smtClean="0"/>
          </a:p>
          <a:p>
            <a:pPr lvl="1">
              <a:buFont typeface=".AppleSystemUIFont" charset="-120"/>
              <a:buChar char="–"/>
            </a:pPr>
            <a:r>
              <a:rPr lang="en-US" dirty="0" err="1" smtClean="0"/>
              <a:t>Comedication</a:t>
            </a:r>
            <a:r>
              <a:rPr lang="en-US" dirty="0"/>
              <a:t>: </a:t>
            </a:r>
            <a:r>
              <a:rPr lang="en-US" dirty="0" smtClean="0"/>
              <a:t>Cohort </a:t>
            </a:r>
            <a:r>
              <a:rPr lang="en-US" smtClean="0"/>
              <a:t>1: 9</a:t>
            </a:r>
            <a:r>
              <a:rPr lang="en-US" dirty="0" smtClean="0"/>
              <a:t>%, cohort 2</a:t>
            </a:r>
            <a:r>
              <a:rPr lang="en-US" dirty="0"/>
              <a:t>: 23%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710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Schlenk</a:t>
            </a:r>
            <a:r>
              <a:rPr lang="en-US" sz="1600" dirty="0"/>
              <a:t> R et al. </a:t>
            </a:r>
            <a:r>
              <a:rPr lang="en-US" sz="1600" i="1" dirty="0"/>
              <a:t>Proc ASH </a:t>
            </a:r>
            <a:r>
              <a:rPr lang="en-US" sz="1600" dirty="0"/>
              <a:t>2016;Abstract 449. (Abstract only)</a:t>
            </a:r>
          </a:p>
        </p:txBody>
      </p:sp>
    </p:spTree>
    <p:extLst>
      <p:ext uri="{BB962C8B-B14F-4D97-AF65-F5344CB8AC3E}">
        <p14:creationId xmlns:p14="http://schemas.microsoft.com/office/powerpoint/2010/main" val="86896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addition of </a:t>
            </a:r>
            <a:r>
              <a:rPr lang="en-US" dirty="0" err="1"/>
              <a:t>midostaurin</a:t>
            </a:r>
            <a:r>
              <a:rPr lang="en-US" dirty="0"/>
              <a:t> to intensive induction therapy and as maintenance after </a:t>
            </a:r>
            <a:r>
              <a:rPr lang="en-US" dirty="0" err="1"/>
              <a:t>alloHCT</a:t>
            </a:r>
            <a:r>
              <a:rPr lang="en-US" dirty="0"/>
              <a:t> or HDAC is feasible and effective without an impact of age and dose adaptation on outcome.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5710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Schlenk</a:t>
            </a:r>
            <a:r>
              <a:rPr lang="en-US" sz="1600" dirty="0"/>
              <a:t> R et al. </a:t>
            </a:r>
            <a:r>
              <a:rPr lang="en-US" sz="1600" i="1" dirty="0"/>
              <a:t>Proc ASH </a:t>
            </a:r>
            <a:r>
              <a:rPr lang="en-US" sz="1600" dirty="0"/>
              <a:t>2016;Abstract 449. (Abstract only)</a:t>
            </a:r>
          </a:p>
        </p:txBody>
      </p:sp>
    </p:spTree>
    <p:extLst>
      <p:ext uri="{BB962C8B-B14F-4D97-AF65-F5344CB8AC3E}">
        <p14:creationId xmlns:p14="http://schemas.microsoft.com/office/powerpoint/2010/main" val="70915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7857</TotalTime>
  <Words>390</Words>
  <Application>Microsoft Macintosh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.AppleSystemUIFont</vt:lpstr>
      <vt:lpstr>ＭＳ Ｐゴシック</vt:lpstr>
      <vt:lpstr>Arial</vt:lpstr>
      <vt:lpstr>Blank Presentation</vt:lpstr>
      <vt:lpstr>1_Blank Presentation</vt:lpstr>
      <vt:lpstr>Impact of Age and Midostaurin-Dose on Response and Outcome in Acute Myeloid Leukemia with FLT3-ITD: Interim-Analyses of the AMLSG 16-10 Trial  </vt:lpstr>
      <vt:lpstr>Introduction</vt:lpstr>
      <vt:lpstr>Phase II AMLSG 6-10 Study Design</vt:lpstr>
      <vt:lpstr>AMLSG 6-10 Efficacy Summary</vt:lpstr>
      <vt:lpstr>Adverse Events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575</cp:revision>
  <cp:lastPrinted>2017-06-06T19:03:47Z</cp:lastPrinted>
  <dcterms:created xsi:type="dcterms:W3CDTF">2012-08-13T12:55:31Z</dcterms:created>
  <dcterms:modified xsi:type="dcterms:W3CDTF">2017-06-14T21:30:36Z</dcterms:modified>
  <cp:category/>
</cp:coreProperties>
</file>