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  <p:sldMasterId id="2147485712" r:id="rId2"/>
  </p:sldMasterIdLst>
  <p:notesMasterIdLst>
    <p:notesMasterId r:id="rId10"/>
  </p:notesMasterIdLst>
  <p:handoutMasterIdLst>
    <p:handoutMasterId r:id="rId11"/>
  </p:handoutMasterIdLst>
  <p:sldIdLst>
    <p:sldId id="495" r:id="rId3"/>
    <p:sldId id="487" r:id="rId4"/>
    <p:sldId id="488" r:id="rId5"/>
    <p:sldId id="494" r:id="rId6"/>
    <p:sldId id="492" r:id="rId7"/>
    <p:sldId id="490" r:id="rId8"/>
    <p:sldId id="493" r:id="rId9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loop="1"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A2D5F"/>
    <a:srgbClr val="005796"/>
    <a:srgbClr val="F9961E"/>
    <a:srgbClr val="0025A7"/>
    <a:srgbClr val="F6821F"/>
    <a:srgbClr val="FF40FF"/>
    <a:srgbClr val="BBE0E3"/>
    <a:srgbClr val="CDE7F3"/>
    <a:srgbClr val="EFC53D"/>
    <a:srgbClr val="00905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3415"/>
    <p:restoredTop sz="86420" autoAdjust="0"/>
  </p:normalViewPr>
  <p:slideViewPr>
    <p:cSldViewPr>
      <p:cViewPr>
        <p:scale>
          <a:sx n="105" d="100"/>
          <a:sy n="105" d="100"/>
        </p:scale>
        <p:origin x="1296" y="2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8168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handoutMaster" Target="handoutMasters/handoutMaster1.xml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9" Type="http://schemas.openxmlformats.org/officeDocument/2006/relationships/slide" Target="slides/slide7.xml"/><Relationship Id="rId10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281776C0-8D3F-9B41-9F10-088060AC2731}" type="datetimeFigureOut">
              <a:rPr lang="en-US"/>
              <a:pPr>
                <a:defRPr/>
              </a:pPr>
              <a:t>6/12/17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CD9C9DE2-756B-A84D-A24D-1D5AEDE2E13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903590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1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551A62C7-5B3C-6945-85E6-9B7D5893DCD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02865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2.pn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RTP_SlideBackground-ASCO-GI-13_v1fr-Titl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30480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981200"/>
            <a:ext cx="7772400" cy="1143000"/>
          </a:xfrm>
        </p:spPr>
        <p:txBody>
          <a:bodyPr/>
          <a:lstStyle>
            <a:lvl1pPr algn="l">
              <a:defRPr sz="2300" baseline="0"/>
            </a:lvl1pPr>
          </a:lstStyle>
          <a:p>
            <a:pPr lvl="0"/>
            <a:endParaRPr lang="en-US" noProof="0" dirty="0" smtClean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838200" y="3886200"/>
            <a:ext cx="6400800" cy="1752600"/>
          </a:xfrm>
        </p:spPr>
        <p:txBody>
          <a:bodyPr/>
          <a:lstStyle>
            <a:lvl1pPr marL="0" indent="0" algn="l">
              <a:buFontTx/>
              <a:buNone/>
              <a:defRPr i="1" baseline="0"/>
            </a:lvl1pPr>
          </a:lstStyle>
          <a:p>
            <a:pPr lvl="0"/>
            <a:endParaRPr lang="en-US" noProof="0" dirty="0" smtClean="0"/>
          </a:p>
        </p:txBody>
      </p:sp>
    </p:spTree>
    <p:extLst>
      <p:ext uri="{BB962C8B-B14F-4D97-AF65-F5344CB8AC3E}">
        <p14:creationId xmlns:p14="http://schemas.microsoft.com/office/powerpoint/2010/main" val="28850994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193742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18561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0"/>
            <a:ext cx="1943100" cy="64897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0"/>
            <a:ext cx="5676900" cy="64897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27711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RTP_SlideBackground-ASCO-GI-13_v1fr-Titl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981200"/>
            <a:ext cx="7772400" cy="1143000"/>
          </a:xfrm>
        </p:spPr>
        <p:txBody>
          <a:bodyPr/>
          <a:lstStyle>
            <a:lvl1pPr algn="l">
              <a:defRPr sz="2300" baseline="0"/>
            </a:lvl1pPr>
          </a:lstStyle>
          <a:p>
            <a:pPr lvl="0"/>
            <a:endParaRPr lang="en-US" noProof="0" dirty="0" smtClean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886200"/>
            <a:ext cx="6400800" cy="1752600"/>
          </a:xfrm>
        </p:spPr>
        <p:txBody>
          <a:bodyPr/>
          <a:lstStyle>
            <a:lvl1pPr marL="0" indent="0" algn="l">
              <a:buFontTx/>
              <a:buNone/>
              <a:defRPr i="1" baseline="0"/>
            </a:lvl1pPr>
          </a:lstStyle>
          <a:p>
            <a:pPr lvl="0"/>
            <a:endParaRPr lang="en-US" noProof="0" dirty="0" smtClean="0"/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le Slide">
    <p:bg>
      <p:bgPr>
        <a:solidFill>
          <a:srgbClr val="0025A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981200"/>
            <a:ext cx="7772400" cy="1143000"/>
          </a:xfrm>
        </p:spPr>
        <p:txBody>
          <a:bodyPr/>
          <a:lstStyle>
            <a:lvl1pPr algn="ctr">
              <a:defRPr sz="2300"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462088"/>
            <a:ext cx="3810000" cy="50276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62088"/>
            <a:ext cx="3810000" cy="50276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le Slide">
    <p:bg>
      <p:bgPr>
        <a:solidFill>
          <a:srgbClr val="0025A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981200"/>
            <a:ext cx="7772400" cy="1143000"/>
          </a:xfrm>
        </p:spPr>
        <p:txBody>
          <a:bodyPr/>
          <a:lstStyle>
            <a:lvl1pPr algn="ctr">
              <a:defRPr sz="2300"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0"/>
            <a:ext cx="1943100" cy="64897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0"/>
            <a:ext cx="5676900" cy="64897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83793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035076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462088"/>
            <a:ext cx="3810000" cy="50276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62088"/>
            <a:ext cx="3810000" cy="50276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23851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3440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4306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40717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691842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4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3.xml"/><Relationship Id="rId12" Type="http://schemas.openxmlformats.org/officeDocument/2006/relationships/slideLayout" Target="../slideLayouts/slideLayout24.xml"/><Relationship Id="rId13" Type="http://schemas.openxmlformats.org/officeDocument/2006/relationships/theme" Target="../theme/theme2.xml"/><Relationship Id="rId14" Type="http://schemas.openxmlformats.org/officeDocument/2006/relationships/image" Target="../media/image1.png"/><Relationship Id="rId1" Type="http://schemas.openxmlformats.org/officeDocument/2006/relationships/slideLayout" Target="../slideLayouts/slideLayout13.xml"/><Relationship Id="rId2" Type="http://schemas.openxmlformats.org/officeDocument/2006/relationships/slideLayout" Target="../slideLayouts/slideLayout14.xml"/><Relationship Id="rId3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7.xml"/><Relationship Id="rId6" Type="http://schemas.openxmlformats.org/officeDocument/2006/relationships/slideLayout" Target="../slideLayouts/slideLayout18.xml"/><Relationship Id="rId7" Type="http://schemas.openxmlformats.org/officeDocument/2006/relationships/slideLayout" Target="../slideLayouts/slideLayout19.xml"/><Relationship Id="rId8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1.xml"/><Relationship Id="rId10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" descr="RTP_SlideBackground-YiR_v3fr-bulleted.png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462088"/>
            <a:ext cx="7772400" cy="5027612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563" r:id="rId1"/>
    <p:sldLayoutId id="2147485711" r:id="rId2"/>
    <p:sldLayoutId id="2147485542" r:id="rId3"/>
    <p:sldLayoutId id="2147485543" r:id="rId4"/>
    <p:sldLayoutId id="2147485544" r:id="rId5"/>
    <p:sldLayoutId id="2147485545" r:id="rId6"/>
    <p:sldLayoutId id="2147485546" r:id="rId7"/>
    <p:sldLayoutId id="2147485547" r:id="rId8"/>
    <p:sldLayoutId id="2147485548" r:id="rId9"/>
    <p:sldLayoutId id="2147485549" r:id="rId10"/>
    <p:sldLayoutId id="2147485550" r:id="rId11"/>
    <p:sldLayoutId id="2147485551" r:id="rId12"/>
  </p:sldLayoutIdLst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xStyles>
    <p:titleStyle>
      <a:lvl1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Arial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Arial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Arial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5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500">
          <a:solidFill>
            <a:schemeClr val="bg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500">
          <a:solidFill>
            <a:schemeClr val="bg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500">
          <a:solidFill>
            <a:schemeClr val="bg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" descr="RTP_SlideBackground-YiR_v3fr-bulleted.png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462088"/>
            <a:ext cx="7772400" cy="5027612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799018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713" r:id="rId1"/>
    <p:sldLayoutId id="2147485714" r:id="rId2"/>
    <p:sldLayoutId id="2147485715" r:id="rId3"/>
    <p:sldLayoutId id="2147485716" r:id="rId4"/>
    <p:sldLayoutId id="2147485717" r:id="rId5"/>
    <p:sldLayoutId id="2147485718" r:id="rId6"/>
    <p:sldLayoutId id="2147485719" r:id="rId7"/>
    <p:sldLayoutId id="2147485720" r:id="rId8"/>
    <p:sldLayoutId id="2147485721" r:id="rId9"/>
    <p:sldLayoutId id="2147485722" r:id="rId10"/>
    <p:sldLayoutId id="2147485723" r:id="rId11"/>
    <p:sldLayoutId id="2147485724" r:id="rId12"/>
  </p:sldLayoutIdLst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xStyles>
    <p:titleStyle>
      <a:lvl1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Arial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Arial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Arial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5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500">
          <a:solidFill>
            <a:schemeClr val="bg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500">
          <a:solidFill>
            <a:schemeClr val="bg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500">
          <a:solidFill>
            <a:schemeClr val="bg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685800" y="1524000"/>
            <a:ext cx="7620000" cy="1143000"/>
          </a:xfrm>
        </p:spPr>
        <p:txBody>
          <a:bodyPr/>
          <a:lstStyle/>
          <a:p>
            <a:r>
              <a:rPr lang="en-US" dirty="0"/>
              <a:t>Determination of IDH1 Mutational Burden and Clearance </a:t>
            </a:r>
            <a:r>
              <a:rPr lang="en-US" dirty="0" smtClean="0"/>
              <a:t>via </a:t>
            </a:r>
            <a:r>
              <a:rPr lang="en-US" dirty="0"/>
              <a:t>Next-Generation Sequencing in Patients with IDH1 Mutation-Positive Hematologic Malignancies Receiving AG-120, a First-in-Class Inhibitor of Mutant IDH1</a:t>
            </a:r>
            <a:endParaRPr lang="en-US" baseline="30000" dirty="0"/>
          </a:p>
        </p:txBody>
      </p:sp>
      <p:sp>
        <p:nvSpPr>
          <p:cNvPr id="6" name="Subtitle 4"/>
          <p:cNvSpPr>
            <a:spLocks noGrp="1"/>
          </p:cNvSpPr>
          <p:nvPr>
            <p:ph type="subTitle" idx="1"/>
          </p:nvPr>
        </p:nvSpPr>
        <p:spPr>
          <a:xfrm>
            <a:off x="838200" y="3886200"/>
            <a:ext cx="6400800" cy="1752600"/>
          </a:xfrm>
        </p:spPr>
        <p:txBody>
          <a:bodyPr/>
          <a:lstStyle/>
          <a:p>
            <a:pPr lvl="0"/>
            <a:r>
              <a:rPr lang="en-US" i="0" dirty="0" err="1"/>
              <a:t>DiNardo</a:t>
            </a:r>
            <a:r>
              <a:rPr lang="en-US" i="0" dirty="0"/>
              <a:t> CD et al.</a:t>
            </a:r>
          </a:p>
          <a:p>
            <a:pPr lvl="0"/>
            <a:r>
              <a:rPr lang="en-US" dirty="0"/>
              <a:t>Proc ASH </a:t>
            </a:r>
            <a:r>
              <a:rPr lang="en-US" i="0" dirty="0"/>
              <a:t>2016;Abstract 1070.</a:t>
            </a:r>
          </a:p>
        </p:txBody>
      </p:sp>
    </p:spTree>
    <p:extLst>
      <p:ext uri="{BB962C8B-B14F-4D97-AF65-F5344CB8AC3E}">
        <p14:creationId xmlns:p14="http://schemas.microsoft.com/office/powerpoint/2010/main" val="7325925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143000"/>
            <a:ext cx="7772400" cy="5027612"/>
          </a:xfrm>
        </p:spPr>
        <p:txBody>
          <a:bodyPr/>
          <a:lstStyle/>
          <a:p>
            <a:pPr>
              <a:spcAft>
                <a:spcPts val="600"/>
              </a:spcAft>
            </a:pPr>
            <a:r>
              <a:rPr lang="en-US" sz="2100" dirty="0" smtClean="0">
                <a:solidFill>
                  <a:schemeClr val="tx1"/>
                </a:solidFill>
              </a:rPr>
              <a:t>Mutations in somatic IDH1/2 result in the accumulation of </a:t>
            </a:r>
            <a:r>
              <a:rPr lang="en-US" sz="2100" dirty="0" err="1" smtClean="0">
                <a:solidFill>
                  <a:schemeClr val="tx1"/>
                </a:solidFill>
              </a:rPr>
              <a:t>oncometabolite</a:t>
            </a:r>
            <a:r>
              <a:rPr lang="en-US" sz="2100" dirty="0" smtClean="0">
                <a:solidFill>
                  <a:schemeClr val="tx1"/>
                </a:solidFill>
              </a:rPr>
              <a:t> D-2-hydroxyglutarate (2-HG)</a:t>
            </a:r>
            <a:r>
              <a:rPr lang="en-US" sz="2100" dirty="0" smtClean="0"/>
              <a:t>.</a:t>
            </a:r>
          </a:p>
          <a:p>
            <a:pPr>
              <a:spcAft>
                <a:spcPts val="600"/>
              </a:spcAft>
            </a:pPr>
            <a:r>
              <a:rPr lang="en-US" sz="2100" dirty="0"/>
              <a:t>High levels of 2-HG result in epigenetic changes and impaired cellular </a:t>
            </a:r>
            <a:r>
              <a:rPr lang="en-US" sz="2100" dirty="0" smtClean="0"/>
              <a:t>differentiation.</a:t>
            </a:r>
          </a:p>
          <a:p>
            <a:pPr>
              <a:spcAft>
                <a:spcPts val="600"/>
              </a:spcAft>
            </a:pPr>
            <a:r>
              <a:rPr lang="en-US" sz="2100" dirty="0"/>
              <a:t>IDH mutations have been identified in multiple solid tumors and hematologic </a:t>
            </a:r>
            <a:r>
              <a:rPr lang="en-US" sz="2100" dirty="0" smtClean="0"/>
              <a:t>cancers.</a:t>
            </a:r>
          </a:p>
          <a:p>
            <a:pPr>
              <a:spcAft>
                <a:spcPts val="600"/>
              </a:spcAft>
            </a:pPr>
            <a:r>
              <a:rPr lang="en-US" sz="2100" dirty="0"/>
              <a:t>AG-120 is a first-in-class, </a:t>
            </a:r>
            <a:r>
              <a:rPr lang="en-US" sz="2100" dirty="0" smtClean="0"/>
              <a:t>oral, potent, reversible and selective inhibitor </a:t>
            </a:r>
            <a:r>
              <a:rPr lang="en-US" sz="2100" dirty="0"/>
              <a:t>of the </a:t>
            </a:r>
            <a:r>
              <a:rPr lang="en-US" sz="2100" dirty="0" smtClean="0"/>
              <a:t>IDH1-mutant </a:t>
            </a:r>
            <a:r>
              <a:rPr lang="en-US" sz="2100" dirty="0" smtClean="0"/>
              <a:t>enzyme under investigation in multiple ongoing clinical trials.</a:t>
            </a:r>
          </a:p>
          <a:p>
            <a:pPr>
              <a:spcAft>
                <a:spcPts val="600"/>
              </a:spcAft>
            </a:pPr>
            <a:r>
              <a:rPr lang="en-US" sz="2100" b="1" u="sng" dirty="0" smtClean="0"/>
              <a:t>Study objective:</a:t>
            </a:r>
            <a:r>
              <a:rPr lang="en-US" sz="2100" dirty="0" smtClean="0"/>
              <a:t> To assess the clinical activity and safety of AG-120 in patients with advanced IDH1 mutation-positive (mIDH1) </a:t>
            </a:r>
            <a:r>
              <a:rPr lang="en-US" sz="2100" dirty="0"/>
              <a:t>hematologic </a:t>
            </a:r>
            <a:r>
              <a:rPr lang="en-US" sz="2100" dirty="0" smtClean="0"/>
              <a:t>cancers and </a:t>
            </a:r>
            <a:r>
              <a:rPr lang="en-US" sz="2100" dirty="0"/>
              <a:t>the utility of next-generation sequencing (NGS) in determining </a:t>
            </a:r>
            <a:r>
              <a:rPr lang="en-US" sz="2100" dirty="0" smtClean="0"/>
              <a:t>mIDH1-variant </a:t>
            </a:r>
            <a:r>
              <a:rPr lang="en-US" sz="2100" dirty="0"/>
              <a:t>allele frequency (VAF</a:t>
            </a:r>
            <a:r>
              <a:rPr lang="en-US" sz="2100" dirty="0" smtClean="0"/>
              <a:t>).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52400" y="6519446"/>
            <a:ext cx="463505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DiNardo CD et al. </a:t>
            </a:r>
            <a:r>
              <a:rPr lang="en-US" sz="1600" i="1" dirty="0" smtClean="0"/>
              <a:t>Proc ASH </a:t>
            </a:r>
            <a:r>
              <a:rPr lang="en-US" sz="1600" dirty="0" smtClean="0"/>
              <a:t>2016;Abstract 1070.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3471102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Phase I Trial Design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8463" y="4724400"/>
            <a:ext cx="7772400" cy="1384300"/>
          </a:xfrm>
        </p:spPr>
        <p:txBody>
          <a:bodyPr/>
          <a:lstStyle/>
          <a:p>
            <a:pPr marL="285750" indent="-285750">
              <a:spcBef>
                <a:spcPts val="800"/>
              </a:spcBef>
              <a:spcAft>
                <a:spcPts val="200"/>
              </a:spcAft>
              <a:buFont typeface="Arial" charset="0"/>
              <a:buChar char="•"/>
            </a:pPr>
            <a:r>
              <a:rPr lang="en-US" sz="1800" b="1" u="sng" dirty="0"/>
              <a:t>Primary </a:t>
            </a:r>
            <a:r>
              <a:rPr lang="en-US" sz="1800" b="1" u="sng" dirty="0" smtClean="0"/>
              <a:t>endpoints:</a:t>
            </a:r>
            <a:r>
              <a:rPr lang="en-US" sz="1800" dirty="0" smtClean="0"/>
              <a:t> </a:t>
            </a:r>
            <a:r>
              <a:rPr lang="en-US" sz="1800" dirty="0"/>
              <a:t>Safety, tolerability and maximum tolerated dose (MTD) and/or recommended Phase II dose (RP2D)</a:t>
            </a:r>
          </a:p>
          <a:p>
            <a:pPr marL="285750" indent="-285750">
              <a:spcBef>
                <a:spcPts val="800"/>
              </a:spcBef>
              <a:spcAft>
                <a:spcPts val="200"/>
              </a:spcAft>
              <a:buFont typeface="Arial" charset="0"/>
              <a:buChar char="•"/>
            </a:pPr>
            <a:r>
              <a:rPr lang="en-US" sz="1800" dirty="0"/>
              <a:t>Secondary </a:t>
            </a:r>
            <a:r>
              <a:rPr lang="en-US" sz="1800" dirty="0" smtClean="0"/>
              <a:t>endpoints: Dose-limiting </a:t>
            </a:r>
            <a:r>
              <a:rPr lang="en-US" sz="1800" dirty="0"/>
              <a:t>toxicities (DLTs), pharmacokinetics and clinical </a:t>
            </a:r>
            <a:r>
              <a:rPr lang="en-US" sz="1800" dirty="0" smtClean="0"/>
              <a:t>activity</a:t>
            </a:r>
          </a:p>
          <a:p>
            <a:pPr marL="285750" indent="-285750">
              <a:spcBef>
                <a:spcPts val="800"/>
              </a:spcBef>
              <a:spcAft>
                <a:spcPts val="200"/>
              </a:spcAft>
              <a:buFont typeface="Arial" charset="0"/>
              <a:buChar char="•"/>
            </a:pPr>
            <a:r>
              <a:rPr lang="en-US" sz="1800" dirty="0"/>
              <a:t>Exploratory goal: </a:t>
            </a:r>
            <a:r>
              <a:rPr lang="en-US" sz="1800" dirty="0" smtClean="0"/>
              <a:t>Determination </a:t>
            </a:r>
            <a:r>
              <a:rPr lang="en-US" sz="1800" dirty="0"/>
              <a:t>of mIDH1 VAF by </a:t>
            </a:r>
            <a:r>
              <a:rPr lang="en-US" sz="1800" dirty="0" smtClean="0"/>
              <a:t>NGS</a:t>
            </a:r>
            <a:endParaRPr lang="en-US" sz="1800" dirty="0"/>
          </a:p>
        </p:txBody>
      </p:sp>
      <p:sp>
        <p:nvSpPr>
          <p:cNvPr id="11" name="TextBox 10"/>
          <p:cNvSpPr txBox="1"/>
          <p:nvPr/>
        </p:nvSpPr>
        <p:spPr>
          <a:xfrm>
            <a:off x="152400" y="6519446"/>
            <a:ext cx="819846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>
                <a:solidFill>
                  <a:schemeClr val="bg1"/>
                </a:solidFill>
              </a:rPr>
              <a:t>DiNardo</a:t>
            </a:r>
            <a:r>
              <a:rPr lang="en-US" sz="1600" dirty="0">
                <a:solidFill>
                  <a:schemeClr val="bg1"/>
                </a:solidFill>
              </a:rPr>
              <a:t> CD et al. </a:t>
            </a:r>
            <a:r>
              <a:rPr lang="en-US" sz="1600" i="1" dirty="0">
                <a:solidFill>
                  <a:schemeClr val="bg1"/>
                </a:solidFill>
              </a:rPr>
              <a:t>Proc ASH </a:t>
            </a:r>
            <a:r>
              <a:rPr lang="en-US" sz="1600" dirty="0">
                <a:solidFill>
                  <a:schemeClr val="bg1"/>
                </a:solidFill>
              </a:rPr>
              <a:t>2016;Abstract 1070; </a:t>
            </a:r>
            <a:r>
              <a:rPr lang="en-US" sz="1600" dirty="0" err="1">
                <a:solidFill>
                  <a:schemeClr val="bg1"/>
                </a:solidFill>
              </a:rPr>
              <a:t>www.clinicaltrials.gov</a:t>
            </a:r>
            <a:r>
              <a:rPr lang="en-US" sz="1600" dirty="0">
                <a:solidFill>
                  <a:schemeClr val="bg1"/>
                </a:solidFill>
              </a:rPr>
              <a:t> (NCT02074839).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04671" y="1143000"/>
            <a:ext cx="2466799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Dose escalation</a:t>
            </a:r>
            <a:endParaRPr lang="en-US" sz="2000" b="1" dirty="0">
              <a:solidFill>
                <a:srgbClr val="FFC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sz="14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Enrollment complete</a:t>
            </a:r>
            <a:endParaRPr lang="en-US" sz="1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357577" y="1143000"/>
            <a:ext cx="4948515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Dose expansion</a:t>
            </a:r>
            <a:r>
              <a:rPr lang="en-US" sz="2000" b="1" dirty="0" smtClean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b="1" dirty="0" smtClean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4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Ongoing: 500 mg </a:t>
            </a:r>
            <a:r>
              <a:rPr lang="en-US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QD in continuous 28-day cycles </a:t>
            </a:r>
          </a:p>
        </p:txBody>
      </p:sp>
      <p:sp>
        <p:nvSpPr>
          <p:cNvPr id="13" name="Rounded Rectangle 12"/>
          <p:cNvSpPr/>
          <p:nvPr/>
        </p:nvSpPr>
        <p:spPr>
          <a:xfrm>
            <a:off x="3357576" y="1823734"/>
            <a:ext cx="5405423" cy="457200"/>
          </a:xfrm>
          <a:prstGeom prst="roundRect">
            <a:avLst>
              <a:gd name="adj" fmla="val 0"/>
            </a:avLst>
          </a:prstGeom>
          <a:solidFill>
            <a:srgbClr val="F6821F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R/R </a:t>
            </a:r>
            <a:r>
              <a:rPr lang="en-GB" sz="1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AML in </a:t>
            </a:r>
            <a:r>
              <a:rPr lang="en-GB" sz="1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GB" sz="1400" b="1" baseline="30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nd</a:t>
            </a:r>
            <a:r>
              <a:rPr lang="en-GB" sz="1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  <a:r>
              <a:rPr lang="en-GB" sz="1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relapse, relapse after </a:t>
            </a:r>
            <a:r>
              <a:rPr lang="en-GB" sz="1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SCT</a:t>
            </a:r>
            <a:r>
              <a:rPr lang="en-GB" sz="1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refractory to induction </a:t>
            </a:r>
            <a:r>
              <a:rPr lang="en-GB" sz="1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 </a:t>
            </a:r>
            <a:r>
              <a:rPr lang="en-GB" sz="1400" b="1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reinduction</a:t>
            </a:r>
            <a:r>
              <a:rPr lang="en-GB" sz="1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or </a:t>
            </a:r>
            <a:r>
              <a:rPr lang="en-GB" sz="1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relapse within 1 </a:t>
            </a:r>
            <a:r>
              <a:rPr lang="en-GB" sz="1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year, n = 125</a:t>
            </a:r>
            <a:endParaRPr lang="en-US" sz="1400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Rounded Rectangle 13"/>
          <p:cNvSpPr/>
          <p:nvPr/>
        </p:nvSpPr>
        <p:spPr>
          <a:xfrm>
            <a:off x="3357576" y="2419299"/>
            <a:ext cx="5405423" cy="457200"/>
          </a:xfrm>
          <a:prstGeom prst="roundRect">
            <a:avLst>
              <a:gd name="adj" fmla="val 0"/>
            </a:avLst>
          </a:prstGeom>
          <a:solidFill>
            <a:srgbClr val="F6821F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Untreated AML not eligible for </a:t>
            </a:r>
            <a:r>
              <a:rPr lang="en-GB" sz="1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SOC, n = 25</a:t>
            </a:r>
            <a:endParaRPr lang="en-US" sz="1400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Rounded Rectangle 14"/>
          <p:cNvSpPr/>
          <p:nvPr/>
        </p:nvSpPr>
        <p:spPr>
          <a:xfrm>
            <a:off x="3357576" y="3014864"/>
            <a:ext cx="5405423" cy="457200"/>
          </a:xfrm>
          <a:prstGeom prst="roundRect">
            <a:avLst>
              <a:gd name="adj" fmla="val 0"/>
            </a:avLst>
          </a:prstGeom>
          <a:solidFill>
            <a:srgbClr val="F6821F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Other non-AML </a:t>
            </a:r>
            <a:r>
              <a:rPr lang="en-US" sz="1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mIDH1 </a:t>
            </a:r>
            <a:r>
              <a:rPr lang="en-US" sz="1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R/R advanced hematologic </a:t>
            </a:r>
            <a:r>
              <a:rPr lang="en-US" sz="1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malignancies, n = 25</a:t>
            </a:r>
          </a:p>
        </p:txBody>
      </p:sp>
      <p:sp>
        <p:nvSpPr>
          <p:cNvPr id="16" name="Rounded Rectangle 15"/>
          <p:cNvSpPr/>
          <p:nvPr/>
        </p:nvSpPr>
        <p:spPr>
          <a:xfrm>
            <a:off x="3357577" y="3610429"/>
            <a:ext cx="5405423" cy="429718"/>
          </a:xfrm>
          <a:prstGeom prst="roundRect">
            <a:avLst>
              <a:gd name="adj" fmla="val 0"/>
            </a:avLst>
          </a:prstGeom>
          <a:solidFill>
            <a:srgbClr val="F6821F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Other R/R AML, n = 25</a:t>
            </a:r>
            <a:endParaRPr lang="en-US" sz="1400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3124200" y="2063353"/>
            <a:ext cx="204068" cy="1817118"/>
            <a:chOff x="2697453" y="2368153"/>
            <a:chExt cx="630815" cy="1817118"/>
          </a:xfrm>
        </p:grpSpPr>
        <p:sp>
          <p:nvSpPr>
            <p:cNvPr id="29" name="Line 15"/>
            <p:cNvSpPr>
              <a:spLocks noChangeShapeType="1"/>
            </p:cNvSpPr>
            <p:nvPr/>
          </p:nvSpPr>
          <p:spPr bwMode="auto">
            <a:xfrm flipV="1">
              <a:off x="2697453" y="2955189"/>
              <a:ext cx="630815" cy="2953"/>
            </a:xfrm>
            <a:prstGeom prst="line">
              <a:avLst/>
            </a:prstGeom>
            <a:noFill/>
            <a:ln w="28575">
              <a:solidFill>
                <a:schemeClr val="bg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 dirty="0">
                <a:solidFill>
                  <a:srgbClr val="000000"/>
                </a:solidFill>
                <a:latin typeface="Arial"/>
                <a:ea typeface="ＭＳ Ｐゴシック" charset="0"/>
                <a:cs typeface="Arial"/>
              </a:endParaRPr>
            </a:p>
          </p:txBody>
        </p:sp>
        <p:sp>
          <p:nvSpPr>
            <p:cNvPr id="30" name="Line 15"/>
            <p:cNvSpPr>
              <a:spLocks noChangeShapeType="1"/>
            </p:cNvSpPr>
            <p:nvPr/>
          </p:nvSpPr>
          <p:spPr bwMode="auto">
            <a:xfrm flipV="1">
              <a:off x="2697453" y="2368153"/>
              <a:ext cx="630815" cy="2953"/>
            </a:xfrm>
            <a:prstGeom prst="line">
              <a:avLst/>
            </a:prstGeom>
            <a:noFill/>
            <a:ln w="28575">
              <a:solidFill>
                <a:schemeClr val="bg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 dirty="0">
                <a:solidFill>
                  <a:srgbClr val="000000"/>
                </a:solidFill>
                <a:latin typeface="Arial"/>
                <a:ea typeface="ＭＳ Ｐゴシック" charset="0"/>
                <a:cs typeface="Arial"/>
              </a:endParaRPr>
            </a:p>
          </p:txBody>
        </p:sp>
        <p:sp>
          <p:nvSpPr>
            <p:cNvPr id="31" name="Line 15"/>
            <p:cNvSpPr>
              <a:spLocks noChangeShapeType="1"/>
            </p:cNvSpPr>
            <p:nvPr/>
          </p:nvSpPr>
          <p:spPr bwMode="auto">
            <a:xfrm flipV="1">
              <a:off x="2697453" y="3581400"/>
              <a:ext cx="630815" cy="2953"/>
            </a:xfrm>
            <a:prstGeom prst="line">
              <a:avLst/>
            </a:prstGeom>
            <a:noFill/>
            <a:ln w="28575">
              <a:solidFill>
                <a:schemeClr val="bg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 dirty="0">
                <a:solidFill>
                  <a:srgbClr val="000000"/>
                </a:solidFill>
                <a:latin typeface="Arial"/>
                <a:ea typeface="ＭＳ Ｐゴシック" charset="0"/>
                <a:cs typeface="Arial"/>
              </a:endParaRPr>
            </a:p>
          </p:txBody>
        </p:sp>
        <p:sp>
          <p:nvSpPr>
            <p:cNvPr id="32" name="Line 15"/>
            <p:cNvSpPr>
              <a:spLocks noChangeShapeType="1"/>
            </p:cNvSpPr>
            <p:nvPr/>
          </p:nvSpPr>
          <p:spPr bwMode="auto">
            <a:xfrm flipV="1">
              <a:off x="2697453" y="4182318"/>
              <a:ext cx="630815" cy="2953"/>
            </a:xfrm>
            <a:prstGeom prst="line">
              <a:avLst/>
            </a:prstGeom>
            <a:noFill/>
            <a:ln w="28575">
              <a:solidFill>
                <a:schemeClr val="bg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 dirty="0">
                <a:solidFill>
                  <a:srgbClr val="000000"/>
                </a:solidFill>
                <a:latin typeface="Arial"/>
                <a:ea typeface="ＭＳ Ｐゴシック" charset="0"/>
                <a:cs typeface="Arial"/>
              </a:endParaRPr>
            </a:p>
          </p:txBody>
        </p:sp>
      </p:grpSp>
      <p:cxnSp>
        <p:nvCxnSpPr>
          <p:cNvPr id="34" name="Straight Connector 33"/>
          <p:cNvCxnSpPr/>
          <p:nvPr/>
        </p:nvCxnSpPr>
        <p:spPr bwMode="auto">
          <a:xfrm>
            <a:off x="2743200" y="2971800"/>
            <a:ext cx="381000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36" name="Straight Connector 35"/>
          <p:cNvCxnSpPr>
            <a:endCxn id="32" idx="0"/>
          </p:cNvCxnSpPr>
          <p:nvPr/>
        </p:nvCxnSpPr>
        <p:spPr bwMode="auto">
          <a:xfrm>
            <a:off x="3124200" y="2063353"/>
            <a:ext cx="0" cy="1817118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12" name="Rounded Rectangle 11"/>
          <p:cNvSpPr/>
          <p:nvPr/>
        </p:nvSpPr>
        <p:spPr>
          <a:xfrm>
            <a:off x="404671" y="1800098"/>
            <a:ext cx="2466799" cy="2238502"/>
          </a:xfrm>
          <a:prstGeom prst="roundRect">
            <a:avLst>
              <a:gd name="adj" fmla="val 0"/>
            </a:avLst>
          </a:prstGeom>
          <a:solidFill>
            <a:srgbClr val="0A2D5F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Aft>
                <a:spcPts val="600"/>
              </a:spcAft>
            </a:pPr>
            <a:r>
              <a:rPr lang="en-US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Patients with mIDH1+ advanced hematologic malignancies</a:t>
            </a:r>
          </a:p>
          <a:p>
            <a:pPr algn="ctr">
              <a:spcAft>
                <a:spcPts val="600"/>
              </a:spcAft>
            </a:pPr>
            <a:r>
              <a:rPr lang="en-US" sz="14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Oral AG-120 daily in continuous 28-day cycles </a:t>
            </a:r>
          </a:p>
          <a:p>
            <a:pPr algn="ctr">
              <a:spcAft>
                <a:spcPts val="600"/>
              </a:spcAft>
            </a:pPr>
            <a:r>
              <a:rPr lang="en-US" sz="1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Doses included 100 </a:t>
            </a:r>
            <a:r>
              <a:rPr 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mg BID, </a:t>
            </a:r>
            <a:r>
              <a:rPr lang="en-US" sz="1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1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300, 500, 800, </a:t>
            </a:r>
            <a:r>
              <a:rPr lang="en-US" sz="1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1,200 </a:t>
            </a:r>
            <a:r>
              <a:rPr 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mg </a:t>
            </a:r>
            <a:r>
              <a:rPr lang="en-US" sz="1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QD</a:t>
            </a:r>
          </a:p>
        </p:txBody>
      </p:sp>
      <p:sp>
        <p:nvSpPr>
          <p:cNvPr id="19" name="Content Placeholder 2"/>
          <p:cNvSpPr txBox="1">
            <a:spLocks/>
          </p:cNvSpPr>
          <p:nvPr/>
        </p:nvSpPr>
        <p:spPr bwMode="auto">
          <a:xfrm>
            <a:off x="578463" y="4135324"/>
            <a:ext cx="7772400" cy="402431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5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500">
                <a:solidFill>
                  <a:schemeClr val="bg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500">
                <a:solidFill>
                  <a:schemeClr val="bg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500">
                <a:solidFill>
                  <a:schemeClr val="bg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500">
                <a:solidFill>
                  <a:schemeClr val="bg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500">
                <a:solidFill>
                  <a:schemeClr val="bg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500">
                <a:solidFill>
                  <a:schemeClr val="bg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500">
                <a:solidFill>
                  <a:schemeClr val="bg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500">
                <a:solidFill>
                  <a:schemeClr val="bg1"/>
                </a:solidFill>
                <a:latin typeface="+mn-lt"/>
                <a:ea typeface="+mn-ea"/>
              </a:defRPr>
            </a:lvl9pPr>
          </a:lstStyle>
          <a:p>
            <a:pPr marL="0" indent="0">
              <a:buNone/>
            </a:pPr>
            <a:r>
              <a:rPr lang="en-US" sz="1800" dirty="0"/>
              <a:t>SCT = stem cell transplant; SOC = standard of care</a:t>
            </a:r>
          </a:p>
        </p:txBody>
      </p:sp>
    </p:spTree>
    <p:extLst>
      <p:ext uri="{BB962C8B-B14F-4D97-AF65-F5344CB8AC3E}">
        <p14:creationId xmlns:p14="http://schemas.microsoft.com/office/powerpoint/2010/main" val="18155270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33"/>
          <p:cNvSpPr>
            <a:spLocks noChangeArrowheads="1"/>
          </p:cNvSpPr>
          <p:nvPr/>
        </p:nvSpPr>
        <p:spPr bwMode="auto">
          <a:xfrm>
            <a:off x="609600" y="1121664"/>
            <a:ext cx="7924799" cy="3277896"/>
          </a:xfrm>
          <a:prstGeom prst="rect">
            <a:avLst/>
          </a:prstGeom>
          <a:solidFill>
            <a:srgbClr val="9CCBED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algn="l">
              <a:spcBef>
                <a:spcPts val="1675"/>
              </a:spcBef>
              <a:buChar char="•"/>
              <a:defRPr sz="20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1pPr>
            <a:lvl2pPr marL="742950" indent="-285750" algn="l">
              <a:spcBef>
                <a:spcPts val="1675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2pPr>
            <a:lvl3pPr marL="1143000" indent="-228600" algn="l">
              <a:spcBef>
                <a:spcPts val="1675"/>
              </a:spcBef>
              <a:buChar char="•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algn="l">
              <a:spcBef>
                <a:spcPts val="1675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algn="l">
              <a:spcBef>
                <a:spcPts val="1675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ts val="1675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ts val="1675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ts val="1675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ts val="1675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  <a:defRPr/>
            </a:pPr>
            <a:endParaRPr lang="en-US" altLang="en-US" sz="1800">
              <a:solidFill>
                <a:srgbClr val="FFFFFF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52272" y="5436242"/>
            <a:ext cx="8294914" cy="10259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200"/>
              </a:spcBef>
              <a:spcAft>
                <a:spcPts val="200"/>
              </a:spcAft>
              <a:buFont typeface="Arial" charset="0"/>
              <a:buChar char="•"/>
            </a:pPr>
            <a:r>
              <a:rPr lang="en-US" sz="1800" dirty="0" smtClean="0">
                <a:latin typeface="+mn-lt"/>
              </a:rPr>
              <a:t>Median duration of overall response:</a:t>
            </a:r>
          </a:p>
          <a:p>
            <a:pPr marL="742950" lvl="1" indent="-285750">
              <a:spcBef>
                <a:spcPts val="200"/>
              </a:spcBef>
              <a:spcAft>
                <a:spcPts val="200"/>
              </a:spcAft>
              <a:buFont typeface=".AppleSystemUIFont" charset="-120"/>
              <a:buChar char="–"/>
            </a:pPr>
            <a:r>
              <a:rPr lang="en-US" sz="1800" dirty="0" smtClean="0">
                <a:latin typeface="+mn-lt"/>
              </a:rPr>
              <a:t>R/R AML = 6.5 mo; </a:t>
            </a:r>
            <a:r>
              <a:rPr lang="en-US" sz="1800" dirty="0" smtClean="0">
                <a:latin typeface="+mn-lt"/>
              </a:rPr>
              <a:t>all </a:t>
            </a:r>
            <a:r>
              <a:rPr lang="en-US" sz="1800" dirty="0" smtClean="0">
                <a:latin typeface="+mn-lt"/>
              </a:rPr>
              <a:t>patients = 10.2 mo</a:t>
            </a:r>
          </a:p>
          <a:p>
            <a:pPr marL="285750" indent="-285750">
              <a:spcBef>
                <a:spcPts val="200"/>
              </a:spcBef>
              <a:spcAft>
                <a:spcPts val="200"/>
              </a:spcAft>
              <a:buFont typeface="Arial" charset="0"/>
              <a:buChar char="•"/>
            </a:pPr>
            <a:r>
              <a:rPr lang="en-US" sz="1800" dirty="0" smtClean="0">
                <a:latin typeface="+mn-lt"/>
              </a:rPr>
              <a:t>Median duration of treatment = 3.2 </a:t>
            </a:r>
            <a:r>
              <a:rPr lang="en-US" sz="1800" dirty="0" err="1" smtClean="0">
                <a:latin typeface="+mn-lt"/>
              </a:rPr>
              <a:t>mo</a:t>
            </a:r>
            <a:endParaRPr lang="en-US" sz="1800" dirty="0" smtClean="0">
              <a:latin typeface="+mn-lt"/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Clinical Activity (Dose-Escalation Phase)</a:t>
            </a:r>
            <a:endParaRPr lang="en-US" dirty="0"/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77624722"/>
              </p:ext>
            </p:extLst>
          </p:nvPr>
        </p:nvGraphicFramePr>
        <p:xfrm>
          <a:off x="743714" y="1229791"/>
          <a:ext cx="7620000" cy="303008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67156"/>
                <a:gridCol w="3565321"/>
                <a:gridCol w="1887523"/>
              </a:tblGrid>
              <a:tr h="551167"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solidFill>
                            <a:schemeClr val="bg1"/>
                          </a:solidFill>
                        </a:rPr>
                        <a:t>Response</a:t>
                      </a:r>
                      <a:endParaRPr lang="en-US" sz="1800" dirty="0">
                        <a:solidFill>
                          <a:schemeClr val="bg1"/>
                        </a:solidFill>
                      </a:endParaRPr>
                    </a:p>
                  </a:txBody>
                  <a:tcPr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A2D5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bg1"/>
                          </a:solidFill>
                        </a:rPr>
                        <a:t>Relapsed/refractory (R/R) AML</a:t>
                      </a:r>
                    </a:p>
                    <a:p>
                      <a:pPr algn="ctr"/>
                      <a:r>
                        <a:rPr lang="en-US" sz="1800" dirty="0" smtClean="0">
                          <a:solidFill>
                            <a:schemeClr val="bg1"/>
                          </a:solidFill>
                        </a:rPr>
                        <a:t>(n = 63)</a:t>
                      </a:r>
                      <a:endParaRPr lang="en-US" sz="1800" dirty="0">
                        <a:solidFill>
                          <a:schemeClr val="bg1"/>
                        </a:solidFill>
                      </a:endParaRPr>
                    </a:p>
                  </a:txBody>
                  <a:tcPr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A2D5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bg1"/>
                          </a:solidFill>
                        </a:rPr>
                        <a:t>Overall</a:t>
                      </a:r>
                    </a:p>
                    <a:p>
                      <a:pPr algn="ctr"/>
                      <a:r>
                        <a:rPr lang="en-US" sz="1800" dirty="0" smtClean="0">
                          <a:solidFill>
                            <a:schemeClr val="bg1"/>
                          </a:solidFill>
                        </a:rPr>
                        <a:t>(n = 78)</a:t>
                      </a:r>
                      <a:endParaRPr lang="en-US" sz="1800" dirty="0">
                        <a:solidFill>
                          <a:schemeClr val="bg1"/>
                        </a:solidFill>
                      </a:endParaRPr>
                    </a:p>
                  </a:txBody>
                  <a:tcPr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A2D5F"/>
                    </a:solidFill>
                  </a:tcPr>
                </a:tc>
              </a:tr>
              <a:tr h="398334"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solidFill>
                            <a:schemeClr val="bg1"/>
                          </a:solidFill>
                        </a:rPr>
                        <a:t>ORR</a:t>
                      </a:r>
                      <a:endParaRPr lang="en-US" sz="18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bg1"/>
                          </a:solidFill>
                        </a:rPr>
                        <a:t>21 (33%)</a:t>
                      </a:r>
                      <a:endParaRPr lang="en-US" sz="18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bg1"/>
                          </a:solidFill>
                        </a:rPr>
                        <a:t>30 (38%)</a:t>
                      </a:r>
                      <a:endParaRPr lang="en-US" sz="18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</a:tr>
              <a:tr h="398334"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solidFill>
                            <a:schemeClr val="bg1"/>
                          </a:solidFill>
                        </a:rPr>
                        <a:t>    CR</a:t>
                      </a:r>
                      <a:endParaRPr lang="en-US" sz="18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bg1"/>
                          </a:solidFill>
                        </a:rPr>
                        <a:t>10 (16%)</a:t>
                      </a:r>
                      <a:endParaRPr lang="en-US" sz="18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bg1"/>
                          </a:solidFill>
                        </a:rPr>
                        <a:t>14 (18%)</a:t>
                      </a:r>
                      <a:endParaRPr lang="en-US" sz="18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</a:tr>
              <a:tr h="398334"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solidFill>
                            <a:schemeClr val="bg1"/>
                          </a:solidFill>
                        </a:rPr>
                        <a:t>    CRi/CRp</a:t>
                      </a:r>
                      <a:endParaRPr lang="en-US" sz="18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bg1"/>
                          </a:solidFill>
                        </a:rPr>
                        <a:t>8 (13%)</a:t>
                      </a:r>
                      <a:endParaRPr lang="en-US" sz="18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bg1"/>
                          </a:solidFill>
                        </a:rPr>
                        <a:t>8 (10%)</a:t>
                      </a:r>
                      <a:endParaRPr lang="en-US" sz="18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</a:tr>
              <a:tr h="398334"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solidFill>
                            <a:schemeClr val="bg1"/>
                          </a:solidFill>
                        </a:rPr>
                        <a:t>    PR</a:t>
                      </a:r>
                      <a:endParaRPr lang="en-US" sz="18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bg1"/>
                          </a:solidFill>
                        </a:rPr>
                        <a:t>1 (2%)</a:t>
                      </a:r>
                      <a:endParaRPr lang="en-US" sz="18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bg1"/>
                          </a:solidFill>
                        </a:rPr>
                        <a:t>2 (3%)</a:t>
                      </a:r>
                      <a:endParaRPr lang="en-US" sz="18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</a:tr>
              <a:tr h="398334"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solidFill>
                            <a:schemeClr val="bg1"/>
                          </a:solidFill>
                        </a:rPr>
                        <a:t>    mCR/MLFS</a:t>
                      </a:r>
                      <a:endParaRPr lang="en-US" sz="18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bg1"/>
                          </a:solidFill>
                        </a:rPr>
                        <a:t>2 (3%)</a:t>
                      </a:r>
                      <a:endParaRPr lang="en-US" sz="18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bg1"/>
                          </a:solidFill>
                        </a:rPr>
                        <a:t>6 (8%)</a:t>
                      </a:r>
                      <a:endParaRPr lang="en-US" sz="18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</a:tr>
              <a:tr h="398334"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solidFill>
                            <a:schemeClr val="bg1"/>
                          </a:solidFill>
                        </a:rPr>
                        <a:t>Stable disease</a:t>
                      </a:r>
                      <a:endParaRPr lang="en-US" sz="18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bg1"/>
                          </a:solidFill>
                        </a:rPr>
                        <a:t>27 (43%)</a:t>
                      </a:r>
                      <a:endParaRPr lang="en-US" sz="18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bg1"/>
                          </a:solidFill>
                        </a:rPr>
                        <a:t>30 (38%)</a:t>
                      </a:r>
                      <a:endParaRPr lang="en-US" sz="18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152400" y="6519446"/>
            <a:ext cx="463505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DiNardo CD et al. </a:t>
            </a:r>
            <a:r>
              <a:rPr lang="en-US" sz="1600" i="1" dirty="0" smtClean="0"/>
              <a:t>Proc ASH </a:t>
            </a:r>
            <a:r>
              <a:rPr lang="en-US" sz="1600" dirty="0" smtClean="0"/>
              <a:t>2016;Abstract 1070.</a:t>
            </a:r>
            <a:endParaRPr lang="en-US" sz="1600" dirty="0"/>
          </a:p>
        </p:txBody>
      </p:sp>
      <p:sp>
        <p:nvSpPr>
          <p:cNvPr id="2" name="TextBox 1"/>
          <p:cNvSpPr txBox="1"/>
          <p:nvPr/>
        </p:nvSpPr>
        <p:spPr>
          <a:xfrm>
            <a:off x="579120" y="4501707"/>
            <a:ext cx="7955279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dirty="0">
                <a:solidFill>
                  <a:schemeClr val="bg1"/>
                </a:solidFill>
                <a:latin typeface="Arial"/>
                <a:ea typeface="Verdana" panose="020B0604030504040204" pitchFamily="34" charset="0"/>
                <a:cs typeface="Arial"/>
              </a:rPr>
              <a:t>CR = complete response; CRi = CR with incomplete neutrophil recovery; CRp = CR with incomplete platelet recovery; </a:t>
            </a:r>
            <a:r>
              <a:rPr lang="en-US" sz="1500" dirty="0" smtClean="0">
                <a:solidFill>
                  <a:schemeClr val="bg1"/>
                </a:solidFill>
                <a:latin typeface="Arial"/>
                <a:ea typeface="Verdana" panose="020B0604030504040204" pitchFamily="34" charset="0"/>
                <a:cs typeface="Arial"/>
              </a:rPr>
              <a:t>PR </a:t>
            </a:r>
            <a:r>
              <a:rPr lang="en-US" sz="1500" dirty="0">
                <a:solidFill>
                  <a:schemeClr val="bg1"/>
                </a:solidFill>
                <a:latin typeface="Arial"/>
                <a:ea typeface="Verdana" panose="020B0604030504040204" pitchFamily="34" charset="0"/>
                <a:cs typeface="Arial"/>
              </a:rPr>
              <a:t>= partial response; mCR/MLFS (marrow CR/morphologic leukemia-free state) = &lt;5% blasts in bone marrow, no hematologic </a:t>
            </a:r>
            <a:r>
              <a:rPr lang="en-US" sz="1500" dirty="0" smtClean="0">
                <a:solidFill>
                  <a:schemeClr val="bg1"/>
                </a:solidFill>
                <a:latin typeface="Arial"/>
                <a:ea typeface="Verdana" panose="020B0604030504040204" pitchFamily="34" charset="0"/>
                <a:cs typeface="Arial"/>
              </a:rPr>
              <a:t>recovery</a:t>
            </a:r>
            <a:endParaRPr lang="en-US" sz="1500" dirty="0">
              <a:solidFill>
                <a:schemeClr val="bg1"/>
              </a:solidFill>
              <a:latin typeface="Arial"/>
              <a:ea typeface="Verdana" panose="020B0604030504040204" pitchFamily="34" charset="0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752327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33"/>
          <p:cNvSpPr>
            <a:spLocks noChangeArrowheads="1"/>
          </p:cNvSpPr>
          <p:nvPr/>
        </p:nvSpPr>
        <p:spPr bwMode="auto">
          <a:xfrm>
            <a:off x="838199" y="3886200"/>
            <a:ext cx="7287768" cy="1691640"/>
          </a:xfrm>
          <a:prstGeom prst="rect">
            <a:avLst/>
          </a:prstGeom>
          <a:solidFill>
            <a:srgbClr val="9CCBED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algn="l">
              <a:spcBef>
                <a:spcPts val="1675"/>
              </a:spcBef>
              <a:buChar char="•"/>
              <a:defRPr sz="20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1pPr>
            <a:lvl2pPr marL="742950" indent="-285750" algn="l">
              <a:spcBef>
                <a:spcPts val="1675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2pPr>
            <a:lvl3pPr marL="1143000" indent="-228600" algn="l">
              <a:spcBef>
                <a:spcPts val="1675"/>
              </a:spcBef>
              <a:buChar char="•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algn="l">
              <a:spcBef>
                <a:spcPts val="1675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algn="l">
              <a:spcBef>
                <a:spcPts val="1675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ts val="1675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ts val="1675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ts val="1675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ts val="1675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  <a:defRPr/>
            </a:pPr>
            <a:endParaRPr lang="en-US" altLang="en-US" sz="1800">
              <a:solidFill>
                <a:srgbClr val="FFFFF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-52757"/>
            <a:ext cx="7772400" cy="901701"/>
          </a:xfrm>
        </p:spPr>
        <p:txBody>
          <a:bodyPr/>
          <a:lstStyle/>
          <a:p>
            <a:r>
              <a:rPr lang="en-US" dirty="0" smtClean="0"/>
              <a:t>mIDH1 Mutation Clearance (MC)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096000"/>
            <a:ext cx="8539162" cy="381000"/>
          </a:xfrm>
        </p:spPr>
        <p:txBody>
          <a:bodyPr/>
          <a:lstStyle/>
          <a:p>
            <a:pPr>
              <a:spcBef>
                <a:spcPts val="0"/>
              </a:spcBef>
              <a:buFont typeface="Arial" charset="0"/>
              <a:buChar char="•"/>
            </a:pPr>
            <a:r>
              <a:rPr lang="en-US" sz="2000" dirty="0" smtClean="0"/>
              <a:t>Median time to </a:t>
            </a:r>
            <a:r>
              <a:rPr lang="en-US" sz="2000" dirty="0"/>
              <a:t>mutation </a:t>
            </a:r>
            <a:r>
              <a:rPr lang="en-US" sz="2000" dirty="0" smtClean="0"/>
              <a:t>clearance (n = 67) = 2.7 mo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22458" y="5728603"/>
            <a:ext cx="602378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PB/BM = peripheral blood/bone marrow</a:t>
            </a:r>
            <a:endParaRPr lang="en-US" sz="1600" dirty="0"/>
          </a:p>
        </p:txBody>
      </p:sp>
      <p:sp>
        <p:nvSpPr>
          <p:cNvPr id="10" name="TextBox 9"/>
          <p:cNvSpPr txBox="1"/>
          <p:nvPr/>
        </p:nvSpPr>
        <p:spPr>
          <a:xfrm>
            <a:off x="152400" y="6519446"/>
            <a:ext cx="463505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 smtClean="0"/>
              <a:t>DiNardo</a:t>
            </a:r>
            <a:r>
              <a:rPr lang="en-US" sz="1600" dirty="0" smtClean="0"/>
              <a:t> </a:t>
            </a:r>
            <a:r>
              <a:rPr lang="en-US" sz="1600" dirty="0" smtClean="0"/>
              <a:t>CD et al. </a:t>
            </a:r>
            <a:r>
              <a:rPr lang="en-US" sz="1600" i="1" dirty="0" smtClean="0"/>
              <a:t>Proc ASH </a:t>
            </a:r>
            <a:r>
              <a:rPr lang="en-US" sz="1600" dirty="0" smtClean="0"/>
              <a:t>2016;Abstract 1070.</a:t>
            </a:r>
            <a:endParaRPr lang="en-US" sz="1600" dirty="0"/>
          </a:p>
        </p:txBody>
      </p:sp>
      <p:graphicFrame>
        <p:nvGraphicFramePr>
          <p:cNvPr id="8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28088324"/>
              </p:ext>
            </p:extLst>
          </p:nvPr>
        </p:nvGraphicFramePr>
        <p:xfrm>
          <a:off x="953388" y="3979766"/>
          <a:ext cx="7080060" cy="1526640"/>
        </p:xfrm>
        <a:graphic>
          <a:graphicData uri="http://schemas.openxmlformats.org/drawingml/2006/table">
            <a:tbl>
              <a:tblPr firstRow="1" bandRow="1"/>
              <a:tblGrid>
                <a:gridCol w="202286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453951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260324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494602">
                <a:tc>
                  <a:txBody>
                    <a:bodyPr/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kern="1200" dirty="0" smtClean="0">
                          <a:solidFill>
                            <a:schemeClr val="bg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Best response</a:t>
                      </a:r>
                      <a:endParaRPr lang="en-US" sz="16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0000" marR="90000" marT="36000" marB="3600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A2D5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Number</a:t>
                      </a:r>
                      <a:r>
                        <a:rPr lang="en-US" sz="1600" b="1" baseline="0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 of s</a:t>
                      </a:r>
                      <a:r>
                        <a:rPr lang="en-US" sz="16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ubjects</a:t>
                      </a:r>
                      <a:r>
                        <a:rPr lang="en-US" sz="1600" b="1" baseline="0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 with longitudinal VAF</a:t>
                      </a:r>
                      <a:endParaRPr lang="en-US" sz="1600" b="1" dirty="0" smtClean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A2D5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Number of subjects with mutation clearance</a:t>
                      </a:r>
                    </a:p>
                  </a:txBody>
                  <a:tcPr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A2D5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68621">
                <a:tc>
                  <a:txBody>
                    <a:bodyPr/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algn="l">
                        <a:lnSpc>
                          <a:spcPct val="100000"/>
                        </a:lnSpc>
                      </a:pPr>
                      <a:r>
                        <a:rPr lang="en-US" sz="1600" dirty="0" smtClean="0">
                          <a:solidFill>
                            <a:schemeClr val="bg1"/>
                          </a:solidFill>
                          <a:latin typeface="Arial"/>
                          <a:cs typeface="Arial"/>
                        </a:rPr>
                        <a:t>CR</a:t>
                      </a:r>
                    </a:p>
                  </a:txBody>
                  <a:tcPr marL="90000" marR="90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</a:t>
                      </a:r>
                      <a:endParaRPr lang="en-GB" sz="160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0000" marR="90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  <a:endParaRPr lang="en-GB" sz="160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0000" marR="90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79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68621">
                <a:tc>
                  <a:txBody>
                    <a:bodyPr/>
                    <a:lstStyle/>
                    <a:p>
                      <a:pPr marL="0" marR="0" indent="-182563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kern="1200" dirty="0" smtClean="0">
                          <a:solidFill>
                            <a:schemeClr val="bg1"/>
                          </a:solidFill>
                          <a:latin typeface="Arial"/>
                          <a:ea typeface="+mn-ea"/>
                          <a:cs typeface="Arial"/>
                        </a:rPr>
                        <a:t>Non-CR</a:t>
                      </a:r>
                    </a:p>
                  </a:txBody>
                  <a:tcPr marL="90000" marR="90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53</a:t>
                      </a:r>
                      <a:endParaRPr lang="en-GB" sz="160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0000" marR="90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en-GB" sz="160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0000" marR="90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79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68621">
                <a:tc>
                  <a:txBody>
                    <a:bodyPr/>
                    <a:lstStyle/>
                    <a:p>
                      <a:pPr marL="0" marR="0" indent="-182563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kern="1200" baseline="0" dirty="0" smtClean="0">
                          <a:solidFill>
                            <a:schemeClr val="bg1"/>
                          </a:solidFill>
                          <a:latin typeface="Arial"/>
                          <a:ea typeface="+mn-ea"/>
                          <a:cs typeface="Arial"/>
                        </a:rPr>
                        <a:t>Total</a:t>
                      </a:r>
                    </a:p>
                  </a:txBody>
                  <a:tcPr marL="90000" marR="90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67</a:t>
                      </a:r>
                      <a:endParaRPr lang="en-GB" sz="1600" b="1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0000" marR="90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</a:t>
                      </a:r>
                      <a:endParaRPr lang="en-GB" sz="1600" b="1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0000" marR="90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79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</a:tbl>
          </a:graphicData>
        </a:graphic>
      </p:graphicFrame>
      <p:sp>
        <p:nvSpPr>
          <p:cNvPr id="12" name="Rounded Rectangle 11"/>
          <p:cNvSpPr/>
          <p:nvPr/>
        </p:nvSpPr>
        <p:spPr>
          <a:xfrm>
            <a:off x="461624" y="831454"/>
            <a:ext cx="8380696" cy="768746"/>
          </a:xfrm>
          <a:prstGeom prst="roundRect">
            <a:avLst>
              <a:gd name="adj" fmla="val 0"/>
            </a:avLst>
          </a:prstGeom>
          <a:solidFill>
            <a:srgbClr val="0A2D5F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Mutation clearance defined as: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mIDH1 positive at screening (VAF &gt;1% from any sample type</a:t>
            </a:r>
            <a:r>
              <a:rPr lang="en-US" sz="1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en-US" sz="14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r>
              <a:rPr lang="en-US" sz="1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 </a:t>
            </a:r>
            <a:r>
              <a:rPr lang="en-US" sz="1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mIDH1 detected at ≥1 on-study time point (VAF </a:t>
            </a:r>
            <a:r>
              <a:rPr lang="en-US" sz="1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cutoff </a:t>
            </a:r>
            <a:r>
              <a:rPr lang="en-US" sz="1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1%)</a:t>
            </a:r>
            <a:endParaRPr lang="en-US" sz="1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457199" y="1828348"/>
            <a:ext cx="2608167" cy="1800000"/>
          </a:xfrm>
          <a:prstGeom prst="roundRect">
            <a:avLst>
              <a:gd name="adj" fmla="val 0"/>
            </a:avLst>
          </a:prstGeom>
          <a:solidFill>
            <a:srgbClr val="F9961E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Ins="36000" rtlCol="0" anchor="ctr"/>
          <a:lstStyle/>
          <a:p>
            <a:r>
              <a:rPr lang="en-US" sz="1600" b="1" dirty="0">
                <a:solidFill>
                  <a:srgbClr val="0025A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Genomic DNA extracted for NGS analysis of mIDH1 </a:t>
            </a:r>
            <a:r>
              <a:rPr lang="en-US" sz="1600" b="1" dirty="0" smtClean="0">
                <a:solidFill>
                  <a:srgbClr val="0025A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VAF from samples: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600" b="1" dirty="0" smtClean="0">
                <a:solidFill>
                  <a:srgbClr val="0025A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Whole PB/BM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600" b="1" dirty="0" smtClean="0">
                <a:solidFill>
                  <a:srgbClr val="0025A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PB/BM mononuclear cells</a:t>
            </a:r>
          </a:p>
        </p:txBody>
      </p:sp>
      <p:sp>
        <p:nvSpPr>
          <p:cNvPr id="14" name="Rounded Rectangle 13"/>
          <p:cNvSpPr/>
          <p:nvPr/>
        </p:nvSpPr>
        <p:spPr>
          <a:xfrm>
            <a:off x="6446240" y="1828348"/>
            <a:ext cx="2392959" cy="1800000"/>
          </a:xfrm>
          <a:prstGeom prst="roundRect">
            <a:avLst>
              <a:gd name="adj" fmla="val 0"/>
            </a:avLst>
          </a:prstGeom>
          <a:solidFill>
            <a:srgbClr val="F9961E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 smtClean="0">
                <a:solidFill>
                  <a:srgbClr val="0025A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mIDH1</a:t>
            </a:r>
          </a:p>
          <a:p>
            <a:pPr algn="ctr"/>
            <a:r>
              <a:rPr lang="en-US" sz="1600" b="1" dirty="0" smtClean="0">
                <a:solidFill>
                  <a:srgbClr val="0025A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mutation clearance analyzed</a:t>
            </a:r>
            <a:endParaRPr lang="en-US" sz="1600" b="1" dirty="0">
              <a:solidFill>
                <a:srgbClr val="0025A7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079103" y="5699760"/>
            <a:ext cx="104708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en-US" sz="1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= 0.003</a:t>
            </a:r>
          </a:p>
        </p:txBody>
      </p:sp>
      <p:sp>
        <p:nvSpPr>
          <p:cNvPr id="17" name="Rounded Rectangle 16"/>
          <p:cNvSpPr/>
          <p:nvPr/>
        </p:nvSpPr>
        <p:spPr>
          <a:xfrm>
            <a:off x="3505200" y="1828348"/>
            <a:ext cx="2526078" cy="1800000"/>
          </a:xfrm>
          <a:prstGeom prst="roundRect">
            <a:avLst>
              <a:gd name="adj" fmla="val 0"/>
            </a:avLst>
          </a:prstGeom>
          <a:solidFill>
            <a:srgbClr val="F9961E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>
                <a:solidFill>
                  <a:srgbClr val="0025A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67 subjects with mIDH1 VAF </a:t>
            </a:r>
            <a:r>
              <a:rPr lang="en-US" sz="1600" b="1" dirty="0" smtClean="0">
                <a:solidFill>
                  <a:srgbClr val="0025A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data at screening and </a:t>
            </a:r>
            <a:r>
              <a:rPr lang="en-US" sz="1600" b="1" dirty="0">
                <a:solidFill>
                  <a:srgbClr val="0025A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 least one on-study time point</a:t>
            </a:r>
          </a:p>
        </p:txBody>
      </p:sp>
      <p:sp>
        <p:nvSpPr>
          <p:cNvPr id="20" name="Line 15"/>
          <p:cNvSpPr>
            <a:spLocks noChangeShapeType="1"/>
          </p:cNvSpPr>
          <p:nvPr/>
        </p:nvSpPr>
        <p:spPr bwMode="auto">
          <a:xfrm flipV="1">
            <a:off x="3065366" y="2743200"/>
            <a:ext cx="356128" cy="0"/>
          </a:xfrm>
          <a:prstGeom prst="line">
            <a:avLst/>
          </a:prstGeom>
          <a:noFill/>
          <a:ln w="28575">
            <a:solidFill>
              <a:schemeClr val="bg1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dirty="0">
              <a:solidFill>
                <a:srgbClr val="000000"/>
              </a:solidFill>
              <a:latin typeface="Arial"/>
              <a:ea typeface="ＭＳ Ｐゴシック" charset="0"/>
              <a:cs typeface="Arial"/>
            </a:endParaRPr>
          </a:p>
        </p:txBody>
      </p:sp>
      <p:sp>
        <p:nvSpPr>
          <p:cNvPr id="21" name="Line 15"/>
          <p:cNvSpPr>
            <a:spLocks noChangeShapeType="1"/>
          </p:cNvSpPr>
          <p:nvPr/>
        </p:nvSpPr>
        <p:spPr bwMode="auto">
          <a:xfrm flipV="1">
            <a:off x="6031278" y="2743200"/>
            <a:ext cx="356128" cy="0"/>
          </a:xfrm>
          <a:prstGeom prst="line">
            <a:avLst/>
          </a:prstGeom>
          <a:noFill/>
          <a:ln w="28575">
            <a:solidFill>
              <a:schemeClr val="bg1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dirty="0">
              <a:solidFill>
                <a:srgbClr val="000000"/>
              </a:solidFill>
              <a:latin typeface="Arial"/>
              <a:ea typeface="ＭＳ Ｐゴシック" charset="0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7314808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33"/>
          <p:cNvSpPr>
            <a:spLocks noChangeArrowheads="1"/>
          </p:cNvSpPr>
          <p:nvPr/>
        </p:nvSpPr>
        <p:spPr bwMode="auto">
          <a:xfrm>
            <a:off x="685799" y="943928"/>
            <a:ext cx="7924799" cy="3749040"/>
          </a:xfrm>
          <a:prstGeom prst="rect">
            <a:avLst/>
          </a:prstGeom>
          <a:solidFill>
            <a:srgbClr val="9CCBED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algn="l">
              <a:spcBef>
                <a:spcPts val="1675"/>
              </a:spcBef>
              <a:buChar char="•"/>
              <a:defRPr sz="20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1pPr>
            <a:lvl2pPr marL="742950" indent="-285750" algn="l">
              <a:spcBef>
                <a:spcPts val="1675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2pPr>
            <a:lvl3pPr marL="1143000" indent="-228600" algn="l">
              <a:spcBef>
                <a:spcPts val="1675"/>
              </a:spcBef>
              <a:buChar char="•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algn="l">
              <a:spcBef>
                <a:spcPts val="1675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algn="l">
              <a:spcBef>
                <a:spcPts val="1675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ts val="1675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ts val="1675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ts val="1675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ts val="1675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  <a:defRPr/>
            </a:pPr>
            <a:endParaRPr lang="en-US" altLang="en-US" sz="1800">
              <a:solidFill>
                <a:srgbClr val="FFFFFF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61415" y="4831165"/>
            <a:ext cx="7848598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300"/>
              </a:spcBef>
              <a:spcAft>
                <a:spcPts val="300"/>
              </a:spcAft>
              <a:buFont typeface="Arial" charset="0"/>
              <a:buChar char="•"/>
            </a:pPr>
            <a:r>
              <a:rPr lang="en-US" sz="1800" dirty="0" smtClean="0">
                <a:latin typeface="+mn-lt"/>
              </a:rPr>
              <a:t>MTD = </a:t>
            </a:r>
            <a:r>
              <a:rPr lang="en-US" sz="1800" dirty="0" smtClean="0">
                <a:latin typeface="+mn-lt"/>
              </a:rPr>
              <a:t>not </a:t>
            </a:r>
            <a:r>
              <a:rPr lang="en-US" sz="1800" dirty="0" smtClean="0">
                <a:latin typeface="+mn-lt"/>
              </a:rPr>
              <a:t>reached</a:t>
            </a:r>
          </a:p>
          <a:p>
            <a:pPr marL="285750" indent="-285750">
              <a:spcBef>
                <a:spcPts val="300"/>
              </a:spcBef>
              <a:spcAft>
                <a:spcPts val="300"/>
              </a:spcAft>
              <a:buFont typeface="Arial" charset="0"/>
              <a:buChar char="•"/>
            </a:pPr>
            <a:r>
              <a:rPr lang="en-US" sz="1800" dirty="0" smtClean="0">
                <a:latin typeface="+mn-lt"/>
              </a:rPr>
              <a:t>DLTs in 2/78 pts (3%): Grade 3 QT prolongation and rash (n = 1, each)</a:t>
            </a:r>
            <a:endParaRPr lang="en-US" sz="1800" dirty="0">
              <a:latin typeface="+mn-lt"/>
            </a:endParaRPr>
          </a:p>
          <a:p>
            <a:pPr marL="285750" indent="-285750">
              <a:spcBef>
                <a:spcPts val="300"/>
              </a:spcBef>
              <a:spcAft>
                <a:spcPts val="300"/>
              </a:spcAft>
              <a:buFont typeface="Arial" charset="0"/>
              <a:buChar char="•"/>
            </a:pPr>
            <a:r>
              <a:rPr lang="en-US" sz="1800" dirty="0" smtClean="0">
                <a:latin typeface="+mn-lt"/>
              </a:rPr>
              <a:t>Deaths due to AEs in 18/78 (23%) pts. Death possibly related to  AG-120 in 1 pt who experienced pericardial and pleural effusion.</a:t>
            </a:r>
            <a:endParaRPr lang="en-US" sz="1800" dirty="0">
              <a:latin typeface="+mn-lt"/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685799" y="-52757"/>
            <a:ext cx="7772400" cy="901701"/>
          </a:xfrm>
        </p:spPr>
        <p:txBody>
          <a:bodyPr/>
          <a:lstStyle/>
          <a:p>
            <a:r>
              <a:rPr lang="en-US" dirty="0" smtClean="0"/>
              <a:t>Select Adverse Events (AEs)</a:t>
            </a:r>
            <a:endParaRPr lang="en-US" dirty="0"/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2383998"/>
              </p:ext>
            </p:extLst>
          </p:nvPr>
        </p:nvGraphicFramePr>
        <p:xfrm>
          <a:off x="838200" y="1090787"/>
          <a:ext cx="7619998" cy="348120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68888"/>
                <a:gridCol w="2022592"/>
                <a:gridCol w="1928518"/>
              </a:tblGrid>
              <a:tr h="386801"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Event (n = 78)</a:t>
                      </a:r>
                      <a:endParaRPr 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A2D5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All </a:t>
                      </a:r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grades</a:t>
                      </a:r>
                      <a:endParaRPr 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A2D5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Grade ≥3</a:t>
                      </a:r>
                      <a:endParaRPr 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A2D5F"/>
                    </a:solidFill>
                  </a:tcPr>
                </a:tc>
              </a:tr>
              <a:tr h="386801"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Nausea</a:t>
                      </a:r>
                      <a:endParaRPr 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26 (33%)</a:t>
                      </a:r>
                      <a:endParaRPr 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3 (4%)</a:t>
                      </a:r>
                      <a:endParaRPr 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</a:tr>
              <a:tr h="386801"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Diarrhea</a:t>
                      </a:r>
                      <a:endParaRPr 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25 (32%)</a:t>
                      </a:r>
                      <a:endParaRPr 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2 (3%)</a:t>
                      </a:r>
                      <a:endParaRPr 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</a:tr>
              <a:tr h="386801"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Leukocytosis</a:t>
                      </a:r>
                      <a:endParaRPr 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17 (22%)</a:t>
                      </a:r>
                      <a:endParaRPr 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11 (14%)</a:t>
                      </a:r>
                      <a:endParaRPr 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</a:tr>
              <a:tr h="386801"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Anemia</a:t>
                      </a:r>
                      <a:endParaRPr 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16 (21%)</a:t>
                      </a:r>
                      <a:endParaRPr 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14 (18%)</a:t>
                      </a:r>
                      <a:endParaRPr 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</a:tr>
              <a:tr h="386801"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Febrile</a:t>
                      </a:r>
                      <a:r>
                        <a:rPr lang="en-US" sz="1800" baseline="0" dirty="0" smtClean="0">
                          <a:solidFill>
                            <a:schemeClr val="tx1"/>
                          </a:solidFill>
                        </a:rPr>
                        <a:t> neutropenia</a:t>
                      </a:r>
                      <a:endParaRPr 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16 (21%)</a:t>
                      </a:r>
                      <a:endParaRPr 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16 (21%)</a:t>
                      </a:r>
                      <a:endParaRPr 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</a:tr>
              <a:tr h="386801"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Dyspnea</a:t>
                      </a:r>
                      <a:endParaRPr 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16</a:t>
                      </a:r>
                      <a:r>
                        <a:rPr lang="en-US" sz="1800" baseline="0" dirty="0" smtClean="0">
                          <a:solidFill>
                            <a:schemeClr val="tx1"/>
                          </a:solidFill>
                        </a:rPr>
                        <a:t> (21%)</a:t>
                      </a:r>
                      <a:endParaRPr 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4 (5%)</a:t>
                      </a:r>
                      <a:endParaRPr 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</a:tr>
              <a:tr h="386801"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Pneumonia</a:t>
                      </a:r>
                      <a:endParaRPr 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13 (17%)</a:t>
                      </a:r>
                      <a:endParaRPr 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11 (14%)</a:t>
                      </a:r>
                      <a:endParaRPr 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</a:tr>
              <a:tr h="386801"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Hypotension</a:t>
                      </a:r>
                      <a:endParaRPr 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12 (15%)</a:t>
                      </a:r>
                      <a:endParaRPr 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4 (5%)</a:t>
                      </a:r>
                      <a:endParaRPr 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152400" y="6519446"/>
            <a:ext cx="463505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DiNardo CD et al. </a:t>
            </a:r>
            <a:r>
              <a:rPr lang="en-US" sz="1600" i="1" dirty="0" smtClean="0"/>
              <a:t>Proc ASH </a:t>
            </a:r>
            <a:r>
              <a:rPr lang="en-US" sz="1600" dirty="0" smtClean="0"/>
              <a:t>2016;Abstract 1070.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7985768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Author Conclusions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800"/>
              </a:spcBef>
              <a:spcAft>
                <a:spcPts val="200"/>
              </a:spcAft>
            </a:pPr>
            <a:r>
              <a:rPr lang="en-US" sz="2200" dirty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AG-120 is well tolerated; MTD has not yet been reached.</a:t>
            </a:r>
          </a:p>
          <a:p>
            <a:pPr>
              <a:spcBef>
                <a:spcPts val="800"/>
              </a:spcBef>
              <a:spcAft>
                <a:spcPts val="200"/>
              </a:spcAft>
            </a:pPr>
            <a:r>
              <a:rPr lang="en-US" sz="2200" dirty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AG-120 </a:t>
            </a:r>
            <a:r>
              <a:rPr lang="en-US" sz="2200" dirty="0" smtClean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exhibited an </a:t>
            </a:r>
            <a:r>
              <a:rPr lang="en-US" sz="2200" dirty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ORR of 38%, including 18% </a:t>
            </a:r>
            <a:r>
              <a:rPr lang="en-US" sz="2200" dirty="0" smtClean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CR, </a:t>
            </a:r>
            <a:r>
              <a:rPr lang="en-US" sz="2200" dirty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with a duration of treatment of up to 24.2 </a:t>
            </a:r>
            <a:r>
              <a:rPr lang="en-US" sz="2200" dirty="0" err="1" smtClean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mo</a:t>
            </a:r>
            <a:r>
              <a:rPr lang="mr-IN" sz="2200" dirty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 (</a:t>
            </a:r>
            <a:r>
              <a:rPr lang="mr-IN" sz="2200" dirty="0" err="1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median</a:t>
            </a:r>
            <a:r>
              <a:rPr lang="mr-IN" sz="2200" dirty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 = 3.2</a:t>
            </a:r>
            <a:r>
              <a:rPr lang="mr-IN" sz="2200" dirty="0" smtClean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)</a:t>
            </a:r>
            <a:r>
              <a:rPr lang="en-US" sz="2200" dirty="0" smtClean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.</a:t>
            </a:r>
            <a:endParaRPr lang="en-US" sz="2200" dirty="0">
              <a:solidFill>
                <a:schemeClr val="tx1"/>
              </a:solidFill>
              <a:latin typeface="Arial" charset="0"/>
              <a:ea typeface="Arial" charset="0"/>
              <a:cs typeface="Arial" charset="0"/>
            </a:endParaRPr>
          </a:p>
          <a:p>
            <a:pPr lvl="1">
              <a:spcBef>
                <a:spcPts val="800"/>
              </a:spcBef>
              <a:spcAft>
                <a:spcPts val="200"/>
              </a:spcAft>
            </a:pPr>
            <a:r>
              <a:rPr lang="en-US" sz="2200" dirty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In patients with R/R AML: ORR = 33%; CR = 16%</a:t>
            </a:r>
          </a:p>
          <a:p>
            <a:pPr>
              <a:spcBef>
                <a:spcPts val="800"/>
              </a:spcBef>
              <a:spcAft>
                <a:spcPts val="200"/>
              </a:spcAft>
            </a:pPr>
            <a:r>
              <a:rPr lang="en-US" sz="2200" dirty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This is the first demonstration that single-agent AG-120 can result in mIDH1 clearance as determined by NGS.</a:t>
            </a:r>
          </a:p>
          <a:p>
            <a:pPr lvl="1">
              <a:spcBef>
                <a:spcPts val="800"/>
              </a:spcBef>
              <a:spcAft>
                <a:spcPts val="200"/>
              </a:spcAft>
            </a:pPr>
            <a:r>
              <a:rPr lang="en-US" sz="2200" dirty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Mutation </a:t>
            </a:r>
            <a:r>
              <a:rPr lang="en-US" sz="2200" dirty="0" smtClean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clearance </a:t>
            </a:r>
            <a:r>
              <a:rPr lang="en-US" sz="2200" dirty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is associated with </a:t>
            </a:r>
            <a:r>
              <a:rPr lang="en-US" sz="2200" dirty="0">
                <a:latin typeface="Arial" charset="0"/>
                <a:ea typeface="Arial" charset="0"/>
                <a:cs typeface="Arial" charset="0"/>
              </a:rPr>
              <a:t>CR, with mIDH1-MC observed in 36% (5/14) of CRs versus 4% (2/53) of non-CRs (</a:t>
            </a:r>
            <a:r>
              <a:rPr lang="en-US" sz="2200" i="1" dirty="0">
                <a:latin typeface="Arial" charset="0"/>
                <a:ea typeface="Arial" charset="0"/>
                <a:cs typeface="Arial" charset="0"/>
              </a:rPr>
              <a:t>p</a:t>
            </a:r>
            <a:r>
              <a:rPr lang="en-US" sz="2200" dirty="0">
                <a:latin typeface="Arial" charset="0"/>
                <a:ea typeface="Arial" charset="0"/>
                <a:cs typeface="Arial" charset="0"/>
              </a:rPr>
              <a:t> = 0.003).</a:t>
            </a:r>
          </a:p>
          <a:p>
            <a:pPr lvl="1">
              <a:spcBef>
                <a:spcPts val="800"/>
              </a:spcBef>
              <a:spcAft>
                <a:spcPts val="200"/>
              </a:spcAft>
            </a:pPr>
            <a:r>
              <a:rPr lang="en-US" sz="2200" dirty="0">
                <a:latin typeface="Arial" charset="0"/>
                <a:ea typeface="Arial" charset="0"/>
                <a:cs typeface="Arial" charset="0"/>
              </a:rPr>
              <a:t>An initial increase in mIDH1 VAF can be observed early in </a:t>
            </a:r>
            <a:r>
              <a:rPr lang="en-US" sz="2200" dirty="0" smtClean="0">
                <a:latin typeface="Arial" charset="0"/>
                <a:ea typeface="Arial" charset="0"/>
                <a:cs typeface="Arial" charset="0"/>
              </a:rPr>
              <a:t>treatment </a:t>
            </a:r>
            <a:r>
              <a:rPr lang="en-US" sz="2200" dirty="0">
                <a:latin typeface="Arial" charset="0"/>
                <a:ea typeface="Arial" charset="0"/>
                <a:cs typeface="Arial" charset="0"/>
              </a:rPr>
              <a:t>and may represent clonal expansion (data not shown</a:t>
            </a:r>
            <a:r>
              <a:rPr lang="en-US" sz="2200" dirty="0" smtClean="0">
                <a:latin typeface="Arial" charset="0"/>
                <a:ea typeface="Arial" charset="0"/>
                <a:cs typeface="Arial" charset="0"/>
              </a:rPr>
              <a:t>).</a:t>
            </a:r>
            <a:endParaRPr lang="en-US" sz="2200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52400" y="6519446"/>
            <a:ext cx="463505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DiNardo CD et al. </a:t>
            </a:r>
            <a:r>
              <a:rPr lang="en-US" sz="1600" i="1" dirty="0" smtClean="0"/>
              <a:t>Proc ASH </a:t>
            </a:r>
            <a:r>
              <a:rPr lang="en-US" sz="1600" dirty="0" smtClean="0"/>
              <a:t>2016;Abstract 1070.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6788136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theme/theme1.xml><?xml version="1.0" encoding="utf-8"?>
<a:theme xmlns:a="http://schemas.openxmlformats.org/drawingml/2006/main" name="Blank Presentation">
  <a:themeElements>
    <a:clrScheme name="">
      <a:dk1>
        <a:srgbClr val="FFFFFF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DADADA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Arial"/>
        <a:ea typeface="ＭＳ Ｐゴシック"/>
        <a:cs typeface="ＭＳ Ｐゴシック"/>
      </a:majorFont>
      <a:minorFont>
        <a:latin typeface="Arial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Blank Presentation">
  <a:themeElements>
    <a:clrScheme name="">
      <a:dk1>
        <a:srgbClr val="FFFFFF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DADADA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Arial"/>
        <a:ea typeface="ＭＳ Ｐゴシック"/>
        <a:cs typeface="ＭＳ Ｐゴシック"/>
      </a:majorFont>
      <a:minorFont>
        <a:latin typeface="Arial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6679</TotalTime>
  <Words>782</Words>
  <Application>Microsoft Macintosh PowerPoint</Application>
  <PresentationFormat>On-screen Show (4:3)</PresentationFormat>
  <Paragraphs>121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7</vt:i4>
      </vt:variant>
    </vt:vector>
  </HeadingPairs>
  <TitlesOfParts>
    <vt:vector size="14" baseType="lpstr">
      <vt:lpstr>.AppleSystemUIFont</vt:lpstr>
      <vt:lpstr>ＭＳ Ｐゴシック</vt:lpstr>
      <vt:lpstr>Verdana</vt:lpstr>
      <vt:lpstr>ヒラギノ角ゴ Pro W3</vt:lpstr>
      <vt:lpstr>Arial</vt:lpstr>
      <vt:lpstr>Blank Presentation</vt:lpstr>
      <vt:lpstr>1_Blank Presentation</vt:lpstr>
      <vt:lpstr>Determination of IDH1 Mutational Burden and Clearance via Next-Generation Sequencing in Patients with IDH1 Mutation-Positive Hematologic Malignancies Receiving AG-120, a First-in-Class Inhibitor of Mutant IDH1</vt:lpstr>
      <vt:lpstr>Introduction</vt:lpstr>
      <vt:lpstr>Phase I Trial Design</vt:lpstr>
      <vt:lpstr>Clinical Activity (Dose-Escalation Phase)</vt:lpstr>
      <vt:lpstr>mIDH1 Mutation Clearance (MC)</vt:lpstr>
      <vt:lpstr>Select Adverse Events (AEs)</vt:lpstr>
      <vt:lpstr>Author Conclusions</vt:lpstr>
    </vt:vector>
  </TitlesOfParts>
  <Manager/>
  <Company>Research To Practice</Company>
  <LinksUpToDate>false</LinksUpToDate>
  <SharedDoc>false</SharedDoc>
  <HyperlinkBase/>
  <HyperlinksChanged>false</HyperlinksChanged>
  <AppVersion>15.0032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Research To Practice </dc:title>
  <dc:subject/>
  <dc:creator>Fernando G Rendina </dc:creator>
  <cp:keywords/>
  <dc:description/>
  <cp:lastModifiedBy>Microsoft Office User</cp:lastModifiedBy>
  <cp:revision>548</cp:revision>
  <cp:lastPrinted>2017-06-12T12:01:38Z</cp:lastPrinted>
  <dcterms:created xsi:type="dcterms:W3CDTF">2012-08-13T12:55:31Z</dcterms:created>
  <dcterms:modified xsi:type="dcterms:W3CDTF">2017-06-12T12:01:39Z</dcterms:modified>
  <cp:category/>
</cp:coreProperties>
</file>