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82" r:id="rId2"/>
    <p:sldId id="487" r:id="rId3"/>
    <p:sldId id="488" r:id="rId4"/>
    <p:sldId id="494" r:id="rId5"/>
    <p:sldId id="490" r:id="rId6"/>
    <p:sldId id="491" r:id="rId7"/>
    <p:sldId id="49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951E"/>
    <a:srgbClr val="B9D629"/>
    <a:srgbClr val="702FA0"/>
    <a:srgbClr val="0A2D60"/>
    <a:srgbClr val="005795"/>
    <a:srgbClr val="FF40FF"/>
    <a:srgbClr val="BBE0E3"/>
    <a:srgbClr val="005796"/>
    <a:srgbClr val="CDE7F3"/>
    <a:srgbClr val="0025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8"/>
    <p:restoredTop sz="86420" autoAdjust="0"/>
  </p:normalViewPr>
  <p:slideViewPr>
    <p:cSldViewPr>
      <p:cViewPr>
        <p:scale>
          <a:sx n="100" d="100"/>
          <a:sy n="100" d="100"/>
        </p:scale>
        <p:origin x="171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Response in FLT3</a:t>
            </a:r>
            <a:r>
              <a:rPr lang="en-US" sz="1400" b="1" baseline="300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mut+</a:t>
            </a: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and FLT3</a:t>
            </a:r>
            <a:r>
              <a:rPr lang="en-US" sz="1400" b="1" baseline="300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WT</a:t>
            </a: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 sz="1400" b="1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pP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Patients (N=249)</a:t>
            </a:r>
            <a:endParaRPr lang="en-US" sz="1400" b="1" baseline="300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14293739612447"/>
          <c:y val="0.01322751322751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0716316710411"/>
          <c:y val="0.179515678229819"/>
          <c:w val="0.434966281972685"/>
          <c:h val="0.6321155351825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CR</c:v>
                </c:pt>
              </c:strCache>
            </c:strRef>
          </c:tx>
          <c:spPr>
            <a:solidFill>
              <a:srgbClr val="F9951E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FLT3wt</c:v>
                </c:pt>
                <c:pt idx="1">
                  <c:v>FLT3mut+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2.0</c:v>
                </c:pt>
                <c:pt idx="1">
                  <c:v>9.0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A7-4A9C-87DB-4919245D934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CRp</c:v>
                </c:pt>
              </c:strCache>
            </c:strRef>
          </c:tx>
          <c:spPr>
            <a:solidFill>
              <a:srgbClr val="B9D629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FLT3wt</c:v>
                </c:pt>
                <c:pt idx="1">
                  <c:v>FLT3mut+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0.0</c:v>
                </c:pt>
                <c:pt idx="1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9A7-4A9C-87DB-4919245D934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CRi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FLT3wt</c:v>
                </c:pt>
                <c:pt idx="1">
                  <c:v>FLT3mut+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7.0</c:v>
                </c:pt>
                <c:pt idx="1">
                  <c:v>22.0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BE-41D1-B68C-F67D3B1186F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702FA0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FLT3wt</c:v>
                </c:pt>
                <c:pt idx="1">
                  <c:v>FLT3mut+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3.0</c:v>
                </c:pt>
                <c:pt idx="1">
                  <c:v>12.0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BE-41D1-B68C-F67D3B1186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-2020233808"/>
        <c:axId val="-2020231248"/>
      </c:barChart>
      <c:catAx>
        <c:axId val="-202023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-2020231248"/>
        <c:crosses val="autoZero"/>
        <c:auto val="1"/>
        <c:lblAlgn val="ctr"/>
        <c:lblOffset val="100"/>
        <c:noMultiLvlLbl val="0"/>
      </c:catAx>
      <c:valAx>
        <c:axId val="-2020231248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-2020233808"/>
        <c:crosses val="autoZero"/>
        <c:crossBetween val="between"/>
        <c:majorUnit val="10.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Response in FLT3</a:t>
            </a:r>
            <a:r>
              <a:rPr lang="en-US" sz="1400" b="1" baseline="30000" dirty="0">
                <a:solidFill>
                  <a:schemeClr val="tx1"/>
                </a:solidFill>
                <a:latin typeface="Arial Narrow" panose="020B0606020202030204" pitchFamily="34" charset="0"/>
              </a:rPr>
              <a:t>mut+ </a:t>
            </a: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Patients by </a:t>
            </a:r>
          </a:p>
          <a:p>
            <a:pPr>
              <a:defRPr sz="1400" b="1">
                <a:solidFill>
                  <a:schemeClr val="tx1"/>
                </a:solidFill>
                <a:latin typeface="Arial Narrow" panose="020B0606020202030204" pitchFamily="34" charset="0"/>
              </a:defRPr>
            </a:pPr>
            <a:r>
              <a:rPr lang="en-US" sz="1400" b="1" baseline="0" dirty="0" err="1">
                <a:solidFill>
                  <a:schemeClr val="tx1"/>
                </a:solidFill>
                <a:latin typeface="Arial Narrow" panose="020B0606020202030204" pitchFamily="34" charset="0"/>
              </a:rPr>
              <a:t>Gilteritinib</a:t>
            </a:r>
            <a:r>
              <a:rPr lang="en-US" sz="1400" b="1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 Dose (N=191)</a:t>
            </a:r>
            <a:endParaRPr lang="en-US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439824362575883"/>
          <c:y val="0.02940593946544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789519462056638"/>
          <c:y val="0.17619910688587"/>
          <c:w val="0.912609207987739"/>
          <c:h val="0.5949101186354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CR</c:v>
                </c:pt>
              </c:strCache>
            </c:strRef>
          </c:tx>
          <c:spPr>
            <a:solidFill>
              <a:srgbClr val="F9951E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 mg</c:v>
                </c:pt>
                <c:pt idx="1">
                  <c:v>40 mg</c:v>
                </c:pt>
                <c:pt idx="2">
                  <c:v>80 mg</c:v>
                </c:pt>
                <c:pt idx="3">
                  <c:v>120 mg</c:v>
                </c:pt>
                <c:pt idx="4">
                  <c:v>200 mg</c:v>
                </c:pt>
                <c:pt idx="5">
                  <c:v>300 mg</c:v>
                </c:pt>
                <c:pt idx="6">
                  <c:v>450 mg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17.0</c:v>
                </c:pt>
                <c:pt idx="3">
                  <c:v>13.0</c:v>
                </c:pt>
                <c:pt idx="4">
                  <c:v>9.0</c:v>
                </c:pt>
                <c:pt idx="5">
                  <c:v>10.0</c:v>
                </c:pt>
                <c:pt idx="6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2F-4FFD-8068-7D0096A33DB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CRp</c:v>
                </c:pt>
              </c:strCache>
            </c:strRef>
          </c:tx>
          <c:spPr>
            <a:solidFill>
              <a:srgbClr val="B9D629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 mg</c:v>
                </c:pt>
                <c:pt idx="1">
                  <c:v>40 mg</c:v>
                </c:pt>
                <c:pt idx="2">
                  <c:v>80 mg</c:v>
                </c:pt>
                <c:pt idx="3">
                  <c:v>120 mg</c:v>
                </c:pt>
                <c:pt idx="4">
                  <c:v>200 mg</c:v>
                </c:pt>
                <c:pt idx="5">
                  <c:v>300 mg</c:v>
                </c:pt>
                <c:pt idx="6">
                  <c:v>450 mg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4.0</c:v>
                </c:pt>
                <c:pt idx="4">
                  <c:v>8.0</c:v>
                </c:pt>
                <c:pt idx="5">
                  <c:v>10.0</c:v>
                </c:pt>
                <c:pt idx="6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E2F-4FFD-8068-7D0096A33DB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CRi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 mg</c:v>
                </c:pt>
                <c:pt idx="1">
                  <c:v>40 mg</c:v>
                </c:pt>
                <c:pt idx="2">
                  <c:v>80 mg</c:v>
                </c:pt>
                <c:pt idx="3">
                  <c:v>120 mg</c:v>
                </c:pt>
                <c:pt idx="4">
                  <c:v>200 mg</c:v>
                </c:pt>
                <c:pt idx="5">
                  <c:v>300 mg</c:v>
                </c:pt>
                <c:pt idx="6">
                  <c:v>450 mg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7.0</c:v>
                </c:pt>
                <c:pt idx="1">
                  <c:v>0.0</c:v>
                </c:pt>
                <c:pt idx="2">
                  <c:v>25.0</c:v>
                </c:pt>
                <c:pt idx="3">
                  <c:v>30.0</c:v>
                </c:pt>
                <c:pt idx="4">
                  <c:v>23.0</c:v>
                </c:pt>
                <c:pt idx="5">
                  <c:v>10.0</c:v>
                </c:pt>
                <c:pt idx="6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E2F-4FFD-8068-7D0096A33DB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702FA0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 mg</c:v>
                </c:pt>
                <c:pt idx="1">
                  <c:v>40 mg</c:v>
                </c:pt>
                <c:pt idx="2">
                  <c:v>80 mg</c:v>
                </c:pt>
                <c:pt idx="3">
                  <c:v>120 mg</c:v>
                </c:pt>
                <c:pt idx="4">
                  <c:v>200 mg</c:v>
                </c:pt>
                <c:pt idx="5">
                  <c:v>300 mg</c:v>
                </c:pt>
                <c:pt idx="6">
                  <c:v>450 mg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7.0</c:v>
                </c:pt>
                <c:pt idx="1">
                  <c:v>38.0</c:v>
                </c:pt>
                <c:pt idx="2">
                  <c:v>25.0</c:v>
                </c:pt>
                <c:pt idx="3">
                  <c:v>9.0</c:v>
                </c:pt>
                <c:pt idx="4">
                  <c:v>8.0</c:v>
                </c:pt>
                <c:pt idx="5">
                  <c:v>30.0</c:v>
                </c:pt>
                <c:pt idx="6">
                  <c:v>50.0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83B9-4D81-AF7C-1B6D2B83B2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-2082725616"/>
        <c:axId val="2120283664"/>
      </c:barChart>
      <c:catAx>
        <c:axId val="-2082725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905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600" b="1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283664"/>
        <c:crosses val="autoZero"/>
        <c:auto val="1"/>
        <c:lblAlgn val="ctr"/>
        <c:lblOffset val="100"/>
        <c:noMultiLvlLbl val="0"/>
      </c:catAx>
      <c:valAx>
        <c:axId val="2120283664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300" b="1" i="0" u="none" strike="noStrike" kern="1200" baseline="0">
                <a:solidFill>
                  <a:schemeClr val="bg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-20827256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Final Results of the Chrysalis Trial: A First-in-Human Phase 1/2 Dose-Escalation, Dose-Expansion Study of Gilteritinib (ASP2215) in Patients with Relapsed/Refractory Acute Myeloid Leukemia (R/R AML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Perl AE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1069.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Activating mutations of FLT3 occur in </a:t>
            </a:r>
            <a:r>
              <a:rPr lang="en-US" dirty="0" smtClean="0">
                <a:solidFill>
                  <a:schemeClr val="tx1"/>
                </a:solidFill>
              </a:rPr>
              <a:t>approximately 30</a:t>
            </a:r>
            <a:r>
              <a:rPr lang="en-US" dirty="0">
                <a:solidFill>
                  <a:schemeClr val="tx1"/>
                </a:solidFill>
              </a:rPr>
              <a:t>% of AML </a:t>
            </a:r>
            <a:r>
              <a:rPr lang="en-US" dirty="0" smtClean="0">
                <a:solidFill>
                  <a:schemeClr val="tx1"/>
                </a:solidFill>
              </a:rPr>
              <a:t>cases.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Gilteritinib </a:t>
            </a:r>
            <a:r>
              <a:rPr lang="en-US" dirty="0">
                <a:solidFill>
                  <a:schemeClr val="tx1"/>
                </a:solidFill>
              </a:rPr>
              <a:t>(ASP2215) is a </a:t>
            </a:r>
            <a:r>
              <a:rPr lang="en-US" dirty="0" smtClean="0">
                <a:solidFill>
                  <a:schemeClr val="tx1"/>
                </a:solidFill>
              </a:rPr>
              <a:t>novel and highly selective </a:t>
            </a:r>
            <a:r>
              <a:rPr lang="en-US" dirty="0">
                <a:solidFill>
                  <a:schemeClr val="tx1"/>
                </a:solidFill>
              </a:rPr>
              <a:t>FLT3/AXL inhibitor with </a:t>
            </a:r>
            <a:r>
              <a:rPr lang="en-US" dirty="0" smtClean="0">
                <a:solidFill>
                  <a:schemeClr val="tx1"/>
                </a:solidFill>
              </a:rPr>
              <a:t>activity </a:t>
            </a:r>
            <a:r>
              <a:rPr lang="en-US" dirty="0">
                <a:solidFill>
                  <a:schemeClr val="tx1"/>
                </a:solidFill>
              </a:rPr>
              <a:t>in vitro against </a:t>
            </a:r>
            <a:r>
              <a:rPr lang="en-US" dirty="0" smtClean="0">
                <a:solidFill>
                  <a:schemeClr val="tx1"/>
                </a:solidFill>
              </a:rPr>
              <a:t>the FLT3-ITD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FLT3-D835 mutations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Study </a:t>
            </a:r>
            <a:r>
              <a:rPr lang="en-US" b="1" u="sng" dirty="0"/>
              <a:t>objective:</a:t>
            </a:r>
            <a:r>
              <a:rPr lang="en-US" dirty="0" smtClean="0"/>
              <a:t> To investigate the safety, </a:t>
            </a:r>
            <a:r>
              <a:rPr lang="en-US" dirty="0"/>
              <a:t>pharmacokinetic and </a:t>
            </a:r>
            <a:r>
              <a:rPr lang="en-US" dirty="0" err="1"/>
              <a:t>pharmacodynamic</a:t>
            </a:r>
            <a:r>
              <a:rPr lang="en-US" dirty="0"/>
              <a:t> </a:t>
            </a:r>
            <a:r>
              <a:rPr lang="en-US" dirty="0" smtClean="0"/>
              <a:t>profiles of gilteritinib</a:t>
            </a:r>
            <a:r>
              <a:rPr lang="en-US" dirty="0"/>
              <a:t> </a:t>
            </a:r>
            <a:r>
              <a:rPr lang="en-US" dirty="0" smtClean="0"/>
              <a:t>for patients with R/R AML after single and multiple dosing schemes.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The confirmed presence of an FLT3 mutation was not an inclusion criterion.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15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Perl AE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1069.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CHRYSALIS Phase I/II Trial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215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Perl AE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1069.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34545" y="6156585"/>
            <a:ext cx="5318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DLT = dose-limiting toxicity</a:t>
            </a:r>
            <a:r>
              <a:rPr lang="fr-FR" sz="1600" dirty="0"/>
              <a:t>; *</a:t>
            </a:r>
            <a:r>
              <a:rPr lang="fr-FR" sz="1600" baseline="30000" dirty="0"/>
              <a:t> </a:t>
            </a:r>
            <a:r>
              <a:rPr lang="fr-FR" sz="1600" dirty="0"/>
              <a:t>ex </a:t>
            </a:r>
            <a:r>
              <a:rPr lang="fr-FR" sz="1600" dirty="0" smtClean="0"/>
              <a:t>vivo</a:t>
            </a:r>
            <a:endParaRPr lang="fr-FR" sz="1600" dirty="0"/>
          </a:p>
        </p:txBody>
      </p:sp>
      <p:sp>
        <p:nvSpPr>
          <p:cNvPr id="16" name="Up Arrow 15"/>
          <p:cNvSpPr/>
          <p:nvPr/>
        </p:nvSpPr>
        <p:spPr>
          <a:xfrm>
            <a:off x="91152" y="914400"/>
            <a:ext cx="386440" cy="5144715"/>
          </a:xfrm>
          <a:prstGeom prst="upArrow">
            <a:avLst>
              <a:gd name="adj1" fmla="val 50000"/>
              <a:gd name="adj2" fmla="val 38942"/>
            </a:avLst>
          </a:prstGeom>
          <a:solidFill>
            <a:srgbClr val="00579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Dose Escalation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37591" y="2155567"/>
            <a:ext cx="8267342" cy="171950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2032791" y="914400"/>
            <a:ext cx="1787982" cy="403944"/>
            <a:chOff x="2032791" y="970486"/>
            <a:chExt cx="1787982" cy="403944"/>
          </a:xfrm>
        </p:grpSpPr>
        <p:sp>
          <p:nvSpPr>
            <p:cNvPr id="29" name="TextBox 28"/>
            <p:cNvSpPr txBox="1"/>
            <p:nvPr/>
          </p:nvSpPr>
          <p:spPr>
            <a:xfrm>
              <a:off x="2747198" y="1035876"/>
              <a:ext cx="1073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3</a:t>
              </a:r>
              <a:endParaRPr lang="en-US" sz="16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032791" y="970486"/>
              <a:ext cx="861251" cy="397032"/>
            </a:xfrm>
            <a:prstGeom prst="rect">
              <a:avLst/>
            </a:prstGeom>
            <a:solidFill>
              <a:srgbClr val="F9951E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450 mg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5943" y="5480082"/>
            <a:ext cx="6671165" cy="615413"/>
            <a:chOff x="475943" y="5017681"/>
            <a:chExt cx="6671165" cy="615413"/>
          </a:xfrm>
        </p:grpSpPr>
        <p:sp>
          <p:nvSpPr>
            <p:cNvPr id="11" name="TextBox 10"/>
            <p:cNvSpPr txBox="1"/>
            <p:nvPr/>
          </p:nvSpPr>
          <p:spPr>
            <a:xfrm>
              <a:off x="1111096" y="5061727"/>
              <a:ext cx="1150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5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60497" y="5195876"/>
              <a:ext cx="929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No DLT</a:t>
              </a:r>
              <a:endParaRPr lang="en-US" sz="1600" b="1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031374" y="5382716"/>
              <a:ext cx="3047406" cy="113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907144" y="5048319"/>
              <a:ext cx="12399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Expand </a:t>
              </a:r>
            </a:p>
            <a:p>
              <a:pPr algn="ctr"/>
              <a:r>
                <a:rPr lang="en-GB" sz="1600" b="1" dirty="0"/>
                <a:t>(</a:t>
              </a:r>
              <a:r>
                <a:rPr lang="en-GB" sz="1600" b="1" dirty="0" smtClean="0"/>
                <a:t>n = 11)</a:t>
              </a:r>
              <a:endParaRPr lang="en-US" sz="16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61428" y="5017681"/>
              <a:ext cx="3254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FLT3 inhibition* and CR/</a:t>
              </a:r>
              <a:r>
                <a:rPr lang="en-GB" sz="1500" dirty="0" err="1"/>
                <a:t>CRp</a:t>
              </a:r>
              <a:r>
                <a:rPr lang="en-GB" sz="1500" dirty="0"/>
                <a:t>/</a:t>
              </a:r>
              <a:r>
                <a:rPr lang="en-GB" sz="1500" dirty="0" err="1"/>
                <a:t>CRi</a:t>
              </a:r>
              <a:endParaRPr lang="en-GB" sz="15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5943" y="5187881"/>
              <a:ext cx="723296" cy="384526"/>
            </a:xfrm>
            <a:prstGeom prst="rect">
              <a:avLst/>
            </a:prstGeom>
            <a:solidFill>
              <a:srgbClr val="F9951E">
                <a:alpha val="1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20 mg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1188974" y="5377544"/>
              <a:ext cx="1051041" cy="26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661588" y="4737591"/>
            <a:ext cx="6732649" cy="672609"/>
            <a:chOff x="661588" y="4345072"/>
            <a:chExt cx="6732649" cy="672609"/>
          </a:xfrm>
        </p:grpSpPr>
        <p:sp>
          <p:nvSpPr>
            <p:cNvPr id="17" name="TextBox 16"/>
            <p:cNvSpPr txBox="1"/>
            <p:nvPr/>
          </p:nvSpPr>
          <p:spPr>
            <a:xfrm>
              <a:off x="1343989" y="4363783"/>
              <a:ext cx="1073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3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78290" y="4432906"/>
              <a:ext cx="14159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Expand </a:t>
              </a:r>
            </a:p>
            <a:p>
              <a:pPr algn="ctr"/>
              <a:r>
                <a:rPr lang="en-GB" sz="1600" b="1" dirty="0"/>
                <a:t>(</a:t>
              </a:r>
              <a:r>
                <a:rPr lang="en-GB" sz="1600" b="1" dirty="0" smtClean="0"/>
                <a:t>n = 13)</a:t>
              </a:r>
              <a:endParaRPr lang="en-US" sz="16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61588" y="4476468"/>
              <a:ext cx="718959" cy="397032"/>
            </a:xfrm>
            <a:prstGeom prst="rect">
              <a:avLst/>
            </a:prstGeom>
            <a:solidFill>
              <a:srgbClr val="F9951E">
                <a:alpha val="25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40 mg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1370142" y="4671278"/>
              <a:ext cx="1051041" cy="26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355310" y="4523267"/>
              <a:ext cx="929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No DLT</a:t>
              </a:r>
              <a:endParaRPr lang="en-US" sz="1600" b="1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3226187" y="4710107"/>
              <a:ext cx="3047406" cy="113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056241" y="4345072"/>
              <a:ext cx="3254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FLT3 inhibition* and CR/</a:t>
              </a:r>
              <a:r>
                <a:rPr lang="en-GB" sz="1500" dirty="0" err="1"/>
                <a:t>CRp</a:t>
              </a:r>
              <a:r>
                <a:rPr lang="en-GB" sz="1500" dirty="0"/>
                <a:t>/</a:t>
              </a:r>
              <a:r>
                <a:rPr lang="en-GB" sz="1500" dirty="0" err="1"/>
                <a:t>CRi</a:t>
              </a:r>
              <a:endParaRPr lang="en-GB" sz="15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20707" y="3117503"/>
            <a:ext cx="8070893" cy="692497"/>
            <a:chOff x="920707" y="2795644"/>
            <a:chExt cx="8070893" cy="692497"/>
          </a:xfrm>
        </p:grpSpPr>
        <p:sp>
          <p:nvSpPr>
            <p:cNvPr id="22" name="TextBox 21"/>
            <p:cNvSpPr txBox="1"/>
            <p:nvPr/>
          </p:nvSpPr>
          <p:spPr>
            <a:xfrm>
              <a:off x="1738094" y="2843211"/>
              <a:ext cx="1073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3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83412" y="2795644"/>
              <a:ext cx="230818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b="1" dirty="0"/>
                <a:t>Expand including subjects with FLT3 mutations</a:t>
              </a:r>
            </a:p>
            <a:p>
              <a:pPr algn="ctr"/>
              <a:r>
                <a:rPr lang="en-GB" sz="1300" b="1" dirty="0"/>
                <a:t>(</a:t>
              </a:r>
              <a:r>
                <a:rPr lang="en-GB" sz="1300" b="1" dirty="0" smtClean="0"/>
                <a:t>n = 67</a:t>
              </a:r>
              <a:r>
                <a:rPr lang="en-GB" sz="1300" b="1" dirty="0"/>
                <a:t>)</a:t>
              </a:r>
              <a:endParaRPr lang="en-US" sz="1300" b="1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20707" y="2950840"/>
              <a:ext cx="846563" cy="397032"/>
            </a:xfrm>
            <a:prstGeom prst="rect">
              <a:avLst/>
            </a:prstGeom>
            <a:solidFill>
              <a:srgbClr val="F9951E">
                <a:alpha val="55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120 mg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1767270" y="3148087"/>
              <a:ext cx="1051041" cy="26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758511" y="2978516"/>
              <a:ext cx="929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No DLT</a:t>
              </a:r>
              <a:endParaRPr lang="en-US" sz="1600" b="1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629388" y="3165356"/>
              <a:ext cx="3047406" cy="113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459442" y="2800321"/>
              <a:ext cx="3254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FLT3 inhibition* and CR/</a:t>
              </a:r>
              <a:r>
                <a:rPr lang="en-GB" sz="1500" dirty="0" err="1"/>
                <a:t>CRp</a:t>
              </a:r>
              <a:r>
                <a:rPr lang="en-GB" sz="1500" dirty="0"/>
                <a:t>/</a:t>
              </a:r>
              <a:r>
                <a:rPr lang="en-GB" sz="1500" dirty="0" err="1"/>
                <a:t>CRi</a:t>
              </a:r>
              <a:endParaRPr lang="en-GB" sz="15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66800" y="2286000"/>
            <a:ext cx="8020769" cy="697319"/>
            <a:chOff x="1100093" y="2128108"/>
            <a:chExt cx="8020769" cy="697319"/>
          </a:xfrm>
        </p:grpSpPr>
        <p:sp>
          <p:nvSpPr>
            <p:cNvPr id="24" name="TextBox 23"/>
            <p:cNvSpPr txBox="1"/>
            <p:nvPr/>
          </p:nvSpPr>
          <p:spPr>
            <a:xfrm>
              <a:off x="1940618" y="2172643"/>
              <a:ext cx="1073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3</a:t>
              </a:r>
              <a:endParaRPr lang="en-US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22775" y="2132930"/>
              <a:ext cx="229808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b="1" dirty="0"/>
                <a:t>Expand including subjects </a:t>
              </a:r>
              <a:r>
                <a:rPr lang="en-GB" sz="1300" b="1" dirty="0" smtClean="0"/>
                <a:t>with </a:t>
              </a:r>
              <a:r>
                <a:rPr lang="en-GB" sz="1300" b="1" dirty="0"/>
                <a:t>FLT3 mutations</a:t>
              </a:r>
            </a:p>
            <a:p>
              <a:pPr algn="ctr"/>
              <a:r>
                <a:rPr lang="en-GB" sz="1300" b="1" dirty="0"/>
                <a:t>(</a:t>
              </a:r>
              <a:r>
                <a:rPr lang="en-GB" sz="1300" b="1" dirty="0" smtClean="0"/>
                <a:t>n = 100</a:t>
              </a:r>
              <a:r>
                <a:rPr lang="en-GB" sz="1300" b="1" dirty="0"/>
                <a:t>)</a:t>
              </a:r>
              <a:endParaRPr lang="en-US" sz="1300" b="1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100093" y="2271847"/>
              <a:ext cx="876310" cy="397032"/>
            </a:xfrm>
            <a:prstGeom prst="rect">
              <a:avLst/>
            </a:prstGeom>
            <a:solidFill>
              <a:srgbClr val="F9951E">
                <a:alpha val="7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200 mg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1957943" y="2476070"/>
              <a:ext cx="1051041" cy="26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2953130" y="2306303"/>
              <a:ext cx="929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No DLT</a:t>
              </a:r>
              <a:endParaRPr lang="en-US" sz="1600" b="1" dirty="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3824007" y="2493143"/>
              <a:ext cx="3047406" cy="113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3654061" y="2128108"/>
              <a:ext cx="3254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FLT3 inhibition* and CR/</a:t>
              </a:r>
              <a:r>
                <a:rPr lang="en-GB" sz="1500" dirty="0" err="1"/>
                <a:t>CRp</a:t>
              </a:r>
              <a:r>
                <a:rPr lang="en-GB" sz="1500" dirty="0"/>
                <a:t>/</a:t>
              </a:r>
              <a:r>
                <a:rPr lang="en-GB" sz="1500" dirty="0" err="1"/>
                <a:t>CRi</a:t>
              </a:r>
              <a:endParaRPr lang="en-GB" sz="1500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386496" y="1452116"/>
            <a:ext cx="6726787" cy="639261"/>
            <a:chOff x="1733961" y="1413133"/>
            <a:chExt cx="6726787" cy="639261"/>
          </a:xfrm>
        </p:grpSpPr>
        <p:sp>
          <p:nvSpPr>
            <p:cNvPr id="26" name="TextBox 25"/>
            <p:cNvSpPr txBox="1"/>
            <p:nvPr/>
          </p:nvSpPr>
          <p:spPr>
            <a:xfrm>
              <a:off x="2556951" y="1437982"/>
              <a:ext cx="1073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3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06307" y="1467619"/>
              <a:ext cx="1154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Expand </a:t>
              </a:r>
            </a:p>
            <a:p>
              <a:pPr algn="ctr"/>
              <a:r>
                <a:rPr lang="en-GB" sz="1600" b="1" dirty="0"/>
                <a:t>(</a:t>
              </a:r>
              <a:r>
                <a:rPr lang="en-GB" sz="1600" b="1" dirty="0" smtClean="0"/>
                <a:t>n = 17</a:t>
              </a:r>
              <a:r>
                <a:rPr lang="en-GB" sz="1600" b="1" dirty="0"/>
                <a:t>)</a:t>
              </a:r>
              <a:endParaRPr lang="en-US" sz="1600" b="1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33961" y="1562373"/>
              <a:ext cx="868076" cy="397032"/>
            </a:xfrm>
            <a:prstGeom prst="rect">
              <a:avLst/>
            </a:prstGeom>
            <a:solidFill>
              <a:srgbClr val="F9951E">
                <a:alpha val="85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300 mg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2590473" y="1762135"/>
              <a:ext cx="1051041" cy="26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545408" y="1591328"/>
              <a:ext cx="929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No DLT</a:t>
              </a:r>
              <a:endParaRPr lang="en-US" sz="1600" b="1" dirty="0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4416285" y="1778168"/>
              <a:ext cx="3047406" cy="113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246339" y="1413133"/>
              <a:ext cx="3254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 smtClean="0"/>
                <a:t>FLT3 inhibition</a:t>
              </a:r>
              <a:r>
                <a:rPr lang="en-GB" sz="1500" dirty="0"/>
                <a:t>* and CR/</a:t>
              </a:r>
              <a:r>
                <a:rPr lang="en-GB" sz="1500" dirty="0" err="1"/>
                <a:t>CRp</a:t>
              </a:r>
              <a:r>
                <a:rPr lang="en-GB" sz="1500" dirty="0"/>
                <a:t>/</a:t>
              </a:r>
              <a:r>
                <a:rPr lang="en-GB" sz="1500" dirty="0" err="1"/>
                <a:t>CRi</a:t>
              </a:r>
              <a:endParaRPr lang="en-GB" sz="15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37591" y="3990778"/>
            <a:ext cx="6649048" cy="657422"/>
            <a:chOff x="973659" y="3661503"/>
            <a:chExt cx="6649048" cy="657422"/>
          </a:xfrm>
        </p:grpSpPr>
        <p:sp>
          <p:nvSpPr>
            <p:cNvPr id="18" name="TextBox 17"/>
            <p:cNvSpPr txBox="1"/>
            <p:nvPr/>
          </p:nvSpPr>
          <p:spPr>
            <a:xfrm>
              <a:off x="6446641" y="3734150"/>
              <a:ext cx="1176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Expand </a:t>
              </a:r>
            </a:p>
            <a:p>
              <a:pPr algn="ctr"/>
              <a:r>
                <a:rPr lang="en-GB" sz="1600" b="1" dirty="0"/>
                <a:t>(</a:t>
              </a:r>
              <a:r>
                <a:rPr lang="en-GB" sz="1600" b="1" dirty="0" smtClean="0"/>
                <a:t>n = 21</a:t>
              </a:r>
              <a:r>
                <a:rPr lang="en-GB" sz="1600" b="1" dirty="0"/>
                <a:t>)</a:t>
              </a:r>
              <a:endParaRPr lang="en-US" sz="16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97854" y="3661503"/>
              <a:ext cx="1073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N = 3</a:t>
              </a:r>
              <a:endParaRPr lang="en-US" sz="16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736465" y="4001793"/>
              <a:ext cx="1051041" cy="260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973659" y="3797474"/>
              <a:ext cx="769493" cy="397032"/>
            </a:xfrm>
            <a:prstGeom prst="rect">
              <a:avLst/>
            </a:prstGeom>
            <a:solidFill>
              <a:srgbClr val="F9951E">
                <a:alpha val="4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243" tIns="29122" rIns="58243" bIns="2912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80 mg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05420" y="3839698"/>
              <a:ext cx="929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No DLT</a:t>
              </a:r>
              <a:endParaRPr lang="en-US" sz="1600" b="1" dirty="0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3576297" y="4026538"/>
              <a:ext cx="3047406" cy="1137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413446" y="3661503"/>
              <a:ext cx="3254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FLT3 inhibition* and CR/</a:t>
              </a:r>
              <a:r>
                <a:rPr lang="en-GB" sz="1500" dirty="0" err="1"/>
                <a:t>CRp</a:t>
              </a:r>
              <a:r>
                <a:rPr lang="en-GB" sz="1500" dirty="0"/>
                <a:t>/</a:t>
              </a:r>
              <a:r>
                <a:rPr lang="en-GB" sz="1500" dirty="0" err="1"/>
                <a:t>CRi</a:t>
              </a:r>
              <a:endParaRPr lang="en-GB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92544"/>
              </p:ext>
            </p:extLst>
          </p:nvPr>
        </p:nvGraphicFramePr>
        <p:xfrm>
          <a:off x="76200" y="670310"/>
          <a:ext cx="4289990" cy="5168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8083"/>
          </a:xfrm>
        </p:spPr>
        <p:txBody>
          <a:bodyPr/>
          <a:lstStyle/>
          <a:p>
            <a:r>
              <a:rPr lang="en-US" dirty="0"/>
              <a:t>CHRYSALIS: Clinical Outcomes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63849" y="609600"/>
            <a:ext cx="5510178" cy="5614512"/>
            <a:chOff x="3410579" y="920250"/>
            <a:chExt cx="5510178" cy="5614512"/>
          </a:xfrm>
        </p:grpSpPr>
        <p:graphicFrame>
          <p:nvGraphicFramePr>
            <p:cNvPr id="5" name="Chart 4"/>
            <p:cNvGraphicFramePr/>
            <p:nvPr>
              <p:extLst>
                <p:ext uri="{D42A27DB-BD31-4B8C-83A1-F6EECF244321}">
                  <p14:modId xmlns:p14="http://schemas.microsoft.com/office/powerpoint/2010/main" val="822318240"/>
                </p:ext>
              </p:extLst>
            </p:nvPr>
          </p:nvGraphicFramePr>
          <p:xfrm>
            <a:off x="3674838" y="920250"/>
            <a:ext cx="5227132" cy="56145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7451269" y="5305655"/>
              <a:ext cx="724301" cy="484428"/>
              <a:chOff x="6109371" y="4460235"/>
              <a:chExt cx="1026364" cy="484428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6363553" y="4667664"/>
                <a:ext cx="711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n=10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109371" y="4460235"/>
                <a:ext cx="10263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 300 mg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rot="16200000">
              <a:off x="1541236" y="3482865"/>
              <a:ext cx="403107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Proportion of Patients Achieving Response (%)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402980" y="5305655"/>
              <a:ext cx="2100236" cy="477257"/>
              <a:chOff x="3206863" y="4460235"/>
              <a:chExt cx="2976119" cy="477257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3414873" y="4658700"/>
                <a:ext cx="711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n=12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416766" y="4645253"/>
                <a:ext cx="711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n=56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339829" y="4660493"/>
                <a:ext cx="711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 Narrow" panose="020B0606020202030204" pitchFamily="34" charset="0"/>
                  </a:rPr>
                  <a:t>n=89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06863" y="4460235"/>
                <a:ext cx="9996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  80 mg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258725" y="4460235"/>
                <a:ext cx="98108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120 mg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128289" y="4460235"/>
                <a:ext cx="105469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 200 mg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110081" y="5305655"/>
              <a:ext cx="723828" cy="475464"/>
              <a:chOff x="5958875" y="4478352"/>
              <a:chExt cx="1025693" cy="47546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6179791" y="4676817"/>
                <a:ext cx="7115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n=2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958875" y="4478352"/>
                <a:ext cx="102569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 450 mg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696459" y="5305655"/>
              <a:ext cx="665299" cy="490704"/>
              <a:chOff x="6495323" y="4461099"/>
              <a:chExt cx="942755" cy="490704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6633300" y="4674804"/>
                <a:ext cx="711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n=8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495323" y="4461099"/>
                <a:ext cx="9427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 40 mg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029070" y="5305655"/>
              <a:ext cx="704232" cy="497875"/>
              <a:chOff x="6634518" y="4461099"/>
              <a:chExt cx="997924" cy="497875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6892450" y="4681975"/>
                <a:ext cx="7115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n=14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634518" y="4461099"/>
                <a:ext cx="9979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   20 mg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068399" y="2471610"/>
              <a:ext cx="4852358" cy="2037901"/>
              <a:chOff x="984235" y="3009826"/>
              <a:chExt cx="7703715" cy="203790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3125143" y="3009826"/>
                <a:ext cx="12577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ORR=67%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259703" y="3644197"/>
                <a:ext cx="12577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ORR=47%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304505" y="3225939"/>
                <a:ext cx="12577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ORR=60%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191821" y="3381677"/>
                <a:ext cx="12577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ORR=55%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981359" y="3997662"/>
                <a:ext cx="12577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ORR=38%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84235" y="4770728"/>
                <a:ext cx="12271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ORR=14</a:t>
                </a:r>
                <a:r>
                  <a:rPr lang="en-US" sz="1000" b="1" dirty="0">
                    <a:latin typeface="Arial Narrow" panose="020B0606020202030204" pitchFamily="34" charset="0"/>
                  </a:rPr>
                  <a:t>%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430227" y="3571178"/>
                <a:ext cx="12577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 Narrow" panose="020B0606020202030204" pitchFamily="34" charset="0"/>
                  </a:rPr>
                  <a:t>ORR=50%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097359" y="2733583"/>
              <a:ext cx="4708678" cy="2028665"/>
              <a:chOff x="1039485" y="3000590"/>
              <a:chExt cx="7475610" cy="202866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139807" y="3000590"/>
                <a:ext cx="1214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CRc=42%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289021" y="3616489"/>
                <a:ext cx="1214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</a:t>
                </a:r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=39%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319162" y="3235175"/>
                <a:ext cx="1214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CRc=30%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221149" y="3363205"/>
                <a:ext cx="1214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</a:t>
                </a:r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=46%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163505" y="3960718"/>
                <a:ext cx="9243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CRc=0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39485" y="4752256"/>
                <a:ext cx="11024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CRc=7%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590763" y="3552706"/>
                <a:ext cx="9243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CRc=0</a:t>
                </a: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460302" y="1293686"/>
            <a:ext cx="3457366" cy="4246784"/>
            <a:chOff x="8348458" y="1726945"/>
            <a:chExt cx="3457366" cy="4246784"/>
          </a:xfrm>
        </p:grpSpPr>
        <p:sp>
          <p:nvSpPr>
            <p:cNvPr id="44" name="TextBox 43"/>
            <p:cNvSpPr txBox="1"/>
            <p:nvPr/>
          </p:nvSpPr>
          <p:spPr>
            <a:xfrm>
              <a:off x="8348458" y="1761802"/>
              <a:ext cx="3440899" cy="9079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buClr>
                  <a:srgbClr val="F35D1F"/>
                </a:buClr>
              </a:pPr>
              <a:r>
                <a:rPr lang="en-US" sz="1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  Gilteritinib ≥80 mg/day:</a:t>
              </a:r>
            </a:p>
            <a:p>
              <a:pPr>
                <a:spcBef>
                  <a:spcPts val="200"/>
                </a:spcBef>
                <a:spcAft>
                  <a:spcPts val="200"/>
                </a:spcAft>
                <a:buClr>
                  <a:srgbClr val="F35D1F"/>
                </a:buClr>
              </a:pPr>
              <a:r>
                <a:rPr lang="en-US" sz="1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      	      CRc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(CR+CRp+CRi)</a:t>
              </a:r>
              <a:r>
                <a:rPr lang="en-US" sz="1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=41%</a:t>
              </a:r>
            </a:p>
            <a:p>
              <a:pPr>
                <a:spcBef>
                  <a:spcPts val="200"/>
                </a:spcBef>
                <a:spcAft>
                  <a:spcPts val="200"/>
                </a:spcAft>
                <a:buClr>
                  <a:srgbClr val="F35D1F"/>
                </a:buClr>
              </a:pPr>
              <a:r>
                <a:rPr lang="en-US" sz="16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	      ORR=52% 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396479" y="1726945"/>
              <a:ext cx="3409345" cy="4246784"/>
            </a:xfrm>
            <a:prstGeom prst="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 rot="16200000">
            <a:off x="-1318908" y="3054206"/>
            <a:ext cx="3352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 Narrow" panose="020B0606020202030204" pitchFamily="34" charset="0"/>
              </a:rPr>
              <a:t>Proportion of Patients Achieving Response  (%) 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777448" y="2708007"/>
            <a:ext cx="2276802" cy="2800950"/>
            <a:chOff x="3172927" y="2882256"/>
            <a:chExt cx="3201408" cy="2800950"/>
          </a:xfrm>
        </p:grpSpPr>
        <p:sp>
          <p:nvSpPr>
            <p:cNvPr id="48" name="TextBox 47"/>
            <p:cNvSpPr txBox="1"/>
            <p:nvPr/>
          </p:nvSpPr>
          <p:spPr>
            <a:xfrm>
              <a:off x="4406139" y="5148360"/>
              <a:ext cx="19681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FLT3</a:t>
              </a:r>
              <a:r>
                <a:rPr lang="en-US" sz="1400" b="1" baseline="30000" dirty="0">
                  <a:latin typeface="Arial Narrow" panose="020B0606020202030204" pitchFamily="34" charset="0"/>
                </a:rPr>
                <a:t>mut+ </a:t>
              </a:r>
              <a:r>
                <a:rPr lang="en-US" sz="1400" b="1" dirty="0">
                  <a:latin typeface="Arial Narrow" panose="020B0606020202030204" pitchFamily="34" charset="0"/>
                </a:rPr>
                <a:t>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(N=191)</a:t>
              </a:r>
              <a:endParaRPr lang="en-US" sz="1400" b="1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172927" y="5159986"/>
              <a:ext cx="18676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FLT3</a:t>
              </a:r>
              <a:r>
                <a:rPr lang="en-US" sz="1400" b="1" baseline="30000" dirty="0">
                  <a:latin typeface="Arial Narrow" panose="020B0606020202030204" pitchFamily="34" charset="0"/>
                </a:rPr>
                <a:t>WT </a:t>
              </a:r>
              <a:r>
                <a:rPr lang="en-US" sz="1400" b="1" dirty="0">
                  <a:latin typeface="Arial Narrow" panose="020B0606020202030204" pitchFamily="34" charset="0"/>
                </a:rPr>
                <a:t> </a:t>
              </a:r>
            </a:p>
            <a:p>
              <a:pPr algn="ctr"/>
              <a:r>
                <a:rPr lang="en-US" sz="1400" b="1" dirty="0">
                  <a:latin typeface="Arial Narrow" panose="020B0606020202030204" pitchFamily="34" charset="0"/>
                </a:rPr>
                <a:t>(N=58)</a:t>
              </a:r>
              <a:endParaRPr lang="en-US" sz="1400" b="1" baseline="30000" dirty="0">
                <a:latin typeface="Arial Narrow" panose="020B060602020203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404364" y="4049608"/>
              <a:ext cx="13771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ORR=12%</a:t>
              </a:r>
            </a:p>
            <a:p>
              <a:pPr algn="ctr"/>
              <a:endParaRPr lang="en-US" sz="4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CRc=9%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609555" y="2882256"/>
              <a:ext cx="15275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ORR=49%</a:t>
              </a:r>
            </a:p>
            <a:p>
              <a:pPr algn="ctr"/>
              <a:endParaRPr lang="en-US" sz="400" b="1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400" b="1" dirty="0" err="1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CRc</a:t>
              </a:r>
              <a:r>
                <a:rPr lang="en-US" sz="1400" b="1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=37%</a:t>
              </a:r>
            </a:p>
          </p:txBody>
        </p:sp>
      </p:grpSp>
      <p:sp>
        <p:nvSpPr>
          <p:cNvPr id="52" name="Content Placeholder 2"/>
          <p:cNvSpPr txBox="1">
            <a:spLocks/>
          </p:cNvSpPr>
          <p:nvPr/>
        </p:nvSpPr>
        <p:spPr bwMode="auto">
          <a:xfrm>
            <a:off x="147637" y="6095849"/>
            <a:ext cx="8848725" cy="381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000" b="1" kern="0" dirty="0" smtClean="0">
                <a:solidFill>
                  <a:srgbClr val="FFFF00"/>
                </a:solidFill>
              </a:rPr>
              <a:t>Median OS in FLT3 mutation-positive AML (n = 191) = 31 weeks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52400" y="6519446"/>
            <a:ext cx="6143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Perl AE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1069.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147637" y="5559275"/>
            <a:ext cx="8691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CRc = composite CR = CR + CR with incomplete platelet recovery (CRp) + CR with incomplete hematology recovery (CRi)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291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609600" y="1142999"/>
            <a:ext cx="7848600" cy="3048001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400" y="4416451"/>
            <a:ext cx="8839200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>
                <a:latin typeface="+mn-lt"/>
              </a:rPr>
              <a:t>Maximum tolerated dose </a:t>
            </a:r>
            <a:r>
              <a:rPr lang="en-US" sz="2000" dirty="0" smtClean="0">
                <a:latin typeface="+mn-lt"/>
              </a:rPr>
              <a:t>(MTD) = 300 mg/d </a:t>
            </a:r>
          </a:p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>
                <a:latin typeface="+mn-lt"/>
              </a:rPr>
              <a:t>2 </a:t>
            </a:r>
            <a:r>
              <a:rPr lang="en-US" sz="2000" dirty="0">
                <a:latin typeface="+mn-lt"/>
              </a:rPr>
              <a:t>of 3 patients in the 450 </a:t>
            </a:r>
            <a:r>
              <a:rPr lang="en-US" sz="2000" dirty="0" smtClean="0">
                <a:latin typeface="+mn-lt"/>
              </a:rPr>
              <a:t>mg/d dose-escalation </a:t>
            </a:r>
            <a:r>
              <a:rPr lang="en-US" sz="2000" dirty="0">
                <a:latin typeface="+mn-lt"/>
              </a:rPr>
              <a:t>cohort experienced </a:t>
            </a:r>
            <a:r>
              <a:rPr lang="en-US" sz="2000" dirty="0" smtClean="0">
                <a:latin typeface="+mn-lt"/>
              </a:rPr>
              <a:t>DLTs </a:t>
            </a:r>
            <a:r>
              <a:rPr lang="en-US" sz="2000" dirty="0">
                <a:latin typeface="+mn-lt"/>
              </a:rPr>
              <a:t>(diarrhea and elevated AST)</a:t>
            </a:r>
          </a:p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>
                <a:latin typeface="+mn-lt"/>
              </a:rPr>
              <a:t>11 </a:t>
            </a:r>
            <a:r>
              <a:rPr lang="en-US" sz="2000" dirty="0">
                <a:latin typeface="+mn-lt"/>
              </a:rPr>
              <a:t>patients (4%) had a maximum </a:t>
            </a:r>
            <a:r>
              <a:rPr lang="en-US" sz="2000" dirty="0" err="1" smtClean="0">
                <a:latin typeface="+mn-lt"/>
              </a:rPr>
              <a:t>postbaseline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QTcF interval &gt;500 ms</a:t>
            </a:r>
          </a:p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>
                <a:latin typeface="+mn-lt"/>
              </a:rPr>
              <a:t>Deaths (n = 7): pulmonary </a:t>
            </a:r>
            <a:r>
              <a:rPr lang="en-US" sz="2000" dirty="0">
                <a:latin typeface="+mn-lt"/>
              </a:rPr>
              <a:t>embolism, respiratory failure, hemoptysis, intracranial bleed, ventricular fibrillation, septic shock, </a:t>
            </a:r>
            <a:r>
              <a:rPr lang="en-US" sz="2000" dirty="0" smtClean="0">
                <a:latin typeface="+mn-lt"/>
              </a:rPr>
              <a:t>neutropenia; 1 each</a:t>
            </a:r>
            <a:endParaRPr lang="en-US" sz="2000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CHRYSALIS: Select Adverse Events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275473"/>
              </p:ext>
            </p:extLst>
          </p:nvPr>
        </p:nvGraphicFramePr>
        <p:xfrm>
          <a:off x="747900" y="1292251"/>
          <a:ext cx="7557899" cy="2746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89"/>
                <a:gridCol w="2006109"/>
                <a:gridCol w="1912801"/>
              </a:tblGrid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All grades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Grade ≥3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Febrile neutropenia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98 (39%)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98 (39%)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Anemia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86 (34%)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62 (25%)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92 (37%)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13 (5%)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Elevated</a:t>
                      </a:r>
                      <a:r>
                        <a:rPr lang="en-US" sz="1900" baseline="0" dirty="0" smtClean="0">
                          <a:solidFill>
                            <a:schemeClr val="bg1"/>
                          </a:solidFill>
                        </a:rPr>
                        <a:t> AST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66 (26%)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15 (6%)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Pyrexia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65 (26%)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13 (5%)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9233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Dyspnea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59 (23%)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bg1"/>
                          </a:solidFill>
                        </a:rPr>
                        <a:t>12 (5%)</a:t>
                      </a:r>
                      <a:endParaRPr lang="en-US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" y="6519446"/>
            <a:ext cx="4215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Perl AE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1069.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001000" cy="502761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300" dirty="0" err="1">
                <a:solidFill>
                  <a:schemeClr val="tx1"/>
                </a:solidFill>
              </a:rPr>
              <a:t>Gilteritinib</a:t>
            </a:r>
            <a:r>
              <a:rPr lang="en-US" sz="2300" dirty="0">
                <a:solidFill>
                  <a:schemeClr val="tx1"/>
                </a:solidFill>
              </a:rPr>
              <a:t> was well tolerated across a wide range of doses and displayed a long half-life that was supportive of once-daily administration.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300" dirty="0">
                <a:solidFill>
                  <a:schemeClr val="tx1"/>
                </a:solidFill>
              </a:rPr>
              <a:t>The MTD was 300 mg/d; 120 mg/d was recommended for the Phase III trial of </a:t>
            </a:r>
            <a:r>
              <a:rPr lang="en-US" sz="2300" dirty="0" err="1">
                <a:solidFill>
                  <a:schemeClr val="tx1"/>
                </a:solidFill>
              </a:rPr>
              <a:t>gilteritinib</a:t>
            </a:r>
            <a:r>
              <a:rPr lang="en-US" sz="23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300" dirty="0">
                <a:solidFill>
                  <a:schemeClr val="tx1"/>
                </a:solidFill>
              </a:rPr>
              <a:t>Single-agent </a:t>
            </a:r>
            <a:r>
              <a:rPr lang="en-US" sz="2300" dirty="0" err="1">
                <a:solidFill>
                  <a:schemeClr val="tx1"/>
                </a:solidFill>
              </a:rPr>
              <a:t>gilteritinib</a:t>
            </a:r>
            <a:r>
              <a:rPr lang="en-US" sz="2300" dirty="0">
                <a:solidFill>
                  <a:schemeClr val="tx1"/>
                </a:solidFill>
              </a:rPr>
              <a:t> demonstrated strong </a:t>
            </a:r>
            <a:r>
              <a:rPr lang="en-US" sz="2300" dirty="0" err="1">
                <a:solidFill>
                  <a:schemeClr val="tx1"/>
                </a:solidFill>
              </a:rPr>
              <a:t>antileukemic</a:t>
            </a:r>
            <a:r>
              <a:rPr lang="en-US" sz="2300" dirty="0">
                <a:solidFill>
                  <a:schemeClr val="tx1"/>
                </a:solidFill>
              </a:rPr>
              <a:t> activity in </a:t>
            </a:r>
            <a:r>
              <a:rPr lang="en-US" sz="2300" dirty="0" smtClean="0"/>
              <a:t>patients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>
                <a:solidFill>
                  <a:schemeClr val="tx1"/>
                </a:solidFill>
              </a:rPr>
              <a:t>with heavily pretreated</a:t>
            </a:r>
            <a:r>
              <a:rPr lang="en-US" sz="2300">
                <a:solidFill>
                  <a:schemeClr val="tx1"/>
                </a:solidFill>
              </a:rPr>
              <a:t> </a:t>
            </a:r>
            <a:r>
              <a:rPr lang="en-US" sz="2300" smtClean="0">
                <a:solidFill>
                  <a:schemeClr val="tx1"/>
                </a:solidFill>
              </a:rPr>
              <a:t>FLT3-mutant</a:t>
            </a:r>
            <a:r>
              <a:rPr lang="en-US" sz="2300" baseline="30000" smtClean="0">
                <a:solidFill>
                  <a:schemeClr val="tx1"/>
                </a:solidFill>
              </a:rPr>
              <a:t> </a:t>
            </a:r>
            <a:r>
              <a:rPr lang="en-US" sz="2300" dirty="0">
                <a:solidFill>
                  <a:schemeClr val="tx1"/>
                </a:solidFill>
              </a:rPr>
              <a:t>R/R AML regardless of prior TKI </a:t>
            </a:r>
            <a:r>
              <a:rPr lang="en-US" sz="2300" dirty="0" smtClean="0">
                <a:solidFill>
                  <a:schemeClr val="tx1"/>
                </a:solidFill>
              </a:rPr>
              <a:t>therapy.</a:t>
            </a:r>
            <a:endParaRPr lang="en-US" sz="23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300" dirty="0">
                <a:solidFill>
                  <a:schemeClr val="tx1"/>
                </a:solidFill>
              </a:rPr>
              <a:t>Doses of ≥80 mg/d were associated with more potent target inhibition, higher response </a:t>
            </a:r>
            <a:r>
              <a:rPr lang="en-US" sz="2300" dirty="0" smtClean="0">
                <a:solidFill>
                  <a:schemeClr val="tx1"/>
                </a:solidFill>
              </a:rPr>
              <a:t>rates </a:t>
            </a:r>
            <a:r>
              <a:rPr lang="en-US" sz="2300" dirty="0">
                <a:solidFill>
                  <a:schemeClr val="tx1"/>
                </a:solidFill>
              </a:rPr>
              <a:t>and longer </a:t>
            </a:r>
            <a:r>
              <a:rPr lang="en-US" sz="2300" dirty="0" smtClean="0">
                <a:solidFill>
                  <a:schemeClr val="tx1"/>
                </a:solidFill>
              </a:rPr>
              <a:t>OS.</a:t>
            </a:r>
            <a:endParaRPr lang="en-US" sz="23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300" dirty="0">
                <a:solidFill>
                  <a:schemeClr val="tx1"/>
                </a:solidFill>
              </a:rPr>
              <a:t>Response rates were similar in patients with both FLT3-ITD and D835 mutations and in those with FLT3-ITD mutations </a:t>
            </a:r>
            <a:r>
              <a:rPr lang="en-US" sz="2300" dirty="0" smtClean="0">
                <a:solidFill>
                  <a:schemeClr val="tx1"/>
                </a:solidFill>
              </a:rPr>
              <a:t>alone.</a:t>
            </a: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15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Perl AE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1069.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>
                <a:solidFill>
                  <a:schemeClr val="tx1"/>
                </a:solidFill>
              </a:rPr>
              <a:t>Higher response rates were observed among patients with FLT3-mutant AML (49%) compared </a:t>
            </a:r>
            <a:r>
              <a:rPr lang="en-US" sz="2300" dirty="0" smtClean="0">
                <a:solidFill>
                  <a:schemeClr val="tx1"/>
                </a:solidFill>
              </a:rPr>
              <a:t>to </a:t>
            </a:r>
            <a:r>
              <a:rPr lang="en-US" sz="2300" dirty="0">
                <a:solidFill>
                  <a:schemeClr val="tx1"/>
                </a:solidFill>
              </a:rPr>
              <a:t>those with FLT3 wild-type disease (12</a:t>
            </a:r>
            <a:r>
              <a:rPr lang="en-US" sz="2300" dirty="0" smtClean="0">
                <a:solidFill>
                  <a:schemeClr val="tx1"/>
                </a:solidFill>
              </a:rPr>
              <a:t>%): </a:t>
            </a:r>
            <a:endParaRPr lang="en-US" sz="2300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300" dirty="0">
                <a:solidFill>
                  <a:schemeClr val="tx1"/>
                </a:solidFill>
              </a:rPr>
              <a:t>This suggests that </a:t>
            </a:r>
            <a:r>
              <a:rPr lang="en-US" sz="2300" dirty="0" err="1">
                <a:solidFill>
                  <a:schemeClr val="tx1"/>
                </a:solidFill>
              </a:rPr>
              <a:t>gilteritinib</a:t>
            </a:r>
            <a:r>
              <a:rPr lang="en-US" sz="2300" dirty="0">
                <a:solidFill>
                  <a:schemeClr val="tx1"/>
                </a:solidFill>
              </a:rPr>
              <a:t> has FLT3 kinase </a:t>
            </a:r>
            <a:r>
              <a:rPr lang="en-US" sz="2300" dirty="0" smtClean="0">
                <a:solidFill>
                  <a:schemeClr val="tx1"/>
                </a:solidFill>
              </a:rPr>
              <a:t>selectivity.</a:t>
            </a:r>
            <a:endParaRPr lang="en-US" sz="23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>
                <a:solidFill>
                  <a:schemeClr val="tx1"/>
                </a:solidFill>
              </a:rPr>
              <a:t>The CHRYSALIS trial confirms that FLT3 is a high-value target in R/R AML.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>
                <a:solidFill>
                  <a:schemeClr val="tx1"/>
                </a:solidFill>
              </a:rPr>
              <a:t>The ongoing ADMIRAL Phase III trial of </a:t>
            </a:r>
            <a:r>
              <a:rPr lang="en-US" sz="2300" dirty="0" err="1">
                <a:solidFill>
                  <a:schemeClr val="tx1"/>
                </a:solidFill>
              </a:rPr>
              <a:t>gilteritinib</a:t>
            </a:r>
            <a:r>
              <a:rPr lang="en-US" sz="2300" dirty="0">
                <a:solidFill>
                  <a:schemeClr val="tx1"/>
                </a:solidFill>
              </a:rPr>
              <a:t> in R/R AML (NCT02421939) will further validate the safety and </a:t>
            </a:r>
            <a:r>
              <a:rPr lang="en-US" sz="2300" dirty="0" err="1">
                <a:solidFill>
                  <a:schemeClr val="tx1"/>
                </a:solidFill>
              </a:rPr>
              <a:t>antileukemic</a:t>
            </a:r>
            <a:r>
              <a:rPr lang="en-US" sz="2300" dirty="0">
                <a:solidFill>
                  <a:schemeClr val="tx1"/>
                </a:solidFill>
              </a:rPr>
              <a:t> activity of </a:t>
            </a:r>
            <a:r>
              <a:rPr lang="en-US" sz="2300" dirty="0" err="1">
                <a:solidFill>
                  <a:schemeClr val="tx1"/>
                </a:solidFill>
              </a:rPr>
              <a:t>gilteritinib</a:t>
            </a:r>
            <a:r>
              <a:rPr lang="en-US" sz="2300" dirty="0" smtClean="0">
                <a:solidFill>
                  <a:schemeClr val="tx1"/>
                </a:solidFill>
              </a:rPr>
              <a:t>.</a:t>
            </a: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15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Perl AE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1069.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881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6636</TotalTime>
  <Words>738</Words>
  <Application>Microsoft Macintosh PowerPoint</Application>
  <PresentationFormat>On-screen Show (4:3)</PresentationFormat>
  <Paragraphs>142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 Narrow</vt:lpstr>
      <vt:lpstr>ＭＳ Ｐゴシック</vt:lpstr>
      <vt:lpstr>ヒラギノ角ゴ Pro W3</vt:lpstr>
      <vt:lpstr>Arial</vt:lpstr>
      <vt:lpstr>Blank Presentation</vt:lpstr>
      <vt:lpstr>Final Results of the Chrysalis Trial: A First-in-Human Phase 1/2 Dose-Escalation, Dose-Expansion Study of Gilteritinib (ASP2215) in Patients with Relapsed/Refractory Acute Myeloid Leukemia (R/R AML)</vt:lpstr>
      <vt:lpstr>Introduction</vt:lpstr>
      <vt:lpstr>CHRYSALIS Phase I/II Trial Design</vt:lpstr>
      <vt:lpstr>CHRYSALIS: Clinical Outcomes</vt:lpstr>
      <vt:lpstr>CHRYSALIS: Select Adverse Events</vt:lpstr>
      <vt:lpstr>Author Conclusions</vt:lpstr>
      <vt:lpstr>Author Conclusions (continued)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531</cp:revision>
  <cp:lastPrinted>2017-06-12T11:52:08Z</cp:lastPrinted>
  <dcterms:created xsi:type="dcterms:W3CDTF">2012-08-13T12:55:31Z</dcterms:created>
  <dcterms:modified xsi:type="dcterms:W3CDTF">2017-06-12T13:45:46Z</dcterms:modified>
  <cp:category/>
</cp:coreProperties>
</file>