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xlsx" ContentType="application/vnd.openxmlformats-officedocument.spreadsheetml.sheet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5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8.xml" ContentType="application/vnd.openxmlformats-officedocument.theme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5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6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5" r:id="rId1"/>
    <p:sldMasterId id="2147483682" r:id="rId2"/>
    <p:sldMasterId id="2147483694" r:id="rId3"/>
    <p:sldMasterId id="2147483706" r:id="rId4"/>
    <p:sldMasterId id="2147483719" r:id="rId5"/>
    <p:sldMasterId id="2147483731" r:id="rId6"/>
    <p:sldMasterId id="2147483743" r:id="rId7"/>
    <p:sldMasterId id="2147483755" r:id="rId8"/>
    <p:sldMasterId id="2147483767" r:id="rId9"/>
  </p:sldMasterIdLst>
  <p:notesMasterIdLst>
    <p:notesMasterId r:id="rId40"/>
  </p:notesMasterIdLst>
  <p:sldIdLst>
    <p:sldId id="294" r:id="rId10"/>
    <p:sldId id="257" r:id="rId11"/>
    <p:sldId id="298" r:id="rId12"/>
    <p:sldId id="295" r:id="rId13"/>
    <p:sldId id="299" r:id="rId14"/>
    <p:sldId id="296" r:id="rId15"/>
    <p:sldId id="300" r:id="rId16"/>
    <p:sldId id="297" r:id="rId17"/>
    <p:sldId id="301" r:id="rId18"/>
    <p:sldId id="302" r:id="rId19"/>
    <p:sldId id="303" r:id="rId20"/>
    <p:sldId id="277" r:id="rId21"/>
    <p:sldId id="258" r:id="rId22"/>
    <p:sldId id="259" r:id="rId23"/>
    <p:sldId id="260" r:id="rId24"/>
    <p:sldId id="261" r:id="rId25"/>
    <p:sldId id="262" r:id="rId26"/>
    <p:sldId id="278" r:id="rId27"/>
    <p:sldId id="279" r:id="rId28"/>
    <p:sldId id="280" r:id="rId29"/>
    <p:sldId id="268" r:id="rId30"/>
    <p:sldId id="269" r:id="rId31"/>
    <p:sldId id="270" r:id="rId32"/>
    <p:sldId id="271" r:id="rId33"/>
    <p:sldId id="267" r:id="rId34"/>
    <p:sldId id="266" r:id="rId35"/>
    <p:sldId id="276" r:id="rId36"/>
    <p:sldId id="293" r:id="rId37"/>
    <p:sldId id="273" r:id="rId38"/>
    <p:sldId id="274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12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16"/>
    <p:restoredTop sz="94217"/>
  </p:normalViewPr>
  <p:slideViewPr>
    <p:cSldViewPr snapToGrid="0" snapToObjects="1">
      <p:cViewPr>
        <p:scale>
          <a:sx n="100" d="100"/>
          <a:sy n="100" d="100"/>
        </p:scale>
        <p:origin x="1816" y="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1.xml"/><Relationship Id="rId21" Type="http://schemas.openxmlformats.org/officeDocument/2006/relationships/slide" Target="slides/slide12.xml"/><Relationship Id="rId22" Type="http://schemas.openxmlformats.org/officeDocument/2006/relationships/slide" Target="slides/slide13.xml"/><Relationship Id="rId23" Type="http://schemas.openxmlformats.org/officeDocument/2006/relationships/slide" Target="slides/slide14.xml"/><Relationship Id="rId24" Type="http://schemas.openxmlformats.org/officeDocument/2006/relationships/slide" Target="slides/slide15.xml"/><Relationship Id="rId25" Type="http://schemas.openxmlformats.org/officeDocument/2006/relationships/slide" Target="slides/slide16.xml"/><Relationship Id="rId26" Type="http://schemas.openxmlformats.org/officeDocument/2006/relationships/slide" Target="slides/slide17.xml"/><Relationship Id="rId27" Type="http://schemas.openxmlformats.org/officeDocument/2006/relationships/slide" Target="slides/slide18.xml"/><Relationship Id="rId28" Type="http://schemas.openxmlformats.org/officeDocument/2006/relationships/slide" Target="slides/slide19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1.xml"/><Relationship Id="rId31" Type="http://schemas.openxmlformats.org/officeDocument/2006/relationships/slide" Target="slides/slide22.xml"/><Relationship Id="rId32" Type="http://schemas.openxmlformats.org/officeDocument/2006/relationships/slide" Target="slides/slide23.xml"/><Relationship Id="rId9" Type="http://schemas.openxmlformats.org/officeDocument/2006/relationships/slideMaster" Target="slideMasters/slideMaster9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33" Type="http://schemas.openxmlformats.org/officeDocument/2006/relationships/slide" Target="slides/slide24.xml"/><Relationship Id="rId34" Type="http://schemas.openxmlformats.org/officeDocument/2006/relationships/slide" Target="slides/slide25.xml"/><Relationship Id="rId35" Type="http://schemas.openxmlformats.org/officeDocument/2006/relationships/slide" Target="slides/slide26.xml"/><Relationship Id="rId36" Type="http://schemas.openxmlformats.org/officeDocument/2006/relationships/slide" Target="slides/slide27.xml"/><Relationship Id="rId10" Type="http://schemas.openxmlformats.org/officeDocument/2006/relationships/slide" Target="slides/slide1.xml"/><Relationship Id="rId11" Type="http://schemas.openxmlformats.org/officeDocument/2006/relationships/slide" Target="slides/slide2.xml"/><Relationship Id="rId12" Type="http://schemas.openxmlformats.org/officeDocument/2006/relationships/slide" Target="slides/slide3.xml"/><Relationship Id="rId13" Type="http://schemas.openxmlformats.org/officeDocument/2006/relationships/slide" Target="slides/slide4.xml"/><Relationship Id="rId14" Type="http://schemas.openxmlformats.org/officeDocument/2006/relationships/slide" Target="slides/slide5.xml"/><Relationship Id="rId15" Type="http://schemas.openxmlformats.org/officeDocument/2006/relationships/slide" Target="slides/slide6.xml"/><Relationship Id="rId16" Type="http://schemas.openxmlformats.org/officeDocument/2006/relationships/slide" Target="slides/slide7.xml"/><Relationship Id="rId17" Type="http://schemas.openxmlformats.org/officeDocument/2006/relationships/slide" Target="slides/slide8.xml"/><Relationship Id="rId18" Type="http://schemas.openxmlformats.org/officeDocument/2006/relationships/slide" Target="slides/slide9.xml"/><Relationship Id="rId19" Type="http://schemas.openxmlformats.org/officeDocument/2006/relationships/slide" Target="slides/slide10.xml"/><Relationship Id="rId37" Type="http://schemas.openxmlformats.org/officeDocument/2006/relationships/slide" Target="slides/slide28.xml"/><Relationship Id="rId38" Type="http://schemas.openxmlformats.org/officeDocument/2006/relationships/slide" Target="slides/slide29.xml"/><Relationship Id="rId39" Type="http://schemas.openxmlformats.org/officeDocument/2006/relationships/slide" Target="slides/slide30.xml"/><Relationship Id="rId40" Type="http://schemas.openxmlformats.org/officeDocument/2006/relationships/notesMaster" Target="notesMasters/notesMaster1.xml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microsoft.com/office/2011/relationships/chartStyle" Target="style3.xml"/><Relationship Id="rId2" Type="http://schemas.microsoft.com/office/2011/relationships/chartColorStyle" Target="colors3.xml"/><Relationship Id="rId3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06546447319085"/>
          <c:y val="0.0416975342870873"/>
          <c:w val="0.656981627296588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33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Sheet1!$A$2:$A$8</c:f>
              <c:strCache>
                <c:ptCount val="7"/>
                <c:pt idx="0">
                  <c:v>I don't know</c:v>
                </c:pt>
                <c:pt idx="1">
                  <c:v>Bevacizumab and a PARP inhibitor</c:v>
                </c:pt>
                <c:pt idx="2">
                  <c:v>Niraparib</c:v>
                </c:pt>
                <c:pt idx="3">
                  <c:v>Rucaparib</c:v>
                </c:pt>
                <c:pt idx="4">
                  <c:v>Olaparib</c:v>
                </c:pt>
                <c:pt idx="5">
                  <c:v>Bevacizumab</c:v>
                </c:pt>
                <c:pt idx="6">
                  <c:v>None</c:v>
                </c:pt>
              </c:strCache>
            </c:strRef>
          </c:cat>
          <c:val>
            <c:numRef>
              <c:f>Sheet1!$B$2:$B$8</c:f>
              <c:numCache>
                <c:formatCode>0%</c:formatCode>
                <c:ptCount val="7"/>
                <c:pt idx="0">
                  <c:v>0.1</c:v>
                </c:pt>
                <c:pt idx="1">
                  <c:v>0.24</c:v>
                </c:pt>
                <c:pt idx="2">
                  <c:v>0.14</c:v>
                </c:pt>
                <c:pt idx="3">
                  <c:v>0.06</c:v>
                </c:pt>
                <c:pt idx="4">
                  <c:v>0.28</c:v>
                </c:pt>
                <c:pt idx="5">
                  <c:v>0.16</c:v>
                </c:pt>
                <c:pt idx="6">
                  <c:v>0.03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859291104"/>
        <c:axId val="-859176896"/>
      </c:barChart>
      <c:catAx>
        <c:axId val="-85929110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7">
            <a:solidFill>
              <a:schemeClr val="bg1"/>
            </a:solidFill>
          </a:ln>
        </c:spPr>
        <c:txPr>
          <a:bodyPr/>
          <a:lstStyle/>
          <a:p>
            <a:pPr algn="r">
              <a:defRPr sz="1400" b="1" i="0"/>
            </a:pPr>
            <a:endParaRPr lang="en-US"/>
          </a:p>
        </c:txPr>
        <c:crossAx val="-859176896"/>
        <c:crosses val="autoZero"/>
        <c:auto val="1"/>
        <c:lblAlgn val="ctr"/>
        <c:lblOffset val="100"/>
        <c:noMultiLvlLbl val="0"/>
      </c:catAx>
      <c:valAx>
        <c:axId val="-859176896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7">
            <a:solidFill>
              <a:schemeClr val="bg1"/>
            </a:solidFill>
          </a:ln>
        </c:spPr>
        <c:txPr>
          <a:bodyPr/>
          <a:lstStyle/>
          <a:p>
            <a:pPr>
              <a:defRPr sz="1599" b="1" i="0"/>
            </a:pPr>
            <a:endParaRPr lang="en-US"/>
          </a:p>
        </c:txPr>
        <c:crossAx val="-859291104"/>
        <c:crosses val="autoZero"/>
        <c:crossBetween val="between"/>
      </c:valAx>
      <c:spPr>
        <a:noFill/>
        <a:ln w="25413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8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06546447319085"/>
          <c:y val="0.0416975342870873"/>
          <c:w val="0.656981627296588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33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Sheet1!$A$2:$A$8</c:f>
              <c:strCache>
                <c:ptCount val="7"/>
                <c:pt idx="0">
                  <c:v>I don't know</c:v>
                </c:pt>
                <c:pt idx="1">
                  <c:v>Bevacizumab and a PARP inhibitor</c:v>
                </c:pt>
                <c:pt idx="2">
                  <c:v>Niraparib</c:v>
                </c:pt>
                <c:pt idx="3">
                  <c:v>Rucaparib</c:v>
                </c:pt>
                <c:pt idx="4">
                  <c:v>Olaparib</c:v>
                </c:pt>
                <c:pt idx="5">
                  <c:v>Bevacizumab</c:v>
                </c:pt>
                <c:pt idx="6">
                  <c:v>None</c:v>
                </c:pt>
              </c:strCache>
            </c:strRef>
          </c:cat>
          <c:val>
            <c:numRef>
              <c:f>Sheet1!$B$2:$B$8</c:f>
              <c:numCache>
                <c:formatCode>0%</c:formatCode>
                <c:ptCount val="7"/>
                <c:pt idx="0">
                  <c:v>0.15</c:v>
                </c:pt>
                <c:pt idx="1">
                  <c:v>0.23</c:v>
                </c:pt>
                <c:pt idx="2">
                  <c:v>0.12</c:v>
                </c:pt>
                <c:pt idx="3">
                  <c:v>0.07</c:v>
                </c:pt>
                <c:pt idx="4">
                  <c:v>0.24</c:v>
                </c:pt>
                <c:pt idx="5">
                  <c:v>0.12</c:v>
                </c:pt>
                <c:pt idx="6">
                  <c:v>0.07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883256832"/>
        <c:axId val="-883295808"/>
      </c:barChart>
      <c:catAx>
        <c:axId val="-88325683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7">
            <a:solidFill>
              <a:schemeClr val="bg1"/>
            </a:solidFill>
          </a:ln>
        </c:spPr>
        <c:txPr>
          <a:bodyPr/>
          <a:lstStyle/>
          <a:p>
            <a:pPr algn="r">
              <a:defRPr sz="1400" b="1" i="0"/>
            </a:pPr>
            <a:endParaRPr lang="en-US"/>
          </a:p>
        </c:txPr>
        <c:crossAx val="-883295808"/>
        <c:crosses val="autoZero"/>
        <c:auto val="1"/>
        <c:lblAlgn val="ctr"/>
        <c:lblOffset val="100"/>
        <c:noMultiLvlLbl val="0"/>
      </c:catAx>
      <c:valAx>
        <c:axId val="-883295808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7">
            <a:solidFill>
              <a:schemeClr val="bg1"/>
            </a:solidFill>
          </a:ln>
        </c:spPr>
        <c:txPr>
          <a:bodyPr/>
          <a:lstStyle/>
          <a:p>
            <a:pPr>
              <a:defRPr sz="1599" b="1" i="0"/>
            </a:pPr>
            <a:endParaRPr lang="en-US"/>
          </a:p>
        </c:txPr>
        <c:crossAx val="-883256832"/>
        <c:crosses val="autoZero"/>
        <c:crossBetween val="between"/>
      </c:valAx>
      <c:spPr>
        <a:noFill/>
        <a:ln w="25413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8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28867875890514"/>
          <c:y val="0.0416975342870873"/>
          <c:w val="0.634660198725159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33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Other</c:v>
                </c:pt>
                <c:pt idx="1">
                  <c:v>Yes, for germline BRCA mutation carriers and HRD-positive and negative tumors</c:v>
                </c:pt>
                <c:pt idx="2">
                  <c:v>Yes, for germline BRCA mutation carriers and HRD-positive tumors</c:v>
                </c:pt>
                <c:pt idx="3">
                  <c:v>Yes, for germline BRCA mutation carriers</c:v>
                </c:pt>
                <c:pt idx="4">
                  <c:v>No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0.08</c:v>
                </c:pt>
                <c:pt idx="1">
                  <c:v>0.36</c:v>
                </c:pt>
                <c:pt idx="2">
                  <c:v>0.38</c:v>
                </c:pt>
                <c:pt idx="3">
                  <c:v>0.09</c:v>
                </c:pt>
                <c:pt idx="4">
                  <c:v>0.09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907196832"/>
        <c:axId val="-907204784"/>
      </c:barChart>
      <c:catAx>
        <c:axId val="-90719683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7">
            <a:solidFill>
              <a:schemeClr val="bg1"/>
            </a:solidFill>
          </a:ln>
        </c:spPr>
        <c:txPr>
          <a:bodyPr/>
          <a:lstStyle/>
          <a:p>
            <a:pPr algn="r">
              <a:defRPr sz="1400" b="1" i="0"/>
            </a:pPr>
            <a:endParaRPr lang="en-US"/>
          </a:p>
        </c:txPr>
        <c:crossAx val="-907204784"/>
        <c:crosses val="autoZero"/>
        <c:auto val="1"/>
        <c:lblAlgn val="ctr"/>
        <c:lblOffset val="100"/>
        <c:noMultiLvlLbl val="0"/>
      </c:catAx>
      <c:valAx>
        <c:axId val="-907204784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7">
            <a:solidFill>
              <a:schemeClr val="bg1"/>
            </a:solidFill>
          </a:ln>
        </c:spPr>
        <c:txPr>
          <a:bodyPr/>
          <a:lstStyle/>
          <a:p>
            <a:pPr>
              <a:defRPr sz="1599" b="1" i="0"/>
            </a:pPr>
            <a:endParaRPr lang="en-US"/>
          </a:p>
        </c:txPr>
        <c:crossAx val="-907196832"/>
        <c:crosses val="autoZero"/>
        <c:crossBetween val="between"/>
      </c:valAx>
      <c:spPr>
        <a:noFill/>
        <a:ln w="25413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8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Overall study population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Sheet1!$A$2:$A$7</c:f>
              <c:strCache>
                <c:ptCount val="6"/>
                <c:pt idx="0">
                  <c:v>≥1 </c:v>
                </c:pt>
                <c:pt idx="1">
                  <c:v>≥2 </c:v>
                </c:pt>
                <c:pt idx="2">
                  <c:v>≥3 </c:v>
                </c:pt>
                <c:pt idx="3">
                  <c:v>≥4 </c:v>
                </c:pt>
                <c:pt idx="4">
                  <c:v>≥5 </c:v>
                </c:pt>
                <c:pt idx="5">
                  <c:v>≥6 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40.0</c:v>
                </c:pt>
                <c:pt idx="1">
                  <c:v>24.0</c:v>
                </c:pt>
                <c:pt idx="2">
                  <c:v>18.0</c:v>
                </c:pt>
                <c:pt idx="3">
                  <c:v>15.0</c:v>
                </c:pt>
                <c:pt idx="4">
                  <c:v>13.0</c:v>
                </c:pt>
                <c:pt idx="5">
                  <c:v>5.0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F58-4BBB-8E1E-4A410705AD3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BRCAm subgroup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≥1 </c:v>
                </c:pt>
                <c:pt idx="1">
                  <c:v>≥2 </c:v>
                </c:pt>
                <c:pt idx="2">
                  <c:v>≥3 </c:v>
                </c:pt>
                <c:pt idx="3">
                  <c:v>≥4 </c:v>
                </c:pt>
                <c:pt idx="4">
                  <c:v>≥5 </c:v>
                </c:pt>
                <c:pt idx="5">
                  <c:v>≥6 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F58-4BBB-8E1E-4A410705AD3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BRCAwt subgroup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≥1 </c:v>
                </c:pt>
                <c:pt idx="1">
                  <c:v>≥2 </c:v>
                </c:pt>
                <c:pt idx="2">
                  <c:v>≥3 </c:v>
                </c:pt>
                <c:pt idx="3">
                  <c:v>≥4 </c:v>
                </c:pt>
                <c:pt idx="4">
                  <c:v>≥5 </c:v>
                </c:pt>
                <c:pt idx="5">
                  <c:v>≥6 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F58-4BBB-8E1E-4A410705AD3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99"/>
        <c:axId val="-907787584"/>
        <c:axId val="-907783680"/>
      </c:barChart>
      <c:catAx>
        <c:axId val="-90778758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Time on olaparib (years)</a:t>
                </a:r>
              </a:p>
            </c:rich>
          </c:tx>
          <c:layout>
            <c:manualLayout>
              <c:xMode val="edge"/>
              <c:yMode val="edge"/>
              <c:x val="0.398908247757352"/>
              <c:y val="0.89243706200393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907783680"/>
        <c:crosses val="autoZero"/>
        <c:auto val="1"/>
        <c:lblAlgn val="ctr"/>
        <c:lblOffset val="100"/>
        <c:noMultiLvlLbl val="0"/>
      </c:catAx>
      <c:valAx>
        <c:axId val="-907783680"/>
        <c:scaling>
          <c:orientation val="minMax"/>
          <c:max val="5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Patients on olaparib (%) </a:t>
                </a:r>
              </a:p>
            </c:rich>
          </c:tx>
          <c:layout>
            <c:manualLayout>
              <c:xMode val="edge"/>
              <c:yMode val="edge"/>
              <c:x val="0.0116459282849143"/>
              <c:y val="0.15931906129226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907787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Overall study population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Sheet1!$A$2:$A$7</c:f>
              <c:strCache>
                <c:ptCount val="6"/>
                <c:pt idx="0">
                  <c:v>≥1 </c:v>
                </c:pt>
                <c:pt idx="1">
                  <c:v>≥2 </c:v>
                </c:pt>
                <c:pt idx="2">
                  <c:v>≥3 </c:v>
                </c:pt>
                <c:pt idx="3">
                  <c:v>≥4 </c:v>
                </c:pt>
                <c:pt idx="4">
                  <c:v>≥5 </c:v>
                </c:pt>
                <c:pt idx="5">
                  <c:v>≥6 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40.0</c:v>
                </c:pt>
                <c:pt idx="1">
                  <c:v>24.0</c:v>
                </c:pt>
                <c:pt idx="2">
                  <c:v>18.0</c:v>
                </c:pt>
                <c:pt idx="3">
                  <c:v>15.0</c:v>
                </c:pt>
                <c:pt idx="4">
                  <c:v>13.0</c:v>
                </c:pt>
                <c:pt idx="5">
                  <c:v>5.0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9D2-4EC9-BA1C-2A9330C34A3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BRCAm subgroup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Sheet1!$A$2:$A$7</c:f>
              <c:strCache>
                <c:ptCount val="6"/>
                <c:pt idx="0">
                  <c:v>≥1 </c:v>
                </c:pt>
                <c:pt idx="1">
                  <c:v>≥2 </c:v>
                </c:pt>
                <c:pt idx="2">
                  <c:v>≥3 </c:v>
                </c:pt>
                <c:pt idx="3">
                  <c:v>≥4 </c:v>
                </c:pt>
                <c:pt idx="4">
                  <c:v>≥5 </c:v>
                </c:pt>
                <c:pt idx="5">
                  <c:v>≥6 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46.0</c:v>
                </c:pt>
                <c:pt idx="1">
                  <c:v>28.0</c:v>
                </c:pt>
                <c:pt idx="2">
                  <c:v>22.0</c:v>
                </c:pt>
                <c:pt idx="3">
                  <c:v>16.0</c:v>
                </c:pt>
                <c:pt idx="4">
                  <c:v>15.0</c:v>
                </c:pt>
                <c:pt idx="5">
                  <c:v>5.0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9D2-4EC9-BA1C-2A9330C34A3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BRCAwt subgroup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≥1 </c:v>
                </c:pt>
                <c:pt idx="1">
                  <c:v>≥2 </c:v>
                </c:pt>
                <c:pt idx="2">
                  <c:v>≥3 </c:v>
                </c:pt>
                <c:pt idx="3">
                  <c:v>≥4 </c:v>
                </c:pt>
                <c:pt idx="4">
                  <c:v>≥5 </c:v>
                </c:pt>
                <c:pt idx="5">
                  <c:v>≥6 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9D2-4EC9-BA1C-2A9330C34A3B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99"/>
        <c:axId val="-907835584"/>
        <c:axId val="-907831680"/>
      </c:barChart>
      <c:catAx>
        <c:axId val="-90783558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Time on olaparib (years)</a:t>
                </a:r>
              </a:p>
            </c:rich>
          </c:tx>
          <c:layout>
            <c:manualLayout>
              <c:xMode val="edge"/>
              <c:yMode val="edge"/>
              <c:x val="0.398908247757352"/>
              <c:y val="0.89243706200393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907831680"/>
        <c:crosses val="autoZero"/>
        <c:auto val="1"/>
        <c:lblAlgn val="ctr"/>
        <c:lblOffset val="100"/>
        <c:noMultiLvlLbl val="0"/>
      </c:catAx>
      <c:valAx>
        <c:axId val="-907831680"/>
        <c:scaling>
          <c:orientation val="minMax"/>
          <c:max val="5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Patients on olaparib (%) </a:t>
                </a:r>
              </a:p>
            </c:rich>
          </c:tx>
          <c:layout>
            <c:manualLayout>
              <c:xMode val="edge"/>
              <c:yMode val="edge"/>
              <c:x val="0.0116459282849143"/>
              <c:y val="0.15931906129226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907835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Overall study population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≥1 </c:v>
                </c:pt>
                <c:pt idx="1">
                  <c:v>≥2 </c:v>
                </c:pt>
                <c:pt idx="2">
                  <c:v>≥3 </c:v>
                </c:pt>
                <c:pt idx="3">
                  <c:v>≥4 </c:v>
                </c:pt>
                <c:pt idx="4">
                  <c:v>≥5 </c:v>
                </c:pt>
                <c:pt idx="5">
                  <c:v>≥6 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40.0</c:v>
                </c:pt>
                <c:pt idx="1">
                  <c:v>24.0</c:v>
                </c:pt>
                <c:pt idx="2">
                  <c:v>18.0</c:v>
                </c:pt>
                <c:pt idx="3">
                  <c:v>15.0</c:v>
                </c:pt>
                <c:pt idx="4">
                  <c:v>13.0</c:v>
                </c:pt>
                <c:pt idx="5">
                  <c:v>5.0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D8D-4FBE-8B95-2A4258E8E25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BRCAm subgroup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≥1 </c:v>
                </c:pt>
                <c:pt idx="1">
                  <c:v>≥2 </c:v>
                </c:pt>
                <c:pt idx="2">
                  <c:v>≥3 </c:v>
                </c:pt>
                <c:pt idx="3">
                  <c:v>≥4 </c:v>
                </c:pt>
                <c:pt idx="4">
                  <c:v>≥5 </c:v>
                </c:pt>
                <c:pt idx="5">
                  <c:v>≥6 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46.0</c:v>
                </c:pt>
                <c:pt idx="1">
                  <c:v>28.0</c:v>
                </c:pt>
                <c:pt idx="2">
                  <c:v>22.0</c:v>
                </c:pt>
                <c:pt idx="3">
                  <c:v>16.0</c:v>
                </c:pt>
                <c:pt idx="4">
                  <c:v>15.0</c:v>
                </c:pt>
                <c:pt idx="5">
                  <c:v>5.0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D8D-4FBE-8B95-2A4258E8E25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BRCAwt subgroup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≥1 </c:v>
                </c:pt>
                <c:pt idx="1">
                  <c:v>≥2 </c:v>
                </c:pt>
                <c:pt idx="2">
                  <c:v>≥3 </c:v>
                </c:pt>
                <c:pt idx="3">
                  <c:v>≥4 </c:v>
                </c:pt>
                <c:pt idx="4">
                  <c:v>≥5 </c:v>
                </c:pt>
                <c:pt idx="5">
                  <c:v>≥6 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33.0</c:v>
                </c:pt>
                <c:pt idx="1">
                  <c:v>19.0</c:v>
                </c:pt>
                <c:pt idx="2">
                  <c:v>14.0</c:v>
                </c:pt>
                <c:pt idx="3">
                  <c:v>14.0</c:v>
                </c:pt>
                <c:pt idx="4">
                  <c:v>12.0</c:v>
                </c:pt>
                <c:pt idx="5">
                  <c:v>5.0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CD8D-4FBE-8B95-2A4258E8E2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99"/>
        <c:axId val="-907895856"/>
        <c:axId val="-907892464"/>
      </c:barChart>
      <c:catAx>
        <c:axId val="-90789585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Time on olaparib (years)</a:t>
                </a:r>
              </a:p>
            </c:rich>
          </c:tx>
          <c:layout>
            <c:manualLayout>
              <c:xMode val="edge"/>
              <c:yMode val="edge"/>
              <c:x val="0.398908247757352"/>
              <c:y val="0.89243706200393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907892464"/>
        <c:crosses val="autoZero"/>
        <c:auto val="1"/>
        <c:lblAlgn val="ctr"/>
        <c:lblOffset val="100"/>
        <c:noMultiLvlLbl val="0"/>
      </c:catAx>
      <c:valAx>
        <c:axId val="-907892464"/>
        <c:scaling>
          <c:orientation val="minMax"/>
          <c:max val="5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Patients on olaparib (%) </a:t>
                </a:r>
              </a:p>
            </c:rich>
          </c:tx>
          <c:layout>
            <c:manualLayout>
              <c:xMode val="edge"/>
              <c:yMode val="edge"/>
              <c:x val="0.0116459282849143"/>
              <c:y val="0.15931906129226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907895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1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1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3E6289-A9E6-504D-9AE1-BF71599E5DD5}" type="datetimeFigureOut">
              <a:t>6/20/17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0D3B06-D137-4442-BA98-915F3B76F417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08900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1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53" tIns="45226" rIns="90453" bIns="45226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527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527" eaLnBrk="0" fontAlgn="base" hangingPunct="0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1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53" tIns="45226" rIns="90453" bIns="45226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527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527" eaLnBrk="0" fontAlgn="base" hangingPunct="0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6854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1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53" tIns="45226" rIns="90453" bIns="45226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527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527" eaLnBrk="0" fontAlgn="base" hangingPunct="0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1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53" tIns="45226" rIns="90453" bIns="45226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527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527" eaLnBrk="0" fontAlgn="base" hangingPunct="0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26395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1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53" tIns="45226" rIns="90453" bIns="45226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527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527" eaLnBrk="0" fontAlgn="base" hangingPunct="0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1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53" tIns="45226" rIns="90453" bIns="45226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527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527" eaLnBrk="0" fontAlgn="base" hangingPunct="0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45806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5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ln/>
        </p:spPr>
      </p:sp>
      <p:sp>
        <p:nvSpPr>
          <p:cNvPr id="1575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697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 txBox="1">
            <a:spLocks noGrp="1" noChangeArrowheads="1"/>
          </p:cNvSpPr>
          <p:nvPr/>
        </p:nvSpPr>
        <p:spPr bwMode="auto">
          <a:xfrm>
            <a:off x="3885721" y="8686873"/>
            <a:ext cx="2972280" cy="457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758" tIns="46379" rIns="92758" bIns="46379" anchor="b"/>
          <a:lstStyle>
            <a:lvl1pPr defTabSz="93027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93027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3027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3027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3027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D6C294B1-97BD-844E-9A2D-E042E9122633}" type="slidenum">
              <a:rPr lang="en-GB" sz="1200">
                <a:solidFill>
                  <a:srgbClr val="000000"/>
                </a:solidFill>
                <a:latin typeface="Times New Roman" charset="0"/>
              </a:rPr>
              <a:pPr algn="r" eaLnBrk="1" hangingPunct="1"/>
              <a:t>15</a:t>
            </a:fld>
            <a:endParaRPr lang="en-GB" sz="12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88063" indent="-188063" eaLnBrk="1" hangingPunct="1">
              <a:lnSpc>
                <a:spcPct val="80000"/>
              </a:lnSpc>
              <a:spcBef>
                <a:spcPct val="0"/>
              </a:spcBef>
            </a:pPr>
            <a:endParaRPr lang="en-GB" sz="800" b="0" dirty="0">
              <a:latin typeface="Arial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68113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DB4E19-AF99-014B-9260-6C90B72ED32F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4433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400" b="0" dirty="0"/>
          </a:p>
        </p:txBody>
      </p:sp>
    </p:spTree>
    <p:extLst>
      <p:ext uri="{BB962C8B-B14F-4D97-AF65-F5344CB8AC3E}">
        <p14:creationId xmlns:p14="http://schemas.microsoft.com/office/powerpoint/2010/main" val="13791018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9387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3C4279-0E90-45C7-936D-21AD6824232C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53752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A3F2B-D337-7346-843D-78AAD23259D5}" type="datetimeFigureOut">
              <a:rPr lang="en-US" smtClean="0"/>
              <a:t>6/20/17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08CF9-2DB6-AF46-92F9-3A8B98B2DE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A3F2B-D337-7346-843D-78AAD23259D5}" type="datetimeFigureOut">
              <a:rPr lang="en-US" smtClean="0"/>
              <a:t>6/20/17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08CF9-2DB6-AF46-92F9-3A8B98B2DE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770C6-6B39-B542-AC91-45343FA3C12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E86C5-F5F1-2143-BA4D-CEF3A494579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770C6-6B39-B542-AC91-45343FA3C12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E86C5-F5F1-2143-BA4D-CEF3A494579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778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844"/>
            </a:lvl1pPr>
            <a:lvl2pPr>
              <a:defRPr sz="2489"/>
            </a:lvl2pPr>
            <a:lvl3pPr>
              <a:defRPr sz="2133"/>
            </a:lvl3pPr>
            <a:lvl4pPr>
              <a:defRPr sz="1778"/>
            </a:lvl4pPr>
            <a:lvl5pPr>
              <a:defRPr sz="1778"/>
            </a:lvl5pPr>
            <a:lvl6pPr>
              <a:defRPr sz="1778"/>
            </a:lvl6pPr>
            <a:lvl7pPr>
              <a:defRPr sz="1778"/>
            </a:lvl7pPr>
            <a:lvl8pPr>
              <a:defRPr sz="1778"/>
            </a:lvl8pPr>
            <a:lvl9pPr>
              <a:defRPr sz="1778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244"/>
            </a:lvl1pPr>
            <a:lvl2pPr marL="406405" indent="0">
              <a:buNone/>
              <a:defRPr sz="1067"/>
            </a:lvl2pPr>
            <a:lvl3pPr marL="812810" indent="0">
              <a:buNone/>
              <a:defRPr sz="889"/>
            </a:lvl3pPr>
            <a:lvl4pPr marL="1219215" indent="0">
              <a:buNone/>
              <a:defRPr sz="800"/>
            </a:lvl4pPr>
            <a:lvl5pPr marL="1625620" indent="0">
              <a:buNone/>
              <a:defRPr sz="800"/>
            </a:lvl5pPr>
            <a:lvl6pPr marL="2032025" indent="0">
              <a:buNone/>
              <a:defRPr sz="800"/>
            </a:lvl6pPr>
            <a:lvl7pPr marL="2438430" indent="0">
              <a:buNone/>
              <a:defRPr sz="800"/>
            </a:lvl7pPr>
            <a:lvl8pPr marL="2844836" indent="0">
              <a:buNone/>
              <a:defRPr sz="800"/>
            </a:lvl8pPr>
            <a:lvl9pPr marL="3251241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770C6-6B39-B542-AC91-45343FA3C12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E86C5-F5F1-2143-BA4D-CEF3A494579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778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844"/>
            </a:lvl1pPr>
            <a:lvl2pPr marL="406405" indent="0">
              <a:buNone/>
              <a:defRPr sz="2489"/>
            </a:lvl2pPr>
            <a:lvl3pPr marL="812810" indent="0">
              <a:buNone/>
              <a:defRPr sz="2133"/>
            </a:lvl3pPr>
            <a:lvl4pPr marL="1219215" indent="0">
              <a:buNone/>
              <a:defRPr sz="1778"/>
            </a:lvl4pPr>
            <a:lvl5pPr marL="1625620" indent="0">
              <a:buNone/>
              <a:defRPr sz="1778"/>
            </a:lvl5pPr>
            <a:lvl6pPr marL="2032025" indent="0">
              <a:buNone/>
              <a:defRPr sz="1778"/>
            </a:lvl6pPr>
            <a:lvl7pPr marL="2438430" indent="0">
              <a:buNone/>
              <a:defRPr sz="1778"/>
            </a:lvl7pPr>
            <a:lvl8pPr marL="2844836" indent="0">
              <a:buNone/>
              <a:defRPr sz="1778"/>
            </a:lvl8pPr>
            <a:lvl9pPr marL="3251241" indent="0">
              <a:buNone/>
              <a:defRPr sz="177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244"/>
            </a:lvl1pPr>
            <a:lvl2pPr marL="406405" indent="0">
              <a:buNone/>
              <a:defRPr sz="1067"/>
            </a:lvl2pPr>
            <a:lvl3pPr marL="812810" indent="0">
              <a:buNone/>
              <a:defRPr sz="889"/>
            </a:lvl3pPr>
            <a:lvl4pPr marL="1219215" indent="0">
              <a:buNone/>
              <a:defRPr sz="800"/>
            </a:lvl4pPr>
            <a:lvl5pPr marL="1625620" indent="0">
              <a:buNone/>
              <a:defRPr sz="800"/>
            </a:lvl5pPr>
            <a:lvl6pPr marL="2032025" indent="0">
              <a:buNone/>
              <a:defRPr sz="800"/>
            </a:lvl6pPr>
            <a:lvl7pPr marL="2438430" indent="0">
              <a:buNone/>
              <a:defRPr sz="800"/>
            </a:lvl7pPr>
            <a:lvl8pPr marL="2844836" indent="0">
              <a:buNone/>
              <a:defRPr sz="800"/>
            </a:lvl8pPr>
            <a:lvl9pPr marL="3251241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770C6-6B39-B542-AC91-45343FA3C12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E86C5-F5F1-2143-BA4D-CEF3A494579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770C6-6B39-B542-AC91-45343FA3C12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E86C5-F5F1-2143-BA4D-CEF3A494579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770C6-6B39-B542-AC91-45343FA3C12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E86C5-F5F1-2143-BA4D-CEF3A494579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A3F2B-D337-7346-843D-78AAD23259D5}" type="datetimeFigureOut">
              <a:rPr lang="en-US" smtClean="0"/>
              <a:t>6/20/17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08CF9-2DB6-AF46-92F9-3A8B98B2DE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le and content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32000" y="432004"/>
            <a:ext cx="8229600" cy="276999"/>
          </a:xfrm>
        </p:spPr>
        <p:txBody>
          <a:bodyPr/>
          <a:lstStyle>
            <a:lvl1pPr>
              <a:defRPr sz="225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32000" y="1700810"/>
            <a:ext cx="8229600" cy="1440395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9963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18013" y="198711"/>
            <a:ext cx="8735488" cy="380873"/>
          </a:xfrm>
        </p:spPr>
        <p:txBody>
          <a:bodyPr/>
          <a:lstStyle>
            <a:lvl1pPr>
              <a:defRPr cap="none" baseline="0"/>
            </a:lvl1pPr>
          </a:lstStyle>
          <a:p>
            <a:r>
              <a:rPr lang="en-US" dirty="0"/>
              <a:t>CLICK TO EDIT SLIDE MASTER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013" y="1868647"/>
            <a:ext cx="8735488" cy="10802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43039" y="6499392"/>
            <a:ext cx="6530275" cy="169335"/>
          </a:xfrm>
          <a:prstGeom prst="rect">
            <a:avLst/>
          </a:prstGeom>
        </p:spPr>
        <p:txBody>
          <a:bodyPr/>
          <a:lstStyle/>
          <a:p>
            <a:pPr defTabSz="685783"/>
            <a:r>
              <a:rPr lang="en-US" smtClean="0">
                <a:solidFill>
                  <a:srgbClr val="2E008B"/>
                </a:solidFill>
              </a:rPr>
              <a:t>Proprietary and Confidential ©AstraZeneca 2014 • FOR INTERNAL USE ONLY. This document is not to be shared or distributed outside of AstraZeneca</a:t>
            </a:r>
            <a:endParaRPr lang="en-US" dirty="0">
              <a:solidFill>
                <a:srgbClr val="2E008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91088" y="6416579"/>
            <a:ext cx="650407" cy="331932"/>
          </a:xfrm>
          <a:prstGeom prst="rect">
            <a:avLst/>
          </a:prstGeom>
        </p:spPr>
        <p:txBody>
          <a:bodyPr/>
          <a:lstStyle/>
          <a:p>
            <a:pPr defTabSz="685783"/>
            <a:fld id="{F010A110-AE06-9743-A649-DAA2360FF4B9}" type="slidenum">
              <a:rPr lang="en-US" smtClean="0">
                <a:solidFill>
                  <a:srgbClr val="2E008B"/>
                </a:solidFill>
              </a:rPr>
              <a:pPr defTabSz="685783"/>
              <a:t>‹#›</a:t>
            </a:fld>
            <a:endParaRPr lang="en-US" dirty="0">
              <a:solidFill>
                <a:srgbClr val="2E008B"/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218013" y="1208003"/>
            <a:ext cx="8735488" cy="580225"/>
          </a:xfrm>
        </p:spPr>
        <p:txBody>
          <a:bodyPr anchor="b">
            <a:normAutofit/>
          </a:bodyPr>
          <a:lstStyle>
            <a:lvl1pPr marL="0" indent="0">
              <a:buNone/>
              <a:defRPr sz="900" b="1" i="0">
                <a:solidFill>
                  <a:schemeClr val="accent2"/>
                </a:solidFill>
                <a:latin typeface="Arial"/>
                <a:cs typeface="Arial"/>
              </a:defRPr>
            </a:lvl1pPr>
            <a:lvl2pPr marL="257168" indent="0">
              <a:buNone/>
              <a:defRPr sz="1125" b="1"/>
            </a:lvl2pPr>
            <a:lvl3pPr marL="514337" indent="0">
              <a:buNone/>
              <a:defRPr sz="1013" b="1"/>
            </a:lvl3pPr>
            <a:lvl4pPr marL="771506" indent="0">
              <a:buNone/>
              <a:defRPr sz="900" b="1"/>
            </a:lvl4pPr>
            <a:lvl5pPr marL="1028675" indent="0">
              <a:buNone/>
              <a:defRPr sz="900" b="1"/>
            </a:lvl5pPr>
            <a:lvl6pPr marL="1285843" indent="0">
              <a:buNone/>
              <a:defRPr sz="900" b="1"/>
            </a:lvl6pPr>
            <a:lvl7pPr marL="1543012" indent="0">
              <a:buNone/>
              <a:defRPr sz="900" b="1"/>
            </a:lvl7pPr>
            <a:lvl8pPr marL="1800180" indent="0">
              <a:buNone/>
              <a:defRPr sz="900" b="1"/>
            </a:lvl8pPr>
            <a:lvl9pPr marL="2057348" indent="0">
              <a:buNone/>
              <a:defRPr sz="9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03210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342900" y="1545336"/>
            <a:ext cx="84582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243681" y="1021716"/>
            <a:ext cx="8656638" cy="349251"/>
          </a:xfrm>
        </p:spPr>
        <p:txBody>
          <a:bodyPr/>
          <a:lstStyle>
            <a:lvl1pPr marL="0" indent="0">
              <a:spcBef>
                <a:spcPts val="400"/>
              </a:spcBef>
              <a:buFontTx/>
              <a:buNone/>
              <a:defRPr sz="2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Slide Subtitle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057401" y="6309362"/>
            <a:ext cx="6652260" cy="502284"/>
          </a:xfrm>
        </p:spPr>
        <p:txBody>
          <a:bodyPr anchor="b" anchorCtr="0"/>
          <a:lstStyle>
            <a:lvl1pPr marL="0" marR="0" indent="0" algn="l" defTabSz="914378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100000"/>
              <a:buFontTx/>
              <a:buNone/>
              <a:tabLst/>
              <a:defRPr sz="900" baseline="0"/>
            </a:lvl1pPr>
          </a:lstStyle>
          <a:p>
            <a:pPr marL="0" marR="0" lvl="0" indent="0" algn="l" defTabSz="914378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100000"/>
              <a:buFontTx/>
              <a:buNone/>
              <a:tabLst/>
              <a:defRPr/>
            </a:pPr>
            <a:r>
              <a:rPr lang="en-US" dirty="0"/>
              <a:t>Confidential – For steering committee purposes only</a:t>
            </a:r>
          </a:p>
        </p:txBody>
      </p:sp>
    </p:spTree>
    <p:extLst>
      <p:ext uri="{BB962C8B-B14F-4D97-AF65-F5344CB8AC3E}">
        <p14:creationId xmlns:p14="http://schemas.microsoft.com/office/powerpoint/2010/main" val="470819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190196" y="106882"/>
            <a:ext cx="8406605" cy="903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35631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342900" y="1545336"/>
            <a:ext cx="84582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243681" y="1021716"/>
            <a:ext cx="8656638" cy="349251"/>
          </a:xfrm>
        </p:spPr>
        <p:txBody>
          <a:bodyPr/>
          <a:lstStyle>
            <a:lvl1pPr marL="0" indent="0">
              <a:spcBef>
                <a:spcPts val="400"/>
              </a:spcBef>
              <a:buFontTx/>
              <a:buNone/>
              <a:defRPr sz="2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Slide Subtitle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057401" y="6309362"/>
            <a:ext cx="6652260" cy="502284"/>
          </a:xfrm>
        </p:spPr>
        <p:txBody>
          <a:bodyPr anchor="b" anchorCtr="0"/>
          <a:lstStyle>
            <a:lvl1pPr marL="0" marR="0" indent="0" algn="l" defTabSz="914378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100000"/>
              <a:buFontTx/>
              <a:buNone/>
              <a:tabLst/>
              <a:defRPr sz="900" baseline="0"/>
            </a:lvl1pPr>
          </a:lstStyle>
          <a:p>
            <a:pPr marL="0" marR="0" lvl="0" indent="0" algn="l" defTabSz="914378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100000"/>
              <a:buFontTx/>
              <a:buNone/>
              <a:tabLst/>
              <a:defRPr/>
            </a:pPr>
            <a:r>
              <a:rPr lang="en-US" dirty="0"/>
              <a:t>Confidential – For steering committee purposes only</a:t>
            </a:r>
          </a:p>
        </p:txBody>
      </p:sp>
    </p:spTree>
    <p:extLst>
      <p:ext uri="{BB962C8B-B14F-4D97-AF65-F5344CB8AC3E}">
        <p14:creationId xmlns:p14="http://schemas.microsoft.com/office/powerpoint/2010/main" val="1486663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484315"/>
            <a:ext cx="8496300" cy="13684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850" y="3068638"/>
            <a:ext cx="8496300" cy="3097212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3850" y="6245225"/>
            <a:ext cx="8496300" cy="476250"/>
          </a:xfrm>
          <a:prstGeom prst="rect">
            <a:avLst/>
          </a:prstGeom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5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4115" name="Picture 19" descr="Pink1024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95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85C8321-EDE5-C645-A271-54ABDE8FF5E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AB55ABD-861B-604C-A10A-34BEF6C104F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A3F2B-D337-7346-843D-78AAD23259D5}" type="datetimeFigureOut">
              <a:rPr lang="en-US" smtClean="0"/>
              <a:t>6/20/17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08CF9-2DB6-AF46-92F9-3A8B98B2DE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0201" y="2708277"/>
            <a:ext cx="4168775" cy="345757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376" y="2708277"/>
            <a:ext cx="4168775" cy="345757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C2D645E-8CC9-8049-B6D5-3361D713E19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EAC5B98-F09C-D841-8723-BAF572D3CA6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73C7791-18C4-1542-9474-FFB6D094592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0C59F6D-555A-4741-B6C2-D819EFFC357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1A49CC6-DF97-7D4E-804D-747B710ED4D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B1AC203-39FF-6B4D-9C7F-6D285DD7F63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B9EFBBF-E375-1043-8C29-E8E0FC693AF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7664" y="908050"/>
            <a:ext cx="2122487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0201" y="908050"/>
            <a:ext cx="6215063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E7B47CA-0613-B241-ADC5-BF61FFAB9AA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YiR_v3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p:transition advClick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A3F2B-D337-7346-843D-78AAD23259D5}" type="datetimeFigureOut">
              <a:rPr lang="en-US" smtClean="0"/>
              <a:t>6/20/17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08CF9-2DB6-AF46-92F9-3A8B98B2DE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p:transition advClick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p:transition advClick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p:transition advClick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/>
  </p:cSld>
  <p:clrMapOvr>
    <a:masterClrMapping/>
  </p:clrMapOvr>
  <p:transition advClick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p:transition advClick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p:transition advClick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p:transition advClick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p:transition advClick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p:transition advClick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A3F2B-D337-7346-843D-78AAD23259D5}" type="datetimeFigureOut">
              <a:rPr lang="en-US" smtClean="0"/>
              <a:t>6/20/17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08CF9-2DB6-AF46-92F9-3A8B98B2DE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A3F2B-D337-7346-843D-78AAD23259D5}" type="datetimeFigureOut">
              <a:rPr lang="en-US" smtClean="0"/>
              <a:t>6/20/17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08CF9-2DB6-AF46-92F9-3A8B98B2DE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A3F2B-D337-7346-843D-78AAD23259D5}" type="datetimeFigureOut">
              <a:rPr lang="en-US" smtClean="0"/>
              <a:t>6/20/17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08CF9-2DB6-AF46-92F9-3A8B98B2DE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A3F2B-D337-7346-843D-78AAD23259D5}" type="datetimeFigureOut">
              <a:rPr lang="en-US" smtClean="0"/>
              <a:t>6/20/17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08CF9-2DB6-AF46-92F9-3A8B98B2DE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A3F2B-D337-7346-843D-78AAD23259D5}" type="datetimeFigureOut">
              <a:rPr lang="en-US" smtClean="0"/>
              <a:t>6/20/17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08CF9-2DB6-AF46-92F9-3A8B98B2DE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64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2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19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25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320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38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448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512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770C6-6B39-B542-AC91-45343FA3C12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E86C5-F5F1-2143-BA4D-CEF3A494579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770C6-6B39-B542-AC91-45343FA3C12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E86C5-F5F1-2143-BA4D-CEF3A494579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556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778">
                <a:solidFill>
                  <a:schemeClr val="tx1">
                    <a:tint val="75000"/>
                  </a:schemeClr>
                </a:solidFill>
              </a:defRPr>
            </a:lvl1pPr>
            <a:lvl2pPr marL="40640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12810" indent="0">
              <a:buNone/>
              <a:defRPr sz="1422">
                <a:solidFill>
                  <a:schemeClr val="tx1">
                    <a:tint val="75000"/>
                  </a:schemeClr>
                </a:solidFill>
              </a:defRPr>
            </a:lvl3pPr>
            <a:lvl4pPr marL="1219215" indent="0">
              <a:buNone/>
              <a:defRPr sz="1244">
                <a:solidFill>
                  <a:schemeClr val="tx1">
                    <a:tint val="75000"/>
                  </a:schemeClr>
                </a:solidFill>
              </a:defRPr>
            </a:lvl4pPr>
            <a:lvl5pPr marL="1625620" indent="0">
              <a:buNone/>
              <a:defRPr sz="1244">
                <a:solidFill>
                  <a:schemeClr val="tx1">
                    <a:tint val="75000"/>
                  </a:schemeClr>
                </a:solidFill>
              </a:defRPr>
            </a:lvl5pPr>
            <a:lvl6pPr marL="2032025" indent="0">
              <a:buNone/>
              <a:defRPr sz="1244">
                <a:solidFill>
                  <a:schemeClr val="tx1">
                    <a:tint val="75000"/>
                  </a:schemeClr>
                </a:solidFill>
              </a:defRPr>
            </a:lvl6pPr>
            <a:lvl7pPr marL="2438430" indent="0">
              <a:buNone/>
              <a:defRPr sz="1244">
                <a:solidFill>
                  <a:schemeClr val="tx1">
                    <a:tint val="75000"/>
                  </a:schemeClr>
                </a:solidFill>
              </a:defRPr>
            </a:lvl7pPr>
            <a:lvl8pPr marL="2844836" indent="0">
              <a:buNone/>
              <a:defRPr sz="1244">
                <a:solidFill>
                  <a:schemeClr val="tx1">
                    <a:tint val="75000"/>
                  </a:schemeClr>
                </a:solidFill>
              </a:defRPr>
            </a:lvl8pPr>
            <a:lvl9pPr marL="3251241" indent="0">
              <a:buNone/>
              <a:defRPr sz="12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770C6-6B39-B542-AC91-45343FA3C12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E86C5-F5F1-2143-BA4D-CEF3A494579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489"/>
            </a:lvl1pPr>
            <a:lvl2pPr>
              <a:defRPr sz="2133"/>
            </a:lvl2pPr>
            <a:lvl3pPr>
              <a:defRPr sz="1778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489"/>
            </a:lvl1pPr>
            <a:lvl2pPr>
              <a:defRPr sz="2133"/>
            </a:lvl2pPr>
            <a:lvl3pPr>
              <a:defRPr sz="1778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770C6-6B39-B542-AC91-45343FA3C12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E86C5-F5F1-2143-BA4D-CEF3A494579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133" b="1"/>
            </a:lvl1pPr>
            <a:lvl2pPr marL="406405" indent="0">
              <a:buNone/>
              <a:defRPr sz="1778" b="1"/>
            </a:lvl2pPr>
            <a:lvl3pPr marL="812810" indent="0">
              <a:buNone/>
              <a:defRPr sz="1600" b="1"/>
            </a:lvl3pPr>
            <a:lvl4pPr marL="1219215" indent="0">
              <a:buNone/>
              <a:defRPr sz="1422" b="1"/>
            </a:lvl4pPr>
            <a:lvl5pPr marL="1625620" indent="0">
              <a:buNone/>
              <a:defRPr sz="1422" b="1"/>
            </a:lvl5pPr>
            <a:lvl6pPr marL="2032025" indent="0">
              <a:buNone/>
              <a:defRPr sz="1422" b="1"/>
            </a:lvl6pPr>
            <a:lvl7pPr marL="2438430" indent="0">
              <a:buNone/>
              <a:defRPr sz="1422" b="1"/>
            </a:lvl7pPr>
            <a:lvl8pPr marL="2844836" indent="0">
              <a:buNone/>
              <a:defRPr sz="1422" b="1"/>
            </a:lvl8pPr>
            <a:lvl9pPr marL="3251241" indent="0">
              <a:buNone/>
              <a:defRPr sz="1422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133"/>
            </a:lvl1pPr>
            <a:lvl2pPr>
              <a:defRPr sz="1778"/>
            </a:lvl2pPr>
            <a:lvl3pPr>
              <a:defRPr sz="1600"/>
            </a:lvl3pPr>
            <a:lvl4pPr>
              <a:defRPr sz="1422"/>
            </a:lvl4pPr>
            <a:lvl5pPr>
              <a:defRPr sz="1422"/>
            </a:lvl5pPr>
            <a:lvl6pPr>
              <a:defRPr sz="1422"/>
            </a:lvl6pPr>
            <a:lvl7pPr>
              <a:defRPr sz="1422"/>
            </a:lvl7pPr>
            <a:lvl8pPr>
              <a:defRPr sz="1422"/>
            </a:lvl8pPr>
            <a:lvl9pPr>
              <a:defRPr sz="142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133" b="1"/>
            </a:lvl1pPr>
            <a:lvl2pPr marL="406405" indent="0">
              <a:buNone/>
              <a:defRPr sz="1778" b="1"/>
            </a:lvl2pPr>
            <a:lvl3pPr marL="812810" indent="0">
              <a:buNone/>
              <a:defRPr sz="1600" b="1"/>
            </a:lvl3pPr>
            <a:lvl4pPr marL="1219215" indent="0">
              <a:buNone/>
              <a:defRPr sz="1422" b="1"/>
            </a:lvl4pPr>
            <a:lvl5pPr marL="1625620" indent="0">
              <a:buNone/>
              <a:defRPr sz="1422" b="1"/>
            </a:lvl5pPr>
            <a:lvl6pPr marL="2032025" indent="0">
              <a:buNone/>
              <a:defRPr sz="1422" b="1"/>
            </a:lvl6pPr>
            <a:lvl7pPr marL="2438430" indent="0">
              <a:buNone/>
              <a:defRPr sz="1422" b="1"/>
            </a:lvl7pPr>
            <a:lvl8pPr marL="2844836" indent="0">
              <a:buNone/>
              <a:defRPr sz="1422" b="1"/>
            </a:lvl8pPr>
            <a:lvl9pPr marL="3251241" indent="0">
              <a:buNone/>
              <a:defRPr sz="1422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133"/>
            </a:lvl1pPr>
            <a:lvl2pPr>
              <a:defRPr sz="1778"/>
            </a:lvl2pPr>
            <a:lvl3pPr>
              <a:defRPr sz="1600"/>
            </a:lvl3pPr>
            <a:lvl4pPr>
              <a:defRPr sz="1422"/>
            </a:lvl4pPr>
            <a:lvl5pPr>
              <a:defRPr sz="1422"/>
            </a:lvl5pPr>
            <a:lvl6pPr>
              <a:defRPr sz="1422"/>
            </a:lvl6pPr>
            <a:lvl7pPr>
              <a:defRPr sz="1422"/>
            </a:lvl7pPr>
            <a:lvl8pPr>
              <a:defRPr sz="1422"/>
            </a:lvl8pPr>
            <a:lvl9pPr>
              <a:defRPr sz="142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770C6-6B39-B542-AC91-45343FA3C12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E86C5-F5F1-2143-BA4D-CEF3A494579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770C6-6B39-B542-AC91-45343FA3C12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E86C5-F5F1-2143-BA4D-CEF3A494579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A3F2B-D337-7346-843D-78AAD23259D5}" type="datetimeFigureOut">
              <a:rPr lang="en-US" smtClean="0"/>
              <a:t>6/20/17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08CF9-2DB6-AF46-92F9-3A8B98B2DE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770C6-6B39-B542-AC91-45343FA3C12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E86C5-F5F1-2143-BA4D-CEF3A494579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778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844"/>
            </a:lvl1pPr>
            <a:lvl2pPr>
              <a:defRPr sz="2489"/>
            </a:lvl2pPr>
            <a:lvl3pPr>
              <a:defRPr sz="2133"/>
            </a:lvl3pPr>
            <a:lvl4pPr>
              <a:defRPr sz="1778"/>
            </a:lvl4pPr>
            <a:lvl5pPr>
              <a:defRPr sz="1778"/>
            </a:lvl5pPr>
            <a:lvl6pPr>
              <a:defRPr sz="1778"/>
            </a:lvl6pPr>
            <a:lvl7pPr>
              <a:defRPr sz="1778"/>
            </a:lvl7pPr>
            <a:lvl8pPr>
              <a:defRPr sz="1778"/>
            </a:lvl8pPr>
            <a:lvl9pPr>
              <a:defRPr sz="1778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244"/>
            </a:lvl1pPr>
            <a:lvl2pPr marL="406405" indent="0">
              <a:buNone/>
              <a:defRPr sz="1067"/>
            </a:lvl2pPr>
            <a:lvl3pPr marL="812810" indent="0">
              <a:buNone/>
              <a:defRPr sz="889"/>
            </a:lvl3pPr>
            <a:lvl4pPr marL="1219215" indent="0">
              <a:buNone/>
              <a:defRPr sz="800"/>
            </a:lvl4pPr>
            <a:lvl5pPr marL="1625620" indent="0">
              <a:buNone/>
              <a:defRPr sz="800"/>
            </a:lvl5pPr>
            <a:lvl6pPr marL="2032025" indent="0">
              <a:buNone/>
              <a:defRPr sz="800"/>
            </a:lvl6pPr>
            <a:lvl7pPr marL="2438430" indent="0">
              <a:buNone/>
              <a:defRPr sz="800"/>
            </a:lvl7pPr>
            <a:lvl8pPr marL="2844836" indent="0">
              <a:buNone/>
              <a:defRPr sz="800"/>
            </a:lvl8pPr>
            <a:lvl9pPr marL="3251241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770C6-6B39-B542-AC91-45343FA3C12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E86C5-F5F1-2143-BA4D-CEF3A494579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778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844"/>
            </a:lvl1pPr>
            <a:lvl2pPr marL="406405" indent="0">
              <a:buNone/>
              <a:defRPr sz="2489"/>
            </a:lvl2pPr>
            <a:lvl3pPr marL="812810" indent="0">
              <a:buNone/>
              <a:defRPr sz="2133"/>
            </a:lvl3pPr>
            <a:lvl4pPr marL="1219215" indent="0">
              <a:buNone/>
              <a:defRPr sz="1778"/>
            </a:lvl4pPr>
            <a:lvl5pPr marL="1625620" indent="0">
              <a:buNone/>
              <a:defRPr sz="1778"/>
            </a:lvl5pPr>
            <a:lvl6pPr marL="2032025" indent="0">
              <a:buNone/>
              <a:defRPr sz="1778"/>
            </a:lvl6pPr>
            <a:lvl7pPr marL="2438430" indent="0">
              <a:buNone/>
              <a:defRPr sz="1778"/>
            </a:lvl7pPr>
            <a:lvl8pPr marL="2844836" indent="0">
              <a:buNone/>
              <a:defRPr sz="1778"/>
            </a:lvl8pPr>
            <a:lvl9pPr marL="3251241" indent="0">
              <a:buNone/>
              <a:defRPr sz="177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244"/>
            </a:lvl1pPr>
            <a:lvl2pPr marL="406405" indent="0">
              <a:buNone/>
              <a:defRPr sz="1067"/>
            </a:lvl2pPr>
            <a:lvl3pPr marL="812810" indent="0">
              <a:buNone/>
              <a:defRPr sz="889"/>
            </a:lvl3pPr>
            <a:lvl4pPr marL="1219215" indent="0">
              <a:buNone/>
              <a:defRPr sz="800"/>
            </a:lvl4pPr>
            <a:lvl5pPr marL="1625620" indent="0">
              <a:buNone/>
              <a:defRPr sz="800"/>
            </a:lvl5pPr>
            <a:lvl6pPr marL="2032025" indent="0">
              <a:buNone/>
              <a:defRPr sz="800"/>
            </a:lvl6pPr>
            <a:lvl7pPr marL="2438430" indent="0">
              <a:buNone/>
              <a:defRPr sz="800"/>
            </a:lvl7pPr>
            <a:lvl8pPr marL="2844836" indent="0">
              <a:buNone/>
              <a:defRPr sz="800"/>
            </a:lvl8pPr>
            <a:lvl9pPr marL="3251241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770C6-6B39-B542-AC91-45343FA3C12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E86C5-F5F1-2143-BA4D-CEF3A494579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770C6-6B39-B542-AC91-45343FA3C12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E86C5-F5F1-2143-BA4D-CEF3A494579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770C6-6B39-B542-AC91-45343FA3C12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E86C5-F5F1-2143-BA4D-CEF3A494579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64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2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19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25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320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38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448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512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770C6-6B39-B542-AC91-45343FA3C12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E86C5-F5F1-2143-BA4D-CEF3A494579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770C6-6B39-B542-AC91-45343FA3C12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E86C5-F5F1-2143-BA4D-CEF3A494579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556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778">
                <a:solidFill>
                  <a:schemeClr val="tx1">
                    <a:tint val="75000"/>
                  </a:schemeClr>
                </a:solidFill>
              </a:defRPr>
            </a:lvl1pPr>
            <a:lvl2pPr marL="40640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12810" indent="0">
              <a:buNone/>
              <a:defRPr sz="1422">
                <a:solidFill>
                  <a:schemeClr val="tx1">
                    <a:tint val="75000"/>
                  </a:schemeClr>
                </a:solidFill>
              </a:defRPr>
            </a:lvl3pPr>
            <a:lvl4pPr marL="1219215" indent="0">
              <a:buNone/>
              <a:defRPr sz="1244">
                <a:solidFill>
                  <a:schemeClr val="tx1">
                    <a:tint val="75000"/>
                  </a:schemeClr>
                </a:solidFill>
              </a:defRPr>
            </a:lvl4pPr>
            <a:lvl5pPr marL="1625620" indent="0">
              <a:buNone/>
              <a:defRPr sz="1244">
                <a:solidFill>
                  <a:schemeClr val="tx1">
                    <a:tint val="75000"/>
                  </a:schemeClr>
                </a:solidFill>
              </a:defRPr>
            </a:lvl5pPr>
            <a:lvl6pPr marL="2032025" indent="0">
              <a:buNone/>
              <a:defRPr sz="1244">
                <a:solidFill>
                  <a:schemeClr val="tx1">
                    <a:tint val="75000"/>
                  </a:schemeClr>
                </a:solidFill>
              </a:defRPr>
            </a:lvl6pPr>
            <a:lvl7pPr marL="2438430" indent="0">
              <a:buNone/>
              <a:defRPr sz="1244">
                <a:solidFill>
                  <a:schemeClr val="tx1">
                    <a:tint val="75000"/>
                  </a:schemeClr>
                </a:solidFill>
              </a:defRPr>
            </a:lvl7pPr>
            <a:lvl8pPr marL="2844836" indent="0">
              <a:buNone/>
              <a:defRPr sz="1244">
                <a:solidFill>
                  <a:schemeClr val="tx1">
                    <a:tint val="75000"/>
                  </a:schemeClr>
                </a:solidFill>
              </a:defRPr>
            </a:lvl8pPr>
            <a:lvl9pPr marL="3251241" indent="0">
              <a:buNone/>
              <a:defRPr sz="12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770C6-6B39-B542-AC91-45343FA3C12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E86C5-F5F1-2143-BA4D-CEF3A494579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489"/>
            </a:lvl1pPr>
            <a:lvl2pPr>
              <a:defRPr sz="2133"/>
            </a:lvl2pPr>
            <a:lvl3pPr>
              <a:defRPr sz="1778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489"/>
            </a:lvl1pPr>
            <a:lvl2pPr>
              <a:defRPr sz="2133"/>
            </a:lvl2pPr>
            <a:lvl3pPr>
              <a:defRPr sz="1778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770C6-6B39-B542-AC91-45343FA3C12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E86C5-F5F1-2143-BA4D-CEF3A494579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133" b="1"/>
            </a:lvl1pPr>
            <a:lvl2pPr marL="406405" indent="0">
              <a:buNone/>
              <a:defRPr sz="1778" b="1"/>
            </a:lvl2pPr>
            <a:lvl3pPr marL="812810" indent="0">
              <a:buNone/>
              <a:defRPr sz="1600" b="1"/>
            </a:lvl3pPr>
            <a:lvl4pPr marL="1219215" indent="0">
              <a:buNone/>
              <a:defRPr sz="1422" b="1"/>
            </a:lvl4pPr>
            <a:lvl5pPr marL="1625620" indent="0">
              <a:buNone/>
              <a:defRPr sz="1422" b="1"/>
            </a:lvl5pPr>
            <a:lvl6pPr marL="2032025" indent="0">
              <a:buNone/>
              <a:defRPr sz="1422" b="1"/>
            </a:lvl6pPr>
            <a:lvl7pPr marL="2438430" indent="0">
              <a:buNone/>
              <a:defRPr sz="1422" b="1"/>
            </a:lvl7pPr>
            <a:lvl8pPr marL="2844836" indent="0">
              <a:buNone/>
              <a:defRPr sz="1422" b="1"/>
            </a:lvl8pPr>
            <a:lvl9pPr marL="3251241" indent="0">
              <a:buNone/>
              <a:defRPr sz="1422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133"/>
            </a:lvl1pPr>
            <a:lvl2pPr>
              <a:defRPr sz="1778"/>
            </a:lvl2pPr>
            <a:lvl3pPr>
              <a:defRPr sz="1600"/>
            </a:lvl3pPr>
            <a:lvl4pPr>
              <a:defRPr sz="1422"/>
            </a:lvl4pPr>
            <a:lvl5pPr>
              <a:defRPr sz="1422"/>
            </a:lvl5pPr>
            <a:lvl6pPr>
              <a:defRPr sz="1422"/>
            </a:lvl6pPr>
            <a:lvl7pPr>
              <a:defRPr sz="1422"/>
            </a:lvl7pPr>
            <a:lvl8pPr>
              <a:defRPr sz="1422"/>
            </a:lvl8pPr>
            <a:lvl9pPr>
              <a:defRPr sz="142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133" b="1"/>
            </a:lvl1pPr>
            <a:lvl2pPr marL="406405" indent="0">
              <a:buNone/>
              <a:defRPr sz="1778" b="1"/>
            </a:lvl2pPr>
            <a:lvl3pPr marL="812810" indent="0">
              <a:buNone/>
              <a:defRPr sz="1600" b="1"/>
            </a:lvl3pPr>
            <a:lvl4pPr marL="1219215" indent="0">
              <a:buNone/>
              <a:defRPr sz="1422" b="1"/>
            </a:lvl4pPr>
            <a:lvl5pPr marL="1625620" indent="0">
              <a:buNone/>
              <a:defRPr sz="1422" b="1"/>
            </a:lvl5pPr>
            <a:lvl6pPr marL="2032025" indent="0">
              <a:buNone/>
              <a:defRPr sz="1422" b="1"/>
            </a:lvl6pPr>
            <a:lvl7pPr marL="2438430" indent="0">
              <a:buNone/>
              <a:defRPr sz="1422" b="1"/>
            </a:lvl7pPr>
            <a:lvl8pPr marL="2844836" indent="0">
              <a:buNone/>
              <a:defRPr sz="1422" b="1"/>
            </a:lvl8pPr>
            <a:lvl9pPr marL="3251241" indent="0">
              <a:buNone/>
              <a:defRPr sz="1422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133"/>
            </a:lvl1pPr>
            <a:lvl2pPr>
              <a:defRPr sz="1778"/>
            </a:lvl2pPr>
            <a:lvl3pPr>
              <a:defRPr sz="1600"/>
            </a:lvl3pPr>
            <a:lvl4pPr>
              <a:defRPr sz="1422"/>
            </a:lvl4pPr>
            <a:lvl5pPr>
              <a:defRPr sz="1422"/>
            </a:lvl5pPr>
            <a:lvl6pPr>
              <a:defRPr sz="1422"/>
            </a:lvl6pPr>
            <a:lvl7pPr>
              <a:defRPr sz="1422"/>
            </a:lvl7pPr>
            <a:lvl8pPr>
              <a:defRPr sz="1422"/>
            </a:lvl8pPr>
            <a:lvl9pPr>
              <a:defRPr sz="142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770C6-6B39-B542-AC91-45343FA3C12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E86C5-F5F1-2143-BA4D-CEF3A494579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7.xml"/><Relationship Id="rId12" Type="http://schemas.openxmlformats.org/officeDocument/2006/relationships/theme" Target="../theme/theme2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9.xml"/><Relationship Id="rId4" Type="http://schemas.openxmlformats.org/officeDocument/2006/relationships/slideLayout" Target="../slideLayouts/slideLayout20.xml"/><Relationship Id="rId5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8.xml"/><Relationship Id="rId12" Type="http://schemas.openxmlformats.org/officeDocument/2006/relationships/theme" Target="../theme/theme3.xml"/><Relationship Id="rId13" Type="http://schemas.openxmlformats.org/officeDocument/2006/relationships/image" Target="../media/image3.png"/><Relationship Id="rId1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9.xml"/><Relationship Id="rId3" Type="http://schemas.openxmlformats.org/officeDocument/2006/relationships/slideLayout" Target="../slideLayouts/slideLayout30.xml"/><Relationship Id="rId4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4.xml"/><Relationship Id="rId8" Type="http://schemas.openxmlformats.org/officeDocument/2006/relationships/slideLayout" Target="../slideLayouts/slideLayout35.xml"/><Relationship Id="rId9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7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0.xml"/><Relationship Id="rId13" Type="http://schemas.openxmlformats.org/officeDocument/2006/relationships/theme" Target="../theme/theme4.xml"/><Relationship Id="rId14" Type="http://schemas.openxmlformats.org/officeDocument/2006/relationships/image" Target="../media/image3.png"/><Relationship Id="rId1" Type="http://schemas.openxmlformats.org/officeDocument/2006/relationships/slideLayout" Target="../slideLayouts/slideLayout39.xml"/><Relationship Id="rId2" Type="http://schemas.openxmlformats.org/officeDocument/2006/relationships/slideLayout" Target="../slideLayouts/slideLayout40.xml"/><Relationship Id="rId3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5.xml"/><Relationship Id="rId8" Type="http://schemas.openxmlformats.org/officeDocument/2006/relationships/slideLayout" Target="../slideLayouts/slideLayout46.xml"/><Relationship Id="rId9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8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1.xml"/><Relationship Id="rId12" Type="http://schemas.openxmlformats.org/officeDocument/2006/relationships/theme" Target="../theme/theme5.xml"/><Relationship Id="rId13" Type="http://schemas.openxmlformats.org/officeDocument/2006/relationships/image" Target="../media/image6.jpg"/><Relationship Id="rId14" Type="http://schemas.openxmlformats.org/officeDocument/2006/relationships/image" Target="../media/image7.png"/><Relationship Id="rId1" Type="http://schemas.openxmlformats.org/officeDocument/2006/relationships/slideLayout" Target="../slideLayouts/slideLayout51.xml"/><Relationship Id="rId2" Type="http://schemas.openxmlformats.org/officeDocument/2006/relationships/slideLayout" Target="../slideLayouts/slideLayout52.xml"/><Relationship Id="rId3" Type="http://schemas.openxmlformats.org/officeDocument/2006/relationships/slideLayout" Target="../slideLayouts/slideLayout53.xml"/><Relationship Id="rId4" Type="http://schemas.openxmlformats.org/officeDocument/2006/relationships/slideLayout" Target="../slideLayouts/slideLayout54.xml"/><Relationship Id="rId5" Type="http://schemas.openxmlformats.org/officeDocument/2006/relationships/slideLayout" Target="../slideLayouts/slideLayout55.xml"/><Relationship Id="rId6" Type="http://schemas.openxmlformats.org/officeDocument/2006/relationships/slideLayout" Target="../slideLayouts/slideLayout56.xml"/><Relationship Id="rId7" Type="http://schemas.openxmlformats.org/officeDocument/2006/relationships/slideLayout" Target="../slideLayouts/slideLayout57.xml"/><Relationship Id="rId8" Type="http://schemas.openxmlformats.org/officeDocument/2006/relationships/slideLayout" Target="../slideLayouts/slideLayout58.xml"/><Relationship Id="rId9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60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2.xml"/><Relationship Id="rId12" Type="http://schemas.openxmlformats.org/officeDocument/2006/relationships/theme" Target="../theme/theme6.xml"/><Relationship Id="rId13" Type="http://schemas.openxmlformats.org/officeDocument/2006/relationships/image" Target="../media/image6.jpg"/><Relationship Id="rId14" Type="http://schemas.openxmlformats.org/officeDocument/2006/relationships/image" Target="../media/image7.png"/><Relationship Id="rId1" Type="http://schemas.openxmlformats.org/officeDocument/2006/relationships/slideLayout" Target="../slideLayouts/slideLayout62.xml"/><Relationship Id="rId2" Type="http://schemas.openxmlformats.org/officeDocument/2006/relationships/slideLayout" Target="../slideLayouts/slideLayout63.xml"/><Relationship Id="rId3" Type="http://schemas.openxmlformats.org/officeDocument/2006/relationships/slideLayout" Target="../slideLayouts/slideLayout64.xml"/><Relationship Id="rId4" Type="http://schemas.openxmlformats.org/officeDocument/2006/relationships/slideLayout" Target="../slideLayouts/slideLayout65.xml"/><Relationship Id="rId5" Type="http://schemas.openxmlformats.org/officeDocument/2006/relationships/slideLayout" Target="../slideLayouts/slideLayout66.xml"/><Relationship Id="rId6" Type="http://schemas.openxmlformats.org/officeDocument/2006/relationships/slideLayout" Target="../slideLayouts/slideLayout67.xml"/><Relationship Id="rId7" Type="http://schemas.openxmlformats.org/officeDocument/2006/relationships/slideLayout" Target="../slideLayouts/slideLayout68.xml"/><Relationship Id="rId8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0.xml"/><Relationship Id="rId10" Type="http://schemas.openxmlformats.org/officeDocument/2006/relationships/slideLayout" Target="../slideLayouts/slideLayout71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3.xml"/><Relationship Id="rId12" Type="http://schemas.openxmlformats.org/officeDocument/2006/relationships/theme" Target="../theme/theme7.xml"/><Relationship Id="rId13" Type="http://schemas.openxmlformats.org/officeDocument/2006/relationships/image" Target="../media/image6.jpg"/><Relationship Id="rId14" Type="http://schemas.openxmlformats.org/officeDocument/2006/relationships/image" Target="../media/image7.png"/><Relationship Id="rId1" Type="http://schemas.openxmlformats.org/officeDocument/2006/relationships/slideLayout" Target="../slideLayouts/slideLayout73.xml"/><Relationship Id="rId2" Type="http://schemas.openxmlformats.org/officeDocument/2006/relationships/slideLayout" Target="../slideLayouts/slideLayout74.xml"/><Relationship Id="rId3" Type="http://schemas.openxmlformats.org/officeDocument/2006/relationships/slideLayout" Target="../slideLayouts/slideLayout75.xml"/><Relationship Id="rId4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7.xml"/><Relationship Id="rId6" Type="http://schemas.openxmlformats.org/officeDocument/2006/relationships/slideLayout" Target="../slideLayouts/slideLayout78.xml"/><Relationship Id="rId7" Type="http://schemas.openxmlformats.org/officeDocument/2006/relationships/slideLayout" Target="../slideLayouts/slideLayout79.xml"/><Relationship Id="rId8" Type="http://schemas.openxmlformats.org/officeDocument/2006/relationships/slideLayout" Target="../slideLayouts/slideLayout80.xml"/><Relationship Id="rId9" Type="http://schemas.openxmlformats.org/officeDocument/2006/relationships/slideLayout" Target="../slideLayouts/slideLayout81.xml"/><Relationship Id="rId10" Type="http://schemas.openxmlformats.org/officeDocument/2006/relationships/slideLayout" Target="../slideLayouts/slideLayout82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4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84.xml"/><Relationship Id="rId2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6.xml"/><Relationship Id="rId4" Type="http://schemas.openxmlformats.org/officeDocument/2006/relationships/slideLayout" Target="../slideLayouts/slideLayout87.xml"/><Relationship Id="rId5" Type="http://schemas.openxmlformats.org/officeDocument/2006/relationships/slideLayout" Target="../slideLayouts/slideLayout88.xml"/><Relationship Id="rId6" Type="http://schemas.openxmlformats.org/officeDocument/2006/relationships/slideLayout" Target="../slideLayouts/slideLayout89.xml"/><Relationship Id="rId7" Type="http://schemas.openxmlformats.org/officeDocument/2006/relationships/slideLayout" Target="../slideLayouts/slideLayout90.xml"/><Relationship Id="rId8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2.xml"/><Relationship Id="rId10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05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95.xml"/><Relationship Id="rId2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7.xml"/><Relationship Id="rId4" Type="http://schemas.openxmlformats.org/officeDocument/2006/relationships/slideLayout" Target="../slideLayouts/slideLayout98.xml"/><Relationship Id="rId5" Type="http://schemas.openxmlformats.org/officeDocument/2006/relationships/slideLayout" Target="../slideLayouts/slideLayout99.xml"/><Relationship Id="rId6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1.xml"/><Relationship Id="rId8" Type="http://schemas.openxmlformats.org/officeDocument/2006/relationships/slideLayout" Target="../slideLayouts/slideLayout102.xml"/><Relationship Id="rId9" Type="http://schemas.openxmlformats.org/officeDocument/2006/relationships/slideLayout" Target="../slideLayouts/slideLayout103.xml"/><Relationship Id="rId10" Type="http://schemas.openxmlformats.org/officeDocument/2006/relationships/slideLayout" Target="../slideLayouts/slideLayout10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AA3F2B-D337-7346-843D-78AAD23259D5}" type="datetimeFigureOut">
              <a:rPr lang="en-US" smtClean="0"/>
              <a:t>6/20/17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208CF9-2DB6-AF46-92F9-3A8B98B2DE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98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  <p:sldLayoutId id="2147483681" r:id="rId16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0201" y="908050"/>
            <a:ext cx="8489950" cy="129698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0201" y="2708277"/>
            <a:ext cx="8489950" cy="345757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12088" y="6337300"/>
            <a:ext cx="1008062" cy="4762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5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CE61A71-07DC-1648-AD65-7CB84312ACD8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3091" name="Picture 19" descr="Pink90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4995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rtl="0" eaLnBrk="1" fontAlgn="base" hangingPunct="1">
        <a:spcBef>
          <a:spcPct val="0"/>
        </a:spcBef>
        <a:spcAft>
          <a:spcPct val="0"/>
        </a:spcAft>
        <a:defRPr sz="225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50" b="1">
          <a:solidFill>
            <a:schemeClr val="tx2"/>
          </a:solidFill>
          <a:latin typeface="Arial" charset="0"/>
          <a:ea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50" b="1">
          <a:solidFill>
            <a:schemeClr val="tx2"/>
          </a:solidFill>
          <a:latin typeface="Arial" charset="0"/>
          <a:ea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50" b="1">
          <a:solidFill>
            <a:schemeClr val="tx2"/>
          </a:solidFill>
          <a:latin typeface="Arial" charset="0"/>
          <a:ea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50" b="1">
          <a:solidFill>
            <a:schemeClr val="tx2"/>
          </a:solidFill>
          <a:latin typeface="Arial" charset="0"/>
          <a:ea typeface="ＭＳ Ｐゴシック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2250" b="1">
          <a:solidFill>
            <a:schemeClr val="tx2"/>
          </a:solidFill>
          <a:latin typeface="Arial" charset="0"/>
          <a:ea typeface="ＭＳ Ｐゴシック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2250" b="1">
          <a:solidFill>
            <a:schemeClr val="tx2"/>
          </a:solidFill>
          <a:latin typeface="Arial" charset="0"/>
          <a:ea typeface="ＭＳ Ｐゴシック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2250" b="1">
          <a:solidFill>
            <a:schemeClr val="tx2"/>
          </a:solidFill>
          <a:latin typeface="Arial" charset="0"/>
          <a:ea typeface="ＭＳ Ｐゴシック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2250" b="1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  <a:ea typeface="+mn-ea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Char char="•"/>
        <a:defRPr sz="1500">
          <a:solidFill>
            <a:schemeClr val="tx1"/>
          </a:solidFill>
          <a:latin typeface="+mn-lt"/>
          <a:ea typeface="+mn-ea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  <a:ea typeface="+mn-ea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83075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ransition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1797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econdOpinion_PPT_Background_v2dfr.pn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5613" fontAlgn="base">
              <a:spcBef>
                <a:spcPct val="0"/>
              </a:spcBef>
              <a:spcAft>
                <a:spcPct val="0"/>
              </a:spcAft>
            </a:pPr>
            <a:fld id="{6BFECD78-3C8E-49F2-8FAB-59489D168ABB}" type="datetimeFigureOut">
              <a:rPr lang="en-US" b="1" smtClean="0">
                <a:solidFill>
                  <a:prstClr val="white">
                    <a:tint val="75000"/>
                  </a:prstClr>
                </a:solidFill>
                <a:latin typeface="Arial" pitchFamily="-72" charset="0"/>
                <a:ea typeface="MS PGothic" charset="0"/>
                <a:cs typeface="MS PGothic" charset="0"/>
              </a:rPr>
              <a:pPr defTabSz="455613" fontAlgn="base">
                <a:spcBef>
                  <a:spcPct val="0"/>
                </a:spcBef>
                <a:spcAft>
                  <a:spcPct val="0"/>
                </a:spcAft>
              </a:pPr>
              <a:t>6/20/17</a:t>
            </a:fld>
            <a:endParaRPr lang="en-US" b="1">
              <a:solidFill>
                <a:prstClr val="white">
                  <a:tint val="75000"/>
                </a:prstClr>
              </a:solidFill>
              <a:latin typeface="Arial" pitchFamily="-72" charset="0"/>
              <a:ea typeface="MS PGothic" charset="0"/>
              <a:cs typeface="MS PGothic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5613" fontAlgn="base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prstClr val="white">
                  <a:tint val="75000"/>
                </a:prstClr>
              </a:solidFill>
              <a:latin typeface="Arial" pitchFamily="-72" charset="0"/>
              <a:ea typeface="MS PGothic" charset="0"/>
              <a:cs typeface="MS PGothic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5613" fontAlgn="base">
              <a:spcBef>
                <a:spcPct val="0"/>
              </a:spcBef>
              <a:spcAft>
                <a:spcPct val="0"/>
              </a:spcAft>
            </a:pPr>
            <a:fld id="{0FB56013-B943-42BA-886F-6F9D4EB85E9D}" type="slidenum">
              <a:rPr lang="en-US" b="1" smtClean="0">
                <a:solidFill>
                  <a:prstClr val="white">
                    <a:tint val="75000"/>
                  </a:prstClr>
                </a:solidFill>
                <a:latin typeface="Arial" pitchFamily="-72" charset="0"/>
                <a:ea typeface="MS PGothic" charset="0"/>
                <a:cs typeface="MS PGothic" charset="0"/>
              </a:rPr>
              <a:pPr defTabSz="455613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b="1">
              <a:solidFill>
                <a:prstClr val="white">
                  <a:tint val="75000"/>
                </a:prstClr>
              </a:solidFill>
              <a:latin typeface="Arial" pitchFamily="-72" charset="0"/>
              <a:ea typeface="MS PGothic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532086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3333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econdOpinion_PPT_Background_v2dfr.pn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5613" fontAlgn="base">
              <a:spcBef>
                <a:spcPct val="0"/>
              </a:spcBef>
              <a:spcAft>
                <a:spcPct val="0"/>
              </a:spcAft>
            </a:pPr>
            <a:fld id="{6BFECD78-3C8E-49F2-8FAB-59489D168ABB}" type="datetimeFigureOut">
              <a:rPr lang="en-US" b="1" smtClean="0">
                <a:solidFill>
                  <a:prstClr val="white">
                    <a:tint val="75000"/>
                  </a:prstClr>
                </a:solidFill>
                <a:latin typeface="Arial" pitchFamily="-72" charset="0"/>
                <a:ea typeface="MS PGothic" charset="0"/>
                <a:cs typeface="MS PGothic" charset="0"/>
              </a:rPr>
              <a:pPr defTabSz="455613" fontAlgn="base">
                <a:spcBef>
                  <a:spcPct val="0"/>
                </a:spcBef>
                <a:spcAft>
                  <a:spcPct val="0"/>
                </a:spcAft>
              </a:pPr>
              <a:t>6/20/17</a:t>
            </a:fld>
            <a:endParaRPr lang="en-US" b="1">
              <a:solidFill>
                <a:prstClr val="white">
                  <a:tint val="75000"/>
                </a:prstClr>
              </a:solidFill>
              <a:latin typeface="Arial" pitchFamily="-72" charset="0"/>
              <a:ea typeface="MS PGothic" charset="0"/>
              <a:cs typeface="MS PGothic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5613" fontAlgn="base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prstClr val="white">
                  <a:tint val="75000"/>
                </a:prstClr>
              </a:solidFill>
              <a:latin typeface="Arial" pitchFamily="-72" charset="0"/>
              <a:ea typeface="MS PGothic" charset="0"/>
              <a:cs typeface="MS PGothic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5613" fontAlgn="base">
              <a:spcBef>
                <a:spcPct val="0"/>
              </a:spcBef>
              <a:spcAft>
                <a:spcPct val="0"/>
              </a:spcAft>
            </a:pPr>
            <a:fld id="{0FB56013-B943-42BA-886F-6F9D4EB85E9D}" type="slidenum">
              <a:rPr lang="en-US" b="1" smtClean="0">
                <a:solidFill>
                  <a:prstClr val="white">
                    <a:tint val="75000"/>
                  </a:prstClr>
                </a:solidFill>
                <a:latin typeface="Arial" pitchFamily="-72" charset="0"/>
                <a:ea typeface="MS PGothic" charset="0"/>
                <a:cs typeface="MS PGothic" charset="0"/>
              </a:rPr>
              <a:pPr defTabSz="455613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b="1">
              <a:solidFill>
                <a:prstClr val="white">
                  <a:tint val="75000"/>
                </a:prstClr>
              </a:solidFill>
              <a:latin typeface="Arial" pitchFamily="-72" charset="0"/>
              <a:ea typeface="MS PGothic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6940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3333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econdOpinion_PPT_Background_v2dfr.pn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5613" fontAlgn="base">
              <a:spcBef>
                <a:spcPct val="0"/>
              </a:spcBef>
              <a:spcAft>
                <a:spcPct val="0"/>
              </a:spcAft>
            </a:pPr>
            <a:fld id="{6BFECD78-3C8E-49F2-8FAB-59489D168ABB}" type="datetimeFigureOut">
              <a:rPr lang="en-US" b="1" smtClean="0">
                <a:solidFill>
                  <a:prstClr val="white">
                    <a:tint val="75000"/>
                  </a:prstClr>
                </a:solidFill>
                <a:latin typeface="Arial" pitchFamily="-72" charset="0"/>
                <a:ea typeface="MS PGothic" charset="0"/>
                <a:cs typeface="MS PGothic" charset="0"/>
              </a:rPr>
              <a:pPr defTabSz="455613" fontAlgn="base">
                <a:spcBef>
                  <a:spcPct val="0"/>
                </a:spcBef>
                <a:spcAft>
                  <a:spcPct val="0"/>
                </a:spcAft>
              </a:pPr>
              <a:t>6/20/17</a:t>
            </a:fld>
            <a:endParaRPr lang="en-US" b="1">
              <a:solidFill>
                <a:prstClr val="white">
                  <a:tint val="75000"/>
                </a:prstClr>
              </a:solidFill>
              <a:latin typeface="Arial" pitchFamily="-72" charset="0"/>
              <a:ea typeface="MS PGothic" charset="0"/>
              <a:cs typeface="MS PGothic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5613" fontAlgn="base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prstClr val="white">
                  <a:tint val="75000"/>
                </a:prstClr>
              </a:solidFill>
              <a:latin typeface="Arial" pitchFamily="-72" charset="0"/>
              <a:ea typeface="MS PGothic" charset="0"/>
              <a:cs typeface="MS PGothic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5613" fontAlgn="base">
              <a:spcBef>
                <a:spcPct val="0"/>
              </a:spcBef>
              <a:spcAft>
                <a:spcPct val="0"/>
              </a:spcAft>
            </a:pPr>
            <a:fld id="{0FB56013-B943-42BA-886F-6F9D4EB85E9D}" type="slidenum">
              <a:rPr lang="en-US" b="1" smtClean="0">
                <a:solidFill>
                  <a:prstClr val="white">
                    <a:tint val="75000"/>
                  </a:prstClr>
                </a:solidFill>
                <a:latin typeface="Arial" pitchFamily="-72" charset="0"/>
                <a:ea typeface="MS PGothic" charset="0"/>
                <a:cs typeface="MS PGothic" charset="0"/>
              </a:rPr>
              <a:pPr defTabSz="455613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b="1">
              <a:solidFill>
                <a:prstClr val="white">
                  <a:tint val="75000"/>
                </a:prstClr>
              </a:solidFill>
              <a:latin typeface="Arial" pitchFamily="-72" charset="0"/>
              <a:ea typeface="MS PGothic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832539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3333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99770C6-6B39-B542-AC91-45343FA3C12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ea typeface="ＭＳ Ｐゴシック" charset="0"/>
                <a:cs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6/20/17</a:t>
            </a:fld>
            <a:endParaRPr lang="en-US">
              <a:solidFill>
                <a:prstClr val="black">
                  <a:tint val="75000"/>
                </a:prstClr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B1E86C5-F5F1-2143-BA4D-CEF3A494579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ea typeface="ＭＳ Ｐゴシック" charset="0"/>
                <a:cs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697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406405" rtl="0" eaLnBrk="1" latinLnBrk="0" hangingPunct="1">
        <a:spcBef>
          <a:spcPct val="0"/>
        </a:spcBef>
        <a:buNone/>
        <a:defRPr sz="3911" b="1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04804" indent="-304804" algn="l" defTabSz="406405" rtl="0" eaLnBrk="1" latinLnBrk="0" hangingPunct="1">
        <a:spcBef>
          <a:spcPct val="20000"/>
        </a:spcBef>
        <a:buFont typeface="Arial"/>
        <a:buChar char="•"/>
        <a:defRPr sz="2844" kern="1200">
          <a:solidFill>
            <a:schemeClr val="tx1"/>
          </a:solidFill>
          <a:latin typeface="+mn-lt"/>
          <a:ea typeface="+mn-ea"/>
          <a:cs typeface="+mn-cs"/>
        </a:defRPr>
      </a:lvl1pPr>
      <a:lvl2pPr marL="660408" indent="-254003" algn="l" defTabSz="406405" rtl="0" eaLnBrk="1" latinLnBrk="0" hangingPunct="1">
        <a:spcBef>
          <a:spcPct val="20000"/>
        </a:spcBef>
        <a:buFont typeface="Arial"/>
        <a:buChar char="–"/>
        <a:defRPr sz="2489" kern="1200">
          <a:solidFill>
            <a:schemeClr val="tx1"/>
          </a:solidFill>
          <a:latin typeface="+mn-lt"/>
          <a:ea typeface="+mn-ea"/>
          <a:cs typeface="+mn-cs"/>
        </a:defRPr>
      </a:lvl2pPr>
      <a:lvl3pPr marL="1016013" indent="-203203" algn="l" defTabSz="406405" rtl="0" eaLnBrk="1" latinLnBrk="0" hangingPunct="1">
        <a:spcBef>
          <a:spcPct val="20000"/>
        </a:spcBef>
        <a:buFont typeface="Arial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1422418" indent="-203203" algn="l" defTabSz="406405" rtl="0" eaLnBrk="1" latinLnBrk="0" hangingPunct="1">
        <a:spcBef>
          <a:spcPct val="20000"/>
        </a:spcBef>
        <a:buFont typeface="Arial"/>
        <a:buChar char="–"/>
        <a:defRPr sz="1778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indent="-203203" algn="l" defTabSz="406405" rtl="0" eaLnBrk="1" latinLnBrk="0" hangingPunct="1">
        <a:spcBef>
          <a:spcPct val="20000"/>
        </a:spcBef>
        <a:buFont typeface="Arial"/>
        <a:buChar char="»"/>
        <a:defRPr sz="1778" kern="1200">
          <a:solidFill>
            <a:schemeClr val="tx1"/>
          </a:solidFill>
          <a:latin typeface="+mn-lt"/>
          <a:ea typeface="+mn-ea"/>
          <a:cs typeface="+mn-cs"/>
        </a:defRPr>
      </a:lvl5pPr>
      <a:lvl6pPr marL="2235228" indent="-203203" algn="l" defTabSz="406405" rtl="0" eaLnBrk="1" latinLnBrk="0" hangingPunct="1">
        <a:spcBef>
          <a:spcPct val="20000"/>
        </a:spcBef>
        <a:buFont typeface="Arial"/>
        <a:buChar char="•"/>
        <a:defRPr sz="1778" kern="1200">
          <a:solidFill>
            <a:schemeClr val="tx1"/>
          </a:solidFill>
          <a:latin typeface="+mn-lt"/>
          <a:ea typeface="+mn-ea"/>
          <a:cs typeface="+mn-cs"/>
        </a:defRPr>
      </a:lvl6pPr>
      <a:lvl7pPr marL="2641633" indent="-203203" algn="l" defTabSz="406405" rtl="0" eaLnBrk="1" latinLnBrk="0" hangingPunct="1">
        <a:spcBef>
          <a:spcPct val="20000"/>
        </a:spcBef>
        <a:buFont typeface="Arial"/>
        <a:buChar char="•"/>
        <a:defRPr sz="1778" kern="1200">
          <a:solidFill>
            <a:schemeClr val="tx1"/>
          </a:solidFill>
          <a:latin typeface="+mn-lt"/>
          <a:ea typeface="+mn-ea"/>
          <a:cs typeface="+mn-cs"/>
        </a:defRPr>
      </a:lvl7pPr>
      <a:lvl8pPr marL="3048038" indent="-203203" algn="l" defTabSz="406405" rtl="0" eaLnBrk="1" latinLnBrk="0" hangingPunct="1">
        <a:spcBef>
          <a:spcPct val="20000"/>
        </a:spcBef>
        <a:buFont typeface="Arial"/>
        <a:buChar char="•"/>
        <a:defRPr sz="1778" kern="1200">
          <a:solidFill>
            <a:schemeClr val="tx1"/>
          </a:solidFill>
          <a:latin typeface="+mn-lt"/>
          <a:ea typeface="+mn-ea"/>
          <a:cs typeface="+mn-cs"/>
        </a:defRPr>
      </a:lvl8pPr>
      <a:lvl9pPr marL="3454443" indent="-203203" algn="l" defTabSz="406405" rtl="0" eaLnBrk="1" latinLnBrk="0" hangingPunct="1">
        <a:spcBef>
          <a:spcPct val="20000"/>
        </a:spcBef>
        <a:buFont typeface="Arial"/>
        <a:buChar char="•"/>
        <a:defRPr sz="177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640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6405" algn="l" defTabSz="40640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10" algn="l" defTabSz="40640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9215" algn="l" defTabSz="40640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5620" algn="l" defTabSz="40640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32025" algn="l" defTabSz="40640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8430" algn="l" defTabSz="40640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44836" algn="l" defTabSz="40640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51241" algn="l" defTabSz="40640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99770C6-6B39-B542-AC91-45343FA3C12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ea typeface="ＭＳ Ｐゴシック" charset="0"/>
                <a:cs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6/20/17</a:t>
            </a:fld>
            <a:endParaRPr lang="en-US">
              <a:solidFill>
                <a:prstClr val="black">
                  <a:tint val="75000"/>
                </a:prstClr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B1E86C5-F5F1-2143-BA4D-CEF3A494579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ea typeface="ＭＳ Ｐゴシック" charset="0"/>
                <a:cs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9135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406405" rtl="0" eaLnBrk="1" latinLnBrk="0" hangingPunct="1">
        <a:spcBef>
          <a:spcPct val="0"/>
        </a:spcBef>
        <a:buNone/>
        <a:defRPr sz="3911" b="1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04804" indent="-304804" algn="l" defTabSz="406405" rtl="0" eaLnBrk="1" latinLnBrk="0" hangingPunct="1">
        <a:spcBef>
          <a:spcPct val="20000"/>
        </a:spcBef>
        <a:buFont typeface="Arial"/>
        <a:buChar char="•"/>
        <a:defRPr sz="2844" kern="1200">
          <a:solidFill>
            <a:schemeClr val="tx1"/>
          </a:solidFill>
          <a:latin typeface="+mn-lt"/>
          <a:ea typeface="+mn-ea"/>
          <a:cs typeface="+mn-cs"/>
        </a:defRPr>
      </a:lvl1pPr>
      <a:lvl2pPr marL="660408" indent="-254003" algn="l" defTabSz="406405" rtl="0" eaLnBrk="1" latinLnBrk="0" hangingPunct="1">
        <a:spcBef>
          <a:spcPct val="20000"/>
        </a:spcBef>
        <a:buFont typeface="Arial"/>
        <a:buChar char="–"/>
        <a:defRPr sz="2489" kern="1200">
          <a:solidFill>
            <a:schemeClr val="tx1"/>
          </a:solidFill>
          <a:latin typeface="+mn-lt"/>
          <a:ea typeface="+mn-ea"/>
          <a:cs typeface="+mn-cs"/>
        </a:defRPr>
      </a:lvl2pPr>
      <a:lvl3pPr marL="1016013" indent="-203203" algn="l" defTabSz="406405" rtl="0" eaLnBrk="1" latinLnBrk="0" hangingPunct="1">
        <a:spcBef>
          <a:spcPct val="20000"/>
        </a:spcBef>
        <a:buFont typeface="Arial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1422418" indent="-203203" algn="l" defTabSz="406405" rtl="0" eaLnBrk="1" latinLnBrk="0" hangingPunct="1">
        <a:spcBef>
          <a:spcPct val="20000"/>
        </a:spcBef>
        <a:buFont typeface="Arial"/>
        <a:buChar char="–"/>
        <a:defRPr sz="1778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indent="-203203" algn="l" defTabSz="406405" rtl="0" eaLnBrk="1" latinLnBrk="0" hangingPunct="1">
        <a:spcBef>
          <a:spcPct val="20000"/>
        </a:spcBef>
        <a:buFont typeface="Arial"/>
        <a:buChar char="»"/>
        <a:defRPr sz="1778" kern="1200">
          <a:solidFill>
            <a:schemeClr val="tx1"/>
          </a:solidFill>
          <a:latin typeface="+mn-lt"/>
          <a:ea typeface="+mn-ea"/>
          <a:cs typeface="+mn-cs"/>
        </a:defRPr>
      </a:lvl5pPr>
      <a:lvl6pPr marL="2235228" indent="-203203" algn="l" defTabSz="406405" rtl="0" eaLnBrk="1" latinLnBrk="0" hangingPunct="1">
        <a:spcBef>
          <a:spcPct val="20000"/>
        </a:spcBef>
        <a:buFont typeface="Arial"/>
        <a:buChar char="•"/>
        <a:defRPr sz="1778" kern="1200">
          <a:solidFill>
            <a:schemeClr val="tx1"/>
          </a:solidFill>
          <a:latin typeface="+mn-lt"/>
          <a:ea typeface="+mn-ea"/>
          <a:cs typeface="+mn-cs"/>
        </a:defRPr>
      </a:lvl6pPr>
      <a:lvl7pPr marL="2641633" indent="-203203" algn="l" defTabSz="406405" rtl="0" eaLnBrk="1" latinLnBrk="0" hangingPunct="1">
        <a:spcBef>
          <a:spcPct val="20000"/>
        </a:spcBef>
        <a:buFont typeface="Arial"/>
        <a:buChar char="•"/>
        <a:defRPr sz="1778" kern="1200">
          <a:solidFill>
            <a:schemeClr val="tx1"/>
          </a:solidFill>
          <a:latin typeface="+mn-lt"/>
          <a:ea typeface="+mn-ea"/>
          <a:cs typeface="+mn-cs"/>
        </a:defRPr>
      </a:lvl7pPr>
      <a:lvl8pPr marL="3048038" indent="-203203" algn="l" defTabSz="406405" rtl="0" eaLnBrk="1" latinLnBrk="0" hangingPunct="1">
        <a:spcBef>
          <a:spcPct val="20000"/>
        </a:spcBef>
        <a:buFont typeface="Arial"/>
        <a:buChar char="•"/>
        <a:defRPr sz="1778" kern="1200">
          <a:solidFill>
            <a:schemeClr val="tx1"/>
          </a:solidFill>
          <a:latin typeface="+mn-lt"/>
          <a:ea typeface="+mn-ea"/>
          <a:cs typeface="+mn-cs"/>
        </a:defRPr>
      </a:lvl8pPr>
      <a:lvl9pPr marL="3454443" indent="-203203" algn="l" defTabSz="406405" rtl="0" eaLnBrk="1" latinLnBrk="0" hangingPunct="1">
        <a:spcBef>
          <a:spcPct val="20000"/>
        </a:spcBef>
        <a:buFont typeface="Arial"/>
        <a:buChar char="•"/>
        <a:defRPr sz="177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640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6405" algn="l" defTabSz="40640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10" algn="l" defTabSz="40640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9215" algn="l" defTabSz="40640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5620" algn="l" defTabSz="40640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32025" algn="l" defTabSz="40640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8430" algn="l" defTabSz="40640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44836" algn="l" defTabSz="40640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51241" algn="l" defTabSz="40640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6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4" Type="http://schemas.openxmlformats.org/officeDocument/2006/relationships/image" Target="../media/image18.emf"/><Relationship Id="rId5" Type="http://schemas.openxmlformats.org/officeDocument/2006/relationships/image" Target="../media/image19.emf"/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tags" Target="../tags/tag4.xml"/><Relationship Id="rId2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notesSlide" Target="../notesSlides/notesSlide1.xml"/><Relationship Id="rId3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52.xml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notesSlide" Target="../notesSlides/notesSlide2.xml"/><Relationship Id="rId3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Layout" Target="../slideLayouts/slideLayout63.xml"/><Relationship Id="rId3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notesSlide" Target="../notesSlides/notesSlide3.xml"/><Relationship Id="rId3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tags" Target="../tags/tag3.xml"/><Relationship Id="rId2" Type="http://schemas.openxmlformats.org/officeDocument/2006/relationships/slideLayout" Target="../slideLayouts/slideLayout7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 txBox="1">
            <a:spLocks/>
          </p:cNvSpPr>
          <p:nvPr/>
        </p:nvSpPr>
        <p:spPr bwMode="auto">
          <a:xfrm>
            <a:off x="838200" y="2209800"/>
            <a:ext cx="74104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sz="2600" b="1" dirty="0">
                <a:latin typeface="Arial"/>
                <a:cs typeface="Arial"/>
              </a:rPr>
              <a:t>Please note, these are the </a:t>
            </a:r>
            <a:r>
              <a:rPr lang="en-US" sz="2600" b="1" dirty="0" smtClean="0">
                <a:latin typeface="Arial"/>
                <a:cs typeface="Arial"/>
              </a:rPr>
              <a:t>actual</a:t>
            </a:r>
            <a:br>
              <a:rPr lang="en-US" sz="2600" b="1" dirty="0" smtClean="0">
                <a:latin typeface="Arial"/>
                <a:cs typeface="Arial"/>
              </a:rPr>
            </a:br>
            <a:r>
              <a:rPr lang="en-US" sz="2600" b="1" dirty="0" smtClean="0">
                <a:latin typeface="Arial"/>
                <a:cs typeface="Arial"/>
              </a:rPr>
              <a:t> </a:t>
            </a:r>
            <a:r>
              <a:rPr lang="en-US" sz="2600" b="1" dirty="0">
                <a:latin typeface="Arial"/>
                <a:cs typeface="Arial"/>
              </a:rPr>
              <a:t>video-recorded proceedings from the </a:t>
            </a:r>
            <a:r>
              <a:rPr lang="en-US" sz="2600" b="1" dirty="0" smtClean="0">
                <a:latin typeface="Arial"/>
                <a:cs typeface="Arial"/>
              </a:rPr>
              <a:t/>
            </a:r>
            <a:br>
              <a:rPr lang="en-US" sz="2600" b="1" dirty="0" smtClean="0">
                <a:latin typeface="Arial"/>
                <a:cs typeface="Arial"/>
              </a:rPr>
            </a:br>
            <a:r>
              <a:rPr lang="en-US" sz="2600" b="1" dirty="0" smtClean="0">
                <a:latin typeface="Arial"/>
                <a:cs typeface="Arial"/>
              </a:rPr>
              <a:t>live </a:t>
            </a:r>
            <a:r>
              <a:rPr lang="en-US" sz="2600" b="1" dirty="0">
                <a:latin typeface="Arial"/>
                <a:cs typeface="Arial"/>
              </a:rPr>
              <a:t>CME event and may include the use of trade names and other raw, unedited content. </a:t>
            </a:r>
            <a:endParaRPr lang="en-US" sz="2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50990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Dr</a:t>
            </a:r>
            <a:r>
              <a:rPr lang="en-US" dirty="0" smtClean="0"/>
              <a:t> Coleman: Case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64 y/o woman diagnosed with stage IIIB HGSOC (</a:t>
            </a:r>
            <a:r>
              <a:rPr lang="en-US" dirty="0" err="1" smtClean="0"/>
              <a:t>gBRCA-wt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Treated with IV/IP paclitaxel/carboplatin x 4 cycles (intolerance), IV paclitaxel/carboplatin x 2</a:t>
            </a:r>
          </a:p>
          <a:p>
            <a:pPr lvl="1"/>
            <a:r>
              <a:rPr lang="en-US" dirty="0" smtClean="0"/>
              <a:t>NED x 2 years</a:t>
            </a:r>
          </a:p>
          <a:p>
            <a:pPr lvl="1"/>
            <a:r>
              <a:rPr lang="en-US" dirty="0" smtClean="0"/>
              <a:t>Presented with pain in pelvis</a:t>
            </a:r>
          </a:p>
          <a:p>
            <a:pPr lvl="2"/>
            <a:r>
              <a:rPr lang="en-US" dirty="0" smtClean="0"/>
              <a:t>Imaging: mass in posterior pelvis 4 </a:t>
            </a:r>
            <a:r>
              <a:rPr lang="en-US" dirty="0" err="1" smtClean="0"/>
              <a:t>cms</a:t>
            </a:r>
            <a:r>
              <a:rPr lang="en-US" dirty="0" smtClean="0"/>
              <a:t> – isolated</a:t>
            </a:r>
          </a:p>
          <a:p>
            <a:pPr lvl="1"/>
            <a:r>
              <a:rPr lang="en-US" dirty="0" smtClean="0"/>
              <a:t>Secondary cytoreduction – R0 resection</a:t>
            </a:r>
          </a:p>
          <a:p>
            <a:pPr lvl="2"/>
            <a:r>
              <a:rPr lang="en-US" dirty="0" smtClean="0"/>
              <a:t>Tumor sequencing: </a:t>
            </a:r>
            <a:r>
              <a:rPr lang="en-US" i="1" dirty="0" smtClean="0"/>
              <a:t>sBRCA</a:t>
            </a:r>
            <a:r>
              <a:rPr lang="en-US" dirty="0" smtClean="0"/>
              <a:t>-2</a:t>
            </a:r>
          </a:p>
          <a:p>
            <a:pPr lvl="1"/>
            <a:r>
              <a:rPr lang="en-US" dirty="0" smtClean="0"/>
              <a:t>PLD/carboplatin x 6 NED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8203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#</a:t>
            </a:r>
            <a:r>
              <a:rPr lang="en-US" dirty="0"/>
              <a:t>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093" y="1721082"/>
            <a:ext cx="8385479" cy="4023078"/>
          </a:xfrm>
        </p:spPr>
        <p:txBody>
          <a:bodyPr>
            <a:normAutofit/>
          </a:bodyPr>
          <a:lstStyle/>
          <a:p>
            <a:r>
              <a:rPr lang="en-US" dirty="0" smtClean="0"/>
              <a:t>64 y/o woman with stage IIIB HGSOC (</a:t>
            </a:r>
            <a:r>
              <a:rPr lang="en-US" dirty="0" err="1" smtClean="0"/>
              <a:t>gBRCA-wt</a:t>
            </a:r>
            <a:r>
              <a:rPr lang="en-US" dirty="0" smtClean="0"/>
              <a:t>) – recurrent NED after secondary cytoreduction/chemo</a:t>
            </a:r>
          </a:p>
          <a:p>
            <a:pPr lvl="1"/>
            <a:r>
              <a:rPr lang="en-US" dirty="0" smtClean="0"/>
              <a:t>Enrolled on NOVA (received 14 cycles) before progression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715087" y="3325611"/>
          <a:ext cx="7713827" cy="279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186"/>
                <a:gridCol w="1094195"/>
                <a:gridCol w="1152370"/>
                <a:gridCol w="1164130"/>
                <a:gridCol w="1070058"/>
                <a:gridCol w="1175888"/>
              </a:tblGrid>
              <a:tr h="623147">
                <a:tc>
                  <a:txBody>
                    <a:bodyPr/>
                    <a:lstStyle/>
                    <a:p>
                      <a:endParaRPr lang="en-US" sz="1800" b="1" dirty="0"/>
                    </a:p>
                  </a:txBody>
                  <a:tcPr marL="81280" marR="81280" marT="40640" marB="4064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Cycle 2</a:t>
                      </a:r>
                      <a:endParaRPr lang="en-US" sz="1800" b="1" dirty="0"/>
                    </a:p>
                  </a:txBody>
                  <a:tcPr marL="81280" marR="81280" marT="40640" marB="4064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Cycle</a:t>
                      </a:r>
                      <a:r>
                        <a:rPr lang="en-US" sz="1800" b="1" baseline="0" dirty="0" smtClean="0"/>
                        <a:t> 3</a:t>
                      </a:r>
                      <a:endParaRPr lang="en-US" sz="1800" b="1" dirty="0"/>
                    </a:p>
                  </a:txBody>
                  <a:tcPr marL="81280" marR="81280" marT="40640" marB="4064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Repeat 1 week</a:t>
                      </a:r>
                      <a:endParaRPr lang="en-US" sz="1800" b="1" dirty="0"/>
                    </a:p>
                  </a:txBody>
                  <a:tcPr marL="81280" marR="81280" marT="40640" marB="4064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Repeat 2</a:t>
                      </a:r>
                      <a:r>
                        <a:rPr lang="en-US" sz="1800" b="1" baseline="0" dirty="0" smtClean="0"/>
                        <a:t> week</a:t>
                      </a:r>
                      <a:endParaRPr lang="en-US" sz="1800" b="1" dirty="0"/>
                    </a:p>
                  </a:txBody>
                  <a:tcPr marL="81280" marR="81280" marT="40640" marB="4064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Cycle 4</a:t>
                      </a:r>
                      <a:endParaRPr lang="en-US" sz="1800" b="1" dirty="0"/>
                    </a:p>
                  </a:txBody>
                  <a:tcPr marL="81280" marR="81280" marT="40640" marB="40640" anchor="b"/>
                </a:tc>
              </a:tr>
              <a:tr h="623147">
                <a:tc>
                  <a:txBody>
                    <a:bodyPr/>
                    <a:lstStyle/>
                    <a:p>
                      <a:r>
                        <a:rPr lang="en-US" sz="1800" b="1" dirty="0" err="1" smtClean="0"/>
                        <a:t>Hb</a:t>
                      </a:r>
                      <a:r>
                        <a:rPr lang="en-US" sz="1800" b="1" dirty="0" smtClean="0"/>
                        <a:t>/</a:t>
                      </a:r>
                      <a:r>
                        <a:rPr lang="en-US" sz="1800" b="1" dirty="0" err="1" smtClean="0"/>
                        <a:t>Hct</a:t>
                      </a:r>
                      <a:endParaRPr lang="en-US" sz="1800" b="1" dirty="0"/>
                    </a:p>
                  </a:txBody>
                  <a:tcPr marL="81280" marR="81280" marT="40640" marB="4064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8.3/25 (G1)</a:t>
                      </a:r>
                      <a:endParaRPr lang="en-US" sz="1800" b="1" dirty="0"/>
                    </a:p>
                  </a:txBody>
                  <a:tcPr marL="81280" marR="81280" marT="40640" marB="4064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7.9/24.1 (G2)</a:t>
                      </a:r>
                      <a:endParaRPr lang="en-US" sz="1800" b="1" dirty="0"/>
                    </a:p>
                  </a:txBody>
                  <a:tcPr marL="81280" marR="81280" marT="40640" marB="4064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7.5/23 (G2)</a:t>
                      </a:r>
                      <a:endParaRPr lang="en-US" sz="1800" b="1" dirty="0"/>
                    </a:p>
                  </a:txBody>
                  <a:tcPr marL="81280" marR="81280" marT="40640" marB="4064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6.6/21 (G2)</a:t>
                      </a:r>
                      <a:endParaRPr lang="en-US" sz="1800" b="1" dirty="0"/>
                    </a:p>
                  </a:txBody>
                  <a:tcPr marL="81280" marR="81280" marT="40640" marB="4064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8.1/24.9</a:t>
                      </a:r>
                    </a:p>
                    <a:p>
                      <a:pPr algn="ctr"/>
                      <a:r>
                        <a:rPr lang="en-US" sz="1800" b="1" dirty="0" smtClean="0"/>
                        <a:t>(G1)</a:t>
                      </a:r>
                      <a:endParaRPr lang="en-US" sz="1800" b="1" dirty="0"/>
                    </a:p>
                  </a:txBody>
                  <a:tcPr marL="81280" marR="81280" marT="40640" marB="40640" anchor="ctr"/>
                </a:tc>
              </a:tr>
              <a:tr h="623147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PLT</a:t>
                      </a:r>
                      <a:endParaRPr lang="en-US" sz="1800" b="1" dirty="0"/>
                    </a:p>
                  </a:txBody>
                  <a:tcPr marL="81280" marR="81280" marT="40640" marB="4064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98,000 (G1)</a:t>
                      </a:r>
                      <a:endParaRPr lang="en-US" sz="1800" b="1" dirty="0"/>
                    </a:p>
                  </a:txBody>
                  <a:tcPr marL="81280" marR="81280" marT="40640" marB="4064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79,000 (G1)</a:t>
                      </a:r>
                      <a:endParaRPr lang="en-US" sz="1800" b="1" dirty="0"/>
                    </a:p>
                  </a:txBody>
                  <a:tcPr marL="81280" marR="81280" marT="40640" marB="4064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49,000 (G3)</a:t>
                      </a:r>
                      <a:endParaRPr lang="en-US" sz="1800" b="1" dirty="0"/>
                    </a:p>
                  </a:txBody>
                  <a:tcPr marL="81280" marR="81280" marT="40640" marB="4064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baseline="0" dirty="0" smtClean="0"/>
                        <a:t>81,000 (G1)</a:t>
                      </a:r>
                      <a:endParaRPr lang="en-US" sz="1800" b="1" dirty="0"/>
                    </a:p>
                  </a:txBody>
                  <a:tcPr marL="81280" marR="81280" marT="40640" marB="4064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94,000</a:t>
                      </a:r>
                    </a:p>
                    <a:p>
                      <a:pPr algn="ctr"/>
                      <a:r>
                        <a:rPr lang="en-US" sz="1800" b="1" dirty="0" smtClean="0"/>
                        <a:t>(G1)</a:t>
                      </a:r>
                      <a:endParaRPr lang="en-US" sz="1800" b="1" dirty="0"/>
                    </a:p>
                  </a:txBody>
                  <a:tcPr marL="81280" marR="81280" marT="40640" marB="40640" anchor="ctr"/>
                </a:tc>
              </a:tr>
              <a:tr h="894080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Niraparib/Placebo</a:t>
                      </a:r>
                      <a:r>
                        <a:rPr lang="en-US" sz="1800" b="1" baseline="0" dirty="0" smtClean="0"/>
                        <a:t> </a:t>
                      </a:r>
                      <a:r>
                        <a:rPr lang="en-US" sz="1800" b="1" dirty="0" smtClean="0"/>
                        <a:t>Dose daily</a:t>
                      </a:r>
                      <a:endParaRPr lang="en-US" sz="1800" b="1" dirty="0"/>
                    </a:p>
                  </a:txBody>
                  <a:tcPr marL="81280" marR="81280" marT="40640" marB="4064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300mg</a:t>
                      </a:r>
                      <a:endParaRPr lang="en-US" sz="1800" b="1" dirty="0"/>
                    </a:p>
                  </a:txBody>
                  <a:tcPr marL="81280" marR="81280" marT="40640" marB="4064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300mg</a:t>
                      </a:r>
                      <a:endParaRPr lang="en-US" sz="1800" b="1" dirty="0"/>
                    </a:p>
                  </a:txBody>
                  <a:tcPr marL="81280" marR="81280" marT="40640" marB="4064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Held</a:t>
                      </a:r>
                      <a:endParaRPr lang="en-US" sz="1800" b="1" dirty="0"/>
                    </a:p>
                  </a:txBody>
                  <a:tcPr marL="81280" marR="81280" marT="40640" marB="4064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Dose reduced</a:t>
                      </a:r>
                    </a:p>
                    <a:p>
                      <a:pPr algn="ctr"/>
                      <a:r>
                        <a:rPr lang="en-US" sz="1800" b="1" dirty="0" smtClean="0"/>
                        <a:t>200mg</a:t>
                      </a:r>
                      <a:endParaRPr lang="en-US" sz="1800" b="1" dirty="0"/>
                    </a:p>
                  </a:txBody>
                  <a:tcPr marL="81280" marR="81280" marT="40640" marB="4064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200 mg</a:t>
                      </a:r>
                      <a:endParaRPr lang="en-US" sz="1800" b="1" dirty="0"/>
                    </a:p>
                  </a:txBody>
                  <a:tcPr marL="81280" marR="81280" marT="40640" marB="4064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856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Disclosures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5107740"/>
              </p:ext>
            </p:extLst>
          </p:nvPr>
        </p:nvGraphicFramePr>
        <p:xfrm>
          <a:off x="1201614" y="2252784"/>
          <a:ext cx="6998679" cy="20026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8406"/>
                <a:gridCol w="4670273"/>
              </a:tblGrid>
              <a:tr h="1466544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Advisory Committee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AstraZeneca Pharmaceuticals LP, Clovis Oncology, Merck, Pfizer </a:t>
                      </a:r>
                      <a:r>
                        <a:rPr lang="en-US" sz="2000" b="0" dirty="0" err="1" smtClean="0">
                          <a:solidFill>
                            <a:schemeClr val="tx1"/>
                          </a:solidFill>
                        </a:rPr>
                        <a:t>Inc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, Roche Laboratories </a:t>
                      </a:r>
                      <a:r>
                        <a:rPr lang="en-US" sz="2000" b="0" dirty="0" err="1" smtClean="0">
                          <a:solidFill>
                            <a:schemeClr val="tx1"/>
                          </a:solidFill>
                        </a:rPr>
                        <a:t>Inc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36149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Speakers Bureau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AstraZeneca Pharmaceuticals LP, Pfizer </a:t>
                      </a:r>
                      <a:r>
                        <a:rPr lang="en-US" sz="2000" b="0" dirty="0" err="1" smtClean="0">
                          <a:solidFill>
                            <a:schemeClr val="tx1"/>
                          </a:solidFill>
                        </a:rPr>
                        <a:t>Inc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220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730" y="462578"/>
            <a:ext cx="8713695" cy="73866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3000" dirty="0">
                <a:solidFill>
                  <a:srgbClr val="C00000"/>
                </a:solidFill>
                <a:latin typeface="+mn-lt"/>
              </a:rPr>
              <a:t>Current treatment: Platinum combinations for recurrent ovarian cancer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9189741"/>
              </p:ext>
            </p:extLst>
          </p:nvPr>
        </p:nvGraphicFramePr>
        <p:xfrm>
          <a:off x="1475191" y="1596497"/>
          <a:ext cx="6408771" cy="1874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6257"/>
                <a:gridCol w="3050568"/>
                <a:gridCol w="1221946"/>
              </a:tblGrid>
              <a:tr h="28575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</a:rPr>
                        <a:t>Trial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</a:rPr>
                        <a:t>Regimen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</a:rPr>
                        <a:t>Med PFS</a:t>
                      </a:r>
                    </a:p>
                  </a:txBody>
                  <a:tcPr marL="68580" marR="68580" marT="34290" marB="34290"/>
                </a:tc>
              </a:tr>
              <a:tr h="285750">
                <a:tc>
                  <a:txBody>
                    <a:bodyPr/>
                    <a:lstStyle/>
                    <a:p>
                      <a:r>
                        <a:rPr lang="en-GB" sz="1600"/>
                        <a:t>ICON 4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Carboplatin/Paclitaxel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12.0</a:t>
                      </a:r>
                    </a:p>
                  </a:txBody>
                  <a:tcPr marL="68580" marR="68580" marT="34290" marB="34290"/>
                </a:tc>
              </a:tr>
              <a:tr h="285750">
                <a:tc>
                  <a:txBody>
                    <a:bodyPr/>
                    <a:lstStyle/>
                    <a:p>
                      <a:r>
                        <a:rPr lang="en-GB" sz="1600"/>
                        <a:t>CALYPSO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Carboplatin /Paclitaxel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9.4</a:t>
                      </a:r>
                    </a:p>
                  </a:txBody>
                  <a:tcPr marL="68580" marR="68580" marT="34290" marB="34290"/>
                </a:tc>
              </a:tr>
              <a:tr h="285750">
                <a:tc>
                  <a:txBody>
                    <a:bodyPr/>
                    <a:lstStyle/>
                    <a:p>
                      <a:r>
                        <a:rPr lang="en-GB" sz="1600"/>
                        <a:t>CALYPSO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Carboplatin/ PLD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11.3</a:t>
                      </a:r>
                    </a:p>
                  </a:txBody>
                  <a:tcPr marL="68580" marR="68580" marT="34290" marB="34290"/>
                </a:tc>
              </a:tr>
              <a:tr h="285750">
                <a:tc>
                  <a:txBody>
                    <a:bodyPr/>
                    <a:lstStyle/>
                    <a:p>
                      <a:r>
                        <a:rPr lang="en-GB" sz="1600"/>
                        <a:t>OVAR 2.5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Carboplatin/Gemcitabine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8.6</a:t>
                      </a:r>
                    </a:p>
                  </a:txBody>
                  <a:tcPr marL="68580" marR="68580" marT="34290" marB="34290"/>
                </a:tc>
              </a:tr>
              <a:tr h="285750">
                <a:tc>
                  <a:txBody>
                    <a:bodyPr/>
                    <a:lstStyle/>
                    <a:p>
                      <a:r>
                        <a:rPr lang="en-GB" sz="1600"/>
                        <a:t>OCEANS (control)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Carboplatin/Gemcitabine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7.4</a:t>
                      </a: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grpSp>
        <p:nvGrpSpPr>
          <p:cNvPr id="3" name="Group 2"/>
          <p:cNvGrpSpPr/>
          <p:nvPr/>
        </p:nvGrpSpPr>
        <p:grpSpPr>
          <a:xfrm>
            <a:off x="1476896" y="3617825"/>
            <a:ext cx="3078342" cy="729141"/>
            <a:chOff x="755576" y="3723878"/>
            <a:chExt cx="4104456" cy="972187"/>
          </a:xfrm>
        </p:grpSpPr>
        <p:sp>
          <p:nvSpPr>
            <p:cNvPr id="5" name="Right Arrow 4"/>
            <p:cNvSpPr/>
            <p:nvPr/>
          </p:nvSpPr>
          <p:spPr>
            <a:xfrm>
              <a:off x="755576" y="4098685"/>
              <a:ext cx="4104456" cy="21602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907704" y="3723878"/>
              <a:ext cx="1594967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/>
                <a:t>4.5 - 6 months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763688" y="4295956"/>
              <a:ext cx="2644484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/>
                <a:t>Chemotherapy treatment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033088" y="3603761"/>
            <a:ext cx="1566175" cy="743205"/>
            <a:chOff x="5004048" y="3723878"/>
            <a:chExt cx="2088232" cy="990939"/>
          </a:xfrm>
        </p:grpSpPr>
        <p:cxnSp>
          <p:nvCxnSpPr>
            <p:cNvPr id="8" name="Straight Arrow Connector 7"/>
            <p:cNvCxnSpPr/>
            <p:nvPr/>
          </p:nvCxnSpPr>
          <p:spPr>
            <a:xfrm>
              <a:off x="5004048" y="4242701"/>
              <a:ext cx="2088232" cy="0"/>
            </a:xfrm>
            <a:prstGeom prst="straightConnector1">
              <a:avLst/>
            </a:prstGeom>
            <a:ln w="92075">
              <a:solidFill>
                <a:schemeClr val="accent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5290950" y="3723878"/>
              <a:ext cx="1317112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/>
                <a:t>3-6 months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415590" y="4314708"/>
              <a:ext cx="1394056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/>
                <a:t>Observation</a:t>
              </a:r>
            </a:p>
          </p:txBody>
        </p:sp>
      </p:grpSp>
      <p:sp>
        <p:nvSpPr>
          <p:cNvPr id="13" name="Content Placeholder 2"/>
          <p:cNvSpPr txBox="1">
            <a:spLocks/>
          </p:cNvSpPr>
          <p:nvPr/>
        </p:nvSpPr>
        <p:spPr>
          <a:xfrm>
            <a:off x="490433" y="4764973"/>
            <a:ext cx="8129608" cy="12464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189000" indent="-189000" algn="l" defTabSz="6858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Calibri" pitchFamily="34" charset="0"/>
              <a:buChar char="•"/>
              <a:defRPr sz="1800" kern="1200" spc="-15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78000" indent="-189000" algn="l" defTabSz="685800" rtl="0" eaLnBrk="1" latinLnBrk="0" hangingPunct="1">
              <a:lnSpc>
                <a:spcPct val="90000"/>
              </a:lnSpc>
              <a:spcBef>
                <a:spcPts val="0"/>
              </a:spcBef>
              <a:buFont typeface="Arial" pitchFamily="34" charset="0"/>
              <a:buChar char="–"/>
              <a:defRPr sz="1500" kern="1200" spc="-15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67000" indent="-189000" algn="l" defTabSz="685800" rtl="0" eaLnBrk="1" latinLnBrk="0" hangingPunct="1">
              <a:lnSpc>
                <a:spcPct val="90000"/>
              </a:lnSpc>
              <a:spcBef>
                <a:spcPts val="0"/>
              </a:spcBef>
              <a:buFont typeface="Arial" pitchFamily="34" charset="0"/>
              <a:buChar char="•"/>
              <a:defRPr sz="1500" kern="1200" spc="-15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756000" indent="-189000" algn="l" defTabSz="685800" rtl="0" eaLnBrk="1" latinLnBrk="0" hangingPunct="1">
              <a:lnSpc>
                <a:spcPct val="90000"/>
              </a:lnSpc>
              <a:spcBef>
                <a:spcPts val="0"/>
              </a:spcBef>
              <a:buFont typeface="Arial" pitchFamily="34" charset="0"/>
              <a:buChar char="–"/>
              <a:defRPr sz="1500" kern="1200" spc="-15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945000" indent="-189000" algn="l" defTabSz="685800" rtl="0" eaLnBrk="1" latinLnBrk="0" hangingPunct="1">
              <a:lnSpc>
                <a:spcPct val="90000"/>
              </a:lnSpc>
              <a:spcBef>
                <a:spcPts val="0"/>
              </a:spcBef>
              <a:buFont typeface="Arial" pitchFamily="34" charset="0"/>
              <a:buChar char="»"/>
              <a:defRPr sz="1500" kern="1200" spc="-15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GB" dirty="0"/>
              <a:t>Gaps between successive lines of treatment become shorter</a:t>
            </a:r>
          </a:p>
          <a:p>
            <a:pPr>
              <a:lnSpc>
                <a:spcPct val="150000"/>
              </a:lnSpc>
            </a:pPr>
            <a:r>
              <a:rPr lang="en-GB" dirty="0"/>
              <a:t>Targeted - personalised treatment with markers predictive of a response are needed</a:t>
            </a:r>
          </a:p>
          <a:p>
            <a:pPr>
              <a:lnSpc>
                <a:spcPct val="150000"/>
              </a:lnSpc>
            </a:pPr>
            <a:r>
              <a:rPr lang="en-GB" dirty="0"/>
              <a:t>New treatments needed to extend chemotherapy-free periods and maintain </a:t>
            </a:r>
            <a:r>
              <a:rPr lang="en-GB" dirty="0" err="1"/>
              <a:t>QoL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591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4918" name="Rectangle 6"/>
          <p:cNvSpPr>
            <a:spLocks noGrp="1" noChangeArrowheads="1"/>
          </p:cNvSpPr>
          <p:nvPr>
            <p:ph type="title"/>
          </p:nvPr>
        </p:nvSpPr>
        <p:spPr>
          <a:xfrm>
            <a:off x="443159" y="622119"/>
            <a:ext cx="8229600" cy="285655"/>
          </a:xfrm>
          <a:noFill/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dirty="0">
                <a:solidFill>
                  <a:srgbClr val="C00000"/>
                </a:solidFill>
                <a:latin typeface="+mn-lt"/>
              </a:rPr>
              <a:t>Olaparib in BRCA and non-BRCA ovarian cancer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7028" y="3274738"/>
            <a:ext cx="5919533" cy="2148953"/>
            <a:chOff x="1304636" y="3675063"/>
            <a:chExt cx="7050296" cy="2301877"/>
          </a:xfrm>
        </p:grpSpPr>
        <p:grpSp>
          <p:nvGrpSpPr>
            <p:cNvPr id="8" name="Group 7"/>
            <p:cNvGrpSpPr/>
            <p:nvPr/>
          </p:nvGrpSpPr>
          <p:grpSpPr>
            <a:xfrm>
              <a:off x="3333722" y="4569383"/>
              <a:ext cx="4809081" cy="1326577"/>
              <a:chOff x="3333722" y="4569383"/>
              <a:chExt cx="4809081" cy="1326577"/>
            </a:xfrm>
            <a:solidFill>
              <a:srgbClr val="FF9BC3"/>
            </a:solidFill>
          </p:grpSpPr>
          <p:sp>
            <p:nvSpPr>
              <p:cNvPr id="1574989" name="Rectangle 77"/>
              <p:cNvSpPr>
                <a:spLocks noChangeArrowheads="1"/>
              </p:cNvSpPr>
              <p:nvPr/>
            </p:nvSpPr>
            <p:spPr bwMode="auto">
              <a:xfrm>
                <a:off x="3333722" y="5020139"/>
                <a:ext cx="104610" cy="44837"/>
              </a:xfrm>
              <a:prstGeom prst="rect">
                <a:avLst/>
              </a:prstGeom>
              <a:grpFill/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4995" name="Rectangle 83"/>
              <p:cNvSpPr>
                <a:spLocks noChangeArrowheads="1"/>
              </p:cNvSpPr>
              <p:nvPr/>
            </p:nvSpPr>
            <p:spPr bwMode="auto">
              <a:xfrm>
                <a:off x="3976328" y="5064977"/>
                <a:ext cx="107599" cy="26902"/>
              </a:xfrm>
              <a:prstGeom prst="rect">
                <a:avLst/>
              </a:prstGeom>
              <a:grpFill/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4998" name="Rectangle 86"/>
              <p:cNvSpPr>
                <a:spLocks noChangeArrowheads="1"/>
              </p:cNvSpPr>
              <p:nvPr/>
            </p:nvSpPr>
            <p:spPr bwMode="auto">
              <a:xfrm>
                <a:off x="4299125" y="5064977"/>
                <a:ext cx="104610" cy="38859"/>
              </a:xfrm>
              <a:prstGeom prst="rect">
                <a:avLst/>
              </a:prstGeom>
              <a:grpFill/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5000" name="Rectangle 88"/>
              <p:cNvSpPr>
                <a:spLocks noChangeArrowheads="1"/>
              </p:cNvSpPr>
              <p:nvPr/>
            </p:nvSpPr>
            <p:spPr bwMode="auto">
              <a:xfrm>
                <a:off x="4511335" y="5064977"/>
                <a:ext cx="107599" cy="80707"/>
              </a:xfrm>
              <a:prstGeom prst="rect">
                <a:avLst/>
              </a:prstGeom>
              <a:grpFill/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5001" name="Rectangle 89"/>
              <p:cNvSpPr>
                <a:spLocks noChangeArrowheads="1"/>
              </p:cNvSpPr>
              <p:nvPr/>
            </p:nvSpPr>
            <p:spPr bwMode="auto">
              <a:xfrm>
                <a:off x="4618934" y="5064977"/>
                <a:ext cx="107599" cy="89674"/>
              </a:xfrm>
              <a:prstGeom prst="rect">
                <a:avLst/>
              </a:prstGeom>
              <a:grpFill/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5003" name="Rectangle 91"/>
              <p:cNvSpPr>
                <a:spLocks noChangeArrowheads="1"/>
              </p:cNvSpPr>
              <p:nvPr/>
            </p:nvSpPr>
            <p:spPr bwMode="auto">
              <a:xfrm>
                <a:off x="4834132" y="5064977"/>
                <a:ext cx="104610" cy="110598"/>
              </a:xfrm>
              <a:prstGeom prst="rect">
                <a:avLst/>
              </a:prstGeom>
              <a:grpFill/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5004" name="Rectangle 92"/>
              <p:cNvSpPr>
                <a:spLocks noChangeArrowheads="1"/>
              </p:cNvSpPr>
              <p:nvPr/>
            </p:nvSpPr>
            <p:spPr bwMode="auto">
              <a:xfrm>
                <a:off x="4941731" y="5064977"/>
                <a:ext cx="104610" cy="113588"/>
              </a:xfrm>
              <a:prstGeom prst="rect">
                <a:avLst/>
              </a:prstGeom>
              <a:grpFill/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5009" name="Rectangle 97"/>
              <p:cNvSpPr>
                <a:spLocks noChangeArrowheads="1"/>
              </p:cNvSpPr>
              <p:nvPr/>
            </p:nvSpPr>
            <p:spPr bwMode="auto">
              <a:xfrm>
                <a:off x="5476737" y="5064977"/>
                <a:ext cx="107599" cy="149457"/>
              </a:xfrm>
              <a:prstGeom prst="rect">
                <a:avLst/>
              </a:prstGeom>
              <a:grpFill/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5011" name="Rectangle 99"/>
              <p:cNvSpPr>
                <a:spLocks noChangeArrowheads="1"/>
              </p:cNvSpPr>
              <p:nvPr/>
            </p:nvSpPr>
            <p:spPr bwMode="auto">
              <a:xfrm>
                <a:off x="5691936" y="5064977"/>
                <a:ext cx="104610" cy="185327"/>
              </a:xfrm>
              <a:prstGeom prst="rect">
                <a:avLst/>
              </a:prstGeom>
              <a:grpFill/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5013" name="Rectangle 101"/>
              <p:cNvSpPr>
                <a:spLocks noChangeArrowheads="1"/>
              </p:cNvSpPr>
              <p:nvPr/>
            </p:nvSpPr>
            <p:spPr bwMode="auto">
              <a:xfrm>
                <a:off x="5907134" y="5064977"/>
                <a:ext cx="104610" cy="289947"/>
              </a:xfrm>
              <a:prstGeom prst="rect">
                <a:avLst/>
              </a:prstGeom>
              <a:grpFill/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5015" name="Rectangle 103"/>
              <p:cNvSpPr>
                <a:spLocks noChangeArrowheads="1"/>
              </p:cNvSpPr>
              <p:nvPr/>
            </p:nvSpPr>
            <p:spPr bwMode="auto">
              <a:xfrm>
                <a:off x="6119343" y="5064977"/>
                <a:ext cx="107599" cy="358698"/>
              </a:xfrm>
              <a:prstGeom prst="rect">
                <a:avLst/>
              </a:prstGeom>
              <a:grpFill/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5016" name="Rectangle 104"/>
              <p:cNvSpPr>
                <a:spLocks noChangeArrowheads="1"/>
              </p:cNvSpPr>
              <p:nvPr/>
            </p:nvSpPr>
            <p:spPr bwMode="auto">
              <a:xfrm>
                <a:off x="6226942" y="5064977"/>
                <a:ext cx="107599" cy="367665"/>
              </a:xfrm>
              <a:prstGeom prst="rect">
                <a:avLst/>
              </a:prstGeom>
              <a:grpFill/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5020" name="Rectangle 108"/>
              <p:cNvSpPr>
                <a:spLocks noChangeArrowheads="1"/>
              </p:cNvSpPr>
              <p:nvPr/>
            </p:nvSpPr>
            <p:spPr bwMode="auto">
              <a:xfrm>
                <a:off x="6657339" y="5064977"/>
                <a:ext cx="104610" cy="424459"/>
              </a:xfrm>
              <a:prstGeom prst="rect">
                <a:avLst/>
              </a:prstGeom>
              <a:grpFill/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5021" name="Rectangle 109"/>
              <p:cNvSpPr>
                <a:spLocks noChangeArrowheads="1"/>
              </p:cNvSpPr>
              <p:nvPr/>
            </p:nvSpPr>
            <p:spPr bwMode="auto">
              <a:xfrm>
                <a:off x="6761949" y="5064977"/>
                <a:ext cx="107599" cy="427448"/>
              </a:xfrm>
              <a:prstGeom prst="rect">
                <a:avLst/>
              </a:prstGeom>
              <a:grpFill/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5023" name="Rectangle 111"/>
              <p:cNvSpPr>
                <a:spLocks noChangeArrowheads="1"/>
              </p:cNvSpPr>
              <p:nvPr/>
            </p:nvSpPr>
            <p:spPr bwMode="auto">
              <a:xfrm>
                <a:off x="6977147" y="5064977"/>
                <a:ext cx="107599" cy="445383"/>
              </a:xfrm>
              <a:prstGeom prst="rect">
                <a:avLst/>
              </a:prstGeom>
              <a:grpFill/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5025" name="Rectangle 113"/>
              <p:cNvSpPr>
                <a:spLocks noChangeArrowheads="1"/>
              </p:cNvSpPr>
              <p:nvPr/>
            </p:nvSpPr>
            <p:spPr bwMode="auto">
              <a:xfrm>
                <a:off x="7192345" y="5064977"/>
                <a:ext cx="104610" cy="472285"/>
              </a:xfrm>
              <a:prstGeom prst="rect">
                <a:avLst/>
              </a:prstGeom>
              <a:grpFill/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5027" name="Rectangle 115"/>
              <p:cNvSpPr>
                <a:spLocks noChangeArrowheads="1"/>
              </p:cNvSpPr>
              <p:nvPr/>
            </p:nvSpPr>
            <p:spPr bwMode="auto">
              <a:xfrm>
                <a:off x="7407543" y="5064977"/>
                <a:ext cx="104610" cy="511144"/>
              </a:xfrm>
              <a:prstGeom prst="rect">
                <a:avLst/>
              </a:prstGeom>
              <a:grpFill/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5031" name="Rectangle 119"/>
              <p:cNvSpPr>
                <a:spLocks noChangeArrowheads="1"/>
              </p:cNvSpPr>
              <p:nvPr/>
            </p:nvSpPr>
            <p:spPr bwMode="auto">
              <a:xfrm>
                <a:off x="7828973" y="5064977"/>
                <a:ext cx="107599" cy="696471"/>
              </a:xfrm>
              <a:prstGeom prst="rect">
                <a:avLst/>
              </a:prstGeom>
              <a:grpFill/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5033" name="Rectangle 121"/>
              <p:cNvSpPr>
                <a:spLocks noChangeArrowheads="1"/>
              </p:cNvSpPr>
              <p:nvPr/>
            </p:nvSpPr>
            <p:spPr bwMode="auto">
              <a:xfrm>
                <a:off x="8038193" y="5064977"/>
                <a:ext cx="104610" cy="830983"/>
              </a:xfrm>
              <a:prstGeom prst="rect">
                <a:avLst/>
              </a:prstGeom>
              <a:grpFill/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5424" name="Rectangle 512"/>
              <p:cNvSpPr>
                <a:spLocks noChangeArrowheads="1"/>
              </p:cNvSpPr>
              <p:nvPr/>
            </p:nvSpPr>
            <p:spPr bwMode="auto">
              <a:xfrm>
                <a:off x="4530726" y="4569383"/>
                <a:ext cx="104775" cy="104775"/>
              </a:xfrm>
              <a:prstGeom prst="rect">
                <a:avLst/>
              </a:prstGeom>
              <a:grpFill/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>
              <a:off x="2798716" y="3774975"/>
              <a:ext cx="5448698" cy="2156854"/>
              <a:chOff x="2798716" y="3774975"/>
              <a:chExt cx="5448698" cy="2156854"/>
            </a:xfrm>
            <a:solidFill>
              <a:srgbClr val="EAEAEA"/>
            </a:solidFill>
          </p:grpSpPr>
          <p:sp>
            <p:nvSpPr>
              <p:cNvPr id="1574984" name="Rectangle 72"/>
              <p:cNvSpPr>
                <a:spLocks noChangeArrowheads="1"/>
              </p:cNvSpPr>
              <p:nvPr/>
            </p:nvSpPr>
            <p:spPr bwMode="auto">
              <a:xfrm>
                <a:off x="2798716" y="4915519"/>
                <a:ext cx="104610" cy="149457"/>
              </a:xfrm>
              <a:prstGeom prst="rect">
                <a:avLst/>
              </a:prstGeom>
              <a:grpFill/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4988" name="Rectangle 76"/>
              <p:cNvSpPr>
                <a:spLocks noChangeArrowheads="1"/>
              </p:cNvSpPr>
              <p:nvPr/>
            </p:nvSpPr>
            <p:spPr bwMode="auto">
              <a:xfrm>
                <a:off x="3226123" y="5001904"/>
                <a:ext cx="107599" cy="65761"/>
              </a:xfrm>
              <a:prstGeom prst="rect">
                <a:avLst/>
              </a:prstGeom>
              <a:grpFill/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4997" name="Rectangle 85"/>
              <p:cNvSpPr>
                <a:spLocks noChangeArrowheads="1"/>
              </p:cNvSpPr>
              <p:nvPr/>
            </p:nvSpPr>
            <p:spPr bwMode="auto">
              <a:xfrm>
                <a:off x="4191526" y="5064977"/>
                <a:ext cx="104610" cy="35870"/>
              </a:xfrm>
              <a:prstGeom prst="rect">
                <a:avLst/>
              </a:prstGeom>
              <a:grpFill/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5012" name="Rectangle 100"/>
              <p:cNvSpPr>
                <a:spLocks noChangeArrowheads="1"/>
              </p:cNvSpPr>
              <p:nvPr/>
            </p:nvSpPr>
            <p:spPr bwMode="auto">
              <a:xfrm>
                <a:off x="5799535" y="5064977"/>
                <a:ext cx="104610" cy="191305"/>
              </a:xfrm>
              <a:prstGeom prst="rect">
                <a:avLst/>
              </a:prstGeom>
              <a:grpFill/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5014" name="Rectangle 102"/>
              <p:cNvSpPr>
                <a:spLocks noChangeArrowheads="1"/>
              </p:cNvSpPr>
              <p:nvPr/>
            </p:nvSpPr>
            <p:spPr bwMode="auto">
              <a:xfrm>
                <a:off x="6011744" y="5064977"/>
                <a:ext cx="107599" cy="334784"/>
              </a:xfrm>
              <a:prstGeom prst="rect">
                <a:avLst/>
              </a:prstGeom>
              <a:grpFill/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5019" name="Rectangle 107"/>
              <p:cNvSpPr>
                <a:spLocks noChangeArrowheads="1"/>
              </p:cNvSpPr>
              <p:nvPr/>
            </p:nvSpPr>
            <p:spPr bwMode="auto">
              <a:xfrm>
                <a:off x="6549739" y="5064977"/>
                <a:ext cx="104610" cy="391578"/>
              </a:xfrm>
              <a:prstGeom prst="rect">
                <a:avLst/>
              </a:prstGeom>
              <a:grpFill/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5022" name="Rectangle 110"/>
              <p:cNvSpPr>
                <a:spLocks noChangeArrowheads="1"/>
              </p:cNvSpPr>
              <p:nvPr/>
            </p:nvSpPr>
            <p:spPr bwMode="auto">
              <a:xfrm>
                <a:off x="6869548" y="5064977"/>
                <a:ext cx="107599" cy="442394"/>
              </a:xfrm>
              <a:prstGeom prst="rect">
                <a:avLst/>
              </a:prstGeom>
              <a:grpFill/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5024" name="Rectangle 112"/>
              <p:cNvSpPr>
                <a:spLocks noChangeArrowheads="1"/>
              </p:cNvSpPr>
              <p:nvPr/>
            </p:nvSpPr>
            <p:spPr bwMode="auto">
              <a:xfrm>
                <a:off x="7084746" y="5064977"/>
                <a:ext cx="104610" cy="448372"/>
              </a:xfrm>
              <a:prstGeom prst="rect">
                <a:avLst/>
              </a:prstGeom>
              <a:grpFill/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5034" name="Rectangle 122"/>
              <p:cNvSpPr>
                <a:spLocks noChangeArrowheads="1"/>
              </p:cNvSpPr>
              <p:nvPr/>
            </p:nvSpPr>
            <p:spPr bwMode="auto">
              <a:xfrm>
                <a:off x="8142804" y="5064977"/>
                <a:ext cx="104610" cy="866852"/>
              </a:xfrm>
              <a:prstGeom prst="rect">
                <a:avLst/>
              </a:prstGeom>
              <a:grpFill/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5421" name="Rectangle 509"/>
              <p:cNvSpPr>
                <a:spLocks noChangeArrowheads="1"/>
              </p:cNvSpPr>
              <p:nvPr/>
            </p:nvSpPr>
            <p:spPr bwMode="auto">
              <a:xfrm>
                <a:off x="4530726" y="3774975"/>
                <a:ext cx="104775" cy="104775"/>
              </a:xfrm>
              <a:prstGeom prst="rect">
                <a:avLst/>
              </a:prstGeom>
              <a:grpFill/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2263709" y="4293420"/>
              <a:ext cx="5571242" cy="1468028"/>
              <a:chOff x="2263709" y="4293420"/>
              <a:chExt cx="5571242" cy="1468028"/>
            </a:xfrm>
            <a:solidFill>
              <a:srgbClr val="FF0066"/>
            </a:solidFill>
          </p:grpSpPr>
          <p:sp>
            <p:nvSpPr>
              <p:cNvPr id="1574979" name="Rectangle 67"/>
              <p:cNvSpPr>
                <a:spLocks noChangeArrowheads="1"/>
              </p:cNvSpPr>
              <p:nvPr/>
            </p:nvSpPr>
            <p:spPr bwMode="auto">
              <a:xfrm>
                <a:off x="2263709" y="4353560"/>
                <a:ext cx="104610" cy="711417"/>
              </a:xfrm>
              <a:prstGeom prst="rect">
                <a:avLst/>
              </a:prstGeom>
              <a:grpFill/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4980" name="Rectangle 68"/>
              <p:cNvSpPr>
                <a:spLocks noChangeArrowheads="1"/>
              </p:cNvSpPr>
              <p:nvPr/>
            </p:nvSpPr>
            <p:spPr bwMode="auto">
              <a:xfrm>
                <a:off x="2368319" y="4604648"/>
                <a:ext cx="107599" cy="460329"/>
              </a:xfrm>
              <a:prstGeom prst="rect">
                <a:avLst/>
              </a:prstGeom>
              <a:grpFill/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4981" name="Rectangle 69"/>
              <p:cNvSpPr>
                <a:spLocks noChangeArrowheads="1"/>
              </p:cNvSpPr>
              <p:nvPr/>
            </p:nvSpPr>
            <p:spPr bwMode="auto">
              <a:xfrm>
                <a:off x="2475918" y="4786986"/>
                <a:ext cx="107599" cy="277991"/>
              </a:xfrm>
              <a:prstGeom prst="rect">
                <a:avLst/>
              </a:prstGeom>
              <a:grpFill/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4982" name="Rectangle 70"/>
              <p:cNvSpPr>
                <a:spLocks noChangeArrowheads="1"/>
              </p:cNvSpPr>
              <p:nvPr/>
            </p:nvSpPr>
            <p:spPr bwMode="auto">
              <a:xfrm>
                <a:off x="2583518" y="4813888"/>
                <a:ext cx="104610" cy="251088"/>
              </a:xfrm>
              <a:prstGeom prst="rect">
                <a:avLst/>
              </a:prstGeom>
              <a:grpFill/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4983" name="Rectangle 71"/>
              <p:cNvSpPr>
                <a:spLocks noChangeArrowheads="1"/>
              </p:cNvSpPr>
              <p:nvPr/>
            </p:nvSpPr>
            <p:spPr bwMode="auto">
              <a:xfrm>
                <a:off x="2691117" y="4861715"/>
                <a:ext cx="104610" cy="203262"/>
              </a:xfrm>
              <a:prstGeom prst="rect">
                <a:avLst/>
              </a:prstGeom>
              <a:grpFill/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4985" name="Rectangle 73"/>
              <p:cNvSpPr>
                <a:spLocks noChangeArrowheads="1"/>
              </p:cNvSpPr>
              <p:nvPr/>
            </p:nvSpPr>
            <p:spPr bwMode="auto">
              <a:xfrm>
                <a:off x="2906315" y="4942422"/>
                <a:ext cx="104610" cy="122555"/>
              </a:xfrm>
              <a:prstGeom prst="rect">
                <a:avLst/>
              </a:prstGeom>
              <a:grpFill/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4986" name="Rectangle 74"/>
              <p:cNvSpPr>
                <a:spLocks noChangeArrowheads="1"/>
              </p:cNvSpPr>
              <p:nvPr/>
            </p:nvSpPr>
            <p:spPr bwMode="auto">
              <a:xfrm>
                <a:off x="3010925" y="4987259"/>
                <a:ext cx="107599" cy="77718"/>
              </a:xfrm>
              <a:prstGeom prst="rect">
                <a:avLst/>
              </a:prstGeom>
              <a:grpFill/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4987" name="Rectangle 75"/>
              <p:cNvSpPr>
                <a:spLocks noChangeArrowheads="1"/>
              </p:cNvSpPr>
              <p:nvPr/>
            </p:nvSpPr>
            <p:spPr bwMode="auto">
              <a:xfrm>
                <a:off x="3118524" y="4987259"/>
                <a:ext cx="107599" cy="77718"/>
              </a:xfrm>
              <a:prstGeom prst="rect">
                <a:avLst/>
              </a:prstGeom>
              <a:grpFill/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4996" name="Rectangle 84"/>
              <p:cNvSpPr>
                <a:spLocks noChangeArrowheads="1"/>
              </p:cNvSpPr>
              <p:nvPr/>
            </p:nvSpPr>
            <p:spPr bwMode="auto">
              <a:xfrm>
                <a:off x="4083927" y="5064977"/>
                <a:ext cx="104610" cy="35870"/>
              </a:xfrm>
              <a:prstGeom prst="rect">
                <a:avLst/>
              </a:prstGeom>
              <a:grpFill/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4999" name="Rectangle 87"/>
              <p:cNvSpPr>
                <a:spLocks noChangeArrowheads="1"/>
              </p:cNvSpPr>
              <p:nvPr/>
            </p:nvSpPr>
            <p:spPr bwMode="auto">
              <a:xfrm>
                <a:off x="4406724" y="5064977"/>
                <a:ext cx="104610" cy="44837"/>
              </a:xfrm>
              <a:prstGeom prst="rect">
                <a:avLst/>
              </a:prstGeom>
              <a:grpFill/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5002" name="Rectangle 90"/>
              <p:cNvSpPr>
                <a:spLocks noChangeArrowheads="1"/>
              </p:cNvSpPr>
              <p:nvPr/>
            </p:nvSpPr>
            <p:spPr bwMode="auto">
              <a:xfrm>
                <a:off x="4726533" y="5067966"/>
                <a:ext cx="107599" cy="104620"/>
              </a:xfrm>
              <a:prstGeom prst="rect">
                <a:avLst/>
              </a:prstGeom>
              <a:grpFill/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5005" name="Rectangle 93"/>
              <p:cNvSpPr>
                <a:spLocks noChangeArrowheads="1"/>
              </p:cNvSpPr>
              <p:nvPr/>
            </p:nvSpPr>
            <p:spPr bwMode="auto">
              <a:xfrm>
                <a:off x="5049330" y="5064977"/>
                <a:ext cx="104610" cy="125544"/>
              </a:xfrm>
              <a:prstGeom prst="rect">
                <a:avLst/>
              </a:prstGeom>
              <a:grpFill/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5006" name="Rectangle 94"/>
              <p:cNvSpPr>
                <a:spLocks noChangeArrowheads="1"/>
              </p:cNvSpPr>
              <p:nvPr/>
            </p:nvSpPr>
            <p:spPr bwMode="auto">
              <a:xfrm>
                <a:off x="5156929" y="5064977"/>
                <a:ext cx="104610" cy="125544"/>
              </a:xfrm>
              <a:prstGeom prst="rect">
                <a:avLst/>
              </a:prstGeom>
              <a:grpFill/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5007" name="Rectangle 95"/>
              <p:cNvSpPr>
                <a:spLocks noChangeArrowheads="1"/>
              </p:cNvSpPr>
              <p:nvPr/>
            </p:nvSpPr>
            <p:spPr bwMode="auto">
              <a:xfrm>
                <a:off x="5261539" y="5064977"/>
                <a:ext cx="107599" cy="125544"/>
              </a:xfrm>
              <a:prstGeom prst="rect">
                <a:avLst/>
              </a:prstGeom>
              <a:grpFill/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5008" name="Rectangle 96"/>
              <p:cNvSpPr>
                <a:spLocks noChangeArrowheads="1"/>
              </p:cNvSpPr>
              <p:nvPr/>
            </p:nvSpPr>
            <p:spPr bwMode="auto">
              <a:xfrm>
                <a:off x="5369138" y="5064977"/>
                <a:ext cx="107599" cy="149457"/>
              </a:xfrm>
              <a:prstGeom prst="rect">
                <a:avLst/>
              </a:prstGeom>
              <a:grpFill/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5010" name="Rectangle 98"/>
              <p:cNvSpPr>
                <a:spLocks noChangeArrowheads="1"/>
              </p:cNvSpPr>
              <p:nvPr/>
            </p:nvSpPr>
            <p:spPr bwMode="auto">
              <a:xfrm>
                <a:off x="5584337" y="5064977"/>
                <a:ext cx="104610" cy="152446"/>
              </a:xfrm>
              <a:prstGeom prst="rect">
                <a:avLst/>
              </a:prstGeom>
              <a:grpFill/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5026" name="Rectangle 114"/>
              <p:cNvSpPr>
                <a:spLocks noChangeArrowheads="1"/>
              </p:cNvSpPr>
              <p:nvPr/>
            </p:nvSpPr>
            <p:spPr bwMode="auto">
              <a:xfrm>
                <a:off x="7299944" y="5064977"/>
                <a:ext cx="104610" cy="505166"/>
              </a:xfrm>
              <a:prstGeom prst="rect">
                <a:avLst/>
              </a:prstGeom>
              <a:grpFill/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5029" name="Rectangle 117"/>
              <p:cNvSpPr>
                <a:spLocks noChangeArrowheads="1"/>
              </p:cNvSpPr>
              <p:nvPr/>
            </p:nvSpPr>
            <p:spPr bwMode="auto">
              <a:xfrm>
                <a:off x="7619753" y="5064977"/>
                <a:ext cx="107599" cy="669569"/>
              </a:xfrm>
              <a:prstGeom prst="rect">
                <a:avLst/>
              </a:prstGeom>
              <a:grpFill/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5030" name="Rectangle 118"/>
              <p:cNvSpPr>
                <a:spLocks noChangeArrowheads="1"/>
              </p:cNvSpPr>
              <p:nvPr/>
            </p:nvSpPr>
            <p:spPr bwMode="auto">
              <a:xfrm>
                <a:off x="7727352" y="5064977"/>
                <a:ext cx="107599" cy="696471"/>
              </a:xfrm>
              <a:prstGeom prst="rect">
                <a:avLst/>
              </a:prstGeom>
              <a:grpFill/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5423" name="Rectangle 511"/>
              <p:cNvSpPr>
                <a:spLocks noChangeArrowheads="1"/>
              </p:cNvSpPr>
              <p:nvPr/>
            </p:nvSpPr>
            <p:spPr bwMode="auto">
              <a:xfrm>
                <a:off x="4530725" y="4293420"/>
                <a:ext cx="104775" cy="104775"/>
              </a:xfrm>
              <a:prstGeom prst="rect">
                <a:avLst/>
              </a:prstGeom>
              <a:grpFill/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574990" name="Rectangle 78"/>
            <p:cNvSpPr>
              <a:spLocks noChangeArrowheads="1"/>
            </p:cNvSpPr>
            <p:nvPr/>
          </p:nvSpPr>
          <p:spPr bwMode="auto">
            <a:xfrm>
              <a:off x="3441321" y="5035085"/>
              <a:ext cx="104610" cy="298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4991" name="Rectangle 79"/>
            <p:cNvSpPr>
              <a:spLocks noChangeArrowheads="1"/>
            </p:cNvSpPr>
            <p:nvPr/>
          </p:nvSpPr>
          <p:spPr bwMode="auto">
            <a:xfrm>
              <a:off x="3545932" y="5055709"/>
              <a:ext cx="107599" cy="14946"/>
            </a:xfrm>
            <a:prstGeom prst="rect">
              <a:avLst/>
            </a:prstGeom>
            <a:solidFill>
              <a:schemeClr val="accent1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4992" name="Rectangle 80"/>
            <p:cNvSpPr>
              <a:spLocks noChangeArrowheads="1"/>
            </p:cNvSpPr>
            <p:nvPr/>
          </p:nvSpPr>
          <p:spPr bwMode="auto">
            <a:xfrm>
              <a:off x="3656520" y="5055709"/>
              <a:ext cx="104610" cy="14946"/>
            </a:xfrm>
            <a:prstGeom prst="rect">
              <a:avLst/>
            </a:prstGeom>
            <a:solidFill>
              <a:schemeClr val="accent1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4993" name="Rectangle 81"/>
            <p:cNvSpPr>
              <a:spLocks noChangeArrowheads="1"/>
            </p:cNvSpPr>
            <p:nvPr/>
          </p:nvSpPr>
          <p:spPr bwMode="auto">
            <a:xfrm>
              <a:off x="3761130" y="5058698"/>
              <a:ext cx="107599" cy="8967"/>
            </a:xfrm>
            <a:prstGeom prst="rect">
              <a:avLst/>
            </a:prstGeom>
            <a:solidFill>
              <a:srgbClr val="A01284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4994" name="Rectangle 82"/>
            <p:cNvSpPr>
              <a:spLocks noChangeArrowheads="1"/>
            </p:cNvSpPr>
            <p:nvPr/>
          </p:nvSpPr>
          <p:spPr bwMode="auto">
            <a:xfrm>
              <a:off x="3868729" y="5064977"/>
              <a:ext cx="107599" cy="17935"/>
            </a:xfrm>
            <a:prstGeom prst="rect">
              <a:avLst/>
            </a:prstGeom>
            <a:solidFill>
              <a:srgbClr val="189332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017" name="Rectangle 105"/>
            <p:cNvSpPr>
              <a:spLocks noChangeArrowheads="1"/>
            </p:cNvSpPr>
            <p:nvPr/>
          </p:nvSpPr>
          <p:spPr bwMode="auto">
            <a:xfrm>
              <a:off x="6334541" y="5064977"/>
              <a:ext cx="104610" cy="37065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018" name="Rectangle 106"/>
            <p:cNvSpPr>
              <a:spLocks noChangeArrowheads="1"/>
            </p:cNvSpPr>
            <p:nvPr/>
          </p:nvSpPr>
          <p:spPr bwMode="auto">
            <a:xfrm>
              <a:off x="6442140" y="5064977"/>
              <a:ext cx="104610" cy="37364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028" name="Rectangle 116"/>
            <p:cNvSpPr>
              <a:spLocks noChangeArrowheads="1"/>
            </p:cNvSpPr>
            <p:nvPr/>
          </p:nvSpPr>
          <p:spPr bwMode="auto">
            <a:xfrm>
              <a:off x="7512153" y="5064977"/>
              <a:ext cx="107599" cy="56494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032" name="Rectangle 120"/>
            <p:cNvSpPr>
              <a:spLocks noChangeArrowheads="1"/>
            </p:cNvSpPr>
            <p:nvPr/>
          </p:nvSpPr>
          <p:spPr bwMode="auto">
            <a:xfrm>
              <a:off x="7933583" y="5064977"/>
              <a:ext cx="104610" cy="73831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21" name="Line 309"/>
            <p:cNvSpPr>
              <a:spLocks noChangeShapeType="1"/>
            </p:cNvSpPr>
            <p:nvPr/>
          </p:nvSpPr>
          <p:spPr bwMode="auto">
            <a:xfrm flipV="1">
              <a:off x="2209890" y="4015786"/>
              <a:ext cx="0" cy="1930989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22" name="Line 310"/>
            <p:cNvSpPr>
              <a:spLocks noChangeShapeType="1"/>
            </p:cNvSpPr>
            <p:nvPr/>
          </p:nvSpPr>
          <p:spPr bwMode="auto">
            <a:xfrm>
              <a:off x="2135169" y="5934818"/>
              <a:ext cx="7173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23" name="Line 311"/>
            <p:cNvSpPr>
              <a:spLocks noChangeShapeType="1"/>
            </p:cNvSpPr>
            <p:nvPr/>
          </p:nvSpPr>
          <p:spPr bwMode="auto">
            <a:xfrm>
              <a:off x="2135169" y="5761448"/>
              <a:ext cx="7173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24" name="Line 312"/>
            <p:cNvSpPr>
              <a:spLocks noChangeShapeType="1"/>
            </p:cNvSpPr>
            <p:nvPr/>
          </p:nvSpPr>
          <p:spPr bwMode="auto">
            <a:xfrm>
              <a:off x="2135169" y="5588077"/>
              <a:ext cx="7173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25" name="Line 313"/>
            <p:cNvSpPr>
              <a:spLocks noChangeShapeType="1"/>
            </p:cNvSpPr>
            <p:nvPr/>
          </p:nvSpPr>
          <p:spPr bwMode="auto">
            <a:xfrm>
              <a:off x="2135169" y="5414707"/>
              <a:ext cx="7173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26" name="Line 314"/>
            <p:cNvSpPr>
              <a:spLocks noChangeShapeType="1"/>
            </p:cNvSpPr>
            <p:nvPr/>
          </p:nvSpPr>
          <p:spPr bwMode="auto">
            <a:xfrm>
              <a:off x="2135169" y="5241336"/>
              <a:ext cx="7173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27" name="Line 315"/>
            <p:cNvSpPr>
              <a:spLocks noChangeShapeType="1"/>
            </p:cNvSpPr>
            <p:nvPr/>
          </p:nvSpPr>
          <p:spPr bwMode="auto">
            <a:xfrm>
              <a:off x="2135169" y="5067966"/>
              <a:ext cx="6219763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28" name="Line 316"/>
            <p:cNvSpPr>
              <a:spLocks noChangeShapeType="1"/>
            </p:cNvSpPr>
            <p:nvPr/>
          </p:nvSpPr>
          <p:spPr bwMode="auto">
            <a:xfrm>
              <a:off x="2135169" y="4894595"/>
              <a:ext cx="7173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29" name="Line 317"/>
            <p:cNvSpPr>
              <a:spLocks noChangeShapeType="1"/>
            </p:cNvSpPr>
            <p:nvPr/>
          </p:nvSpPr>
          <p:spPr bwMode="auto">
            <a:xfrm>
              <a:off x="2135169" y="4721225"/>
              <a:ext cx="7173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30" name="Line 318"/>
            <p:cNvSpPr>
              <a:spLocks noChangeShapeType="1"/>
            </p:cNvSpPr>
            <p:nvPr/>
          </p:nvSpPr>
          <p:spPr bwMode="auto">
            <a:xfrm>
              <a:off x="2135169" y="4547855"/>
              <a:ext cx="7173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31" name="Line 319"/>
            <p:cNvSpPr>
              <a:spLocks noChangeShapeType="1"/>
            </p:cNvSpPr>
            <p:nvPr/>
          </p:nvSpPr>
          <p:spPr bwMode="auto">
            <a:xfrm>
              <a:off x="2135169" y="4374484"/>
              <a:ext cx="7173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32" name="Line 320"/>
            <p:cNvSpPr>
              <a:spLocks noChangeShapeType="1"/>
            </p:cNvSpPr>
            <p:nvPr/>
          </p:nvSpPr>
          <p:spPr bwMode="auto">
            <a:xfrm>
              <a:off x="2135169" y="4201114"/>
              <a:ext cx="7173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33" name="Line 321"/>
            <p:cNvSpPr>
              <a:spLocks noChangeShapeType="1"/>
            </p:cNvSpPr>
            <p:nvPr/>
          </p:nvSpPr>
          <p:spPr bwMode="auto">
            <a:xfrm>
              <a:off x="2135169" y="4027743"/>
              <a:ext cx="7173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34" name="Line 322"/>
            <p:cNvSpPr>
              <a:spLocks noChangeShapeType="1"/>
            </p:cNvSpPr>
            <p:nvPr/>
          </p:nvSpPr>
          <p:spPr bwMode="auto">
            <a:xfrm>
              <a:off x="2215868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35" name="Line 323"/>
            <p:cNvSpPr>
              <a:spLocks noChangeShapeType="1"/>
            </p:cNvSpPr>
            <p:nvPr/>
          </p:nvSpPr>
          <p:spPr bwMode="auto">
            <a:xfrm>
              <a:off x="2287600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36" name="Line 324"/>
            <p:cNvSpPr>
              <a:spLocks noChangeShapeType="1"/>
            </p:cNvSpPr>
            <p:nvPr/>
          </p:nvSpPr>
          <p:spPr bwMode="auto">
            <a:xfrm>
              <a:off x="2359332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37" name="Line 325"/>
            <p:cNvSpPr>
              <a:spLocks noChangeShapeType="1"/>
            </p:cNvSpPr>
            <p:nvPr/>
          </p:nvSpPr>
          <p:spPr bwMode="auto">
            <a:xfrm>
              <a:off x="2431064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38" name="Line 326"/>
            <p:cNvSpPr>
              <a:spLocks noChangeShapeType="1"/>
            </p:cNvSpPr>
            <p:nvPr/>
          </p:nvSpPr>
          <p:spPr bwMode="auto">
            <a:xfrm>
              <a:off x="2502796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39" name="Line 327"/>
            <p:cNvSpPr>
              <a:spLocks noChangeShapeType="1"/>
            </p:cNvSpPr>
            <p:nvPr/>
          </p:nvSpPr>
          <p:spPr bwMode="auto">
            <a:xfrm>
              <a:off x="2574528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40" name="Line 328"/>
            <p:cNvSpPr>
              <a:spLocks noChangeShapeType="1"/>
            </p:cNvSpPr>
            <p:nvPr/>
          </p:nvSpPr>
          <p:spPr bwMode="auto">
            <a:xfrm>
              <a:off x="2646260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41" name="Line 329"/>
            <p:cNvSpPr>
              <a:spLocks noChangeShapeType="1"/>
            </p:cNvSpPr>
            <p:nvPr/>
          </p:nvSpPr>
          <p:spPr bwMode="auto">
            <a:xfrm>
              <a:off x="2717992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42" name="Line 330"/>
            <p:cNvSpPr>
              <a:spLocks noChangeShapeType="1"/>
            </p:cNvSpPr>
            <p:nvPr/>
          </p:nvSpPr>
          <p:spPr bwMode="auto">
            <a:xfrm>
              <a:off x="2789724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43" name="Line 331"/>
            <p:cNvSpPr>
              <a:spLocks noChangeShapeType="1"/>
            </p:cNvSpPr>
            <p:nvPr/>
          </p:nvSpPr>
          <p:spPr bwMode="auto">
            <a:xfrm>
              <a:off x="2861456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44" name="Line 332"/>
            <p:cNvSpPr>
              <a:spLocks noChangeShapeType="1"/>
            </p:cNvSpPr>
            <p:nvPr/>
          </p:nvSpPr>
          <p:spPr bwMode="auto">
            <a:xfrm>
              <a:off x="2933188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45" name="Line 333"/>
            <p:cNvSpPr>
              <a:spLocks noChangeShapeType="1"/>
            </p:cNvSpPr>
            <p:nvPr/>
          </p:nvSpPr>
          <p:spPr bwMode="auto">
            <a:xfrm>
              <a:off x="3004920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46" name="Line 334"/>
            <p:cNvSpPr>
              <a:spLocks noChangeShapeType="1"/>
            </p:cNvSpPr>
            <p:nvPr/>
          </p:nvSpPr>
          <p:spPr bwMode="auto">
            <a:xfrm>
              <a:off x="3076652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47" name="Line 335"/>
            <p:cNvSpPr>
              <a:spLocks noChangeShapeType="1"/>
            </p:cNvSpPr>
            <p:nvPr/>
          </p:nvSpPr>
          <p:spPr bwMode="auto">
            <a:xfrm>
              <a:off x="3148384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48" name="Line 336"/>
            <p:cNvSpPr>
              <a:spLocks noChangeShapeType="1"/>
            </p:cNvSpPr>
            <p:nvPr/>
          </p:nvSpPr>
          <p:spPr bwMode="auto">
            <a:xfrm>
              <a:off x="3220116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49" name="Line 337"/>
            <p:cNvSpPr>
              <a:spLocks noChangeShapeType="1"/>
            </p:cNvSpPr>
            <p:nvPr/>
          </p:nvSpPr>
          <p:spPr bwMode="auto">
            <a:xfrm>
              <a:off x="3291848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50" name="Line 338"/>
            <p:cNvSpPr>
              <a:spLocks noChangeShapeType="1"/>
            </p:cNvSpPr>
            <p:nvPr/>
          </p:nvSpPr>
          <p:spPr bwMode="auto">
            <a:xfrm>
              <a:off x="3363580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51" name="Line 339"/>
            <p:cNvSpPr>
              <a:spLocks noChangeShapeType="1"/>
            </p:cNvSpPr>
            <p:nvPr/>
          </p:nvSpPr>
          <p:spPr bwMode="auto">
            <a:xfrm>
              <a:off x="3435312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52" name="Line 340"/>
            <p:cNvSpPr>
              <a:spLocks noChangeShapeType="1"/>
            </p:cNvSpPr>
            <p:nvPr/>
          </p:nvSpPr>
          <p:spPr bwMode="auto">
            <a:xfrm>
              <a:off x="3507044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53" name="Line 341"/>
            <p:cNvSpPr>
              <a:spLocks noChangeShapeType="1"/>
            </p:cNvSpPr>
            <p:nvPr/>
          </p:nvSpPr>
          <p:spPr bwMode="auto">
            <a:xfrm>
              <a:off x="3578776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54" name="Line 342"/>
            <p:cNvSpPr>
              <a:spLocks noChangeShapeType="1"/>
            </p:cNvSpPr>
            <p:nvPr/>
          </p:nvSpPr>
          <p:spPr bwMode="auto">
            <a:xfrm>
              <a:off x="3650508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55" name="Line 343"/>
            <p:cNvSpPr>
              <a:spLocks noChangeShapeType="1"/>
            </p:cNvSpPr>
            <p:nvPr/>
          </p:nvSpPr>
          <p:spPr bwMode="auto">
            <a:xfrm>
              <a:off x="3722240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56" name="Line 344"/>
            <p:cNvSpPr>
              <a:spLocks noChangeShapeType="1"/>
            </p:cNvSpPr>
            <p:nvPr/>
          </p:nvSpPr>
          <p:spPr bwMode="auto">
            <a:xfrm>
              <a:off x="3793972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57" name="Line 345"/>
            <p:cNvSpPr>
              <a:spLocks noChangeShapeType="1"/>
            </p:cNvSpPr>
            <p:nvPr/>
          </p:nvSpPr>
          <p:spPr bwMode="auto">
            <a:xfrm>
              <a:off x="3865704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58" name="Line 346"/>
            <p:cNvSpPr>
              <a:spLocks noChangeShapeType="1"/>
            </p:cNvSpPr>
            <p:nvPr/>
          </p:nvSpPr>
          <p:spPr bwMode="auto">
            <a:xfrm>
              <a:off x="3937436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59" name="Line 347"/>
            <p:cNvSpPr>
              <a:spLocks noChangeShapeType="1"/>
            </p:cNvSpPr>
            <p:nvPr/>
          </p:nvSpPr>
          <p:spPr bwMode="auto">
            <a:xfrm>
              <a:off x="4009168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60" name="Line 348"/>
            <p:cNvSpPr>
              <a:spLocks noChangeShapeType="1"/>
            </p:cNvSpPr>
            <p:nvPr/>
          </p:nvSpPr>
          <p:spPr bwMode="auto">
            <a:xfrm>
              <a:off x="4080900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61" name="Line 349"/>
            <p:cNvSpPr>
              <a:spLocks noChangeShapeType="1"/>
            </p:cNvSpPr>
            <p:nvPr/>
          </p:nvSpPr>
          <p:spPr bwMode="auto">
            <a:xfrm>
              <a:off x="4152632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62" name="Line 350"/>
            <p:cNvSpPr>
              <a:spLocks noChangeShapeType="1"/>
            </p:cNvSpPr>
            <p:nvPr/>
          </p:nvSpPr>
          <p:spPr bwMode="auto">
            <a:xfrm>
              <a:off x="4224364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63" name="Line 351"/>
            <p:cNvSpPr>
              <a:spLocks noChangeShapeType="1"/>
            </p:cNvSpPr>
            <p:nvPr/>
          </p:nvSpPr>
          <p:spPr bwMode="auto">
            <a:xfrm>
              <a:off x="4296096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64" name="Line 352"/>
            <p:cNvSpPr>
              <a:spLocks noChangeShapeType="1"/>
            </p:cNvSpPr>
            <p:nvPr/>
          </p:nvSpPr>
          <p:spPr bwMode="auto">
            <a:xfrm>
              <a:off x="4367828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65" name="Line 353"/>
            <p:cNvSpPr>
              <a:spLocks noChangeShapeType="1"/>
            </p:cNvSpPr>
            <p:nvPr/>
          </p:nvSpPr>
          <p:spPr bwMode="auto">
            <a:xfrm>
              <a:off x="4439560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66" name="Line 354"/>
            <p:cNvSpPr>
              <a:spLocks noChangeShapeType="1"/>
            </p:cNvSpPr>
            <p:nvPr/>
          </p:nvSpPr>
          <p:spPr bwMode="auto">
            <a:xfrm>
              <a:off x="4511292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67" name="Line 355"/>
            <p:cNvSpPr>
              <a:spLocks noChangeShapeType="1"/>
            </p:cNvSpPr>
            <p:nvPr/>
          </p:nvSpPr>
          <p:spPr bwMode="auto">
            <a:xfrm>
              <a:off x="4583024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68" name="Line 356"/>
            <p:cNvSpPr>
              <a:spLocks noChangeShapeType="1"/>
            </p:cNvSpPr>
            <p:nvPr/>
          </p:nvSpPr>
          <p:spPr bwMode="auto">
            <a:xfrm>
              <a:off x="4654756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69" name="Line 357"/>
            <p:cNvSpPr>
              <a:spLocks noChangeShapeType="1"/>
            </p:cNvSpPr>
            <p:nvPr/>
          </p:nvSpPr>
          <p:spPr bwMode="auto">
            <a:xfrm>
              <a:off x="4726488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70" name="Line 358"/>
            <p:cNvSpPr>
              <a:spLocks noChangeShapeType="1"/>
            </p:cNvSpPr>
            <p:nvPr/>
          </p:nvSpPr>
          <p:spPr bwMode="auto">
            <a:xfrm>
              <a:off x="4798220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71" name="Line 359"/>
            <p:cNvSpPr>
              <a:spLocks noChangeShapeType="1"/>
            </p:cNvSpPr>
            <p:nvPr/>
          </p:nvSpPr>
          <p:spPr bwMode="auto">
            <a:xfrm>
              <a:off x="4869952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72" name="Line 360"/>
            <p:cNvSpPr>
              <a:spLocks noChangeShapeType="1"/>
            </p:cNvSpPr>
            <p:nvPr/>
          </p:nvSpPr>
          <p:spPr bwMode="auto">
            <a:xfrm>
              <a:off x="4941684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73" name="Line 361"/>
            <p:cNvSpPr>
              <a:spLocks noChangeShapeType="1"/>
            </p:cNvSpPr>
            <p:nvPr/>
          </p:nvSpPr>
          <p:spPr bwMode="auto">
            <a:xfrm>
              <a:off x="5013416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74" name="Line 362"/>
            <p:cNvSpPr>
              <a:spLocks noChangeShapeType="1"/>
            </p:cNvSpPr>
            <p:nvPr/>
          </p:nvSpPr>
          <p:spPr bwMode="auto">
            <a:xfrm>
              <a:off x="5085148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75" name="Line 363"/>
            <p:cNvSpPr>
              <a:spLocks noChangeShapeType="1"/>
            </p:cNvSpPr>
            <p:nvPr/>
          </p:nvSpPr>
          <p:spPr bwMode="auto">
            <a:xfrm>
              <a:off x="5156880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76" name="Line 364"/>
            <p:cNvSpPr>
              <a:spLocks noChangeShapeType="1"/>
            </p:cNvSpPr>
            <p:nvPr/>
          </p:nvSpPr>
          <p:spPr bwMode="auto">
            <a:xfrm>
              <a:off x="5228612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77" name="Line 365"/>
            <p:cNvSpPr>
              <a:spLocks noChangeShapeType="1"/>
            </p:cNvSpPr>
            <p:nvPr/>
          </p:nvSpPr>
          <p:spPr bwMode="auto">
            <a:xfrm>
              <a:off x="5300344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78" name="Line 366"/>
            <p:cNvSpPr>
              <a:spLocks noChangeShapeType="1"/>
            </p:cNvSpPr>
            <p:nvPr/>
          </p:nvSpPr>
          <p:spPr bwMode="auto">
            <a:xfrm>
              <a:off x="5372076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79" name="Line 367"/>
            <p:cNvSpPr>
              <a:spLocks noChangeShapeType="1"/>
            </p:cNvSpPr>
            <p:nvPr/>
          </p:nvSpPr>
          <p:spPr bwMode="auto">
            <a:xfrm>
              <a:off x="5443808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80" name="Line 368"/>
            <p:cNvSpPr>
              <a:spLocks noChangeShapeType="1"/>
            </p:cNvSpPr>
            <p:nvPr/>
          </p:nvSpPr>
          <p:spPr bwMode="auto">
            <a:xfrm>
              <a:off x="5515540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81" name="Line 369"/>
            <p:cNvSpPr>
              <a:spLocks noChangeShapeType="1"/>
            </p:cNvSpPr>
            <p:nvPr/>
          </p:nvSpPr>
          <p:spPr bwMode="auto">
            <a:xfrm>
              <a:off x="5587272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82" name="Line 370"/>
            <p:cNvSpPr>
              <a:spLocks noChangeShapeType="1"/>
            </p:cNvSpPr>
            <p:nvPr/>
          </p:nvSpPr>
          <p:spPr bwMode="auto">
            <a:xfrm>
              <a:off x="5659004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83" name="Line 371"/>
            <p:cNvSpPr>
              <a:spLocks noChangeShapeType="1"/>
            </p:cNvSpPr>
            <p:nvPr/>
          </p:nvSpPr>
          <p:spPr bwMode="auto">
            <a:xfrm>
              <a:off x="5730736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84" name="Line 372"/>
            <p:cNvSpPr>
              <a:spLocks noChangeShapeType="1"/>
            </p:cNvSpPr>
            <p:nvPr/>
          </p:nvSpPr>
          <p:spPr bwMode="auto">
            <a:xfrm>
              <a:off x="5802468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85" name="Line 373"/>
            <p:cNvSpPr>
              <a:spLocks noChangeShapeType="1"/>
            </p:cNvSpPr>
            <p:nvPr/>
          </p:nvSpPr>
          <p:spPr bwMode="auto">
            <a:xfrm>
              <a:off x="5874200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86" name="Line 374"/>
            <p:cNvSpPr>
              <a:spLocks noChangeShapeType="1"/>
            </p:cNvSpPr>
            <p:nvPr/>
          </p:nvSpPr>
          <p:spPr bwMode="auto">
            <a:xfrm>
              <a:off x="5945932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87" name="Line 375"/>
            <p:cNvSpPr>
              <a:spLocks noChangeShapeType="1"/>
            </p:cNvSpPr>
            <p:nvPr/>
          </p:nvSpPr>
          <p:spPr bwMode="auto">
            <a:xfrm>
              <a:off x="6017664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88" name="Line 376"/>
            <p:cNvSpPr>
              <a:spLocks noChangeShapeType="1"/>
            </p:cNvSpPr>
            <p:nvPr/>
          </p:nvSpPr>
          <p:spPr bwMode="auto">
            <a:xfrm>
              <a:off x="6089396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89" name="Line 377"/>
            <p:cNvSpPr>
              <a:spLocks noChangeShapeType="1"/>
            </p:cNvSpPr>
            <p:nvPr/>
          </p:nvSpPr>
          <p:spPr bwMode="auto">
            <a:xfrm>
              <a:off x="6161128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90" name="Line 378"/>
            <p:cNvSpPr>
              <a:spLocks noChangeShapeType="1"/>
            </p:cNvSpPr>
            <p:nvPr/>
          </p:nvSpPr>
          <p:spPr bwMode="auto">
            <a:xfrm>
              <a:off x="6232860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91" name="Line 379"/>
            <p:cNvSpPr>
              <a:spLocks noChangeShapeType="1"/>
            </p:cNvSpPr>
            <p:nvPr/>
          </p:nvSpPr>
          <p:spPr bwMode="auto">
            <a:xfrm>
              <a:off x="6304592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92" name="Line 380"/>
            <p:cNvSpPr>
              <a:spLocks noChangeShapeType="1"/>
            </p:cNvSpPr>
            <p:nvPr/>
          </p:nvSpPr>
          <p:spPr bwMode="auto">
            <a:xfrm>
              <a:off x="6376324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93" name="Line 381"/>
            <p:cNvSpPr>
              <a:spLocks noChangeShapeType="1"/>
            </p:cNvSpPr>
            <p:nvPr/>
          </p:nvSpPr>
          <p:spPr bwMode="auto">
            <a:xfrm>
              <a:off x="6448056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94" name="Line 382"/>
            <p:cNvSpPr>
              <a:spLocks noChangeShapeType="1"/>
            </p:cNvSpPr>
            <p:nvPr/>
          </p:nvSpPr>
          <p:spPr bwMode="auto">
            <a:xfrm>
              <a:off x="6519788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95" name="Line 383"/>
            <p:cNvSpPr>
              <a:spLocks noChangeShapeType="1"/>
            </p:cNvSpPr>
            <p:nvPr/>
          </p:nvSpPr>
          <p:spPr bwMode="auto">
            <a:xfrm>
              <a:off x="6591520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96" name="Line 384"/>
            <p:cNvSpPr>
              <a:spLocks noChangeShapeType="1"/>
            </p:cNvSpPr>
            <p:nvPr/>
          </p:nvSpPr>
          <p:spPr bwMode="auto">
            <a:xfrm>
              <a:off x="6663252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97" name="Line 385"/>
            <p:cNvSpPr>
              <a:spLocks noChangeShapeType="1"/>
            </p:cNvSpPr>
            <p:nvPr/>
          </p:nvSpPr>
          <p:spPr bwMode="auto">
            <a:xfrm>
              <a:off x="6734984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98" name="Line 386"/>
            <p:cNvSpPr>
              <a:spLocks noChangeShapeType="1"/>
            </p:cNvSpPr>
            <p:nvPr/>
          </p:nvSpPr>
          <p:spPr bwMode="auto">
            <a:xfrm>
              <a:off x="6806716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299" name="Line 387"/>
            <p:cNvSpPr>
              <a:spLocks noChangeShapeType="1"/>
            </p:cNvSpPr>
            <p:nvPr/>
          </p:nvSpPr>
          <p:spPr bwMode="auto">
            <a:xfrm>
              <a:off x="6878448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00" name="Line 388"/>
            <p:cNvSpPr>
              <a:spLocks noChangeShapeType="1"/>
            </p:cNvSpPr>
            <p:nvPr/>
          </p:nvSpPr>
          <p:spPr bwMode="auto">
            <a:xfrm>
              <a:off x="6950180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01" name="Line 389"/>
            <p:cNvSpPr>
              <a:spLocks noChangeShapeType="1"/>
            </p:cNvSpPr>
            <p:nvPr/>
          </p:nvSpPr>
          <p:spPr bwMode="auto">
            <a:xfrm>
              <a:off x="7021912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02" name="Line 390"/>
            <p:cNvSpPr>
              <a:spLocks noChangeShapeType="1"/>
            </p:cNvSpPr>
            <p:nvPr/>
          </p:nvSpPr>
          <p:spPr bwMode="auto">
            <a:xfrm>
              <a:off x="7093644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03" name="Line 391"/>
            <p:cNvSpPr>
              <a:spLocks noChangeShapeType="1"/>
            </p:cNvSpPr>
            <p:nvPr/>
          </p:nvSpPr>
          <p:spPr bwMode="auto">
            <a:xfrm>
              <a:off x="7165376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04" name="Line 392"/>
            <p:cNvSpPr>
              <a:spLocks noChangeShapeType="1"/>
            </p:cNvSpPr>
            <p:nvPr/>
          </p:nvSpPr>
          <p:spPr bwMode="auto">
            <a:xfrm>
              <a:off x="7237108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05" name="Line 393"/>
            <p:cNvSpPr>
              <a:spLocks noChangeShapeType="1"/>
            </p:cNvSpPr>
            <p:nvPr/>
          </p:nvSpPr>
          <p:spPr bwMode="auto">
            <a:xfrm>
              <a:off x="7308840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06" name="Line 394"/>
            <p:cNvSpPr>
              <a:spLocks noChangeShapeType="1"/>
            </p:cNvSpPr>
            <p:nvPr/>
          </p:nvSpPr>
          <p:spPr bwMode="auto">
            <a:xfrm>
              <a:off x="7380572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07" name="Line 395"/>
            <p:cNvSpPr>
              <a:spLocks noChangeShapeType="1"/>
            </p:cNvSpPr>
            <p:nvPr/>
          </p:nvSpPr>
          <p:spPr bwMode="auto">
            <a:xfrm>
              <a:off x="7452304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08" name="Line 396"/>
            <p:cNvSpPr>
              <a:spLocks noChangeShapeType="1"/>
            </p:cNvSpPr>
            <p:nvPr/>
          </p:nvSpPr>
          <p:spPr bwMode="auto">
            <a:xfrm>
              <a:off x="7524036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09" name="Line 397"/>
            <p:cNvSpPr>
              <a:spLocks noChangeShapeType="1"/>
            </p:cNvSpPr>
            <p:nvPr/>
          </p:nvSpPr>
          <p:spPr bwMode="auto">
            <a:xfrm>
              <a:off x="7595768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10" name="Line 398"/>
            <p:cNvSpPr>
              <a:spLocks noChangeShapeType="1"/>
            </p:cNvSpPr>
            <p:nvPr/>
          </p:nvSpPr>
          <p:spPr bwMode="auto">
            <a:xfrm>
              <a:off x="7667500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11" name="Line 399"/>
            <p:cNvSpPr>
              <a:spLocks noChangeShapeType="1"/>
            </p:cNvSpPr>
            <p:nvPr/>
          </p:nvSpPr>
          <p:spPr bwMode="auto">
            <a:xfrm>
              <a:off x="7739232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12" name="Line 400"/>
            <p:cNvSpPr>
              <a:spLocks noChangeShapeType="1"/>
            </p:cNvSpPr>
            <p:nvPr/>
          </p:nvSpPr>
          <p:spPr bwMode="auto">
            <a:xfrm>
              <a:off x="7810964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13" name="Line 401"/>
            <p:cNvSpPr>
              <a:spLocks noChangeShapeType="1"/>
            </p:cNvSpPr>
            <p:nvPr/>
          </p:nvSpPr>
          <p:spPr bwMode="auto">
            <a:xfrm>
              <a:off x="7882696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14" name="Line 402"/>
            <p:cNvSpPr>
              <a:spLocks noChangeShapeType="1"/>
            </p:cNvSpPr>
            <p:nvPr/>
          </p:nvSpPr>
          <p:spPr bwMode="auto">
            <a:xfrm>
              <a:off x="7954428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15" name="Line 403"/>
            <p:cNvSpPr>
              <a:spLocks noChangeShapeType="1"/>
            </p:cNvSpPr>
            <p:nvPr/>
          </p:nvSpPr>
          <p:spPr bwMode="auto">
            <a:xfrm>
              <a:off x="8026160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16" name="Line 404"/>
            <p:cNvSpPr>
              <a:spLocks noChangeShapeType="1"/>
            </p:cNvSpPr>
            <p:nvPr/>
          </p:nvSpPr>
          <p:spPr bwMode="auto">
            <a:xfrm>
              <a:off x="8097892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17" name="Line 405"/>
            <p:cNvSpPr>
              <a:spLocks noChangeShapeType="1"/>
            </p:cNvSpPr>
            <p:nvPr/>
          </p:nvSpPr>
          <p:spPr bwMode="auto">
            <a:xfrm>
              <a:off x="8169624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18" name="Line 406"/>
            <p:cNvSpPr>
              <a:spLocks noChangeShapeType="1"/>
            </p:cNvSpPr>
            <p:nvPr/>
          </p:nvSpPr>
          <p:spPr bwMode="auto">
            <a:xfrm>
              <a:off x="8241356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19" name="Line 407"/>
            <p:cNvSpPr>
              <a:spLocks noChangeShapeType="1"/>
            </p:cNvSpPr>
            <p:nvPr/>
          </p:nvSpPr>
          <p:spPr bwMode="auto">
            <a:xfrm>
              <a:off x="8313088" y="4894595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20" name="Line 408"/>
            <p:cNvSpPr>
              <a:spLocks noChangeShapeType="1"/>
            </p:cNvSpPr>
            <p:nvPr/>
          </p:nvSpPr>
          <p:spPr bwMode="auto">
            <a:xfrm>
              <a:off x="2215868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21" name="Line 409"/>
            <p:cNvSpPr>
              <a:spLocks noChangeShapeType="1"/>
            </p:cNvSpPr>
            <p:nvPr/>
          </p:nvSpPr>
          <p:spPr bwMode="auto">
            <a:xfrm>
              <a:off x="2287600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22" name="Line 410"/>
            <p:cNvSpPr>
              <a:spLocks noChangeShapeType="1"/>
            </p:cNvSpPr>
            <p:nvPr/>
          </p:nvSpPr>
          <p:spPr bwMode="auto">
            <a:xfrm>
              <a:off x="2359332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25" name="Line 413"/>
            <p:cNvSpPr>
              <a:spLocks noChangeShapeType="1"/>
            </p:cNvSpPr>
            <p:nvPr/>
          </p:nvSpPr>
          <p:spPr bwMode="auto">
            <a:xfrm>
              <a:off x="2502818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26" name="Line 414"/>
            <p:cNvSpPr>
              <a:spLocks noChangeShapeType="1"/>
            </p:cNvSpPr>
            <p:nvPr/>
          </p:nvSpPr>
          <p:spPr bwMode="auto">
            <a:xfrm>
              <a:off x="2574551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27" name="Line 415"/>
            <p:cNvSpPr>
              <a:spLocks noChangeShapeType="1"/>
            </p:cNvSpPr>
            <p:nvPr/>
          </p:nvSpPr>
          <p:spPr bwMode="auto">
            <a:xfrm>
              <a:off x="2646284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28" name="Line 416"/>
            <p:cNvSpPr>
              <a:spLocks noChangeShapeType="1"/>
            </p:cNvSpPr>
            <p:nvPr/>
          </p:nvSpPr>
          <p:spPr bwMode="auto">
            <a:xfrm>
              <a:off x="2718016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29" name="Line 417"/>
            <p:cNvSpPr>
              <a:spLocks noChangeShapeType="1"/>
            </p:cNvSpPr>
            <p:nvPr/>
          </p:nvSpPr>
          <p:spPr bwMode="auto">
            <a:xfrm>
              <a:off x="2789749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30" name="Line 418"/>
            <p:cNvSpPr>
              <a:spLocks noChangeShapeType="1"/>
            </p:cNvSpPr>
            <p:nvPr/>
          </p:nvSpPr>
          <p:spPr bwMode="auto">
            <a:xfrm>
              <a:off x="2861482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31" name="Line 419"/>
            <p:cNvSpPr>
              <a:spLocks noChangeShapeType="1"/>
            </p:cNvSpPr>
            <p:nvPr/>
          </p:nvSpPr>
          <p:spPr bwMode="auto">
            <a:xfrm>
              <a:off x="2933215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32" name="Line 420"/>
            <p:cNvSpPr>
              <a:spLocks noChangeShapeType="1"/>
            </p:cNvSpPr>
            <p:nvPr/>
          </p:nvSpPr>
          <p:spPr bwMode="auto">
            <a:xfrm>
              <a:off x="3004947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33" name="Line 421"/>
            <p:cNvSpPr>
              <a:spLocks noChangeShapeType="1"/>
            </p:cNvSpPr>
            <p:nvPr/>
          </p:nvSpPr>
          <p:spPr bwMode="auto">
            <a:xfrm>
              <a:off x="3076680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34" name="Line 422"/>
            <p:cNvSpPr>
              <a:spLocks noChangeShapeType="1"/>
            </p:cNvSpPr>
            <p:nvPr/>
          </p:nvSpPr>
          <p:spPr bwMode="auto">
            <a:xfrm>
              <a:off x="3148413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35" name="Line 423"/>
            <p:cNvSpPr>
              <a:spLocks noChangeShapeType="1"/>
            </p:cNvSpPr>
            <p:nvPr/>
          </p:nvSpPr>
          <p:spPr bwMode="auto">
            <a:xfrm>
              <a:off x="3220145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36" name="Line 424"/>
            <p:cNvSpPr>
              <a:spLocks noChangeShapeType="1"/>
            </p:cNvSpPr>
            <p:nvPr/>
          </p:nvSpPr>
          <p:spPr bwMode="auto">
            <a:xfrm>
              <a:off x="3291878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37" name="Line 425"/>
            <p:cNvSpPr>
              <a:spLocks noChangeShapeType="1"/>
            </p:cNvSpPr>
            <p:nvPr/>
          </p:nvSpPr>
          <p:spPr bwMode="auto">
            <a:xfrm>
              <a:off x="3363611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38" name="Line 426"/>
            <p:cNvSpPr>
              <a:spLocks noChangeShapeType="1"/>
            </p:cNvSpPr>
            <p:nvPr/>
          </p:nvSpPr>
          <p:spPr bwMode="auto">
            <a:xfrm>
              <a:off x="3435344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39" name="Line 427"/>
            <p:cNvSpPr>
              <a:spLocks noChangeShapeType="1"/>
            </p:cNvSpPr>
            <p:nvPr/>
          </p:nvSpPr>
          <p:spPr bwMode="auto">
            <a:xfrm>
              <a:off x="3507076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40" name="Line 428"/>
            <p:cNvSpPr>
              <a:spLocks noChangeShapeType="1"/>
            </p:cNvSpPr>
            <p:nvPr/>
          </p:nvSpPr>
          <p:spPr bwMode="auto">
            <a:xfrm>
              <a:off x="3578809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41" name="Line 429"/>
            <p:cNvSpPr>
              <a:spLocks noChangeShapeType="1"/>
            </p:cNvSpPr>
            <p:nvPr/>
          </p:nvSpPr>
          <p:spPr bwMode="auto">
            <a:xfrm>
              <a:off x="3650542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42" name="Line 430"/>
            <p:cNvSpPr>
              <a:spLocks noChangeShapeType="1"/>
            </p:cNvSpPr>
            <p:nvPr/>
          </p:nvSpPr>
          <p:spPr bwMode="auto">
            <a:xfrm>
              <a:off x="3722275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43" name="Line 431"/>
            <p:cNvSpPr>
              <a:spLocks noChangeShapeType="1"/>
            </p:cNvSpPr>
            <p:nvPr/>
          </p:nvSpPr>
          <p:spPr bwMode="auto">
            <a:xfrm>
              <a:off x="3794007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44" name="Line 432"/>
            <p:cNvSpPr>
              <a:spLocks noChangeShapeType="1"/>
            </p:cNvSpPr>
            <p:nvPr/>
          </p:nvSpPr>
          <p:spPr bwMode="auto">
            <a:xfrm>
              <a:off x="3865740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45" name="Line 433"/>
            <p:cNvSpPr>
              <a:spLocks noChangeShapeType="1"/>
            </p:cNvSpPr>
            <p:nvPr/>
          </p:nvSpPr>
          <p:spPr bwMode="auto">
            <a:xfrm>
              <a:off x="3937473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46" name="Line 434"/>
            <p:cNvSpPr>
              <a:spLocks noChangeShapeType="1"/>
            </p:cNvSpPr>
            <p:nvPr/>
          </p:nvSpPr>
          <p:spPr bwMode="auto">
            <a:xfrm>
              <a:off x="4009205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47" name="Line 435"/>
            <p:cNvSpPr>
              <a:spLocks noChangeShapeType="1"/>
            </p:cNvSpPr>
            <p:nvPr/>
          </p:nvSpPr>
          <p:spPr bwMode="auto">
            <a:xfrm>
              <a:off x="4080938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48" name="Line 436"/>
            <p:cNvSpPr>
              <a:spLocks noChangeShapeType="1"/>
            </p:cNvSpPr>
            <p:nvPr/>
          </p:nvSpPr>
          <p:spPr bwMode="auto">
            <a:xfrm>
              <a:off x="4152671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49" name="Line 437"/>
            <p:cNvSpPr>
              <a:spLocks noChangeShapeType="1"/>
            </p:cNvSpPr>
            <p:nvPr/>
          </p:nvSpPr>
          <p:spPr bwMode="auto">
            <a:xfrm>
              <a:off x="4224404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50" name="Line 438"/>
            <p:cNvSpPr>
              <a:spLocks noChangeShapeType="1"/>
            </p:cNvSpPr>
            <p:nvPr/>
          </p:nvSpPr>
          <p:spPr bwMode="auto">
            <a:xfrm>
              <a:off x="4296136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51" name="Line 439"/>
            <p:cNvSpPr>
              <a:spLocks noChangeShapeType="1"/>
            </p:cNvSpPr>
            <p:nvPr/>
          </p:nvSpPr>
          <p:spPr bwMode="auto">
            <a:xfrm>
              <a:off x="4367869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52" name="Line 440"/>
            <p:cNvSpPr>
              <a:spLocks noChangeShapeType="1"/>
            </p:cNvSpPr>
            <p:nvPr/>
          </p:nvSpPr>
          <p:spPr bwMode="auto">
            <a:xfrm>
              <a:off x="4439602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53" name="Line 441"/>
            <p:cNvSpPr>
              <a:spLocks noChangeShapeType="1"/>
            </p:cNvSpPr>
            <p:nvPr/>
          </p:nvSpPr>
          <p:spPr bwMode="auto">
            <a:xfrm>
              <a:off x="4511335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54" name="Line 442"/>
            <p:cNvSpPr>
              <a:spLocks noChangeShapeType="1"/>
            </p:cNvSpPr>
            <p:nvPr/>
          </p:nvSpPr>
          <p:spPr bwMode="auto">
            <a:xfrm>
              <a:off x="4583067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55" name="Line 443"/>
            <p:cNvSpPr>
              <a:spLocks noChangeShapeType="1"/>
            </p:cNvSpPr>
            <p:nvPr/>
          </p:nvSpPr>
          <p:spPr bwMode="auto">
            <a:xfrm>
              <a:off x="4654800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56" name="Line 444"/>
            <p:cNvSpPr>
              <a:spLocks noChangeShapeType="1"/>
            </p:cNvSpPr>
            <p:nvPr/>
          </p:nvSpPr>
          <p:spPr bwMode="auto">
            <a:xfrm>
              <a:off x="4726533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57" name="Line 445"/>
            <p:cNvSpPr>
              <a:spLocks noChangeShapeType="1"/>
            </p:cNvSpPr>
            <p:nvPr/>
          </p:nvSpPr>
          <p:spPr bwMode="auto">
            <a:xfrm>
              <a:off x="4798265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58" name="Line 446"/>
            <p:cNvSpPr>
              <a:spLocks noChangeShapeType="1"/>
            </p:cNvSpPr>
            <p:nvPr/>
          </p:nvSpPr>
          <p:spPr bwMode="auto">
            <a:xfrm>
              <a:off x="4869998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59" name="Line 447"/>
            <p:cNvSpPr>
              <a:spLocks noChangeShapeType="1"/>
            </p:cNvSpPr>
            <p:nvPr/>
          </p:nvSpPr>
          <p:spPr bwMode="auto">
            <a:xfrm>
              <a:off x="4941731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60" name="Line 448"/>
            <p:cNvSpPr>
              <a:spLocks noChangeShapeType="1"/>
            </p:cNvSpPr>
            <p:nvPr/>
          </p:nvSpPr>
          <p:spPr bwMode="auto">
            <a:xfrm>
              <a:off x="5013464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61" name="Line 449"/>
            <p:cNvSpPr>
              <a:spLocks noChangeShapeType="1"/>
            </p:cNvSpPr>
            <p:nvPr/>
          </p:nvSpPr>
          <p:spPr bwMode="auto">
            <a:xfrm>
              <a:off x="5085196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62" name="Line 450"/>
            <p:cNvSpPr>
              <a:spLocks noChangeShapeType="1"/>
            </p:cNvSpPr>
            <p:nvPr/>
          </p:nvSpPr>
          <p:spPr bwMode="auto">
            <a:xfrm>
              <a:off x="5156929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63" name="Line 451"/>
            <p:cNvSpPr>
              <a:spLocks noChangeShapeType="1"/>
            </p:cNvSpPr>
            <p:nvPr/>
          </p:nvSpPr>
          <p:spPr bwMode="auto">
            <a:xfrm>
              <a:off x="5228662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64" name="Line 452"/>
            <p:cNvSpPr>
              <a:spLocks noChangeShapeType="1"/>
            </p:cNvSpPr>
            <p:nvPr/>
          </p:nvSpPr>
          <p:spPr bwMode="auto">
            <a:xfrm>
              <a:off x="5300394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65" name="Line 453"/>
            <p:cNvSpPr>
              <a:spLocks noChangeShapeType="1"/>
            </p:cNvSpPr>
            <p:nvPr/>
          </p:nvSpPr>
          <p:spPr bwMode="auto">
            <a:xfrm>
              <a:off x="5372127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66" name="Line 454"/>
            <p:cNvSpPr>
              <a:spLocks noChangeShapeType="1"/>
            </p:cNvSpPr>
            <p:nvPr/>
          </p:nvSpPr>
          <p:spPr bwMode="auto">
            <a:xfrm>
              <a:off x="5443860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67" name="Line 455"/>
            <p:cNvSpPr>
              <a:spLocks noChangeShapeType="1"/>
            </p:cNvSpPr>
            <p:nvPr/>
          </p:nvSpPr>
          <p:spPr bwMode="auto">
            <a:xfrm>
              <a:off x="5515593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68" name="Line 456"/>
            <p:cNvSpPr>
              <a:spLocks noChangeShapeType="1"/>
            </p:cNvSpPr>
            <p:nvPr/>
          </p:nvSpPr>
          <p:spPr bwMode="auto">
            <a:xfrm>
              <a:off x="5587325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69" name="Line 457"/>
            <p:cNvSpPr>
              <a:spLocks noChangeShapeType="1"/>
            </p:cNvSpPr>
            <p:nvPr/>
          </p:nvSpPr>
          <p:spPr bwMode="auto">
            <a:xfrm>
              <a:off x="5659058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70" name="Line 458"/>
            <p:cNvSpPr>
              <a:spLocks noChangeShapeType="1"/>
            </p:cNvSpPr>
            <p:nvPr/>
          </p:nvSpPr>
          <p:spPr bwMode="auto">
            <a:xfrm>
              <a:off x="5730791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71" name="Line 459"/>
            <p:cNvSpPr>
              <a:spLocks noChangeShapeType="1"/>
            </p:cNvSpPr>
            <p:nvPr/>
          </p:nvSpPr>
          <p:spPr bwMode="auto">
            <a:xfrm>
              <a:off x="5802524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72" name="Line 460"/>
            <p:cNvSpPr>
              <a:spLocks noChangeShapeType="1"/>
            </p:cNvSpPr>
            <p:nvPr/>
          </p:nvSpPr>
          <p:spPr bwMode="auto">
            <a:xfrm>
              <a:off x="5874256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73" name="Line 461"/>
            <p:cNvSpPr>
              <a:spLocks noChangeShapeType="1"/>
            </p:cNvSpPr>
            <p:nvPr/>
          </p:nvSpPr>
          <p:spPr bwMode="auto">
            <a:xfrm>
              <a:off x="5945989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74" name="Line 462"/>
            <p:cNvSpPr>
              <a:spLocks noChangeShapeType="1"/>
            </p:cNvSpPr>
            <p:nvPr/>
          </p:nvSpPr>
          <p:spPr bwMode="auto">
            <a:xfrm>
              <a:off x="6017722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75" name="Line 463"/>
            <p:cNvSpPr>
              <a:spLocks noChangeShapeType="1"/>
            </p:cNvSpPr>
            <p:nvPr/>
          </p:nvSpPr>
          <p:spPr bwMode="auto">
            <a:xfrm>
              <a:off x="6089454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76" name="Line 464"/>
            <p:cNvSpPr>
              <a:spLocks noChangeShapeType="1"/>
            </p:cNvSpPr>
            <p:nvPr/>
          </p:nvSpPr>
          <p:spPr bwMode="auto">
            <a:xfrm>
              <a:off x="6161187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77" name="Line 465"/>
            <p:cNvSpPr>
              <a:spLocks noChangeShapeType="1"/>
            </p:cNvSpPr>
            <p:nvPr/>
          </p:nvSpPr>
          <p:spPr bwMode="auto">
            <a:xfrm>
              <a:off x="6232920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78" name="Line 466"/>
            <p:cNvSpPr>
              <a:spLocks noChangeShapeType="1"/>
            </p:cNvSpPr>
            <p:nvPr/>
          </p:nvSpPr>
          <p:spPr bwMode="auto">
            <a:xfrm>
              <a:off x="6304653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79" name="Line 467"/>
            <p:cNvSpPr>
              <a:spLocks noChangeShapeType="1"/>
            </p:cNvSpPr>
            <p:nvPr/>
          </p:nvSpPr>
          <p:spPr bwMode="auto">
            <a:xfrm>
              <a:off x="6376385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80" name="Line 468"/>
            <p:cNvSpPr>
              <a:spLocks noChangeShapeType="1"/>
            </p:cNvSpPr>
            <p:nvPr/>
          </p:nvSpPr>
          <p:spPr bwMode="auto">
            <a:xfrm>
              <a:off x="6448118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81" name="Line 469"/>
            <p:cNvSpPr>
              <a:spLocks noChangeShapeType="1"/>
            </p:cNvSpPr>
            <p:nvPr/>
          </p:nvSpPr>
          <p:spPr bwMode="auto">
            <a:xfrm>
              <a:off x="6519851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82" name="Line 470"/>
            <p:cNvSpPr>
              <a:spLocks noChangeShapeType="1"/>
            </p:cNvSpPr>
            <p:nvPr/>
          </p:nvSpPr>
          <p:spPr bwMode="auto">
            <a:xfrm>
              <a:off x="6591584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83" name="Line 471"/>
            <p:cNvSpPr>
              <a:spLocks noChangeShapeType="1"/>
            </p:cNvSpPr>
            <p:nvPr/>
          </p:nvSpPr>
          <p:spPr bwMode="auto">
            <a:xfrm>
              <a:off x="6663316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84" name="Line 472"/>
            <p:cNvSpPr>
              <a:spLocks noChangeShapeType="1"/>
            </p:cNvSpPr>
            <p:nvPr/>
          </p:nvSpPr>
          <p:spPr bwMode="auto">
            <a:xfrm>
              <a:off x="6735049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85" name="Line 473"/>
            <p:cNvSpPr>
              <a:spLocks noChangeShapeType="1"/>
            </p:cNvSpPr>
            <p:nvPr/>
          </p:nvSpPr>
          <p:spPr bwMode="auto">
            <a:xfrm>
              <a:off x="6806782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86" name="Line 474"/>
            <p:cNvSpPr>
              <a:spLocks noChangeShapeType="1"/>
            </p:cNvSpPr>
            <p:nvPr/>
          </p:nvSpPr>
          <p:spPr bwMode="auto">
            <a:xfrm>
              <a:off x="6878514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87" name="Line 475"/>
            <p:cNvSpPr>
              <a:spLocks noChangeShapeType="1"/>
            </p:cNvSpPr>
            <p:nvPr/>
          </p:nvSpPr>
          <p:spPr bwMode="auto">
            <a:xfrm>
              <a:off x="6950247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88" name="Line 476"/>
            <p:cNvSpPr>
              <a:spLocks noChangeShapeType="1"/>
            </p:cNvSpPr>
            <p:nvPr/>
          </p:nvSpPr>
          <p:spPr bwMode="auto">
            <a:xfrm>
              <a:off x="7021980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89" name="Line 477"/>
            <p:cNvSpPr>
              <a:spLocks noChangeShapeType="1"/>
            </p:cNvSpPr>
            <p:nvPr/>
          </p:nvSpPr>
          <p:spPr bwMode="auto">
            <a:xfrm>
              <a:off x="7093713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90" name="Line 478"/>
            <p:cNvSpPr>
              <a:spLocks noChangeShapeType="1"/>
            </p:cNvSpPr>
            <p:nvPr/>
          </p:nvSpPr>
          <p:spPr bwMode="auto">
            <a:xfrm>
              <a:off x="7165445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91" name="Line 479"/>
            <p:cNvSpPr>
              <a:spLocks noChangeShapeType="1"/>
            </p:cNvSpPr>
            <p:nvPr/>
          </p:nvSpPr>
          <p:spPr bwMode="auto">
            <a:xfrm>
              <a:off x="7237178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92" name="Line 480"/>
            <p:cNvSpPr>
              <a:spLocks noChangeShapeType="1"/>
            </p:cNvSpPr>
            <p:nvPr/>
          </p:nvSpPr>
          <p:spPr bwMode="auto">
            <a:xfrm>
              <a:off x="7308911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93" name="Line 481"/>
            <p:cNvSpPr>
              <a:spLocks noChangeShapeType="1"/>
            </p:cNvSpPr>
            <p:nvPr/>
          </p:nvSpPr>
          <p:spPr bwMode="auto">
            <a:xfrm>
              <a:off x="7380643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94" name="Line 482"/>
            <p:cNvSpPr>
              <a:spLocks noChangeShapeType="1"/>
            </p:cNvSpPr>
            <p:nvPr/>
          </p:nvSpPr>
          <p:spPr bwMode="auto">
            <a:xfrm>
              <a:off x="7452376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95" name="Line 483"/>
            <p:cNvSpPr>
              <a:spLocks noChangeShapeType="1"/>
            </p:cNvSpPr>
            <p:nvPr/>
          </p:nvSpPr>
          <p:spPr bwMode="auto">
            <a:xfrm>
              <a:off x="7524109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96" name="Line 484"/>
            <p:cNvSpPr>
              <a:spLocks noChangeShapeType="1"/>
            </p:cNvSpPr>
            <p:nvPr/>
          </p:nvSpPr>
          <p:spPr bwMode="auto">
            <a:xfrm>
              <a:off x="7595842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97" name="Line 485"/>
            <p:cNvSpPr>
              <a:spLocks noChangeShapeType="1"/>
            </p:cNvSpPr>
            <p:nvPr/>
          </p:nvSpPr>
          <p:spPr bwMode="auto">
            <a:xfrm>
              <a:off x="7667574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98" name="Line 486"/>
            <p:cNvSpPr>
              <a:spLocks noChangeShapeType="1"/>
            </p:cNvSpPr>
            <p:nvPr/>
          </p:nvSpPr>
          <p:spPr bwMode="auto">
            <a:xfrm>
              <a:off x="7739307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399" name="Line 487"/>
            <p:cNvSpPr>
              <a:spLocks noChangeShapeType="1"/>
            </p:cNvSpPr>
            <p:nvPr/>
          </p:nvSpPr>
          <p:spPr bwMode="auto">
            <a:xfrm>
              <a:off x="7811040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400" name="Line 488"/>
            <p:cNvSpPr>
              <a:spLocks noChangeShapeType="1"/>
            </p:cNvSpPr>
            <p:nvPr/>
          </p:nvSpPr>
          <p:spPr bwMode="auto">
            <a:xfrm>
              <a:off x="7882773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401" name="Line 489"/>
            <p:cNvSpPr>
              <a:spLocks noChangeShapeType="1"/>
            </p:cNvSpPr>
            <p:nvPr/>
          </p:nvSpPr>
          <p:spPr bwMode="auto">
            <a:xfrm>
              <a:off x="7954505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402" name="Line 490"/>
            <p:cNvSpPr>
              <a:spLocks noChangeShapeType="1"/>
            </p:cNvSpPr>
            <p:nvPr/>
          </p:nvSpPr>
          <p:spPr bwMode="auto">
            <a:xfrm>
              <a:off x="8026238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403" name="Line 491"/>
            <p:cNvSpPr>
              <a:spLocks noChangeShapeType="1"/>
            </p:cNvSpPr>
            <p:nvPr/>
          </p:nvSpPr>
          <p:spPr bwMode="auto">
            <a:xfrm>
              <a:off x="8097971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404" name="Line 492"/>
            <p:cNvSpPr>
              <a:spLocks noChangeShapeType="1"/>
            </p:cNvSpPr>
            <p:nvPr/>
          </p:nvSpPr>
          <p:spPr bwMode="auto">
            <a:xfrm>
              <a:off x="8169703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405" name="Line 493"/>
            <p:cNvSpPr>
              <a:spLocks noChangeShapeType="1"/>
            </p:cNvSpPr>
            <p:nvPr/>
          </p:nvSpPr>
          <p:spPr bwMode="auto">
            <a:xfrm>
              <a:off x="8241436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406" name="Line 494"/>
            <p:cNvSpPr>
              <a:spLocks noChangeShapeType="1"/>
            </p:cNvSpPr>
            <p:nvPr/>
          </p:nvSpPr>
          <p:spPr bwMode="auto">
            <a:xfrm>
              <a:off x="8313169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5412" name="Text Box 500"/>
            <p:cNvSpPr txBox="1">
              <a:spLocks noChangeArrowheads="1"/>
            </p:cNvSpPr>
            <p:nvPr/>
          </p:nvSpPr>
          <p:spPr bwMode="auto">
            <a:xfrm>
              <a:off x="4583113" y="3675063"/>
              <a:ext cx="3721106" cy="10978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square">
              <a:spAutoFit/>
            </a:bodyPr>
            <a:lstStyle/>
            <a:p>
              <a:pPr>
                <a:spcAft>
                  <a:spcPct val="35000"/>
                </a:spcAft>
              </a:pPr>
              <a:r>
                <a:rPr lang="en-GB" sz="1200" dirty="0"/>
                <a:t>BRCA, platinum resistant or  refractory </a:t>
              </a:r>
            </a:p>
            <a:p>
              <a:pPr>
                <a:spcAft>
                  <a:spcPct val="35000"/>
                </a:spcAft>
              </a:pPr>
              <a:r>
                <a:rPr lang="en-GB" sz="1200" dirty="0"/>
                <a:t>BRCA, platinum sensitive</a:t>
              </a:r>
            </a:p>
            <a:p>
              <a:pPr>
                <a:spcAft>
                  <a:spcPct val="35000"/>
                </a:spcAft>
              </a:pPr>
              <a:r>
                <a:rPr lang="en-GB" sz="1200" dirty="0"/>
                <a:t>Non-BRCA, platinum resistant or refractory</a:t>
              </a:r>
            </a:p>
            <a:p>
              <a:pPr>
                <a:spcAft>
                  <a:spcPct val="35000"/>
                </a:spcAft>
              </a:pPr>
              <a:r>
                <a:rPr lang="en-GB" sz="1200" dirty="0"/>
                <a:t>Non-BRCA, platinum sensitive</a:t>
              </a:r>
            </a:p>
          </p:txBody>
        </p:sp>
        <p:sp>
          <p:nvSpPr>
            <p:cNvPr id="1575414" name="Text Box 502"/>
            <p:cNvSpPr txBox="1">
              <a:spLocks noChangeArrowheads="1"/>
            </p:cNvSpPr>
            <p:nvPr/>
          </p:nvSpPr>
          <p:spPr bwMode="auto">
            <a:xfrm>
              <a:off x="1682750" y="3894138"/>
              <a:ext cx="504825" cy="1926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>
              <a:spAutoFit/>
            </a:bodyPr>
            <a:lstStyle/>
            <a:p>
              <a:pPr algn="r">
                <a:spcAft>
                  <a:spcPct val="15000"/>
                </a:spcAft>
              </a:pPr>
              <a:r>
                <a:rPr lang="en-GB" sz="750"/>
                <a:t>120</a:t>
              </a:r>
            </a:p>
            <a:p>
              <a:pPr algn="r">
                <a:spcAft>
                  <a:spcPct val="15000"/>
                </a:spcAft>
              </a:pPr>
              <a:r>
                <a:rPr lang="en-GB" sz="750"/>
                <a:t>100</a:t>
              </a:r>
            </a:p>
            <a:p>
              <a:pPr algn="r">
                <a:spcAft>
                  <a:spcPct val="15000"/>
                </a:spcAft>
              </a:pPr>
              <a:r>
                <a:rPr lang="en-GB" sz="750"/>
                <a:t>80</a:t>
              </a:r>
            </a:p>
            <a:p>
              <a:pPr algn="r">
                <a:spcAft>
                  <a:spcPct val="15000"/>
                </a:spcAft>
              </a:pPr>
              <a:r>
                <a:rPr lang="en-GB" sz="750"/>
                <a:t>60</a:t>
              </a:r>
            </a:p>
            <a:p>
              <a:pPr algn="r">
                <a:spcAft>
                  <a:spcPct val="15000"/>
                </a:spcAft>
              </a:pPr>
              <a:r>
                <a:rPr lang="en-GB" sz="750"/>
                <a:t>40</a:t>
              </a:r>
            </a:p>
            <a:p>
              <a:pPr algn="r">
                <a:spcAft>
                  <a:spcPct val="15000"/>
                </a:spcAft>
              </a:pPr>
              <a:r>
                <a:rPr lang="en-GB" sz="750"/>
                <a:t>20</a:t>
              </a:r>
            </a:p>
            <a:p>
              <a:pPr algn="r">
                <a:spcAft>
                  <a:spcPct val="15000"/>
                </a:spcAft>
              </a:pPr>
              <a:r>
                <a:rPr lang="en-GB" sz="750"/>
                <a:t>0</a:t>
              </a:r>
            </a:p>
            <a:p>
              <a:pPr algn="r">
                <a:spcAft>
                  <a:spcPct val="15000"/>
                </a:spcAft>
              </a:pPr>
              <a:r>
                <a:rPr lang="en-GB" sz="750"/>
                <a:t>–20</a:t>
              </a:r>
            </a:p>
            <a:p>
              <a:pPr algn="r">
                <a:spcAft>
                  <a:spcPct val="15000"/>
                </a:spcAft>
              </a:pPr>
              <a:r>
                <a:rPr lang="en-GB" sz="750"/>
                <a:t>–40</a:t>
              </a:r>
            </a:p>
            <a:p>
              <a:pPr algn="r">
                <a:spcAft>
                  <a:spcPct val="15000"/>
                </a:spcAft>
              </a:pPr>
              <a:r>
                <a:rPr lang="en-GB" sz="750"/>
                <a:t>–60</a:t>
              </a:r>
            </a:p>
            <a:p>
              <a:pPr algn="r">
                <a:spcAft>
                  <a:spcPct val="15000"/>
                </a:spcAft>
              </a:pPr>
              <a:r>
                <a:rPr lang="en-GB" sz="750"/>
                <a:t>–80</a:t>
              </a:r>
            </a:p>
            <a:p>
              <a:pPr algn="r">
                <a:spcAft>
                  <a:spcPct val="15000"/>
                </a:spcAft>
              </a:pPr>
              <a:r>
                <a:rPr lang="en-GB" sz="750"/>
                <a:t>–100</a:t>
              </a:r>
            </a:p>
          </p:txBody>
        </p:sp>
        <p:sp>
          <p:nvSpPr>
            <p:cNvPr id="1575415" name="Text Box 503"/>
            <p:cNvSpPr txBox="1">
              <a:spLocks noChangeArrowheads="1"/>
            </p:cNvSpPr>
            <p:nvPr/>
          </p:nvSpPr>
          <p:spPr bwMode="auto">
            <a:xfrm rot="16200000">
              <a:off x="570706" y="4693156"/>
              <a:ext cx="2017714" cy="5498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>
              <a:spAutoFit/>
            </a:bodyPr>
            <a:lstStyle/>
            <a:p>
              <a:pPr algn="ctr"/>
              <a:r>
                <a:rPr lang="en-GB" sz="1200" dirty="0"/>
                <a:t>Best change from baseline in size of target lesion (%)</a:t>
              </a:r>
            </a:p>
          </p:txBody>
        </p:sp>
        <p:sp>
          <p:nvSpPr>
            <p:cNvPr id="1575422" name="Rectangle 510"/>
            <p:cNvSpPr>
              <a:spLocks noChangeArrowheads="1"/>
            </p:cNvSpPr>
            <p:nvPr/>
          </p:nvSpPr>
          <p:spPr bwMode="auto">
            <a:xfrm>
              <a:off x="4530725" y="4034335"/>
              <a:ext cx="104775" cy="10477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" name="Line 413"/>
            <p:cNvSpPr>
              <a:spLocks noChangeShapeType="1"/>
            </p:cNvSpPr>
            <p:nvPr/>
          </p:nvSpPr>
          <p:spPr bwMode="auto">
            <a:xfrm>
              <a:off x="2436120" y="5325033"/>
              <a:ext cx="3586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7028" y="1440604"/>
            <a:ext cx="5919531" cy="1975771"/>
            <a:chOff x="1304637" y="1554785"/>
            <a:chExt cx="7050295" cy="2161553"/>
          </a:xfrm>
        </p:grpSpPr>
        <p:grpSp>
          <p:nvGrpSpPr>
            <p:cNvPr id="9" name="Group 8"/>
            <p:cNvGrpSpPr/>
            <p:nvPr/>
          </p:nvGrpSpPr>
          <p:grpSpPr>
            <a:xfrm>
              <a:off x="1304637" y="1633537"/>
              <a:ext cx="7050295" cy="2082801"/>
              <a:chOff x="1304637" y="1633537"/>
              <a:chExt cx="7050295" cy="2082801"/>
            </a:xfrm>
          </p:grpSpPr>
          <p:grpSp>
            <p:nvGrpSpPr>
              <p:cNvPr id="507" name="Group 506"/>
              <p:cNvGrpSpPr/>
              <p:nvPr/>
            </p:nvGrpSpPr>
            <p:grpSpPr>
              <a:xfrm>
                <a:off x="3333722" y="2759538"/>
                <a:ext cx="4809081" cy="875821"/>
                <a:chOff x="3333722" y="5020139"/>
                <a:chExt cx="4809081" cy="875821"/>
              </a:xfrm>
              <a:solidFill>
                <a:srgbClr val="FF0066"/>
              </a:solidFill>
            </p:grpSpPr>
            <p:sp>
              <p:nvSpPr>
                <p:cNvPr id="738" name="Rectangle 77"/>
                <p:cNvSpPr>
                  <a:spLocks noChangeArrowheads="1"/>
                </p:cNvSpPr>
                <p:nvPr/>
              </p:nvSpPr>
              <p:spPr bwMode="auto">
                <a:xfrm>
                  <a:off x="3333722" y="5020139"/>
                  <a:ext cx="104610" cy="44837"/>
                </a:xfrm>
                <a:prstGeom prst="rect">
                  <a:avLst/>
                </a:prstGeom>
                <a:grpFill/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39" name="Rectangle 83"/>
                <p:cNvSpPr>
                  <a:spLocks noChangeArrowheads="1"/>
                </p:cNvSpPr>
                <p:nvPr/>
              </p:nvSpPr>
              <p:spPr bwMode="auto">
                <a:xfrm>
                  <a:off x="3976328" y="5064977"/>
                  <a:ext cx="107599" cy="26902"/>
                </a:xfrm>
                <a:prstGeom prst="rect">
                  <a:avLst/>
                </a:prstGeom>
                <a:grpFill/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0" name="Rectangle 86"/>
                <p:cNvSpPr>
                  <a:spLocks noChangeArrowheads="1"/>
                </p:cNvSpPr>
                <p:nvPr/>
              </p:nvSpPr>
              <p:spPr bwMode="auto">
                <a:xfrm>
                  <a:off x="4299125" y="5064977"/>
                  <a:ext cx="104610" cy="38859"/>
                </a:xfrm>
                <a:prstGeom prst="rect">
                  <a:avLst/>
                </a:prstGeom>
                <a:grpFill/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1" name="Rectangle 88"/>
                <p:cNvSpPr>
                  <a:spLocks noChangeArrowheads="1"/>
                </p:cNvSpPr>
                <p:nvPr/>
              </p:nvSpPr>
              <p:spPr bwMode="auto">
                <a:xfrm>
                  <a:off x="4511335" y="5064977"/>
                  <a:ext cx="107599" cy="80707"/>
                </a:xfrm>
                <a:prstGeom prst="rect">
                  <a:avLst/>
                </a:prstGeom>
                <a:grpFill/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2" name="Rectangle 89"/>
                <p:cNvSpPr>
                  <a:spLocks noChangeArrowheads="1"/>
                </p:cNvSpPr>
                <p:nvPr/>
              </p:nvSpPr>
              <p:spPr bwMode="auto">
                <a:xfrm>
                  <a:off x="4618934" y="5064977"/>
                  <a:ext cx="107599" cy="89674"/>
                </a:xfrm>
                <a:prstGeom prst="rect">
                  <a:avLst/>
                </a:prstGeom>
                <a:grpFill/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3" name="Rectangle 91"/>
                <p:cNvSpPr>
                  <a:spLocks noChangeArrowheads="1"/>
                </p:cNvSpPr>
                <p:nvPr/>
              </p:nvSpPr>
              <p:spPr bwMode="auto">
                <a:xfrm>
                  <a:off x="4834132" y="5064977"/>
                  <a:ext cx="104610" cy="110598"/>
                </a:xfrm>
                <a:prstGeom prst="rect">
                  <a:avLst/>
                </a:prstGeom>
                <a:grpFill/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4" name="Rectangle 92"/>
                <p:cNvSpPr>
                  <a:spLocks noChangeArrowheads="1"/>
                </p:cNvSpPr>
                <p:nvPr/>
              </p:nvSpPr>
              <p:spPr bwMode="auto">
                <a:xfrm>
                  <a:off x="4941731" y="5064977"/>
                  <a:ext cx="104610" cy="113588"/>
                </a:xfrm>
                <a:prstGeom prst="rect">
                  <a:avLst/>
                </a:prstGeom>
                <a:grpFill/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5" name="Rectangle 97"/>
                <p:cNvSpPr>
                  <a:spLocks noChangeArrowheads="1"/>
                </p:cNvSpPr>
                <p:nvPr/>
              </p:nvSpPr>
              <p:spPr bwMode="auto">
                <a:xfrm>
                  <a:off x="5476737" y="5064977"/>
                  <a:ext cx="107599" cy="149457"/>
                </a:xfrm>
                <a:prstGeom prst="rect">
                  <a:avLst/>
                </a:prstGeom>
                <a:grpFill/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6" name="Rectangle 99"/>
                <p:cNvSpPr>
                  <a:spLocks noChangeArrowheads="1"/>
                </p:cNvSpPr>
                <p:nvPr/>
              </p:nvSpPr>
              <p:spPr bwMode="auto">
                <a:xfrm>
                  <a:off x="5691936" y="5064977"/>
                  <a:ext cx="104610" cy="185327"/>
                </a:xfrm>
                <a:prstGeom prst="rect">
                  <a:avLst/>
                </a:prstGeom>
                <a:grpFill/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7" name="Rectangle 101"/>
                <p:cNvSpPr>
                  <a:spLocks noChangeArrowheads="1"/>
                </p:cNvSpPr>
                <p:nvPr/>
              </p:nvSpPr>
              <p:spPr bwMode="auto">
                <a:xfrm>
                  <a:off x="5907134" y="5064977"/>
                  <a:ext cx="104610" cy="289947"/>
                </a:xfrm>
                <a:prstGeom prst="rect">
                  <a:avLst/>
                </a:prstGeom>
                <a:grpFill/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8" name="Rectangle 103"/>
                <p:cNvSpPr>
                  <a:spLocks noChangeArrowheads="1"/>
                </p:cNvSpPr>
                <p:nvPr/>
              </p:nvSpPr>
              <p:spPr bwMode="auto">
                <a:xfrm>
                  <a:off x="6119343" y="5064977"/>
                  <a:ext cx="107599" cy="358698"/>
                </a:xfrm>
                <a:prstGeom prst="rect">
                  <a:avLst/>
                </a:prstGeom>
                <a:grpFill/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9" name="Rectangle 104"/>
                <p:cNvSpPr>
                  <a:spLocks noChangeArrowheads="1"/>
                </p:cNvSpPr>
                <p:nvPr/>
              </p:nvSpPr>
              <p:spPr bwMode="auto">
                <a:xfrm>
                  <a:off x="6226942" y="5064977"/>
                  <a:ext cx="107599" cy="367665"/>
                </a:xfrm>
                <a:prstGeom prst="rect">
                  <a:avLst/>
                </a:prstGeom>
                <a:grpFill/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0" name="Rectangle 108"/>
                <p:cNvSpPr>
                  <a:spLocks noChangeArrowheads="1"/>
                </p:cNvSpPr>
                <p:nvPr/>
              </p:nvSpPr>
              <p:spPr bwMode="auto">
                <a:xfrm>
                  <a:off x="6657339" y="5064977"/>
                  <a:ext cx="104610" cy="424459"/>
                </a:xfrm>
                <a:prstGeom prst="rect">
                  <a:avLst/>
                </a:prstGeom>
                <a:grpFill/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1" name="Rectangle 109"/>
                <p:cNvSpPr>
                  <a:spLocks noChangeArrowheads="1"/>
                </p:cNvSpPr>
                <p:nvPr/>
              </p:nvSpPr>
              <p:spPr bwMode="auto">
                <a:xfrm>
                  <a:off x="6761949" y="5064977"/>
                  <a:ext cx="107599" cy="427448"/>
                </a:xfrm>
                <a:prstGeom prst="rect">
                  <a:avLst/>
                </a:prstGeom>
                <a:grpFill/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2" name="Rectangle 111"/>
                <p:cNvSpPr>
                  <a:spLocks noChangeArrowheads="1"/>
                </p:cNvSpPr>
                <p:nvPr/>
              </p:nvSpPr>
              <p:spPr bwMode="auto">
                <a:xfrm>
                  <a:off x="6977147" y="5064977"/>
                  <a:ext cx="107599" cy="445383"/>
                </a:xfrm>
                <a:prstGeom prst="rect">
                  <a:avLst/>
                </a:prstGeom>
                <a:grpFill/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3" name="Rectangle 113"/>
                <p:cNvSpPr>
                  <a:spLocks noChangeArrowheads="1"/>
                </p:cNvSpPr>
                <p:nvPr/>
              </p:nvSpPr>
              <p:spPr bwMode="auto">
                <a:xfrm>
                  <a:off x="7192345" y="5064977"/>
                  <a:ext cx="104610" cy="472285"/>
                </a:xfrm>
                <a:prstGeom prst="rect">
                  <a:avLst/>
                </a:prstGeom>
                <a:grpFill/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4" name="Rectangle 115"/>
                <p:cNvSpPr>
                  <a:spLocks noChangeArrowheads="1"/>
                </p:cNvSpPr>
                <p:nvPr/>
              </p:nvSpPr>
              <p:spPr bwMode="auto">
                <a:xfrm>
                  <a:off x="7407543" y="5064977"/>
                  <a:ext cx="104610" cy="511144"/>
                </a:xfrm>
                <a:prstGeom prst="rect">
                  <a:avLst/>
                </a:prstGeom>
                <a:grpFill/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5" name="Rectangle 119"/>
                <p:cNvSpPr>
                  <a:spLocks noChangeArrowheads="1"/>
                </p:cNvSpPr>
                <p:nvPr/>
              </p:nvSpPr>
              <p:spPr bwMode="auto">
                <a:xfrm>
                  <a:off x="7828973" y="5064977"/>
                  <a:ext cx="107599" cy="696471"/>
                </a:xfrm>
                <a:prstGeom prst="rect">
                  <a:avLst/>
                </a:prstGeom>
                <a:grpFill/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6" name="Rectangle 121"/>
                <p:cNvSpPr>
                  <a:spLocks noChangeArrowheads="1"/>
                </p:cNvSpPr>
                <p:nvPr/>
              </p:nvSpPr>
              <p:spPr bwMode="auto">
                <a:xfrm>
                  <a:off x="8038193" y="5064977"/>
                  <a:ext cx="104610" cy="830983"/>
                </a:xfrm>
                <a:prstGeom prst="rect">
                  <a:avLst/>
                </a:prstGeom>
                <a:grpFill/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08" name="Group 507"/>
              <p:cNvGrpSpPr/>
              <p:nvPr/>
            </p:nvGrpSpPr>
            <p:grpSpPr>
              <a:xfrm>
                <a:off x="2798716" y="2654918"/>
                <a:ext cx="5448698" cy="1016310"/>
                <a:chOff x="2798716" y="4915519"/>
                <a:chExt cx="5448698" cy="1016310"/>
              </a:xfrm>
              <a:solidFill>
                <a:srgbClr val="EAEAEA"/>
              </a:solidFill>
            </p:grpSpPr>
            <p:sp>
              <p:nvSpPr>
                <p:cNvPr id="728" name="Rectangle 72"/>
                <p:cNvSpPr>
                  <a:spLocks noChangeArrowheads="1"/>
                </p:cNvSpPr>
                <p:nvPr/>
              </p:nvSpPr>
              <p:spPr bwMode="auto">
                <a:xfrm>
                  <a:off x="2798716" y="4915519"/>
                  <a:ext cx="104610" cy="149457"/>
                </a:xfrm>
                <a:prstGeom prst="rect">
                  <a:avLst/>
                </a:prstGeom>
                <a:grpFill/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9" name="Rectangle 76"/>
                <p:cNvSpPr>
                  <a:spLocks noChangeArrowheads="1"/>
                </p:cNvSpPr>
                <p:nvPr/>
              </p:nvSpPr>
              <p:spPr bwMode="auto">
                <a:xfrm>
                  <a:off x="3226123" y="5001904"/>
                  <a:ext cx="107599" cy="65761"/>
                </a:xfrm>
                <a:prstGeom prst="rect">
                  <a:avLst/>
                </a:prstGeom>
                <a:grpFill/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30" name="Rectangle 85"/>
                <p:cNvSpPr>
                  <a:spLocks noChangeArrowheads="1"/>
                </p:cNvSpPr>
                <p:nvPr/>
              </p:nvSpPr>
              <p:spPr bwMode="auto">
                <a:xfrm>
                  <a:off x="4191526" y="5064977"/>
                  <a:ext cx="104610" cy="35870"/>
                </a:xfrm>
                <a:prstGeom prst="rect">
                  <a:avLst/>
                </a:prstGeom>
                <a:grpFill/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31" name="Rectangle 100"/>
                <p:cNvSpPr>
                  <a:spLocks noChangeArrowheads="1"/>
                </p:cNvSpPr>
                <p:nvPr/>
              </p:nvSpPr>
              <p:spPr bwMode="auto">
                <a:xfrm>
                  <a:off x="5799535" y="5064977"/>
                  <a:ext cx="104610" cy="191305"/>
                </a:xfrm>
                <a:prstGeom prst="rect">
                  <a:avLst/>
                </a:prstGeom>
                <a:grpFill/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32" name="Rectangle 102"/>
                <p:cNvSpPr>
                  <a:spLocks noChangeArrowheads="1"/>
                </p:cNvSpPr>
                <p:nvPr/>
              </p:nvSpPr>
              <p:spPr bwMode="auto">
                <a:xfrm>
                  <a:off x="6011744" y="5064977"/>
                  <a:ext cx="107599" cy="334784"/>
                </a:xfrm>
                <a:prstGeom prst="rect">
                  <a:avLst/>
                </a:prstGeom>
                <a:grpFill/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33" name="Rectangle 107"/>
                <p:cNvSpPr>
                  <a:spLocks noChangeArrowheads="1"/>
                </p:cNvSpPr>
                <p:nvPr/>
              </p:nvSpPr>
              <p:spPr bwMode="auto">
                <a:xfrm>
                  <a:off x="6549739" y="5064977"/>
                  <a:ext cx="104610" cy="391578"/>
                </a:xfrm>
                <a:prstGeom prst="rect">
                  <a:avLst/>
                </a:prstGeom>
                <a:grpFill/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34" name="Rectangle 110"/>
                <p:cNvSpPr>
                  <a:spLocks noChangeArrowheads="1"/>
                </p:cNvSpPr>
                <p:nvPr/>
              </p:nvSpPr>
              <p:spPr bwMode="auto">
                <a:xfrm>
                  <a:off x="6869548" y="5064977"/>
                  <a:ext cx="107599" cy="442394"/>
                </a:xfrm>
                <a:prstGeom prst="rect">
                  <a:avLst/>
                </a:prstGeom>
                <a:grpFill/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35" name="Rectangle 112"/>
                <p:cNvSpPr>
                  <a:spLocks noChangeArrowheads="1"/>
                </p:cNvSpPr>
                <p:nvPr/>
              </p:nvSpPr>
              <p:spPr bwMode="auto">
                <a:xfrm>
                  <a:off x="7084746" y="5064977"/>
                  <a:ext cx="104610" cy="448372"/>
                </a:xfrm>
                <a:prstGeom prst="rect">
                  <a:avLst/>
                </a:prstGeom>
                <a:grpFill/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36" name="Rectangle 122"/>
                <p:cNvSpPr>
                  <a:spLocks noChangeArrowheads="1"/>
                </p:cNvSpPr>
                <p:nvPr/>
              </p:nvSpPr>
              <p:spPr bwMode="auto">
                <a:xfrm>
                  <a:off x="8142804" y="5064977"/>
                  <a:ext cx="104610" cy="866852"/>
                </a:xfrm>
                <a:prstGeom prst="rect">
                  <a:avLst/>
                </a:prstGeom>
                <a:grpFill/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09" name="Group 508"/>
              <p:cNvGrpSpPr/>
              <p:nvPr/>
            </p:nvGrpSpPr>
            <p:grpSpPr>
              <a:xfrm>
                <a:off x="2263709" y="1901824"/>
                <a:ext cx="5571242" cy="1599023"/>
                <a:chOff x="2263709" y="4162425"/>
                <a:chExt cx="5571242" cy="1599023"/>
              </a:xfrm>
              <a:solidFill>
                <a:srgbClr val="FF0066"/>
              </a:solidFill>
            </p:grpSpPr>
            <p:sp>
              <p:nvSpPr>
                <p:cNvPr id="708" name="Rectangle 67"/>
                <p:cNvSpPr>
                  <a:spLocks noChangeArrowheads="1"/>
                </p:cNvSpPr>
                <p:nvPr/>
              </p:nvSpPr>
              <p:spPr bwMode="auto">
                <a:xfrm>
                  <a:off x="2263709" y="4353560"/>
                  <a:ext cx="104610" cy="711417"/>
                </a:xfrm>
                <a:prstGeom prst="rect">
                  <a:avLst/>
                </a:prstGeom>
                <a:grpFill/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09" name="Rectangle 68"/>
                <p:cNvSpPr>
                  <a:spLocks noChangeArrowheads="1"/>
                </p:cNvSpPr>
                <p:nvPr/>
              </p:nvSpPr>
              <p:spPr bwMode="auto">
                <a:xfrm>
                  <a:off x="2368319" y="4604648"/>
                  <a:ext cx="107599" cy="460329"/>
                </a:xfrm>
                <a:prstGeom prst="rect">
                  <a:avLst/>
                </a:prstGeom>
                <a:grpFill/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0" name="Rectangle 69"/>
                <p:cNvSpPr>
                  <a:spLocks noChangeArrowheads="1"/>
                </p:cNvSpPr>
                <p:nvPr/>
              </p:nvSpPr>
              <p:spPr bwMode="auto">
                <a:xfrm>
                  <a:off x="2475918" y="4786986"/>
                  <a:ext cx="107599" cy="277991"/>
                </a:xfrm>
                <a:prstGeom prst="rect">
                  <a:avLst/>
                </a:prstGeom>
                <a:grpFill/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1" name="Rectangle 70"/>
                <p:cNvSpPr>
                  <a:spLocks noChangeArrowheads="1"/>
                </p:cNvSpPr>
                <p:nvPr/>
              </p:nvSpPr>
              <p:spPr bwMode="auto">
                <a:xfrm>
                  <a:off x="2583518" y="4813888"/>
                  <a:ext cx="104610" cy="251088"/>
                </a:xfrm>
                <a:prstGeom prst="rect">
                  <a:avLst/>
                </a:prstGeom>
                <a:grpFill/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2" name="Rectangle 71"/>
                <p:cNvSpPr>
                  <a:spLocks noChangeArrowheads="1"/>
                </p:cNvSpPr>
                <p:nvPr/>
              </p:nvSpPr>
              <p:spPr bwMode="auto">
                <a:xfrm>
                  <a:off x="2691117" y="4861715"/>
                  <a:ext cx="104610" cy="203262"/>
                </a:xfrm>
                <a:prstGeom prst="rect">
                  <a:avLst/>
                </a:prstGeom>
                <a:grpFill/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3" name="Rectangle 73"/>
                <p:cNvSpPr>
                  <a:spLocks noChangeArrowheads="1"/>
                </p:cNvSpPr>
                <p:nvPr/>
              </p:nvSpPr>
              <p:spPr bwMode="auto">
                <a:xfrm>
                  <a:off x="2906315" y="4942422"/>
                  <a:ext cx="104610" cy="122555"/>
                </a:xfrm>
                <a:prstGeom prst="rect">
                  <a:avLst/>
                </a:prstGeom>
                <a:grpFill/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4" name="Rectangle 74"/>
                <p:cNvSpPr>
                  <a:spLocks noChangeArrowheads="1"/>
                </p:cNvSpPr>
                <p:nvPr/>
              </p:nvSpPr>
              <p:spPr bwMode="auto">
                <a:xfrm>
                  <a:off x="3010925" y="4987259"/>
                  <a:ext cx="107599" cy="77718"/>
                </a:xfrm>
                <a:prstGeom prst="rect">
                  <a:avLst/>
                </a:prstGeom>
                <a:grpFill/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5" name="Rectangle 75"/>
                <p:cNvSpPr>
                  <a:spLocks noChangeArrowheads="1"/>
                </p:cNvSpPr>
                <p:nvPr/>
              </p:nvSpPr>
              <p:spPr bwMode="auto">
                <a:xfrm>
                  <a:off x="3118524" y="4987259"/>
                  <a:ext cx="107599" cy="77718"/>
                </a:xfrm>
                <a:prstGeom prst="rect">
                  <a:avLst/>
                </a:prstGeom>
                <a:grpFill/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6" name="Rectangle 84"/>
                <p:cNvSpPr>
                  <a:spLocks noChangeArrowheads="1"/>
                </p:cNvSpPr>
                <p:nvPr/>
              </p:nvSpPr>
              <p:spPr bwMode="auto">
                <a:xfrm>
                  <a:off x="4083927" y="5064977"/>
                  <a:ext cx="104610" cy="35870"/>
                </a:xfrm>
                <a:prstGeom prst="rect">
                  <a:avLst/>
                </a:prstGeom>
                <a:grpFill/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7" name="Rectangle 87"/>
                <p:cNvSpPr>
                  <a:spLocks noChangeArrowheads="1"/>
                </p:cNvSpPr>
                <p:nvPr/>
              </p:nvSpPr>
              <p:spPr bwMode="auto">
                <a:xfrm>
                  <a:off x="4406724" y="5064977"/>
                  <a:ext cx="104610" cy="44837"/>
                </a:xfrm>
                <a:prstGeom prst="rect">
                  <a:avLst/>
                </a:prstGeom>
                <a:grpFill/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8" name="Rectangle 90"/>
                <p:cNvSpPr>
                  <a:spLocks noChangeArrowheads="1"/>
                </p:cNvSpPr>
                <p:nvPr/>
              </p:nvSpPr>
              <p:spPr bwMode="auto">
                <a:xfrm>
                  <a:off x="4726533" y="5067966"/>
                  <a:ext cx="107599" cy="104620"/>
                </a:xfrm>
                <a:prstGeom prst="rect">
                  <a:avLst/>
                </a:prstGeom>
                <a:grpFill/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" name="Rectangle 93"/>
                <p:cNvSpPr>
                  <a:spLocks noChangeArrowheads="1"/>
                </p:cNvSpPr>
                <p:nvPr/>
              </p:nvSpPr>
              <p:spPr bwMode="auto">
                <a:xfrm>
                  <a:off x="5049330" y="5064977"/>
                  <a:ext cx="104610" cy="125544"/>
                </a:xfrm>
                <a:prstGeom prst="rect">
                  <a:avLst/>
                </a:prstGeom>
                <a:grpFill/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" name="Rectangle 94"/>
                <p:cNvSpPr>
                  <a:spLocks noChangeArrowheads="1"/>
                </p:cNvSpPr>
                <p:nvPr/>
              </p:nvSpPr>
              <p:spPr bwMode="auto">
                <a:xfrm>
                  <a:off x="5156929" y="5064977"/>
                  <a:ext cx="104610" cy="125544"/>
                </a:xfrm>
                <a:prstGeom prst="rect">
                  <a:avLst/>
                </a:prstGeom>
                <a:grpFill/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1" name="Rectangle 95"/>
                <p:cNvSpPr>
                  <a:spLocks noChangeArrowheads="1"/>
                </p:cNvSpPr>
                <p:nvPr/>
              </p:nvSpPr>
              <p:spPr bwMode="auto">
                <a:xfrm>
                  <a:off x="5261539" y="5064977"/>
                  <a:ext cx="107599" cy="125544"/>
                </a:xfrm>
                <a:prstGeom prst="rect">
                  <a:avLst/>
                </a:prstGeom>
                <a:grpFill/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2" name="Rectangle 96"/>
                <p:cNvSpPr>
                  <a:spLocks noChangeArrowheads="1"/>
                </p:cNvSpPr>
                <p:nvPr/>
              </p:nvSpPr>
              <p:spPr bwMode="auto">
                <a:xfrm>
                  <a:off x="5369138" y="5064977"/>
                  <a:ext cx="107599" cy="149457"/>
                </a:xfrm>
                <a:prstGeom prst="rect">
                  <a:avLst/>
                </a:prstGeom>
                <a:grpFill/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3" name="Rectangle 98"/>
                <p:cNvSpPr>
                  <a:spLocks noChangeArrowheads="1"/>
                </p:cNvSpPr>
                <p:nvPr/>
              </p:nvSpPr>
              <p:spPr bwMode="auto">
                <a:xfrm>
                  <a:off x="5584337" y="5064977"/>
                  <a:ext cx="104610" cy="152446"/>
                </a:xfrm>
                <a:prstGeom prst="rect">
                  <a:avLst/>
                </a:prstGeom>
                <a:grpFill/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4" name="Rectangle 114"/>
                <p:cNvSpPr>
                  <a:spLocks noChangeArrowheads="1"/>
                </p:cNvSpPr>
                <p:nvPr/>
              </p:nvSpPr>
              <p:spPr bwMode="auto">
                <a:xfrm>
                  <a:off x="7299944" y="5064977"/>
                  <a:ext cx="104610" cy="505166"/>
                </a:xfrm>
                <a:prstGeom prst="rect">
                  <a:avLst/>
                </a:prstGeom>
                <a:grpFill/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5" name="Rectangle 117"/>
                <p:cNvSpPr>
                  <a:spLocks noChangeArrowheads="1"/>
                </p:cNvSpPr>
                <p:nvPr/>
              </p:nvSpPr>
              <p:spPr bwMode="auto">
                <a:xfrm>
                  <a:off x="7619753" y="5064977"/>
                  <a:ext cx="107599" cy="669569"/>
                </a:xfrm>
                <a:prstGeom prst="rect">
                  <a:avLst/>
                </a:prstGeom>
                <a:grpFill/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6" name="Rectangle 118"/>
                <p:cNvSpPr>
                  <a:spLocks noChangeArrowheads="1"/>
                </p:cNvSpPr>
                <p:nvPr/>
              </p:nvSpPr>
              <p:spPr bwMode="auto">
                <a:xfrm>
                  <a:off x="7727352" y="5064977"/>
                  <a:ext cx="107599" cy="696471"/>
                </a:xfrm>
                <a:prstGeom prst="rect">
                  <a:avLst/>
                </a:prstGeom>
                <a:grpFill/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7" name="Rectangle 511"/>
                <p:cNvSpPr>
                  <a:spLocks noChangeArrowheads="1"/>
                </p:cNvSpPr>
                <p:nvPr/>
              </p:nvSpPr>
              <p:spPr bwMode="auto">
                <a:xfrm>
                  <a:off x="4530725" y="4162425"/>
                  <a:ext cx="104775" cy="104775"/>
                </a:xfrm>
                <a:prstGeom prst="rect">
                  <a:avLst/>
                </a:prstGeom>
                <a:grpFill/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510" name="Rectangle 78"/>
              <p:cNvSpPr>
                <a:spLocks noChangeArrowheads="1"/>
              </p:cNvSpPr>
              <p:nvPr/>
            </p:nvSpPr>
            <p:spPr bwMode="auto">
              <a:xfrm>
                <a:off x="3441321" y="2774484"/>
                <a:ext cx="104610" cy="29891"/>
              </a:xfrm>
              <a:prstGeom prst="rect">
                <a:avLst/>
              </a:prstGeom>
              <a:solidFill>
                <a:srgbClr val="EAEAEA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1" name="Rectangle 79"/>
              <p:cNvSpPr>
                <a:spLocks noChangeArrowheads="1"/>
              </p:cNvSpPr>
              <p:nvPr/>
            </p:nvSpPr>
            <p:spPr bwMode="auto">
              <a:xfrm>
                <a:off x="3545932" y="2795108"/>
                <a:ext cx="107599" cy="14946"/>
              </a:xfrm>
              <a:prstGeom prst="rect">
                <a:avLst/>
              </a:prstGeom>
              <a:solidFill>
                <a:schemeClr val="accent1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2" name="Rectangle 80"/>
              <p:cNvSpPr>
                <a:spLocks noChangeArrowheads="1"/>
              </p:cNvSpPr>
              <p:nvPr/>
            </p:nvSpPr>
            <p:spPr bwMode="auto">
              <a:xfrm>
                <a:off x="3656520" y="2795108"/>
                <a:ext cx="104610" cy="14946"/>
              </a:xfrm>
              <a:prstGeom prst="rect">
                <a:avLst/>
              </a:prstGeom>
              <a:solidFill>
                <a:schemeClr val="accent1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" name="Rectangle 81"/>
              <p:cNvSpPr>
                <a:spLocks noChangeArrowheads="1"/>
              </p:cNvSpPr>
              <p:nvPr/>
            </p:nvSpPr>
            <p:spPr bwMode="auto">
              <a:xfrm>
                <a:off x="3761130" y="2798097"/>
                <a:ext cx="107599" cy="8967"/>
              </a:xfrm>
              <a:prstGeom prst="rect">
                <a:avLst/>
              </a:prstGeom>
              <a:solidFill>
                <a:srgbClr val="A01284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4" name="Rectangle 82"/>
              <p:cNvSpPr>
                <a:spLocks noChangeArrowheads="1"/>
              </p:cNvSpPr>
              <p:nvPr/>
            </p:nvSpPr>
            <p:spPr bwMode="auto">
              <a:xfrm>
                <a:off x="3868729" y="2804376"/>
                <a:ext cx="107599" cy="17935"/>
              </a:xfrm>
              <a:prstGeom prst="rect">
                <a:avLst/>
              </a:prstGeom>
              <a:solidFill>
                <a:srgbClr val="189332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5" name="Rectangle 105"/>
              <p:cNvSpPr>
                <a:spLocks noChangeArrowheads="1"/>
              </p:cNvSpPr>
              <p:nvPr/>
            </p:nvSpPr>
            <p:spPr bwMode="auto">
              <a:xfrm>
                <a:off x="6334541" y="2804376"/>
                <a:ext cx="104610" cy="370654"/>
              </a:xfrm>
              <a:prstGeom prst="rect">
                <a:avLst/>
              </a:prstGeom>
              <a:solidFill>
                <a:srgbClr val="EAEAEA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6" name="Rectangle 106"/>
              <p:cNvSpPr>
                <a:spLocks noChangeArrowheads="1"/>
              </p:cNvSpPr>
              <p:nvPr/>
            </p:nvSpPr>
            <p:spPr bwMode="auto">
              <a:xfrm>
                <a:off x="6442140" y="2804376"/>
                <a:ext cx="104610" cy="373643"/>
              </a:xfrm>
              <a:prstGeom prst="rect">
                <a:avLst/>
              </a:prstGeom>
              <a:solidFill>
                <a:srgbClr val="EAEAEA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7" name="Rectangle 116"/>
              <p:cNvSpPr>
                <a:spLocks noChangeArrowheads="1"/>
              </p:cNvSpPr>
              <p:nvPr/>
            </p:nvSpPr>
            <p:spPr bwMode="auto">
              <a:xfrm>
                <a:off x="7512153" y="2804376"/>
                <a:ext cx="107599" cy="564949"/>
              </a:xfrm>
              <a:prstGeom prst="rect">
                <a:avLst/>
              </a:prstGeom>
              <a:solidFill>
                <a:srgbClr val="EAEAEA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8" name="Rectangle 120"/>
              <p:cNvSpPr>
                <a:spLocks noChangeArrowheads="1"/>
              </p:cNvSpPr>
              <p:nvPr/>
            </p:nvSpPr>
            <p:spPr bwMode="auto">
              <a:xfrm>
                <a:off x="7933583" y="2804376"/>
                <a:ext cx="104610" cy="738319"/>
              </a:xfrm>
              <a:prstGeom prst="rect">
                <a:avLst/>
              </a:prstGeom>
              <a:solidFill>
                <a:srgbClr val="EAEAEA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9" name="Line 309"/>
              <p:cNvSpPr>
                <a:spLocks noChangeShapeType="1"/>
              </p:cNvSpPr>
              <p:nvPr/>
            </p:nvSpPr>
            <p:spPr bwMode="auto">
              <a:xfrm flipV="1">
                <a:off x="2209890" y="1755185"/>
                <a:ext cx="0" cy="1930989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0" name="Line 310"/>
              <p:cNvSpPr>
                <a:spLocks noChangeShapeType="1"/>
              </p:cNvSpPr>
              <p:nvPr/>
            </p:nvSpPr>
            <p:spPr bwMode="auto">
              <a:xfrm>
                <a:off x="2135169" y="3674217"/>
                <a:ext cx="71732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1" name="Line 311"/>
              <p:cNvSpPr>
                <a:spLocks noChangeShapeType="1"/>
              </p:cNvSpPr>
              <p:nvPr/>
            </p:nvSpPr>
            <p:spPr bwMode="auto">
              <a:xfrm>
                <a:off x="2135169" y="3500847"/>
                <a:ext cx="71732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" name="Line 312"/>
              <p:cNvSpPr>
                <a:spLocks noChangeShapeType="1"/>
              </p:cNvSpPr>
              <p:nvPr/>
            </p:nvSpPr>
            <p:spPr bwMode="auto">
              <a:xfrm>
                <a:off x="2135169" y="3327476"/>
                <a:ext cx="71732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3" name="Line 313"/>
              <p:cNvSpPr>
                <a:spLocks noChangeShapeType="1"/>
              </p:cNvSpPr>
              <p:nvPr/>
            </p:nvSpPr>
            <p:spPr bwMode="auto">
              <a:xfrm>
                <a:off x="2135169" y="3154106"/>
                <a:ext cx="71732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4" name="Line 314"/>
              <p:cNvSpPr>
                <a:spLocks noChangeShapeType="1"/>
              </p:cNvSpPr>
              <p:nvPr/>
            </p:nvSpPr>
            <p:spPr bwMode="auto">
              <a:xfrm>
                <a:off x="2135169" y="2980735"/>
                <a:ext cx="71732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5" name="Line 315"/>
              <p:cNvSpPr>
                <a:spLocks noChangeShapeType="1"/>
              </p:cNvSpPr>
              <p:nvPr/>
            </p:nvSpPr>
            <p:spPr bwMode="auto">
              <a:xfrm>
                <a:off x="2135169" y="2807365"/>
                <a:ext cx="6219763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6" name="Line 316"/>
              <p:cNvSpPr>
                <a:spLocks noChangeShapeType="1"/>
              </p:cNvSpPr>
              <p:nvPr/>
            </p:nvSpPr>
            <p:spPr bwMode="auto">
              <a:xfrm>
                <a:off x="2135169" y="2633994"/>
                <a:ext cx="71732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7" name="Line 317"/>
              <p:cNvSpPr>
                <a:spLocks noChangeShapeType="1"/>
              </p:cNvSpPr>
              <p:nvPr/>
            </p:nvSpPr>
            <p:spPr bwMode="auto">
              <a:xfrm>
                <a:off x="2135169" y="2460624"/>
                <a:ext cx="71732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8" name="Line 318"/>
              <p:cNvSpPr>
                <a:spLocks noChangeShapeType="1"/>
              </p:cNvSpPr>
              <p:nvPr/>
            </p:nvSpPr>
            <p:spPr bwMode="auto">
              <a:xfrm>
                <a:off x="2135169" y="2287254"/>
                <a:ext cx="71732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9" name="Line 319"/>
              <p:cNvSpPr>
                <a:spLocks noChangeShapeType="1"/>
              </p:cNvSpPr>
              <p:nvPr/>
            </p:nvSpPr>
            <p:spPr bwMode="auto">
              <a:xfrm>
                <a:off x="2135169" y="2113883"/>
                <a:ext cx="71732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0" name="Line 320"/>
              <p:cNvSpPr>
                <a:spLocks noChangeShapeType="1"/>
              </p:cNvSpPr>
              <p:nvPr/>
            </p:nvSpPr>
            <p:spPr bwMode="auto">
              <a:xfrm>
                <a:off x="2135169" y="1940513"/>
                <a:ext cx="71732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1" name="Line 321"/>
              <p:cNvSpPr>
                <a:spLocks noChangeShapeType="1"/>
              </p:cNvSpPr>
              <p:nvPr/>
            </p:nvSpPr>
            <p:spPr bwMode="auto">
              <a:xfrm>
                <a:off x="2135169" y="1767142"/>
                <a:ext cx="71732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2" name="Line 322"/>
              <p:cNvSpPr>
                <a:spLocks noChangeShapeType="1"/>
              </p:cNvSpPr>
              <p:nvPr/>
            </p:nvSpPr>
            <p:spPr bwMode="auto">
              <a:xfrm>
                <a:off x="2215868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3" name="Line 323"/>
              <p:cNvSpPr>
                <a:spLocks noChangeShapeType="1"/>
              </p:cNvSpPr>
              <p:nvPr/>
            </p:nvSpPr>
            <p:spPr bwMode="auto">
              <a:xfrm>
                <a:off x="2287600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4" name="Line 324"/>
              <p:cNvSpPr>
                <a:spLocks noChangeShapeType="1"/>
              </p:cNvSpPr>
              <p:nvPr/>
            </p:nvSpPr>
            <p:spPr bwMode="auto">
              <a:xfrm>
                <a:off x="2359332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5" name="Line 325"/>
              <p:cNvSpPr>
                <a:spLocks noChangeShapeType="1"/>
              </p:cNvSpPr>
              <p:nvPr/>
            </p:nvSpPr>
            <p:spPr bwMode="auto">
              <a:xfrm>
                <a:off x="2431064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6" name="Line 326"/>
              <p:cNvSpPr>
                <a:spLocks noChangeShapeType="1"/>
              </p:cNvSpPr>
              <p:nvPr/>
            </p:nvSpPr>
            <p:spPr bwMode="auto">
              <a:xfrm>
                <a:off x="2502796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7" name="Line 327"/>
              <p:cNvSpPr>
                <a:spLocks noChangeShapeType="1"/>
              </p:cNvSpPr>
              <p:nvPr/>
            </p:nvSpPr>
            <p:spPr bwMode="auto">
              <a:xfrm>
                <a:off x="2574528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8" name="Line 328"/>
              <p:cNvSpPr>
                <a:spLocks noChangeShapeType="1"/>
              </p:cNvSpPr>
              <p:nvPr/>
            </p:nvSpPr>
            <p:spPr bwMode="auto">
              <a:xfrm>
                <a:off x="2646260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9" name="Line 329"/>
              <p:cNvSpPr>
                <a:spLocks noChangeShapeType="1"/>
              </p:cNvSpPr>
              <p:nvPr/>
            </p:nvSpPr>
            <p:spPr bwMode="auto">
              <a:xfrm>
                <a:off x="2717992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0" name="Line 330"/>
              <p:cNvSpPr>
                <a:spLocks noChangeShapeType="1"/>
              </p:cNvSpPr>
              <p:nvPr/>
            </p:nvSpPr>
            <p:spPr bwMode="auto">
              <a:xfrm>
                <a:off x="2789724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1" name="Line 331"/>
              <p:cNvSpPr>
                <a:spLocks noChangeShapeType="1"/>
              </p:cNvSpPr>
              <p:nvPr/>
            </p:nvSpPr>
            <p:spPr bwMode="auto">
              <a:xfrm>
                <a:off x="2861456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2" name="Line 332"/>
              <p:cNvSpPr>
                <a:spLocks noChangeShapeType="1"/>
              </p:cNvSpPr>
              <p:nvPr/>
            </p:nvSpPr>
            <p:spPr bwMode="auto">
              <a:xfrm>
                <a:off x="2933188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" name="Line 333"/>
              <p:cNvSpPr>
                <a:spLocks noChangeShapeType="1"/>
              </p:cNvSpPr>
              <p:nvPr/>
            </p:nvSpPr>
            <p:spPr bwMode="auto">
              <a:xfrm>
                <a:off x="3004920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4" name="Line 334"/>
              <p:cNvSpPr>
                <a:spLocks noChangeShapeType="1"/>
              </p:cNvSpPr>
              <p:nvPr/>
            </p:nvSpPr>
            <p:spPr bwMode="auto">
              <a:xfrm>
                <a:off x="3076652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5" name="Line 335"/>
              <p:cNvSpPr>
                <a:spLocks noChangeShapeType="1"/>
              </p:cNvSpPr>
              <p:nvPr/>
            </p:nvSpPr>
            <p:spPr bwMode="auto">
              <a:xfrm>
                <a:off x="3148384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6" name="Line 336"/>
              <p:cNvSpPr>
                <a:spLocks noChangeShapeType="1"/>
              </p:cNvSpPr>
              <p:nvPr/>
            </p:nvSpPr>
            <p:spPr bwMode="auto">
              <a:xfrm>
                <a:off x="3220116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7" name="Line 337"/>
              <p:cNvSpPr>
                <a:spLocks noChangeShapeType="1"/>
              </p:cNvSpPr>
              <p:nvPr/>
            </p:nvSpPr>
            <p:spPr bwMode="auto">
              <a:xfrm>
                <a:off x="3291848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8" name="Line 338"/>
              <p:cNvSpPr>
                <a:spLocks noChangeShapeType="1"/>
              </p:cNvSpPr>
              <p:nvPr/>
            </p:nvSpPr>
            <p:spPr bwMode="auto">
              <a:xfrm>
                <a:off x="3363580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9" name="Line 339"/>
              <p:cNvSpPr>
                <a:spLocks noChangeShapeType="1"/>
              </p:cNvSpPr>
              <p:nvPr/>
            </p:nvSpPr>
            <p:spPr bwMode="auto">
              <a:xfrm>
                <a:off x="3435312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0" name="Line 340"/>
              <p:cNvSpPr>
                <a:spLocks noChangeShapeType="1"/>
              </p:cNvSpPr>
              <p:nvPr/>
            </p:nvSpPr>
            <p:spPr bwMode="auto">
              <a:xfrm>
                <a:off x="3507044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1" name="Line 341"/>
              <p:cNvSpPr>
                <a:spLocks noChangeShapeType="1"/>
              </p:cNvSpPr>
              <p:nvPr/>
            </p:nvSpPr>
            <p:spPr bwMode="auto">
              <a:xfrm>
                <a:off x="3578776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2" name="Line 342"/>
              <p:cNvSpPr>
                <a:spLocks noChangeShapeType="1"/>
              </p:cNvSpPr>
              <p:nvPr/>
            </p:nvSpPr>
            <p:spPr bwMode="auto">
              <a:xfrm>
                <a:off x="3650508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" name="Line 343"/>
              <p:cNvSpPr>
                <a:spLocks noChangeShapeType="1"/>
              </p:cNvSpPr>
              <p:nvPr/>
            </p:nvSpPr>
            <p:spPr bwMode="auto">
              <a:xfrm>
                <a:off x="3722240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4" name="Line 344"/>
              <p:cNvSpPr>
                <a:spLocks noChangeShapeType="1"/>
              </p:cNvSpPr>
              <p:nvPr/>
            </p:nvSpPr>
            <p:spPr bwMode="auto">
              <a:xfrm>
                <a:off x="3793972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5" name="Line 345"/>
              <p:cNvSpPr>
                <a:spLocks noChangeShapeType="1"/>
              </p:cNvSpPr>
              <p:nvPr/>
            </p:nvSpPr>
            <p:spPr bwMode="auto">
              <a:xfrm>
                <a:off x="3865704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6" name="Line 346"/>
              <p:cNvSpPr>
                <a:spLocks noChangeShapeType="1"/>
              </p:cNvSpPr>
              <p:nvPr/>
            </p:nvSpPr>
            <p:spPr bwMode="auto">
              <a:xfrm>
                <a:off x="3937436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7" name="Line 347"/>
              <p:cNvSpPr>
                <a:spLocks noChangeShapeType="1"/>
              </p:cNvSpPr>
              <p:nvPr/>
            </p:nvSpPr>
            <p:spPr bwMode="auto">
              <a:xfrm>
                <a:off x="4009168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8" name="Line 348"/>
              <p:cNvSpPr>
                <a:spLocks noChangeShapeType="1"/>
              </p:cNvSpPr>
              <p:nvPr/>
            </p:nvSpPr>
            <p:spPr bwMode="auto">
              <a:xfrm>
                <a:off x="4080900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9" name="Line 349"/>
              <p:cNvSpPr>
                <a:spLocks noChangeShapeType="1"/>
              </p:cNvSpPr>
              <p:nvPr/>
            </p:nvSpPr>
            <p:spPr bwMode="auto">
              <a:xfrm>
                <a:off x="4152632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0" name="Line 350"/>
              <p:cNvSpPr>
                <a:spLocks noChangeShapeType="1"/>
              </p:cNvSpPr>
              <p:nvPr/>
            </p:nvSpPr>
            <p:spPr bwMode="auto">
              <a:xfrm>
                <a:off x="4224364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1" name="Line 351"/>
              <p:cNvSpPr>
                <a:spLocks noChangeShapeType="1"/>
              </p:cNvSpPr>
              <p:nvPr/>
            </p:nvSpPr>
            <p:spPr bwMode="auto">
              <a:xfrm>
                <a:off x="4296096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2" name="Line 352"/>
              <p:cNvSpPr>
                <a:spLocks noChangeShapeType="1"/>
              </p:cNvSpPr>
              <p:nvPr/>
            </p:nvSpPr>
            <p:spPr bwMode="auto">
              <a:xfrm>
                <a:off x="4367828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" name="Line 353"/>
              <p:cNvSpPr>
                <a:spLocks noChangeShapeType="1"/>
              </p:cNvSpPr>
              <p:nvPr/>
            </p:nvSpPr>
            <p:spPr bwMode="auto">
              <a:xfrm>
                <a:off x="4439560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4" name="Line 354"/>
              <p:cNvSpPr>
                <a:spLocks noChangeShapeType="1"/>
              </p:cNvSpPr>
              <p:nvPr/>
            </p:nvSpPr>
            <p:spPr bwMode="auto">
              <a:xfrm>
                <a:off x="4511292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5" name="Line 355"/>
              <p:cNvSpPr>
                <a:spLocks noChangeShapeType="1"/>
              </p:cNvSpPr>
              <p:nvPr/>
            </p:nvSpPr>
            <p:spPr bwMode="auto">
              <a:xfrm>
                <a:off x="4583024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6" name="Line 356"/>
              <p:cNvSpPr>
                <a:spLocks noChangeShapeType="1"/>
              </p:cNvSpPr>
              <p:nvPr/>
            </p:nvSpPr>
            <p:spPr bwMode="auto">
              <a:xfrm>
                <a:off x="4654756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7" name="Line 357"/>
              <p:cNvSpPr>
                <a:spLocks noChangeShapeType="1"/>
              </p:cNvSpPr>
              <p:nvPr/>
            </p:nvSpPr>
            <p:spPr bwMode="auto">
              <a:xfrm>
                <a:off x="4726488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8" name="Line 358"/>
              <p:cNvSpPr>
                <a:spLocks noChangeShapeType="1"/>
              </p:cNvSpPr>
              <p:nvPr/>
            </p:nvSpPr>
            <p:spPr bwMode="auto">
              <a:xfrm>
                <a:off x="4798220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9" name="Line 359"/>
              <p:cNvSpPr>
                <a:spLocks noChangeShapeType="1"/>
              </p:cNvSpPr>
              <p:nvPr/>
            </p:nvSpPr>
            <p:spPr bwMode="auto">
              <a:xfrm>
                <a:off x="4869952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0" name="Line 360"/>
              <p:cNvSpPr>
                <a:spLocks noChangeShapeType="1"/>
              </p:cNvSpPr>
              <p:nvPr/>
            </p:nvSpPr>
            <p:spPr bwMode="auto">
              <a:xfrm>
                <a:off x="4941684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1" name="Line 361"/>
              <p:cNvSpPr>
                <a:spLocks noChangeShapeType="1"/>
              </p:cNvSpPr>
              <p:nvPr/>
            </p:nvSpPr>
            <p:spPr bwMode="auto">
              <a:xfrm>
                <a:off x="5013416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2" name="Line 362"/>
              <p:cNvSpPr>
                <a:spLocks noChangeShapeType="1"/>
              </p:cNvSpPr>
              <p:nvPr/>
            </p:nvSpPr>
            <p:spPr bwMode="auto">
              <a:xfrm>
                <a:off x="5085148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3" name="Line 363"/>
              <p:cNvSpPr>
                <a:spLocks noChangeShapeType="1"/>
              </p:cNvSpPr>
              <p:nvPr/>
            </p:nvSpPr>
            <p:spPr bwMode="auto">
              <a:xfrm>
                <a:off x="5156880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4" name="Line 364"/>
              <p:cNvSpPr>
                <a:spLocks noChangeShapeType="1"/>
              </p:cNvSpPr>
              <p:nvPr/>
            </p:nvSpPr>
            <p:spPr bwMode="auto">
              <a:xfrm>
                <a:off x="5228612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5" name="Line 365"/>
              <p:cNvSpPr>
                <a:spLocks noChangeShapeType="1"/>
              </p:cNvSpPr>
              <p:nvPr/>
            </p:nvSpPr>
            <p:spPr bwMode="auto">
              <a:xfrm>
                <a:off x="5300344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6" name="Line 366"/>
              <p:cNvSpPr>
                <a:spLocks noChangeShapeType="1"/>
              </p:cNvSpPr>
              <p:nvPr/>
            </p:nvSpPr>
            <p:spPr bwMode="auto">
              <a:xfrm>
                <a:off x="5372076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7" name="Line 367"/>
              <p:cNvSpPr>
                <a:spLocks noChangeShapeType="1"/>
              </p:cNvSpPr>
              <p:nvPr/>
            </p:nvSpPr>
            <p:spPr bwMode="auto">
              <a:xfrm>
                <a:off x="5443808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8" name="Line 368"/>
              <p:cNvSpPr>
                <a:spLocks noChangeShapeType="1"/>
              </p:cNvSpPr>
              <p:nvPr/>
            </p:nvSpPr>
            <p:spPr bwMode="auto">
              <a:xfrm>
                <a:off x="5515540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9" name="Line 369"/>
              <p:cNvSpPr>
                <a:spLocks noChangeShapeType="1"/>
              </p:cNvSpPr>
              <p:nvPr/>
            </p:nvSpPr>
            <p:spPr bwMode="auto">
              <a:xfrm>
                <a:off x="5587272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0" name="Line 370"/>
              <p:cNvSpPr>
                <a:spLocks noChangeShapeType="1"/>
              </p:cNvSpPr>
              <p:nvPr/>
            </p:nvSpPr>
            <p:spPr bwMode="auto">
              <a:xfrm>
                <a:off x="5659004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1" name="Line 371"/>
              <p:cNvSpPr>
                <a:spLocks noChangeShapeType="1"/>
              </p:cNvSpPr>
              <p:nvPr/>
            </p:nvSpPr>
            <p:spPr bwMode="auto">
              <a:xfrm>
                <a:off x="5730736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2" name="Line 372"/>
              <p:cNvSpPr>
                <a:spLocks noChangeShapeType="1"/>
              </p:cNvSpPr>
              <p:nvPr/>
            </p:nvSpPr>
            <p:spPr bwMode="auto">
              <a:xfrm>
                <a:off x="5802468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3" name="Line 373"/>
              <p:cNvSpPr>
                <a:spLocks noChangeShapeType="1"/>
              </p:cNvSpPr>
              <p:nvPr/>
            </p:nvSpPr>
            <p:spPr bwMode="auto">
              <a:xfrm>
                <a:off x="5874200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" name="Line 374"/>
              <p:cNvSpPr>
                <a:spLocks noChangeShapeType="1"/>
              </p:cNvSpPr>
              <p:nvPr/>
            </p:nvSpPr>
            <p:spPr bwMode="auto">
              <a:xfrm>
                <a:off x="5945932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5" name="Line 375"/>
              <p:cNvSpPr>
                <a:spLocks noChangeShapeType="1"/>
              </p:cNvSpPr>
              <p:nvPr/>
            </p:nvSpPr>
            <p:spPr bwMode="auto">
              <a:xfrm>
                <a:off x="6017664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6" name="Line 376"/>
              <p:cNvSpPr>
                <a:spLocks noChangeShapeType="1"/>
              </p:cNvSpPr>
              <p:nvPr/>
            </p:nvSpPr>
            <p:spPr bwMode="auto">
              <a:xfrm>
                <a:off x="6089396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7" name="Line 377"/>
              <p:cNvSpPr>
                <a:spLocks noChangeShapeType="1"/>
              </p:cNvSpPr>
              <p:nvPr/>
            </p:nvSpPr>
            <p:spPr bwMode="auto">
              <a:xfrm>
                <a:off x="6161128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8" name="Line 378"/>
              <p:cNvSpPr>
                <a:spLocks noChangeShapeType="1"/>
              </p:cNvSpPr>
              <p:nvPr/>
            </p:nvSpPr>
            <p:spPr bwMode="auto">
              <a:xfrm>
                <a:off x="6232860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9" name="Line 379"/>
              <p:cNvSpPr>
                <a:spLocks noChangeShapeType="1"/>
              </p:cNvSpPr>
              <p:nvPr/>
            </p:nvSpPr>
            <p:spPr bwMode="auto">
              <a:xfrm>
                <a:off x="6304592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0" name="Line 380"/>
              <p:cNvSpPr>
                <a:spLocks noChangeShapeType="1"/>
              </p:cNvSpPr>
              <p:nvPr/>
            </p:nvSpPr>
            <p:spPr bwMode="auto">
              <a:xfrm>
                <a:off x="6376324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1" name="Line 381"/>
              <p:cNvSpPr>
                <a:spLocks noChangeShapeType="1"/>
              </p:cNvSpPr>
              <p:nvPr/>
            </p:nvSpPr>
            <p:spPr bwMode="auto">
              <a:xfrm>
                <a:off x="6448056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2" name="Line 382"/>
              <p:cNvSpPr>
                <a:spLocks noChangeShapeType="1"/>
              </p:cNvSpPr>
              <p:nvPr/>
            </p:nvSpPr>
            <p:spPr bwMode="auto">
              <a:xfrm>
                <a:off x="6519788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3" name="Line 383"/>
              <p:cNvSpPr>
                <a:spLocks noChangeShapeType="1"/>
              </p:cNvSpPr>
              <p:nvPr/>
            </p:nvSpPr>
            <p:spPr bwMode="auto">
              <a:xfrm>
                <a:off x="6591520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" name="Line 384"/>
              <p:cNvSpPr>
                <a:spLocks noChangeShapeType="1"/>
              </p:cNvSpPr>
              <p:nvPr/>
            </p:nvSpPr>
            <p:spPr bwMode="auto">
              <a:xfrm>
                <a:off x="6663252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5" name="Line 385"/>
              <p:cNvSpPr>
                <a:spLocks noChangeShapeType="1"/>
              </p:cNvSpPr>
              <p:nvPr/>
            </p:nvSpPr>
            <p:spPr bwMode="auto">
              <a:xfrm>
                <a:off x="6734984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6" name="Line 386"/>
              <p:cNvSpPr>
                <a:spLocks noChangeShapeType="1"/>
              </p:cNvSpPr>
              <p:nvPr/>
            </p:nvSpPr>
            <p:spPr bwMode="auto">
              <a:xfrm>
                <a:off x="6806716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7" name="Line 387"/>
              <p:cNvSpPr>
                <a:spLocks noChangeShapeType="1"/>
              </p:cNvSpPr>
              <p:nvPr/>
            </p:nvSpPr>
            <p:spPr bwMode="auto">
              <a:xfrm>
                <a:off x="6878448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8" name="Line 388"/>
              <p:cNvSpPr>
                <a:spLocks noChangeShapeType="1"/>
              </p:cNvSpPr>
              <p:nvPr/>
            </p:nvSpPr>
            <p:spPr bwMode="auto">
              <a:xfrm>
                <a:off x="6950180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9" name="Line 389"/>
              <p:cNvSpPr>
                <a:spLocks noChangeShapeType="1"/>
              </p:cNvSpPr>
              <p:nvPr/>
            </p:nvSpPr>
            <p:spPr bwMode="auto">
              <a:xfrm>
                <a:off x="7021912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0" name="Line 390"/>
              <p:cNvSpPr>
                <a:spLocks noChangeShapeType="1"/>
              </p:cNvSpPr>
              <p:nvPr/>
            </p:nvSpPr>
            <p:spPr bwMode="auto">
              <a:xfrm>
                <a:off x="7093644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1" name="Line 391"/>
              <p:cNvSpPr>
                <a:spLocks noChangeShapeType="1"/>
              </p:cNvSpPr>
              <p:nvPr/>
            </p:nvSpPr>
            <p:spPr bwMode="auto">
              <a:xfrm>
                <a:off x="7165376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2" name="Line 392"/>
              <p:cNvSpPr>
                <a:spLocks noChangeShapeType="1"/>
              </p:cNvSpPr>
              <p:nvPr/>
            </p:nvSpPr>
            <p:spPr bwMode="auto">
              <a:xfrm>
                <a:off x="7237108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3" name="Line 393"/>
              <p:cNvSpPr>
                <a:spLocks noChangeShapeType="1"/>
              </p:cNvSpPr>
              <p:nvPr/>
            </p:nvSpPr>
            <p:spPr bwMode="auto">
              <a:xfrm>
                <a:off x="7308840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" name="Line 394"/>
              <p:cNvSpPr>
                <a:spLocks noChangeShapeType="1"/>
              </p:cNvSpPr>
              <p:nvPr/>
            </p:nvSpPr>
            <p:spPr bwMode="auto">
              <a:xfrm>
                <a:off x="7380572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5" name="Line 395"/>
              <p:cNvSpPr>
                <a:spLocks noChangeShapeType="1"/>
              </p:cNvSpPr>
              <p:nvPr/>
            </p:nvSpPr>
            <p:spPr bwMode="auto">
              <a:xfrm>
                <a:off x="7452304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6" name="Line 396"/>
              <p:cNvSpPr>
                <a:spLocks noChangeShapeType="1"/>
              </p:cNvSpPr>
              <p:nvPr/>
            </p:nvSpPr>
            <p:spPr bwMode="auto">
              <a:xfrm>
                <a:off x="7524036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7" name="Line 397"/>
              <p:cNvSpPr>
                <a:spLocks noChangeShapeType="1"/>
              </p:cNvSpPr>
              <p:nvPr/>
            </p:nvSpPr>
            <p:spPr bwMode="auto">
              <a:xfrm>
                <a:off x="7595768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8" name="Line 398"/>
              <p:cNvSpPr>
                <a:spLocks noChangeShapeType="1"/>
              </p:cNvSpPr>
              <p:nvPr/>
            </p:nvSpPr>
            <p:spPr bwMode="auto">
              <a:xfrm>
                <a:off x="7667500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9" name="Line 399"/>
              <p:cNvSpPr>
                <a:spLocks noChangeShapeType="1"/>
              </p:cNvSpPr>
              <p:nvPr/>
            </p:nvSpPr>
            <p:spPr bwMode="auto">
              <a:xfrm>
                <a:off x="7739232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0" name="Line 400"/>
              <p:cNvSpPr>
                <a:spLocks noChangeShapeType="1"/>
              </p:cNvSpPr>
              <p:nvPr/>
            </p:nvSpPr>
            <p:spPr bwMode="auto">
              <a:xfrm>
                <a:off x="7810964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1" name="Line 401"/>
              <p:cNvSpPr>
                <a:spLocks noChangeShapeType="1"/>
              </p:cNvSpPr>
              <p:nvPr/>
            </p:nvSpPr>
            <p:spPr bwMode="auto">
              <a:xfrm>
                <a:off x="7882696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2" name="Line 402"/>
              <p:cNvSpPr>
                <a:spLocks noChangeShapeType="1"/>
              </p:cNvSpPr>
              <p:nvPr/>
            </p:nvSpPr>
            <p:spPr bwMode="auto">
              <a:xfrm>
                <a:off x="7954428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3" name="Line 403"/>
              <p:cNvSpPr>
                <a:spLocks noChangeShapeType="1"/>
              </p:cNvSpPr>
              <p:nvPr/>
            </p:nvSpPr>
            <p:spPr bwMode="auto">
              <a:xfrm>
                <a:off x="8026160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4" name="Line 404"/>
              <p:cNvSpPr>
                <a:spLocks noChangeShapeType="1"/>
              </p:cNvSpPr>
              <p:nvPr/>
            </p:nvSpPr>
            <p:spPr bwMode="auto">
              <a:xfrm>
                <a:off x="8097892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" name="Line 405"/>
              <p:cNvSpPr>
                <a:spLocks noChangeShapeType="1"/>
              </p:cNvSpPr>
              <p:nvPr/>
            </p:nvSpPr>
            <p:spPr bwMode="auto">
              <a:xfrm>
                <a:off x="8169624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6" name="Line 406"/>
              <p:cNvSpPr>
                <a:spLocks noChangeShapeType="1"/>
              </p:cNvSpPr>
              <p:nvPr/>
            </p:nvSpPr>
            <p:spPr bwMode="auto">
              <a:xfrm>
                <a:off x="8241356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7" name="Line 407"/>
              <p:cNvSpPr>
                <a:spLocks noChangeShapeType="1"/>
              </p:cNvSpPr>
              <p:nvPr/>
            </p:nvSpPr>
            <p:spPr bwMode="auto">
              <a:xfrm>
                <a:off x="8313088" y="2633994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8" name="Line 408"/>
              <p:cNvSpPr>
                <a:spLocks noChangeShapeType="1"/>
              </p:cNvSpPr>
              <p:nvPr/>
            </p:nvSpPr>
            <p:spPr bwMode="auto">
              <a:xfrm>
                <a:off x="2215868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9" name="Line 409"/>
              <p:cNvSpPr>
                <a:spLocks noChangeShapeType="1"/>
              </p:cNvSpPr>
              <p:nvPr/>
            </p:nvSpPr>
            <p:spPr bwMode="auto">
              <a:xfrm>
                <a:off x="2287600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0" name="Line 410"/>
              <p:cNvSpPr>
                <a:spLocks noChangeShapeType="1"/>
              </p:cNvSpPr>
              <p:nvPr/>
            </p:nvSpPr>
            <p:spPr bwMode="auto">
              <a:xfrm>
                <a:off x="2359332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1" name="Line 413"/>
              <p:cNvSpPr>
                <a:spLocks noChangeShapeType="1"/>
              </p:cNvSpPr>
              <p:nvPr/>
            </p:nvSpPr>
            <p:spPr bwMode="auto">
              <a:xfrm>
                <a:off x="2502818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2" name="Line 414"/>
              <p:cNvSpPr>
                <a:spLocks noChangeShapeType="1"/>
              </p:cNvSpPr>
              <p:nvPr/>
            </p:nvSpPr>
            <p:spPr bwMode="auto">
              <a:xfrm>
                <a:off x="2574551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3" name="Line 415"/>
              <p:cNvSpPr>
                <a:spLocks noChangeShapeType="1"/>
              </p:cNvSpPr>
              <p:nvPr/>
            </p:nvSpPr>
            <p:spPr bwMode="auto">
              <a:xfrm>
                <a:off x="2646284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4" name="Line 416"/>
              <p:cNvSpPr>
                <a:spLocks noChangeShapeType="1"/>
              </p:cNvSpPr>
              <p:nvPr/>
            </p:nvSpPr>
            <p:spPr bwMode="auto">
              <a:xfrm>
                <a:off x="2718016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" name="Line 417"/>
              <p:cNvSpPr>
                <a:spLocks noChangeShapeType="1"/>
              </p:cNvSpPr>
              <p:nvPr/>
            </p:nvSpPr>
            <p:spPr bwMode="auto">
              <a:xfrm>
                <a:off x="2789749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6" name="Line 418"/>
              <p:cNvSpPr>
                <a:spLocks noChangeShapeType="1"/>
              </p:cNvSpPr>
              <p:nvPr/>
            </p:nvSpPr>
            <p:spPr bwMode="auto">
              <a:xfrm>
                <a:off x="2861482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7" name="Line 419"/>
              <p:cNvSpPr>
                <a:spLocks noChangeShapeType="1"/>
              </p:cNvSpPr>
              <p:nvPr/>
            </p:nvSpPr>
            <p:spPr bwMode="auto">
              <a:xfrm>
                <a:off x="2933215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8" name="Line 420"/>
              <p:cNvSpPr>
                <a:spLocks noChangeShapeType="1"/>
              </p:cNvSpPr>
              <p:nvPr/>
            </p:nvSpPr>
            <p:spPr bwMode="auto">
              <a:xfrm>
                <a:off x="3004947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9" name="Line 421"/>
              <p:cNvSpPr>
                <a:spLocks noChangeShapeType="1"/>
              </p:cNvSpPr>
              <p:nvPr/>
            </p:nvSpPr>
            <p:spPr bwMode="auto">
              <a:xfrm>
                <a:off x="3076680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0" name="Line 422"/>
              <p:cNvSpPr>
                <a:spLocks noChangeShapeType="1"/>
              </p:cNvSpPr>
              <p:nvPr/>
            </p:nvSpPr>
            <p:spPr bwMode="auto">
              <a:xfrm>
                <a:off x="3148413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1" name="Line 423"/>
              <p:cNvSpPr>
                <a:spLocks noChangeShapeType="1"/>
              </p:cNvSpPr>
              <p:nvPr/>
            </p:nvSpPr>
            <p:spPr bwMode="auto">
              <a:xfrm>
                <a:off x="3220145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2" name="Line 424"/>
              <p:cNvSpPr>
                <a:spLocks noChangeShapeType="1"/>
              </p:cNvSpPr>
              <p:nvPr/>
            </p:nvSpPr>
            <p:spPr bwMode="auto">
              <a:xfrm>
                <a:off x="3291878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3" name="Line 425"/>
              <p:cNvSpPr>
                <a:spLocks noChangeShapeType="1"/>
              </p:cNvSpPr>
              <p:nvPr/>
            </p:nvSpPr>
            <p:spPr bwMode="auto">
              <a:xfrm>
                <a:off x="3363611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4" name="Line 426"/>
              <p:cNvSpPr>
                <a:spLocks noChangeShapeType="1"/>
              </p:cNvSpPr>
              <p:nvPr/>
            </p:nvSpPr>
            <p:spPr bwMode="auto">
              <a:xfrm>
                <a:off x="3435344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5" name="Line 427"/>
              <p:cNvSpPr>
                <a:spLocks noChangeShapeType="1"/>
              </p:cNvSpPr>
              <p:nvPr/>
            </p:nvSpPr>
            <p:spPr bwMode="auto">
              <a:xfrm>
                <a:off x="3507076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6" name="Line 428"/>
              <p:cNvSpPr>
                <a:spLocks noChangeShapeType="1"/>
              </p:cNvSpPr>
              <p:nvPr/>
            </p:nvSpPr>
            <p:spPr bwMode="auto">
              <a:xfrm>
                <a:off x="3578809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7" name="Line 429"/>
              <p:cNvSpPr>
                <a:spLocks noChangeShapeType="1"/>
              </p:cNvSpPr>
              <p:nvPr/>
            </p:nvSpPr>
            <p:spPr bwMode="auto">
              <a:xfrm>
                <a:off x="3650542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8" name="Line 430"/>
              <p:cNvSpPr>
                <a:spLocks noChangeShapeType="1"/>
              </p:cNvSpPr>
              <p:nvPr/>
            </p:nvSpPr>
            <p:spPr bwMode="auto">
              <a:xfrm>
                <a:off x="3722275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9" name="Line 431"/>
              <p:cNvSpPr>
                <a:spLocks noChangeShapeType="1"/>
              </p:cNvSpPr>
              <p:nvPr/>
            </p:nvSpPr>
            <p:spPr bwMode="auto">
              <a:xfrm>
                <a:off x="3794007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0" name="Line 432"/>
              <p:cNvSpPr>
                <a:spLocks noChangeShapeType="1"/>
              </p:cNvSpPr>
              <p:nvPr/>
            </p:nvSpPr>
            <p:spPr bwMode="auto">
              <a:xfrm>
                <a:off x="3865740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1" name="Line 433"/>
              <p:cNvSpPr>
                <a:spLocks noChangeShapeType="1"/>
              </p:cNvSpPr>
              <p:nvPr/>
            </p:nvSpPr>
            <p:spPr bwMode="auto">
              <a:xfrm>
                <a:off x="3937473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2" name="Line 434"/>
              <p:cNvSpPr>
                <a:spLocks noChangeShapeType="1"/>
              </p:cNvSpPr>
              <p:nvPr/>
            </p:nvSpPr>
            <p:spPr bwMode="auto">
              <a:xfrm>
                <a:off x="4009205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3" name="Line 435"/>
              <p:cNvSpPr>
                <a:spLocks noChangeShapeType="1"/>
              </p:cNvSpPr>
              <p:nvPr/>
            </p:nvSpPr>
            <p:spPr bwMode="auto">
              <a:xfrm>
                <a:off x="4080938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4" name="Line 436"/>
              <p:cNvSpPr>
                <a:spLocks noChangeShapeType="1"/>
              </p:cNvSpPr>
              <p:nvPr/>
            </p:nvSpPr>
            <p:spPr bwMode="auto">
              <a:xfrm>
                <a:off x="4152671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5" name="Line 437"/>
              <p:cNvSpPr>
                <a:spLocks noChangeShapeType="1"/>
              </p:cNvSpPr>
              <p:nvPr/>
            </p:nvSpPr>
            <p:spPr bwMode="auto">
              <a:xfrm>
                <a:off x="4224404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6" name="Line 438"/>
              <p:cNvSpPr>
                <a:spLocks noChangeShapeType="1"/>
              </p:cNvSpPr>
              <p:nvPr/>
            </p:nvSpPr>
            <p:spPr bwMode="auto">
              <a:xfrm>
                <a:off x="4296136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7" name="Line 439"/>
              <p:cNvSpPr>
                <a:spLocks noChangeShapeType="1"/>
              </p:cNvSpPr>
              <p:nvPr/>
            </p:nvSpPr>
            <p:spPr bwMode="auto">
              <a:xfrm>
                <a:off x="4367869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8" name="Line 440"/>
              <p:cNvSpPr>
                <a:spLocks noChangeShapeType="1"/>
              </p:cNvSpPr>
              <p:nvPr/>
            </p:nvSpPr>
            <p:spPr bwMode="auto">
              <a:xfrm>
                <a:off x="4439602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9" name="Line 441"/>
              <p:cNvSpPr>
                <a:spLocks noChangeShapeType="1"/>
              </p:cNvSpPr>
              <p:nvPr/>
            </p:nvSpPr>
            <p:spPr bwMode="auto">
              <a:xfrm>
                <a:off x="4511335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0" name="Line 442"/>
              <p:cNvSpPr>
                <a:spLocks noChangeShapeType="1"/>
              </p:cNvSpPr>
              <p:nvPr/>
            </p:nvSpPr>
            <p:spPr bwMode="auto">
              <a:xfrm>
                <a:off x="4583067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1" name="Line 443"/>
              <p:cNvSpPr>
                <a:spLocks noChangeShapeType="1"/>
              </p:cNvSpPr>
              <p:nvPr/>
            </p:nvSpPr>
            <p:spPr bwMode="auto">
              <a:xfrm>
                <a:off x="4654800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2" name="Line 444"/>
              <p:cNvSpPr>
                <a:spLocks noChangeShapeType="1"/>
              </p:cNvSpPr>
              <p:nvPr/>
            </p:nvSpPr>
            <p:spPr bwMode="auto">
              <a:xfrm>
                <a:off x="4726533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3" name="Line 445"/>
              <p:cNvSpPr>
                <a:spLocks noChangeShapeType="1"/>
              </p:cNvSpPr>
              <p:nvPr/>
            </p:nvSpPr>
            <p:spPr bwMode="auto">
              <a:xfrm>
                <a:off x="4798265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4" name="Line 446"/>
              <p:cNvSpPr>
                <a:spLocks noChangeShapeType="1"/>
              </p:cNvSpPr>
              <p:nvPr/>
            </p:nvSpPr>
            <p:spPr bwMode="auto">
              <a:xfrm>
                <a:off x="4869998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5" name="Line 447"/>
              <p:cNvSpPr>
                <a:spLocks noChangeShapeType="1"/>
              </p:cNvSpPr>
              <p:nvPr/>
            </p:nvSpPr>
            <p:spPr bwMode="auto">
              <a:xfrm>
                <a:off x="4941731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6" name="Line 448"/>
              <p:cNvSpPr>
                <a:spLocks noChangeShapeType="1"/>
              </p:cNvSpPr>
              <p:nvPr/>
            </p:nvSpPr>
            <p:spPr bwMode="auto">
              <a:xfrm>
                <a:off x="5013464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7" name="Line 449"/>
              <p:cNvSpPr>
                <a:spLocks noChangeShapeType="1"/>
              </p:cNvSpPr>
              <p:nvPr/>
            </p:nvSpPr>
            <p:spPr bwMode="auto">
              <a:xfrm>
                <a:off x="5085196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8" name="Line 450"/>
              <p:cNvSpPr>
                <a:spLocks noChangeShapeType="1"/>
              </p:cNvSpPr>
              <p:nvPr/>
            </p:nvSpPr>
            <p:spPr bwMode="auto">
              <a:xfrm>
                <a:off x="5156929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9" name="Line 451"/>
              <p:cNvSpPr>
                <a:spLocks noChangeShapeType="1"/>
              </p:cNvSpPr>
              <p:nvPr/>
            </p:nvSpPr>
            <p:spPr bwMode="auto">
              <a:xfrm>
                <a:off x="5228662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0" name="Line 452"/>
              <p:cNvSpPr>
                <a:spLocks noChangeShapeType="1"/>
              </p:cNvSpPr>
              <p:nvPr/>
            </p:nvSpPr>
            <p:spPr bwMode="auto">
              <a:xfrm>
                <a:off x="5300394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1" name="Line 453"/>
              <p:cNvSpPr>
                <a:spLocks noChangeShapeType="1"/>
              </p:cNvSpPr>
              <p:nvPr/>
            </p:nvSpPr>
            <p:spPr bwMode="auto">
              <a:xfrm>
                <a:off x="5372127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2" name="Line 454"/>
              <p:cNvSpPr>
                <a:spLocks noChangeShapeType="1"/>
              </p:cNvSpPr>
              <p:nvPr/>
            </p:nvSpPr>
            <p:spPr bwMode="auto">
              <a:xfrm>
                <a:off x="5443860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3" name="Line 455"/>
              <p:cNvSpPr>
                <a:spLocks noChangeShapeType="1"/>
              </p:cNvSpPr>
              <p:nvPr/>
            </p:nvSpPr>
            <p:spPr bwMode="auto">
              <a:xfrm>
                <a:off x="5515593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4" name="Line 456"/>
              <p:cNvSpPr>
                <a:spLocks noChangeShapeType="1"/>
              </p:cNvSpPr>
              <p:nvPr/>
            </p:nvSpPr>
            <p:spPr bwMode="auto">
              <a:xfrm>
                <a:off x="5587325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5" name="Line 457"/>
              <p:cNvSpPr>
                <a:spLocks noChangeShapeType="1"/>
              </p:cNvSpPr>
              <p:nvPr/>
            </p:nvSpPr>
            <p:spPr bwMode="auto">
              <a:xfrm>
                <a:off x="5659058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6" name="Line 458"/>
              <p:cNvSpPr>
                <a:spLocks noChangeShapeType="1"/>
              </p:cNvSpPr>
              <p:nvPr/>
            </p:nvSpPr>
            <p:spPr bwMode="auto">
              <a:xfrm>
                <a:off x="5730791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7" name="Line 459"/>
              <p:cNvSpPr>
                <a:spLocks noChangeShapeType="1"/>
              </p:cNvSpPr>
              <p:nvPr/>
            </p:nvSpPr>
            <p:spPr bwMode="auto">
              <a:xfrm>
                <a:off x="5802524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8" name="Line 460"/>
              <p:cNvSpPr>
                <a:spLocks noChangeShapeType="1"/>
              </p:cNvSpPr>
              <p:nvPr/>
            </p:nvSpPr>
            <p:spPr bwMode="auto">
              <a:xfrm>
                <a:off x="5874256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9" name="Line 461"/>
              <p:cNvSpPr>
                <a:spLocks noChangeShapeType="1"/>
              </p:cNvSpPr>
              <p:nvPr/>
            </p:nvSpPr>
            <p:spPr bwMode="auto">
              <a:xfrm>
                <a:off x="5945989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0" name="Line 462"/>
              <p:cNvSpPr>
                <a:spLocks noChangeShapeType="1"/>
              </p:cNvSpPr>
              <p:nvPr/>
            </p:nvSpPr>
            <p:spPr bwMode="auto">
              <a:xfrm>
                <a:off x="6017722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1" name="Line 463"/>
              <p:cNvSpPr>
                <a:spLocks noChangeShapeType="1"/>
              </p:cNvSpPr>
              <p:nvPr/>
            </p:nvSpPr>
            <p:spPr bwMode="auto">
              <a:xfrm>
                <a:off x="6089454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2" name="Line 464"/>
              <p:cNvSpPr>
                <a:spLocks noChangeShapeType="1"/>
              </p:cNvSpPr>
              <p:nvPr/>
            </p:nvSpPr>
            <p:spPr bwMode="auto">
              <a:xfrm>
                <a:off x="6161187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3" name="Line 465"/>
              <p:cNvSpPr>
                <a:spLocks noChangeShapeType="1"/>
              </p:cNvSpPr>
              <p:nvPr/>
            </p:nvSpPr>
            <p:spPr bwMode="auto">
              <a:xfrm>
                <a:off x="6232920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4" name="Line 466"/>
              <p:cNvSpPr>
                <a:spLocks noChangeShapeType="1"/>
              </p:cNvSpPr>
              <p:nvPr/>
            </p:nvSpPr>
            <p:spPr bwMode="auto">
              <a:xfrm>
                <a:off x="6304653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5" name="Line 467"/>
              <p:cNvSpPr>
                <a:spLocks noChangeShapeType="1"/>
              </p:cNvSpPr>
              <p:nvPr/>
            </p:nvSpPr>
            <p:spPr bwMode="auto">
              <a:xfrm>
                <a:off x="6376385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6" name="Line 468"/>
              <p:cNvSpPr>
                <a:spLocks noChangeShapeType="1"/>
              </p:cNvSpPr>
              <p:nvPr/>
            </p:nvSpPr>
            <p:spPr bwMode="auto">
              <a:xfrm>
                <a:off x="6448118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7" name="Line 469"/>
              <p:cNvSpPr>
                <a:spLocks noChangeShapeType="1"/>
              </p:cNvSpPr>
              <p:nvPr/>
            </p:nvSpPr>
            <p:spPr bwMode="auto">
              <a:xfrm>
                <a:off x="6519851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8" name="Line 470"/>
              <p:cNvSpPr>
                <a:spLocks noChangeShapeType="1"/>
              </p:cNvSpPr>
              <p:nvPr/>
            </p:nvSpPr>
            <p:spPr bwMode="auto">
              <a:xfrm>
                <a:off x="6591584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9" name="Line 471"/>
              <p:cNvSpPr>
                <a:spLocks noChangeShapeType="1"/>
              </p:cNvSpPr>
              <p:nvPr/>
            </p:nvSpPr>
            <p:spPr bwMode="auto">
              <a:xfrm>
                <a:off x="6663316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0" name="Line 472"/>
              <p:cNvSpPr>
                <a:spLocks noChangeShapeType="1"/>
              </p:cNvSpPr>
              <p:nvPr/>
            </p:nvSpPr>
            <p:spPr bwMode="auto">
              <a:xfrm>
                <a:off x="6735049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1" name="Line 473"/>
              <p:cNvSpPr>
                <a:spLocks noChangeShapeType="1"/>
              </p:cNvSpPr>
              <p:nvPr/>
            </p:nvSpPr>
            <p:spPr bwMode="auto">
              <a:xfrm>
                <a:off x="6806782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2" name="Line 474"/>
              <p:cNvSpPr>
                <a:spLocks noChangeShapeType="1"/>
              </p:cNvSpPr>
              <p:nvPr/>
            </p:nvSpPr>
            <p:spPr bwMode="auto">
              <a:xfrm>
                <a:off x="6878514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3" name="Line 475"/>
              <p:cNvSpPr>
                <a:spLocks noChangeShapeType="1"/>
              </p:cNvSpPr>
              <p:nvPr/>
            </p:nvSpPr>
            <p:spPr bwMode="auto">
              <a:xfrm>
                <a:off x="6950247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4" name="Line 476"/>
              <p:cNvSpPr>
                <a:spLocks noChangeShapeType="1"/>
              </p:cNvSpPr>
              <p:nvPr/>
            </p:nvSpPr>
            <p:spPr bwMode="auto">
              <a:xfrm>
                <a:off x="7021980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5" name="Line 477"/>
              <p:cNvSpPr>
                <a:spLocks noChangeShapeType="1"/>
              </p:cNvSpPr>
              <p:nvPr/>
            </p:nvSpPr>
            <p:spPr bwMode="auto">
              <a:xfrm>
                <a:off x="7093713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6" name="Line 478"/>
              <p:cNvSpPr>
                <a:spLocks noChangeShapeType="1"/>
              </p:cNvSpPr>
              <p:nvPr/>
            </p:nvSpPr>
            <p:spPr bwMode="auto">
              <a:xfrm>
                <a:off x="7165445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7" name="Line 479"/>
              <p:cNvSpPr>
                <a:spLocks noChangeShapeType="1"/>
              </p:cNvSpPr>
              <p:nvPr/>
            </p:nvSpPr>
            <p:spPr bwMode="auto">
              <a:xfrm>
                <a:off x="7237178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8" name="Line 480"/>
              <p:cNvSpPr>
                <a:spLocks noChangeShapeType="1"/>
              </p:cNvSpPr>
              <p:nvPr/>
            </p:nvSpPr>
            <p:spPr bwMode="auto">
              <a:xfrm>
                <a:off x="7308911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9" name="Line 481"/>
              <p:cNvSpPr>
                <a:spLocks noChangeShapeType="1"/>
              </p:cNvSpPr>
              <p:nvPr/>
            </p:nvSpPr>
            <p:spPr bwMode="auto">
              <a:xfrm>
                <a:off x="7380643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0" name="Line 482"/>
              <p:cNvSpPr>
                <a:spLocks noChangeShapeType="1"/>
              </p:cNvSpPr>
              <p:nvPr/>
            </p:nvSpPr>
            <p:spPr bwMode="auto">
              <a:xfrm>
                <a:off x="7452376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1" name="Line 483"/>
              <p:cNvSpPr>
                <a:spLocks noChangeShapeType="1"/>
              </p:cNvSpPr>
              <p:nvPr/>
            </p:nvSpPr>
            <p:spPr bwMode="auto">
              <a:xfrm>
                <a:off x="7524109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2" name="Line 484"/>
              <p:cNvSpPr>
                <a:spLocks noChangeShapeType="1"/>
              </p:cNvSpPr>
              <p:nvPr/>
            </p:nvSpPr>
            <p:spPr bwMode="auto">
              <a:xfrm>
                <a:off x="7595842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3" name="Line 485"/>
              <p:cNvSpPr>
                <a:spLocks noChangeShapeType="1"/>
              </p:cNvSpPr>
              <p:nvPr/>
            </p:nvSpPr>
            <p:spPr bwMode="auto">
              <a:xfrm>
                <a:off x="7667574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4" name="Line 486"/>
              <p:cNvSpPr>
                <a:spLocks noChangeShapeType="1"/>
              </p:cNvSpPr>
              <p:nvPr/>
            </p:nvSpPr>
            <p:spPr bwMode="auto">
              <a:xfrm>
                <a:off x="7739307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5" name="Line 487"/>
              <p:cNvSpPr>
                <a:spLocks noChangeShapeType="1"/>
              </p:cNvSpPr>
              <p:nvPr/>
            </p:nvSpPr>
            <p:spPr bwMode="auto">
              <a:xfrm>
                <a:off x="7811040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6" name="Line 488"/>
              <p:cNvSpPr>
                <a:spLocks noChangeShapeType="1"/>
              </p:cNvSpPr>
              <p:nvPr/>
            </p:nvSpPr>
            <p:spPr bwMode="auto">
              <a:xfrm>
                <a:off x="7882773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7" name="Line 489"/>
              <p:cNvSpPr>
                <a:spLocks noChangeShapeType="1"/>
              </p:cNvSpPr>
              <p:nvPr/>
            </p:nvSpPr>
            <p:spPr bwMode="auto">
              <a:xfrm>
                <a:off x="7954505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8" name="Line 490"/>
              <p:cNvSpPr>
                <a:spLocks noChangeShapeType="1"/>
              </p:cNvSpPr>
              <p:nvPr/>
            </p:nvSpPr>
            <p:spPr bwMode="auto">
              <a:xfrm>
                <a:off x="8026238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9" name="Line 491"/>
              <p:cNvSpPr>
                <a:spLocks noChangeShapeType="1"/>
              </p:cNvSpPr>
              <p:nvPr/>
            </p:nvSpPr>
            <p:spPr bwMode="auto">
              <a:xfrm>
                <a:off x="8097971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0" name="Line 492"/>
              <p:cNvSpPr>
                <a:spLocks noChangeShapeType="1"/>
              </p:cNvSpPr>
              <p:nvPr/>
            </p:nvSpPr>
            <p:spPr bwMode="auto">
              <a:xfrm>
                <a:off x="8169703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1" name="Line 493"/>
              <p:cNvSpPr>
                <a:spLocks noChangeShapeType="1"/>
              </p:cNvSpPr>
              <p:nvPr/>
            </p:nvSpPr>
            <p:spPr bwMode="auto">
              <a:xfrm>
                <a:off x="8241436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2" name="Line 494"/>
              <p:cNvSpPr>
                <a:spLocks noChangeShapeType="1"/>
              </p:cNvSpPr>
              <p:nvPr/>
            </p:nvSpPr>
            <p:spPr bwMode="auto">
              <a:xfrm>
                <a:off x="8313169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4" name="Text Box 502"/>
              <p:cNvSpPr txBox="1">
                <a:spLocks noChangeArrowheads="1"/>
              </p:cNvSpPr>
              <p:nvPr/>
            </p:nvSpPr>
            <p:spPr bwMode="auto">
              <a:xfrm>
                <a:off x="1682750" y="1633537"/>
                <a:ext cx="504825" cy="19672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prstShdw prst="shdw17" dist="17961" dir="2700000">
                  <a:schemeClr val="accent1">
                    <a:gamma/>
                    <a:shade val="60000"/>
                    <a:invGamma/>
                  </a:schemeClr>
                </a:prstShdw>
              </a:effectLst>
            </p:spPr>
            <p:txBody>
              <a:bodyPr>
                <a:spAutoFit/>
              </a:bodyPr>
              <a:lstStyle/>
              <a:p>
                <a:pPr algn="r">
                  <a:spcAft>
                    <a:spcPct val="15000"/>
                  </a:spcAft>
                </a:pPr>
                <a:r>
                  <a:rPr lang="en-GB" sz="750"/>
                  <a:t>120</a:t>
                </a:r>
              </a:p>
              <a:p>
                <a:pPr algn="r">
                  <a:spcAft>
                    <a:spcPct val="15000"/>
                  </a:spcAft>
                </a:pPr>
                <a:r>
                  <a:rPr lang="en-GB" sz="750"/>
                  <a:t>100</a:t>
                </a:r>
              </a:p>
              <a:p>
                <a:pPr algn="r">
                  <a:spcAft>
                    <a:spcPct val="15000"/>
                  </a:spcAft>
                </a:pPr>
                <a:r>
                  <a:rPr lang="en-GB" sz="750"/>
                  <a:t>80</a:t>
                </a:r>
              </a:p>
              <a:p>
                <a:pPr algn="r">
                  <a:spcAft>
                    <a:spcPct val="15000"/>
                  </a:spcAft>
                </a:pPr>
                <a:r>
                  <a:rPr lang="en-GB" sz="750"/>
                  <a:t>60</a:t>
                </a:r>
              </a:p>
              <a:p>
                <a:pPr algn="r">
                  <a:spcAft>
                    <a:spcPct val="15000"/>
                  </a:spcAft>
                </a:pPr>
                <a:r>
                  <a:rPr lang="en-GB" sz="750"/>
                  <a:t>40</a:t>
                </a:r>
              </a:p>
              <a:p>
                <a:pPr algn="r">
                  <a:spcAft>
                    <a:spcPct val="15000"/>
                  </a:spcAft>
                </a:pPr>
                <a:r>
                  <a:rPr lang="en-GB" sz="750"/>
                  <a:t>20</a:t>
                </a:r>
              </a:p>
              <a:p>
                <a:pPr algn="r">
                  <a:spcAft>
                    <a:spcPct val="15000"/>
                  </a:spcAft>
                </a:pPr>
                <a:r>
                  <a:rPr lang="en-GB" sz="750"/>
                  <a:t>0</a:t>
                </a:r>
              </a:p>
              <a:p>
                <a:pPr algn="r">
                  <a:spcAft>
                    <a:spcPct val="15000"/>
                  </a:spcAft>
                </a:pPr>
                <a:r>
                  <a:rPr lang="en-GB" sz="750"/>
                  <a:t>–20</a:t>
                </a:r>
              </a:p>
              <a:p>
                <a:pPr algn="r">
                  <a:spcAft>
                    <a:spcPct val="15000"/>
                  </a:spcAft>
                </a:pPr>
                <a:r>
                  <a:rPr lang="en-GB" sz="750"/>
                  <a:t>–40</a:t>
                </a:r>
              </a:p>
              <a:p>
                <a:pPr algn="r">
                  <a:spcAft>
                    <a:spcPct val="15000"/>
                  </a:spcAft>
                </a:pPr>
                <a:r>
                  <a:rPr lang="en-GB" sz="750"/>
                  <a:t>–60</a:t>
                </a:r>
              </a:p>
              <a:p>
                <a:pPr algn="r">
                  <a:spcAft>
                    <a:spcPct val="15000"/>
                  </a:spcAft>
                </a:pPr>
                <a:r>
                  <a:rPr lang="en-GB" sz="750"/>
                  <a:t>–80</a:t>
                </a:r>
              </a:p>
              <a:p>
                <a:pPr algn="r">
                  <a:spcAft>
                    <a:spcPct val="15000"/>
                  </a:spcAft>
                </a:pPr>
                <a:r>
                  <a:rPr lang="en-GB" sz="750"/>
                  <a:t>–100</a:t>
                </a:r>
              </a:p>
            </p:txBody>
          </p:sp>
          <p:sp>
            <p:nvSpPr>
              <p:cNvPr id="705" name="Text Box 503"/>
              <p:cNvSpPr txBox="1">
                <a:spLocks noChangeArrowheads="1"/>
              </p:cNvSpPr>
              <p:nvPr/>
            </p:nvSpPr>
            <p:spPr bwMode="auto">
              <a:xfrm rot="16200000">
                <a:off x="570707" y="2432555"/>
                <a:ext cx="2017713" cy="5498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prstShdw prst="shdw17" dist="17961" dir="2700000">
                  <a:schemeClr val="accent1">
                    <a:gamma/>
                    <a:shade val="60000"/>
                    <a:invGamma/>
                  </a:schemeClr>
                </a:prstShdw>
              </a:effectLst>
            </p:spPr>
            <p:txBody>
              <a:bodyPr>
                <a:spAutoFit/>
              </a:bodyPr>
              <a:lstStyle/>
              <a:p>
                <a:pPr algn="ctr"/>
                <a:r>
                  <a:rPr lang="en-GB" sz="1200" dirty="0"/>
                  <a:t>Best change from baseline in size of target lesion (%)</a:t>
                </a:r>
              </a:p>
            </p:txBody>
          </p:sp>
          <p:sp>
            <p:nvSpPr>
              <p:cNvPr id="706" name="Rectangle 510"/>
              <p:cNvSpPr>
                <a:spLocks noChangeArrowheads="1"/>
              </p:cNvSpPr>
              <p:nvPr/>
            </p:nvSpPr>
            <p:spPr bwMode="auto">
              <a:xfrm>
                <a:off x="4530725" y="1655386"/>
                <a:ext cx="104775" cy="104775"/>
              </a:xfrm>
              <a:prstGeom prst="rect">
                <a:avLst/>
              </a:prstGeom>
              <a:solidFill>
                <a:srgbClr val="EAEAEA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7" name="Line 413"/>
              <p:cNvSpPr>
                <a:spLocks noChangeShapeType="1"/>
              </p:cNvSpPr>
              <p:nvPr/>
            </p:nvSpPr>
            <p:spPr bwMode="auto">
              <a:xfrm>
                <a:off x="2436120" y="3064432"/>
                <a:ext cx="3586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58" name="Text Box 501"/>
            <p:cNvSpPr txBox="1">
              <a:spLocks noChangeArrowheads="1"/>
            </p:cNvSpPr>
            <p:nvPr/>
          </p:nvSpPr>
          <p:spPr bwMode="auto">
            <a:xfrm>
              <a:off x="4612933" y="1554785"/>
              <a:ext cx="1721539" cy="5757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square">
              <a:spAutoFit/>
            </a:bodyPr>
            <a:lstStyle/>
            <a:p>
              <a:pPr>
                <a:spcAft>
                  <a:spcPct val="35000"/>
                </a:spcAft>
              </a:pPr>
              <a:r>
                <a:rPr lang="en-GB" sz="1200" dirty="0"/>
                <a:t>Ovarian BRCA</a:t>
              </a:r>
            </a:p>
            <a:p>
              <a:pPr>
                <a:spcAft>
                  <a:spcPct val="35000"/>
                </a:spcAft>
              </a:pPr>
              <a:r>
                <a:rPr lang="en-GB" sz="1200" dirty="0"/>
                <a:t>Ovarian non-BRCA</a:t>
              </a:r>
            </a:p>
          </p:txBody>
        </p:sp>
      </p:grpSp>
      <p:sp>
        <p:nvSpPr>
          <p:cNvPr id="703" name="Rectangle 4"/>
          <p:cNvSpPr>
            <a:spLocks noChangeArrowheads="1"/>
          </p:cNvSpPr>
          <p:nvPr/>
        </p:nvSpPr>
        <p:spPr bwMode="auto">
          <a:xfrm>
            <a:off x="103641" y="6401491"/>
            <a:ext cx="474718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600" dirty="0" err="1">
                <a:ea typeface="ＭＳ Ｐゴシック" pitchFamily="34" charset="-128"/>
                <a:cs typeface="Times New Roman" pitchFamily="18" charset="0"/>
              </a:rPr>
              <a:t>Gelmon</a:t>
            </a:r>
            <a:r>
              <a:rPr lang="fr-FR" sz="1600" dirty="0">
                <a:ea typeface="ＭＳ Ｐゴシック" pitchFamily="34" charset="-128"/>
                <a:cs typeface="Times New Roman" pitchFamily="18" charset="0"/>
              </a:rPr>
              <a:t> KA, et al. Lancet </a:t>
            </a:r>
            <a:r>
              <a:rPr lang="fr-FR" sz="1600" dirty="0" err="1">
                <a:ea typeface="ＭＳ Ｐゴシック" pitchFamily="34" charset="-128"/>
                <a:cs typeface="Times New Roman" pitchFamily="18" charset="0"/>
              </a:rPr>
              <a:t>Oncol</a:t>
            </a:r>
            <a:r>
              <a:rPr lang="fr-FR" sz="1600" dirty="0">
                <a:ea typeface="ＭＳ Ｐゴシック" pitchFamily="34" charset="-128"/>
                <a:cs typeface="Times New Roman" pitchFamily="18" charset="0"/>
              </a:rPr>
              <a:t> 2011;12:852–61</a:t>
            </a:r>
            <a:endParaRPr lang="en-US" sz="1600" dirty="0">
              <a:ea typeface="ＭＳ Ｐゴシック" pitchFamily="34" charset="-128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70212" y="2825819"/>
            <a:ext cx="294911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3" indent="-285743" defTabSz="457189">
              <a:buFont typeface="Wingdings" charset="2"/>
              <a:buChar char="Ø"/>
            </a:pPr>
            <a:r>
              <a:rPr lang="en-GB" dirty="0">
                <a:cs typeface="Arial Narrow"/>
              </a:rPr>
              <a:t>Olaparib activity in </a:t>
            </a:r>
            <a:r>
              <a:rPr lang="en-GB" dirty="0" err="1">
                <a:cs typeface="Arial Narrow"/>
              </a:rPr>
              <a:t>BRCA</a:t>
            </a:r>
            <a:r>
              <a:rPr lang="en-GB" baseline="30000" dirty="0" err="1">
                <a:cs typeface="Arial Narrow"/>
              </a:rPr>
              <a:t>mut</a:t>
            </a:r>
            <a:r>
              <a:rPr lang="en-GB" dirty="0">
                <a:cs typeface="Arial Narrow"/>
              </a:rPr>
              <a:t> and BRCA</a:t>
            </a:r>
            <a:r>
              <a:rPr lang="en-GB" baseline="30000" dirty="0">
                <a:cs typeface="Arial Narrow"/>
              </a:rPr>
              <a:t>wt</a:t>
            </a:r>
          </a:p>
          <a:p>
            <a:pPr defTabSz="457189"/>
            <a:endParaRPr lang="en-GB" dirty="0">
              <a:cs typeface="Arial Narrow"/>
            </a:endParaRPr>
          </a:p>
          <a:p>
            <a:pPr marL="285743" indent="-285743" defTabSz="457189">
              <a:buFont typeface="Wingdings" charset="2"/>
              <a:buChar char="Ø"/>
            </a:pPr>
            <a:r>
              <a:rPr lang="en-GB" dirty="0">
                <a:cs typeface="Arial Narrow"/>
              </a:rPr>
              <a:t>Activity greater in ‘platinum-sensitive’ compared with ‘platinum-resistant’ relapse</a:t>
            </a:r>
          </a:p>
        </p:txBody>
      </p:sp>
    </p:spTree>
    <p:extLst>
      <p:ext uri="{BB962C8B-B14F-4D97-AF65-F5344CB8AC3E}">
        <p14:creationId xmlns:p14="http://schemas.microsoft.com/office/powerpoint/2010/main" val="2066319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5738" y="436885"/>
            <a:ext cx="8674387" cy="964559"/>
          </a:xfrm>
          <a:noFill/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GB" sz="3200" dirty="0">
                <a:solidFill>
                  <a:srgbClr val="C00000"/>
                </a:solidFill>
                <a:latin typeface="+mn-lt"/>
              </a:rPr>
              <a:t>Randomised trial of maintenance olaparib in platinum-sensitive high-grade serous  relapsed ovarian cancer – ‘study 19’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34696" y="1739095"/>
            <a:ext cx="8216470" cy="1160860"/>
          </a:xfrm>
        </p:spPr>
        <p:txBody>
          <a:bodyPr>
            <a:noAutofit/>
          </a:bodyPr>
          <a:lstStyle/>
          <a:p>
            <a:r>
              <a:rPr lang="en-GB" sz="1700" b="1" dirty="0"/>
              <a:t>Aim: </a:t>
            </a:r>
            <a:r>
              <a:rPr lang="en-GB" sz="1700" b="1" dirty="0" smtClean="0"/>
              <a:t>to </a:t>
            </a:r>
            <a:r>
              <a:rPr lang="en-GB" sz="1700" b="1" dirty="0"/>
              <a:t>assess the efficacy and safety of olaparib as a maintenance treatment</a:t>
            </a:r>
          </a:p>
          <a:p>
            <a:r>
              <a:rPr lang="en-US" sz="1700" b="1" dirty="0"/>
              <a:t>Design: </a:t>
            </a:r>
            <a:r>
              <a:rPr lang="en-US" sz="1700" b="1" dirty="0" smtClean="0"/>
              <a:t>randomized</a:t>
            </a:r>
            <a:r>
              <a:rPr lang="en-US" sz="1700" b="1" dirty="0"/>
              <a:t>, double-blind, placebo-controlled phase II maintenance study</a:t>
            </a:r>
          </a:p>
          <a:p>
            <a:pPr marL="0" indent="0">
              <a:buNone/>
            </a:pPr>
            <a:r>
              <a:rPr lang="en-US" sz="1700" b="1" dirty="0"/>
              <a:t>	</a:t>
            </a:r>
            <a:r>
              <a:rPr lang="en-US" sz="1700" b="1" dirty="0" smtClean="0"/>
              <a:t> </a:t>
            </a:r>
            <a:r>
              <a:rPr lang="en-US" sz="1700" b="1" i="1" dirty="0" smtClean="0"/>
              <a:t>265 </a:t>
            </a:r>
            <a:r>
              <a:rPr lang="en-US" sz="1700" b="1" i="1" dirty="0"/>
              <a:t>patients in 82 investigational sites in 16 countries</a:t>
            </a:r>
          </a:p>
          <a:p>
            <a:pPr marL="0" indent="0">
              <a:buNone/>
            </a:pPr>
            <a:endParaRPr lang="en-GB" sz="1700" b="1" dirty="0"/>
          </a:p>
        </p:txBody>
      </p:sp>
      <p:grpSp>
        <p:nvGrpSpPr>
          <p:cNvPr id="14339" name="Group 11"/>
          <p:cNvGrpSpPr>
            <a:grpSpLocks/>
          </p:cNvGrpSpPr>
          <p:nvPr/>
        </p:nvGrpSpPr>
        <p:grpSpPr bwMode="auto">
          <a:xfrm>
            <a:off x="903147" y="2974847"/>
            <a:ext cx="7523832" cy="2062103"/>
            <a:chOff x="-1163744" y="2646434"/>
            <a:chExt cx="10032313" cy="2749046"/>
          </a:xfrm>
        </p:grpSpPr>
        <p:sp>
          <p:nvSpPr>
            <p:cNvPr id="14344" name="Line 25"/>
            <p:cNvSpPr>
              <a:spLocks noChangeShapeType="1"/>
            </p:cNvSpPr>
            <p:nvPr/>
          </p:nvSpPr>
          <p:spPr bwMode="auto">
            <a:xfrm flipV="1">
              <a:off x="4768763" y="3280320"/>
              <a:ext cx="363337" cy="41839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350">
                <a:latin typeface="Arial Narrow" panose="020B0606020202030204" pitchFamily="34" charset="0"/>
              </a:endParaRPr>
            </a:p>
          </p:txBody>
        </p:sp>
        <p:sp>
          <p:nvSpPr>
            <p:cNvPr id="14345" name="Line 26"/>
            <p:cNvSpPr>
              <a:spLocks noChangeShapeType="1"/>
            </p:cNvSpPr>
            <p:nvPr/>
          </p:nvSpPr>
          <p:spPr bwMode="auto">
            <a:xfrm>
              <a:off x="4768763" y="4336798"/>
              <a:ext cx="405194" cy="47146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350">
                <a:latin typeface="Arial Narrow" panose="020B0606020202030204" pitchFamily="34" charset="0"/>
              </a:endParaRPr>
            </a:p>
          </p:txBody>
        </p:sp>
        <p:sp>
          <p:nvSpPr>
            <p:cNvPr id="2" name="Rectangle 5"/>
            <p:cNvSpPr>
              <a:spLocks noChangeArrowheads="1"/>
            </p:cNvSpPr>
            <p:nvPr/>
          </p:nvSpPr>
          <p:spPr bwMode="auto">
            <a:xfrm>
              <a:off x="5173957" y="2779619"/>
              <a:ext cx="2064972" cy="934894"/>
            </a:xfrm>
            <a:prstGeom prst="rect">
              <a:avLst/>
            </a:prstGeom>
            <a:solidFill>
              <a:schemeClr val="tx1"/>
            </a:solidFill>
            <a:ln w="28575">
              <a:noFill/>
              <a:miter lim="800000"/>
              <a:headEnd/>
              <a:tailEnd/>
            </a:ln>
          </p:spPr>
          <p:txBody>
            <a:bodyPr lIns="13500" rIns="13500" anchor="ctr" anchorCtr="1"/>
            <a:lstStyle/>
            <a:p>
              <a:pPr algn="ctr" defTabSz="342892">
                <a:defRPr/>
              </a:pPr>
              <a:r>
                <a:rPr lang="en-GB" sz="1600" err="1">
                  <a:solidFill>
                    <a:srgbClr val="FFFFFF"/>
                  </a:solidFill>
                  <a:latin typeface="Arial Narrow" panose="020B0606020202030204" pitchFamily="34" charset="0"/>
                </a:rPr>
                <a:t>Olaparib</a:t>
              </a:r>
              <a:r>
                <a:rPr lang="en-GB" sz="1600">
                  <a:solidFill>
                    <a:srgbClr val="FFFFFF"/>
                  </a:solidFill>
                  <a:latin typeface="Arial Narrow" panose="020B0606020202030204" pitchFamily="34" charset="0"/>
                </a:rPr>
                <a:t> </a:t>
              </a:r>
              <a:br>
                <a:rPr lang="en-GB" sz="1600">
                  <a:solidFill>
                    <a:srgbClr val="FFFFFF"/>
                  </a:solidFill>
                  <a:latin typeface="Arial Narrow" panose="020B0606020202030204" pitchFamily="34" charset="0"/>
                </a:rPr>
              </a:br>
              <a:r>
                <a:rPr lang="en-GB" sz="1600">
                  <a:solidFill>
                    <a:srgbClr val="FFFFFF"/>
                  </a:solidFill>
                  <a:latin typeface="Arial Narrow" panose="020B0606020202030204" pitchFamily="34" charset="0"/>
                </a:rPr>
                <a:t>400 mg </a:t>
              </a:r>
              <a:r>
                <a:rPr lang="en-GB" sz="1600" err="1">
                  <a:solidFill>
                    <a:srgbClr val="FFFFFF"/>
                  </a:solidFill>
                  <a:latin typeface="Arial Narrow" panose="020B0606020202030204" pitchFamily="34" charset="0"/>
                </a:rPr>
                <a:t>po</a:t>
              </a:r>
              <a:r>
                <a:rPr lang="en-GB" sz="1600">
                  <a:solidFill>
                    <a:srgbClr val="FFFFFF"/>
                  </a:solidFill>
                  <a:latin typeface="Arial Narrow" panose="020B0606020202030204" pitchFamily="34" charset="0"/>
                </a:rPr>
                <a:t> bid</a:t>
              </a:r>
            </a:p>
          </p:txBody>
        </p:sp>
        <p:sp>
          <p:nvSpPr>
            <p:cNvPr id="14347" name="Text Box 29"/>
            <p:cNvSpPr txBox="1">
              <a:spLocks noChangeArrowheads="1"/>
            </p:cNvSpPr>
            <p:nvPr/>
          </p:nvSpPr>
          <p:spPr bwMode="auto">
            <a:xfrm>
              <a:off x="5421737" y="3786955"/>
              <a:ext cx="1779821" cy="400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defTabSz="4572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sz="1350">
                  <a:latin typeface="Arial Narrow" panose="020B0606020202030204" pitchFamily="34" charset="0"/>
                </a:rPr>
                <a:t>Randomised 1:1</a:t>
              </a:r>
            </a:p>
          </p:txBody>
        </p:sp>
        <p:sp>
          <p:nvSpPr>
            <p:cNvPr id="3" name="Rectangle 5"/>
            <p:cNvSpPr>
              <a:spLocks noChangeArrowheads="1"/>
            </p:cNvSpPr>
            <p:nvPr/>
          </p:nvSpPr>
          <p:spPr bwMode="auto">
            <a:xfrm>
              <a:off x="5209872" y="4220170"/>
              <a:ext cx="2030382" cy="1092033"/>
            </a:xfrm>
            <a:prstGeom prst="rect">
              <a:avLst/>
            </a:prstGeom>
            <a:solidFill>
              <a:schemeClr val="accent4"/>
            </a:solidFill>
            <a:ln w="28575">
              <a:noFill/>
              <a:miter lim="800000"/>
              <a:headEnd/>
              <a:tailEnd/>
            </a:ln>
          </p:spPr>
          <p:txBody>
            <a:bodyPr lIns="13500" rIns="13500" anchor="ctr" anchorCtr="1"/>
            <a:lstStyle/>
            <a:p>
              <a:pPr algn="ctr" defTabSz="342892">
                <a:defRPr/>
              </a:pPr>
              <a:r>
                <a:rPr lang="en-GB" sz="1600" dirty="0">
                  <a:latin typeface="Arial Narrow" panose="020B0606020202030204" pitchFamily="34" charset="0"/>
                </a:rPr>
                <a:t>Placebo</a:t>
              </a:r>
              <a:br>
                <a:rPr lang="en-GB" sz="1600" dirty="0">
                  <a:latin typeface="Arial Narrow" panose="020B0606020202030204" pitchFamily="34" charset="0"/>
                </a:rPr>
              </a:br>
              <a:r>
                <a:rPr lang="en-GB" sz="1600" dirty="0" err="1">
                  <a:latin typeface="Arial Narrow" panose="020B0606020202030204" pitchFamily="34" charset="0"/>
                </a:rPr>
                <a:t>po</a:t>
              </a:r>
              <a:r>
                <a:rPr lang="en-GB" sz="1600" dirty="0">
                  <a:latin typeface="Arial Narrow" panose="020B0606020202030204" pitchFamily="34" charset="0"/>
                </a:rPr>
                <a:t> bid</a:t>
              </a:r>
            </a:p>
          </p:txBody>
        </p:sp>
        <p:sp>
          <p:nvSpPr>
            <p:cNvPr id="13322" name="Rectangle 4"/>
            <p:cNvSpPr>
              <a:spLocks noChangeArrowheads="1"/>
            </p:cNvSpPr>
            <p:nvPr/>
          </p:nvSpPr>
          <p:spPr bwMode="auto">
            <a:xfrm>
              <a:off x="-1163744" y="2810557"/>
              <a:ext cx="5932507" cy="242080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8575">
              <a:noFill/>
              <a:miter lim="800000"/>
              <a:headEnd/>
              <a:tailEnd/>
            </a:ln>
          </p:spPr>
          <p:txBody>
            <a:bodyPr wrap="square" lIns="27000" rIns="27000" anchor="ctr" anchorCtr="1">
              <a:spAutoFit/>
            </a:bodyPr>
            <a:lstStyle/>
            <a:p>
              <a:pPr marL="157159" indent="-157159" defTabSz="342892">
                <a:spcBef>
                  <a:spcPct val="25000"/>
                </a:spcBef>
                <a:defRPr/>
              </a:pPr>
              <a:r>
                <a:rPr lang="en-GB" sz="1600" dirty="0">
                  <a:solidFill>
                    <a:schemeClr val="bg1"/>
                  </a:solidFill>
                  <a:latin typeface="Arial Narrow" panose="020B0606020202030204" pitchFamily="34" charset="0"/>
                  <a:sym typeface="Symbol" pitchFamily="18" charset="2"/>
                </a:rPr>
                <a:t>Patients:</a:t>
              </a:r>
            </a:p>
            <a:p>
              <a:pPr marL="157159" indent="-157159" defTabSz="342892">
                <a:spcBef>
                  <a:spcPct val="2500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  <a:defRPr/>
              </a:pPr>
              <a:r>
                <a:rPr lang="en-GB" sz="1600" b="1" dirty="0">
                  <a:solidFill>
                    <a:schemeClr val="bg1"/>
                  </a:solidFill>
                  <a:latin typeface="Arial Narrow" panose="020B0606020202030204" pitchFamily="34" charset="0"/>
                  <a:sym typeface="Symbol" pitchFamily="18" charset="2"/>
                </a:rPr>
                <a:t>Platinum-sensitive high-grade serous ovarian cancer </a:t>
              </a:r>
            </a:p>
            <a:p>
              <a:pPr marL="157159" indent="-157159" defTabSz="342892">
                <a:spcBef>
                  <a:spcPct val="2500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  <a:defRPr/>
              </a:pPr>
              <a:r>
                <a:rPr lang="en-GB" sz="1600" dirty="0">
                  <a:solidFill>
                    <a:schemeClr val="bg1"/>
                  </a:solidFill>
                  <a:latin typeface="Arial Narrow" panose="020B0606020202030204" pitchFamily="34" charset="0"/>
                  <a:sym typeface="Symbol" pitchFamily="18" charset="2"/>
                </a:rPr>
                <a:t>2 previous platinum regimens </a:t>
              </a:r>
            </a:p>
            <a:p>
              <a:pPr marL="157159" indent="-157159" defTabSz="342892">
                <a:spcBef>
                  <a:spcPct val="2500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  <a:defRPr/>
              </a:pPr>
              <a:r>
                <a:rPr lang="en-GB" sz="1600" dirty="0">
                  <a:solidFill>
                    <a:schemeClr val="bg1"/>
                  </a:solidFill>
                  <a:latin typeface="Arial Narrow" panose="020B0606020202030204" pitchFamily="34" charset="0"/>
                  <a:sym typeface="Symbol" pitchFamily="18" charset="2"/>
                </a:rPr>
                <a:t>Last chemotherapy was platinum-based, to which they had a </a:t>
              </a:r>
              <a:r>
                <a:rPr lang="en-US" sz="1600" dirty="0">
                  <a:solidFill>
                    <a:schemeClr val="bg1"/>
                  </a:solidFill>
                  <a:latin typeface="Arial Narrow" panose="020B0606020202030204" pitchFamily="34" charset="0"/>
                  <a:sym typeface="Symbol" pitchFamily="18" charset="2"/>
                </a:rPr>
                <a:t>maintained PR or CR prior to enrolment</a:t>
              </a:r>
              <a:endParaRPr lang="en-GB" sz="1600" dirty="0">
                <a:solidFill>
                  <a:schemeClr val="bg1"/>
                </a:solidFill>
                <a:latin typeface="Arial Narrow" panose="020B0606020202030204" pitchFamily="34" charset="0"/>
                <a:sym typeface="Symbol" pitchFamily="18" charset="2"/>
              </a:endParaRPr>
            </a:p>
            <a:p>
              <a:pPr marL="157159" indent="-157159">
                <a:spcBef>
                  <a:spcPct val="2500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  <a:defRPr/>
              </a:pPr>
              <a:r>
                <a:rPr lang="en-GB" sz="1600" dirty="0">
                  <a:solidFill>
                    <a:schemeClr val="bg1"/>
                  </a:solidFill>
                  <a:latin typeface="Arial Narrow" panose="020B0606020202030204" pitchFamily="34" charset="0"/>
                  <a:sym typeface="Symbol" pitchFamily="18" charset="2"/>
                </a:rPr>
                <a:t>Stable </a:t>
              </a:r>
              <a:r>
                <a:rPr lang="en-GB" sz="1600" dirty="0">
                  <a:solidFill>
                    <a:schemeClr val="bg1"/>
                  </a:solidFill>
                  <a:latin typeface="Arial Narrow" panose="020B0606020202030204" pitchFamily="34" charset="0"/>
                  <a:ea typeface="ＭＳ Ｐゴシック" pitchFamily="34" charset="-128"/>
                  <a:cs typeface="Arial" panose="020B0604020202020204" pitchFamily="34" charset="0"/>
                </a:rPr>
                <a:t>CA-125</a:t>
              </a:r>
              <a:endParaRPr lang="en-GB" sz="1600" dirty="0">
                <a:solidFill>
                  <a:schemeClr val="bg1"/>
                </a:solidFill>
                <a:latin typeface="Arial Narrow" panose="020B0606020202030204" pitchFamily="34" charset="0"/>
                <a:sym typeface="Symbol" pitchFamily="18" charset="2"/>
              </a:endParaRPr>
            </a:p>
          </p:txBody>
        </p:sp>
        <p:sp>
          <p:nvSpPr>
            <p:cNvPr id="61452" name="Text Box 39"/>
            <p:cNvSpPr txBox="1">
              <a:spLocks noChangeArrowheads="1"/>
            </p:cNvSpPr>
            <p:nvPr/>
          </p:nvSpPr>
          <p:spPr bwMode="auto">
            <a:xfrm>
              <a:off x="7326346" y="2646434"/>
              <a:ext cx="1542223" cy="274904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317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342892">
                <a:defRPr/>
              </a:pPr>
              <a:endParaRPr lang="en-GB" sz="1600">
                <a:solidFill>
                  <a:schemeClr val="bg1"/>
                </a:solidFill>
                <a:latin typeface="Arial Narrow" panose="020B0606020202030204" pitchFamily="34" charset="0"/>
                <a:cs typeface="Arial Narrow"/>
              </a:endParaRPr>
            </a:p>
            <a:p>
              <a:pPr algn="ctr" defTabSz="342892">
                <a:defRPr/>
              </a:pPr>
              <a:endParaRPr lang="en-GB" sz="1600">
                <a:solidFill>
                  <a:schemeClr val="bg1"/>
                </a:solidFill>
                <a:latin typeface="Arial Narrow" panose="020B0606020202030204" pitchFamily="34" charset="0"/>
                <a:cs typeface="Arial Narrow"/>
              </a:endParaRPr>
            </a:p>
            <a:p>
              <a:pPr algn="ctr" defTabSz="342892">
                <a:defRPr/>
              </a:pPr>
              <a:r>
                <a:rPr lang="en-GB" sz="1600">
                  <a:solidFill>
                    <a:srgbClr val="FFFFFF"/>
                  </a:solidFill>
                  <a:latin typeface="Arial Narrow" panose="020B0606020202030204" pitchFamily="34" charset="0"/>
                  <a:cs typeface="Arial Narrow"/>
                </a:rPr>
                <a:t>Treatment until </a:t>
              </a:r>
            </a:p>
            <a:p>
              <a:pPr algn="ctr" defTabSz="342892">
                <a:defRPr/>
              </a:pPr>
              <a:r>
                <a:rPr lang="en-GB" sz="1600">
                  <a:solidFill>
                    <a:srgbClr val="FFFFFF"/>
                  </a:solidFill>
                  <a:latin typeface="Arial Narrow" panose="020B0606020202030204" pitchFamily="34" charset="0"/>
                  <a:cs typeface="Arial Narrow"/>
                </a:rPr>
                <a:t>disease </a:t>
              </a:r>
            </a:p>
            <a:p>
              <a:pPr algn="ctr" defTabSz="342892">
                <a:defRPr/>
              </a:pPr>
              <a:r>
                <a:rPr lang="en-GB" sz="1600">
                  <a:solidFill>
                    <a:srgbClr val="FFFFFF"/>
                  </a:solidFill>
                  <a:latin typeface="Arial Narrow" panose="020B0606020202030204" pitchFamily="34" charset="0"/>
                  <a:cs typeface="Arial Narrow"/>
                </a:rPr>
                <a:t>progression</a:t>
              </a:r>
            </a:p>
            <a:p>
              <a:pPr algn="ctr" defTabSz="342892">
                <a:defRPr/>
              </a:pPr>
              <a:endParaRPr lang="en-GB" sz="1600">
                <a:solidFill>
                  <a:schemeClr val="bg1"/>
                </a:solidFill>
                <a:latin typeface="Arial Narrow" panose="020B0606020202030204" pitchFamily="34" charset="0"/>
                <a:cs typeface="Arial Narrow"/>
              </a:endParaRPr>
            </a:p>
            <a:p>
              <a:pPr algn="ctr" defTabSz="342892">
                <a:defRPr/>
              </a:pPr>
              <a:endParaRPr lang="en-GB" sz="1600">
                <a:solidFill>
                  <a:schemeClr val="bg1"/>
                </a:solidFill>
                <a:latin typeface="Arial Narrow" panose="020B0606020202030204" pitchFamily="34" charset="0"/>
                <a:cs typeface="Arial Narrow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6352032" y="5137088"/>
            <a:ext cx="2135649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1600" dirty="0">
                <a:solidFill>
                  <a:srgbClr val="58595B"/>
                </a:solidFill>
                <a:latin typeface="Arial Narrow" panose="020B0606020202030204" pitchFamily="34" charset="0"/>
                <a:cs typeface="Arial Narrow"/>
              </a:rPr>
              <a:t>Primary end point: PFS</a:t>
            </a:r>
          </a:p>
        </p:txBody>
      </p:sp>
      <p:sp>
        <p:nvSpPr>
          <p:cNvPr id="21" name="TextBox 4"/>
          <p:cNvSpPr txBox="1">
            <a:spLocks noChangeArrowheads="1"/>
          </p:cNvSpPr>
          <p:nvPr/>
        </p:nvSpPr>
        <p:spPr bwMode="auto">
          <a:xfrm>
            <a:off x="1196284" y="4914626"/>
            <a:ext cx="4924099" cy="784830"/>
          </a:xfrm>
          <a:prstGeom prst="rect">
            <a:avLst/>
          </a:prstGeom>
          <a:noFill/>
          <a:extLst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1000">
                <a:latin typeface="Arial Narrow"/>
                <a:cs typeface="Arial Narrow"/>
              </a:defRPr>
            </a:lvl1pPr>
          </a:lstStyle>
          <a:p>
            <a:r>
              <a:rPr lang="en-US" sz="1500" dirty="0">
                <a:latin typeface="+mn-lt"/>
              </a:rPr>
              <a:t>Sept 2008–Feb 2010</a:t>
            </a:r>
          </a:p>
          <a:p>
            <a:r>
              <a:rPr lang="en-GB" sz="1500" dirty="0">
                <a:latin typeface="+mn-lt"/>
                <a:ea typeface="ＭＳ Ｐゴシック" pitchFamily="34" charset="-128"/>
                <a:cs typeface="Arial" panose="020B0604020202020204" pitchFamily="34" charset="0"/>
              </a:rPr>
              <a:t>bid, twice daily; CA-125, Cancer Antigen 125; </a:t>
            </a:r>
          </a:p>
          <a:p>
            <a:r>
              <a:rPr lang="en-GB" sz="1500" dirty="0">
                <a:latin typeface="+mn-lt"/>
                <a:ea typeface="ＭＳ Ｐゴシック" pitchFamily="34" charset="-128"/>
                <a:cs typeface="Arial" panose="020B0604020202020204" pitchFamily="34" charset="0"/>
              </a:rPr>
              <a:t>CR, complete response; </a:t>
            </a:r>
            <a:r>
              <a:rPr lang="en-GB" sz="1500" dirty="0" err="1">
                <a:latin typeface="+mn-lt"/>
                <a:ea typeface="ＭＳ Ｐゴシック" pitchFamily="34" charset="-128"/>
                <a:cs typeface="Arial" panose="020B0604020202020204" pitchFamily="34" charset="0"/>
              </a:rPr>
              <a:t>po</a:t>
            </a:r>
            <a:r>
              <a:rPr lang="en-GB" sz="1500" dirty="0">
                <a:latin typeface="+mn-lt"/>
                <a:ea typeface="ＭＳ Ｐゴシック" pitchFamily="34" charset="-128"/>
                <a:cs typeface="Arial" panose="020B0604020202020204" pitchFamily="34" charset="0"/>
              </a:rPr>
              <a:t>, orally; PR, partial response.</a:t>
            </a:r>
            <a:endParaRPr lang="en-US" sz="1500" dirty="0">
              <a:latin typeface="+mn-lt"/>
              <a:ea typeface="ＭＳ Ｐゴシック" pitchFamily="34" charset="-128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5738" y="6416693"/>
            <a:ext cx="524458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tx2"/>
                </a:solidFill>
              </a:rPr>
              <a:t>Ledermann J et al. N </a:t>
            </a:r>
            <a:r>
              <a:rPr lang="en-GB" sz="1600" dirty="0" err="1">
                <a:solidFill>
                  <a:schemeClr val="tx2"/>
                </a:solidFill>
              </a:rPr>
              <a:t>Engl</a:t>
            </a:r>
            <a:r>
              <a:rPr lang="en-GB" sz="1600" dirty="0">
                <a:solidFill>
                  <a:schemeClr val="tx2"/>
                </a:solidFill>
              </a:rPr>
              <a:t> J Med 2012;366:1382–1392</a:t>
            </a:r>
          </a:p>
        </p:txBody>
      </p:sp>
    </p:spTree>
    <p:extLst>
      <p:ext uri="{BB962C8B-B14F-4D97-AF65-F5344CB8AC3E}">
        <p14:creationId xmlns:p14="http://schemas.microsoft.com/office/powerpoint/2010/main" val="2125858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4145280" y="1719072"/>
            <a:ext cx="4913376" cy="3853104"/>
            <a:chOff x="4324184" y="1417755"/>
            <a:chExt cx="6343813" cy="4856586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24184" y="1930435"/>
              <a:ext cx="6343813" cy="3821887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5627343" y="1417755"/>
              <a:ext cx="3737495" cy="34612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r>
                <a:rPr lang="en-US" sz="1600" dirty="0"/>
                <a:t>Subpopulation with a BRCA mutation</a:t>
              </a:r>
            </a:p>
          </p:txBody>
        </p:sp>
        <p:sp>
          <p:nvSpPr>
            <p:cNvPr id="16" name="TextBox 4"/>
            <p:cNvSpPr txBox="1">
              <a:spLocks noChangeArrowheads="1"/>
            </p:cNvSpPr>
            <p:nvPr/>
          </p:nvSpPr>
          <p:spPr bwMode="auto">
            <a:xfrm>
              <a:off x="7160771" y="5905009"/>
              <a:ext cx="3272870" cy="369332"/>
            </a:xfrm>
            <a:prstGeom prst="rect">
              <a:avLst/>
            </a:prstGeom>
            <a:noFill/>
            <a:extLst/>
          </p:spPr>
          <p:txBody>
            <a:bodyPr wrap="square" rtlCol="0" anchor="b">
              <a:spAutoFit/>
            </a:bodyPr>
            <a:lstStyle>
              <a:defPPr>
                <a:defRPr lang="en-US"/>
              </a:defPPr>
              <a:lvl1pPr>
                <a:defRPr sz="1000">
                  <a:latin typeface="Arial Narrow"/>
                  <a:cs typeface="Arial Narrow"/>
                </a:defRPr>
              </a:lvl1pPr>
            </a:lstStyle>
            <a:p>
              <a:pPr defTabSz="514337">
                <a:defRPr/>
              </a:pPr>
              <a:r>
                <a:rPr lang="da-DK" sz="1300" kern="0" dirty="0" err="1">
                  <a:solidFill>
                    <a:schemeClr val="tx2">
                      <a:lumMod val="50000"/>
                    </a:schemeClr>
                  </a:solidFill>
                  <a:latin typeface="Arial Narrow" panose="020B0606020202030204" pitchFamily="34" charset="0"/>
                </a:rPr>
                <a:t>Ledermann</a:t>
              </a:r>
              <a:r>
                <a:rPr lang="da-DK" sz="1300" kern="0" dirty="0">
                  <a:solidFill>
                    <a:schemeClr val="tx2">
                      <a:lumMod val="50000"/>
                    </a:schemeClr>
                  </a:solidFill>
                  <a:latin typeface="Arial Narrow" panose="020B0606020202030204" pitchFamily="34" charset="0"/>
                </a:rPr>
                <a:t> J et al. Lancet </a:t>
              </a:r>
              <a:r>
                <a:rPr lang="da-DK" sz="1300" kern="0" dirty="0" err="1">
                  <a:solidFill>
                    <a:schemeClr val="tx2">
                      <a:lumMod val="50000"/>
                    </a:schemeClr>
                  </a:solidFill>
                  <a:latin typeface="Arial Narrow" panose="020B0606020202030204" pitchFamily="34" charset="0"/>
                </a:rPr>
                <a:t>Oncol</a:t>
              </a:r>
              <a:r>
                <a:rPr lang="da-DK" sz="1300" kern="0" dirty="0">
                  <a:solidFill>
                    <a:schemeClr val="tx2">
                      <a:lumMod val="50000"/>
                    </a:schemeClr>
                  </a:solidFill>
                  <a:latin typeface="Arial Narrow" panose="020B0606020202030204" pitchFamily="34" charset="0"/>
                </a:rPr>
                <a:t> 2014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520" y="350761"/>
            <a:ext cx="8180832" cy="969497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2800" b="1" dirty="0">
                <a:solidFill>
                  <a:srgbClr val="C00000"/>
                </a:solidFill>
              </a:rPr>
              <a:t>Randomised trial of maintenance </a:t>
            </a:r>
            <a:r>
              <a:rPr lang="en-GB" sz="2800" b="1" dirty="0" err="1">
                <a:solidFill>
                  <a:srgbClr val="C00000"/>
                </a:solidFill>
              </a:rPr>
              <a:t>olaparib</a:t>
            </a:r>
            <a:r>
              <a:rPr lang="en-GB" sz="2800" b="1" dirty="0">
                <a:solidFill>
                  <a:srgbClr val="C00000"/>
                </a:solidFill>
              </a:rPr>
              <a:t> in platinum-sensitive high-grade serous  relapsed ovarian cancer: Study 19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6043" y="1958814"/>
            <a:ext cx="2334501" cy="2391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r>
              <a:rPr lang="en-US" sz="1600" dirty="0"/>
              <a:t>Whole population with HGSOC</a:t>
            </a:r>
          </a:p>
        </p:txBody>
      </p:sp>
      <p:sp>
        <p:nvSpPr>
          <p:cNvPr id="9" name="Rectangle 8"/>
          <p:cNvSpPr/>
          <p:nvPr/>
        </p:nvSpPr>
        <p:spPr>
          <a:xfrm>
            <a:off x="210314" y="5295177"/>
            <a:ext cx="2727959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300" dirty="0">
                <a:solidFill>
                  <a:schemeClr val="tx2">
                    <a:lumMod val="50000"/>
                  </a:schemeClr>
                </a:solidFill>
                <a:latin typeface="Arial Narrow" panose="020B0606020202030204" pitchFamily="34" charset="0"/>
              </a:rPr>
              <a:t>Ledermann J et al. N </a:t>
            </a:r>
            <a:r>
              <a:rPr lang="en-GB" sz="1300" dirty="0" err="1">
                <a:solidFill>
                  <a:schemeClr val="tx2">
                    <a:lumMod val="50000"/>
                  </a:schemeClr>
                </a:solidFill>
                <a:latin typeface="Arial Narrow" panose="020B0606020202030204" pitchFamily="34" charset="0"/>
              </a:rPr>
              <a:t>Engl</a:t>
            </a:r>
            <a:r>
              <a:rPr lang="en-GB" sz="1300" dirty="0">
                <a:solidFill>
                  <a:schemeClr val="tx2">
                    <a:lumMod val="50000"/>
                  </a:schemeClr>
                </a:solidFill>
                <a:latin typeface="Arial Narrow" panose="020B0606020202030204" pitchFamily="34" charset="0"/>
              </a:rPr>
              <a:t> J Med 2012</a:t>
            </a:r>
            <a:endParaRPr lang="en-US" sz="13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312" y="2314246"/>
            <a:ext cx="4240061" cy="2921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101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059" y="443736"/>
            <a:ext cx="7883217" cy="26708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2800" dirty="0">
                <a:solidFill>
                  <a:srgbClr val="C00000"/>
                </a:solidFill>
                <a:latin typeface="+mn-lt"/>
              </a:rPr>
              <a:t>Updated survival of Study 19- maintenance olaparib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565" y="2376892"/>
            <a:ext cx="4571435" cy="306505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899" y="1093865"/>
            <a:ext cx="4627539" cy="31786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70208" y="4377001"/>
            <a:ext cx="114339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00">
                <a:solidFill>
                  <a:srgbClr val="2E008B"/>
                </a:solidFill>
              </a:rPr>
              <a:t>Maturity 77 %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14901" y="5441950"/>
            <a:ext cx="1104918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00" dirty="0">
                <a:solidFill>
                  <a:srgbClr val="2E008B"/>
                </a:solidFill>
              </a:rPr>
              <a:t>Maturity 70%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1899" y="6334661"/>
            <a:ext cx="414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Ledermann et al ASCO 2016; Lancet </a:t>
            </a:r>
            <a:r>
              <a:rPr lang="en-GB" sz="1600" dirty="0" err="1"/>
              <a:t>Oncol</a:t>
            </a:r>
            <a:r>
              <a:rPr lang="en-GB" sz="1600" dirty="0"/>
              <a:t> 2016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8156" y="4655535"/>
            <a:ext cx="2441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Whole study population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602507" y="2007561"/>
            <a:ext cx="1810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BRCAm subgroup</a:t>
            </a:r>
          </a:p>
        </p:txBody>
      </p:sp>
    </p:spTree>
    <p:extLst>
      <p:ext uri="{BB962C8B-B14F-4D97-AF65-F5344CB8AC3E}">
        <p14:creationId xmlns:p14="http://schemas.microsoft.com/office/powerpoint/2010/main" val="422744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Chart 22"/>
          <p:cNvGraphicFramePr/>
          <p:nvPr>
            <p:extLst>
              <p:ext uri="{D42A27DB-BD31-4B8C-83A1-F6EECF244321}">
                <p14:modId xmlns:p14="http://schemas.microsoft.com/office/powerpoint/2010/main" val="337513262"/>
              </p:ext>
            </p:extLst>
          </p:nvPr>
        </p:nvGraphicFramePr>
        <p:xfrm>
          <a:off x="1536109" y="2580111"/>
          <a:ext cx="5439188" cy="30507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0" name="Group 19"/>
          <p:cNvGrpSpPr/>
          <p:nvPr/>
        </p:nvGrpSpPr>
        <p:grpSpPr>
          <a:xfrm>
            <a:off x="7043610" y="3511298"/>
            <a:ext cx="2013304" cy="818485"/>
            <a:chOff x="7123612" y="2782395"/>
            <a:chExt cx="2127071" cy="766747"/>
          </a:xfrm>
        </p:grpSpPr>
        <p:sp>
          <p:nvSpPr>
            <p:cNvPr id="13" name="Rectangle 12"/>
            <p:cNvSpPr/>
            <p:nvPr/>
          </p:nvSpPr>
          <p:spPr>
            <a:xfrm>
              <a:off x="7125785" y="2860767"/>
              <a:ext cx="124098" cy="117566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 b="1">
                <a:solidFill>
                  <a:srgbClr val="4472C4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27966" y="3111127"/>
              <a:ext cx="124098" cy="117566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 b="1">
                <a:solidFill>
                  <a:srgbClr val="4472C4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123612" y="3361498"/>
              <a:ext cx="124098" cy="117566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 b="1">
                <a:solidFill>
                  <a:srgbClr val="4472C4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217227" y="2782395"/>
              <a:ext cx="2024743" cy="2594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>
                  <a:solidFill>
                    <a:srgbClr val="4472C4"/>
                  </a:solidFill>
                </a:rPr>
                <a:t>Overall study population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225940" y="3032760"/>
              <a:ext cx="2024743" cy="2594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i="1">
                  <a:solidFill>
                    <a:srgbClr val="4472C4"/>
                  </a:solidFill>
                </a:rPr>
                <a:t>BRCA</a:t>
              </a:r>
              <a:r>
                <a:rPr lang="en-GB" sz="1200" b="1">
                  <a:solidFill>
                    <a:srgbClr val="4472C4"/>
                  </a:solidFill>
                </a:rPr>
                <a:t>m subgroup</a:t>
              </a:r>
              <a:endParaRPr lang="en-GB" sz="1200" b="1" i="1">
                <a:solidFill>
                  <a:srgbClr val="4472C4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221589" y="3289653"/>
              <a:ext cx="2024743" cy="2594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i="1">
                  <a:solidFill>
                    <a:srgbClr val="4472C4"/>
                  </a:solidFill>
                </a:rPr>
                <a:t>BRCA</a:t>
              </a:r>
              <a:r>
                <a:rPr lang="en-GB" sz="1200" b="1">
                  <a:solidFill>
                    <a:srgbClr val="4472C4"/>
                  </a:solidFill>
                </a:rPr>
                <a:t>wt subgroup</a:t>
              </a:r>
              <a:endParaRPr lang="en-GB" sz="1200" b="1" i="1">
                <a:solidFill>
                  <a:srgbClr val="4472C4"/>
                </a:solidFill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947630" y="2948984"/>
            <a:ext cx="108958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>
                <a:solidFill>
                  <a:srgbClr val="FF0000"/>
                </a:solidFill>
              </a:rPr>
              <a:t>40%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660857" y="3881451"/>
            <a:ext cx="65039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>
                <a:solidFill>
                  <a:srgbClr val="FF0000"/>
                </a:solidFill>
              </a:rPr>
              <a:t>18%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475313" y="4022606"/>
            <a:ext cx="56397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>
                <a:solidFill>
                  <a:srgbClr val="FF0000"/>
                </a:solidFill>
              </a:rPr>
              <a:t>15%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227727" y="4066499"/>
            <a:ext cx="587538" cy="292388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300" b="1">
                <a:solidFill>
                  <a:srgbClr val="FF0000"/>
                </a:solidFill>
              </a:rPr>
              <a:t>13%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071360" y="4463129"/>
            <a:ext cx="40005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>
                <a:solidFill>
                  <a:srgbClr val="FF0000"/>
                </a:solidFill>
              </a:rPr>
              <a:t>5%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935377" y="3671823"/>
            <a:ext cx="62547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>
                <a:solidFill>
                  <a:srgbClr val="FF0000"/>
                </a:solidFill>
              </a:rPr>
              <a:t>24%</a:t>
            </a:r>
          </a:p>
        </p:txBody>
      </p:sp>
      <p:sp>
        <p:nvSpPr>
          <p:cNvPr id="31" name="Title 1"/>
          <p:cNvSpPr>
            <a:spLocks noGrp="1"/>
          </p:cNvSpPr>
          <p:nvPr>
            <p:ph type="title"/>
          </p:nvPr>
        </p:nvSpPr>
        <p:spPr>
          <a:xfrm>
            <a:off x="136498" y="315389"/>
            <a:ext cx="8361326" cy="69334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2800" dirty="0">
                <a:solidFill>
                  <a:srgbClr val="D22E2B"/>
                </a:solidFill>
                <a:latin typeface="+mn-lt"/>
              </a:rPr>
              <a:t>Long-term exposure to olaparib in ‘study 19’ in BRCAm and BRCA</a:t>
            </a:r>
            <a:r>
              <a:rPr lang="en-GB" sz="2800" baseline="30000" dirty="0">
                <a:solidFill>
                  <a:srgbClr val="D22E2B"/>
                </a:solidFill>
                <a:latin typeface="+mn-lt"/>
              </a:rPr>
              <a:t>wt</a:t>
            </a:r>
          </a:p>
        </p:txBody>
      </p:sp>
      <p:sp>
        <p:nvSpPr>
          <p:cNvPr id="33" name="Content Placeholder 2"/>
          <p:cNvSpPr>
            <a:spLocks noGrp="1"/>
          </p:cNvSpPr>
          <p:nvPr>
            <p:ph idx="1"/>
          </p:nvPr>
        </p:nvSpPr>
        <p:spPr>
          <a:xfrm>
            <a:off x="719769" y="1781996"/>
            <a:ext cx="7329268" cy="629260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sz="1800">
                <a:solidFill>
                  <a:schemeClr val="tx2"/>
                </a:solidFill>
              </a:rPr>
              <a:t>Median follow-up of 5.9 years: </a:t>
            </a:r>
            <a:r>
              <a:rPr lang="en-GB" sz="1800" b="1" u="sng">
                <a:solidFill>
                  <a:schemeClr val="tx2"/>
                </a:solidFill>
              </a:rPr>
              <a:t>15 patients (11%)</a:t>
            </a:r>
            <a:r>
              <a:rPr lang="en-GB" sz="1800">
                <a:solidFill>
                  <a:schemeClr val="tx2"/>
                </a:solidFill>
              </a:rPr>
              <a:t> still receiving </a:t>
            </a:r>
            <a:r>
              <a:rPr lang="en-GB" sz="1800" b="1">
                <a:solidFill>
                  <a:schemeClr val="tx2"/>
                </a:solidFill>
              </a:rPr>
              <a:t>olaparib </a:t>
            </a:r>
            <a:br>
              <a:rPr lang="en-GB" sz="1800" b="1">
                <a:solidFill>
                  <a:schemeClr val="tx2"/>
                </a:solidFill>
              </a:rPr>
            </a:br>
            <a:r>
              <a:rPr lang="en-GB" sz="1800">
                <a:solidFill>
                  <a:schemeClr val="tx2"/>
                </a:solidFill>
              </a:rPr>
              <a:t>(</a:t>
            </a:r>
            <a:r>
              <a:rPr lang="en-GB" sz="1800" b="1">
                <a:solidFill>
                  <a:schemeClr val="tx2"/>
                </a:solidFill>
              </a:rPr>
              <a:t>8 </a:t>
            </a:r>
            <a:r>
              <a:rPr lang="en-GB" sz="1800" b="1" i="1" err="1">
                <a:solidFill>
                  <a:schemeClr val="tx2"/>
                </a:solidFill>
              </a:rPr>
              <a:t>BRCA</a:t>
            </a:r>
            <a:r>
              <a:rPr lang="en-GB" sz="1800" b="1" err="1">
                <a:solidFill>
                  <a:schemeClr val="tx2"/>
                </a:solidFill>
              </a:rPr>
              <a:t>m</a:t>
            </a:r>
            <a:r>
              <a:rPr lang="en-GB" sz="1800">
                <a:solidFill>
                  <a:schemeClr val="tx2"/>
                </a:solidFill>
              </a:rPr>
              <a:t>, 7 </a:t>
            </a:r>
            <a:r>
              <a:rPr lang="en-GB" sz="1800" i="1">
                <a:solidFill>
                  <a:schemeClr val="tx2"/>
                </a:solidFill>
              </a:rPr>
              <a:t>BRCA</a:t>
            </a:r>
            <a:r>
              <a:rPr lang="en-GB" sz="1800">
                <a:solidFill>
                  <a:schemeClr val="tx2"/>
                </a:solidFill>
              </a:rPr>
              <a:t>wt); one patient (&lt;1%) still receiving placebo (</a:t>
            </a:r>
            <a:r>
              <a:rPr lang="en-GB" sz="1800" i="1" err="1">
                <a:solidFill>
                  <a:schemeClr val="tx2"/>
                </a:solidFill>
              </a:rPr>
              <a:t>BRCA</a:t>
            </a:r>
            <a:r>
              <a:rPr lang="en-GB" sz="1800" err="1">
                <a:solidFill>
                  <a:schemeClr val="tx2"/>
                </a:solidFill>
              </a:rPr>
              <a:t>m</a:t>
            </a:r>
            <a:r>
              <a:rPr lang="en-GB" sz="1800">
                <a:solidFill>
                  <a:schemeClr val="tx2"/>
                </a:solidFill>
              </a:rPr>
              <a:t>)</a:t>
            </a:r>
          </a:p>
          <a:p>
            <a:pPr>
              <a:lnSpc>
                <a:spcPct val="120000"/>
              </a:lnSpc>
              <a:buNone/>
            </a:pPr>
            <a:endParaRPr lang="en-GB" sz="1800" baseline="3000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6498" y="6394756"/>
            <a:ext cx="207883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00" dirty="0">
                <a:solidFill>
                  <a:prstClr val="black"/>
                </a:solidFill>
              </a:rPr>
              <a:t>Ledermann et al ASCO 2016</a:t>
            </a:r>
          </a:p>
        </p:txBody>
      </p:sp>
    </p:spTree>
    <p:extLst>
      <p:ext uri="{BB962C8B-B14F-4D97-AF65-F5344CB8AC3E}">
        <p14:creationId xmlns:p14="http://schemas.microsoft.com/office/powerpoint/2010/main" val="679227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7043610" y="3511298"/>
            <a:ext cx="2013304" cy="818485"/>
            <a:chOff x="7123612" y="2782395"/>
            <a:chExt cx="2127071" cy="766747"/>
          </a:xfrm>
        </p:grpSpPr>
        <p:sp>
          <p:nvSpPr>
            <p:cNvPr id="13" name="Rectangle 12"/>
            <p:cNvSpPr/>
            <p:nvPr/>
          </p:nvSpPr>
          <p:spPr>
            <a:xfrm>
              <a:off x="7125785" y="2860767"/>
              <a:ext cx="124098" cy="117566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 b="1">
                <a:solidFill>
                  <a:srgbClr val="4472C4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27966" y="3111127"/>
              <a:ext cx="124098" cy="117566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 b="1">
                <a:solidFill>
                  <a:srgbClr val="4472C4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123612" y="3361498"/>
              <a:ext cx="124098" cy="117566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 b="1">
                <a:solidFill>
                  <a:srgbClr val="4472C4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217227" y="2782395"/>
              <a:ext cx="2024743" cy="2594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>
                  <a:solidFill>
                    <a:srgbClr val="4472C4"/>
                  </a:solidFill>
                </a:rPr>
                <a:t>Overall study population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225940" y="3032760"/>
              <a:ext cx="2024743" cy="2594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i="1">
                  <a:solidFill>
                    <a:srgbClr val="4472C4"/>
                  </a:solidFill>
                </a:rPr>
                <a:t>BRCA</a:t>
              </a:r>
              <a:r>
                <a:rPr lang="en-GB" sz="1200" b="1">
                  <a:solidFill>
                    <a:srgbClr val="4472C4"/>
                  </a:solidFill>
                </a:rPr>
                <a:t>m subgroup</a:t>
              </a:r>
              <a:endParaRPr lang="en-GB" sz="1200" b="1" i="1">
                <a:solidFill>
                  <a:srgbClr val="4472C4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221589" y="3289653"/>
              <a:ext cx="2024743" cy="2594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i="1">
                  <a:solidFill>
                    <a:srgbClr val="4472C4"/>
                  </a:solidFill>
                </a:rPr>
                <a:t>BRCA</a:t>
              </a:r>
              <a:r>
                <a:rPr lang="en-GB" sz="1200" b="1">
                  <a:solidFill>
                    <a:srgbClr val="4472C4"/>
                  </a:solidFill>
                </a:rPr>
                <a:t>wt subgroup</a:t>
              </a:r>
              <a:endParaRPr lang="en-GB" sz="1200" b="1" i="1">
                <a:solidFill>
                  <a:srgbClr val="4472C4"/>
                </a:solidFill>
              </a:endParaRPr>
            </a:p>
          </p:txBody>
        </p:sp>
      </p:grpSp>
      <p:sp>
        <p:nvSpPr>
          <p:cNvPr id="31" name="Title 1"/>
          <p:cNvSpPr>
            <a:spLocks noGrp="1"/>
          </p:cNvSpPr>
          <p:nvPr>
            <p:ph type="title"/>
          </p:nvPr>
        </p:nvSpPr>
        <p:spPr>
          <a:xfrm>
            <a:off x="192138" y="431613"/>
            <a:ext cx="8378838" cy="648727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2800" dirty="0">
                <a:solidFill>
                  <a:srgbClr val="D22E2B"/>
                </a:solidFill>
                <a:latin typeface="+mn-lt"/>
              </a:rPr>
              <a:t>Long-term exposure to olaparib in ‘study 19’ in BRCAm and BRCA</a:t>
            </a:r>
            <a:r>
              <a:rPr lang="en-GB" sz="2800" baseline="30000" dirty="0">
                <a:solidFill>
                  <a:srgbClr val="D22E2B"/>
                </a:solidFill>
                <a:latin typeface="+mn-lt"/>
              </a:rPr>
              <a:t>wt</a:t>
            </a:r>
            <a:endParaRPr lang="en-GB" sz="2800" baseline="30000" dirty="0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2138" y="6434244"/>
            <a:ext cx="207883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00" dirty="0">
                <a:solidFill>
                  <a:prstClr val="black"/>
                </a:solidFill>
              </a:rPr>
              <a:t>Ledermann et al ASCO 2016</a:t>
            </a:r>
          </a:p>
        </p:txBody>
      </p:sp>
      <p:graphicFrame>
        <p:nvGraphicFramePr>
          <p:cNvPr id="21" name="Chart 20"/>
          <p:cNvGraphicFramePr/>
          <p:nvPr>
            <p:extLst>
              <p:ext uri="{D42A27DB-BD31-4B8C-83A1-F6EECF244321}">
                <p14:modId xmlns:p14="http://schemas.microsoft.com/office/powerpoint/2010/main" val="1212857296"/>
              </p:ext>
            </p:extLst>
          </p:nvPr>
        </p:nvGraphicFramePr>
        <p:xfrm>
          <a:off x="1590468" y="2603542"/>
          <a:ext cx="5323114" cy="30991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2353056" y="2683751"/>
            <a:ext cx="61881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>
                <a:solidFill>
                  <a:srgbClr val="FF0000"/>
                </a:solidFill>
              </a:rPr>
              <a:t>46%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099381" y="3448764"/>
            <a:ext cx="60561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>
                <a:solidFill>
                  <a:srgbClr val="FF0000"/>
                </a:solidFill>
              </a:rPr>
              <a:t>28%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902482" y="3760396"/>
            <a:ext cx="50867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>
                <a:solidFill>
                  <a:srgbClr val="FF0000"/>
                </a:solidFill>
              </a:rPr>
              <a:t>22%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576046" y="4037395"/>
            <a:ext cx="63907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>
                <a:solidFill>
                  <a:srgbClr val="FF0000"/>
                </a:solidFill>
              </a:rPr>
              <a:t>16%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307857" y="4006939"/>
            <a:ext cx="704676" cy="292388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300" b="1">
                <a:solidFill>
                  <a:srgbClr val="FF0000"/>
                </a:solidFill>
              </a:rPr>
              <a:t>15%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213895" y="4547709"/>
            <a:ext cx="40005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 dirty="0">
                <a:solidFill>
                  <a:srgbClr val="FF0000"/>
                </a:solidFill>
              </a:rPr>
              <a:t>5%</a:t>
            </a: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587390" y="1728060"/>
            <a:ext cx="7329268" cy="6292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/>
              <a:buNone/>
            </a:pPr>
            <a:r>
              <a:rPr lang="en-GB" sz="1800">
                <a:solidFill>
                  <a:srgbClr val="44546A"/>
                </a:solidFill>
              </a:rPr>
              <a:t>Median follow-up of 5.9 years: </a:t>
            </a:r>
            <a:r>
              <a:rPr lang="en-GB" sz="1800" b="1" u="sng">
                <a:solidFill>
                  <a:srgbClr val="44546A"/>
                </a:solidFill>
              </a:rPr>
              <a:t>15 patients (11%)</a:t>
            </a:r>
            <a:r>
              <a:rPr lang="en-GB" sz="1800">
                <a:solidFill>
                  <a:srgbClr val="44546A"/>
                </a:solidFill>
              </a:rPr>
              <a:t> still receiving </a:t>
            </a:r>
            <a:r>
              <a:rPr lang="en-GB" sz="1800" b="1">
                <a:solidFill>
                  <a:srgbClr val="44546A"/>
                </a:solidFill>
              </a:rPr>
              <a:t>olaparib </a:t>
            </a:r>
            <a:br>
              <a:rPr lang="en-GB" sz="1800" b="1">
                <a:solidFill>
                  <a:srgbClr val="44546A"/>
                </a:solidFill>
              </a:rPr>
            </a:br>
            <a:r>
              <a:rPr lang="en-GB" sz="1800">
                <a:solidFill>
                  <a:srgbClr val="44546A"/>
                </a:solidFill>
              </a:rPr>
              <a:t>(</a:t>
            </a:r>
            <a:r>
              <a:rPr lang="en-GB" sz="1800" b="1">
                <a:solidFill>
                  <a:srgbClr val="44546A"/>
                </a:solidFill>
              </a:rPr>
              <a:t>8 </a:t>
            </a:r>
            <a:r>
              <a:rPr lang="en-GB" sz="1800" b="1" i="1" err="1">
                <a:solidFill>
                  <a:srgbClr val="44546A"/>
                </a:solidFill>
              </a:rPr>
              <a:t>BRCA</a:t>
            </a:r>
            <a:r>
              <a:rPr lang="en-GB" sz="1800" b="1" err="1">
                <a:solidFill>
                  <a:srgbClr val="44546A"/>
                </a:solidFill>
              </a:rPr>
              <a:t>m</a:t>
            </a:r>
            <a:r>
              <a:rPr lang="en-GB" sz="1800">
                <a:solidFill>
                  <a:srgbClr val="44546A"/>
                </a:solidFill>
              </a:rPr>
              <a:t>, 7 </a:t>
            </a:r>
            <a:r>
              <a:rPr lang="en-GB" sz="1800" i="1">
                <a:solidFill>
                  <a:srgbClr val="44546A"/>
                </a:solidFill>
              </a:rPr>
              <a:t>BRCA</a:t>
            </a:r>
            <a:r>
              <a:rPr lang="en-GB" sz="1800">
                <a:solidFill>
                  <a:srgbClr val="44546A"/>
                </a:solidFill>
              </a:rPr>
              <a:t>wt); one patient (&lt;1%) still receiving placebo (</a:t>
            </a:r>
            <a:r>
              <a:rPr lang="en-GB" sz="1800" i="1" err="1">
                <a:solidFill>
                  <a:srgbClr val="44546A"/>
                </a:solidFill>
              </a:rPr>
              <a:t>BRCA</a:t>
            </a:r>
            <a:r>
              <a:rPr lang="en-GB" sz="1800" err="1">
                <a:solidFill>
                  <a:srgbClr val="44546A"/>
                </a:solidFill>
              </a:rPr>
              <a:t>m</a:t>
            </a:r>
            <a:r>
              <a:rPr lang="en-GB" sz="1800">
                <a:solidFill>
                  <a:srgbClr val="44546A"/>
                </a:solidFill>
              </a:rPr>
              <a:t>)</a:t>
            </a:r>
          </a:p>
          <a:p>
            <a:pPr>
              <a:lnSpc>
                <a:spcPct val="120000"/>
              </a:lnSpc>
              <a:buFont typeface="Arial"/>
              <a:buNone/>
            </a:pPr>
            <a:endParaRPr lang="en-GB" sz="1800" baseline="3000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756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9932" y="1481746"/>
            <a:ext cx="7886700" cy="2139553"/>
          </a:xfrm>
        </p:spPr>
        <p:txBody>
          <a:bodyPr>
            <a:normAutofit fontScale="90000"/>
          </a:bodyPr>
          <a:lstStyle/>
          <a:p>
            <a:r>
              <a:rPr lang="en-GB"/>
              <a:t>Maintenance therapy with PARP inhibitors- an evolving strategy for the treatment of ovarian cancer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2700" dirty="0"/>
              <a:t>Jonathan Ledermann</a:t>
            </a:r>
          </a:p>
          <a:p>
            <a:r>
              <a:rPr lang="en-GB" sz="2700" dirty="0"/>
              <a:t>UCL Cancer Institute</a:t>
            </a:r>
          </a:p>
          <a:p>
            <a:r>
              <a:rPr lang="en-GB" sz="2700" dirty="0"/>
              <a:t>London UK</a:t>
            </a:r>
          </a:p>
        </p:txBody>
      </p:sp>
    </p:spTree>
    <p:extLst>
      <p:ext uri="{BB962C8B-B14F-4D97-AF65-F5344CB8AC3E}">
        <p14:creationId xmlns:p14="http://schemas.microsoft.com/office/powerpoint/2010/main" val="854510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7043610" y="3511298"/>
            <a:ext cx="2013304" cy="818485"/>
            <a:chOff x="7123612" y="2782395"/>
            <a:chExt cx="2127071" cy="766747"/>
          </a:xfrm>
        </p:grpSpPr>
        <p:sp>
          <p:nvSpPr>
            <p:cNvPr id="13" name="Rectangle 12"/>
            <p:cNvSpPr/>
            <p:nvPr/>
          </p:nvSpPr>
          <p:spPr>
            <a:xfrm>
              <a:off x="7125785" y="2860767"/>
              <a:ext cx="124098" cy="117566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 b="1">
                <a:solidFill>
                  <a:srgbClr val="4472C4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27966" y="3111127"/>
              <a:ext cx="124098" cy="117566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 b="1">
                <a:solidFill>
                  <a:srgbClr val="4472C4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123612" y="3361498"/>
              <a:ext cx="124098" cy="117566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 b="1">
                <a:solidFill>
                  <a:srgbClr val="4472C4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217227" y="2782395"/>
              <a:ext cx="2024743" cy="2594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>
                  <a:solidFill>
                    <a:srgbClr val="4472C4"/>
                  </a:solidFill>
                </a:rPr>
                <a:t>Overall study population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225940" y="3032760"/>
              <a:ext cx="2024743" cy="2594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i="1">
                  <a:solidFill>
                    <a:srgbClr val="4472C4"/>
                  </a:solidFill>
                </a:rPr>
                <a:t>BRCA</a:t>
              </a:r>
              <a:r>
                <a:rPr lang="en-GB" sz="1200" b="1">
                  <a:solidFill>
                    <a:srgbClr val="4472C4"/>
                  </a:solidFill>
                </a:rPr>
                <a:t>m subgroup</a:t>
              </a:r>
              <a:endParaRPr lang="en-GB" sz="1200" b="1" i="1">
                <a:solidFill>
                  <a:srgbClr val="4472C4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221589" y="3289653"/>
              <a:ext cx="2024743" cy="2594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i="1">
                  <a:solidFill>
                    <a:srgbClr val="4472C4"/>
                  </a:solidFill>
                </a:rPr>
                <a:t>BRCA</a:t>
              </a:r>
              <a:r>
                <a:rPr lang="en-GB" sz="1200" b="1">
                  <a:solidFill>
                    <a:srgbClr val="4472C4"/>
                  </a:solidFill>
                </a:rPr>
                <a:t>wt subgroup</a:t>
              </a:r>
              <a:endParaRPr lang="en-GB" sz="1200" b="1" i="1">
                <a:solidFill>
                  <a:srgbClr val="4472C4"/>
                </a:solidFill>
              </a:endParaRPr>
            </a:p>
          </p:txBody>
        </p:sp>
      </p:grpSp>
      <p:sp>
        <p:nvSpPr>
          <p:cNvPr id="31" name="Title 1"/>
          <p:cNvSpPr>
            <a:spLocks noGrp="1"/>
          </p:cNvSpPr>
          <p:nvPr>
            <p:ph type="title"/>
          </p:nvPr>
        </p:nvSpPr>
        <p:spPr>
          <a:xfrm>
            <a:off x="227876" y="594264"/>
            <a:ext cx="8477657" cy="57171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2800" dirty="0">
                <a:solidFill>
                  <a:srgbClr val="D22E2B"/>
                </a:solidFill>
                <a:latin typeface="+mn-lt"/>
              </a:rPr>
              <a:t>Long-term exposure to olaparib in ‘study 19’ in BRCAm and BRCA</a:t>
            </a:r>
            <a:r>
              <a:rPr lang="en-GB" sz="2800" baseline="30000" dirty="0">
                <a:solidFill>
                  <a:srgbClr val="D22E2B"/>
                </a:solidFill>
                <a:latin typeface="+mn-lt"/>
              </a:rPr>
              <a:t>wt</a:t>
            </a:r>
            <a:endParaRPr lang="en-GB" sz="2800" baseline="30000" dirty="0">
              <a:latin typeface="+mn-lt"/>
            </a:endParaRPr>
          </a:p>
        </p:txBody>
      </p:sp>
      <p:sp>
        <p:nvSpPr>
          <p:cNvPr id="21" name="Content Placeholder 2"/>
          <p:cNvSpPr>
            <a:spLocks noGrp="1"/>
          </p:cNvSpPr>
          <p:nvPr>
            <p:ph idx="1"/>
          </p:nvPr>
        </p:nvSpPr>
        <p:spPr>
          <a:xfrm>
            <a:off x="1291080" y="1779981"/>
            <a:ext cx="7329268" cy="629260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sz="1800">
                <a:solidFill>
                  <a:schemeClr val="tx2"/>
                </a:solidFill>
              </a:rPr>
              <a:t>Median follow-up of 5.9 years: </a:t>
            </a:r>
            <a:r>
              <a:rPr lang="en-GB" sz="1800" b="1" u="sng">
                <a:solidFill>
                  <a:schemeClr val="tx2"/>
                </a:solidFill>
              </a:rPr>
              <a:t>15 patients (11%)</a:t>
            </a:r>
            <a:r>
              <a:rPr lang="en-GB" sz="1800">
                <a:solidFill>
                  <a:schemeClr val="tx2"/>
                </a:solidFill>
              </a:rPr>
              <a:t> still receiving </a:t>
            </a:r>
            <a:r>
              <a:rPr lang="en-GB" sz="1800" b="1">
                <a:solidFill>
                  <a:schemeClr val="tx2"/>
                </a:solidFill>
              </a:rPr>
              <a:t>olaparib </a:t>
            </a:r>
            <a:br>
              <a:rPr lang="en-GB" sz="1800" b="1">
                <a:solidFill>
                  <a:schemeClr val="tx2"/>
                </a:solidFill>
              </a:rPr>
            </a:br>
            <a:r>
              <a:rPr lang="en-GB" sz="1800">
                <a:solidFill>
                  <a:schemeClr val="tx2"/>
                </a:solidFill>
              </a:rPr>
              <a:t>(</a:t>
            </a:r>
            <a:r>
              <a:rPr lang="en-GB" sz="1800" b="1">
                <a:solidFill>
                  <a:schemeClr val="tx2"/>
                </a:solidFill>
              </a:rPr>
              <a:t>8 </a:t>
            </a:r>
            <a:r>
              <a:rPr lang="en-GB" sz="1800" b="1" i="1" err="1">
                <a:solidFill>
                  <a:schemeClr val="tx2"/>
                </a:solidFill>
              </a:rPr>
              <a:t>BRCA</a:t>
            </a:r>
            <a:r>
              <a:rPr lang="en-GB" sz="1800" b="1" err="1">
                <a:solidFill>
                  <a:schemeClr val="tx2"/>
                </a:solidFill>
              </a:rPr>
              <a:t>m</a:t>
            </a:r>
            <a:r>
              <a:rPr lang="en-GB" sz="1800">
                <a:solidFill>
                  <a:schemeClr val="tx2"/>
                </a:solidFill>
              </a:rPr>
              <a:t>, 7 </a:t>
            </a:r>
            <a:r>
              <a:rPr lang="en-GB" sz="1800" i="1">
                <a:solidFill>
                  <a:schemeClr val="tx2"/>
                </a:solidFill>
              </a:rPr>
              <a:t>BRCA</a:t>
            </a:r>
            <a:r>
              <a:rPr lang="en-GB" sz="1800">
                <a:solidFill>
                  <a:schemeClr val="tx2"/>
                </a:solidFill>
              </a:rPr>
              <a:t>wt); one patient (&lt;1%) still receiving placebo (</a:t>
            </a:r>
            <a:r>
              <a:rPr lang="en-GB" sz="1800" i="1" err="1">
                <a:solidFill>
                  <a:schemeClr val="tx2"/>
                </a:solidFill>
              </a:rPr>
              <a:t>BRCA</a:t>
            </a:r>
            <a:r>
              <a:rPr lang="en-GB" sz="1800" err="1">
                <a:solidFill>
                  <a:schemeClr val="tx2"/>
                </a:solidFill>
              </a:rPr>
              <a:t>m</a:t>
            </a:r>
            <a:r>
              <a:rPr lang="en-GB" sz="1800">
                <a:solidFill>
                  <a:schemeClr val="tx2"/>
                </a:solidFill>
              </a:rPr>
              <a:t>)</a:t>
            </a:r>
          </a:p>
          <a:p>
            <a:pPr>
              <a:lnSpc>
                <a:spcPct val="120000"/>
              </a:lnSpc>
              <a:buNone/>
            </a:pPr>
            <a:endParaRPr lang="en-GB" sz="1800" baseline="3000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7876" y="6324516"/>
            <a:ext cx="207883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00" dirty="0">
                <a:solidFill>
                  <a:prstClr val="black"/>
                </a:solidFill>
              </a:rPr>
              <a:t>Ledermann et al ASCO 2016</a:t>
            </a:r>
          </a:p>
        </p:txBody>
      </p:sp>
      <p:graphicFrame>
        <p:nvGraphicFramePr>
          <p:cNvPr id="23" name="Chart 22"/>
          <p:cNvGraphicFramePr/>
          <p:nvPr>
            <p:extLst>
              <p:ext uri="{D42A27DB-BD31-4B8C-83A1-F6EECF244321}">
                <p14:modId xmlns:p14="http://schemas.microsoft.com/office/powerpoint/2010/main" val="105530502"/>
              </p:ext>
            </p:extLst>
          </p:nvPr>
        </p:nvGraphicFramePr>
        <p:xfrm>
          <a:off x="1681324" y="2643506"/>
          <a:ext cx="5301342" cy="32229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2624822" y="3347114"/>
            <a:ext cx="76088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 dirty="0">
                <a:solidFill>
                  <a:srgbClr val="FF0000"/>
                </a:solidFill>
              </a:rPr>
              <a:t>33%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452095" y="3983283"/>
            <a:ext cx="63303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>
                <a:solidFill>
                  <a:srgbClr val="FF0000"/>
                </a:solidFill>
              </a:rPr>
              <a:t>19%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121245" y="4249786"/>
            <a:ext cx="68491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>
                <a:solidFill>
                  <a:srgbClr val="FF0000"/>
                </a:solidFill>
              </a:rPr>
              <a:t>14%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946448" y="4249786"/>
            <a:ext cx="55507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>
                <a:solidFill>
                  <a:srgbClr val="FF0000"/>
                </a:solidFill>
              </a:rPr>
              <a:t>14%</a:t>
            </a:r>
          </a:p>
        </p:txBody>
      </p:sp>
      <p:sp>
        <p:nvSpPr>
          <p:cNvPr id="29" name="TextBox 35"/>
          <p:cNvSpPr txBox="1"/>
          <p:nvPr/>
        </p:nvSpPr>
        <p:spPr>
          <a:xfrm>
            <a:off x="5765967" y="4275671"/>
            <a:ext cx="510476" cy="292388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300" b="1">
                <a:solidFill>
                  <a:srgbClr val="FF0000"/>
                </a:solidFill>
              </a:rPr>
              <a:t>12%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413063" y="4672432"/>
            <a:ext cx="40005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>
                <a:solidFill>
                  <a:srgbClr val="FF0000"/>
                </a:solidFill>
              </a:rPr>
              <a:t>5%</a:t>
            </a:r>
          </a:p>
        </p:txBody>
      </p:sp>
    </p:spTree>
    <p:extLst>
      <p:ext uri="{BB962C8B-B14F-4D97-AF65-F5344CB8AC3E}">
        <p14:creationId xmlns:p14="http://schemas.microsoft.com/office/powerpoint/2010/main" val="1451575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289731" y="367947"/>
            <a:ext cx="8568892" cy="994172"/>
          </a:xfrm>
        </p:spPr>
        <p:txBody>
          <a:bodyPr>
            <a:normAutofit/>
          </a:bodyPr>
          <a:lstStyle/>
          <a:p>
            <a:r>
              <a:rPr lang="en-US" sz="2700" dirty="0">
                <a:solidFill>
                  <a:srgbClr val="C00000"/>
                </a:solidFill>
                <a:latin typeface="+mn-lt"/>
              </a:rPr>
              <a:t>NOVA: Maintenance Niraparib in Recurrent Platinum‑Sensitive High-Grade Serous Ovarian Cancer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426547" y="1944826"/>
            <a:ext cx="8432076" cy="4163366"/>
            <a:chOff x="1054100" y="1981402"/>
            <a:chExt cx="7099299" cy="3505303"/>
          </a:xfrm>
        </p:grpSpPr>
        <p:sp>
          <p:nvSpPr>
            <p:cNvPr id="7" name="Rectangle 6"/>
            <p:cNvSpPr/>
            <p:nvPr/>
          </p:nvSpPr>
          <p:spPr>
            <a:xfrm>
              <a:off x="1552196" y="3469084"/>
              <a:ext cx="2607034" cy="26536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>
              <a:solidFill>
                <a:schemeClr val="accent6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1"/>
                  </a:solidFill>
                </a:rPr>
                <a:t>Non-</a:t>
              </a:r>
              <a:r>
                <a:rPr lang="en-US" sz="1400" b="1" dirty="0" err="1">
                  <a:solidFill>
                    <a:schemeClr val="tx1"/>
                  </a:solidFill>
                </a:rPr>
                <a:t>g</a:t>
              </a:r>
              <a:r>
                <a:rPr lang="en-US" sz="1400" b="1" i="1" dirty="0" err="1">
                  <a:solidFill>
                    <a:schemeClr val="tx1"/>
                  </a:solidFill>
                </a:rPr>
                <a:t>BRCA</a:t>
              </a:r>
              <a:r>
                <a:rPr lang="en-US" sz="1400" b="1" baseline="30000" dirty="0" err="1">
                  <a:solidFill>
                    <a:schemeClr val="tx1"/>
                  </a:solidFill>
                </a:rPr>
                <a:t>mut</a:t>
              </a:r>
              <a:endParaRPr lang="en-US" sz="1400" b="1" i="1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5124219" y="3469084"/>
              <a:ext cx="2607034" cy="265369"/>
            </a:xfrm>
            <a:prstGeom prst="rect">
              <a:avLst/>
            </a:prstGeom>
            <a:solidFill>
              <a:schemeClr val="accent4"/>
            </a:solidFill>
            <a:ln w="6350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err="1">
                  <a:solidFill>
                    <a:schemeClr val="tx1"/>
                  </a:solidFill>
                </a:rPr>
                <a:t>g</a:t>
              </a:r>
              <a:r>
                <a:rPr lang="en-US" sz="1400" b="1" i="1" dirty="0" err="1">
                  <a:solidFill>
                    <a:schemeClr val="tx1"/>
                  </a:solidFill>
                </a:rPr>
                <a:t>BRCA</a:t>
              </a:r>
              <a:r>
                <a:rPr lang="en-US" sz="1400" b="1" baseline="30000" dirty="0" err="1">
                  <a:solidFill>
                    <a:schemeClr val="tx1"/>
                  </a:solidFill>
                </a:rPr>
                <a:t>mut</a:t>
              </a:r>
              <a:endParaRPr lang="en-US" sz="1400" b="1" i="1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552196" y="3803608"/>
              <a:ext cx="2607034" cy="26536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>
              <a:solidFill>
                <a:schemeClr val="accent6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1"/>
                  </a:solidFill>
                </a:rPr>
                <a:t>2:1 Randomization</a:t>
              </a:r>
              <a:endParaRPr lang="en-US" sz="1400" b="1" i="1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4219" y="3803608"/>
              <a:ext cx="2607034" cy="265369"/>
            </a:xfrm>
            <a:prstGeom prst="rect">
              <a:avLst/>
            </a:prstGeom>
            <a:solidFill>
              <a:schemeClr val="accent4"/>
            </a:solidFill>
            <a:ln w="6350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1"/>
                  </a:solidFill>
                </a:rPr>
                <a:t>2:1 Randomization</a:t>
              </a:r>
              <a:endParaRPr lang="en-US" sz="1400" b="1" i="1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552196" y="4145442"/>
              <a:ext cx="1117059" cy="34635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>
              <a:solidFill>
                <a:schemeClr val="accent6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1"/>
                  </a:solidFill>
                </a:rPr>
                <a:t>Niraparib</a:t>
              </a:r>
            </a:p>
            <a:p>
              <a:pPr algn="ctr"/>
              <a:r>
                <a:rPr lang="en-US" sz="1400" b="1" dirty="0">
                  <a:solidFill>
                    <a:schemeClr val="tx1"/>
                  </a:solidFill>
                </a:rPr>
                <a:t>300 mg QD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07186" y="4140493"/>
              <a:ext cx="1152044" cy="35130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63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1"/>
                  </a:solidFill>
                </a:rPr>
                <a:t>Placebo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124218" y="4140494"/>
              <a:ext cx="1117059" cy="346354"/>
            </a:xfrm>
            <a:prstGeom prst="rect">
              <a:avLst/>
            </a:prstGeom>
            <a:solidFill>
              <a:schemeClr val="accent4"/>
            </a:solidFill>
            <a:ln w="6350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1"/>
                  </a:solidFill>
                </a:rPr>
                <a:t>Niraparib</a:t>
              </a:r>
            </a:p>
            <a:p>
              <a:pPr algn="ctr"/>
              <a:r>
                <a:rPr lang="en-US" sz="1400" b="1" dirty="0">
                  <a:solidFill>
                    <a:schemeClr val="tx1"/>
                  </a:solidFill>
                </a:rPr>
                <a:t>300 mg QD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579208" y="4135546"/>
              <a:ext cx="1152044" cy="35130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63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1"/>
                  </a:solidFill>
                </a:rPr>
                <a:t>Placebo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853324" y="4500913"/>
              <a:ext cx="542822" cy="2591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n=234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256676" y="4500913"/>
              <a:ext cx="542822" cy="2591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n=116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434652" y="4500913"/>
              <a:ext cx="542822" cy="2591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n=138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943893" y="4500913"/>
              <a:ext cx="465893" cy="2591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/>
                <a:t>n=65</a:t>
              </a:r>
              <a:endParaRPr lang="en-US" sz="1400" b="1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552196" y="4790724"/>
              <a:ext cx="6179057" cy="6959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>
                  <a:solidFill>
                    <a:schemeClr val="tx1"/>
                  </a:solidFill>
                </a:rPr>
                <a:t>Primary Endpoint</a:t>
              </a:r>
            </a:p>
            <a:p>
              <a:pPr marL="214308" indent="-214308">
                <a:buFont typeface="Arial" charset="0"/>
                <a:buChar char="•"/>
              </a:pPr>
              <a:r>
                <a:rPr lang="en-US" sz="1400" dirty="0">
                  <a:solidFill>
                    <a:schemeClr val="tx1"/>
                  </a:solidFill>
                </a:rPr>
                <a:t>PFS; &gt;90% power to detect 4.8-month improvement (HR 0.50)</a:t>
              </a:r>
            </a:p>
            <a:p>
              <a:pPr marL="214308" indent="-214308">
                <a:buFont typeface="Arial" charset="0"/>
                <a:buChar char="•"/>
              </a:pPr>
              <a:r>
                <a:rPr lang="en-US" sz="1400" dirty="0">
                  <a:solidFill>
                    <a:schemeClr val="tx1"/>
                  </a:solidFill>
                </a:rPr>
                <a:t>Non-</a:t>
              </a:r>
              <a:r>
                <a:rPr lang="en-US" sz="1400" dirty="0" err="1">
                  <a:solidFill>
                    <a:schemeClr val="tx1"/>
                  </a:solidFill>
                </a:rPr>
                <a:t>g</a:t>
              </a:r>
              <a:r>
                <a:rPr lang="en-US" sz="1400" i="1" dirty="0" err="1">
                  <a:solidFill>
                    <a:schemeClr val="tx1"/>
                  </a:solidFill>
                </a:rPr>
                <a:t>BRCA</a:t>
              </a:r>
              <a:r>
                <a:rPr lang="en-US" sz="1400" baseline="30000" dirty="0" err="1">
                  <a:solidFill>
                    <a:schemeClr val="tx1"/>
                  </a:solidFill>
                </a:rPr>
                <a:t>mut</a:t>
              </a:r>
              <a:r>
                <a:rPr lang="en-US" sz="1400" dirty="0">
                  <a:solidFill>
                    <a:schemeClr val="tx1"/>
                  </a:solidFill>
                </a:rPr>
                <a:t> cohort endpoint assessed hierarchically to control type 1 error:  HRD+ population first, followed by entire population</a:t>
              </a:r>
              <a:endParaRPr lang="en-US" sz="1400" i="1" dirty="0">
                <a:solidFill>
                  <a:schemeClr val="tx1"/>
                </a:solidFill>
              </a:endParaRPr>
            </a:p>
          </p:txBody>
        </p:sp>
        <p:sp>
          <p:nvSpPr>
            <p:cNvPr id="6" name="Freeform: Shape 5"/>
            <p:cNvSpPr/>
            <p:nvPr/>
          </p:nvSpPr>
          <p:spPr>
            <a:xfrm>
              <a:off x="2866972" y="3270144"/>
              <a:ext cx="3665765" cy="195943"/>
            </a:xfrm>
            <a:custGeom>
              <a:avLst/>
              <a:gdLst>
                <a:gd name="connsiteX0" fmla="*/ 0 w 4887686"/>
                <a:gd name="connsiteY0" fmla="*/ 250371 h 261257"/>
                <a:gd name="connsiteX1" fmla="*/ 0 w 4887686"/>
                <a:gd name="connsiteY1" fmla="*/ 0 h 261257"/>
                <a:gd name="connsiteX2" fmla="*/ 4887686 w 4887686"/>
                <a:gd name="connsiteY2" fmla="*/ 0 h 261257"/>
                <a:gd name="connsiteX3" fmla="*/ 4887686 w 4887686"/>
                <a:gd name="connsiteY3" fmla="*/ 261257 h 261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87686" h="261257">
                  <a:moveTo>
                    <a:pt x="0" y="250371"/>
                  </a:moveTo>
                  <a:lnTo>
                    <a:pt x="0" y="0"/>
                  </a:lnTo>
                  <a:lnTo>
                    <a:pt x="4887686" y="0"/>
                  </a:lnTo>
                  <a:lnTo>
                    <a:pt x="4887686" y="261257"/>
                  </a:lnTo>
                </a:path>
              </a:pathLst>
            </a:custGeom>
            <a:noFill/>
            <a:ln>
              <a:solidFill>
                <a:schemeClr val="tx1"/>
              </a:solidFill>
              <a:headEnd type="triangle" w="lg" len="lg"/>
              <a:tailEnd type="triangle" w="lg" len="lg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solidFill>
                  <a:schemeClr val="tx1"/>
                </a:solidFill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flipV="1">
              <a:off x="4574177" y="3182325"/>
              <a:ext cx="0" cy="90503"/>
            </a:xfrm>
            <a:prstGeom prst="line">
              <a:avLst/>
            </a:prstGeom>
            <a:ln w="9525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ectangle 3"/>
            <p:cNvSpPr/>
            <p:nvPr/>
          </p:nvSpPr>
          <p:spPr>
            <a:xfrm>
              <a:off x="1054100" y="1981402"/>
              <a:ext cx="7099299" cy="1202923"/>
            </a:xfrm>
            <a:prstGeom prst="rect">
              <a:avLst/>
            </a:prstGeom>
            <a:solidFill>
              <a:srgbClr val="D4E1EE">
                <a:alpha val="80000"/>
              </a:srgb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numCol="2" rtlCol="0" anchor="ctr"/>
            <a:lstStyle/>
            <a:p>
              <a:pPr marL="214308" indent="-214308">
                <a:spcAft>
                  <a:spcPts val="450"/>
                </a:spcAft>
                <a:buFont typeface="Arial" panose="020B0604020202020204" pitchFamily="34" charset="0"/>
                <a:buChar char="•"/>
              </a:pPr>
              <a:r>
                <a:rPr lang="en-US" sz="1400" b="1" dirty="0">
                  <a:solidFill>
                    <a:schemeClr val="tx1"/>
                  </a:solidFill>
                </a:rPr>
                <a:t>Phase III, multicenter, randomized, double‑blind, placebo-controlled study</a:t>
              </a:r>
            </a:p>
            <a:p>
              <a:pPr marL="214308" indent="-214308">
                <a:spcAft>
                  <a:spcPts val="450"/>
                </a:spcAft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tx1"/>
                  </a:solidFill>
                </a:rPr>
                <a:t>Relapsed high-grade serous histology or known </a:t>
              </a:r>
              <a:r>
                <a:rPr lang="en-US" sz="1400" dirty="0" err="1">
                  <a:solidFill>
                    <a:schemeClr val="tx1"/>
                  </a:solidFill>
                </a:rPr>
                <a:t>g</a:t>
              </a:r>
              <a:r>
                <a:rPr lang="en-US" sz="1400" i="1" dirty="0" err="1">
                  <a:solidFill>
                    <a:schemeClr val="tx1"/>
                  </a:solidFill>
                </a:rPr>
                <a:t>BRCA</a:t>
              </a:r>
              <a:r>
                <a:rPr lang="en-US" sz="1400" baseline="30000" dirty="0" err="1">
                  <a:solidFill>
                    <a:schemeClr val="tx1"/>
                  </a:solidFill>
                </a:rPr>
                <a:t>mut</a:t>
              </a:r>
              <a:endParaRPr lang="en-US" sz="1400" baseline="30000" dirty="0">
                <a:solidFill>
                  <a:schemeClr val="tx1"/>
                </a:solidFill>
              </a:endParaRPr>
            </a:p>
            <a:p>
              <a:pPr marL="214308" indent="-214308">
                <a:spcAft>
                  <a:spcPts val="450"/>
                </a:spcAft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tx1"/>
                  </a:solidFill>
                </a:rPr>
                <a:t>≥2 prior regimens of platinum-based chemotherapy</a:t>
              </a:r>
            </a:p>
            <a:p>
              <a:pPr marL="214308" indent="-214308">
                <a:spcAft>
                  <a:spcPts val="450"/>
                </a:spcAft>
                <a:buFont typeface="Arial" panose="020B0604020202020204" pitchFamily="34" charset="0"/>
                <a:buChar char="•"/>
              </a:pPr>
              <a:r>
                <a:rPr lang="en-US" sz="1400" b="1" dirty="0">
                  <a:solidFill>
                    <a:schemeClr val="tx1"/>
                  </a:solidFill>
                </a:rPr>
                <a:t>Responded to last platinum regimen; </a:t>
              </a:r>
              <a:br>
                <a:rPr lang="en-US" sz="1400" b="1" dirty="0">
                  <a:solidFill>
                    <a:schemeClr val="tx1"/>
                  </a:solidFill>
                </a:rPr>
              </a:br>
              <a:r>
                <a:rPr lang="en-US" sz="1400" b="1" dirty="0">
                  <a:solidFill>
                    <a:schemeClr val="tx1"/>
                  </a:solidFill>
                </a:rPr>
                <a:t>remains in response and enrolled within </a:t>
              </a:r>
              <a:br>
                <a:rPr lang="en-US" sz="1400" b="1" dirty="0">
                  <a:solidFill>
                    <a:schemeClr val="tx1"/>
                  </a:solidFill>
                </a:rPr>
              </a:br>
              <a:r>
                <a:rPr lang="en-US" sz="1400" b="1" dirty="0">
                  <a:solidFill>
                    <a:schemeClr val="tx1"/>
                  </a:solidFill>
                </a:rPr>
                <a:t>8 weeks of completion of last platinum regimen</a:t>
              </a:r>
            </a:p>
            <a:p>
              <a:pPr marL="214308" indent="-214308">
                <a:spcAft>
                  <a:spcPts val="450"/>
                </a:spcAft>
                <a:buFont typeface="Arial" panose="020B0604020202020204" pitchFamily="34" charset="0"/>
                <a:buChar char="•"/>
              </a:pPr>
              <a:r>
                <a:rPr lang="en-US" sz="1400" b="1" dirty="0">
                  <a:solidFill>
                    <a:schemeClr val="tx1"/>
                  </a:solidFill>
                </a:rPr>
                <a:t>No measurable lesion ≥2cm</a:t>
              </a:r>
            </a:p>
            <a:p>
              <a:pPr>
                <a:spcAft>
                  <a:spcPts val="450"/>
                </a:spcAft>
              </a:pPr>
              <a:r>
                <a:rPr lang="en-US" sz="1400" dirty="0">
                  <a:solidFill>
                    <a:schemeClr val="accent1"/>
                  </a:solidFill>
                </a:rPr>
                <a:t>                                                                                   N=553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78552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5671" y="2021333"/>
            <a:ext cx="4941501" cy="3421857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034" y="393954"/>
            <a:ext cx="8403440" cy="857250"/>
          </a:xfrm>
        </p:spPr>
        <p:txBody>
          <a:bodyPr>
            <a:noAutofit/>
          </a:bodyPr>
          <a:lstStyle/>
          <a:p>
            <a:r>
              <a:rPr lang="en-US" sz="2700" dirty="0">
                <a:solidFill>
                  <a:srgbClr val="C00000"/>
                </a:solidFill>
                <a:latin typeface="+mn-lt"/>
              </a:rPr>
              <a:t>NOVA Trial- </a:t>
            </a:r>
            <a:r>
              <a:rPr lang="en-US" sz="2700" dirty="0" err="1">
                <a:solidFill>
                  <a:srgbClr val="C00000"/>
                </a:solidFill>
                <a:latin typeface="+mn-lt"/>
              </a:rPr>
              <a:t>Niraparib</a:t>
            </a:r>
            <a:r>
              <a:rPr lang="en-US" sz="2700" dirty="0">
                <a:solidFill>
                  <a:srgbClr val="C00000"/>
                </a:solidFill>
                <a:latin typeface="+mn-lt"/>
              </a:rPr>
              <a:t> maintenance in high-grade serous ovarian cancer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9974918"/>
              </p:ext>
            </p:extLst>
          </p:nvPr>
        </p:nvGraphicFramePr>
        <p:xfrm>
          <a:off x="5242561" y="2204796"/>
          <a:ext cx="3864863" cy="2210372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9015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7083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1917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3666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3666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692730"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Treatment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171" marR="661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b="1" kern="1200" baseline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PFS</a:t>
                      </a:r>
                    </a:p>
                    <a:p>
                      <a:pPr marL="0" marR="0" algn="ctr" defTabSz="457200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b="1" kern="1200" baseline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Median</a:t>
                      </a:r>
                    </a:p>
                    <a:p>
                      <a:pPr marL="0" marR="0" algn="ctr" defTabSz="457200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b="1" kern="1200" baseline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(95% CI)</a:t>
                      </a:r>
                      <a:br>
                        <a:rPr lang="en-US" sz="1200" b="1" kern="1200" baseline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200" b="1" kern="1200" baseline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(Months)</a:t>
                      </a:r>
                    </a:p>
                  </a:txBody>
                  <a:tcPr marL="66171" marR="66171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b="1" baseline="0">
                          <a:solidFill>
                            <a:schemeClr val="tx1"/>
                          </a:solidFill>
                          <a:effectLst/>
                        </a:rPr>
                        <a:t>Hazard Ratio</a:t>
                      </a:r>
                      <a:br>
                        <a:rPr lang="en-US" sz="1200" b="1" baseline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en-US" sz="1200" b="1" baseline="0">
                          <a:solidFill>
                            <a:schemeClr val="tx1"/>
                          </a:solidFill>
                          <a:effectLst/>
                        </a:rPr>
                        <a:t>(95% CI)</a:t>
                      </a:r>
                      <a:br>
                        <a:rPr lang="en-US" sz="1200" b="1" baseline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en-US" sz="1200" b="1" baseline="0">
                          <a:solidFill>
                            <a:schemeClr val="tx1"/>
                          </a:solidFill>
                          <a:effectLst/>
                        </a:rPr>
                        <a:t>p-value</a:t>
                      </a:r>
                      <a:endParaRPr lang="en-US" sz="1200" b="1" baseline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171" marR="66171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effectLst/>
                        </a:rPr>
                        <a:t>% of Patients without Progression or Death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171" marR="66171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429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b="0">
                          <a:solidFill>
                            <a:schemeClr val="tx1"/>
                          </a:solidFill>
                          <a:effectLst/>
                        </a:rPr>
                        <a:t>12 mo</a:t>
                      </a:r>
                      <a:endParaRPr lang="en-US" sz="12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171" marR="66171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b="0">
                          <a:solidFill>
                            <a:schemeClr val="tx1"/>
                          </a:solidFill>
                          <a:effectLst/>
                        </a:rPr>
                        <a:t>18 mo</a:t>
                      </a:r>
                      <a:endParaRPr lang="en-US" sz="12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171" marR="66171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6797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Niraparib</a:t>
                      </a:r>
                    </a:p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(N=138)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171" marR="661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b="1" dirty="0">
                          <a:effectLst/>
                        </a:rPr>
                        <a:t>21.0</a:t>
                      </a:r>
                    </a:p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(12.9, NE)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171" marR="66171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b="1" dirty="0">
                          <a:effectLst/>
                        </a:rPr>
                        <a:t>0.27</a:t>
                      </a:r>
                    </a:p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(0.173, 0.410)</a:t>
                      </a:r>
                    </a:p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p&lt;0.0001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171" marR="66171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62%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171" marR="66171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b="1">
                          <a:effectLst/>
                        </a:rPr>
                        <a:t>50%</a:t>
                      </a:r>
                      <a:endParaRPr lang="en-US" sz="12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171" marR="66171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6797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Placebo</a:t>
                      </a:r>
                    </a:p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(N=65)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171" marR="661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b="1" dirty="0">
                          <a:effectLst/>
                        </a:rPr>
                        <a:t>5.5</a:t>
                      </a:r>
                    </a:p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(3.8, 7.2)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171" marR="66171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16%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171" marR="66171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16%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171" marR="66171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041921" y="1685828"/>
            <a:ext cx="36988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Progression-free Survival: </a:t>
            </a:r>
            <a:r>
              <a:rPr lang="en-US" b="1" dirty="0" err="1">
                <a:solidFill>
                  <a:schemeClr val="accent1"/>
                </a:solidFill>
              </a:rPr>
              <a:t>gBRCAmut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5671" y="6213319"/>
            <a:ext cx="293125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89"/>
            <a:r>
              <a:rPr lang="en-GB" sz="1500" dirty="0">
                <a:cs typeface="Arial Narrow"/>
              </a:rPr>
              <a:t>Mirza et al ESMO 2016; NEJM 2016</a:t>
            </a:r>
          </a:p>
        </p:txBody>
      </p:sp>
    </p:spTree>
    <p:extLst>
      <p:ext uri="{BB962C8B-B14F-4D97-AF65-F5344CB8AC3E}">
        <p14:creationId xmlns:p14="http://schemas.microsoft.com/office/powerpoint/2010/main" val="1405331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0339344"/>
              </p:ext>
            </p:extLst>
          </p:nvPr>
        </p:nvGraphicFramePr>
        <p:xfrm>
          <a:off x="5449823" y="2442772"/>
          <a:ext cx="3520006" cy="1986283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82274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888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2453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9195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9195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618461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</a:rPr>
                        <a:t>Treatment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baseline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PFS</a:t>
                      </a:r>
                    </a:p>
                    <a:p>
                      <a:pPr marL="0" marR="0" algn="ctr" defTabSz="4572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baseline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Median</a:t>
                      </a:r>
                    </a:p>
                    <a:p>
                      <a:pPr marL="0" marR="0" algn="ctr" defTabSz="4572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baseline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(95% CI)</a:t>
                      </a:r>
                      <a:br>
                        <a:rPr lang="en-US" sz="1200" b="1" kern="1200" baseline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200" b="1" kern="1200" baseline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(Months)</a:t>
                      </a: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baseline="0">
                          <a:solidFill>
                            <a:srgbClr val="000000"/>
                          </a:solidFill>
                          <a:effectLst/>
                        </a:rPr>
                        <a:t>Hazard Ratio</a:t>
                      </a:r>
                      <a:br>
                        <a:rPr lang="en-US" sz="1200" b="1" baseline="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 b="1" baseline="0">
                          <a:solidFill>
                            <a:srgbClr val="000000"/>
                          </a:solidFill>
                          <a:effectLst/>
                        </a:rPr>
                        <a:t>(95% CI)</a:t>
                      </a:r>
                      <a:br>
                        <a:rPr lang="en-US" sz="1200" b="1" baseline="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 b="1" baseline="0">
                          <a:solidFill>
                            <a:srgbClr val="000000"/>
                          </a:solidFill>
                          <a:effectLst/>
                        </a:rPr>
                        <a:t>p-value</a:t>
                      </a:r>
                      <a:endParaRPr lang="en-US" sz="1200" b="1" baseline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</a:rPr>
                        <a:t>% of Patients without Progression or Death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429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</a:rPr>
                        <a:t>12 mo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</a:rPr>
                        <a:t>18 mo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103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 err="1">
                          <a:effectLst/>
                          <a:latin typeface="+mn-lt"/>
                        </a:rPr>
                        <a:t>Niraparib</a:t>
                      </a:r>
                      <a:endParaRPr lang="en-US" sz="1200" dirty="0">
                        <a:effectLst/>
                        <a:latin typeface="+mn-lt"/>
                      </a:endParaRPr>
                    </a:p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(N=234)</a:t>
                      </a:r>
                      <a:endParaRPr lang="en-US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b="1">
                          <a:effectLst/>
                        </a:rPr>
                        <a:t>9.3</a:t>
                      </a:r>
                    </a:p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(7.2, 11.2)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b="1" dirty="0">
                          <a:effectLst/>
                        </a:rPr>
                        <a:t>0.45</a:t>
                      </a:r>
                    </a:p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(0.338, 0.607)</a:t>
                      </a:r>
                    </a:p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p&lt;0.0001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41%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/>
                        <a:t>30%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0103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  <a:latin typeface="+mn-lt"/>
                        </a:rPr>
                        <a:t>Placebo</a:t>
                      </a:r>
                    </a:p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  <a:latin typeface="+mn-lt"/>
                        </a:rPr>
                        <a:t>(N=116)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3.9</a:t>
                      </a:r>
                    </a:p>
                    <a:p>
                      <a:pPr marL="0" marR="0" algn="ctr" defTabSz="4572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(3.7, 5.5</a:t>
                      </a:r>
                      <a:r>
                        <a:rPr lang="en-US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14%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12%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195" y="2246086"/>
            <a:ext cx="5148072" cy="3102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881970" y="1844391"/>
            <a:ext cx="41685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1"/>
                </a:solidFill>
              </a:rPr>
              <a:t>Progression-free Survival: Non-</a:t>
            </a:r>
            <a:r>
              <a:rPr lang="en-US" b="1" err="1">
                <a:solidFill>
                  <a:schemeClr val="accent1"/>
                </a:solidFill>
              </a:rPr>
              <a:t>gBRCAmut</a:t>
            </a:r>
            <a:endParaRPr lang="en-GB" b="1">
              <a:solidFill>
                <a:schemeClr val="accent1"/>
              </a:solidFill>
            </a:endParaRPr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700" dirty="0">
                <a:solidFill>
                  <a:srgbClr val="D22E2B"/>
                </a:solidFill>
                <a:latin typeface="+mn-lt"/>
              </a:rPr>
              <a:t>NOVA Trial- </a:t>
            </a:r>
            <a:r>
              <a:rPr lang="en-US" sz="2700" dirty="0" err="1">
                <a:solidFill>
                  <a:srgbClr val="D22E2B"/>
                </a:solidFill>
                <a:latin typeface="+mn-lt"/>
              </a:rPr>
              <a:t>Niraparib</a:t>
            </a:r>
            <a:r>
              <a:rPr lang="en-US" sz="2700" dirty="0">
                <a:solidFill>
                  <a:srgbClr val="D22E2B"/>
                </a:solidFill>
                <a:latin typeface="+mn-lt"/>
              </a:rPr>
              <a:t> maintenance in high-grade serous ovarian cancer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4974" y="6260978"/>
            <a:ext cx="293125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89"/>
            <a:r>
              <a:rPr lang="en-GB" sz="1500" dirty="0">
                <a:cs typeface="Arial Narrow"/>
              </a:rPr>
              <a:t>Mirza et al ESMO 2016; NEJM 2016</a:t>
            </a:r>
          </a:p>
        </p:txBody>
      </p:sp>
    </p:spTree>
    <p:extLst>
      <p:ext uri="{BB962C8B-B14F-4D97-AF65-F5344CB8AC3E}">
        <p14:creationId xmlns:p14="http://schemas.microsoft.com/office/powerpoint/2010/main" val="2047434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4030430" y="1830652"/>
            <a:ext cx="8713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>
                <a:solidFill>
                  <a:schemeClr val="accent1"/>
                </a:solidFill>
                <a:cs typeface="Arial" panose="020B0604020202020204" pitchFamily="34" charset="0"/>
              </a:rPr>
              <a:t>BRCAwt</a:t>
            </a: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/>
          </p:nvPr>
        </p:nvGraphicFramePr>
        <p:xfrm>
          <a:off x="3094585" y="2130412"/>
          <a:ext cx="2915932" cy="1620918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75220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4638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2913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4410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4410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508000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</a:rPr>
                        <a:t>Treatment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1200" baseline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PFS</a:t>
                      </a:r>
                    </a:p>
                    <a:p>
                      <a:pPr marL="0" marR="0" algn="ctr" defTabSz="457200" rtl="0" eaLnBrk="1" latinLnBrk="0" hangingPunct="1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1200" baseline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Median</a:t>
                      </a:r>
                    </a:p>
                    <a:p>
                      <a:pPr marL="0" marR="0" algn="ctr" defTabSz="457200" rtl="0" eaLnBrk="1" latinLnBrk="0" hangingPunct="1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1200" baseline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(95% CI)</a:t>
                      </a:r>
                      <a:br>
                        <a:rPr lang="en-US" sz="1000" b="1" kern="1200" baseline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000" b="1" kern="1200" baseline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(Months)</a:t>
                      </a: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baseline="0">
                          <a:solidFill>
                            <a:srgbClr val="000000"/>
                          </a:solidFill>
                          <a:effectLst/>
                        </a:rPr>
                        <a:t>Hazard Ratio</a:t>
                      </a:r>
                      <a:br>
                        <a:rPr lang="en-US" sz="1000" b="1" baseline="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000" b="1" baseline="0">
                          <a:solidFill>
                            <a:srgbClr val="000000"/>
                          </a:solidFill>
                          <a:effectLst/>
                        </a:rPr>
                        <a:t>(95% CI)</a:t>
                      </a:r>
                      <a:br>
                        <a:rPr lang="en-US" sz="1000" b="1" baseline="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000" b="1" baseline="0">
                          <a:solidFill>
                            <a:srgbClr val="000000"/>
                          </a:solidFill>
                          <a:effectLst/>
                        </a:rPr>
                        <a:t>p-value</a:t>
                      </a:r>
                      <a:endParaRPr lang="en-US" sz="1000" b="1" baseline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</a:rPr>
                        <a:t>% of Patients without Progression or Death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</a:rPr>
                        <a:t>12 mo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</a:rPr>
                        <a:t>18 mo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699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Niraparib</a:t>
                      </a:r>
                    </a:p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(N=71)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b="1">
                          <a:effectLst/>
                        </a:rPr>
                        <a:t>9.3</a:t>
                      </a:r>
                    </a:p>
                    <a:p>
                      <a:pPr marL="0" marR="0" algn="ctr" defTabSz="4572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(5.8, 15.4)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 b="1">
                          <a:solidFill>
                            <a:srgbClr val="FF0000"/>
                          </a:solidFill>
                          <a:effectLst/>
                        </a:rPr>
                        <a:t>0.38</a:t>
                      </a:r>
                    </a:p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</a:rPr>
                        <a:t>(0.231, 0.628)</a:t>
                      </a:r>
                    </a:p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</a:rPr>
                        <a:t>p=0.0001</a:t>
                      </a:r>
                      <a:endParaRPr lang="en-US" sz="10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45%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/>
                        <a:t>27%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3821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Placebo</a:t>
                      </a:r>
                    </a:p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(N=44)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b="1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3.7</a:t>
                      </a:r>
                    </a:p>
                    <a:p>
                      <a:pPr marL="0" marR="0" algn="ctr" defTabSz="4572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(3.3, 5.6)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11%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6%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62751" y="2130410"/>
          <a:ext cx="2926078" cy="1613002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74129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621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2860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4701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4701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546202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Treatment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1200" baseline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PFS</a:t>
                      </a:r>
                    </a:p>
                    <a:p>
                      <a:pPr marL="0" marR="0" algn="ctr" defTabSz="457200" rtl="0" eaLnBrk="1" latinLnBrk="0" hangingPunct="1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1200" baseline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Median</a:t>
                      </a:r>
                    </a:p>
                    <a:p>
                      <a:pPr marL="0" marR="0" algn="ctr" defTabSz="457200" rtl="0" eaLnBrk="1" latinLnBrk="0" hangingPunct="1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1200" baseline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(95% CI)</a:t>
                      </a:r>
                      <a:br>
                        <a:rPr lang="en-US" sz="1000" b="1" kern="1200" baseline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000" b="1" kern="1200" baseline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(Months)</a:t>
                      </a: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baseline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Hazard Ratio</a:t>
                      </a:r>
                      <a:br>
                        <a:rPr lang="en-US" sz="1000" b="1" baseline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000" b="1" baseline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(95% CI)</a:t>
                      </a:r>
                      <a:br>
                        <a:rPr lang="en-US" sz="1000" b="1" baseline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000" b="1" baseline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p-value</a:t>
                      </a:r>
                      <a:endParaRPr lang="en-US" sz="1000" b="1" baseline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% of Patients without Progression or Death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 mo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 mo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428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  <a:cs typeface="Arial" panose="020B0604020202020204" pitchFamily="34" charset="0"/>
                        </a:rPr>
                        <a:t>Niraparib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  <a:cs typeface="Arial" panose="020B0604020202020204" pitchFamily="34" charset="0"/>
                        </a:rPr>
                        <a:t>(N=35)</a:t>
                      </a:r>
                      <a:endParaRPr lang="en-US" sz="1000">
                        <a:effectLst/>
                        <a:latin typeface="+mn-lt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+mn-lt"/>
                          <a:cs typeface="Arial" panose="020B0604020202020204" pitchFamily="34" charset="0"/>
                        </a:rPr>
                        <a:t>20.9</a:t>
                      </a:r>
                    </a:p>
                    <a:p>
                      <a:pPr marL="0" marR="0" algn="ctr" defTabSz="4572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(9.7, NR)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 b="1">
                          <a:solidFill>
                            <a:srgbClr val="FF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0.27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(0.081, 0.903)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p=0.0248</a:t>
                      </a:r>
                      <a:endParaRPr lang="en-US" sz="100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+mn-lt"/>
                          <a:cs typeface="Arial" panose="020B0604020202020204" pitchFamily="34" charset="0"/>
                        </a:rPr>
                        <a:t>62%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cs typeface="Arial" panose="020B0604020202020204" pitchFamily="34" charset="0"/>
                        </a:rPr>
                        <a:t>52%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191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  <a:cs typeface="Arial" panose="020B0604020202020204" pitchFamily="34" charset="0"/>
                        </a:rPr>
                        <a:t>Placebo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  <a:cs typeface="Arial" panose="020B0604020202020204" pitchFamily="34" charset="0"/>
                        </a:rPr>
                        <a:t>(N=12)</a:t>
                      </a:r>
                      <a:endParaRPr lang="en-US" sz="1000">
                        <a:effectLst/>
                        <a:latin typeface="+mn-lt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11.0</a:t>
                      </a:r>
                    </a:p>
                    <a:p>
                      <a:pPr marL="0" marR="0" algn="ctr" defTabSz="4572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(2.0, NR)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+mn-lt"/>
                          <a:cs typeface="Arial" panose="020B0604020202020204" pitchFamily="34" charset="0"/>
                        </a:rPr>
                        <a:t>19%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+mn-lt"/>
                          <a:cs typeface="Arial" panose="020B0604020202020204" pitchFamily="34" charset="0"/>
                        </a:rPr>
                        <a:t>19%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45523" y="1830652"/>
            <a:ext cx="13170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accent1"/>
                </a:solidFill>
                <a:cs typeface="Arial" panose="020B0604020202020204" pitchFamily="34" charset="0"/>
              </a:rPr>
              <a:t>sBRCAmut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980733" y="5607318"/>
            <a:ext cx="11320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89"/>
            <a:r>
              <a:rPr lang="en-US" sz="1100">
                <a:cs typeface="Arial Narrow"/>
              </a:rPr>
              <a:t>NR=Not reached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6141159" y="2132103"/>
          <a:ext cx="2926080" cy="1619227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7326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779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3985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3784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3784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549926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</a:rPr>
                        <a:t>Treatment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1200" baseline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PFS</a:t>
                      </a:r>
                    </a:p>
                    <a:p>
                      <a:pPr marL="0" marR="0" algn="ctr" defTabSz="457200" rtl="0" eaLnBrk="1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1200" baseline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Median</a:t>
                      </a:r>
                    </a:p>
                    <a:p>
                      <a:pPr marL="0" marR="0" algn="ctr" defTabSz="457200" rtl="0" eaLnBrk="1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1200" baseline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(95% CI)</a:t>
                      </a:r>
                      <a:br>
                        <a:rPr lang="en-US" sz="1000" b="1" kern="1200" baseline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000" b="1" kern="1200" baseline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(Months)</a:t>
                      </a: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baseline="0">
                          <a:solidFill>
                            <a:srgbClr val="000000"/>
                          </a:solidFill>
                          <a:effectLst/>
                        </a:rPr>
                        <a:t>Hazard Ratio</a:t>
                      </a:r>
                      <a:br>
                        <a:rPr lang="en-US" sz="1000" b="1" baseline="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000" b="1" baseline="0">
                          <a:solidFill>
                            <a:srgbClr val="000000"/>
                          </a:solidFill>
                          <a:effectLst/>
                        </a:rPr>
                        <a:t>(95% CI)</a:t>
                      </a:r>
                      <a:br>
                        <a:rPr lang="en-US" sz="1000" b="1" baseline="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000" b="1" baseline="0">
                          <a:solidFill>
                            <a:srgbClr val="000000"/>
                          </a:solidFill>
                          <a:effectLst/>
                        </a:rPr>
                        <a:t>p-value</a:t>
                      </a:r>
                      <a:endParaRPr lang="en-US" sz="1000" b="1" baseline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 of Patients without Progression or Death</a:t>
                      </a: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551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</a:rPr>
                        <a:t>12 mo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</a:rPr>
                        <a:t>18 mo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4828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Niraparib</a:t>
                      </a:r>
                    </a:p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(N=92)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b="1">
                          <a:effectLst/>
                        </a:rPr>
                        <a:t>6.9</a:t>
                      </a:r>
                    </a:p>
                    <a:p>
                      <a:pPr marL="0" marR="0" algn="ctr" defTabSz="4572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(5.6, 9.6)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 b="1">
                          <a:solidFill>
                            <a:srgbClr val="FF0000"/>
                          </a:solidFill>
                          <a:effectLst/>
                        </a:rPr>
                        <a:t>0.58</a:t>
                      </a:r>
                    </a:p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</a:rPr>
                        <a:t>(0.361, 0.922)</a:t>
                      </a:r>
                    </a:p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</a:rPr>
                        <a:t>p=0.0226</a:t>
                      </a:r>
                      <a:endParaRPr lang="en-US" sz="10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27%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/>
                        <a:t>19%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155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Placebo</a:t>
                      </a:r>
                    </a:p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(N=42)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b="1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3.8</a:t>
                      </a:r>
                    </a:p>
                    <a:p>
                      <a:pPr marL="0" marR="0" algn="ctr" defTabSz="4572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(3.7, 5.6)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7%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7%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9" name="Rounded Rectangle 8"/>
          <p:cNvSpPr/>
          <p:nvPr/>
        </p:nvSpPr>
        <p:spPr>
          <a:xfrm>
            <a:off x="75076" y="1594929"/>
            <a:ext cx="5935442" cy="235372"/>
          </a:xfrm>
          <a:prstGeom prst="roundRect">
            <a:avLst/>
          </a:prstGeom>
          <a:solidFill>
            <a:schemeClr val="accent1"/>
          </a:solidFill>
        </p:spPr>
        <p:txBody>
          <a:bodyPr wrap="none" bIns="73152" rtlCol="0" anchor="ctr">
            <a:no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</a:rPr>
              <a:t>HRD-positive</a:t>
            </a:r>
          </a:p>
        </p:txBody>
      </p:sp>
      <p:sp>
        <p:nvSpPr>
          <p:cNvPr id="20" name="Title 3"/>
          <p:cNvSpPr txBox="1">
            <a:spLocks/>
          </p:cNvSpPr>
          <p:nvPr/>
        </p:nvSpPr>
        <p:spPr bwMode="auto">
          <a:xfrm>
            <a:off x="75076" y="497180"/>
            <a:ext cx="9068924" cy="677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800000"/>
                </a:solidFill>
                <a:latin typeface="Arial Narrow"/>
                <a:ea typeface="MS PGothic" pitchFamily="34" charset="-128"/>
                <a:cs typeface="Arial Narrow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81104F"/>
                </a:solidFill>
                <a:latin typeface="Arial Narrow" charset="0"/>
                <a:ea typeface="MS PGothic" pitchFamily="34" charset="-128"/>
                <a:cs typeface="Arial Narrow" panose="020B0606020202030204" pitchFamily="34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81104F"/>
                </a:solidFill>
                <a:latin typeface="Arial Narrow" charset="0"/>
                <a:ea typeface="MS PGothic" pitchFamily="34" charset="-128"/>
                <a:cs typeface="Arial Narrow" panose="020B0606020202030204" pitchFamily="34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81104F"/>
                </a:solidFill>
                <a:latin typeface="Arial Narrow" charset="0"/>
                <a:ea typeface="MS PGothic" pitchFamily="34" charset="-128"/>
                <a:cs typeface="Arial Narrow" panose="020B0606020202030204" pitchFamily="34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81104F"/>
                </a:solidFill>
                <a:latin typeface="Arial Narrow" charset="0"/>
                <a:ea typeface="MS PGothic" pitchFamily="34" charset="-128"/>
                <a:cs typeface="Arial Narrow" panose="020B0606020202030204" pitchFamily="34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81104F"/>
                </a:solidFill>
                <a:latin typeface="Arial Narrow" charset="0"/>
                <a:ea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81104F"/>
                </a:solidFill>
                <a:latin typeface="Arial Narrow" charset="0"/>
                <a:ea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81104F"/>
                </a:solidFill>
                <a:latin typeface="Arial Narrow" charset="0"/>
                <a:ea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81104F"/>
                </a:solidFill>
                <a:latin typeface="Arial Narrow" charset="0"/>
                <a:ea typeface="ＭＳ Ｐゴシック" charset="0"/>
              </a:defRPr>
            </a:lvl9pPr>
          </a:lstStyle>
          <a:p>
            <a:r>
              <a:rPr lang="en-US" sz="2700" b="0" dirty="0">
                <a:solidFill>
                  <a:srgbClr val="D22E2B"/>
                </a:solidFill>
                <a:latin typeface="+mn-lt"/>
              </a:rPr>
              <a:t>NOVA: Exploratory Analysis: PFS in non-</a:t>
            </a:r>
            <a:r>
              <a:rPr lang="en-US" sz="2700" b="0" dirty="0" err="1">
                <a:solidFill>
                  <a:srgbClr val="D22E2B"/>
                </a:solidFill>
                <a:latin typeface="+mn-lt"/>
              </a:rPr>
              <a:t>gBRCAmut</a:t>
            </a:r>
            <a:r>
              <a:rPr lang="en-US" sz="2700" b="0" dirty="0">
                <a:solidFill>
                  <a:srgbClr val="D22E2B"/>
                </a:solidFill>
                <a:latin typeface="+mn-lt"/>
              </a:rPr>
              <a:t> Subgroups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6141158" y="1594929"/>
            <a:ext cx="2926080" cy="235372"/>
          </a:xfrm>
          <a:prstGeom prst="roundRect">
            <a:avLst/>
          </a:prstGeom>
          <a:solidFill>
            <a:schemeClr val="accent1"/>
          </a:solidFill>
        </p:spPr>
        <p:txBody>
          <a:bodyPr wrap="none" bIns="73152" rtlCol="0" anchor="ctr">
            <a:no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</a:rPr>
              <a:t>HRD-negative</a:t>
            </a: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411" y="3905116"/>
            <a:ext cx="2807756" cy="1702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5453" y="3905117"/>
            <a:ext cx="2921720" cy="1773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94" y="3865360"/>
            <a:ext cx="2892507" cy="17419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75076" y="6357736"/>
            <a:ext cx="195822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89"/>
            <a:r>
              <a:rPr lang="en-GB" sz="1500" dirty="0">
                <a:cs typeface="Arial Narrow"/>
              </a:rPr>
              <a:t>Mirza et al ESMO 2016</a:t>
            </a:r>
          </a:p>
        </p:txBody>
      </p:sp>
      <p:sp>
        <p:nvSpPr>
          <p:cNvPr id="3" name="Oval 2"/>
          <p:cNvSpPr/>
          <p:nvPr/>
        </p:nvSpPr>
        <p:spPr>
          <a:xfrm>
            <a:off x="1592317" y="2886694"/>
            <a:ext cx="410589" cy="362606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7684355" y="2902459"/>
            <a:ext cx="400443" cy="362606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4597225" y="2870928"/>
            <a:ext cx="400443" cy="362606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4299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" grpId="0" animBg="1"/>
      <p:bldP spid="16" grpId="0" animBg="1"/>
      <p:bldP spid="1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233" y="215919"/>
            <a:ext cx="8229600" cy="285655"/>
          </a:xfrm>
        </p:spPr>
        <p:txBody>
          <a:bodyPr>
            <a:noAutofit/>
          </a:bodyPr>
          <a:lstStyle/>
          <a:p>
            <a:r>
              <a:rPr lang="en-GB" sz="2700" dirty="0">
                <a:solidFill>
                  <a:srgbClr val="C00000"/>
                </a:solidFill>
                <a:latin typeface="+mn-lt"/>
              </a:rPr>
              <a:t>ARIEL 3- Rucaparib  Maintenance Trial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233" y="1025828"/>
            <a:ext cx="8678272" cy="5515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42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8832" y="500024"/>
            <a:ext cx="8532560" cy="994172"/>
          </a:xfrm>
        </p:spPr>
        <p:txBody>
          <a:bodyPr>
            <a:normAutofit/>
          </a:bodyPr>
          <a:lstStyle/>
          <a:p>
            <a:r>
              <a:rPr lang="en-GB" sz="2700">
                <a:solidFill>
                  <a:srgbClr val="C00000"/>
                </a:solidFill>
                <a:latin typeface="+mn-lt"/>
              </a:rPr>
              <a:t>SOLO studies- Maintenance in BRCA mutated Ovarian Cancer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911" y="2326823"/>
            <a:ext cx="3835576" cy="232459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975018" y="4051250"/>
            <a:ext cx="1512998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Primary endpoint</a:t>
            </a:r>
          </a:p>
          <a:p>
            <a:r>
              <a:rPr lang="en-GB" sz="900" dirty="0"/>
              <a:t>PFS</a:t>
            </a:r>
          </a:p>
          <a:p>
            <a:endParaRPr lang="en-GB" sz="900" dirty="0"/>
          </a:p>
          <a:p>
            <a:r>
              <a:rPr lang="en-GB" sz="900" dirty="0"/>
              <a:t>Secondary</a:t>
            </a:r>
          </a:p>
          <a:p>
            <a:r>
              <a:rPr lang="en-GB" sz="900" dirty="0"/>
              <a:t>PFS-BICR</a:t>
            </a:r>
          </a:p>
          <a:p>
            <a:r>
              <a:rPr lang="en-GB" sz="900" dirty="0"/>
              <a:t>TFSST</a:t>
            </a:r>
          </a:p>
          <a:p>
            <a:r>
              <a:rPr lang="en-GB" sz="900" dirty="0"/>
              <a:t>PFS2</a:t>
            </a:r>
          </a:p>
          <a:p>
            <a:r>
              <a:rPr lang="en-GB" sz="900" dirty="0"/>
              <a:t>Safety/</a:t>
            </a:r>
            <a:r>
              <a:rPr lang="en-GB" sz="900" dirty="0" err="1"/>
              <a:t>QoL</a:t>
            </a:r>
            <a:endParaRPr lang="en-GB" sz="900" dirty="0"/>
          </a:p>
          <a:p>
            <a:r>
              <a:rPr lang="en-GB" sz="900" dirty="0"/>
              <a:t>OS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91681" y="2025584"/>
            <a:ext cx="18468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SOLO-1- First line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58509" y="2018260"/>
            <a:ext cx="2122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SOLO-2- Second Line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74047" y="5315230"/>
            <a:ext cx="295305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err="1"/>
              <a:t>Pujade</a:t>
            </a:r>
            <a:r>
              <a:rPr lang="en-GB" sz="1050" dirty="0"/>
              <a:t> </a:t>
            </a:r>
            <a:r>
              <a:rPr lang="en-GB" sz="1050" dirty="0" err="1"/>
              <a:t>Lauraine</a:t>
            </a:r>
            <a:r>
              <a:rPr lang="en-GB" sz="1050" dirty="0"/>
              <a:t> et al - to be presented SGO today!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4395382" y="1780982"/>
            <a:ext cx="4670795" cy="37881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11" name="Group 10"/>
          <p:cNvGrpSpPr/>
          <p:nvPr/>
        </p:nvGrpSpPr>
        <p:grpSpPr>
          <a:xfrm>
            <a:off x="34639" y="2326823"/>
            <a:ext cx="4360742" cy="2389785"/>
            <a:chOff x="34639" y="2326823"/>
            <a:chExt cx="4360742" cy="238978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639" y="2326823"/>
              <a:ext cx="4360742" cy="2389785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399347" y="3541308"/>
              <a:ext cx="1017973" cy="369332"/>
            </a:xfrm>
            <a:prstGeom prst="rect">
              <a:avLst/>
            </a:prstGeom>
            <a:solidFill>
              <a:srgbClr val="6F123A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dirty="0" smtClean="0">
                  <a:solidFill>
                    <a:schemeClr val="bg1"/>
                  </a:solidFill>
                </a:rPr>
                <a:t>PR/CR </a:t>
              </a:r>
              <a:r>
                <a:rPr lang="en-US" sz="1200" dirty="0">
                  <a:solidFill>
                    <a:schemeClr val="bg1"/>
                  </a:solidFill>
                </a:rPr>
                <a:t>following</a:t>
              </a:r>
            </a:p>
            <a:p>
              <a:r>
                <a:rPr lang="en-US" sz="1200" dirty="0" smtClean="0">
                  <a:solidFill>
                    <a:schemeClr val="bg1"/>
                  </a:solidFill>
                </a:rPr>
                <a:t>≥ 6 cycles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70646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2666" y="248976"/>
            <a:ext cx="7886700" cy="994172"/>
          </a:xfrm>
        </p:spPr>
        <p:txBody>
          <a:bodyPr anchor="t">
            <a:normAutofit/>
          </a:bodyPr>
          <a:lstStyle/>
          <a:p>
            <a:r>
              <a:rPr lang="nl-NL" altLang="x-none" sz="3000" dirty="0">
                <a:solidFill>
                  <a:srgbClr val="C00000"/>
                </a:solidFill>
                <a:latin typeface="+mn-lt"/>
                <a:ea typeface="Calibri" charset="0"/>
                <a:cs typeface="Calibri" charset="0"/>
              </a:rPr>
              <a:t>ENGOT-ov 26 (PRIMA </a:t>
            </a:r>
            <a:r>
              <a:rPr lang="nl-NL" altLang="x-none" sz="3000" dirty="0" err="1">
                <a:solidFill>
                  <a:srgbClr val="C00000"/>
                </a:solidFill>
                <a:latin typeface="+mn-lt"/>
                <a:ea typeface="Calibri" charset="0"/>
                <a:cs typeface="Calibri" charset="0"/>
              </a:rPr>
              <a:t>study</a:t>
            </a:r>
            <a:r>
              <a:rPr lang="nl-NL" altLang="x-none" sz="3000" dirty="0">
                <a:solidFill>
                  <a:srgbClr val="C00000"/>
                </a:solidFill>
                <a:latin typeface="+mn-lt"/>
                <a:ea typeface="Calibri" charset="0"/>
                <a:cs typeface="Calibri" charset="0"/>
              </a:rPr>
              <a:t>) </a:t>
            </a:r>
            <a:endParaRPr lang="en-GB" sz="30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5" name="Text Placeholder 10"/>
          <p:cNvSpPr txBox="1">
            <a:spLocks/>
          </p:cNvSpPr>
          <p:nvPr/>
        </p:nvSpPr>
        <p:spPr>
          <a:xfrm>
            <a:off x="2001416" y="927362"/>
            <a:ext cx="5329745" cy="321471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200" dirty="0" err="1"/>
              <a:t>Niraparib</a:t>
            </a:r>
            <a:r>
              <a:rPr lang="en-GB" sz="2200" dirty="0"/>
              <a:t> maintenance in First-line therapy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4695" y="2012175"/>
            <a:ext cx="6584815" cy="313425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91524" y="2158870"/>
            <a:ext cx="2146876" cy="1093672"/>
          </a:xfrm>
          <a:prstGeom prst="rect">
            <a:avLst/>
          </a:prstGeom>
          <a:ln>
            <a:solidFill>
              <a:srgbClr val="E7EA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87" tIns="37794" rIns="75587" bIns="37794"/>
          <a:lstStyle>
            <a:lvl1pPr defTabSz="503238" eaLnBrk="0">
              <a:defRPr sz="2400">
                <a:solidFill>
                  <a:schemeClr val="bg1"/>
                </a:solidFill>
                <a:latin typeface="Arial" charset="0"/>
                <a:ea typeface="Calibri" charset="0"/>
                <a:cs typeface="Calibri" charset="0"/>
              </a:defRPr>
            </a:lvl1pPr>
            <a:lvl2pPr marL="37931725" indent="-37474525" defTabSz="503238" eaLnBrk="0">
              <a:defRPr sz="2400">
                <a:solidFill>
                  <a:schemeClr val="bg1"/>
                </a:solidFill>
                <a:latin typeface="Arial" charset="0"/>
                <a:ea typeface="Calibri" charset="0"/>
                <a:cs typeface="Calibri" charset="0"/>
              </a:defRPr>
            </a:lvl2pPr>
            <a:lvl3pPr eaLnBrk="0">
              <a:defRPr sz="2400">
                <a:solidFill>
                  <a:schemeClr val="bg1"/>
                </a:solidFill>
                <a:latin typeface="Arial" charset="0"/>
                <a:ea typeface="Calibri" charset="0"/>
                <a:cs typeface="Calibri" charset="0"/>
              </a:defRPr>
            </a:lvl3pPr>
            <a:lvl4pPr eaLnBrk="0">
              <a:defRPr sz="2400">
                <a:solidFill>
                  <a:schemeClr val="bg1"/>
                </a:solidFill>
                <a:latin typeface="Arial" charset="0"/>
                <a:ea typeface="Calibri" charset="0"/>
                <a:cs typeface="Calibri" charset="0"/>
              </a:defRPr>
            </a:lvl4pPr>
            <a:lvl5pPr eaLnBrk="0">
              <a:defRPr sz="2400">
                <a:solidFill>
                  <a:schemeClr val="bg1"/>
                </a:solidFill>
                <a:latin typeface="Arial" charset="0"/>
                <a:ea typeface="Calibri" charset="0"/>
                <a:cs typeface="Calibri" charset="0"/>
              </a:defRPr>
            </a:lvl5pPr>
            <a:lvl6pPr marL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Calibri" charset="0"/>
                <a:cs typeface="Calibri" charset="0"/>
              </a:defRPr>
            </a:lvl6pPr>
            <a:lvl7pPr marL="9144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Calibri" charset="0"/>
                <a:cs typeface="Calibri" charset="0"/>
              </a:defRPr>
            </a:lvl7pPr>
            <a:lvl8pPr marL="13716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Calibri" charset="0"/>
                <a:cs typeface="Calibri" charset="0"/>
              </a:defRPr>
            </a:lvl8pPr>
            <a:lvl9pPr marL="18288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Calibri" charset="0"/>
                <a:cs typeface="Calibri" charset="0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SzTx/>
            </a:pPr>
            <a:r>
              <a:rPr lang="en-US" altLang="x-none" sz="1200" dirty="0">
                <a:solidFill>
                  <a:srgbClr val="FFFFFF"/>
                </a:solidFill>
              </a:rPr>
              <a:t>Stratification factors:</a:t>
            </a:r>
          </a:p>
          <a:p>
            <a:pPr marL="180975" indent="-180975" eaLnBrk="1" hangingPunct="1">
              <a:lnSpc>
                <a:spcPct val="100000"/>
              </a:lnSpc>
              <a:buClrTx/>
              <a:buSzTx/>
              <a:buFont typeface="Arial" charset="0"/>
              <a:buChar char="•"/>
            </a:pPr>
            <a:r>
              <a:rPr lang="en-US" altLang="x-none" sz="1200" dirty="0">
                <a:solidFill>
                  <a:srgbClr val="FFFFFF"/>
                </a:solidFill>
              </a:rPr>
              <a:t>Use of NACT: yes or no</a:t>
            </a:r>
          </a:p>
          <a:p>
            <a:pPr marL="180975" indent="-180975" eaLnBrk="1" hangingPunct="1">
              <a:lnSpc>
                <a:spcPct val="100000"/>
              </a:lnSpc>
              <a:buClrTx/>
              <a:buSzTx/>
              <a:buFont typeface="Arial" charset="0"/>
              <a:buChar char="•"/>
            </a:pPr>
            <a:r>
              <a:rPr lang="en-US" altLang="x-none" sz="1200" dirty="0">
                <a:solidFill>
                  <a:srgbClr val="FFFFFF"/>
                </a:solidFill>
              </a:rPr>
              <a:t>Best tumor response: CR or PR</a:t>
            </a:r>
          </a:p>
          <a:p>
            <a:pPr marL="180975" indent="-180975" eaLnBrk="1" hangingPunct="1">
              <a:lnSpc>
                <a:spcPct val="100000"/>
              </a:lnSpc>
              <a:buClrTx/>
              <a:buSzTx/>
              <a:buFont typeface="Arial" charset="0"/>
              <a:buChar char="•"/>
            </a:pPr>
            <a:r>
              <a:rPr lang="en-US" altLang="x-none" sz="1200" dirty="0">
                <a:solidFill>
                  <a:srgbClr val="FFFFFF"/>
                </a:solidFill>
              </a:rPr>
              <a:t>HRD status: </a:t>
            </a:r>
            <a:r>
              <a:rPr lang="en-US" altLang="x-none" sz="1200" dirty="0" err="1">
                <a:solidFill>
                  <a:srgbClr val="FFFFFF"/>
                </a:solidFill>
              </a:rPr>
              <a:t>pos</a:t>
            </a:r>
            <a:r>
              <a:rPr lang="en-US" altLang="x-none" sz="1200" dirty="0">
                <a:solidFill>
                  <a:srgbClr val="FFFFFF"/>
                </a:solidFill>
              </a:rPr>
              <a:t> or </a:t>
            </a:r>
            <a:r>
              <a:rPr lang="en-US" altLang="x-none" sz="1200" dirty="0" err="1" smtClean="0">
                <a:solidFill>
                  <a:srgbClr val="FFFFFF"/>
                </a:solidFill>
              </a:rPr>
              <a:t>neg</a:t>
            </a:r>
            <a:r>
              <a:rPr lang="en-US" altLang="x-none" sz="1200" dirty="0" smtClean="0">
                <a:solidFill>
                  <a:srgbClr val="FFFFFF"/>
                </a:solidFill>
              </a:rPr>
              <a:t>/</a:t>
            </a:r>
            <a:r>
              <a:rPr lang="en-US" altLang="x-none" sz="1200" dirty="0" err="1" smtClean="0">
                <a:solidFill>
                  <a:srgbClr val="FFFFFF"/>
                </a:solidFill>
              </a:rPr>
              <a:t>nd</a:t>
            </a:r>
            <a:endParaRPr lang="en-US" altLang="x-none" sz="1200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91523" y="3404243"/>
            <a:ext cx="2146877" cy="14901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87" tIns="37794" rIns="75587" bIns="37794" anchor="ctr"/>
          <a:lstStyle>
            <a:lvl1pPr marL="188913" indent="-188913" defTabSz="503238" eaLnBrk="0">
              <a:defRPr sz="2400">
                <a:solidFill>
                  <a:schemeClr val="bg1"/>
                </a:solidFill>
                <a:latin typeface="Arial" charset="0"/>
                <a:ea typeface="Calibri" charset="0"/>
                <a:cs typeface="Calibri" charset="0"/>
              </a:defRPr>
            </a:lvl1pPr>
            <a:lvl2pPr marL="37931725" indent="-37474525" defTabSz="503238" eaLnBrk="0">
              <a:defRPr sz="2400">
                <a:solidFill>
                  <a:schemeClr val="bg1"/>
                </a:solidFill>
                <a:latin typeface="Arial" charset="0"/>
                <a:ea typeface="Calibri" charset="0"/>
                <a:cs typeface="Calibri" charset="0"/>
              </a:defRPr>
            </a:lvl2pPr>
            <a:lvl3pPr eaLnBrk="0">
              <a:defRPr sz="2400">
                <a:solidFill>
                  <a:schemeClr val="bg1"/>
                </a:solidFill>
                <a:latin typeface="Arial" charset="0"/>
                <a:ea typeface="Calibri" charset="0"/>
                <a:cs typeface="Calibri" charset="0"/>
              </a:defRPr>
            </a:lvl3pPr>
            <a:lvl4pPr eaLnBrk="0">
              <a:defRPr sz="2400">
                <a:solidFill>
                  <a:schemeClr val="bg1"/>
                </a:solidFill>
                <a:latin typeface="Arial" charset="0"/>
                <a:ea typeface="Calibri" charset="0"/>
                <a:cs typeface="Calibri" charset="0"/>
              </a:defRPr>
            </a:lvl4pPr>
            <a:lvl5pPr eaLnBrk="0">
              <a:defRPr sz="2400">
                <a:solidFill>
                  <a:schemeClr val="bg1"/>
                </a:solidFill>
                <a:latin typeface="Arial" charset="0"/>
                <a:ea typeface="Calibri" charset="0"/>
                <a:cs typeface="Calibri" charset="0"/>
              </a:defRPr>
            </a:lvl5pPr>
            <a:lvl6pPr marL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Calibri" charset="0"/>
                <a:cs typeface="Calibri" charset="0"/>
              </a:defRPr>
            </a:lvl6pPr>
            <a:lvl7pPr marL="9144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Calibri" charset="0"/>
                <a:cs typeface="Calibri" charset="0"/>
              </a:defRPr>
            </a:lvl7pPr>
            <a:lvl8pPr marL="13716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Calibri" charset="0"/>
                <a:cs typeface="Calibri" charset="0"/>
              </a:defRPr>
            </a:lvl8pPr>
            <a:lvl9pPr marL="18288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Calibri" charset="0"/>
                <a:cs typeface="Calibri" charset="0"/>
              </a:defRPr>
            </a:lvl9pPr>
          </a:lstStyle>
          <a:p>
            <a:pPr eaLnBrk="1" hangingPunct="1">
              <a:lnSpc>
                <a:spcPct val="100000"/>
              </a:lnSpc>
              <a:buClrTx/>
              <a:buSzTx/>
              <a:buFont typeface="Arial" charset="0"/>
              <a:buChar char="•"/>
            </a:pPr>
            <a:r>
              <a:rPr lang="en-US" altLang="x-none" sz="1200" dirty="0">
                <a:solidFill>
                  <a:srgbClr val="FFFFFF"/>
                </a:solidFill>
              </a:rPr>
              <a:t>Patients with </a:t>
            </a:r>
            <a:r>
              <a:rPr lang="en-US" altLang="x-none" sz="1200" dirty="0" err="1">
                <a:solidFill>
                  <a:srgbClr val="FFFFFF"/>
                </a:solidFill>
              </a:rPr>
              <a:t>sBRCA</a:t>
            </a:r>
            <a:r>
              <a:rPr lang="en-US" altLang="x-none" sz="1200" dirty="0">
                <a:solidFill>
                  <a:srgbClr val="FFFFFF"/>
                </a:solidFill>
              </a:rPr>
              <a:t> or </a:t>
            </a:r>
            <a:r>
              <a:rPr lang="en-US" altLang="x-none" sz="1200" dirty="0" err="1">
                <a:solidFill>
                  <a:srgbClr val="FFFFFF"/>
                </a:solidFill>
              </a:rPr>
              <a:t>tBRCAmut</a:t>
            </a:r>
            <a:r>
              <a:rPr lang="en-US" altLang="x-none" sz="1200" dirty="0">
                <a:solidFill>
                  <a:srgbClr val="FFFFFF"/>
                </a:solidFill>
              </a:rPr>
              <a:t> will be stratified as </a:t>
            </a:r>
            <a:r>
              <a:rPr lang="en-US" altLang="x-none" sz="1200" dirty="0" err="1">
                <a:solidFill>
                  <a:srgbClr val="FFFFFF"/>
                </a:solidFill>
              </a:rPr>
              <a:t>HRDpos</a:t>
            </a:r>
            <a:endParaRPr lang="en-US" altLang="x-none" sz="1200" dirty="0">
              <a:solidFill>
                <a:srgbClr val="FFFFFF"/>
              </a:solidFill>
            </a:endParaRPr>
          </a:p>
          <a:p>
            <a:pPr eaLnBrk="1" hangingPunct="1">
              <a:lnSpc>
                <a:spcPct val="100000"/>
              </a:lnSpc>
              <a:buClrTx/>
              <a:buSzTx/>
              <a:buFont typeface="Arial" charset="0"/>
              <a:buChar char="•"/>
            </a:pPr>
            <a:r>
              <a:rPr lang="en-US" altLang="x-none" sz="1200" dirty="0">
                <a:solidFill>
                  <a:srgbClr val="FFFFFF"/>
                </a:solidFill>
              </a:rPr>
              <a:t>Patients with unknown or wild type BRCA  will be stratified based on HRD test results</a:t>
            </a:r>
          </a:p>
        </p:txBody>
      </p:sp>
      <p:sp>
        <p:nvSpPr>
          <p:cNvPr id="9" name="Rectangle 8"/>
          <p:cNvSpPr/>
          <p:nvPr/>
        </p:nvSpPr>
        <p:spPr bwMode="gray">
          <a:xfrm>
            <a:off x="572666" y="5060551"/>
            <a:ext cx="6772048" cy="756763"/>
          </a:xfrm>
          <a:prstGeom prst="rect">
            <a:avLst/>
          </a:prstGeom>
          <a:noFill/>
          <a:ln w="19050" cap="sq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lIns="0" tIns="37790" rIns="0" bIns="37792" anchor="ctr"/>
          <a:lstStyle>
            <a:lvl1pPr marL="203200" defTabSz="503238" eaLnBrk="0">
              <a:defRPr sz="2400">
                <a:solidFill>
                  <a:schemeClr val="bg1"/>
                </a:solidFill>
                <a:latin typeface="Arial" charset="0"/>
                <a:ea typeface="Calibri" charset="0"/>
                <a:cs typeface="Calibri" charset="0"/>
              </a:defRPr>
            </a:lvl1pPr>
            <a:lvl2pPr marL="37931725" indent="-37474525" defTabSz="503238" eaLnBrk="0">
              <a:defRPr sz="2400">
                <a:solidFill>
                  <a:schemeClr val="bg1"/>
                </a:solidFill>
                <a:latin typeface="Arial" charset="0"/>
                <a:ea typeface="Calibri" charset="0"/>
                <a:cs typeface="Calibri" charset="0"/>
              </a:defRPr>
            </a:lvl2pPr>
            <a:lvl3pPr eaLnBrk="0">
              <a:defRPr sz="2400">
                <a:solidFill>
                  <a:schemeClr val="bg1"/>
                </a:solidFill>
                <a:latin typeface="Arial" charset="0"/>
                <a:ea typeface="Calibri" charset="0"/>
                <a:cs typeface="Calibri" charset="0"/>
              </a:defRPr>
            </a:lvl3pPr>
            <a:lvl4pPr eaLnBrk="0">
              <a:defRPr sz="2400">
                <a:solidFill>
                  <a:schemeClr val="bg1"/>
                </a:solidFill>
                <a:latin typeface="Arial" charset="0"/>
                <a:ea typeface="Calibri" charset="0"/>
                <a:cs typeface="Calibri" charset="0"/>
              </a:defRPr>
            </a:lvl4pPr>
            <a:lvl5pPr eaLnBrk="0">
              <a:defRPr sz="2400">
                <a:solidFill>
                  <a:schemeClr val="bg1"/>
                </a:solidFill>
                <a:latin typeface="Arial" charset="0"/>
                <a:ea typeface="Calibri" charset="0"/>
                <a:cs typeface="Calibri" charset="0"/>
              </a:defRPr>
            </a:lvl5pPr>
            <a:lvl6pPr marL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Calibri" charset="0"/>
                <a:cs typeface="Calibri" charset="0"/>
              </a:defRPr>
            </a:lvl6pPr>
            <a:lvl7pPr marL="9144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Calibri" charset="0"/>
                <a:cs typeface="Calibri" charset="0"/>
              </a:defRPr>
            </a:lvl7pPr>
            <a:lvl8pPr marL="13716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Calibri" charset="0"/>
                <a:cs typeface="Calibri" charset="0"/>
              </a:defRPr>
            </a:lvl8pPr>
            <a:lvl9pPr marL="18288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Calibri" charset="0"/>
                <a:cs typeface="Calibri" charset="0"/>
              </a:defRPr>
            </a:lvl9pPr>
          </a:lstStyle>
          <a:p>
            <a:pPr eaLnBrk="1">
              <a:lnSpc>
                <a:spcPct val="90000"/>
              </a:lnSpc>
              <a:spcBef>
                <a:spcPts val="169"/>
              </a:spcBef>
              <a:buClr>
                <a:srgbClr val="94B761"/>
              </a:buClr>
              <a:buSzPct val="90000"/>
            </a:pPr>
            <a:r>
              <a:rPr lang="en-US" altLang="x-none" sz="1500" b="1" dirty="0">
                <a:solidFill>
                  <a:srgbClr val="4B4B4B"/>
                </a:solidFill>
              </a:rPr>
              <a:t>Primary Endpoint</a:t>
            </a:r>
          </a:p>
          <a:p>
            <a:pPr eaLnBrk="1">
              <a:lnSpc>
                <a:spcPct val="90000"/>
              </a:lnSpc>
              <a:spcBef>
                <a:spcPts val="169"/>
              </a:spcBef>
              <a:buClr>
                <a:srgbClr val="94B761"/>
              </a:buClr>
              <a:buSzPct val="90000"/>
            </a:pPr>
            <a:r>
              <a:rPr lang="en-US" altLang="x-none" sz="1500" b="1" dirty="0">
                <a:solidFill>
                  <a:srgbClr val="4B4B4B"/>
                </a:solidFill>
              </a:rPr>
              <a:t>PFS in </a:t>
            </a:r>
            <a:r>
              <a:rPr lang="en-US" altLang="x-none" sz="1500" b="1" dirty="0" err="1">
                <a:solidFill>
                  <a:srgbClr val="4B4B4B"/>
                </a:solidFill>
              </a:rPr>
              <a:t>HRDpos</a:t>
            </a:r>
            <a:r>
              <a:rPr lang="en-US" altLang="x-none" sz="1500" b="1" dirty="0">
                <a:solidFill>
                  <a:srgbClr val="4B4B4B"/>
                </a:solidFill>
              </a:rPr>
              <a:t> patients; hierarchical analysis for all patients regardless of HRD status</a:t>
            </a:r>
          </a:p>
        </p:txBody>
      </p:sp>
      <p:sp>
        <p:nvSpPr>
          <p:cNvPr id="11" name="Rectangle 10"/>
          <p:cNvSpPr/>
          <p:nvPr/>
        </p:nvSpPr>
        <p:spPr bwMode="gray">
          <a:xfrm>
            <a:off x="696408" y="5969015"/>
            <a:ext cx="7966865" cy="591389"/>
          </a:xfrm>
          <a:prstGeom prst="rect">
            <a:avLst/>
          </a:prstGeom>
          <a:noFill/>
          <a:ln w="19050" cap="sq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lIns="0" tIns="37790" rIns="0" bIns="37792" anchor="ctr"/>
          <a:lstStyle>
            <a:lvl1pPr marL="24161750" indent="-24161750" defTabSz="503238" eaLnBrk="0">
              <a:defRPr sz="2400">
                <a:solidFill>
                  <a:schemeClr val="bg1"/>
                </a:solidFill>
                <a:latin typeface="Arial" charset="0"/>
                <a:ea typeface="Calibri" charset="0"/>
                <a:cs typeface="Calibri" charset="0"/>
              </a:defRPr>
            </a:lvl1pPr>
            <a:lvl2pPr marL="92075" defTabSz="503238" eaLnBrk="0">
              <a:defRPr sz="2400">
                <a:solidFill>
                  <a:schemeClr val="bg1"/>
                </a:solidFill>
                <a:latin typeface="Arial" charset="0"/>
                <a:ea typeface="Calibri" charset="0"/>
                <a:cs typeface="Calibri" charset="0"/>
              </a:defRPr>
            </a:lvl2pPr>
            <a:lvl3pPr eaLnBrk="0">
              <a:defRPr sz="2400">
                <a:solidFill>
                  <a:schemeClr val="bg1"/>
                </a:solidFill>
                <a:latin typeface="Arial" charset="0"/>
                <a:ea typeface="Calibri" charset="0"/>
                <a:cs typeface="Calibri" charset="0"/>
              </a:defRPr>
            </a:lvl3pPr>
            <a:lvl4pPr eaLnBrk="0">
              <a:defRPr sz="2400">
                <a:solidFill>
                  <a:schemeClr val="bg1"/>
                </a:solidFill>
                <a:latin typeface="Arial" charset="0"/>
                <a:ea typeface="Calibri" charset="0"/>
                <a:cs typeface="Calibri" charset="0"/>
              </a:defRPr>
            </a:lvl4pPr>
            <a:lvl5pPr eaLnBrk="0">
              <a:defRPr sz="2400">
                <a:solidFill>
                  <a:schemeClr val="bg1"/>
                </a:solidFill>
                <a:latin typeface="Arial" charset="0"/>
                <a:ea typeface="Calibri" charset="0"/>
                <a:cs typeface="Calibri" charset="0"/>
              </a:defRPr>
            </a:lvl5pPr>
            <a:lvl6pPr marL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Calibri" charset="0"/>
                <a:cs typeface="Calibri" charset="0"/>
              </a:defRPr>
            </a:lvl6pPr>
            <a:lvl7pPr marL="9144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Calibri" charset="0"/>
                <a:cs typeface="Calibri" charset="0"/>
              </a:defRPr>
            </a:lvl7pPr>
            <a:lvl8pPr marL="13716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Calibri" charset="0"/>
                <a:cs typeface="Calibri" charset="0"/>
              </a:defRPr>
            </a:lvl8pPr>
            <a:lvl9pPr marL="18288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Calibri" charset="0"/>
                <a:cs typeface="Calibri" charset="0"/>
              </a:defRPr>
            </a:lvl9pPr>
          </a:lstStyle>
          <a:p>
            <a:pPr lvl="1" eaLnBrk="1"/>
            <a:r>
              <a:rPr lang="en-US" altLang="x-none" sz="1500" dirty="0">
                <a:solidFill>
                  <a:srgbClr val="4B4B4B"/>
                </a:solidFill>
              </a:rPr>
              <a:t>Secondary: </a:t>
            </a:r>
          </a:p>
          <a:p>
            <a:pPr lvl="1" eaLnBrk="1"/>
            <a:r>
              <a:rPr lang="en-US" altLang="x-none" sz="1500" dirty="0">
                <a:solidFill>
                  <a:srgbClr val="4B4B4B"/>
                </a:solidFill>
              </a:rPr>
              <a:t>OS, Patient Reported Outcomes (PRO’s), </a:t>
            </a:r>
            <a:r>
              <a:rPr lang="en-US" altLang="x-none" sz="1500" dirty="0" err="1">
                <a:solidFill>
                  <a:srgbClr val="4B4B4B"/>
                </a:solidFill>
              </a:rPr>
              <a:t>tTme</a:t>
            </a:r>
            <a:r>
              <a:rPr lang="en-US" altLang="x-none" sz="1500" dirty="0">
                <a:solidFill>
                  <a:srgbClr val="4B4B4B"/>
                </a:solidFill>
              </a:rPr>
              <a:t> to First Subsequent Treatment, PFS2, safety and tolerability of study therapy</a:t>
            </a:r>
          </a:p>
        </p:txBody>
      </p:sp>
      <p:sp>
        <p:nvSpPr>
          <p:cNvPr id="15" name="Text Placeholder 11"/>
          <p:cNvSpPr txBox="1">
            <a:spLocks/>
          </p:cNvSpPr>
          <p:nvPr/>
        </p:nvSpPr>
        <p:spPr>
          <a:xfrm>
            <a:off x="2001416" y="1244006"/>
            <a:ext cx="5711800" cy="413147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r>
              <a:rPr lang="en-GB" sz="2200" dirty="0">
                <a:solidFill>
                  <a:srgbClr val="20335F"/>
                </a:solidFill>
                <a:latin typeface="Trebuchet MS" panose="020B0603020202020204"/>
                <a:ea typeface=""/>
                <a:cs typeface=""/>
              </a:rPr>
              <a:t>High Risk patients: Stage IV; suboptimal Stage III</a:t>
            </a:r>
          </a:p>
          <a:p>
            <a:pPr defTabSz="685800">
              <a:defRPr/>
            </a:pPr>
            <a:endParaRPr lang="en-GB" sz="2200" dirty="0">
              <a:solidFill>
                <a:srgbClr val="20335F"/>
              </a:solidFill>
              <a:latin typeface="Trebuchet MS" panose="020B0603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885017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Straight Arrow Connector 33"/>
          <p:cNvCxnSpPr/>
          <p:nvPr/>
        </p:nvCxnSpPr>
        <p:spPr bwMode="auto">
          <a:xfrm>
            <a:off x="4546905" y="3574501"/>
            <a:ext cx="625364" cy="0"/>
          </a:xfrm>
          <a:prstGeom prst="straightConnector1">
            <a:avLst/>
          </a:prstGeom>
          <a:ln w="19050" cmpd="sng">
            <a:solidFill>
              <a:srgbClr val="0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809" name="Title 1"/>
          <p:cNvSpPr>
            <a:spLocks noGrp="1"/>
          </p:cNvSpPr>
          <p:nvPr>
            <p:ph type="title"/>
          </p:nvPr>
        </p:nvSpPr>
        <p:spPr>
          <a:xfrm>
            <a:off x="326946" y="226359"/>
            <a:ext cx="7886700" cy="773792"/>
          </a:xfrm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rgbClr val="C00000"/>
                </a:solidFill>
              </a:rPr>
              <a:t>Phase III GOG-3005 </a:t>
            </a:r>
            <a:endParaRPr lang="en-US" sz="2000" b="1" dirty="0">
              <a:solidFill>
                <a:srgbClr val="C00000"/>
              </a:solidFill>
              <a:ea typeface="ＭＳ Ｐゴシック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44371" y="5333627"/>
            <a:ext cx="35772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  <a:latin typeface="Calibri"/>
                <a:cs typeface="Calibri"/>
              </a:rPr>
              <a:t>Primary endpoint</a:t>
            </a:r>
            <a:r>
              <a:rPr lang="en-US" sz="2000" smtClean="0">
                <a:solidFill>
                  <a:srgbClr val="000000"/>
                </a:solidFill>
                <a:latin typeface="Calibri"/>
                <a:cs typeface="Calibri"/>
              </a:rPr>
              <a:t>: </a:t>
            </a:r>
          </a:p>
          <a:p>
            <a:r>
              <a:rPr lang="en-US" sz="2000" b="0" dirty="0" smtClean="0">
                <a:solidFill>
                  <a:srgbClr val="000000"/>
                </a:solidFill>
                <a:latin typeface="Calibri"/>
                <a:cs typeface="Calibri"/>
              </a:rPr>
              <a:t>Progression-free survival </a:t>
            </a:r>
          </a:p>
        </p:txBody>
      </p:sp>
      <p:cxnSp>
        <p:nvCxnSpPr>
          <p:cNvPr id="16" name="Straight Connector 10"/>
          <p:cNvCxnSpPr>
            <a:cxnSpLocks noChangeShapeType="1"/>
          </p:cNvCxnSpPr>
          <p:nvPr/>
        </p:nvCxnSpPr>
        <p:spPr bwMode="auto">
          <a:xfrm>
            <a:off x="3885958" y="3602668"/>
            <a:ext cx="609600" cy="0"/>
          </a:xfrm>
          <a:prstGeom prst="line">
            <a:avLst/>
          </a:prstGeom>
          <a:noFill/>
          <a:ln w="19050" cmpd="sng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7" name="Group 82"/>
          <p:cNvGrpSpPr>
            <a:grpSpLocks/>
          </p:cNvGrpSpPr>
          <p:nvPr/>
        </p:nvGrpSpPr>
        <p:grpSpPr bwMode="auto">
          <a:xfrm>
            <a:off x="4457154" y="2299737"/>
            <a:ext cx="715115" cy="2518445"/>
            <a:chOff x="2830004" y="1687483"/>
            <a:chExt cx="859614" cy="4733685"/>
          </a:xfrm>
        </p:grpSpPr>
        <p:cxnSp>
          <p:nvCxnSpPr>
            <p:cNvPr id="18" name="Straight Arrow Connector 17"/>
            <p:cNvCxnSpPr/>
            <p:nvPr/>
          </p:nvCxnSpPr>
          <p:spPr>
            <a:xfrm flipV="1">
              <a:off x="2838203" y="1687485"/>
              <a:ext cx="1" cy="4733683"/>
            </a:xfrm>
            <a:prstGeom prst="straightConnector1">
              <a:avLst/>
            </a:prstGeom>
            <a:ln w="19050" cmpd="sng">
              <a:solidFill>
                <a:srgbClr val="00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Group 79"/>
            <p:cNvGrpSpPr>
              <a:grpSpLocks/>
            </p:cNvGrpSpPr>
            <p:nvPr/>
          </p:nvGrpSpPr>
          <p:grpSpPr bwMode="auto">
            <a:xfrm>
              <a:off x="2830004" y="1687483"/>
              <a:ext cx="859614" cy="4733684"/>
              <a:chOff x="3036205" y="1687483"/>
              <a:chExt cx="578022" cy="4733684"/>
            </a:xfrm>
          </p:grpSpPr>
          <p:cxnSp>
            <p:nvCxnSpPr>
              <p:cNvPr id="21" name="Straight Arrow Connector 20"/>
              <p:cNvCxnSpPr/>
              <p:nvPr/>
            </p:nvCxnSpPr>
            <p:spPr>
              <a:xfrm>
                <a:off x="3043098" y="6421167"/>
                <a:ext cx="571129" cy="0"/>
              </a:xfrm>
              <a:prstGeom prst="straightConnector1">
                <a:avLst/>
              </a:prstGeom>
              <a:ln w="19050" cmpd="sng">
                <a:solidFill>
                  <a:srgbClr val="00000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/>
              <p:cNvCxnSpPr/>
              <p:nvPr/>
            </p:nvCxnSpPr>
            <p:spPr>
              <a:xfrm>
                <a:off x="3036205" y="1687483"/>
                <a:ext cx="571126" cy="0"/>
              </a:xfrm>
              <a:prstGeom prst="straightConnector1">
                <a:avLst/>
              </a:prstGeom>
              <a:ln w="19050" cmpd="sng">
                <a:solidFill>
                  <a:srgbClr val="00000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3" name="Group 22"/>
          <p:cNvGrpSpPr>
            <a:grpSpLocks/>
          </p:cNvGrpSpPr>
          <p:nvPr/>
        </p:nvGrpSpPr>
        <p:grpSpPr bwMode="auto">
          <a:xfrm>
            <a:off x="3971359" y="3089980"/>
            <a:ext cx="914400" cy="914400"/>
            <a:chOff x="1872" y="1584"/>
            <a:chExt cx="576" cy="576"/>
          </a:xfrm>
        </p:grpSpPr>
        <p:sp>
          <p:nvSpPr>
            <p:cNvPr id="24" name="Oval 23"/>
            <p:cNvSpPr>
              <a:spLocks noChangeArrowheads="1"/>
            </p:cNvSpPr>
            <p:nvPr/>
          </p:nvSpPr>
          <p:spPr bwMode="auto">
            <a:xfrm>
              <a:off x="1872" y="1584"/>
              <a:ext cx="576" cy="576"/>
            </a:xfrm>
            <a:prstGeom prst="ellipse">
              <a:avLst/>
            </a:prstGeom>
            <a:solidFill>
              <a:srgbClr val="FE701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63500" dir="2700000" algn="ctr" rotWithShape="0">
                      <a:schemeClr val="tx1">
                        <a:alpha val="39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GB"/>
              </a:defPPr>
              <a:lvl1pPr algn="l" defTabSz="455613" rtl="0" fontAlgn="base">
                <a:spcBef>
                  <a:spcPct val="0"/>
                </a:spcBef>
                <a:spcAft>
                  <a:spcPct val="0"/>
                </a:spcAft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1pPr>
              <a:lvl2pPr marL="430213" indent="-214313" algn="l" defTabSz="455613" rtl="0" fontAlgn="base">
                <a:spcBef>
                  <a:spcPct val="0"/>
                </a:spcBef>
                <a:spcAft>
                  <a:spcPct val="0"/>
                </a:spcAft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2pPr>
              <a:lvl3pPr marL="646113" indent="-214313" algn="l" defTabSz="455613" rtl="0" fontAlgn="base">
                <a:spcBef>
                  <a:spcPct val="0"/>
                </a:spcBef>
                <a:spcAft>
                  <a:spcPct val="0"/>
                </a:spcAft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3pPr>
              <a:lvl4pPr marL="862013" indent="-214313" algn="l" defTabSz="455613" rtl="0" fontAlgn="base">
                <a:spcBef>
                  <a:spcPct val="0"/>
                </a:spcBef>
                <a:spcAft>
                  <a:spcPct val="0"/>
                </a:spcAft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4pPr>
              <a:lvl5pPr marL="1077913" indent="-214313" algn="l" defTabSz="455613" rtl="0" fontAlgn="base">
                <a:spcBef>
                  <a:spcPct val="0"/>
                </a:spcBef>
                <a:spcAft>
                  <a:spcPct val="0"/>
                </a:spcAft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5pPr>
              <a:lvl6pPr marL="2286000" algn="l" defTabSz="457200" rtl="0" eaLnBrk="1" latinLnBrk="0" hangingPunct="1"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6pPr>
              <a:lvl7pPr marL="2743200" algn="l" defTabSz="457200" rtl="0" eaLnBrk="1" latinLnBrk="0" hangingPunct="1"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7pPr>
              <a:lvl8pPr marL="3200400" algn="l" defTabSz="457200" rtl="0" eaLnBrk="1" latinLnBrk="0" hangingPunct="1"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8pPr>
              <a:lvl9pPr marL="3657600" algn="l" defTabSz="457200" rtl="0" eaLnBrk="1" latinLnBrk="0" hangingPunct="1"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9pPr>
            </a:lstStyle>
            <a:p>
              <a:pPr>
                <a:defRPr/>
              </a:pPr>
              <a:endParaRPr lang="en-US">
                <a:latin typeface="Calibri"/>
                <a:cs typeface="Calibri"/>
              </a:endParaRPr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>
              <a:off x="1920" y="1632"/>
              <a:ext cx="480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63500" dir="2700000" algn="ctr" rotWithShape="0">
                      <a:schemeClr val="tx1">
                        <a:alpha val="39998"/>
                      </a:schemeClr>
                    </a:outerShdw>
                  </a:effectLst>
                </a14:hiddenEffects>
              </a:ext>
            </a:extLst>
          </p:spPr>
          <p:txBody>
            <a:bodyPr lIns="0" tIns="0" rIns="0" anchor="ctr"/>
            <a:lstStyle>
              <a:defPPr>
                <a:defRPr lang="en-GB"/>
              </a:defPPr>
              <a:lvl1pPr algn="l" defTabSz="455613" rtl="0" fontAlgn="base">
                <a:spcBef>
                  <a:spcPct val="0"/>
                </a:spcBef>
                <a:spcAft>
                  <a:spcPct val="0"/>
                </a:spcAft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1pPr>
              <a:lvl2pPr marL="430213" indent="-214313" algn="l" defTabSz="455613" rtl="0" fontAlgn="base">
                <a:spcBef>
                  <a:spcPct val="0"/>
                </a:spcBef>
                <a:spcAft>
                  <a:spcPct val="0"/>
                </a:spcAft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2pPr>
              <a:lvl3pPr marL="646113" indent="-214313" algn="l" defTabSz="455613" rtl="0" fontAlgn="base">
                <a:spcBef>
                  <a:spcPct val="0"/>
                </a:spcBef>
                <a:spcAft>
                  <a:spcPct val="0"/>
                </a:spcAft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3pPr>
              <a:lvl4pPr marL="862013" indent="-214313" algn="l" defTabSz="455613" rtl="0" fontAlgn="base">
                <a:spcBef>
                  <a:spcPct val="0"/>
                </a:spcBef>
                <a:spcAft>
                  <a:spcPct val="0"/>
                </a:spcAft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4pPr>
              <a:lvl5pPr marL="1077913" indent="-214313" algn="l" defTabSz="455613" rtl="0" fontAlgn="base">
                <a:spcBef>
                  <a:spcPct val="0"/>
                </a:spcBef>
                <a:spcAft>
                  <a:spcPct val="0"/>
                </a:spcAft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5pPr>
              <a:lvl6pPr marL="2286000" algn="l" defTabSz="457200" rtl="0" eaLnBrk="1" latinLnBrk="0" hangingPunct="1"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6pPr>
              <a:lvl7pPr marL="2743200" algn="l" defTabSz="457200" rtl="0" eaLnBrk="1" latinLnBrk="0" hangingPunct="1"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7pPr>
              <a:lvl8pPr marL="3200400" algn="l" defTabSz="457200" rtl="0" eaLnBrk="1" latinLnBrk="0" hangingPunct="1"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8pPr>
              <a:lvl9pPr marL="3657600" algn="l" defTabSz="457200" rtl="0" eaLnBrk="1" latinLnBrk="0" hangingPunct="1"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9pPr>
            </a:lstStyle>
            <a:p>
              <a:pPr algn="ctr">
                <a:defRPr/>
              </a:pPr>
              <a:r>
                <a:rPr lang="en-US" sz="3600" b="1" dirty="0">
                  <a:solidFill>
                    <a:schemeClr val="bg1"/>
                  </a:solidFill>
                  <a:latin typeface="Calibri"/>
                  <a:cs typeface="Calibri"/>
                </a:rPr>
                <a:t>R</a:t>
              </a:r>
            </a:p>
          </p:txBody>
        </p:sp>
      </p:grpSp>
      <p:graphicFrame>
        <p:nvGraphicFramePr>
          <p:cNvPr id="26" name="Group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209145"/>
              </p:ext>
            </p:extLst>
          </p:nvPr>
        </p:nvGraphicFramePr>
        <p:xfrm>
          <a:off x="511535" y="2248573"/>
          <a:ext cx="3357796" cy="2651856"/>
        </p:xfrm>
        <a:graphic>
          <a:graphicData uri="http://schemas.openxmlformats.org/drawingml/2006/table">
            <a:tbl>
              <a:tblPr/>
              <a:tblGrid>
                <a:gridCol w="3357796"/>
              </a:tblGrid>
              <a:tr h="2842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ea typeface="MS PGothic" charset="0"/>
                          <a:cs typeface="Calibri"/>
                        </a:rPr>
                        <a:t>Eligibility</a:t>
                      </a:r>
                    </a:p>
                  </a:txBody>
                  <a:tcPr marT="45744" marB="45744"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92F5D"/>
                    </a:solidFill>
                  </a:tcPr>
                </a:tc>
              </a:tr>
              <a:tr h="945576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 charset="0"/>
                          <a:cs typeface="Calibri"/>
                        </a:rPr>
                        <a:t>High-grade serous epithelial, ovarian, fallopian tube or primary peritoneal carcinoma</a:t>
                      </a:r>
                    </a:p>
                    <a:p>
                      <a:pPr marL="177800" marR="0" lvl="0" indent="-1778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 charset="0"/>
                          <a:cs typeface="Calibri"/>
                        </a:rPr>
                        <a:t>Stage III-IV</a:t>
                      </a:r>
                    </a:p>
                    <a:p>
                      <a:pPr marL="177800" marR="0" lvl="0" indent="-1778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 charset="0"/>
                          <a:cs typeface="Calibri"/>
                        </a:rPr>
                        <a:t>ECOG PS 0-2</a:t>
                      </a:r>
                    </a:p>
                    <a:p>
                      <a:pPr marL="177800" marR="0" lvl="0" indent="-1778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MS PGothic" charset="0"/>
                          <a:cs typeface="Calibri"/>
                        </a:rPr>
                        <a:t>Archived diagnostic FFPE tumor tissue or tumor tissue biopsy collected prior to Cycle 1 Day 1 </a:t>
                      </a:r>
                    </a:p>
                  </a:txBody>
                  <a:tcPr marT="45744" marB="45744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" name="Rectangle 18"/>
          <p:cNvSpPr>
            <a:spLocks noChangeArrowheads="1"/>
          </p:cNvSpPr>
          <p:nvPr/>
        </p:nvSpPr>
        <p:spPr bwMode="auto">
          <a:xfrm>
            <a:off x="5249300" y="1793314"/>
            <a:ext cx="3474202" cy="865922"/>
          </a:xfrm>
          <a:prstGeom prst="rect">
            <a:avLst/>
          </a:prstGeom>
          <a:solidFill>
            <a:srgbClr val="F9961E"/>
          </a:solidFill>
          <a:ln w="12700" cmpd="sng">
            <a:solidFill>
              <a:srgbClr val="FFFFFF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/>
          <a:lstStyle/>
          <a:p>
            <a:endParaRPr lang="en-US">
              <a:latin typeface="Calibri"/>
              <a:ea typeface="ＭＳ Ｐゴシック" charset="0"/>
              <a:cs typeface="Calibri"/>
            </a:endParaRPr>
          </a:p>
        </p:txBody>
      </p:sp>
      <p:sp>
        <p:nvSpPr>
          <p:cNvPr id="28" name="Rectangle 18"/>
          <p:cNvSpPr>
            <a:spLocks noChangeArrowheads="1"/>
          </p:cNvSpPr>
          <p:nvPr/>
        </p:nvSpPr>
        <p:spPr bwMode="auto">
          <a:xfrm>
            <a:off x="5237284" y="3087978"/>
            <a:ext cx="3494750" cy="840202"/>
          </a:xfrm>
          <a:prstGeom prst="rect">
            <a:avLst/>
          </a:prstGeom>
          <a:solidFill>
            <a:srgbClr val="99CD13"/>
          </a:solidFill>
          <a:ln w="12700" cmpd="sng">
            <a:solidFill>
              <a:srgbClr val="FFFFFF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/>
          <a:lstStyle/>
          <a:p>
            <a:r>
              <a:rPr lang="en-US" dirty="0" smtClean="0">
                <a:latin typeface="Calibri"/>
                <a:ea typeface="ＭＳ Ｐゴシック" charset="0"/>
                <a:cs typeface="Calibri"/>
              </a:rPr>
              <a:t> </a:t>
            </a:r>
            <a:endParaRPr lang="en-US" dirty="0">
              <a:latin typeface="Calibri"/>
              <a:ea typeface="ＭＳ Ｐゴシック" charset="0"/>
              <a:cs typeface="Calibri"/>
            </a:endParaRPr>
          </a:p>
        </p:txBody>
      </p:sp>
      <p:sp>
        <p:nvSpPr>
          <p:cNvPr id="29" name="TextBox 16"/>
          <p:cNvSpPr txBox="1">
            <a:spLocks noChangeArrowheads="1"/>
          </p:cNvSpPr>
          <p:nvPr/>
        </p:nvSpPr>
        <p:spPr bwMode="auto">
          <a:xfrm>
            <a:off x="5298115" y="1908482"/>
            <a:ext cx="343391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9pPr>
          </a:lstStyle>
          <a:p>
            <a:r>
              <a:rPr lang="en-US" sz="1800" dirty="0" smtClean="0">
                <a:solidFill>
                  <a:srgbClr val="000090"/>
                </a:solidFill>
                <a:latin typeface="Calibri"/>
                <a:cs typeface="Calibri"/>
              </a:rPr>
              <a:t>Paclitaxel + Carboplatin + Placebo  </a:t>
            </a:r>
          </a:p>
          <a:p>
            <a:r>
              <a:rPr lang="en-US" sz="1800" dirty="0" smtClean="0">
                <a:solidFill>
                  <a:srgbClr val="000090"/>
                </a:solidFill>
                <a:latin typeface="Calibri"/>
                <a:cs typeface="Calibri"/>
              </a:rPr>
              <a:t>q 21d* </a:t>
            </a:r>
            <a:endParaRPr lang="en-US" sz="1800" dirty="0">
              <a:solidFill>
                <a:srgbClr val="000090"/>
              </a:solidFill>
              <a:latin typeface="Calibri"/>
              <a:cs typeface="Calibri"/>
            </a:endParaRPr>
          </a:p>
        </p:txBody>
      </p:sp>
      <p:sp>
        <p:nvSpPr>
          <p:cNvPr id="30" name="TextBox 17"/>
          <p:cNvSpPr txBox="1">
            <a:spLocks noChangeArrowheads="1"/>
          </p:cNvSpPr>
          <p:nvPr/>
        </p:nvSpPr>
        <p:spPr bwMode="auto">
          <a:xfrm>
            <a:off x="5328292" y="3228299"/>
            <a:ext cx="340374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9pPr>
          </a:lstStyle>
          <a:p>
            <a:r>
              <a:rPr lang="en-US" sz="1800" dirty="0">
                <a:solidFill>
                  <a:srgbClr val="000090"/>
                </a:solidFill>
                <a:latin typeface="Calibri"/>
                <a:cs typeface="Calibri"/>
              </a:rPr>
              <a:t>Paclitaxel </a:t>
            </a:r>
            <a:r>
              <a:rPr lang="en-US" sz="1800" dirty="0" smtClean="0">
                <a:solidFill>
                  <a:srgbClr val="000090"/>
                </a:solidFill>
                <a:latin typeface="Calibri"/>
                <a:cs typeface="Calibri"/>
              </a:rPr>
              <a:t>+ Carboplatin + </a:t>
            </a:r>
            <a:r>
              <a:rPr lang="en-US" sz="1800" dirty="0" err="1" smtClean="0">
                <a:solidFill>
                  <a:srgbClr val="000090"/>
                </a:solidFill>
                <a:latin typeface="Calibri"/>
                <a:cs typeface="Calibri"/>
              </a:rPr>
              <a:t>Veliparib</a:t>
            </a:r>
            <a:r>
              <a:rPr lang="en-US" sz="1800" dirty="0" smtClean="0">
                <a:solidFill>
                  <a:srgbClr val="000090"/>
                </a:solidFill>
                <a:latin typeface="Calibri"/>
                <a:cs typeface="Calibri"/>
              </a:rPr>
              <a:t>  </a:t>
            </a:r>
            <a:endParaRPr lang="en-US" sz="1800" dirty="0">
              <a:solidFill>
                <a:srgbClr val="000090"/>
              </a:solidFill>
              <a:latin typeface="Calibri"/>
              <a:cs typeface="Calibri"/>
            </a:endParaRPr>
          </a:p>
          <a:p>
            <a:r>
              <a:rPr lang="en-US" sz="1800" dirty="0">
                <a:solidFill>
                  <a:srgbClr val="000090"/>
                </a:solidFill>
                <a:latin typeface="Calibri"/>
                <a:cs typeface="Calibri"/>
              </a:rPr>
              <a:t>q </a:t>
            </a:r>
            <a:r>
              <a:rPr lang="en-US" sz="1800" dirty="0" smtClean="0">
                <a:solidFill>
                  <a:srgbClr val="000090"/>
                </a:solidFill>
                <a:latin typeface="Calibri"/>
                <a:cs typeface="Calibri"/>
              </a:rPr>
              <a:t>21d*</a:t>
            </a:r>
            <a:endParaRPr lang="en-US" sz="1800" dirty="0">
              <a:solidFill>
                <a:srgbClr val="000090"/>
              </a:solidFill>
              <a:latin typeface="Calibri"/>
              <a:cs typeface="Calibri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44371" y="1433395"/>
            <a:ext cx="41254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  <a:latin typeface="+mj-lt"/>
                <a:cs typeface="Calibri"/>
              </a:rPr>
              <a:t>Trial Identifier: </a:t>
            </a:r>
            <a:r>
              <a:rPr lang="en-US" sz="1800" b="0" dirty="0" smtClean="0">
                <a:solidFill>
                  <a:schemeClr val="tx1"/>
                </a:solidFill>
                <a:latin typeface="+mj-lt"/>
              </a:rPr>
              <a:t>NCT02470585</a:t>
            </a:r>
          </a:p>
          <a:p>
            <a:r>
              <a:rPr lang="en-US" sz="1800" dirty="0" smtClean="0">
                <a:solidFill>
                  <a:srgbClr val="000000"/>
                </a:solidFill>
                <a:latin typeface="+mj-lt"/>
                <a:cs typeface="Calibri"/>
              </a:rPr>
              <a:t>Enrollment: </a:t>
            </a:r>
            <a:r>
              <a:rPr lang="en-US" sz="1800" b="0" dirty="0" smtClean="0">
                <a:solidFill>
                  <a:srgbClr val="000000"/>
                </a:solidFill>
                <a:latin typeface="+mj-lt"/>
                <a:cs typeface="Calibri"/>
              </a:rPr>
              <a:t>1,100 (recruiting)</a:t>
            </a:r>
            <a:endParaRPr lang="en-US" sz="1800" b="0" dirty="0">
              <a:solidFill>
                <a:srgbClr val="000000"/>
              </a:solidFill>
              <a:latin typeface="+mj-lt"/>
              <a:cs typeface="Calibri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7504" y="6459433"/>
            <a:ext cx="8280920" cy="35394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700" b="0" dirty="0" err="1" smtClean="0">
                <a:solidFill>
                  <a:srgbClr val="000000"/>
                </a:solidFill>
                <a:latin typeface="Calibri"/>
                <a:cs typeface="Calibri"/>
              </a:rPr>
              <a:t>www.clinicaltrials.gov</a:t>
            </a:r>
            <a:r>
              <a:rPr lang="en-US" sz="1700" b="0" dirty="0">
                <a:solidFill>
                  <a:srgbClr val="000000"/>
                </a:solidFill>
                <a:latin typeface="Calibri"/>
                <a:cs typeface="Calibri"/>
              </a:rPr>
              <a:t>.</a:t>
            </a:r>
            <a:r>
              <a:rPr lang="en-US" sz="1700" b="0" dirty="0" smtClean="0">
                <a:solidFill>
                  <a:srgbClr val="000000"/>
                </a:solidFill>
                <a:latin typeface="Calibri"/>
                <a:cs typeface="Calibri"/>
              </a:rPr>
              <a:t> Accessed March 2017.</a:t>
            </a:r>
            <a:endParaRPr lang="en-US" sz="1700" b="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2" name="Rectangle 18"/>
          <p:cNvSpPr>
            <a:spLocks noChangeArrowheads="1"/>
          </p:cNvSpPr>
          <p:nvPr/>
        </p:nvSpPr>
        <p:spPr bwMode="auto">
          <a:xfrm>
            <a:off x="5249300" y="4254587"/>
            <a:ext cx="3482734" cy="764585"/>
          </a:xfrm>
          <a:prstGeom prst="rect">
            <a:avLst/>
          </a:prstGeom>
          <a:solidFill>
            <a:srgbClr val="5BCFFF"/>
          </a:solidFill>
          <a:ln w="12700" cmpd="sng">
            <a:solidFill>
              <a:srgbClr val="FFFFFF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/>
          <a:lstStyle/>
          <a:p>
            <a:r>
              <a:rPr lang="en-US" dirty="0" smtClean="0">
                <a:latin typeface="Calibri"/>
                <a:ea typeface="ＭＳ Ｐゴシック" charset="0"/>
                <a:cs typeface="Calibri"/>
              </a:rPr>
              <a:t> </a:t>
            </a:r>
            <a:endParaRPr lang="en-US" dirty="0">
              <a:latin typeface="Calibri"/>
              <a:ea typeface="ＭＳ Ｐゴシック" charset="0"/>
              <a:cs typeface="Calibri"/>
            </a:endParaRPr>
          </a:p>
        </p:txBody>
      </p:sp>
      <p:sp>
        <p:nvSpPr>
          <p:cNvPr id="33" name="TextBox 17"/>
          <p:cNvSpPr txBox="1">
            <a:spLocks noChangeArrowheads="1"/>
          </p:cNvSpPr>
          <p:nvPr/>
        </p:nvSpPr>
        <p:spPr bwMode="auto">
          <a:xfrm>
            <a:off x="5328291" y="4334188"/>
            <a:ext cx="339521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9pPr>
          </a:lstStyle>
          <a:p>
            <a:r>
              <a:rPr lang="en-US" sz="1800" dirty="0">
                <a:solidFill>
                  <a:srgbClr val="000090"/>
                </a:solidFill>
                <a:latin typeface="Calibri"/>
                <a:cs typeface="Calibri"/>
              </a:rPr>
              <a:t>Paclitaxel </a:t>
            </a:r>
            <a:r>
              <a:rPr lang="en-US" sz="1800" dirty="0" smtClean="0">
                <a:solidFill>
                  <a:srgbClr val="000090"/>
                </a:solidFill>
                <a:latin typeface="Calibri"/>
                <a:cs typeface="Calibri"/>
              </a:rPr>
              <a:t>+ Carboplatin + </a:t>
            </a:r>
            <a:r>
              <a:rPr lang="en-US" sz="1800" dirty="0" err="1" smtClean="0">
                <a:solidFill>
                  <a:srgbClr val="000090"/>
                </a:solidFill>
                <a:latin typeface="Calibri"/>
                <a:cs typeface="Calibri"/>
              </a:rPr>
              <a:t>Veliparib</a:t>
            </a:r>
            <a:r>
              <a:rPr lang="en-US" sz="1800" dirty="0" smtClean="0">
                <a:solidFill>
                  <a:srgbClr val="000090"/>
                </a:solidFill>
                <a:latin typeface="Calibri"/>
                <a:cs typeface="Calibri"/>
              </a:rPr>
              <a:t>  </a:t>
            </a:r>
            <a:endParaRPr lang="en-US" sz="1800" dirty="0">
              <a:solidFill>
                <a:srgbClr val="000090"/>
              </a:solidFill>
              <a:latin typeface="Calibri"/>
              <a:cs typeface="Calibri"/>
            </a:endParaRPr>
          </a:p>
          <a:p>
            <a:r>
              <a:rPr lang="en-US" sz="1800" dirty="0">
                <a:solidFill>
                  <a:srgbClr val="000090"/>
                </a:solidFill>
                <a:latin typeface="Calibri"/>
                <a:cs typeface="Calibri"/>
              </a:rPr>
              <a:t>q </a:t>
            </a:r>
            <a:r>
              <a:rPr lang="en-US" sz="1800" dirty="0" smtClean="0">
                <a:solidFill>
                  <a:srgbClr val="000090"/>
                </a:solidFill>
                <a:latin typeface="Calibri"/>
                <a:cs typeface="Calibri"/>
              </a:rPr>
              <a:t>21d**</a:t>
            </a:r>
            <a:endParaRPr lang="en-US" sz="1800" dirty="0">
              <a:solidFill>
                <a:srgbClr val="000090"/>
              </a:solidFill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45631" y="1371635"/>
            <a:ext cx="12379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+mn-lt"/>
              </a:rPr>
              <a:t>Cycles 1-6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569788" y="5685725"/>
            <a:ext cx="37240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  <a:latin typeface="+mn-lt"/>
              </a:rPr>
              <a:t>*</a:t>
            </a:r>
            <a:r>
              <a:rPr lang="en-US" sz="1800" baseline="300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Cycles 7-30: placebo maintenance</a:t>
            </a:r>
          </a:p>
          <a:p>
            <a:r>
              <a:rPr lang="en-US" sz="1800" dirty="0" smtClean="0">
                <a:solidFill>
                  <a:schemeClr val="tx1"/>
                </a:solidFill>
                <a:latin typeface="+mn-lt"/>
              </a:rPr>
              <a:t>**</a:t>
            </a:r>
            <a:r>
              <a:rPr lang="en-US" sz="1800" baseline="300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Cycles 7-30: </a:t>
            </a:r>
            <a:r>
              <a:rPr lang="en-US" sz="1800" dirty="0" err="1" smtClean="0">
                <a:solidFill>
                  <a:schemeClr val="tx1"/>
                </a:solidFill>
                <a:latin typeface="+mn-lt"/>
              </a:rPr>
              <a:t>veliparib</a:t>
            </a: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 maintenance</a:t>
            </a:r>
            <a:endParaRPr lang="en-US" sz="1800" dirty="0">
              <a:solidFill>
                <a:schemeClr val="tx1"/>
              </a:solidFill>
              <a:latin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08018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476" y="515874"/>
            <a:ext cx="8803037" cy="73866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3000" b="1" dirty="0">
                <a:solidFill>
                  <a:srgbClr val="C00000"/>
                </a:solidFill>
              </a:rPr>
              <a:t>PARP inhibitors – represent a change in practice for treating recurrent ovarian cancer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475" y="1776564"/>
            <a:ext cx="8803037" cy="4021245"/>
          </a:xfrm>
        </p:spPr>
        <p:txBody>
          <a:bodyPr>
            <a:noAutofit/>
          </a:bodyPr>
          <a:lstStyle/>
          <a:p>
            <a:r>
              <a:rPr lang="en-GB" sz="1900" dirty="0"/>
              <a:t>Olaparib is the first licensed PARP inhibitor directed at a genotypically defined predictive marker (BRCA mutation) in recurrent ovarian cancer</a:t>
            </a:r>
          </a:p>
          <a:p>
            <a:r>
              <a:rPr lang="en-GB" sz="1900" dirty="0"/>
              <a:t>Significant improvement in PFS with maintenance therapy in platinum-sensitive high-grade serous carcinoma</a:t>
            </a:r>
          </a:p>
          <a:p>
            <a:r>
              <a:rPr lang="en-GB" sz="1900" dirty="0"/>
              <a:t>15% patients with a BRCA</a:t>
            </a:r>
            <a:r>
              <a:rPr lang="en-GB" sz="1900" baseline="30000" dirty="0"/>
              <a:t>mut</a:t>
            </a:r>
            <a:r>
              <a:rPr lang="en-GB" sz="1900" dirty="0"/>
              <a:t> remain on olaparib for &gt; 5 years</a:t>
            </a:r>
          </a:p>
          <a:p>
            <a:r>
              <a:rPr lang="en-GB" sz="1900" dirty="0"/>
              <a:t>Well-tolerated oral medication, with low drop-out rate due to side effects</a:t>
            </a:r>
          </a:p>
          <a:p>
            <a:r>
              <a:rPr lang="en-GB" sz="1900" dirty="0"/>
              <a:t>Olaparib and niraparib maintenance therapy in platinum-sensitive recurrent BRCAm tumours- similar benefit</a:t>
            </a:r>
          </a:p>
          <a:p>
            <a:r>
              <a:rPr lang="en-GB" sz="1900" dirty="0"/>
              <a:t>Testing for BRCA </a:t>
            </a:r>
            <a:r>
              <a:rPr lang="en-GB" sz="1900" baseline="30000" dirty="0"/>
              <a:t>mut</a:t>
            </a:r>
            <a:r>
              <a:rPr lang="en-GB" sz="1900" dirty="0"/>
              <a:t> (approximately 15-20 % HGSOC) should now become part of routine practice</a:t>
            </a:r>
          </a:p>
          <a:p>
            <a:r>
              <a:rPr lang="en-GB" sz="1900" dirty="0"/>
              <a:t>Both niraparib and olaparib demonstrate activity in BRCA wt patients. Platinum- </a:t>
            </a:r>
            <a:r>
              <a:rPr lang="en-GB" sz="1900" dirty="0" smtClean="0"/>
              <a:t>sensitivity </a:t>
            </a:r>
            <a:r>
              <a:rPr lang="en-GB" sz="1900" dirty="0"/>
              <a:t>and HRD testing help to define patients that benefit</a:t>
            </a:r>
          </a:p>
        </p:txBody>
      </p:sp>
    </p:spTree>
    <p:extLst>
      <p:ext uri="{BB962C8B-B14F-4D97-AF65-F5344CB8AC3E}">
        <p14:creationId xmlns:p14="http://schemas.microsoft.com/office/powerpoint/2010/main" val="5080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“Maintenance” Treatment in Various </a:t>
            </a:r>
            <a:r>
              <a:rPr lang="en-US" dirty="0" smtClean="0"/>
              <a:t>Cancers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571500" y="1219202"/>
          <a:ext cx="8191500" cy="49352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6075"/>
                <a:gridCol w="5685425"/>
              </a:tblGrid>
              <a:tr h="74424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Colorectal cancer</a:t>
                      </a:r>
                    </a:p>
                  </a:txBody>
                  <a:tcPr marL="182880" marR="182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A4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FOLFOX/bevacizumab </a:t>
                      </a:r>
                      <a:r>
                        <a:rPr lang="en-US" b="0" dirty="0" smtClean="0">
                          <a:sym typeface="Wingdings"/>
                        </a:rPr>
                        <a:t></a:t>
                      </a:r>
                      <a:r>
                        <a:rPr lang="en-US" b="0" dirty="0" smtClean="0"/>
                        <a:t> 5-FU/bevacizumab</a:t>
                      </a:r>
                    </a:p>
                  </a:txBody>
                  <a:tcPr marL="182880" marR="182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5895"/>
                    </a:solidFill>
                  </a:tcPr>
                </a:tc>
              </a:tr>
              <a:tr h="93215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Non-small cell </a:t>
                      </a:r>
                      <a:br>
                        <a:rPr lang="en-US" b="1" dirty="0" smtClean="0"/>
                      </a:br>
                      <a:r>
                        <a:rPr lang="en-US" b="1" dirty="0" smtClean="0"/>
                        <a:t>lung cancer</a:t>
                      </a:r>
                    </a:p>
                  </a:txBody>
                  <a:tcPr marL="182880" marR="182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A4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Carboplatin/</a:t>
                      </a:r>
                      <a:r>
                        <a:rPr lang="en-US" b="0" dirty="0" err="1" smtClean="0"/>
                        <a:t>pemetrexed</a:t>
                      </a:r>
                      <a:r>
                        <a:rPr lang="en-US" b="0" dirty="0" smtClean="0"/>
                        <a:t>/bevacizumab </a:t>
                      </a:r>
                      <a:r>
                        <a:rPr lang="en-US" b="0" baseline="0" dirty="0" smtClean="0">
                          <a:sym typeface="Wingdings"/>
                        </a:rPr>
                        <a:t> </a:t>
                      </a:r>
                      <a:r>
                        <a:rPr lang="en-US" b="0" dirty="0" err="1" smtClean="0"/>
                        <a:t>Pemetrexed</a:t>
                      </a:r>
                      <a:r>
                        <a:rPr lang="en-US" b="0" dirty="0" smtClean="0"/>
                        <a:t>/bevacizumab</a:t>
                      </a:r>
                    </a:p>
                  </a:txBody>
                  <a:tcPr marL="182880" marR="182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5895"/>
                    </a:solidFill>
                  </a:tcPr>
                </a:tc>
              </a:tr>
              <a:tr h="74424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Follicular lymphoma</a:t>
                      </a:r>
                    </a:p>
                  </a:txBody>
                  <a:tcPr marL="182880" marR="182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A4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Chemotherapy/rituximab </a:t>
                      </a:r>
                      <a:r>
                        <a:rPr lang="en-US" b="0" dirty="0" smtClean="0">
                          <a:sym typeface="Wingdings"/>
                        </a:rPr>
                        <a:t> </a:t>
                      </a:r>
                      <a:r>
                        <a:rPr lang="en-US" b="0" dirty="0" smtClean="0"/>
                        <a:t>rituximab</a:t>
                      </a:r>
                    </a:p>
                  </a:txBody>
                  <a:tcPr marL="182880" marR="182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5895"/>
                    </a:solidFill>
                  </a:tcPr>
                </a:tc>
              </a:tr>
              <a:tr h="74424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Multiple myeloma</a:t>
                      </a:r>
                    </a:p>
                  </a:txBody>
                  <a:tcPr marL="182880" marR="182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A4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RVD/ASCT </a:t>
                      </a:r>
                      <a:r>
                        <a:rPr lang="en-US" b="0" dirty="0" smtClean="0">
                          <a:sym typeface="Wingdings"/>
                        </a:rPr>
                        <a:t> </a:t>
                      </a:r>
                      <a:r>
                        <a:rPr lang="en-US" b="0" dirty="0" err="1" smtClean="0"/>
                        <a:t>lenalidomide</a:t>
                      </a:r>
                      <a:endParaRPr lang="en-US" b="0" dirty="0" smtClean="0"/>
                    </a:p>
                  </a:txBody>
                  <a:tcPr marL="182880" marR="182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5895"/>
                    </a:solidFill>
                  </a:tcPr>
                </a:tc>
              </a:tr>
              <a:tr h="102610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Breast cancer</a:t>
                      </a:r>
                    </a:p>
                  </a:txBody>
                  <a:tcPr marL="182880" marR="182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A4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Chemotherapy/</a:t>
                      </a:r>
                      <a:r>
                        <a:rPr lang="en-US" b="0" dirty="0" err="1" smtClean="0"/>
                        <a:t>pertuzumab</a:t>
                      </a:r>
                      <a:r>
                        <a:rPr lang="en-US" b="0" dirty="0" smtClean="0"/>
                        <a:t>/</a:t>
                      </a:r>
                      <a:r>
                        <a:rPr lang="en-US" b="0" dirty="0" err="1" smtClean="0"/>
                        <a:t>trastuzumab</a:t>
                      </a:r>
                      <a:r>
                        <a:rPr lang="en-US" b="0" dirty="0" smtClean="0"/>
                        <a:t> </a:t>
                      </a:r>
                      <a:r>
                        <a:rPr lang="en-US" b="0" dirty="0" smtClean="0">
                          <a:sym typeface="Wingdings"/>
                        </a:rPr>
                        <a:t> </a:t>
                      </a:r>
                      <a:r>
                        <a:rPr lang="en-US" b="0" dirty="0" err="1" smtClean="0"/>
                        <a:t>Pertuzumab</a:t>
                      </a:r>
                      <a:r>
                        <a:rPr lang="en-US" b="0" dirty="0" smtClean="0"/>
                        <a:t>/</a:t>
                      </a:r>
                      <a:r>
                        <a:rPr lang="en-US" b="0" dirty="0" err="1" smtClean="0"/>
                        <a:t>trastuzumab</a:t>
                      </a:r>
                      <a:endParaRPr lang="en-US" b="0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EFC53D"/>
                          </a:solidFill>
                        </a:rPr>
                        <a:t>Chemotherapy </a:t>
                      </a:r>
                      <a:r>
                        <a:rPr lang="en-US" b="1" dirty="0" smtClean="0">
                          <a:solidFill>
                            <a:srgbClr val="EFC53D"/>
                          </a:solidFill>
                          <a:sym typeface="Wingdings"/>
                        </a:rPr>
                        <a:t> </a:t>
                      </a:r>
                      <a:r>
                        <a:rPr lang="en-US" b="1" dirty="0" smtClean="0">
                          <a:solidFill>
                            <a:srgbClr val="EFC53D"/>
                          </a:solidFill>
                        </a:rPr>
                        <a:t>endocrine therapy</a:t>
                      </a:r>
                    </a:p>
                  </a:txBody>
                  <a:tcPr marL="182880" marR="182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5895"/>
                    </a:solidFill>
                  </a:tcPr>
                </a:tc>
              </a:tr>
              <a:tr h="74424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Hodgkin lymphoma</a:t>
                      </a:r>
                    </a:p>
                  </a:txBody>
                  <a:tcPr marL="182880" marR="182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A4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EFC53D"/>
                          </a:solidFill>
                        </a:rPr>
                        <a:t>Chemotherapy/ASCT </a:t>
                      </a:r>
                      <a:r>
                        <a:rPr lang="en-US" b="1" dirty="0" smtClean="0">
                          <a:solidFill>
                            <a:srgbClr val="EFC53D"/>
                          </a:solidFill>
                          <a:sym typeface="Wingdings"/>
                        </a:rPr>
                        <a:t> </a:t>
                      </a:r>
                      <a:r>
                        <a:rPr lang="en-US" b="1" dirty="0" err="1" smtClean="0">
                          <a:solidFill>
                            <a:srgbClr val="EFC53D"/>
                          </a:solidFill>
                        </a:rPr>
                        <a:t>brentuximab</a:t>
                      </a:r>
                      <a:r>
                        <a:rPr lang="en-US" b="1" dirty="0" smtClean="0">
                          <a:solidFill>
                            <a:srgbClr val="EFC53D"/>
                          </a:solidFill>
                        </a:rPr>
                        <a:t> </a:t>
                      </a:r>
                      <a:r>
                        <a:rPr lang="en-US" b="1" dirty="0" err="1" smtClean="0">
                          <a:solidFill>
                            <a:srgbClr val="EFC53D"/>
                          </a:solidFill>
                        </a:rPr>
                        <a:t>vedotin</a:t>
                      </a:r>
                      <a:endParaRPr lang="en-US" b="1" dirty="0" smtClean="0">
                        <a:solidFill>
                          <a:srgbClr val="EFC53D"/>
                        </a:solidFill>
                      </a:endParaRPr>
                    </a:p>
                  </a:txBody>
                  <a:tcPr marL="182880" marR="182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589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7270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28650" y="548926"/>
            <a:ext cx="7886700" cy="994172"/>
          </a:xfrm>
        </p:spPr>
        <p:txBody>
          <a:bodyPr>
            <a:normAutofit/>
          </a:bodyPr>
          <a:lstStyle/>
          <a:p>
            <a:r>
              <a:rPr lang="en-GB" sz="3000" b="1" dirty="0">
                <a:solidFill>
                  <a:srgbClr val="C00000"/>
                </a:solidFill>
              </a:rPr>
              <a:t>The future</a:t>
            </a:r>
            <a:r>
              <a:rPr lang="is-IS" sz="3000" b="1" dirty="0">
                <a:solidFill>
                  <a:srgbClr val="C00000"/>
                </a:solidFill>
              </a:rPr>
              <a:t>….....</a:t>
            </a:r>
            <a:endParaRPr lang="en-GB" sz="3000" b="1" dirty="0">
              <a:solidFill>
                <a:srgbClr val="C0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28650" y="1994820"/>
            <a:ext cx="7886700" cy="3477102"/>
          </a:xfrm>
        </p:spPr>
        <p:txBody>
          <a:bodyPr>
            <a:normAutofit/>
          </a:bodyPr>
          <a:lstStyle/>
          <a:p>
            <a:r>
              <a:rPr lang="en-GB" sz="2400"/>
              <a:t>Assessing strategy of single agent therapy compared to maintenance- equivalent clinical benefit?-</a:t>
            </a:r>
          </a:p>
          <a:p>
            <a:r>
              <a:rPr lang="en-GB" sz="2400" dirty="0"/>
              <a:t>Combining anti-angiogenic drugs with PARP inhibitors</a:t>
            </a:r>
          </a:p>
          <a:p>
            <a:pPr lvl="1"/>
            <a:r>
              <a:rPr lang="en-GB" sz="2100" dirty="0"/>
              <a:t>Platinum-sensitive disease- therapy and maintenance (</a:t>
            </a:r>
            <a:r>
              <a:rPr lang="en-GB" sz="2100" dirty="0" err="1"/>
              <a:t>cediranib</a:t>
            </a:r>
            <a:r>
              <a:rPr lang="en-GB" sz="2100" dirty="0"/>
              <a:t>/</a:t>
            </a:r>
            <a:r>
              <a:rPr lang="en-GB" sz="2100" dirty="0" err="1"/>
              <a:t>olaparib</a:t>
            </a:r>
            <a:r>
              <a:rPr lang="en-GB" sz="2100" dirty="0"/>
              <a:t>) </a:t>
            </a:r>
          </a:p>
          <a:p>
            <a:pPr lvl="1"/>
            <a:r>
              <a:rPr lang="en-GB" sz="2100" dirty="0"/>
              <a:t>First-line maintenance ( bevacizumab/</a:t>
            </a:r>
            <a:r>
              <a:rPr lang="en-GB" sz="2100" dirty="0" err="1"/>
              <a:t>olaparib</a:t>
            </a:r>
            <a:r>
              <a:rPr lang="en-GB" sz="2100" dirty="0"/>
              <a:t>)</a:t>
            </a:r>
          </a:p>
          <a:p>
            <a:r>
              <a:rPr lang="en-GB" sz="2400" dirty="0"/>
              <a:t>Combinations with checkpoint inhibitors</a:t>
            </a:r>
          </a:p>
          <a:p>
            <a:pPr lvl="1"/>
            <a:r>
              <a:rPr lang="en-GB" sz="2100" dirty="0" err="1"/>
              <a:t>Niraparib</a:t>
            </a:r>
            <a:r>
              <a:rPr lang="en-GB" sz="2100" dirty="0"/>
              <a:t>/</a:t>
            </a:r>
            <a:r>
              <a:rPr lang="en-GB" sz="2100" dirty="0" err="1"/>
              <a:t>atezolizumab</a:t>
            </a:r>
            <a:endParaRPr lang="en-GB" sz="2100" dirty="0"/>
          </a:p>
          <a:p>
            <a:pPr lvl="1"/>
            <a:r>
              <a:rPr lang="en-GB" sz="2100" dirty="0" err="1"/>
              <a:t>Olaparib</a:t>
            </a:r>
            <a:r>
              <a:rPr lang="en-GB" sz="2100" dirty="0"/>
              <a:t>/</a:t>
            </a:r>
            <a:r>
              <a:rPr lang="en-GB" sz="2100" dirty="0" err="1"/>
              <a:t>durvalumab</a:t>
            </a:r>
            <a:endParaRPr lang="en-GB" sz="2100" dirty="0"/>
          </a:p>
        </p:txBody>
      </p:sp>
    </p:spTree>
    <p:extLst>
      <p:ext uri="{BB962C8B-B14F-4D97-AF65-F5344CB8AC3E}">
        <p14:creationId xmlns:p14="http://schemas.microsoft.com/office/powerpoint/2010/main" val="82506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900" b="1" dirty="0" smtClean="0">
                <a:solidFill>
                  <a:srgbClr val="FFFFFF"/>
                </a:solidFill>
              </a:rPr>
              <a:t>A 65-year-old woman s/p optimal </a:t>
            </a:r>
            <a:r>
              <a:rPr lang="en-US" sz="1900" b="1" dirty="0" err="1" smtClean="0">
                <a:solidFill>
                  <a:srgbClr val="FFFFFF"/>
                </a:solidFill>
              </a:rPr>
              <a:t>debulking</a:t>
            </a:r>
            <a:r>
              <a:rPr lang="en-US" sz="1900" b="1" dirty="0" smtClean="0">
                <a:solidFill>
                  <a:srgbClr val="FFFFFF"/>
                </a:solidFill>
              </a:rPr>
              <a:t> surgery and 6 cycles of carboplatin/paclitaxel for Stage III EOC is found </a:t>
            </a:r>
            <a:r>
              <a:rPr lang="en-US" sz="1900" b="1" u="sng" dirty="0" smtClean="0">
                <a:solidFill>
                  <a:srgbClr val="FFFFFF"/>
                </a:solidFill>
              </a:rPr>
              <a:t>1 year later</a:t>
            </a:r>
            <a:r>
              <a:rPr lang="en-US" sz="1900" b="1" dirty="0" smtClean="0">
                <a:solidFill>
                  <a:srgbClr val="FFFFFF"/>
                </a:solidFill>
              </a:rPr>
              <a:t> to have pelvic and retroperitoneal nodes that are biopsy-confirmed recurrence. The patient has a BRCA1 germline mutation. She received carboplatin/paclitaxel/bevacizumab and achieves a partial response. Cost and reimbursement issues aside, what maintenance therapy, if any, would you recommend?</a:t>
            </a:r>
            <a:endParaRPr lang="en-US" sz="1900" b="1" dirty="0">
              <a:solidFill>
                <a:srgbClr val="FFFFFF"/>
              </a:solidFill>
            </a:endParaRPr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  <p:graphicFrame>
        <p:nvGraphicFramePr>
          <p:cNvPr id="3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3499932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341243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679192" y="2600824"/>
            <a:ext cx="18928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Carboplatin/PLD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79192" y="3117805"/>
            <a:ext cx="18928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Carboplatin/paclitaxel q3wk + bevacizumab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79192" y="3603414"/>
            <a:ext cx="18928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Carboplatin/PLD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79192" y="4089023"/>
            <a:ext cx="18928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Chemotherapy +/- bevacizumab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79192" y="4554223"/>
            <a:ext cx="18928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Carboplatin/PLD</a:t>
            </a:r>
            <a:endParaRPr lang="en-US" sz="12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+ bevacizumab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1916832"/>
          </a:xfrm>
        </p:spPr>
        <p:txBody>
          <a:bodyPr anchor="ctr">
            <a:noAutofit/>
          </a:bodyPr>
          <a:lstStyle/>
          <a:p>
            <a:pPr marL="0" indent="0">
              <a:buNone/>
            </a:pPr>
            <a:r>
              <a:rPr lang="en-US" sz="16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A 65-year-old woman with Stage IIIA EOC undergoes optimal </a:t>
            </a:r>
            <a:r>
              <a:rPr lang="en-US" sz="1600" b="1" dirty="0" err="1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debulking</a:t>
            </a:r>
            <a:r>
              <a:rPr lang="en-US" sz="16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 surgery then receives 6 cycles of carboplatin/paclitaxel. </a:t>
            </a:r>
            <a:r>
              <a:rPr lang="en-US" sz="1600" b="1" u="sng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One year later</a:t>
            </a:r>
            <a:r>
              <a:rPr lang="en-US" sz="16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, elevated </a:t>
            </a:r>
            <a:r>
              <a:rPr lang="en-US" sz="16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CA-125 </a:t>
            </a:r>
            <a:r>
              <a:rPr lang="en-US" sz="16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leads to a CT scan, which reveals pelvic and retroperitoneal nodes that are biopsy-confirmed recurrence. The patient has a BRCA1 germline mutation. What first-line treatment would you recommend? </a:t>
            </a:r>
            <a:r>
              <a:rPr lang="en-US" sz="16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Cost and reimbursement issues aside, what </a:t>
            </a:r>
            <a:r>
              <a:rPr lang="en-US" sz="16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maintenance therapy </a:t>
            </a:r>
            <a:r>
              <a:rPr lang="en-US" sz="16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would you recommend after </a:t>
            </a:r>
            <a:r>
              <a:rPr lang="en-US" sz="16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a CR? A PR</a:t>
            </a:r>
            <a:r>
              <a:rPr lang="en-US" sz="16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?</a:t>
            </a:r>
            <a:endParaRPr lang="en-US" sz="1600" b="1" dirty="0">
              <a:solidFill>
                <a:srgbClr val="BBE0E3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23408" y="2600824"/>
            <a:ext cx="18928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None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23408" y="3117805"/>
            <a:ext cx="18928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Bevacizumab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623408" y="3603414"/>
            <a:ext cx="18928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 err="1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Olaparib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23408" y="4055194"/>
            <a:ext cx="18928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1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Bevacizumab/none/</a:t>
            </a:r>
            <a:r>
              <a:rPr lang="en-US" sz="1100" b="1" dirty="0" err="1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olaparib</a:t>
            </a:r>
            <a:r>
              <a:rPr lang="en-US" sz="11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/</a:t>
            </a:r>
            <a:r>
              <a:rPr lang="en-US" sz="1100" b="1" dirty="0" err="1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niraparib</a:t>
            </a:r>
            <a:endParaRPr lang="en-US" sz="11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23408" y="4574632"/>
            <a:ext cx="18928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Bevacizumab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588224" y="2600824"/>
            <a:ext cx="18928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Bevacizumab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588224" y="3117805"/>
            <a:ext cx="18928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Bevacizumab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588224" y="3603414"/>
            <a:ext cx="18928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 err="1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Olaparib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588224" y="4055194"/>
            <a:ext cx="18928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1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Bevacizumab/none/</a:t>
            </a:r>
            <a:r>
              <a:rPr lang="en-US" sz="1100" b="1" dirty="0" err="1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olaparib</a:t>
            </a:r>
            <a:r>
              <a:rPr lang="en-US" sz="11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/</a:t>
            </a:r>
            <a:r>
              <a:rPr lang="en-US" sz="1100" b="1" dirty="0" err="1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niraparib</a:t>
            </a:r>
            <a:endParaRPr lang="en-US" sz="11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588224" y="4574632"/>
            <a:ext cx="18928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Bevacizumab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679192" y="5052032"/>
            <a:ext cx="18928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Carboplatin/PLD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623408" y="5052032"/>
            <a:ext cx="18928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 err="1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Rucaparib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588224" y="5052032"/>
            <a:ext cx="18928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 err="1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Rucaparib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679192" y="5517232"/>
            <a:ext cx="18928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Carboplatin</a:t>
            </a:r>
            <a:r>
              <a:rPr lang="en-US" sz="1300" b="1" dirty="0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/</a:t>
            </a:r>
            <a:br>
              <a:rPr lang="en-US" sz="1300" b="1" dirty="0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</a:br>
            <a:r>
              <a:rPr lang="en-US" sz="1300" b="1" dirty="0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paclitaxel </a:t>
            </a:r>
            <a:r>
              <a:rPr lang="en-US" sz="13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q3wk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623408" y="5517232"/>
            <a:ext cx="18928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 err="1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Rucaparib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588224" y="5517232"/>
            <a:ext cx="18928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 err="1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Rucaparib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679192" y="2243720"/>
            <a:ext cx="1892808" cy="310896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002E5F"/>
                </a:solidFill>
                <a:latin typeface="Arial" pitchFamily="-72" charset="0"/>
                <a:ea typeface="MS PGothic" charset="0"/>
                <a:cs typeface="MS PGothic" charset="0"/>
              </a:rPr>
              <a:t>FIRST LINE</a:t>
            </a:r>
            <a:endParaRPr lang="en-US" sz="1000" b="1" dirty="0">
              <a:solidFill>
                <a:srgbClr val="002E5F"/>
              </a:solidFill>
              <a:latin typeface="Arial" pitchFamily="-72" charset="0"/>
              <a:ea typeface="MS PGothic" charset="0"/>
              <a:cs typeface="MS PGothic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599392" y="2220681"/>
            <a:ext cx="1916824" cy="310896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002E5F"/>
                </a:solidFill>
                <a:latin typeface="Arial" pitchFamily="-72" charset="0"/>
                <a:ea typeface="MS PGothic" charset="0"/>
                <a:cs typeface="MS PGothic" charset="0"/>
              </a:rPr>
              <a:t>CR </a:t>
            </a:r>
            <a:endParaRPr lang="en-US" sz="1000" dirty="0">
              <a:solidFill>
                <a:srgbClr val="002E5F"/>
              </a:solidFill>
              <a:latin typeface="DIN-Medium"/>
              <a:ea typeface="MS PGothic" charset="0"/>
              <a:cs typeface="DIN-Medium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543608" y="2220681"/>
            <a:ext cx="1916824" cy="310896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002E5F"/>
                </a:solidFill>
                <a:latin typeface="Arial" pitchFamily="-72" charset="0"/>
                <a:ea typeface="MS PGothic" charset="0"/>
                <a:cs typeface="MS PGothic" charset="0"/>
              </a:rPr>
              <a:t>PR </a:t>
            </a:r>
            <a:endParaRPr lang="en-US" sz="1000" dirty="0">
              <a:solidFill>
                <a:srgbClr val="002E5F"/>
              </a:solidFill>
              <a:latin typeface="DIN-Medium"/>
              <a:ea typeface="MS PGothic" charset="0"/>
              <a:cs typeface="DIN-Medium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599392" y="1916832"/>
            <a:ext cx="3861040" cy="310896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smtClean="0">
                <a:solidFill>
                  <a:srgbClr val="002E5F"/>
                </a:solidFill>
                <a:latin typeface="Arial" pitchFamily="-72" charset="0"/>
                <a:ea typeface="MS PGothic" charset="0"/>
                <a:cs typeface="MS PGothic" charset="0"/>
              </a:rPr>
              <a:t>MAINTENANCE</a:t>
            </a:r>
            <a:endParaRPr lang="en-US" sz="1000" dirty="0">
              <a:solidFill>
                <a:srgbClr val="002E5F"/>
              </a:solidFill>
              <a:latin typeface="DIN-Medium"/>
              <a:ea typeface="MS PGothic" charset="0"/>
              <a:cs typeface="DIN-Medium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6673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900" b="1" dirty="0" smtClean="0">
                <a:solidFill>
                  <a:srgbClr val="FFFFFF"/>
                </a:solidFill>
              </a:rPr>
              <a:t>A 65-year-old woman s/p optimal </a:t>
            </a:r>
            <a:r>
              <a:rPr lang="en-US" sz="1900" b="1" dirty="0" err="1" smtClean="0">
                <a:solidFill>
                  <a:srgbClr val="FFFFFF"/>
                </a:solidFill>
              </a:rPr>
              <a:t>debulking</a:t>
            </a:r>
            <a:r>
              <a:rPr lang="en-US" sz="1900" b="1" dirty="0" smtClean="0">
                <a:solidFill>
                  <a:srgbClr val="FFFFFF"/>
                </a:solidFill>
              </a:rPr>
              <a:t> surgery and 6 cycles of carboplatin/paclitaxel for Stage III EOC experiences disease </a:t>
            </a:r>
            <a:r>
              <a:rPr lang="en-US" sz="1900" b="1" u="sng" dirty="0" smtClean="0">
                <a:solidFill>
                  <a:srgbClr val="FFFFFF"/>
                </a:solidFill>
              </a:rPr>
              <a:t>progression 4 months after completion of adjuvant therapy</a:t>
            </a:r>
            <a:r>
              <a:rPr lang="en-US" sz="1900" b="1" dirty="0" smtClean="0">
                <a:solidFill>
                  <a:srgbClr val="FFFFFF"/>
                </a:solidFill>
              </a:rPr>
              <a:t>. The patient has a BRCA1 germline mutation. She receives paclitaxel/bevacizumab and achieves a partial response. Cost and reimbursement issues aside, what maintenance therapy, if any, would you recommend?</a:t>
            </a:r>
            <a:endParaRPr lang="en-US" sz="1900" b="1" dirty="0">
              <a:solidFill>
                <a:srgbClr val="FFFFFF"/>
              </a:solidFill>
            </a:endParaRPr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  <p:graphicFrame>
        <p:nvGraphicFramePr>
          <p:cNvPr id="3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904867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7873136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679192" y="2600824"/>
            <a:ext cx="18928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Weekly paclitaxel/bevacizumab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79192" y="3117805"/>
            <a:ext cx="18928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Weekly paclitaxel/bevacizumab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89889" y="3603414"/>
            <a:ext cx="18928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lnSpc>
                <a:spcPts val="136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300" b="1" dirty="0" err="1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dd</a:t>
            </a:r>
            <a:r>
              <a:rPr lang="en-US" sz="13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 cisplatin </a:t>
            </a:r>
            <a:r>
              <a:rPr lang="en-US" sz="1300" b="1" dirty="0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with </a:t>
            </a:r>
            <a:r>
              <a:rPr lang="en-US" sz="13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gemcitabine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79192" y="4089023"/>
            <a:ext cx="18928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Weekly paclitaxel/bevacizumab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79192" y="4574632"/>
            <a:ext cx="18928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Weekly paclitaxel/bevacizumab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2060848"/>
          </a:xfrm>
        </p:spPr>
        <p:txBody>
          <a:bodyPr anchor="ctr">
            <a:noAutofit/>
          </a:bodyPr>
          <a:lstStyle/>
          <a:p>
            <a:pPr marL="0" indent="0">
              <a:buNone/>
            </a:pPr>
            <a:r>
              <a:rPr lang="en-US" sz="17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A 65-year-old woman has Stage IIIC EOC s/p optimal </a:t>
            </a:r>
            <a:r>
              <a:rPr lang="en-US" sz="1700" b="1" dirty="0" err="1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debulking</a:t>
            </a:r>
            <a:r>
              <a:rPr lang="en-US" sz="17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 surgery. She receives 6 cycles of carboplatin/paclitaxel, but </a:t>
            </a:r>
            <a:r>
              <a:rPr lang="en-US" sz="1700" b="1" u="sng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4 months after completion of adjuvant therapy</a:t>
            </a:r>
            <a:r>
              <a:rPr lang="en-US" sz="17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 there </a:t>
            </a:r>
            <a:r>
              <a:rPr lang="en-US" sz="17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is disease </a:t>
            </a:r>
            <a:r>
              <a:rPr lang="en-US" sz="17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progression. The patient has a BRCA1 germline mutation. What first-line treatment would you recommend? Cost and reimbursement issues aside, what maintenance therapy would you recommend after a CR? A PR?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623408" y="2600824"/>
            <a:ext cx="18928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None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23408" y="3117805"/>
            <a:ext cx="18928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None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623408" y="3603414"/>
            <a:ext cx="18928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 err="1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Olaparib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23408" y="4089023"/>
            <a:ext cx="18928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Monthly paclitaxel/bevacizumab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623408" y="4574632"/>
            <a:ext cx="18928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None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588224" y="2600824"/>
            <a:ext cx="18928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None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88224" y="3117805"/>
            <a:ext cx="18928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None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588224" y="3603414"/>
            <a:ext cx="18928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 err="1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Olaparib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588224" y="4089023"/>
            <a:ext cx="18928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Monthly paclitaxel/bevacizumab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588224" y="4574632"/>
            <a:ext cx="18928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None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679192" y="5052032"/>
            <a:ext cx="18928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PLD/bevacizumab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623408" y="5052032"/>
            <a:ext cx="18928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 err="1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Rucaparib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588224" y="5052032"/>
            <a:ext cx="18928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 err="1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Rucaparib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679192" y="5517232"/>
            <a:ext cx="18928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Weekly paclitaxel/bevacizumab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623408" y="5517232"/>
            <a:ext cx="18928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None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588224" y="5517232"/>
            <a:ext cx="18928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 err="1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Olaparib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57200" y="6237312"/>
            <a:ext cx="48245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dd</a:t>
            </a:r>
            <a:r>
              <a:rPr lang="en-US" sz="16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= dose dense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679192" y="2243720"/>
            <a:ext cx="1892808" cy="310896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002E5F"/>
                </a:solidFill>
                <a:latin typeface="Arial" pitchFamily="-72" charset="0"/>
                <a:ea typeface="MS PGothic" charset="0"/>
                <a:cs typeface="MS PGothic" charset="0"/>
              </a:rPr>
              <a:t>FIRST LINE</a:t>
            </a:r>
            <a:endParaRPr lang="en-US" sz="1000" b="1" dirty="0">
              <a:solidFill>
                <a:srgbClr val="002E5F"/>
              </a:solidFill>
              <a:latin typeface="Arial" pitchFamily="-72" charset="0"/>
              <a:ea typeface="MS PGothic" charset="0"/>
              <a:cs typeface="MS PGothic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599392" y="2220681"/>
            <a:ext cx="1916824" cy="310896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002E5F"/>
                </a:solidFill>
                <a:latin typeface="Arial" pitchFamily="-72" charset="0"/>
                <a:ea typeface="MS PGothic" charset="0"/>
                <a:cs typeface="MS PGothic" charset="0"/>
              </a:rPr>
              <a:t>CR </a:t>
            </a:r>
            <a:endParaRPr lang="en-US" sz="1000" dirty="0">
              <a:solidFill>
                <a:srgbClr val="002E5F"/>
              </a:solidFill>
              <a:latin typeface="DIN-Medium"/>
              <a:ea typeface="MS PGothic" charset="0"/>
              <a:cs typeface="DIN-Medium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543608" y="2220681"/>
            <a:ext cx="1916824" cy="310896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002E5F"/>
                </a:solidFill>
                <a:latin typeface="Arial" pitchFamily="-72" charset="0"/>
                <a:ea typeface="MS PGothic" charset="0"/>
                <a:cs typeface="MS PGothic" charset="0"/>
              </a:rPr>
              <a:t>PR </a:t>
            </a:r>
            <a:endParaRPr lang="en-US" sz="1000" dirty="0">
              <a:solidFill>
                <a:srgbClr val="002E5F"/>
              </a:solidFill>
              <a:latin typeface="DIN-Medium"/>
              <a:ea typeface="MS PGothic" charset="0"/>
              <a:cs typeface="DIN-Medium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599392" y="1916832"/>
            <a:ext cx="3861040" cy="310896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smtClean="0">
                <a:solidFill>
                  <a:srgbClr val="002E5F"/>
                </a:solidFill>
                <a:latin typeface="Arial" pitchFamily="-72" charset="0"/>
                <a:ea typeface="MS PGothic" charset="0"/>
                <a:cs typeface="MS PGothic" charset="0"/>
              </a:rPr>
              <a:t>MAINTENANCE</a:t>
            </a:r>
            <a:endParaRPr lang="en-US" sz="1000" dirty="0">
              <a:solidFill>
                <a:srgbClr val="002E5F"/>
              </a:solidFill>
              <a:latin typeface="DIN-Medium"/>
              <a:ea typeface="MS PGothic" charset="0"/>
              <a:cs typeface="DIN-Medium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3257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900" b="1" dirty="0" smtClean="0">
                <a:solidFill>
                  <a:srgbClr val="FFFFFF"/>
                </a:solidFill>
              </a:rPr>
              <a:t>Based on the data from the randomized Phase III NOVA trial, would you like to be able to access </a:t>
            </a:r>
            <a:r>
              <a:rPr lang="en-US" sz="1900" b="1" dirty="0" err="1" smtClean="0">
                <a:solidFill>
                  <a:srgbClr val="FFFFFF"/>
                </a:solidFill>
              </a:rPr>
              <a:t>niraparib</a:t>
            </a:r>
            <a:r>
              <a:rPr lang="en-US" sz="1900" b="1" dirty="0" smtClean="0">
                <a:solidFill>
                  <a:srgbClr val="FFFFFF"/>
                </a:solidFill>
              </a:rPr>
              <a:t> as maintenance for patients with recurrent ovarian cancer after response to their most recent platinum-based chemotherapy?</a:t>
            </a:r>
            <a:endParaRPr lang="en-US" sz="1900" b="1" dirty="0">
              <a:solidFill>
                <a:srgbClr val="FFFFFF"/>
              </a:solidFill>
            </a:endParaRPr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  <p:graphicFrame>
        <p:nvGraphicFramePr>
          <p:cNvPr id="3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1732499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9821545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205740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Based on the data from the randomized Phase III NOVA trial, would you like to be able to access </a:t>
            </a:r>
            <a:r>
              <a:rPr lang="en-US" sz="2000" b="1" dirty="0" err="1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niraparib</a:t>
            </a: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 for patients with recurrent ovarian cancer who are in response to their most recent platinum-based chemotherapy?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79192" y="2243720"/>
            <a:ext cx="1892808" cy="310896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solidFill>
                  <a:srgbClr val="002E5F"/>
                </a:solidFill>
                <a:latin typeface="Arial" pitchFamily="-72" charset="0"/>
                <a:ea typeface="MS PGothic" charset="0"/>
                <a:cs typeface="MS PGothic" charset="0"/>
              </a:rPr>
              <a:t>Germline BRCA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99392" y="2220681"/>
            <a:ext cx="1916824" cy="310896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solidFill>
                  <a:srgbClr val="002E5F"/>
                </a:solidFill>
                <a:latin typeface="Arial" pitchFamily="-72" charset="0"/>
                <a:ea typeface="MS PGothic" charset="0"/>
                <a:cs typeface="MS PGothic" charset="0"/>
              </a:rPr>
              <a:t>HRD positive</a:t>
            </a:r>
            <a:endParaRPr lang="en-US" sz="1000" dirty="0">
              <a:solidFill>
                <a:srgbClr val="002E5F"/>
              </a:solidFill>
              <a:latin typeface="DIN-Medium"/>
              <a:ea typeface="MS PGothic" charset="0"/>
              <a:cs typeface="DIN-Medium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43608" y="2220681"/>
            <a:ext cx="1916824" cy="310896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solidFill>
                  <a:srgbClr val="002E5F"/>
                </a:solidFill>
                <a:latin typeface="Arial" pitchFamily="-72" charset="0"/>
                <a:ea typeface="MS PGothic" charset="0"/>
                <a:cs typeface="MS PGothic" charset="0"/>
              </a:rPr>
              <a:t>HRD negative</a:t>
            </a:r>
            <a:endParaRPr lang="en-US" sz="1000" dirty="0">
              <a:solidFill>
                <a:srgbClr val="002E5F"/>
              </a:solidFill>
              <a:latin typeface="DIN-Medium"/>
              <a:ea typeface="MS PGothic" charset="0"/>
              <a:cs typeface="DIN-Medium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2667001"/>
            <a:ext cx="256032" cy="27368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788" y="2667001"/>
            <a:ext cx="256032" cy="27368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4004" y="2667001"/>
            <a:ext cx="256032" cy="27368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788" y="3124200"/>
            <a:ext cx="256032" cy="27368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3657600"/>
            <a:ext cx="256032" cy="27368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788" y="3657600"/>
            <a:ext cx="256032" cy="27368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4114799"/>
            <a:ext cx="256032" cy="27368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788" y="4114799"/>
            <a:ext cx="256032" cy="27368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4004" y="4114799"/>
            <a:ext cx="256032" cy="27368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4648200"/>
            <a:ext cx="256032" cy="27368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788" y="4648200"/>
            <a:ext cx="256032" cy="27368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4004" y="4648200"/>
            <a:ext cx="256032" cy="27368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5105399"/>
            <a:ext cx="256032" cy="27368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788" y="5105399"/>
            <a:ext cx="256032" cy="27368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4004" y="5105399"/>
            <a:ext cx="256032" cy="27368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3124200"/>
            <a:ext cx="256032" cy="27368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5562600"/>
            <a:ext cx="256032" cy="27368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788" y="5562600"/>
            <a:ext cx="256032" cy="27368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72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PI_HAS_CHART" val="fals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PI_HAS_CHART" val="fals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PI_HAS_CHART" val="fals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PI_HAS_CHART" val="false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Custom Design 15">
      <a:dk1>
        <a:srgbClr val="000000"/>
      </a:dk1>
      <a:lt1>
        <a:srgbClr val="FFFFFF"/>
      </a:lt1>
      <a:dk2>
        <a:srgbClr val="5A1B31"/>
      </a:dk2>
      <a:lt2>
        <a:srgbClr val="808080"/>
      </a:lt2>
      <a:accent1>
        <a:srgbClr val="8B5F6E"/>
      </a:accent1>
      <a:accent2>
        <a:srgbClr val="004359"/>
      </a:accent2>
      <a:accent3>
        <a:srgbClr val="FFFFFF"/>
      </a:accent3>
      <a:accent4>
        <a:srgbClr val="000000"/>
      </a:accent4>
      <a:accent5>
        <a:srgbClr val="C4B6BA"/>
      </a:accent5>
      <a:accent6>
        <a:srgbClr val="003C50"/>
      </a:accent6>
      <a:hlink>
        <a:srgbClr val="4B4620"/>
      </a:hlink>
      <a:folHlink>
        <a:srgbClr val="B25D86"/>
      </a:folHlink>
    </a:clrScheme>
    <a:fontScheme name="Custom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FA1AC"/>
        </a:accent1>
        <a:accent2>
          <a:srgbClr val="004359"/>
        </a:accent2>
        <a:accent3>
          <a:srgbClr val="FFFFFF"/>
        </a:accent3>
        <a:accent4>
          <a:srgbClr val="000000"/>
        </a:accent4>
        <a:accent5>
          <a:srgbClr val="C0CDD2"/>
        </a:accent5>
        <a:accent6>
          <a:srgbClr val="003C50"/>
        </a:accent6>
        <a:hlink>
          <a:srgbClr val="4B4620"/>
        </a:hlink>
        <a:folHlink>
          <a:srgbClr val="B25D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4">
        <a:dk1>
          <a:srgbClr val="000000"/>
        </a:dk1>
        <a:lt1>
          <a:srgbClr val="FFFFFF"/>
        </a:lt1>
        <a:dk2>
          <a:srgbClr val="004359"/>
        </a:dk2>
        <a:lt2>
          <a:srgbClr val="808080"/>
        </a:lt2>
        <a:accent1>
          <a:srgbClr val="7FA1AC"/>
        </a:accent1>
        <a:accent2>
          <a:srgbClr val="004359"/>
        </a:accent2>
        <a:accent3>
          <a:srgbClr val="FFFFFF"/>
        </a:accent3>
        <a:accent4>
          <a:srgbClr val="000000"/>
        </a:accent4>
        <a:accent5>
          <a:srgbClr val="C0CDD2"/>
        </a:accent5>
        <a:accent6>
          <a:srgbClr val="003C50"/>
        </a:accent6>
        <a:hlink>
          <a:srgbClr val="4B4620"/>
        </a:hlink>
        <a:folHlink>
          <a:srgbClr val="B25D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5">
        <a:dk1>
          <a:srgbClr val="000000"/>
        </a:dk1>
        <a:lt1>
          <a:srgbClr val="FFFFFF"/>
        </a:lt1>
        <a:dk2>
          <a:srgbClr val="5A1B31"/>
        </a:dk2>
        <a:lt2>
          <a:srgbClr val="808080"/>
        </a:lt2>
        <a:accent1>
          <a:srgbClr val="8B5F6E"/>
        </a:accent1>
        <a:accent2>
          <a:srgbClr val="004359"/>
        </a:accent2>
        <a:accent3>
          <a:srgbClr val="FFFFFF"/>
        </a:accent3>
        <a:accent4>
          <a:srgbClr val="000000"/>
        </a:accent4>
        <a:accent5>
          <a:srgbClr val="C4B6BA"/>
        </a:accent5>
        <a:accent6>
          <a:srgbClr val="003C50"/>
        </a:accent6>
        <a:hlink>
          <a:srgbClr val="4B4620"/>
        </a:hlink>
        <a:folHlink>
          <a:srgbClr val="B25D8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2_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3_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149</TotalTime>
  <Words>2098</Words>
  <Application>Microsoft Macintosh PowerPoint</Application>
  <PresentationFormat>On-screen Show (4:3)</PresentationFormat>
  <Paragraphs>493</Paragraphs>
  <Slides>30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30</vt:i4>
      </vt:variant>
    </vt:vector>
  </HeadingPairs>
  <TitlesOfParts>
    <vt:vector size="53" baseType="lpstr">
      <vt:lpstr>Arial</vt:lpstr>
      <vt:lpstr>Arial Narrow</vt:lpstr>
      <vt:lpstr>Calibri</vt:lpstr>
      <vt:lpstr>Calibri Light</vt:lpstr>
      <vt:lpstr>DIN-Medium</vt:lpstr>
      <vt:lpstr>MS PGothic</vt:lpstr>
      <vt:lpstr>ＭＳ Ｐゴシック</vt:lpstr>
      <vt:lpstr>Symbol</vt:lpstr>
      <vt:lpstr>Times</vt:lpstr>
      <vt:lpstr>Times New Roman</vt:lpstr>
      <vt:lpstr>Trebuchet MS</vt:lpstr>
      <vt:lpstr>Verdana</vt:lpstr>
      <vt:lpstr>Wingdings</vt:lpstr>
      <vt:lpstr>ヒラギノ角ゴ Pro W3</vt:lpstr>
      <vt:lpstr>Office Theme</vt:lpstr>
      <vt:lpstr>Custom Design</vt:lpstr>
      <vt:lpstr>2_Blank Presentation</vt:lpstr>
      <vt:lpstr>Blank Presentation</vt:lpstr>
      <vt:lpstr>1_Black</vt:lpstr>
      <vt:lpstr>2_Black</vt:lpstr>
      <vt:lpstr>3_Black</vt:lpstr>
      <vt:lpstr>2_Custom Design</vt:lpstr>
      <vt:lpstr>3_Custom Design</vt:lpstr>
      <vt:lpstr>PowerPoint Presentation</vt:lpstr>
      <vt:lpstr>Maintenance therapy with PARP inhibitors- an evolving strategy for the treatment of ovarian cancer</vt:lpstr>
      <vt:lpstr>“Maintenance” Treatment in Various Cancers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Dr Coleman: Case #1</vt:lpstr>
      <vt:lpstr>Case #1</vt:lpstr>
      <vt:lpstr>Disclosures</vt:lpstr>
      <vt:lpstr>Current treatment: Platinum combinations for recurrent ovarian cancer</vt:lpstr>
      <vt:lpstr>Olaparib in BRCA and non-BRCA ovarian cancer </vt:lpstr>
      <vt:lpstr>Randomised trial of maintenance olaparib in platinum-sensitive high-grade serous  relapsed ovarian cancer – ‘study 19’</vt:lpstr>
      <vt:lpstr>Randomised trial of maintenance olaparib in platinum-sensitive high-grade serous  relapsed ovarian cancer: Study 19</vt:lpstr>
      <vt:lpstr>Updated survival of Study 19- maintenance olaparib</vt:lpstr>
      <vt:lpstr>Long-term exposure to olaparib in ‘study 19’ in BRCAm and BRCAwt</vt:lpstr>
      <vt:lpstr>Long-term exposure to olaparib in ‘study 19’ in BRCAm and BRCAwt</vt:lpstr>
      <vt:lpstr>Long-term exposure to olaparib in ‘study 19’ in BRCAm and BRCAwt</vt:lpstr>
      <vt:lpstr>NOVA: Maintenance Niraparib in Recurrent Platinum‑Sensitive High-Grade Serous Ovarian Cancer</vt:lpstr>
      <vt:lpstr>NOVA Trial- Niraparib maintenance in high-grade serous ovarian cancer</vt:lpstr>
      <vt:lpstr>NOVA Trial- Niraparib maintenance in high-grade serous ovarian cancer</vt:lpstr>
      <vt:lpstr>PowerPoint Presentation</vt:lpstr>
      <vt:lpstr>ARIEL 3- Rucaparib  Maintenance Trial</vt:lpstr>
      <vt:lpstr>SOLO studies- Maintenance in BRCA mutated Ovarian Cancer</vt:lpstr>
      <vt:lpstr>ENGOT-ov 26 (PRIMA study) </vt:lpstr>
      <vt:lpstr>Phase III GOG-3005 </vt:lpstr>
      <vt:lpstr>PARP inhibitors – represent a change in practice for treating recurrent ovarian cancer</vt:lpstr>
      <vt:lpstr>The future….....</vt:lpstr>
    </vt:vector>
  </TitlesOfParts>
  <Manager/>
  <Company>Research To Practice</Company>
  <LinksUpToDate>false</LinksUpToDate>
  <SharedDoc>false</SharedDoc>
  <HyperlinkBase/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</dc:title>
  <dc:subject/>
  <dc:creator>Research To Practice</dc:creator>
  <cp:keywords/>
  <dc:description/>
  <cp:lastModifiedBy>Aura Herrmann</cp:lastModifiedBy>
  <cp:revision>55</cp:revision>
  <cp:lastPrinted>2017-06-01T18:30:01Z</cp:lastPrinted>
  <dcterms:created xsi:type="dcterms:W3CDTF">2017-03-04T15:44:06Z</dcterms:created>
  <dcterms:modified xsi:type="dcterms:W3CDTF">2017-06-20T20:08:04Z</dcterms:modified>
  <cp:category/>
</cp:coreProperties>
</file>