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6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7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8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9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0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1.xml" ContentType="application/vnd.openxmlformats-officedocument.theme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2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tags/tag3.xml" ContentType="application/vnd.openxmlformats-officedocument.presentationml.tags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  <p:sldMasterId id="2147483792" r:id="rId2"/>
    <p:sldMasterId id="2147483806" r:id="rId3"/>
    <p:sldMasterId id="2147483881" r:id="rId4"/>
    <p:sldMasterId id="2147484019" r:id="rId5"/>
    <p:sldMasterId id="2147484085" r:id="rId6"/>
    <p:sldMasterId id="2147484154" r:id="rId7"/>
    <p:sldMasterId id="2147484166" r:id="rId8"/>
    <p:sldMasterId id="2147484178" r:id="rId9"/>
    <p:sldMasterId id="2147484190" r:id="rId10"/>
    <p:sldMasterId id="2147484202" r:id="rId11"/>
    <p:sldMasterId id="2147484214" r:id="rId12"/>
    <p:sldMasterId id="2147484226" r:id="rId13"/>
  </p:sldMasterIdLst>
  <p:notesMasterIdLst>
    <p:notesMasterId r:id="rId38"/>
  </p:notesMasterIdLst>
  <p:sldIdLst>
    <p:sldId id="814" r:id="rId14"/>
    <p:sldId id="813" r:id="rId15"/>
    <p:sldId id="815" r:id="rId16"/>
    <p:sldId id="818" r:id="rId17"/>
    <p:sldId id="816" r:id="rId18"/>
    <p:sldId id="819" r:id="rId19"/>
    <p:sldId id="817" r:id="rId20"/>
    <p:sldId id="820" r:id="rId21"/>
    <p:sldId id="821" r:id="rId22"/>
    <p:sldId id="822" r:id="rId23"/>
    <p:sldId id="823" r:id="rId24"/>
    <p:sldId id="705" r:id="rId25"/>
    <p:sldId id="669" r:id="rId26"/>
    <p:sldId id="812" r:id="rId27"/>
    <p:sldId id="789" r:id="rId28"/>
    <p:sldId id="794" r:id="rId29"/>
    <p:sldId id="795" r:id="rId30"/>
    <p:sldId id="801" r:id="rId31"/>
    <p:sldId id="796" r:id="rId32"/>
    <p:sldId id="797" r:id="rId33"/>
    <p:sldId id="802" r:id="rId34"/>
    <p:sldId id="799" r:id="rId35"/>
    <p:sldId id="800" r:id="rId36"/>
    <p:sldId id="803" r:id="rId37"/>
  </p:sldIdLst>
  <p:sldSz cx="9144000" cy="6858000" type="screen4x3"/>
  <p:notesSz cx="6400800" cy="9829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1pPr>
    <a:lvl2pPr marL="45718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2pPr>
    <a:lvl3pPr marL="91436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3pPr>
    <a:lvl4pPr marL="1371546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4pPr>
    <a:lvl5pPr marL="1828728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5pPr>
    <a:lvl6pPr marL="2285910" algn="l" defTabSz="457182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6pPr>
    <a:lvl7pPr marL="2743092" algn="l" defTabSz="457182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7pPr>
    <a:lvl8pPr marL="3200270" algn="l" defTabSz="457182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8pPr>
    <a:lvl9pPr marL="3657452" algn="l" defTabSz="457182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6F1BD"/>
    <a:srgbClr val="FFB3E2"/>
    <a:srgbClr val="AF1B1B"/>
    <a:srgbClr val="FFFFFF"/>
    <a:srgbClr val="FF6600"/>
    <a:srgbClr val="60DCFC"/>
    <a:srgbClr val="FC971A"/>
    <a:srgbClr val="00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49" autoAdjust="0"/>
    <p:restoredTop sz="95900" autoAdjust="0"/>
  </p:normalViewPr>
  <p:slideViewPr>
    <p:cSldViewPr snapToGrid="0">
      <p:cViewPr>
        <p:scale>
          <a:sx n="100" d="100"/>
          <a:sy n="100" d="100"/>
        </p:scale>
        <p:origin x="1992" y="472"/>
      </p:cViewPr>
      <p:guideLst>
        <p:guide orient="horz" pos="216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3696"/>
    </p:cViewPr>
  </p:sorterViewPr>
  <p:notesViewPr>
    <p:cSldViewPr snapToGrid="0">
      <p:cViewPr varScale="1">
        <p:scale>
          <a:sx n="75" d="100"/>
          <a:sy n="75" d="100"/>
        </p:scale>
        <p:origin x="-328" y="-104"/>
      </p:cViewPr>
      <p:guideLst>
        <p:guide orient="horz" pos="3096"/>
        <p:guide pos="20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37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Jonathan/Dropbox/PRESENTATIONS/Presentations%202017/AZ%20Buenos%20Aires/SB-%20h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24105971128609"/>
          <c:y val="0.0416975342870873"/>
          <c:w val="0.539422103487064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Other</c:v>
                </c:pt>
                <c:pt idx="1">
                  <c:v>Switch to another therapy</c:v>
                </c:pt>
                <c:pt idx="2">
                  <c:v>Hold olaparib until hemoglobin increases and restart at a lower dose</c:v>
                </c:pt>
                <c:pt idx="3">
                  <c:v>Hold olaparib until hemoglobin increases and restart at the same dose</c:v>
                </c:pt>
                <c:pt idx="4">
                  <c:v>Continue olaparib at a lower dose</c:v>
                </c:pt>
                <c:pt idx="5">
                  <c:v>Continue olaparib at the same dose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0.08</c:v>
                </c:pt>
                <c:pt idx="1">
                  <c:v>0.06</c:v>
                </c:pt>
                <c:pt idx="2">
                  <c:v>0.17</c:v>
                </c:pt>
                <c:pt idx="3">
                  <c:v>0.09</c:v>
                </c:pt>
                <c:pt idx="4">
                  <c:v>0.31</c:v>
                </c:pt>
                <c:pt idx="5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958269088"/>
        <c:axId val="-958267040"/>
      </c:barChart>
      <c:catAx>
        <c:axId val="-9582690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958267040"/>
        <c:crosses val="autoZero"/>
        <c:auto val="1"/>
        <c:lblAlgn val="ctr"/>
        <c:lblOffset val="100"/>
        <c:noMultiLvlLbl val="0"/>
      </c:catAx>
      <c:valAx>
        <c:axId val="-95826704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958269088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64739524746907"/>
          <c:y val="0.0416975342870873"/>
          <c:w val="0.599538807649044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Yes, niraparib (compassionate-use program)</c:v>
                </c:pt>
                <c:pt idx="1">
                  <c:v>Yes, rucaparib</c:v>
                </c:pt>
                <c:pt idx="2">
                  <c:v>No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0.26</c:v>
                </c:pt>
                <c:pt idx="1">
                  <c:v>0.53</c:v>
                </c:pt>
                <c:pt idx="2">
                  <c:v>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58174848"/>
        <c:axId val="-858369296"/>
      </c:barChart>
      <c:catAx>
        <c:axId val="-858174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858369296"/>
        <c:crosses val="autoZero"/>
        <c:auto val="1"/>
        <c:lblAlgn val="ctr"/>
        <c:lblOffset val="100"/>
        <c:noMultiLvlLbl val="0"/>
      </c:catAx>
      <c:valAx>
        <c:axId val="-85836929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858174848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64739524746907"/>
          <c:y val="0.0416975342870873"/>
          <c:w val="0.599538807649044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I don't know</c:v>
                </c:pt>
                <c:pt idx="1">
                  <c:v>Increase in creatinine without renal dysfunction</c:v>
                </c:pt>
                <c:pt idx="2">
                  <c:v>Renal dysfunction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0.19</c:v>
                </c:pt>
                <c:pt idx="1">
                  <c:v>0.55</c:v>
                </c:pt>
                <c:pt idx="2">
                  <c:v>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958286464"/>
        <c:axId val="-958317440"/>
      </c:barChart>
      <c:catAx>
        <c:axId val="-958286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958317440"/>
        <c:crosses val="autoZero"/>
        <c:auto val="1"/>
        <c:lblAlgn val="ctr"/>
        <c:lblOffset val="100"/>
        <c:noMultiLvlLbl val="0"/>
      </c:catAx>
      <c:valAx>
        <c:axId val="-95831744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958286464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mmm\-yy</c:formatCode>
                <c:ptCount val="12"/>
                <c:pt idx="0">
                  <c:v>42278.0</c:v>
                </c:pt>
                <c:pt idx="1">
                  <c:v>42309.0</c:v>
                </c:pt>
                <c:pt idx="2">
                  <c:v>42370.0</c:v>
                </c:pt>
                <c:pt idx="3">
                  <c:v>42401.0</c:v>
                </c:pt>
                <c:pt idx="4">
                  <c:v>42420.0</c:v>
                </c:pt>
                <c:pt idx="5">
                  <c:v>42430.0</c:v>
                </c:pt>
                <c:pt idx="6">
                  <c:v>42461.0</c:v>
                </c:pt>
                <c:pt idx="7">
                  <c:v>42480.0</c:v>
                </c:pt>
                <c:pt idx="8">
                  <c:v>42522.0</c:v>
                </c:pt>
                <c:pt idx="9">
                  <c:v>42644.0</c:v>
                </c:pt>
                <c:pt idx="10">
                  <c:v>42705.0</c:v>
                </c:pt>
                <c:pt idx="11">
                  <c:v>42767.0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103.0</c:v>
                </c:pt>
                <c:pt idx="1">
                  <c:v>103.0</c:v>
                </c:pt>
                <c:pt idx="2">
                  <c:v>108.0</c:v>
                </c:pt>
                <c:pt idx="3">
                  <c:v>76.0</c:v>
                </c:pt>
                <c:pt idx="4">
                  <c:v>115.0</c:v>
                </c:pt>
                <c:pt idx="5">
                  <c:v>97.0</c:v>
                </c:pt>
                <c:pt idx="6">
                  <c:v>65.0</c:v>
                </c:pt>
                <c:pt idx="7">
                  <c:v>132.0</c:v>
                </c:pt>
                <c:pt idx="8">
                  <c:v>118.0</c:v>
                </c:pt>
                <c:pt idx="9">
                  <c:v>118.0</c:v>
                </c:pt>
                <c:pt idx="10">
                  <c:v>119.0</c:v>
                </c:pt>
                <c:pt idx="11">
                  <c:v>121.0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858534320"/>
        <c:axId val="-856968320"/>
      </c:lineChart>
      <c:dateAx>
        <c:axId val="-858534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Months on olaparib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56968320"/>
        <c:crosses val="autoZero"/>
        <c:auto val="1"/>
        <c:lblOffset val="100"/>
        <c:baseTimeUnit val="days"/>
      </c:dateAx>
      <c:valAx>
        <c:axId val="-856968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Hb g/l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58534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921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effectLst>
                  <a:outerShdw blurRad="38100" dist="38100" dir="2700000" algn="tl">
                    <a:srgbClr val="DDDDDD"/>
                  </a:outerShdw>
                </a:effectLst>
                <a:latin typeface="Times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7438" y="0"/>
            <a:ext cx="2773362" cy="4921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>
                <a:effectLst>
                  <a:outerShdw blurRad="38100" dist="38100" dir="2700000" algn="tl">
                    <a:srgbClr val="DDDDDD"/>
                  </a:outerShdw>
                </a:effectLst>
                <a:latin typeface="Times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2950" y="736600"/>
            <a:ext cx="4916488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54075" y="4668838"/>
            <a:ext cx="4692650" cy="44243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7675"/>
            <a:ext cx="2773363" cy="4921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b="1">
                <a:effectLst>
                  <a:outerShdw blurRad="38100" dist="38100" dir="2700000" algn="tl">
                    <a:srgbClr val="DDDDDD"/>
                  </a:outerShdw>
                </a:effectLst>
                <a:latin typeface="Times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7438" y="9337675"/>
            <a:ext cx="2773362" cy="4921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="1">
                <a:effectLst>
                  <a:outerShdw blurRad="38100" dist="38100" dir="2700000" algn="tl">
                    <a:srgbClr val="DDDDDD"/>
                  </a:outerShdw>
                </a:effectLst>
                <a:latin typeface="Times" pitchFamily="-106" charset="0"/>
              </a:defRPr>
            </a:lvl1pPr>
          </a:lstStyle>
          <a:p>
            <a:pPr>
              <a:defRPr/>
            </a:pPr>
            <a:fld id="{118AB4E4-12F6-C347-A8EC-5895BE942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30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ＭＳ Ｐゴシック" pitchFamily="-106" charset="-128"/>
      </a:defRPr>
    </a:lvl1pPr>
    <a:lvl2pPr marL="45718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2pPr>
    <a:lvl3pPr marL="91436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3pPr>
    <a:lvl4pPr marL="137154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4pPr>
    <a:lvl5pPr marL="182872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5pPr>
    <a:lvl6pPr marL="2285910" algn="l" defTabSz="457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2" algn="l" defTabSz="457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0" algn="l" defTabSz="457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2" algn="l" defTabSz="457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42950" y="736600"/>
            <a:ext cx="4916488" cy="36861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ＭＳ Ｐゴシック" pitchFamily="26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392E52-8A05-8E4D-912C-7DCE4AA5F5C2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78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B06D12D6-5507-2640-B197-AD515AB8E737}" type="slidenum">
              <a:rPr lang="en-US" sz="1200">
                <a:solidFill>
                  <a:srgbClr val="000000"/>
                </a:solidFill>
                <a:effectLst/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3</a:t>
            </a:fld>
            <a:endParaRPr lang="en-US" sz="1200">
              <a:solidFill>
                <a:srgbClr val="000000"/>
              </a:solidFill>
              <a:effectLst/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9C33BE1B-38DF-1A45-9D1D-72E90EA24077}" type="slidenum">
              <a:rPr lang="en-US" sz="1200">
                <a:solidFill>
                  <a:srgbClr val="000000"/>
                </a:solidFill>
                <a:effectLst/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3</a:t>
            </a:fld>
            <a:endParaRPr lang="en-US" sz="1200">
              <a:solidFill>
                <a:srgbClr val="000000"/>
              </a:solidFill>
              <a:effectLst/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49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B06D12D6-5507-2640-B197-AD515AB8E737}" type="slidenum">
              <a:rPr lang="en-US" sz="1200">
                <a:solidFill>
                  <a:srgbClr val="000000"/>
                </a:solidFill>
                <a:effectLst/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5</a:t>
            </a:fld>
            <a:endParaRPr lang="en-US" sz="1200">
              <a:solidFill>
                <a:srgbClr val="000000"/>
              </a:solidFill>
              <a:effectLst/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9C33BE1B-38DF-1A45-9D1D-72E90EA24077}" type="slidenum">
              <a:rPr lang="en-US" sz="1200">
                <a:solidFill>
                  <a:srgbClr val="000000"/>
                </a:solidFill>
                <a:effectLst/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5</a:t>
            </a:fld>
            <a:endParaRPr lang="en-US" sz="1200">
              <a:solidFill>
                <a:srgbClr val="000000"/>
              </a:solidFill>
              <a:effectLst/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739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B06D12D6-5507-2640-B197-AD515AB8E737}" type="slidenum">
              <a:rPr lang="en-US" sz="1200">
                <a:solidFill>
                  <a:srgbClr val="000000"/>
                </a:solidFill>
                <a:effectLst/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7</a:t>
            </a:fld>
            <a:endParaRPr lang="en-US" sz="1200">
              <a:solidFill>
                <a:srgbClr val="000000"/>
              </a:solidFill>
              <a:effectLst/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9C33BE1B-38DF-1A45-9D1D-72E90EA24077}" type="slidenum">
              <a:rPr lang="en-US" sz="1200">
                <a:solidFill>
                  <a:srgbClr val="000000"/>
                </a:solidFill>
                <a:effectLst/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7</a:t>
            </a:fld>
            <a:endParaRPr lang="en-US" sz="1200">
              <a:solidFill>
                <a:srgbClr val="000000"/>
              </a:solidFill>
              <a:effectLst/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296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42950" y="736600"/>
            <a:ext cx="4916488" cy="36861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7677AF-B5E3-B24A-9E2B-A24720D6E2D8}" type="slidenum">
              <a:rPr lang="en-US">
                <a:latin typeface="Calibri" charset="0"/>
                <a:cs typeface="Arial" charset="0"/>
              </a:rPr>
              <a:pPr eaLnBrk="1" hangingPunct="1"/>
              <a:t>16</a:t>
            </a:fld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42950" y="736600"/>
            <a:ext cx="4916488" cy="36861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C9C250-9E17-104D-A4C7-2B93D56DB62C}" type="slidenum">
              <a:rPr lang="en-US">
                <a:latin typeface="Calibri" charset="0"/>
                <a:cs typeface="Arial" charset="0"/>
              </a:rPr>
              <a:pPr eaLnBrk="1" hangingPunct="1"/>
              <a:t>17</a:t>
            </a:fld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42950" y="736600"/>
            <a:ext cx="4916488" cy="36861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EF8FEB2-1DD6-E34E-8B7D-F666F421D973}" type="slidenum">
              <a:rPr lang="en-US">
                <a:latin typeface="Calibri" charset="0"/>
                <a:cs typeface="Arial" charset="0"/>
              </a:rPr>
              <a:pPr eaLnBrk="1" hangingPunct="1"/>
              <a:t>19</a:t>
            </a:fld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42950" y="736600"/>
            <a:ext cx="4916488" cy="36861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A77863E-6543-BF46-8C0A-549A1BA17572}" type="slidenum">
              <a:rPr lang="en-US">
                <a:latin typeface="Calibri" charset="0"/>
                <a:cs typeface="Arial" charset="0"/>
              </a:rPr>
              <a:pPr eaLnBrk="1" hangingPunct="1"/>
              <a:t>20</a:t>
            </a:fld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8.png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" y="2"/>
            <a:ext cx="8479367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67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67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67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67"/>
            </a:p>
          </p:txBody>
        </p:sp>
      </p:grpSp>
      <p:sp>
        <p:nvSpPr>
          <p:cNvPr id="7373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Font typeface="Wingdings" pitchFamily="-106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444348-734E-574D-BD3D-A613B478F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262-8719-1042-9D26-39EE96281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99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1pPr>
            <a:lvl2pPr marL="4064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281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3pPr>
            <a:lvl4pPr marL="121921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4pPr>
            <a:lvl5pPr marL="162562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5pPr>
            <a:lvl6pPr marL="203202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6pPr>
            <a:lvl7pPr marL="243843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7pPr>
            <a:lvl8pPr marL="2844836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8pPr>
            <a:lvl9pPr marL="3251241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92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37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01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39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74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37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8"/>
            </a:lvl4pPr>
            <a:lvl5pPr marL="1625620" indent="0">
              <a:buNone/>
              <a:defRPr sz="1778"/>
            </a:lvl5pPr>
            <a:lvl6pPr marL="2032025" indent="0">
              <a:buNone/>
              <a:defRPr sz="1778"/>
            </a:lvl6pPr>
            <a:lvl7pPr marL="2438430" indent="0">
              <a:buNone/>
              <a:defRPr sz="1778"/>
            </a:lvl7pPr>
            <a:lvl8pPr marL="2844836" indent="0">
              <a:buNone/>
              <a:defRPr sz="1778"/>
            </a:lvl8pPr>
            <a:lvl9pPr marL="3251241" indent="0">
              <a:buNone/>
              <a:defRPr sz="177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59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7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44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228602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2"/>
            <a:ext cx="5693834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9CBF7-C6FD-DB4E-9C67-47E9EC43B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YiR_v3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advClick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31" y="1828800"/>
            <a:ext cx="381846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9765" y="1828800"/>
            <a:ext cx="3818467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4267F-C44C-2C40-84DE-77E93ADEF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31" y="1828800"/>
            <a:ext cx="381846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9765" y="1828800"/>
            <a:ext cx="381846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E83B1-6D65-024D-8B97-641F34353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31" y="1828800"/>
            <a:ext cx="381846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765" y="1828800"/>
            <a:ext cx="381846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A85BA-EB3F-5842-902D-E493D7B8E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31" y="1828800"/>
            <a:ext cx="381846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39765" y="1828800"/>
            <a:ext cx="3818467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37AD9-CFCA-EF4E-A74B-4293B5E96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B828A-E8D8-5941-A059-79EDA2AD77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le and content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4"/>
            <a:ext cx="8229600" cy="276999"/>
          </a:xfrm>
        </p:spPr>
        <p:txBody>
          <a:bodyPr/>
          <a:lstStyle>
            <a:lvl1pPr>
              <a:defRPr sz="225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2000" y="1700810"/>
            <a:ext cx="8229600" cy="144039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8013" y="198711"/>
            <a:ext cx="8735488" cy="380873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 dirty="0"/>
              <a:t>CLICK TO EDIT SLIDE MASTER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013" y="1868647"/>
            <a:ext cx="8735488" cy="1080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43039" y="6499392"/>
            <a:ext cx="6530275" cy="169335"/>
          </a:xfrm>
          <a:prstGeom prst="rect">
            <a:avLst/>
          </a:prstGeom>
        </p:spPr>
        <p:txBody>
          <a:bodyPr/>
          <a:lstStyle/>
          <a:p>
            <a:pPr defTabSz="685783"/>
            <a:r>
              <a:rPr lang="en-US" smtClean="0">
                <a:solidFill>
                  <a:srgbClr val="2E008B"/>
                </a:solidFill>
              </a:rPr>
              <a:t>Proprietary and Confidential ©AstraZeneca 2014 • FOR INTERNAL USE ONLY. This document is not to be shared or distributed outside of AstraZeneca</a:t>
            </a:r>
            <a:endParaRPr lang="en-US" dirty="0">
              <a:solidFill>
                <a:srgbClr val="2E008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91088" y="6416579"/>
            <a:ext cx="650407" cy="331932"/>
          </a:xfrm>
          <a:prstGeom prst="rect">
            <a:avLst/>
          </a:prstGeom>
        </p:spPr>
        <p:txBody>
          <a:bodyPr/>
          <a:lstStyle/>
          <a:p>
            <a:pPr defTabSz="685783"/>
            <a:fld id="{F010A110-AE06-9743-A649-DAA2360FF4B9}" type="slidenum">
              <a:rPr lang="en-US" smtClean="0">
                <a:solidFill>
                  <a:srgbClr val="2E008B"/>
                </a:solidFill>
              </a:rPr>
              <a:pPr defTabSz="685783"/>
              <a:t>‹#›</a:t>
            </a:fld>
            <a:endParaRPr lang="en-US" dirty="0">
              <a:solidFill>
                <a:srgbClr val="2E008B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218013" y="1208003"/>
            <a:ext cx="8735488" cy="580225"/>
          </a:xfrm>
        </p:spPr>
        <p:txBody>
          <a:bodyPr anchor="b">
            <a:normAutofit/>
          </a:bodyPr>
          <a:lstStyle>
            <a:lvl1pPr marL="0" indent="0">
              <a:buNone/>
              <a:defRPr sz="900" b="1" i="0">
                <a:solidFill>
                  <a:schemeClr val="accent2"/>
                </a:solidFill>
                <a:latin typeface="Arial"/>
                <a:cs typeface="Arial"/>
              </a:defRPr>
            </a:lvl1pPr>
            <a:lvl2pPr marL="257168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2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8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42900" y="1545336"/>
            <a:ext cx="84582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43681" y="1021716"/>
            <a:ext cx="8656638" cy="349251"/>
          </a:xfrm>
        </p:spPr>
        <p:txBody>
          <a:bodyPr/>
          <a:lstStyle>
            <a:lvl1pPr marL="0" indent="0">
              <a:spcBef>
                <a:spcPts val="400"/>
              </a:spcBef>
              <a:buFontTx/>
              <a:buNone/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Slide Subtitle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057401" y="6309362"/>
            <a:ext cx="6652260" cy="502284"/>
          </a:xfrm>
        </p:spPr>
        <p:txBody>
          <a:bodyPr anchor="b" anchorCtr="0"/>
          <a:lstStyle>
            <a:lvl1pPr marL="0" marR="0" indent="0" algn="l" defTabSz="914378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None/>
              <a:tabLst/>
              <a:defRPr sz="900" baseline="0"/>
            </a:lvl1pPr>
          </a:lstStyle>
          <a:p>
            <a:pPr marL="0" marR="0" lvl="0" indent="0" algn="l" defTabSz="914378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None/>
              <a:tabLst/>
              <a:defRPr/>
            </a:pPr>
            <a:r>
              <a:rPr lang="en-US" dirty="0"/>
              <a:t>Confidential – For steering committee purposes only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190196" y="106882"/>
            <a:ext cx="8406605" cy="90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42900" y="1545336"/>
            <a:ext cx="84582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43681" y="1021716"/>
            <a:ext cx="8656638" cy="349251"/>
          </a:xfrm>
        </p:spPr>
        <p:txBody>
          <a:bodyPr/>
          <a:lstStyle>
            <a:lvl1pPr marL="0" indent="0">
              <a:spcBef>
                <a:spcPts val="400"/>
              </a:spcBef>
              <a:buFontTx/>
              <a:buNone/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Slide Subtitle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057401" y="6309362"/>
            <a:ext cx="6652260" cy="502284"/>
          </a:xfrm>
        </p:spPr>
        <p:txBody>
          <a:bodyPr anchor="b" anchorCtr="0"/>
          <a:lstStyle>
            <a:lvl1pPr marL="0" marR="0" indent="0" algn="l" defTabSz="914378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None/>
              <a:tabLst/>
              <a:defRPr sz="900" baseline="0"/>
            </a:lvl1pPr>
          </a:lstStyle>
          <a:p>
            <a:pPr marL="0" marR="0" lvl="0" indent="0" algn="l" defTabSz="914378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None/>
              <a:tabLst/>
              <a:defRPr/>
            </a:pPr>
            <a:r>
              <a:rPr lang="en-US" dirty="0"/>
              <a:t>Confidential – For steering committee purposes only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85A6C-D48C-3F47-9B64-60E5BBD4C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31" y="1828800"/>
            <a:ext cx="3818467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9765" y="1828800"/>
            <a:ext cx="381846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A1040-82A2-814F-BB9F-32CC0F12F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228602"/>
            <a:ext cx="7772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B1252-90C2-8F48-8362-35060BFAC8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042EB-F895-954C-AF43-DBEC552D1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31" y="1828800"/>
            <a:ext cx="381846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9765" y="1828800"/>
            <a:ext cx="3818467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39765" y="3962400"/>
            <a:ext cx="3818467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AFD78-9CDE-3340-806E-74B36B114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9D2C3-1697-DB4E-A122-1857464B6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9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06389" indent="0" algn="ctr">
              <a:buNone/>
              <a:defRPr/>
            </a:lvl2pPr>
            <a:lvl3pPr marL="812778" indent="0" algn="ctr">
              <a:buNone/>
              <a:defRPr/>
            </a:lvl3pPr>
            <a:lvl4pPr marL="1219167" indent="0" algn="ctr">
              <a:buNone/>
              <a:defRPr/>
            </a:lvl4pPr>
            <a:lvl5pPr marL="1625556" indent="0" algn="ctr">
              <a:buNone/>
              <a:defRPr/>
            </a:lvl5pPr>
            <a:lvl6pPr marL="2031945" indent="0" algn="ctr">
              <a:buNone/>
              <a:defRPr/>
            </a:lvl6pPr>
            <a:lvl7pPr marL="2438334" indent="0" algn="ctr">
              <a:buNone/>
              <a:defRPr/>
            </a:lvl7pPr>
            <a:lvl8pPr marL="2844720" indent="0" algn="ctr">
              <a:buNone/>
              <a:defRPr/>
            </a:lvl8pPr>
            <a:lvl9pPr marL="32511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9C379-0275-2648-96C4-E3A47A053354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68E72-E91C-074D-A287-1147B3DE8C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45AFF-22CB-EA4D-A25B-F19B8CBDDAA7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C1952-1507-D44F-814E-0339A1ED3C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389" indent="0">
              <a:buNone/>
              <a:defRPr sz="1600"/>
            </a:lvl2pPr>
            <a:lvl3pPr marL="812778" indent="0">
              <a:buNone/>
              <a:defRPr sz="1422"/>
            </a:lvl3pPr>
            <a:lvl4pPr marL="1219167" indent="0">
              <a:buNone/>
              <a:defRPr sz="1244"/>
            </a:lvl4pPr>
            <a:lvl5pPr marL="1625556" indent="0">
              <a:buNone/>
              <a:defRPr sz="1244"/>
            </a:lvl5pPr>
            <a:lvl6pPr marL="2031945" indent="0">
              <a:buNone/>
              <a:defRPr sz="1244"/>
            </a:lvl6pPr>
            <a:lvl7pPr marL="2438334" indent="0">
              <a:buNone/>
              <a:defRPr sz="1244"/>
            </a:lvl7pPr>
            <a:lvl8pPr marL="2844720" indent="0">
              <a:buNone/>
              <a:defRPr sz="1244"/>
            </a:lvl8pPr>
            <a:lvl9pPr marL="3251109" indent="0">
              <a:buNone/>
              <a:defRPr sz="12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2A93A8-0F7D-D04E-A1EF-BE7FBEB8B2BA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DC70C-C220-3C47-A275-4817AE911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1371602"/>
            <a:ext cx="4000500" cy="45720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371602"/>
            <a:ext cx="4000500" cy="45720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75895A-F866-544C-B0CC-707B067FDECA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EEEE9-A088-6141-80F7-D68009894D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89" indent="0">
              <a:buNone/>
              <a:defRPr sz="1778" b="1"/>
            </a:lvl2pPr>
            <a:lvl3pPr marL="812778" indent="0">
              <a:buNone/>
              <a:defRPr sz="1600" b="1"/>
            </a:lvl3pPr>
            <a:lvl4pPr marL="1219167" indent="0">
              <a:buNone/>
              <a:defRPr sz="1422" b="1"/>
            </a:lvl4pPr>
            <a:lvl5pPr marL="1625556" indent="0">
              <a:buNone/>
              <a:defRPr sz="1422" b="1"/>
            </a:lvl5pPr>
            <a:lvl6pPr marL="2031945" indent="0">
              <a:buNone/>
              <a:defRPr sz="1422" b="1"/>
            </a:lvl6pPr>
            <a:lvl7pPr marL="2438334" indent="0">
              <a:buNone/>
              <a:defRPr sz="1422" b="1"/>
            </a:lvl7pPr>
            <a:lvl8pPr marL="2844720" indent="0">
              <a:buNone/>
              <a:defRPr sz="1422" b="1"/>
            </a:lvl8pPr>
            <a:lvl9pPr marL="3251109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62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89" indent="0">
              <a:buNone/>
              <a:defRPr sz="1778" b="1"/>
            </a:lvl2pPr>
            <a:lvl3pPr marL="812778" indent="0">
              <a:buNone/>
              <a:defRPr sz="1600" b="1"/>
            </a:lvl3pPr>
            <a:lvl4pPr marL="1219167" indent="0">
              <a:buNone/>
              <a:defRPr sz="1422" b="1"/>
            </a:lvl4pPr>
            <a:lvl5pPr marL="1625556" indent="0">
              <a:buNone/>
              <a:defRPr sz="1422" b="1"/>
            </a:lvl5pPr>
            <a:lvl6pPr marL="2031945" indent="0">
              <a:buNone/>
              <a:defRPr sz="1422" b="1"/>
            </a:lvl6pPr>
            <a:lvl7pPr marL="2438334" indent="0">
              <a:buNone/>
              <a:defRPr sz="1422" b="1"/>
            </a:lvl7pPr>
            <a:lvl8pPr marL="2844720" indent="0">
              <a:buNone/>
              <a:defRPr sz="1422" b="1"/>
            </a:lvl8pPr>
            <a:lvl9pPr marL="3251109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62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AA36AD-0A70-6A4D-B50A-347D6EE696C6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3CD4C-E3E2-CD4B-BEE1-25A7445E2C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5F2A78-7F69-C34D-A48E-9D664FDBF7A3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36EC9-3EB8-8542-BCFB-072D43AE64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59E95F-B770-B943-BD2F-CBC975E56870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BF06A-FD72-8A41-A10A-2D3CAE11DA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84"/>
            <a:ext cx="3008313" cy="1162051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18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3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389" indent="0">
              <a:buNone/>
              <a:defRPr sz="1067"/>
            </a:lvl2pPr>
            <a:lvl3pPr marL="812778" indent="0">
              <a:buNone/>
              <a:defRPr sz="889"/>
            </a:lvl3pPr>
            <a:lvl4pPr marL="1219167" indent="0">
              <a:buNone/>
              <a:defRPr sz="889"/>
            </a:lvl4pPr>
            <a:lvl5pPr marL="1625556" indent="0">
              <a:buNone/>
              <a:defRPr sz="889"/>
            </a:lvl5pPr>
            <a:lvl6pPr marL="2031945" indent="0">
              <a:buNone/>
              <a:defRPr sz="889"/>
            </a:lvl6pPr>
            <a:lvl7pPr marL="2438334" indent="0">
              <a:buNone/>
              <a:defRPr sz="889"/>
            </a:lvl7pPr>
            <a:lvl8pPr marL="2844720" indent="0">
              <a:buNone/>
              <a:defRPr sz="889"/>
            </a:lvl8pPr>
            <a:lvl9pPr marL="3251109" indent="0">
              <a:buNone/>
              <a:defRPr sz="88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6E0711-EC8C-CA4D-B8B7-187793B508FA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8185D-0180-9D4C-83F6-018F204EB5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89" y="4406958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89" y="2906722"/>
            <a:ext cx="7772400" cy="1500187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389" indent="0">
              <a:buNone/>
              <a:defRPr sz="1600"/>
            </a:lvl2pPr>
            <a:lvl3pPr marL="812778" indent="0">
              <a:buNone/>
              <a:defRPr sz="1422"/>
            </a:lvl3pPr>
            <a:lvl4pPr marL="1219167" indent="0">
              <a:buNone/>
              <a:defRPr sz="1244"/>
            </a:lvl4pPr>
            <a:lvl5pPr marL="1625556" indent="0">
              <a:buNone/>
              <a:defRPr sz="1244"/>
            </a:lvl5pPr>
            <a:lvl6pPr marL="2031945" indent="0">
              <a:buNone/>
              <a:defRPr sz="1244"/>
            </a:lvl6pPr>
            <a:lvl7pPr marL="2438334" indent="0">
              <a:buNone/>
              <a:defRPr sz="1244"/>
            </a:lvl7pPr>
            <a:lvl8pPr marL="2844720" indent="0">
              <a:buNone/>
              <a:defRPr sz="1244"/>
            </a:lvl8pPr>
            <a:lvl9pPr marL="3251109" indent="0">
              <a:buNone/>
              <a:defRPr sz="12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BFB03-493A-8F4D-B4FE-CC76B6514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389" indent="0">
              <a:buNone/>
              <a:defRPr sz="2489"/>
            </a:lvl2pPr>
            <a:lvl3pPr marL="812778" indent="0">
              <a:buNone/>
              <a:defRPr sz="2133"/>
            </a:lvl3pPr>
            <a:lvl4pPr marL="1219167" indent="0">
              <a:buNone/>
              <a:defRPr sz="1778"/>
            </a:lvl4pPr>
            <a:lvl5pPr marL="1625556" indent="0">
              <a:buNone/>
              <a:defRPr sz="1778"/>
            </a:lvl5pPr>
            <a:lvl6pPr marL="2031945" indent="0">
              <a:buNone/>
              <a:defRPr sz="1778"/>
            </a:lvl6pPr>
            <a:lvl7pPr marL="2438334" indent="0">
              <a:buNone/>
              <a:defRPr sz="1778"/>
            </a:lvl7pPr>
            <a:lvl8pPr marL="2844720" indent="0">
              <a:buNone/>
              <a:defRPr sz="1778"/>
            </a:lvl8pPr>
            <a:lvl9pPr marL="3251109" indent="0">
              <a:buNone/>
              <a:defRPr sz="1778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72"/>
            <a:ext cx="5486400" cy="804861"/>
          </a:xfrm>
        </p:spPr>
        <p:txBody>
          <a:bodyPr/>
          <a:lstStyle>
            <a:lvl1pPr marL="0" indent="0">
              <a:buNone/>
              <a:defRPr sz="1244"/>
            </a:lvl1pPr>
            <a:lvl2pPr marL="406389" indent="0">
              <a:buNone/>
              <a:defRPr sz="1067"/>
            </a:lvl2pPr>
            <a:lvl3pPr marL="812778" indent="0">
              <a:buNone/>
              <a:defRPr sz="889"/>
            </a:lvl3pPr>
            <a:lvl4pPr marL="1219167" indent="0">
              <a:buNone/>
              <a:defRPr sz="889"/>
            </a:lvl4pPr>
            <a:lvl5pPr marL="1625556" indent="0">
              <a:buNone/>
              <a:defRPr sz="889"/>
            </a:lvl5pPr>
            <a:lvl6pPr marL="2031945" indent="0">
              <a:buNone/>
              <a:defRPr sz="889"/>
            </a:lvl6pPr>
            <a:lvl7pPr marL="2438334" indent="0">
              <a:buNone/>
              <a:defRPr sz="889"/>
            </a:lvl7pPr>
            <a:lvl8pPr marL="2844720" indent="0">
              <a:buNone/>
              <a:defRPr sz="889"/>
            </a:lvl8pPr>
            <a:lvl9pPr marL="3251109" indent="0">
              <a:buNone/>
              <a:defRPr sz="88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4041A-4654-D04B-AA21-F689A736FC98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46A0E-13D2-194D-B95F-31E75FA73C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0163A7-05C5-584F-9047-F469FB211A99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611C5-EF0F-9549-8EBF-094EAAAF9C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74641"/>
            <a:ext cx="2038350" cy="566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74641"/>
            <a:ext cx="596265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A6FBB-F827-0F4A-9E66-7EFD7796B8FF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48BA1-3BB1-5748-AB7F-62368B6D24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70"/>
            <a:ext cx="8153400" cy="944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371602"/>
            <a:ext cx="8153400" cy="45720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AD4A17-596B-2A4A-90B8-19D98791B7B2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72B29-04B8-F847-92E5-BFF3814E17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8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06389" indent="0" algn="ctr">
              <a:buNone/>
              <a:defRPr/>
            </a:lvl2pPr>
            <a:lvl3pPr marL="812778" indent="0" algn="ctr">
              <a:buNone/>
              <a:defRPr/>
            </a:lvl3pPr>
            <a:lvl4pPr marL="1219167" indent="0" algn="ctr">
              <a:buNone/>
              <a:defRPr/>
            </a:lvl4pPr>
            <a:lvl5pPr marL="1625556" indent="0" algn="ctr">
              <a:buNone/>
              <a:defRPr/>
            </a:lvl5pPr>
            <a:lvl6pPr marL="2031945" indent="0" algn="ctr">
              <a:buNone/>
              <a:defRPr/>
            </a:lvl6pPr>
            <a:lvl7pPr marL="2438334" indent="0" algn="ctr">
              <a:buNone/>
              <a:defRPr/>
            </a:lvl7pPr>
            <a:lvl8pPr marL="2844720" indent="0" algn="ctr">
              <a:buNone/>
              <a:defRPr/>
            </a:lvl8pPr>
            <a:lvl9pPr marL="32511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DB7255-812F-1B44-AB73-B2DBDFC3F196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7EE51-EA22-E748-BF5F-824286EF17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FA0B0-7F64-E849-9194-FC15E0D3DB7A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8E0C0-ABB8-0741-A1C8-B131921B80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8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389" indent="0">
              <a:buNone/>
              <a:defRPr sz="1600"/>
            </a:lvl2pPr>
            <a:lvl3pPr marL="812778" indent="0">
              <a:buNone/>
              <a:defRPr sz="1422"/>
            </a:lvl3pPr>
            <a:lvl4pPr marL="1219167" indent="0">
              <a:buNone/>
              <a:defRPr sz="1244"/>
            </a:lvl4pPr>
            <a:lvl5pPr marL="1625556" indent="0">
              <a:buNone/>
              <a:defRPr sz="1244"/>
            </a:lvl5pPr>
            <a:lvl6pPr marL="2031945" indent="0">
              <a:buNone/>
              <a:defRPr sz="1244"/>
            </a:lvl6pPr>
            <a:lvl7pPr marL="2438334" indent="0">
              <a:buNone/>
              <a:defRPr sz="1244"/>
            </a:lvl7pPr>
            <a:lvl8pPr marL="2844720" indent="0">
              <a:buNone/>
              <a:defRPr sz="1244"/>
            </a:lvl8pPr>
            <a:lvl9pPr marL="3251109" indent="0">
              <a:buNone/>
              <a:defRPr sz="12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B80FF1-0F9E-0843-B12D-1F4E535CE525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2C8EF-F373-C94B-83A0-72517C4FAF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1371602"/>
            <a:ext cx="4000500" cy="45720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371602"/>
            <a:ext cx="4000500" cy="45720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01D82D-2039-5541-A23B-D5214D6F00FC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EDEF1-8C73-7147-8B41-B296E8EB5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89" indent="0">
              <a:buNone/>
              <a:defRPr sz="1778" b="1"/>
            </a:lvl2pPr>
            <a:lvl3pPr marL="812778" indent="0">
              <a:buNone/>
              <a:defRPr sz="1600" b="1"/>
            </a:lvl3pPr>
            <a:lvl4pPr marL="1219167" indent="0">
              <a:buNone/>
              <a:defRPr sz="1422" b="1"/>
            </a:lvl4pPr>
            <a:lvl5pPr marL="1625556" indent="0">
              <a:buNone/>
              <a:defRPr sz="1422" b="1"/>
            </a:lvl5pPr>
            <a:lvl6pPr marL="2031945" indent="0">
              <a:buNone/>
              <a:defRPr sz="1422" b="1"/>
            </a:lvl6pPr>
            <a:lvl7pPr marL="2438334" indent="0">
              <a:buNone/>
              <a:defRPr sz="1422" b="1"/>
            </a:lvl7pPr>
            <a:lvl8pPr marL="2844720" indent="0">
              <a:buNone/>
              <a:defRPr sz="1422" b="1"/>
            </a:lvl8pPr>
            <a:lvl9pPr marL="3251109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6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89" indent="0">
              <a:buNone/>
              <a:defRPr sz="1778" b="1"/>
            </a:lvl2pPr>
            <a:lvl3pPr marL="812778" indent="0">
              <a:buNone/>
              <a:defRPr sz="1600" b="1"/>
            </a:lvl3pPr>
            <a:lvl4pPr marL="1219167" indent="0">
              <a:buNone/>
              <a:defRPr sz="1422" b="1"/>
            </a:lvl4pPr>
            <a:lvl5pPr marL="1625556" indent="0">
              <a:buNone/>
              <a:defRPr sz="1422" b="1"/>
            </a:lvl5pPr>
            <a:lvl6pPr marL="2031945" indent="0">
              <a:buNone/>
              <a:defRPr sz="1422" b="1"/>
            </a:lvl6pPr>
            <a:lvl7pPr marL="2438334" indent="0">
              <a:buNone/>
              <a:defRPr sz="1422" b="1"/>
            </a:lvl7pPr>
            <a:lvl8pPr marL="2844720" indent="0">
              <a:buNone/>
              <a:defRPr sz="1422" b="1"/>
            </a:lvl8pPr>
            <a:lvl9pPr marL="3251109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6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D40BA-D4B7-084E-9A42-32B51219C95A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7B5A-EF17-6A46-9157-92B0C6386C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8093F0-DF97-364B-9E75-F24D0CBCFAD0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8D3EF-79BC-6844-B255-6D9D87FB11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31" y="1828800"/>
            <a:ext cx="3818467" cy="41148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765" y="1828800"/>
            <a:ext cx="3818467" cy="41148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C9656-64A6-AF47-8A44-960DF0BA6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2E2412-99EA-8542-BB0F-44FC5A9723C8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99786-84D6-4C49-A71B-6DBE9CA847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84"/>
            <a:ext cx="3008313" cy="1162051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06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3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389" indent="0">
              <a:buNone/>
              <a:defRPr sz="1067"/>
            </a:lvl2pPr>
            <a:lvl3pPr marL="812778" indent="0">
              <a:buNone/>
              <a:defRPr sz="889"/>
            </a:lvl3pPr>
            <a:lvl4pPr marL="1219167" indent="0">
              <a:buNone/>
              <a:defRPr sz="889"/>
            </a:lvl4pPr>
            <a:lvl5pPr marL="1625556" indent="0">
              <a:buNone/>
              <a:defRPr sz="889"/>
            </a:lvl5pPr>
            <a:lvl6pPr marL="2031945" indent="0">
              <a:buNone/>
              <a:defRPr sz="889"/>
            </a:lvl6pPr>
            <a:lvl7pPr marL="2438334" indent="0">
              <a:buNone/>
              <a:defRPr sz="889"/>
            </a:lvl7pPr>
            <a:lvl8pPr marL="2844720" indent="0">
              <a:buNone/>
              <a:defRPr sz="889"/>
            </a:lvl8pPr>
            <a:lvl9pPr marL="3251109" indent="0">
              <a:buNone/>
              <a:defRPr sz="88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AA5AD5-C79D-8149-9581-1A69207441C8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2CEB2-67BF-FE4F-A379-6AB09BB2B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389" indent="0">
              <a:buNone/>
              <a:defRPr sz="2489"/>
            </a:lvl2pPr>
            <a:lvl3pPr marL="812778" indent="0">
              <a:buNone/>
              <a:defRPr sz="2133"/>
            </a:lvl3pPr>
            <a:lvl4pPr marL="1219167" indent="0">
              <a:buNone/>
              <a:defRPr sz="1778"/>
            </a:lvl4pPr>
            <a:lvl5pPr marL="1625556" indent="0">
              <a:buNone/>
              <a:defRPr sz="1778"/>
            </a:lvl5pPr>
            <a:lvl6pPr marL="2031945" indent="0">
              <a:buNone/>
              <a:defRPr sz="1778"/>
            </a:lvl6pPr>
            <a:lvl7pPr marL="2438334" indent="0">
              <a:buNone/>
              <a:defRPr sz="1778"/>
            </a:lvl7pPr>
            <a:lvl8pPr marL="2844720" indent="0">
              <a:buNone/>
              <a:defRPr sz="1778"/>
            </a:lvl8pPr>
            <a:lvl9pPr marL="3251109" indent="0">
              <a:buNone/>
              <a:defRPr sz="1778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72"/>
            <a:ext cx="5486400" cy="804861"/>
          </a:xfrm>
        </p:spPr>
        <p:txBody>
          <a:bodyPr/>
          <a:lstStyle>
            <a:lvl1pPr marL="0" indent="0">
              <a:buNone/>
              <a:defRPr sz="1244"/>
            </a:lvl1pPr>
            <a:lvl2pPr marL="406389" indent="0">
              <a:buNone/>
              <a:defRPr sz="1067"/>
            </a:lvl2pPr>
            <a:lvl3pPr marL="812778" indent="0">
              <a:buNone/>
              <a:defRPr sz="889"/>
            </a:lvl3pPr>
            <a:lvl4pPr marL="1219167" indent="0">
              <a:buNone/>
              <a:defRPr sz="889"/>
            </a:lvl4pPr>
            <a:lvl5pPr marL="1625556" indent="0">
              <a:buNone/>
              <a:defRPr sz="889"/>
            </a:lvl5pPr>
            <a:lvl6pPr marL="2031945" indent="0">
              <a:buNone/>
              <a:defRPr sz="889"/>
            </a:lvl6pPr>
            <a:lvl7pPr marL="2438334" indent="0">
              <a:buNone/>
              <a:defRPr sz="889"/>
            </a:lvl7pPr>
            <a:lvl8pPr marL="2844720" indent="0">
              <a:buNone/>
              <a:defRPr sz="889"/>
            </a:lvl8pPr>
            <a:lvl9pPr marL="3251109" indent="0">
              <a:buNone/>
              <a:defRPr sz="88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30F952-3030-F547-B3AB-BE10CB588489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BDEAD-0696-C04E-8CBA-977E0CE67A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6F232-8487-9B41-9F42-A21C3F66D599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84B2C-95B8-6C49-9ADF-D8C42D753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74641"/>
            <a:ext cx="2038350" cy="566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74641"/>
            <a:ext cx="596265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683AD5-B6E5-1F43-95D1-A386F473B9B5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E919B-DDC9-8541-94C0-7F451415FC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06389" indent="0" algn="ctr">
              <a:buNone/>
              <a:defRPr/>
            </a:lvl2pPr>
            <a:lvl3pPr marL="812778" indent="0" algn="ctr">
              <a:buNone/>
              <a:defRPr/>
            </a:lvl3pPr>
            <a:lvl4pPr marL="1219167" indent="0" algn="ctr">
              <a:buNone/>
              <a:defRPr/>
            </a:lvl4pPr>
            <a:lvl5pPr marL="1625556" indent="0" algn="ctr">
              <a:buNone/>
              <a:defRPr/>
            </a:lvl5pPr>
            <a:lvl6pPr marL="2031945" indent="0" algn="ctr">
              <a:buNone/>
              <a:defRPr/>
            </a:lvl6pPr>
            <a:lvl7pPr marL="2438334" indent="0" algn="ctr">
              <a:buNone/>
              <a:defRPr/>
            </a:lvl7pPr>
            <a:lvl8pPr marL="2844720" indent="0" algn="ctr">
              <a:buNone/>
              <a:defRPr/>
            </a:lvl8pPr>
            <a:lvl9pPr marL="3251109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8F26A-45E9-EF40-AF6F-FBDEF6DE2560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FB048-AEA3-854A-B278-B3FB03D02C9F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389" indent="0">
              <a:buNone/>
              <a:defRPr sz="1600"/>
            </a:lvl2pPr>
            <a:lvl3pPr marL="812778" indent="0">
              <a:buNone/>
              <a:defRPr sz="1422"/>
            </a:lvl3pPr>
            <a:lvl4pPr marL="1219167" indent="0">
              <a:buNone/>
              <a:defRPr sz="1244"/>
            </a:lvl4pPr>
            <a:lvl5pPr marL="1625556" indent="0">
              <a:buNone/>
              <a:defRPr sz="1244"/>
            </a:lvl5pPr>
            <a:lvl6pPr marL="2031945" indent="0">
              <a:buNone/>
              <a:defRPr sz="1244"/>
            </a:lvl6pPr>
            <a:lvl7pPr marL="2438334" indent="0">
              <a:buNone/>
              <a:defRPr sz="1244"/>
            </a:lvl7pPr>
            <a:lvl8pPr marL="2844720" indent="0">
              <a:buNone/>
              <a:defRPr sz="1244"/>
            </a:lvl8pPr>
            <a:lvl9pPr marL="3251109" indent="0">
              <a:buNone/>
              <a:defRPr sz="1244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2E9F-39B7-BC42-A9E9-A2AFB37970B6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4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4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B2134-BC3B-DF43-8ACC-92E163B13502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89" indent="0">
              <a:buNone/>
              <a:defRPr sz="1778" b="1"/>
            </a:lvl2pPr>
            <a:lvl3pPr marL="812778" indent="0">
              <a:buNone/>
              <a:defRPr sz="1600" b="1"/>
            </a:lvl3pPr>
            <a:lvl4pPr marL="1219167" indent="0">
              <a:buNone/>
              <a:defRPr sz="1422" b="1"/>
            </a:lvl4pPr>
            <a:lvl5pPr marL="1625556" indent="0">
              <a:buNone/>
              <a:defRPr sz="1422" b="1"/>
            </a:lvl5pPr>
            <a:lvl6pPr marL="2031945" indent="0">
              <a:buNone/>
              <a:defRPr sz="1422" b="1"/>
            </a:lvl6pPr>
            <a:lvl7pPr marL="2438334" indent="0">
              <a:buNone/>
              <a:defRPr sz="1422" b="1"/>
            </a:lvl7pPr>
            <a:lvl8pPr marL="2844720" indent="0">
              <a:buNone/>
              <a:defRPr sz="1422" b="1"/>
            </a:lvl8pPr>
            <a:lvl9pPr marL="3251109" indent="0">
              <a:buNone/>
              <a:defRPr sz="1422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47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89" indent="0">
              <a:buNone/>
              <a:defRPr sz="1778" b="1"/>
            </a:lvl2pPr>
            <a:lvl3pPr marL="812778" indent="0">
              <a:buNone/>
              <a:defRPr sz="1600" b="1"/>
            </a:lvl3pPr>
            <a:lvl4pPr marL="1219167" indent="0">
              <a:buNone/>
              <a:defRPr sz="1422" b="1"/>
            </a:lvl4pPr>
            <a:lvl5pPr marL="1625556" indent="0">
              <a:buNone/>
              <a:defRPr sz="1422" b="1"/>
            </a:lvl5pPr>
            <a:lvl6pPr marL="2031945" indent="0">
              <a:buNone/>
              <a:defRPr sz="1422" b="1"/>
            </a:lvl6pPr>
            <a:lvl7pPr marL="2438334" indent="0">
              <a:buNone/>
              <a:defRPr sz="1422" b="1"/>
            </a:lvl7pPr>
            <a:lvl8pPr marL="2844720" indent="0">
              <a:buNone/>
              <a:defRPr sz="1422" b="1"/>
            </a:lvl8pPr>
            <a:lvl9pPr marL="3251109" indent="0">
              <a:buNone/>
              <a:defRPr sz="1422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47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0921C-49BE-F949-824E-13C88A7D23B1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12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89" indent="0">
              <a:buNone/>
              <a:defRPr sz="1778" b="1"/>
            </a:lvl2pPr>
            <a:lvl3pPr marL="812778" indent="0">
              <a:buNone/>
              <a:defRPr sz="1600" b="1"/>
            </a:lvl3pPr>
            <a:lvl4pPr marL="1219167" indent="0">
              <a:buNone/>
              <a:defRPr sz="1422" b="1"/>
            </a:lvl4pPr>
            <a:lvl5pPr marL="1625556" indent="0">
              <a:buNone/>
              <a:defRPr sz="1422" b="1"/>
            </a:lvl5pPr>
            <a:lvl6pPr marL="2031945" indent="0">
              <a:buNone/>
              <a:defRPr sz="1422" b="1"/>
            </a:lvl6pPr>
            <a:lvl7pPr marL="2438334" indent="0">
              <a:buNone/>
              <a:defRPr sz="1422" b="1"/>
            </a:lvl7pPr>
            <a:lvl8pPr marL="2844720" indent="0">
              <a:buNone/>
              <a:defRPr sz="1422" b="1"/>
            </a:lvl8pPr>
            <a:lvl9pPr marL="3251109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12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78" y="1535113"/>
            <a:ext cx="4041422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89" indent="0">
              <a:buNone/>
              <a:defRPr sz="1778" b="1"/>
            </a:lvl2pPr>
            <a:lvl3pPr marL="812778" indent="0">
              <a:buNone/>
              <a:defRPr sz="1600" b="1"/>
            </a:lvl3pPr>
            <a:lvl4pPr marL="1219167" indent="0">
              <a:buNone/>
              <a:defRPr sz="1422" b="1"/>
            </a:lvl4pPr>
            <a:lvl5pPr marL="1625556" indent="0">
              <a:buNone/>
              <a:defRPr sz="1422" b="1"/>
            </a:lvl5pPr>
            <a:lvl6pPr marL="2031945" indent="0">
              <a:buNone/>
              <a:defRPr sz="1422" b="1"/>
            </a:lvl6pPr>
            <a:lvl7pPr marL="2438334" indent="0">
              <a:buNone/>
              <a:defRPr sz="1422" b="1"/>
            </a:lvl7pPr>
            <a:lvl8pPr marL="2844720" indent="0">
              <a:buNone/>
              <a:defRPr sz="1422" b="1"/>
            </a:lvl8pPr>
            <a:lvl9pPr marL="3251109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78" y="2174875"/>
            <a:ext cx="4041422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3C046-E2B8-5547-A9E2-F7C9BA0D2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1362B-C8C4-E54E-878C-94F461B048A5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8BDC-CBF5-E54F-A7A9-5489195B149F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4" y="273084"/>
            <a:ext cx="3008313" cy="1162051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89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4" y="1435113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389" indent="0">
              <a:buNone/>
              <a:defRPr sz="1067"/>
            </a:lvl2pPr>
            <a:lvl3pPr marL="812778" indent="0">
              <a:buNone/>
              <a:defRPr sz="889"/>
            </a:lvl3pPr>
            <a:lvl4pPr marL="1219167" indent="0">
              <a:buNone/>
              <a:defRPr sz="889"/>
            </a:lvl4pPr>
            <a:lvl5pPr marL="1625556" indent="0">
              <a:buNone/>
              <a:defRPr sz="889"/>
            </a:lvl5pPr>
            <a:lvl6pPr marL="2031945" indent="0">
              <a:buNone/>
              <a:defRPr sz="889"/>
            </a:lvl6pPr>
            <a:lvl7pPr marL="2438334" indent="0">
              <a:buNone/>
              <a:defRPr sz="889"/>
            </a:lvl7pPr>
            <a:lvl8pPr marL="2844720" indent="0">
              <a:buNone/>
              <a:defRPr sz="889"/>
            </a:lvl8pPr>
            <a:lvl9pPr marL="3251109" indent="0">
              <a:buNone/>
              <a:defRPr sz="889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D63ED-E42B-5046-BE75-D6B61ADC0A60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389" indent="0">
              <a:buNone/>
              <a:defRPr sz="2489"/>
            </a:lvl2pPr>
            <a:lvl3pPr marL="812778" indent="0">
              <a:buNone/>
              <a:defRPr sz="2133"/>
            </a:lvl3pPr>
            <a:lvl4pPr marL="1219167" indent="0">
              <a:buNone/>
              <a:defRPr sz="1778"/>
            </a:lvl4pPr>
            <a:lvl5pPr marL="1625556" indent="0">
              <a:buNone/>
              <a:defRPr sz="1778"/>
            </a:lvl5pPr>
            <a:lvl6pPr marL="2031945" indent="0">
              <a:buNone/>
              <a:defRPr sz="1778"/>
            </a:lvl6pPr>
            <a:lvl7pPr marL="2438334" indent="0">
              <a:buNone/>
              <a:defRPr sz="1778"/>
            </a:lvl7pPr>
            <a:lvl8pPr marL="2844720" indent="0">
              <a:buNone/>
              <a:defRPr sz="1778"/>
            </a:lvl8pPr>
            <a:lvl9pPr marL="3251109" indent="0">
              <a:buNone/>
              <a:defRPr sz="1778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72"/>
            <a:ext cx="5486400" cy="804861"/>
          </a:xfrm>
        </p:spPr>
        <p:txBody>
          <a:bodyPr/>
          <a:lstStyle>
            <a:lvl1pPr marL="0" indent="0">
              <a:buNone/>
              <a:defRPr sz="1244"/>
            </a:lvl1pPr>
            <a:lvl2pPr marL="406389" indent="0">
              <a:buNone/>
              <a:defRPr sz="1067"/>
            </a:lvl2pPr>
            <a:lvl3pPr marL="812778" indent="0">
              <a:buNone/>
              <a:defRPr sz="889"/>
            </a:lvl3pPr>
            <a:lvl4pPr marL="1219167" indent="0">
              <a:buNone/>
              <a:defRPr sz="889"/>
            </a:lvl4pPr>
            <a:lvl5pPr marL="1625556" indent="0">
              <a:buNone/>
              <a:defRPr sz="889"/>
            </a:lvl5pPr>
            <a:lvl6pPr marL="2031945" indent="0">
              <a:buNone/>
              <a:defRPr sz="889"/>
            </a:lvl6pPr>
            <a:lvl7pPr marL="2438334" indent="0">
              <a:buNone/>
              <a:defRPr sz="889"/>
            </a:lvl7pPr>
            <a:lvl8pPr marL="2844720" indent="0">
              <a:buNone/>
              <a:defRPr sz="889"/>
            </a:lvl8pPr>
            <a:lvl9pPr marL="3251109" indent="0">
              <a:buNone/>
              <a:defRPr sz="889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2FE22-3ECA-EF49-ADF2-AB93A63E7806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CA57C-507C-134D-95CB-9CE1471821A5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77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77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52C6-8064-4743-AAFA-53F3FD0EC2F4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og 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4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3"/>
          </p:nvPr>
        </p:nvSpPr>
        <p:spPr>
          <a:xfrm>
            <a:off x="4648200" y="3938597"/>
            <a:ext cx="4038600" cy="2187576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4B0B7-DA1D-964F-B6B9-B7DF15BCC77E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4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4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9D4B1-9895-3D44-8815-A74E2CF3DB5C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indhold 1"/>
          <p:cNvSpPr>
            <a:spLocks noGrp="1"/>
          </p:cNvSpPr>
          <p:nvPr>
            <p:ph/>
          </p:nvPr>
        </p:nvSpPr>
        <p:spPr>
          <a:xfrm>
            <a:off x="457200" y="274677"/>
            <a:ext cx="8229600" cy="5851525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>
                <a:solidFill>
                  <a:srgbClr val="000000"/>
                </a:solidFill>
              </a:rPr>
              <a:t>Adjuvant </a:t>
            </a:r>
            <a:r>
              <a:rPr lang="da-DK" dirty="0" err="1">
                <a:solidFill>
                  <a:srgbClr val="000000"/>
                </a:solidFill>
              </a:rPr>
              <a:t>Endometrial</a:t>
            </a:r>
            <a:r>
              <a:rPr lang="da-DK" dirty="0">
                <a:solidFill>
                  <a:srgbClr val="000000"/>
                </a:solidFill>
              </a:rPr>
              <a:t> Cancer Trial </a:t>
            </a:r>
            <a:r>
              <a:rPr lang="da-DK" dirty="0" err="1">
                <a:solidFill>
                  <a:srgbClr val="000000"/>
                </a:solidFill>
              </a:rPr>
              <a:t>Mansoor@rh.regionh.dk</a:t>
            </a:r>
            <a:endParaRPr lang="da-DK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A4182-8F60-0B4D-918D-C77305EB2E59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17866"/>
            <a:ext cx="8229600" cy="677108"/>
          </a:xfrm>
        </p:spPr>
        <p:txBody>
          <a:bodyPr/>
          <a:lstStyle/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55026" y="6575082"/>
            <a:ext cx="2500312" cy="136832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889" baseline="0"/>
            </a:lvl1pPr>
          </a:lstStyle>
          <a:p>
            <a:pPr lvl="0"/>
            <a:r>
              <a:rPr lang="en-US" dirty="0" smtClean="0"/>
              <a:t>Author et al, 2016.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16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EE34A-3C6A-5443-B520-665178BBF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6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2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44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116B0B-19A3-2D41-A94D-B6979C69317D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28C98-FFFB-1C4A-86FC-0C76C694A896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475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US" noProof="0" smtClean="0"/>
              <a:t>Haga clic para modificar el estilo de título del patrón</a:t>
            </a:r>
            <a:endParaRPr lang="en-US" noProof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415F59-1405-6E46-8B46-4CD2C727F1F5}" type="datetimeFigureOut">
              <a:rPr lang="en-US"/>
              <a:pPr/>
              <a:t>6/20/17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64102-BD13-CF40-B8D1-99E0DBBA64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0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1pPr>
            <a:lvl2pPr marL="4064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281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3pPr>
            <a:lvl4pPr marL="121921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4pPr>
            <a:lvl5pPr marL="162562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5pPr>
            <a:lvl6pPr marL="203202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6pPr>
            <a:lvl7pPr marL="243843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7pPr>
            <a:lvl8pPr marL="2844836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8pPr>
            <a:lvl9pPr marL="3251241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9400D-520F-8C4C-AB6E-52951BBEC9D5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3D7C9-FC98-6E4E-A72A-B7CF77CC5956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367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5AA874-4150-C242-8B48-99B2531A53D2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9D07D-B194-5C45-98F2-835E022CFAC4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580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40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40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463CC8-75D9-5A48-B8B4-4AA445258344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D86D9-5824-4245-9F9B-39010406BD1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168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3AB76F-87D2-414D-8AD8-0D7F6350CAA8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7D137-87B1-2C4B-B2F7-266C9F2093F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056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919CDB-7436-FA49-8494-6196736767A7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6AA03-71CC-6846-947A-BB762919CBB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55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80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B56B25-2FED-474E-BF0E-BB12D11A30A9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5FF90-1464-8145-8C09-FA4460B3F04C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04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844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8"/>
            </a:lvl4pPr>
            <a:lvl5pPr marL="1625620" indent="0">
              <a:buNone/>
              <a:defRPr sz="1778"/>
            </a:lvl5pPr>
            <a:lvl6pPr marL="2032025" indent="0">
              <a:buNone/>
              <a:defRPr sz="1778"/>
            </a:lvl6pPr>
            <a:lvl7pPr marL="2438430" indent="0">
              <a:buNone/>
              <a:defRPr sz="1778"/>
            </a:lvl7pPr>
            <a:lvl8pPr marL="2844836" indent="0">
              <a:buNone/>
              <a:defRPr sz="1778"/>
            </a:lvl8pPr>
            <a:lvl9pPr marL="3251241" indent="0">
              <a:buNone/>
              <a:defRPr sz="1778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0C30A8-E989-7242-8560-0DC4B754ED67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DAD54-7FFF-164E-B91A-642D8B4BFB31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91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B0AB3-3B05-1242-9A66-53656DD76EDD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7CCF8-0DBB-2E4B-9279-F5160582BA3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395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DCE8F-7060-2545-8867-65885B251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A5FD6B-55E7-5E45-8D5E-8876E5601156}" type="datetimeFigureOut">
              <a:rPr lang="es-ES"/>
              <a:pPr/>
              <a:t>20/6/17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CBE91-9B97-8B49-ACE5-29B11DCF9CB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419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6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2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8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5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1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7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44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0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00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53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27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1pPr>
            <a:lvl2pPr marL="406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2586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3pPr>
            <a:lvl4pPr marL="1218877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4pPr>
            <a:lvl5pPr marL="162516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5pPr>
            <a:lvl6pPr marL="2031457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6pPr>
            <a:lvl7pPr marL="243775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7pPr>
            <a:lvl8pPr marL="2844039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8pPr>
            <a:lvl9pPr marL="325033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8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293" indent="0">
              <a:buNone/>
              <a:defRPr sz="1778" b="1"/>
            </a:lvl2pPr>
            <a:lvl3pPr marL="812586" indent="0">
              <a:buNone/>
              <a:defRPr sz="1600" b="1"/>
            </a:lvl3pPr>
            <a:lvl4pPr marL="1218877" indent="0">
              <a:buNone/>
              <a:defRPr sz="1422" b="1"/>
            </a:lvl4pPr>
            <a:lvl5pPr marL="1625165" indent="0">
              <a:buNone/>
              <a:defRPr sz="1422" b="1"/>
            </a:lvl5pPr>
            <a:lvl6pPr marL="2031457" indent="0">
              <a:buNone/>
              <a:defRPr sz="1422" b="1"/>
            </a:lvl6pPr>
            <a:lvl7pPr marL="2437750" indent="0">
              <a:buNone/>
              <a:defRPr sz="1422" b="1"/>
            </a:lvl7pPr>
            <a:lvl8pPr marL="2844039" indent="0">
              <a:buNone/>
              <a:defRPr sz="1422" b="1"/>
            </a:lvl8pPr>
            <a:lvl9pPr marL="3250330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01" y="1535117"/>
            <a:ext cx="4041775" cy="639763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293" indent="0">
              <a:buNone/>
              <a:defRPr sz="1778" b="1"/>
            </a:lvl2pPr>
            <a:lvl3pPr marL="812586" indent="0">
              <a:buNone/>
              <a:defRPr sz="1600" b="1"/>
            </a:lvl3pPr>
            <a:lvl4pPr marL="1218877" indent="0">
              <a:buNone/>
              <a:defRPr sz="1422" b="1"/>
            </a:lvl4pPr>
            <a:lvl5pPr marL="1625165" indent="0">
              <a:buNone/>
              <a:defRPr sz="1422" b="1"/>
            </a:lvl5pPr>
            <a:lvl6pPr marL="2031457" indent="0">
              <a:buNone/>
              <a:defRPr sz="1422" b="1"/>
            </a:lvl6pPr>
            <a:lvl7pPr marL="2437750" indent="0">
              <a:buNone/>
              <a:defRPr sz="1422" b="1"/>
            </a:lvl7pPr>
            <a:lvl8pPr marL="2844039" indent="0">
              <a:buNone/>
              <a:defRPr sz="1422" b="1"/>
            </a:lvl8pPr>
            <a:lvl9pPr marL="3250330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01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3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6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1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88"/>
            <a:ext cx="3008313" cy="1162051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87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4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293" indent="0">
              <a:buNone/>
              <a:defRPr sz="1067"/>
            </a:lvl2pPr>
            <a:lvl3pPr marL="812586" indent="0">
              <a:buNone/>
              <a:defRPr sz="889"/>
            </a:lvl3pPr>
            <a:lvl4pPr marL="1218877" indent="0">
              <a:buNone/>
              <a:defRPr sz="711"/>
            </a:lvl4pPr>
            <a:lvl5pPr marL="1625165" indent="0">
              <a:buNone/>
              <a:defRPr sz="711"/>
            </a:lvl5pPr>
            <a:lvl6pPr marL="2031457" indent="0">
              <a:buNone/>
              <a:defRPr sz="711"/>
            </a:lvl6pPr>
            <a:lvl7pPr marL="2437750" indent="0">
              <a:buNone/>
              <a:defRPr sz="711"/>
            </a:lvl7pPr>
            <a:lvl8pPr marL="2844039" indent="0">
              <a:buNone/>
              <a:defRPr sz="711"/>
            </a:lvl8pPr>
            <a:lvl9pPr marL="3250330" indent="0">
              <a:buNone/>
              <a:defRPr sz="71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10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40"/>
            <a:ext cx="5486400" cy="566739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293" indent="0">
              <a:buNone/>
              <a:defRPr sz="2489"/>
            </a:lvl2pPr>
            <a:lvl3pPr marL="812586" indent="0">
              <a:buNone/>
              <a:defRPr sz="2133"/>
            </a:lvl3pPr>
            <a:lvl4pPr marL="1218877" indent="0">
              <a:buNone/>
              <a:defRPr sz="1778"/>
            </a:lvl4pPr>
            <a:lvl5pPr marL="1625165" indent="0">
              <a:buNone/>
              <a:defRPr sz="1778"/>
            </a:lvl5pPr>
            <a:lvl6pPr marL="2031457" indent="0">
              <a:buNone/>
              <a:defRPr sz="1778"/>
            </a:lvl6pPr>
            <a:lvl7pPr marL="2437750" indent="0">
              <a:buNone/>
              <a:defRPr sz="1778"/>
            </a:lvl7pPr>
            <a:lvl8pPr marL="2844039" indent="0">
              <a:buNone/>
              <a:defRPr sz="1778"/>
            </a:lvl8pPr>
            <a:lvl9pPr marL="3250330" indent="0">
              <a:buNone/>
              <a:defRPr sz="177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8"/>
            <a:ext cx="5486400" cy="804863"/>
          </a:xfrm>
        </p:spPr>
        <p:txBody>
          <a:bodyPr/>
          <a:lstStyle>
            <a:lvl1pPr marL="0" indent="0">
              <a:buNone/>
              <a:defRPr sz="1244"/>
            </a:lvl1pPr>
            <a:lvl2pPr marL="406293" indent="0">
              <a:buNone/>
              <a:defRPr sz="1067"/>
            </a:lvl2pPr>
            <a:lvl3pPr marL="812586" indent="0">
              <a:buNone/>
              <a:defRPr sz="889"/>
            </a:lvl3pPr>
            <a:lvl4pPr marL="1218877" indent="0">
              <a:buNone/>
              <a:defRPr sz="711"/>
            </a:lvl4pPr>
            <a:lvl5pPr marL="1625165" indent="0">
              <a:buNone/>
              <a:defRPr sz="711"/>
            </a:lvl5pPr>
            <a:lvl6pPr marL="2031457" indent="0">
              <a:buNone/>
              <a:defRPr sz="711"/>
            </a:lvl6pPr>
            <a:lvl7pPr marL="2437750" indent="0">
              <a:buNone/>
              <a:defRPr sz="711"/>
            </a:lvl7pPr>
            <a:lvl8pPr marL="2844039" indent="0">
              <a:buNone/>
              <a:defRPr sz="711"/>
            </a:lvl8pPr>
            <a:lvl9pPr marL="3250330" indent="0">
              <a:buNone/>
              <a:defRPr sz="71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1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84"/>
            <a:ext cx="3008489" cy="1162051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756" y="273109"/>
            <a:ext cx="5111044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3"/>
            <a:ext cx="3008489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389" indent="0">
              <a:buNone/>
              <a:defRPr sz="1067"/>
            </a:lvl2pPr>
            <a:lvl3pPr marL="812778" indent="0">
              <a:buNone/>
              <a:defRPr sz="889"/>
            </a:lvl3pPr>
            <a:lvl4pPr marL="1219167" indent="0">
              <a:buNone/>
              <a:defRPr sz="889"/>
            </a:lvl4pPr>
            <a:lvl5pPr marL="1625556" indent="0">
              <a:buNone/>
              <a:defRPr sz="889"/>
            </a:lvl5pPr>
            <a:lvl6pPr marL="2031945" indent="0">
              <a:buNone/>
              <a:defRPr sz="889"/>
            </a:lvl6pPr>
            <a:lvl7pPr marL="2438334" indent="0">
              <a:buNone/>
              <a:defRPr sz="889"/>
            </a:lvl7pPr>
            <a:lvl8pPr marL="2844720" indent="0">
              <a:buNone/>
              <a:defRPr sz="889"/>
            </a:lvl8pPr>
            <a:lvl9pPr marL="3251109" indent="0">
              <a:buNone/>
              <a:defRPr sz="88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B6850-BAF8-BF45-91C1-B1A3012CA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77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6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6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70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 userDrawn="1"/>
        </p:nvGrpSpPr>
        <p:grpSpPr>
          <a:xfrm>
            <a:off x="7781821" y="5681136"/>
            <a:ext cx="1293623" cy="1176864"/>
            <a:chOff x="7728457" y="5570220"/>
            <a:chExt cx="1415543" cy="1287780"/>
          </a:xfrm>
        </p:grpSpPr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28457" y="5871192"/>
              <a:ext cx="1091693" cy="942686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 userDrawn="1"/>
          </p:nvSpPr>
          <p:spPr>
            <a:xfrm>
              <a:off x="7901940" y="5570220"/>
              <a:ext cx="1242060" cy="1287780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06293" eaLnBrk="1" hangingPunct="1"/>
              <a:endParaRPr lang="en-GB" sz="1600">
                <a:solidFill>
                  <a:prstClr val="white"/>
                </a:solidFill>
                <a:effectLst/>
                <a:latin typeface="Calibri"/>
              </a:endParaRPr>
            </a:p>
          </p:txBody>
        </p:sp>
      </p:grpSp>
      <p:sp>
        <p:nvSpPr>
          <p:cNvPr id="22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25230" y="6151735"/>
            <a:ext cx="3420000" cy="381600"/>
          </a:xfrm>
        </p:spPr>
        <p:txBody>
          <a:bodyPr anchor="b"/>
          <a:lstStyle>
            <a:lvl1pPr marL="11289" indent="0">
              <a:buNone/>
              <a:defRPr sz="1067"/>
            </a:lvl1pPr>
          </a:lstStyle>
          <a:p>
            <a:pPr lvl="0"/>
            <a:r>
              <a:rPr lang="en-US" dirty="0" smtClean="0"/>
              <a:t>Footer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/>
          <a:stretch/>
        </p:blipFill>
        <p:spPr>
          <a:xfrm flipV="1">
            <a:off x="0" y="277460"/>
            <a:ext cx="2865120" cy="853283"/>
          </a:xfrm>
          <a:prstGeom prst="rect">
            <a:avLst/>
          </a:prstGeom>
        </p:spPr>
      </p:pic>
      <p:sp>
        <p:nvSpPr>
          <p:cNvPr id="29" name="Rectangle 28"/>
          <p:cNvSpPr/>
          <p:nvPr userDrawn="1"/>
        </p:nvSpPr>
        <p:spPr>
          <a:xfrm>
            <a:off x="0" y="61"/>
            <a:ext cx="3131820" cy="1341439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258" tIns="40628" rIns="81258" bIns="406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06293" eaLnBrk="1" hangingPunct="1"/>
            <a:endParaRPr lang="en-GB" sz="1600">
              <a:solidFill>
                <a:prstClr val="white"/>
              </a:solidFill>
              <a:effectLst/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41325" y="6154739"/>
            <a:ext cx="3420000" cy="381000"/>
          </a:xfrm>
        </p:spPr>
        <p:txBody>
          <a:bodyPr vert="horz" lIns="0" tIns="0" rIns="0" bIns="0" rtlCol="0" anchor="b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lang="en-US" sz="1067" dirty="0" smtClean="0">
                <a:solidFill>
                  <a:schemeClr val="tx1"/>
                </a:solidFill>
              </a:defRPr>
            </a:lvl1pPr>
            <a:lvl2pPr>
              <a:defRPr lang="en-US" sz="1600" dirty="0" smtClean="0"/>
            </a:lvl2pPr>
          </a:lstStyle>
          <a:p>
            <a:pPr marL="0" lvl="0"/>
            <a:r>
              <a:rPr lang="en-US" dirty="0" smtClean="0"/>
              <a:t>Reference</a:t>
            </a:r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8288794" y="6378767"/>
            <a:ext cx="762860" cy="40586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57296A-40D1-4E24-A58C-F8ED98ED0B93}" type="slidenum">
              <a:rPr lang="en-GB" sz="889" smtClean="0">
                <a:solidFill>
                  <a:prstClr val="black"/>
                </a:solidFill>
                <a:effectLst/>
                <a:latin typeface="Calibri"/>
              </a:rPr>
              <a:pPr/>
              <a:t>‹#›</a:t>
            </a:fld>
            <a:endParaRPr lang="en-GB" sz="889" dirty="0">
              <a:solidFill>
                <a:prstClr val="black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805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228600"/>
            <a:ext cx="7772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B1252-90C2-8F48-8362-35060BFAC8E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35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5" descr="MDAnderson Master Logo_Texas_V_Tagline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00" y="233601"/>
            <a:ext cx="1350963" cy="65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92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282575" y="1014415"/>
            <a:ext cx="8528050" cy="7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5" y="273087"/>
            <a:ext cx="98742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140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282575" y="1014415"/>
            <a:ext cx="8528050" cy="7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5" y="273087"/>
            <a:ext cx="98742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370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37070" y="1126212"/>
            <a:ext cx="4327182" cy="4774528"/>
          </a:xfrm>
          <a:prstGeom prst="rect">
            <a:avLst/>
          </a:prstGeom>
        </p:spPr>
        <p:txBody>
          <a:bodyPr lIns="91399" tIns="45698" rIns="91399" bIns="45698"/>
          <a:lstStyle>
            <a:lvl1pPr marL="159958" indent="-159958"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§"/>
              <a:defRPr sz="1244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04658" indent="0">
              <a:buNone/>
              <a:defRPr sz="1600"/>
            </a:lvl2pPr>
            <a:lvl3pPr marL="609315" indent="0">
              <a:buNone/>
              <a:defRPr sz="1600"/>
            </a:lvl3pPr>
            <a:lvl4pPr marL="913971" indent="0">
              <a:buNone/>
              <a:defRPr sz="1600"/>
            </a:lvl4pPr>
            <a:lvl5pPr marL="1218637" indent="0"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237107" y="269647"/>
            <a:ext cx="8765651" cy="414000"/>
          </a:xfrm>
          <a:prstGeom prst="rect">
            <a:avLst/>
          </a:prstGeom>
        </p:spPr>
        <p:txBody>
          <a:bodyPr lIns="91399" tIns="45698" rIns="91399" bIns="45698"/>
          <a:lstStyle>
            <a:lvl1pPr algn="l">
              <a:lnSpc>
                <a:spcPts val="2000"/>
              </a:lnSpc>
              <a:defRPr sz="2133" b="1" baseline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1347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6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2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44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02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69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11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11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389" indent="0">
              <a:buNone/>
              <a:defRPr sz="2489"/>
            </a:lvl2pPr>
            <a:lvl3pPr marL="812778" indent="0">
              <a:buNone/>
              <a:defRPr sz="2133"/>
            </a:lvl3pPr>
            <a:lvl4pPr marL="1219167" indent="0">
              <a:buNone/>
              <a:defRPr sz="1778"/>
            </a:lvl4pPr>
            <a:lvl5pPr marL="1625556" indent="0">
              <a:buNone/>
              <a:defRPr sz="1778"/>
            </a:lvl5pPr>
            <a:lvl6pPr marL="2031945" indent="0">
              <a:buNone/>
              <a:defRPr sz="1778"/>
            </a:lvl6pPr>
            <a:lvl7pPr marL="2438334" indent="0">
              <a:buNone/>
              <a:defRPr sz="1778"/>
            </a:lvl7pPr>
            <a:lvl8pPr marL="2844720" indent="0">
              <a:buNone/>
              <a:defRPr sz="1778"/>
            </a:lvl8pPr>
            <a:lvl9pPr marL="3251109" indent="0">
              <a:buNone/>
              <a:defRPr sz="1778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11" y="5367372"/>
            <a:ext cx="5486400" cy="804861"/>
          </a:xfrm>
        </p:spPr>
        <p:txBody>
          <a:bodyPr/>
          <a:lstStyle>
            <a:lvl1pPr marL="0" indent="0">
              <a:buNone/>
              <a:defRPr sz="1244"/>
            </a:lvl1pPr>
            <a:lvl2pPr marL="406389" indent="0">
              <a:buNone/>
              <a:defRPr sz="1067"/>
            </a:lvl2pPr>
            <a:lvl3pPr marL="812778" indent="0">
              <a:buNone/>
              <a:defRPr sz="889"/>
            </a:lvl3pPr>
            <a:lvl4pPr marL="1219167" indent="0">
              <a:buNone/>
              <a:defRPr sz="889"/>
            </a:lvl4pPr>
            <a:lvl5pPr marL="1625556" indent="0">
              <a:buNone/>
              <a:defRPr sz="889"/>
            </a:lvl5pPr>
            <a:lvl6pPr marL="2031945" indent="0">
              <a:buNone/>
              <a:defRPr sz="889"/>
            </a:lvl6pPr>
            <a:lvl7pPr marL="2438334" indent="0">
              <a:buNone/>
              <a:defRPr sz="889"/>
            </a:lvl7pPr>
            <a:lvl8pPr marL="2844720" indent="0">
              <a:buNone/>
              <a:defRPr sz="889"/>
            </a:lvl8pPr>
            <a:lvl9pPr marL="3251109" indent="0">
              <a:buNone/>
              <a:defRPr sz="88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00FE3-3011-A84E-B1C5-5AF303CB8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1pPr>
            <a:lvl2pPr marL="4064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281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3pPr>
            <a:lvl4pPr marL="121921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4pPr>
            <a:lvl5pPr marL="162562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5pPr>
            <a:lvl6pPr marL="203202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6pPr>
            <a:lvl7pPr marL="243843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7pPr>
            <a:lvl8pPr marL="2844836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8pPr>
            <a:lvl9pPr marL="3251241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90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8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4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47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17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33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8"/>
            </a:lvl4pPr>
            <a:lvl5pPr marL="1625620" indent="0">
              <a:buNone/>
              <a:defRPr sz="1778"/>
            </a:lvl5pPr>
            <a:lvl6pPr marL="2032025" indent="0">
              <a:buNone/>
              <a:defRPr sz="1778"/>
            </a:lvl6pPr>
            <a:lvl7pPr marL="2438430" indent="0">
              <a:buNone/>
              <a:defRPr sz="1778"/>
            </a:lvl7pPr>
            <a:lvl8pPr marL="2844836" indent="0">
              <a:buNone/>
              <a:defRPr sz="1778"/>
            </a:lvl8pPr>
            <a:lvl9pPr marL="3251241" indent="0">
              <a:buNone/>
              <a:defRPr sz="177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3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3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6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2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44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1.xml"/><Relationship Id="rId12" Type="http://schemas.openxmlformats.org/officeDocument/2006/relationships/theme" Target="../theme/theme10.xml"/><Relationship Id="rId13" Type="http://schemas.openxmlformats.org/officeDocument/2006/relationships/image" Target="../media/image9.jpg"/><Relationship Id="rId14" Type="http://schemas.openxmlformats.org/officeDocument/2006/relationships/image" Target="../media/image10.png"/><Relationship Id="rId1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27.xml"/><Relationship Id="rId8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0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2.xml"/><Relationship Id="rId12" Type="http://schemas.openxmlformats.org/officeDocument/2006/relationships/theme" Target="../theme/theme11.xml"/><Relationship Id="rId13" Type="http://schemas.openxmlformats.org/officeDocument/2006/relationships/image" Target="../media/image9.jpg"/><Relationship Id="rId14" Type="http://schemas.openxmlformats.org/officeDocument/2006/relationships/image" Target="../media/image10.png"/><Relationship Id="rId1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3.xml"/><Relationship Id="rId12" Type="http://schemas.openxmlformats.org/officeDocument/2006/relationships/theme" Target="../theme/theme12.xml"/><Relationship Id="rId13" Type="http://schemas.openxmlformats.org/officeDocument/2006/relationships/image" Target="../media/image9.jpg"/><Relationship Id="rId14" Type="http://schemas.openxmlformats.org/officeDocument/2006/relationships/image" Target="../media/image10.png"/><Relationship Id="rId1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2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5.xml"/><Relationship Id="rId13" Type="http://schemas.openxmlformats.org/officeDocument/2006/relationships/slideLayout" Target="../slideLayouts/slideLayout166.xml"/><Relationship Id="rId14" Type="http://schemas.openxmlformats.org/officeDocument/2006/relationships/slideLayout" Target="../slideLayouts/slideLayout167.xml"/><Relationship Id="rId15" Type="http://schemas.openxmlformats.org/officeDocument/2006/relationships/slideLayout" Target="../slideLayouts/slideLayout168.xml"/><Relationship Id="rId16" Type="http://schemas.openxmlformats.org/officeDocument/2006/relationships/slideLayout" Target="../slideLayouts/slideLayout169.xml"/><Relationship Id="rId17" Type="http://schemas.openxmlformats.org/officeDocument/2006/relationships/theme" Target="../theme/theme13.xml"/><Relationship Id="rId1" Type="http://schemas.openxmlformats.org/officeDocument/2006/relationships/slideLayout" Target="../slideLayouts/slideLayout154.xml"/><Relationship Id="rId2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0.xml"/><Relationship Id="rId8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3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60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86.xml"/><Relationship Id="rId17" Type="http://schemas.openxmlformats.org/officeDocument/2006/relationships/slideLayout" Target="../slideLayouts/slideLayout87.xml"/><Relationship Id="rId18" Type="http://schemas.openxmlformats.org/officeDocument/2006/relationships/theme" Target="../theme/theme6.xml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88.xml"/><Relationship Id="rId2" Type="http://schemas.openxmlformats.org/officeDocument/2006/relationships/slideLayout" Target="../slideLayouts/slideLayout89.xml"/><Relationship Id="rId3" Type="http://schemas.openxmlformats.org/officeDocument/2006/relationships/slideLayout" Target="../slideLayouts/slideLayout90.xml"/><Relationship Id="rId4" Type="http://schemas.openxmlformats.org/officeDocument/2006/relationships/slideLayout" Target="../slideLayouts/slideLayout91.xml"/><Relationship Id="rId5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4.xml"/><Relationship Id="rId8" Type="http://schemas.openxmlformats.org/officeDocument/2006/relationships/slideLayout" Target="../slideLayouts/slideLayout95.xml"/><Relationship Id="rId9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97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9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99.xml"/><Relationship Id="rId2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0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0.xml"/><Relationship Id="rId12" Type="http://schemas.openxmlformats.org/officeDocument/2006/relationships/theme" Target="../theme/theme9.xml"/><Relationship Id="rId13" Type="http://schemas.openxmlformats.org/officeDocument/2006/relationships/image" Target="../media/image7.png"/><Relationship Id="rId1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6.xml"/><Relationship Id="rId8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5" y="2"/>
            <a:ext cx="8479367" cy="6173788"/>
            <a:chOff x="0" y="0"/>
            <a:chExt cx="5341" cy="3889"/>
          </a:xfrm>
        </p:grpSpPr>
        <p:sp>
          <p:nvSpPr>
            <p:cNvPr id="72707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noFill/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67">
                <a:latin typeface="Arial"/>
                <a:cs typeface="Arial"/>
              </a:endParaRPr>
            </a:p>
          </p:txBody>
        </p:sp>
        <p:sp>
          <p:nvSpPr>
            <p:cNvPr id="72708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noFill/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67">
                <a:latin typeface="Arial"/>
                <a:cs typeface="Arial"/>
              </a:endParaRPr>
            </a:p>
          </p:txBody>
        </p:sp>
        <p:sp>
          <p:nvSpPr>
            <p:cNvPr id="72709" name="Freeform 5"/>
            <p:cNvSpPr>
              <a:spLocks/>
            </p:cNvSpPr>
            <p:nvPr/>
          </p:nvSpPr>
          <p:spPr bwMode="auto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noFill/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67">
                <a:latin typeface="Arial"/>
                <a:cs typeface="Arial"/>
              </a:endParaRPr>
            </a:p>
          </p:txBody>
        </p:sp>
        <p:sp>
          <p:nvSpPr>
            <p:cNvPr id="72710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67">
                <a:latin typeface="Arial"/>
                <a:cs typeface="Arial"/>
              </a:endParaRPr>
            </a:p>
          </p:txBody>
        </p:sp>
      </p:grpSp>
      <p:sp>
        <p:nvSpPr>
          <p:cNvPr id="7271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1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2" tIns="46036" rIns="92072" bIns="460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2" tIns="46036" rIns="92072" bIns="460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271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30"/>
            <a:ext cx="1905000" cy="45720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44">
                <a:effectLst/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1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30"/>
            <a:ext cx="2895600" cy="45720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244">
                <a:effectLst/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1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30"/>
            <a:ext cx="1905000" cy="45720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44">
                <a:effectLst/>
                <a:latin typeface="Arial"/>
                <a:cs typeface="Arial"/>
              </a:defRPr>
            </a:lvl1pPr>
          </a:lstStyle>
          <a:p>
            <a:pPr>
              <a:defRPr/>
            </a:pPr>
            <a:fld id="{14E78A61-3FAE-4F4A-9057-053355FF6A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9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  <a:ea typeface="ＭＳ Ｐゴシック" pitchFamily="-106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5pPr>
      <a:lvl6pPr marL="406389"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6" charset="0"/>
        </a:defRPr>
      </a:lvl6pPr>
      <a:lvl7pPr marL="812778"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6" charset="0"/>
        </a:defRPr>
      </a:lvl7pPr>
      <a:lvl8pPr marL="1219167"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6" charset="0"/>
        </a:defRPr>
      </a:lvl8pPr>
      <a:lvl9pPr marL="1625556" algn="ctr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6" charset="0"/>
        </a:defRPr>
      </a:lvl9pPr>
    </p:titleStyle>
    <p:bodyStyle>
      <a:lvl1pPr marL="304790" indent="-304790" algn="l" rtl="0" eaLnBrk="0" fontAlgn="base" hangingPunct="0">
        <a:spcBef>
          <a:spcPct val="20000"/>
        </a:spcBef>
        <a:spcAft>
          <a:spcPct val="50000"/>
        </a:spcAft>
        <a:buClr>
          <a:schemeClr val="tx2"/>
        </a:buClr>
        <a:buSzPct val="75000"/>
        <a:buFont typeface="Wingdings" pitchFamily="-106" charset="2"/>
        <a:buChar char="§"/>
        <a:defRPr kumimoji="1" sz="2844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/>
          <a:ea typeface="ＭＳ Ｐゴシック" pitchFamily="-106" charset="-128"/>
          <a:cs typeface="Arial"/>
        </a:defRPr>
      </a:lvl1pPr>
      <a:lvl2pPr marL="660381" indent="-253993" algn="l" rtl="0" eaLnBrk="0" fontAlgn="base" hangingPunct="0">
        <a:spcBef>
          <a:spcPct val="20000"/>
        </a:spcBef>
        <a:spcAft>
          <a:spcPct val="50000"/>
        </a:spcAft>
        <a:buClr>
          <a:schemeClr val="tx1"/>
        </a:buClr>
        <a:buChar char="–"/>
        <a:defRPr kumimoji="1" sz="2489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/>
          <a:ea typeface="ＭＳ Ｐゴシック" pitchFamily="-106" charset="-128"/>
          <a:cs typeface="Arial"/>
        </a:defRPr>
      </a:lvl2pPr>
      <a:lvl3pPr marL="1015972" indent="-203194" algn="l" rtl="0" eaLnBrk="0" fontAlgn="base" hangingPunct="0">
        <a:spcBef>
          <a:spcPct val="20000"/>
        </a:spcBef>
        <a:spcAft>
          <a:spcPct val="50000"/>
        </a:spcAft>
        <a:buClr>
          <a:schemeClr val="tx1"/>
        </a:buClr>
        <a:buChar char="»"/>
        <a:defRPr kumimoji="1" sz="2133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/>
          <a:ea typeface="ＭＳ Ｐゴシック" pitchFamily="-106" charset="-128"/>
          <a:cs typeface="Arial"/>
        </a:defRPr>
      </a:lvl3pPr>
      <a:lvl4pPr marL="1422361" indent="-203194" algn="l" rtl="0" eaLnBrk="0" fontAlgn="base" hangingPunct="0">
        <a:spcBef>
          <a:spcPct val="20000"/>
        </a:spcBef>
        <a:spcAft>
          <a:spcPct val="50000"/>
        </a:spcAft>
        <a:buClr>
          <a:schemeClr val="tx2"/>
        </a:buClr>
        <a:buSzPct val="65000"/>
        <a:buFont typeface="Times" pitchFamily="-106" charset="0"/>
        <a:buChar char="•"/>
        <a:defRPr kumimoji="1" sz="1778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/>
          <a:ea typeface="ＭＳ Ｐゴシック" pitchFamily="-106" charset="-128"/>
          <a:cs typeface="Arial"/>
        </a:defRPr>
      </a:lvl4pPr>
      <a:lvl5pPr marL="1828750" indent="-203194" algn="l" rtl="0" eaLnBrk="0" fontAlgn="base" hangingPunct="0">
        <a:spcBef>
          <a:spcPct val="20000"/>
        </a:spcBef>
        <a:spcAft>
          <a:spcPct val="50000"/>
        </a:spcAft>
        <a:buClr>
          <a:schemeClr val="tx1"/>
        </a:buClr>
        <a:buChar char="–"/>
        <a:defRPr kumimoji="1" sz="1778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/>
          <a:ea typeface="ＭＳ Ｐゴシック" pitchFamily="-106" charset="-128"/>
          <a:cs typeface="Arial"/>
        </a:defRPr>
      </a:lvl5pPr>
      <a:lvl6pPr marL="2235139" indent="-203194" algn="l" rtl="0" eaLnBrk="0" fontAlgn="base" hangingPunct="0">
        <a:spcBef>
          <a:spcPct val="20000"/>
        </a:spcBef>
        <a:spcAft>
          <a:spcPct val="50000"/>
        </a:spcAft>
        <a:buClr>
          <a:schemeClr val="tx1"/>
        </a:buClr>
        <a:buChar char="–"/>
        <a:defRPr kumimoji="1" sz="1778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6" charset="-128"/>
        </a:defRPr>
      </a:lvl6pPr>
      <a:lvl7pPr marL="2641525" indent="-203194" algn="l" rtl="0" eaLnBrk="0" fontAlgn="base" hangingPunct="0">
        <a:spcBef>
          <a:spcPct val="20000"/>
        </a:spcBef>
        <a:spcAft>
          <a:spcPct val="50000"/>
        </a:spcAft>
        <a:buClr>
          <a:schemeClr val="tx1"/>
        </a:buClr>
        <a:buChar char="–"/>
        <a:defRPr kumimoji="1" sz="1778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6" charset="-128"/>
        </a:defRPr>
      </a:lvl7pPr>
      <a:lvl8pPr marL="3047915" indent="-203194" algn="l" rtl="0" eaLnBrk="0" fontAlgn="base" hangingPunct="0">
        <a:spcBef>
          <a:spcPct val="20000"/>
        </a:spcBef>
        <a:spcAft>
          <a:spcPct val="50000"/>
        </a:spcAft>
        <a:buClr>
          <a:schemeClr val="tx1"/>
        </a:buClr>
        <a:buChar char="–"/>
        <a:defRPr kumimoji="1" sz="1778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6" charset="-128"/>
        </a:defRPr>
      </a:lvl8pPr>
      <a:lvl9pPr marL="3454304" indent="-203194" algn="l" rtl="0" eaLnBrk="0" fontAlgn="base" hangingPunct="0">
        <a:spcBef>
          <a:spcPct val="20000"/>
        </a:spcBef>
        <a:spcAft>
          <a:spcPct val="50000"/>
        </a:spcAft>
        <a:buClr>
          <a:schemeClr val="tx1"/>
        </a:buClr>
        <a:buChar char="–"/>
        <a:defRPr kumimoji="1" sz="1778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89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78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167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56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945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334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720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109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effectLst/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effectLst/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8719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effectLst/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effectLst/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31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effectLst/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effectLst/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effectLst/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5583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2AA3F2B-D337-7346-843D-78AAD23259D5}" type="datetimeFigureOut">
              <a:rPr lang="en-US" smtClean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6/20/17</a:t>
            </a:fld>
            <a:endParaRPr lang="en-GB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0208CF9-2DB6-AF46-92F9-3A8B98B2DE07}" type="slidenum">
              <a:rPr lang="en-US" smtClean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7406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  <p:sldLayoutId id="2147484239" r:id="rId13"/>
    <p:sldLayoutId id="2147484240" r:id="rId14"/>
    <p:sldLayoutId id="2147484241" r:id="rId15"/>
    <p:sldLayoutId id="2147484242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685800" y="274670"/>
            <a:ext cx="81534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371602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096072"/>
            <a:ext cx="1295400" cy="365125"/>
          </a:xfrm>
          <a:prstGeom prst="rect">
            <a:avLst/>
          </a:prstGeom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>
            <a:lvl1pPr>
              <a:defRPr sz="1067">
                <a:solidFill>
                  <a:srgbClr val="4FA3E2"/>
                </a:solidFill>
                <a:latin typeface="News Gothic MT" charset="0"/>
              </a:defRPr>
            </a:lvl1pPr>
          </a:lstStyle>
          <a:p>
            <a:fld id="{562B42D6-1D30-E84C-BE3F-62A4F0A7F8BB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0" y="6096072"/>
            <a:ext cx="3352800" cy="365125"/>
          </a:xfrm>
          <a:prstGeom prst="rect">
            <a:avLst/>
          </a:prstGeom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>
            <a:lvl1pPr algn="ctr">
              <a:defRPr sz="1067">
                <a:solidFill>
                  <a:srgbClr val="4FA3E2"/>
                </a:solidFill>
                <a:latin typeface="News Gothic MT" pitchFamily="-110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4" y="152472"/>
            <a:ext cx="381000" cy="365125"/>
          </a:xfrm>
          <a:prstGeom prst="rect">
            <a:avLst/>
          </a:prstGeom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>
            <a:lvl1pPr algn="r">
              <a:defRPr sz="1067">
                <a:solidFill>
                  <a:schemeClr val="bg1"/>
                </a:solidFill>
                <a:latin typeface="News Gothic MT" charset="0"/>
              </a:defRPr>
            </a:lvl1pPr>
          </a:lstStyle>
          <a:p>
            <a:fld id="{C3D93F97-FEF8-094E-B55A-5E38BB6497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ftr="0" dt="0"/>
  <p:txStyles>
    <p:titleStyle>
      <a:lvl1pPr algn="l" defTabSz="406389" rtl="0" eaLnBrk="0" fontAlgn="base" hangingPunct="0">
        <a:spcBef>
          <a:spcPct val="0"/>
        </a:spcBef>
        <a:spcAft>
          <a:spcPct val="0"/>
        </a:spcAft>
        <a:defRPr sz="2844" b="1">
          <a:solidFill>
            <a:srgbClr val="FFFF00"/>
          </a:solidFill>
          <a:latin typeface="+mj-lt"/>
          <a:ea typeface="MS PGothic" pitchFamily="34" charset="-128"/>
          <a:cs typeface="MS PGothic" pitchFamily="34" charset="-128"/>
        </a:defRPr>
      </a:lvl1pPr>
      <a:lvl2pPr algn="l" defTabSz="406389" rtl="0" eaLnBrk="0" fontAlgn="base" hangingPunct="0">
        <a:spcBef>
          <a:spcPct val="0"/>
        </a:spcBef>
        <a:spcAft>
          <a:spcPct val="0"/>
        </a:spcAft>
        <a:defRPr sz="2844" b="1">
          <a:solidFill>
            <a:srgbClr val="FFFF00"/>
          </a:solidFill>
          <a:latin typeface="Arial" charset="0"/>
          <a:ea typeface="MS PGothic" pitchFamily="34" charset="-128"/>
          <a:cs typeface="MS PGothic" pitchFamily="34" charset="-128"/>
        </a:defRPr>
      </a:lvl2pPr>
      <a:lvl3pPr algn="l" defTabSz="406389" rtl="0" eaLnBrk="0" fontAlgn="base" hangingPunct="0">
        <a:spcBef>
          <a:spcPct val="0"/>
        </a:spcBef>
        <a:spcAft>
          <a:spcPct val="0"/>
        </a:spcAft>
        <a:defRPr sz="2844" b="1">
          <a:solidFill>
            <a:srgbClr val="FFFF00"/>
          </a:solidFill>
          <a:latin typeface="Arial" charset="0"/>
          <a:ea typeface="MS PGothic" pitchFamily="34" charset="-128"/>
          <a:cs typeface="MS PGothic" pitchFamily="34" charset="-128"/>
        </a:defRPr>
      </a:lvl3pPr>
      <a:lvl4pPr algn="l" defTabSz="406389" rtl="0" eaLnBrk="0" fontAlgn="base" hangingPunct="0">
        <a:spcBef>
          <a:spcPct val="0"/>
        </a:spcBef>
        <a:spcAft>
          <a:spcPct val="0"/>
        </a:spcAft>
        <a:defRPr sz="2844" b="1">
          <a:solidFill>
            <a:srgbClr val="FFFF00"/>
          </a:solidFill>
          <a:latin typeface="Arial" charset="0"/>
          <a:ea typeface="MS PGothic" pitchFamily="34" charset="-128"/>
          <a:cs typeface="MS PGothic" pitchFamily="34" charset="-128"/>
        </a:defRPr>
      </a:lvl4pPr>
      <a:lvl5pPr algn="l" defTabSz="406389" rtl="0" eaLnBrk="0" fontAlgn="base" hangingPunct="0">
        <a:spcBef>
          <a:spcPct val="0"/>
        </a:spcBef>
        <a:spcAft>
          <a:spcPct val="0"/>
        </a:spcAft>
        <a:defRPr sz="2844" b="1">
          <a:solidFill>
            <a:srgbClr val="FFFF00"/>
          </a:solidFill>
          <a:latin typeface="Arial" charset="0"/>
          <a:ea typeface="MS PGothic" pitchFamily="34" charset="-128"/>
          <a:cs typeface="MS PGothic" pitchFamily="34" charset="-128"/>
        </a:defRPr>
      </a:lvl5pPr>
      <a:lvl6pPr marL="406389" algn="l" defTabSz="406389" rtl="0" fontAlgn="base">
        <a:spcBef>
          <a:spcPct val="0"/>
        </a:spcBef>
        <a:spcAft>
          <a:spcPct val="0"/>
        </a:spcAft>
        <a:defRPr sz="3911" b="1">
          <a:solidFill>
            <a:srgbClr val="FFFF00"/>
          </a:solidFill>
          <a:latin typeface="Arial" charset="0"/>
          <a:ea typeface="ＭＳ Ｐゴシック" pitchFamily="50" charset="-128"/>
        </a:defRPr>
      </a:lvl6pPr>
      <a:lvl7pPr marL="812778" algn="l" defTabSz="406389" rtl="0" fontAlgn="base">
        <a:spcBef>
          <a:spcPct val="0"/>
        </a:spcBef>
        <a:spcAft>
          <a:spcPct val="0"/>
        </a:spcAft>
        <a:defRPr sz="3911" b="1">
          <a:solidFill>
            <a:srgbClr val="FFFF00"/>
          </a:solidFill>
          <a:latin typeface="Arial" charset="0"/>
          <a:ea typeface="ＭＳ Ｐゴシック" pitchFamily="50" charset="-128"/>
        </a:defRPr>
      </a:lvl7pPr>
      <a:lvl8pPr marL="1219167" algn="l" defTabSz="406389" rtl="0" fontAlgn="base">
        <a:spcBef>
          <a:spcPct val="0"/>
        </a:spcBef>
        <a:spcAft>
          <a:spcPct val="0"/>
        </a:spcAft>
        <a:defRPr sz="3911" b="1">
          <a:solidFill>
            <a:srgbClr val="FFFF00"/>
          </a:solidFill>
          <a:latin typeface="Arial" charset="0"/>
          <a:ea typeface="ＭＳ Ｐゴシック" pitchFamily="50" charset="-128"/>
        </a:defRPr>
      </a:lvl8pPr>
      <a:lvl9pPr marL="1625556" algn="l" defTabSz="406389" rtl="0" fontAlgn="base">
        <a:spcBef>
          <a:spcPct val="0"/>
        </a:spcBef>
        <a:spcAft>
          <a:spcPct val="0"/>
        </a:spcAft>
        <a:defRPr sz="3911" b="1">
          <a:solidFill>
            <a:srgbClr val="FFFF00"/>
          </a:solidFill>
          <a:latin typeface="Arial" charset="0"/>
          <a:ea typeface="ＭＳ Ｐゴシック" pitchFamily="50" charset="-128"/>
        </a:defRPr>
      </a:lvl9pPr>
    </p:titleStyle>
    <p:bodyStyle>
      <a:lvl1pPr marL="304790" indent="-304790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33">
          <a:solidFill>
            <a:schemeClr val="bg1"/>
          </a:solidFill>
          <a:latin typeface="+mn-lt"/>
          <a:ea typeface="MS PGothic" pitchFamily="34" charset="-128"/>
          <a:cs typeface="MS PGothic" pitchFamily="34" charset="-128"/>
        </a:defRPr>
      </a:lvl1pPr>
      <a:lvl2pPr marL="660381" indent="-253993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78">
          <a:solidFill>
            <a:schemeClr val="bg1"/>
          </a:solidFill>
          <a:latin typeface="+mn-lt"/>
          <a:ea typeface="MS PGothic" pitchFamily="34" charset="-128"/>
          <a:cs typeface="MS PGothic" pitchFamily="34" charset="-128"/>
        </a:defRPr>
      </a:lvl2pPr>
      <a:lvl3pPr marL="1015972" indent="-203194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bg1"/>
          </a:solidFill>
          <a:latin typeface="+mn-lt"/>
          <a:ea typeface="MS PGothic" pitchFamily="34" charset="-128"/>
          <a:cs typeface="MS PGothic" pitchFamily="34" charset="-128"/>
        </a:defRPr>
      </a:lvl3pPr>
      <a:lvl4pPr marL="1422361" indent="-203194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22">
          <a:solidFill>
            <a:schemeClr val="bg1"/>
          </a:solidFill>
          <a:latin typeface="+mn-lt"/>
          <a:ea typeface="MS PGothic" pitchFamily="34" charset="-128"/>
          <a:cs typeface="MS PGothic" pitchFamily="34" charset="-128"/>
        </a:defRPr>
      </a:lvl4pPr>
      <a:lvl5pPr marL="1828750" indent="-203194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22">
          <a:solidFill>
            <a:schemeClr val="bg1"/>
          </a:solidFill>
          <a:latin typeface="+mn-lt"/>
          <a:ea typeface="MS PGothic" pitchFamily="34" charset="-128"/>
          <a:cs typeface="MS PGothic" pitchFamily="34" charset="-128"/>
        </a:defRPr>
      </a:lvl5pPr>
      <a:lvl6pPr marL="2235139" indent="-203194" algn="l" defTabSz="406389" rtl="0" fontAlgn="base">
        <a:spcBef>
          <a:spcPct val="20000"/>
        </a:spcBef>
        <a:spcAft>
          <a:spcPct val="0"/>
        </a:spcAft>
        <a:buFont typeface="Arial" charset="0"/>
        <a:buChar char="»"/>
        <a:defRPr sz="1778">
          <a:solidFill>
            <a:schemeClr val="bg1"/>
          </a:solidFill>
          <a:latin typeface="+mn-lt"/>
          <a:ea typeface="+mn-ea"/>
        </a:defRPr>
      </a:lvl6pPr>
      <a:lvl7pPr marL="2641525" indent="-203194" algn="l" defTabSz="406389" rtl="0" fontAlgn="base">
        <a:spcBef>
          <a:spcPct val="20000"/>
        </a:spcBef>
        <a:spcAft>
          <a:spcPct val="0"/>
        </a:spcAft>
        <a:buFont typeface="Arial" charset="0"/>
        <a:buChar char="»"/>
        <a:defRPr sz="1778">
          <a:solidFill>
            <a:schemeClr val="bg1"/>
          </a:solidFill>
          <a:latin typeface="+mn-lt"/>
          <a:ea typeface="+mn-ea"/>
        </a:defRPr>
      </a:lvl7pPr>
      <a:lvl8pPr marL="3047915" indent="-203194" algn="l" defTabSz="406389" rtl="0" fontAlgn="base">
        <a:spcBef>
          <a:spcPct val="20000"/>
        </a:spcBef>
        <a:spcAft>
          <a:spcPct val="0"/>
        </a:spcAft>
        <a:buFont typeface="Arial" charset="0"/>
        <a:buChar char="»"/>
        <a:defRPr sz="1778">
          <a:solidFill>
            <a:schemeClr val="bg1"/>
          </a:solidFill>
          <a:latin typeface="+mn-lt"/>
          <a:ea typeface="+mn-ea"/>
        </a:defRPr>
      </a:lvl8pPr>
      <a:lvl9pPr marL="3454304" indent="-203194" algn="l" defTabSz="406389" rtl="0" fontAlgn="base">
        <a:spcBef>
          <a:spcPct val="20000"/>
        </a:spcBef>
        <a:spcAft>
          <a:spcPct val="0"/>
        </a:spcAft>
        <a:buFont typeface="Arial" charset="0"/>
        <a:buChar char="»"/>
        <a:defRPr sz="1778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89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78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167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56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945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334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720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109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5800" y="274670"/>
            <a:ext cx="81534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371602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096060"/>
            <a:ext cx="1295400" cy="365125"/>
          </a:xfrm>
          <a:prstGeom prst="rect">
            <a:avLst/>
          </a:prstGeom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>
            <a:lvl1pPr>
              <a:defRPr sz="1067">
                <a:solidFill>
                  <a:srgbClr val="4FA3E2"/>
                </a:solidFill>
                <a:latin typeface="News Gothic MT" pitchFamily="26" charset="0"/>
              </a:defRPr>
            </a:lvl1pPr>
          </a:lstStyle>
          <a:p>
            <a:fld id="{D90470DC-B9F5-554E-BA5A-A4E3F59E59AB}" type="datetime1">
              <a:rPr lang="en-US"/>
              <a:pPr/>
              <a:t>6/20/17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0" y="6096060"/>
            <a:ext cx="3352800" cy="365125"/>
          </a:xfrm>
          <a:prstGeom prst="rect">
            <a:avLst/>
          </a:prstGeom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>
            <a:lvl1pPr algn="ctr">
              <a:defRPr sz="1067">
                <a:solidFill>
                  <a:srgbClr val="4FA3E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096060"/>
            <a:ext cx="381000" cy="365125"/>
          </a:xfrm>
          <a:prstGeom prst="rect">
            <a:avLst/>
          </a:prstGeom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>
            <a:lvl1pPr algn="r">
              <a:defRPr sz="1067">
                <a:solidFill>
                  <a:srgbClr val="4FA3E2"/>
                </a:solidFill>
                <a:latin typeface="News Gothic MT" pitchFamily="26" charset="0"/>
              </a:defRPr>
            </a:lvl1pPr>
          </a:lstStyle>
          <a:p>
            <a:fld id="{D6D600B3-B868-0545-8FD6-5F72C2ED53A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+mj-lt"/>
          <a:ea typeface="+mj-ea"/>
          <a:cs typeface="ＭＳ Ｐゴシック" pitchFamily="26" charset="-128"/>
        </a:defRPr>
      </a:lvl1pPr>
      <a:lvl2pPr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News Gothic MT" pitchFamily="-110" charset="0"/>
          <a:ea typeface="ＭＳ Ｐゴシック" pitchFamily="-110" charset="-128"/>
          <a:cs typeface="ＭＳ Ｐゴシック" pitchFamily="26" charset="-128"/>
        </a:defRPr>
      </a:lvl2pPr>
      <a:lvl3pPr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News Gothic MT" pitchFamily="-110" charset="0"/>
          <a:ea typeface="ＭＳ Ｐゴシック" pitchFamily="-110" charset="-128"/>
          <a:cs typeface="ＭＳ Ｐゴシック" pitchFamily="26" charset="-128"/>
        </a:defRPr>
      </a:lvl3pPr>
      <a:lvl4pPr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News Gothic MT" pitchFamily="-110" charset="0"/>
          <a:ea typeface="ＭＳ Ｐゴシック" pitchFamily="-110" charset="-128"/>
          <a:cs typeface="ＭＳ Ｐゴシック" pitchFamily="26" charset="-128"/>
        </a:defRPr>
      </a:lvl4pPr>
      <a:lvl5pPr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News Gothic MT" pitchFamily="-110" charset="0"/>
          <a:ea typeface="ＭＳ Ｐゴシック" pitchFamily="-110" charset="-128"/>
          <a:cs typeface="ＭＳ Ｐゴシック" pitchFamily="26" charset="-128"/>
        </a:defRPr>
      </a:lvl5pPr>
      <a:lvl6pPr marL="406389"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News Gothic MT" pitchFamily="-110" charset="0"/>
          <a:ea typeface="ＭＳ Ｐゴシック" pitchFamily="-110" charset="-128"/>
        </a:defRPr>
      </a:lvl6pPr>
      <a:lvl7pPr marL="812778"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News Gothic MT" pitchFamily="-110" charset="0"/>
          <a:ea typeface="ＭＳ Ｐゴシック" pitchFamily="-110" charset="-128"/>
        </a:defRPr>
      </a:lvl7pPr>
      <a:lvl8pPr marL="1219167"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News Gothic MT" pitchFamily="-110" charset="0"/>
          <a:ea typeface="ＭＳ Ｐゴシック" pitchFamily="-110" charset="-128"/>
        </a:defRPr>
      </a:lvl8pPr>
      <a:lvl9pPr marL="1625556" algn="l" defTabSz="406389" rtl="0" eaLnBrk="0" fontAlgn="base" hangingPunct="0">
        <a:spcBef>
          <a:spcPct val="0"/>
        </a:spcBef>
        <a:spcAft>
          <a:spcPct val="0"/>
        </a:spcAft>
        <a:defRPr sz="3911" b="1">
          <a:solidFill>
            <a:schemeClr val="accent1"/>
          </a:solidFill>
          <a:latin typeface="News Gothic MT" pitchFamily="-110" charset="0"/>
          <a:ea typeface="ＭＳ Ｐゴシック" pitchFamily="-110" charset="-128"/>
        </a:defRPr>
      </a:lvl9pPr>
    </p:titleStyle>
    <p:bodyStyle>
      <a:lvl1pPr marL="304790" indent="-304790" algn="l" defTabSz="406389" rtl="0" eaLnBrk="0" fontAlgn="base" hangingPunct="0">
        <a:spcBef>
          <a:spcPct val="20000"/>
        </a:spcBef>
        <a:spcAft>
          <a:spcPct val="0"/>
        </a:spcAft>
        <a:buFont typeface="Arial" pitchFamily="26" charset="0"/>
        <a:buChar char="•"/>
        <a:defRPr sz="2844">
          <a:solidFill>
            <a:schemeClr val="bg1"/>
          </a:solidFill>
          <a:latin typeface="+mn-lt"/>
          <a:ea typeface="+mn-ea"/>
          <a:cs typeface="ＭＳ Ｐゴシック" pitchFamily="26" charset="-128"/>
        </a:defRPr>
      </a:lvl1pPr>
      <a:lvl2pPr marL="660381" indent="-253993" algn="l" defTabSz="406389" rtl="0" eaLnBrk="0" fontAlgn="base" hangingPunct="0">
        <a:spcBef>
          <a:spcPct val="20000"/>
        </a:spcBef>
        <a:spcAft>
          <a:spcPct val="0"/>
        </a:spcAft>
        <a:buFont typeface="Arial" pitchFamily="26" charset="0"/>
        <a:buChar char="–"/>
        <a:defRPr sz="2489">
          <a:solidFill>
            <a:schemeClr val="bg1"/>
          </a:solidFill>
          <a:latin typeface="+mn-lt"/>
          <a:ea typeface="+mn-ea"/>
        </a:defRPr>
      </a:lvl2pPr>
      <a:lvl3pPr marL="1015972" indent="-203194" algn="l" defTabSz="406389" rtl="0" eaLnBrk="0" fontAlgn="base" hangingPunct="0">
        <a:spcBef>
          <a:spcPct val="20000"/>
        </a:spcBef>
        <a:spcAft>
          <a:spcPct val="0"/>
        </a:spcAft>
        <a:buFont typeface="Arial" pitchFamily="26" charset="0"/>
        <a:buChar char="•"/>
        <a:defRPr sz="2133">
          <a:solidFill>
            <a:schemeClr val="bg1"/>
          </a:solidFill>
          <a:latin typeface="+mn-lt"/>
          <a:ea typeface="+mn-ea"/>
        </a:defRPr>
      </a:lvl3pPr>
      <a:lvl4pPr marL="1422361" indent="-203194" algn="l" defTabSz="406389" rtl="0" eaLnBrk="0" fontAlgn="base" hangingPunct="0">
        <a:spcBef>
          <a:spcPct val="20000"/>
        </a:spcBef>
        <a:spcAft>
          <a:spcPct val="0"/>
        </a:spcAft>
        <a:buFont typeface="Arial" pitchFamily="26" charset="0"/>
        <a:buChar char="–"/>
        <a:defRPr sz="1778">
          <a:solidFill>
            <a:schemeClr val="bg1"/>
          </a:solidFill>
          <a:latin typeface="+mn-lt"/>
          <a:ea typeface="+mn-ea"/>
        </a:defRPr>
      </a:lvl4pPr>
      <a:lvl5pPr marL="1828750" indent="-203194" algn="l" defTabSz="406389" rtl="0" eaLnBrk="0" fontAlgn="base" hangingPunct="0">
        <a:spcBef>
          <a:spcPct val="20000"/>
        </a:spcBef>
        <a:spcAft>
          <a:spcPct val="0"/>
        </a:spcAft>
        <a:buFont typeface="Arial" pitchFamily="26" charset="0"/>
        <a:buChar char="»"/>
        <a:defRPr sz="1778">
          <a:solidFill>
            <a:schemeClr val="bg1"/>
          </a:solidFill>
          <a:latin typeface="+mn-lt"/>
          <a:ea typeface="+mn-ea"/>
        </a:defRPr>
      </a:lvl5pPr>
      <a:lvl6pPr marL="2235139" indent="-203194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78">
          <a:solidFill>
            <a:schemeClr val="bg1"/>
          </a:solidFill>
          <a:latin typeface="+mn-lt"/>
          <a:ea typeface="+mn-ea"/>
        </a:defRPr>
      </a:lvl6pPr>
      <a:lvl7pPr marL="2641525" indent="-203194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78">
          <a:solidFill>
            <a:schemeClr val="bg1"/>
          </a:solidFill>
          <a:latin typeface="+mn-lt"/>
          <a:ea typeface="+mn-ea"/>
        </a:defRPr>
      </a:lvl7pPr>
      <a:lvl8pPr marL="3047915" indent="-203194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78">
          <a:solidFill>
            <a:schemeClr val="bg1"/>
          </a:solidFill>
          <a:latin typeface="+mn-lt"/>
          <a:ea typeface="+mn-ea"/>
        </a:defRPr>
      </a:lvl8pPr>
      <a:lvl9pPr marL="3454304" indent="-203194" algn="l" defTabSz="40638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78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89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78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167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56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945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334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720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109" algn="l" defTabSz="81277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3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 sz="978" b="0" i="1">
                <a:latin typeface="Arial" charset="0"/>
              </a:defRPr>
            </a:lvl1pPr>
          </a:lstStyle>
          <a:p>
            <a:pPr eaLnBrk="1" hangingPunct="1">
              <a:defRPr/>
            </a:pPr>
            <a:r>
              <a:rPr lang="da-DK">
                <a:solidFill>
                  <a:srgbClr val="000000"/>
                </a:solidFill>
                <a:effectLst/>
              </a:rPr>
              <a:t>mansoor@rh.regionh.dk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244">
                <a:latin typeface="Arial" charset="0"/>
              </a:defRPr>
            </a:lvl1pPr>
          </a:lstStyle>
          <a:p>
            <a:pPr eaLnBrk="1" hangingPunct="1">
              <a:defRPr/>
            </a:pPr>
            <a:endParaRPr lang="da-DK">
              <a:solidFill>
                <a:srgbClr val="000000"/>
              </a:solidFill>
              <a:effectLst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244">
                <a:latin typeface="Arial" charset="0"/>
              </a:defRPr>
            </a:lvl1pPr>
          </a:lstStyle>
          <a:p>
            <a:pPr eaLnBrk="1" hangingPunct="1">
              <a:defRPr/>
            </a:pPr>
            <a:fld id="{F568493C-4977-254A-ABD2-604FD234BD36}" type="slidenum">
              <a:rPr lang="da-DK">
                <a:solidFill>
                  <a:srgbClr val="000000"/>
                </a:solidFill>
                <a:effectLst/>
              </a:rPr>
              <a:pPr eaLnBrk="1" hangingPunct="1">
                <a:defRPr/>
              </a:pPr>
              <a:t>‹#›</a:t>
            </a:fld>
            <a:endParaRPr lang="da-DK">
              <a:solidFill>
                <a:srgbClr val="000000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4083" r:id="rId15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6389" algn="ctr" rtl="0" fontAlgn="base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Arial" charset="0"/>
        </a:defRPr>
      </a:lvl6pPr>
      <a:lvl7pPr marL="812778" algn="ctr" rtl="0" fontAlgn="base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Arial" charset="0"/>
        </a:defRPr>
      </a:lvl7pPr>
      <a:lvl8pPr marL="1219167" algn="ctr" rtl="0" fontAlgn="base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Arial" charset="0"/>
        </a:defRPr>
      </a:lvl8pPr>
      <a:lvl9pPr marL="1625556" algn="ctr" rtl="0" fontAlgn="base">
        <a:spcBef>
          <a:spcPct val="0"/>
        </a:spcBef>
        <a:spcAft>
          <a:spcPct val="0"/>
        </a:spcAft>
        <a:defRPr sz="3911">
          <a:solidFill>
            <a:schemeClr val="tx2"/>
          </a:solidFill>
          <a:latin typeface="Arial" charset="0"/>
        </a:defRPr>
      </a:lvl9pPr>
    </p:titleStyle>
    <p:bodyStyle>
      <a:lvl1pPr marL="304790" indent="-304790" algn="l" rtl="0" eaLnBrk="0" fontAlgn="base" hangingPunct="0">
        <a:spcBef>
          <a:spcPct val="20000"/>
        </a:spcBef>
        <a:spcAft>
          <a:spcPct val="0"/>
        </a:spcAft>
        <a:buChar char="•"/>
        <a:defRPr sz="2844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0381" indent="-253993" algn="l" rtl="0" eaLnBrk="0" fontAlgn="base" hangingPunct="0">
        <a:spcBef>
          <a:spcPct val="20000"/>
        </a:spcBef>
        <a:spcAft>
          <a:spcPct val="0"/>
        </a:spcAft>
        <a:buChar char="–"/>
        <a:defRPr sz="2489">
          <a:solidFill>
            <a:schemeClr val="tx1"/>
          </a:solidFill>
          <a:latin typeface="+mn-lt"/>
          <a:ea typeface="ＭＳ Ｐゴシック" charset="-128"/>
        </a:defRPr>
      </a:lvl2pPr>
      <a:lvl3pPr marL="1015972" indent="-203194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ea typeface="ＭＳ Ｐゴシック" charset="-128"/>
        </a:defRPr>
      </a:lvl3pPr>
      <a:lvl4pPr marL="1422361" indent="-203194" algn="l" rtl="0" eaLnBrk="0" fontAlgn="base" hangingPunct="0">
        <a:spcBef>
          <a:spcPct val="20000"/>
        </a:spcBef>
        <a:spcAft>
          <a:spcPct val="0"/>
        </a:spcAft>
        <a:buChar char="–"/>
        <a:defRPr sz="1778">
          <a:solidFill>
            <a:schemeClr val="tx1"/>
          </a:solidFill>
          <a:latin typeface="+mn-lt"/>
          <a:ea typeface="ＭＳ Ｐゴシック" charset="-128"/>
        </a:defRPr>
      </a:lvl4pPr>
      <a:lvl5pPr marL="1828750" indent="-203194" algn="l" rtl="0" eaLnBrk="0" fontAlgn="base" hangingPunct="0">
        <a:spcBef>
          <a:spcPct val="20000"/>
        </a:spcBef>
        <a:spcAft>
          <a:spcPct val="0"/>
        </a:spcAft>
        <a:buChar char="»"/>
        <a:defRPr sz="1778">
          <a:solidFill>
            <a:schemeClr val="tx1"/>
          </a:solidFill>
          <a:latin typeface="+mn-lt"/>
          <a:ea typeface="ＭＳ Ｐゴシック" charset="-128"/>
        </a:defRPr>
      </a:lvl5pPr>
      <a:lvl6pPr marL="2235139" indent="-203194" algn="l" rtl="0" fontAlgn="base">
        <a:spcBef>
          <a:spcPct val="20000"/>
        </a:spcBef>
        <a:spcAft>
          <a:spcPct val="0"/>
        </a:spcAft>
        <a:buChar char="»"/>
        <a:defRPr sz="1778">
          <a:solidFill>
            <a:schemeClr val="tx1"/>
          </a:solidFill>
          <a:latin typeface="+mn-lt"/>
          <a:ea typeface="ＭＳ Ｐゴシック" charset="-128"/>
        </a:defRPr>
      </a:lvl6pPr>
      <a:lvl7pPr marL="2641525" indent="-203194" algn="l" rtl="0" fontAlgn="base">
        <a:spcBef>
          <a:spcPct val="20000"/>
        </a:spcBef>
        <a:spcAft>
          <a:spcPct val="0"/>
        </a:spcAft>
        <a:buChar char="»"/>
        <a:defRPr sz="1778">
          <a:solidFill>
            <a:schemeClr val="tx1"/>
          </a:solidFill>
          <a:latin typeface="+mn-lt"/>
          <a:ea typeface="ＭＳ Ｐゴシック" charset="-128"/>
        </a:defRPr>
      </a:lvl7pPr>
      <a:lvl8pPr marL="3047915" indent="-203194" algn="l" rtl="0" fontAlgn="base">
        <a:spcBef>
          <a:spcPct val="20000"/>
        </a:spcBef>
        <a:spcAft>
          <a:spcPct val="0"/>
        </a:spcAft>
        <a:buChar char="»"/>
        <a:defRPr sz="1778">
          <a:solidFill>
            <a:schemeClr val="tx1"/>
          </a:solidFill>
          <a:latin typeface="+mn-lt"/>
          <a:ea typeface="ＭＳ Ｐゴシック" charset="-128"/>
        </a:defRPr>
      </a:lvl8pPr>
      <a:lvl9pPr marL="3454304" indent="-203194" algn="l" rtl="0" fontAlgn="base">
        <a:spcBef>
          <a:spcPct val="20000"/>
        </a:spcBef>
        <a:spcAft>
          <a:spcPct val="0"/>
        </a:spcAft>
        <a:buChar char="»"/>
        <a:defRPr sz="1778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a-DK"/>
      </a:defPPr>
      <a:lvl1pPr marL="0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89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78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167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56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945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334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720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109" algn="l" defTabSz="406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67">
                <a:solidFill>
                  <a:srgbClr val="898989"/>
                </a:solidFill>
              </a:defRPr>
            </a:lvl1pPr>
          </a:lstStyle>
          <a:p>
            <a:pPr eaLnBrk="1" hangingPunct="1"/>
            <a:fld id="{16989C42-1E19-0E4E-8BD6-142DFCF19848}" type="datetimeFigureOut">
              <a:rPr lang="es-ES" smtClean="0">
                <a:effectLst/>
                <a:latin typeface="Arial" charset="0"/>
                <a:ea typeface="ＭＳ Ｐゴシック" charset="0"/>
                <a:cs typeface="Arial" charset="0"/>
              </a:rPr>
              <a:pPr eaLnBrk="1" hangingPunct="1"/>
              <a:t>20/6/17</a:t>
            </a:fld>
            <a:endParaRPr lang="es-ES" smtClean="0"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 eaLnBrk="1" hangingPunct="1">
              <a:defRPr/>
            </a:pPr>
            <a:endParaRPr lang="es-ES">
              <a:solidFill>
                <a:prstClr val="black">
                  <a:tint val="75000"/>
                </a:prstClr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67">
                <a:solidFill>
                  <a:srgbClr val="898989"/>
                </a:solidFill>
              </a:defRPr>
            </a:lvl1pPr>
          </a:lstStyle>
          <a:p>
            <a:pPr eaLnBrk="1" hangingPunct="1"/>
            <a:fld id="{89503740-7BA0-3841-A675-DAD94D983ACB}" type="slidenum">
              <a:rPr lang="es-ES" smtClean="0">
                <a:effectLst/>
                <a:latin typeface="Arial" charset="0"/>
                <a:ea typeface="ＭＳ Ｐゴシック" charset="0"/>
                <a:cs typeface="Arial" charset="0"/>
              </a:rPr>
              <a:pPr eaLnBrk="1" hangingPunct="1"/>
              <a:t>‹#›</a:t>
            </a:fld>
            <a:endParaRPr lang="es-ES" smtClean="0"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53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11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06405" algn="ctr" rtl="0" fontAlgn="base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</a:defRPr>
      </a:lvl6pPr>
      <a:lvl7pPr marL="812810" algn="ctr" rtl="0" fontAlgn="base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</a:defRPr>
      </a:lvl7pPr>
      <a:lvl8pPr marL="1219215" algn="ctr" rtl="0" fontAlgn="base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</a:defRPr>
      </a:lvl8pPr>
      <a:lvl9pPr marL="1625620" algn="ctr" rtl="0" fontAlgn="base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</a:defRPr>
      </a:lvl9pPr>
    </p:titleStyle>
    <p:bodyStyle>
      <a:lvl1pPr marL="304804" indent="-30480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44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60408" indent="-2540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89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016013" indent="-2032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422418" indent="-2032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78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828823" indent="-2032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78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235228" indent="-203203" algn="l" defTabSz="812810" rtl="0" eaLnBrk="1" latinLnBrk="0" hangingPunct="1">
        <a:spcBef>
          <a:spcPct val="20000"/>
        </a:spcBef>
        <a:buFont typeface="Arial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6pPr>
      <a:lvl7pPr marL="2641633" indent="-203203" algn="l" defTabSz="812810" rtl="0" eaLnBrk="1" latinLnBrk="0" hangingPunct="1">
        <a:spcBef>
          <a:spcPct val="20000"/>
        </a:spcBef>
        <a:buFont typeface="Arial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7pPr>
      <a:lvl8pPr marL="3048038" indent="-203203" algn="l" defTabSz="812810" rtl="0" eaLnBrk="1" latinLnBrk="0" hangingPunct="1">
        <a:spcBef>
          <a:spcPct val="20000"/>
        </a:spcBef>
        <a:buFont typeface="Arial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8pPr>
      <a:lvl9pPr marL="3454443" indent="-203203" algn="l" defTabSz="812810" rtl="0" eaLnBrk="1" latinLnBrk="0" hangingPunct="1">
        <a:spcBef>
          <a:spcPct val="20000"/>
        </a:spcBef>
        <a:buFont typeface="Arial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0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0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15" tIns="45706" rIns="91415" bIns="457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15" tIns="45706" rIns="91415" bIns="457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75"/>
            <a:ext cx="2133600" cy="365125"/>
          </a:xfrm>
          <a:prstGeom prst="rect">
            <a:avLst/>
          </a:prstGeom>
        </p:spPr>
        <p:txBody>
          <a:bodyPr vert="horz" lIns="91415" tIns="45706" rIns="91415" bIns="45706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6293" eaLnBrk="1" hangingPunct="1"/>
            <a:fld id="{B903C95C-6FAE-4FDA-8E37-AAA56A533241}" type="datetimeFigureOut">
              <a:rPr lang="en-US" smtClean="0">
                <a:solidFill>
                  <a:prstClr val="black">
                    <a:tint val="75000"/>
                  </a:prstClr>
                </a:solidFill>
                <a:effectLst/>
                <a:latin typeface="Arial" pitchFamily="34" charset="0"/>
                <a:cs typeface="Arial" pitchFamily="34" charset="0"/>
              </a:rPr>
              <a:pPr defTabSz="406293" eaLnBrk="1" hangingPunct="1"/>
              <a:t>6/20/17</a:t>
            </a:fld>
            <a:endParaRPr lang="en-US">
              <a:solidFill>
                <a:prstClr val="black">
                  <a:tint val="75000"/>
                </a:prst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75"/>
            <a:ext cx="2895600" cy="365125"/>
          </a:xfrm>
          <a:prstGeom prst="rect">
            <a:avLst/>
          </a:prstGeom>
        </p:spPr>
        <p:txBody>
          <a:bodyPr vert="horz" lIns="91415" tIns="45706" rIns="91415" bIns="45706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6293" eaLnBrk="1" hangingPunct="1"/>
            <a:endParaRPr lang="en-US">
              <a:solidFill>
                <a:prstClr val="black">
                  <a:tint val="75000"/>
                </a:prst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75"/>
            <a:ext cx="2133600" cy="365125"/>
          </a:xfrm>
          <a:prstGeom prst="rect">
            <a:avLst/>
          </a:prstGeom>
        </p:spPr>
        <p:txBody>
          <a:bodyPr vert="horz" lIns="91415" tIns="45706" rIns="91415" bIns="45706" rtlCol="0" anchor="ctr"/>
          <a:lstStyle>
            <a:lvl1pPr algn="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6293" eaLnBrk="1" hangingPunct="1"/>
            <a:fld id="{EA4E6B9C-F3CA-45D9-9BCE-2FBC9D9F39E4}" type="slidenum">
              <a:rPr lang="en-US" smtClean="0">
                <a:solidFill>
                  <a:prstClr val="black">
                    <a:tint val="75000"/>
                  </a:prstClr>
                </a:solidFill>
                <a:effectLst/>
                <a:latin typeface="Arial" pitchFamily="34" charset="0"/>
                <a:cs typeface="Arial" pitchFamily="34" charset="0"/>
              </a:rPr>
              <a:pPr defTabSz="406293" eaLnBrk="1" hangingPunct="1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7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  <p:sldLayoutId id="2147484097" r:id="rId12"/>
    <p:sldLayoutId id="2147484098" r:id="rId13"/>
    <p:sldLayoutId id="2147484099" r:id="rId14"/>
    <p:sldLayoutId id="2147484100" r:id="rId15"/>
    <p:sldLayoutId id="2147484101" r:id="rId16"/>
    <p:sldLayoutId id="2147484102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812586" rtl="0" eaLnBrk="1" latinLnBrk="0" hangingPunct="1">
        <a:spcBef>
          <a:spcPct val="0"/>
        </a:spcBef>
        <a:buNone/>
        <a:defRPr sz="39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0" indent="-304720" algn="l" defTabSz="812586" rtl="0" eaLnBrk="1" latinLnBrk="0" hangingPunct="1">
        <a:spcBef>
          <a:spcPct val="20000"/>
        </a:spcBef>
        <a:buFont typeface="Arial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1pPr>
      <a:lvl2pPr marL="660222" indent="-253929" algn="l" defTabSz="812586" rtl="0" eaLnBrk="1" latinLnBrk="0" hangingPunct="1">
        <a:spcBef>
          <a:spcPct val="20000"/>
        </a:spcBef>
        <a:buFont typeface="Arial" pitchFamily="34" charset="0"/>
        <a:buChar char="–"/>
        <a:defRPr sz="2489" kern="1200">
          <a:solidFill>
            <a:schemeClr val="tx1"/>
          </a:solidFill>
          <a:latin typeface="+mn-lt"/>
          <a:ea typeface="+mn-ea"/>
          <a:cs typeface="+mn-cs"/>
        </a:defRPr>
      </a:lvl2pPr>
      <a:lvl3pPr marL="1015729" indent="-203146" algn="l" defTabSz="812586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422020" indent="-203146" algn="l" defTabSz="812586" rtl="0" eaLnBrk="1" latinLnBrk="0" hangingPunct="1">
        <a:spcBef>
          <a:spcPct val="20000"/>
        </a:spcBef>
        <a:buFont typeface="Arial" pitchFamily="34" charset="0"/>
        <a:buChar char="–"/>
        <a:defRPr sz="1778" kern="1200">
          <a:solidFill>
            <a:schemeClr val="tx1"/>
          </a:solidFill>
          <a:latin typeface="+mn-lt"/>
          <a:ea typeface="+mn-ea"/>
          <a:cs typeface="+mn-cs"/>
        </a:defRPr>
      </a:lvl4pPr>
      <a:lvl5pPr marL="1828309" indent="-203146" algn="l" defTabSz="812586" rtl="0" eaLnBrk="1" latinLnBrk="0" hangingPunct="1">
        <a:spcBef>
          <a:spcPct val="20000"/>
        </a:spcBef>
        <a:buFont typeface="Arial" pitchFamily="34" charset="0"/>
        <a:buChar char="»"/>
        <a:defRPr sz="1778" kern="1200">
          <a:solidFill>
            <a:schemeClr val="tx1"/>
          </a:solidFill>
          <a:latin typeface="+mn-lt"/>
          <a:ea typeface="+mn-ea"/>
          <a:cs typeface="+mn-cs"/>
        </a:defRPr>
      </a:lvl5pPr>
      <a:lvl6pPr marL="2234602" indent="-203146" algn="l" defTabSz="812586" rtl="0" eaLnBrk="1" latinLnBrk="0" hangingPunct="1">
        <a:spcBef>
          <a:spcPct val="20000"/>
        </a:spcBef>
        <a:buFont typeface="Arial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6pPr>
      <a:lvl7pPr marL="2640893" indent="-203146" algn="l" defTabSz="812586" rtl="0" eaLnBrk="1" latinLnBrk="0" hangingPunct="1">
        <a:spcBef>
          <a:spcPct val="20000"/>
        </a:spcBef>
        <a:buFont typeface="Arial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7pPr>
      <a:lvl8pPr marL="3047181" indent="-203146" algn="l" defTabSz="812586" rtl="0" eaLnBrk="1" latinLnBrk="0" hangingPunct="1">
        <a:spcBef>
          <a:spcPct val="20000"/>
        </a:spcBef>
        <a:buFont typeface="Arial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8pPr>
      <a:lvl9pPr marL="3453473" indent="-203146" algn="l" defTabSz="812586" rtl="0" eaLnBrk="1" latinLnBrk="0" hangingPunct="1">
        <a:spcBef>
          <a:spcPct val="20000"/>
        </a:spcBef>
        <a:buFont typeface="Arial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293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586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877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165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457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750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039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330" algn="l" defTabSz="8125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pPr eaLnBrk="1" hangingPunct="1"/>
              <a:t>6/20/17</a:t>
            </a:fld>
            <a:endParaRPr lang="en-US">
              <a:solidFill>
                <a:prstClr val="black">
                  <a:tint val="75000"/>
                </a:prstClr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endParaRPr lang="en-US">
              <a:solidFill>
                <a:prstClr val="black">
                  <a:tint val="75000"/>
                </a:prstClr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pPr eaLnBrk="1" hangingPunct="1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4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06405" rtl="0" eaLnBrk="1" latinLnBrk="0" hangingPunct="1">
        <a:spcBef>
          <a:spcPct val="0"/>
        </a:spcBef>
        <a:buNone/>
        <a:defRPr sz="39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804" indent="-304804" algn="l" defTabSz="406405" rtl="0" eaLnBrk="1" latinLnBrk="0" hangingPunct="1">
        <a:spcBef>
          <a:spcPct val="20000"/>
        </a:spcBef>
        <a:buFont typeface="Arial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1pPr>
      <a:lvl2pPr marL="660408" indent="-254003" algn="l" defTabSz="406405" rtl="0" eaLnBrk="1" latinLnBrk="0" hangingPunct="1">
        <a:spcBef>
          <a:spcPct val="20000"/>
        </a:spcBef>
        <a:buFont typeface="Arial"/>
        <a:buChar char="–"/>
        <a:defRPr sz="2489" kern="1200">
          <a:solidFill>
            <a:schemeClr val="tx1"/>
          </a:solidFill>
          <a:latin typeface="+mn-lt"/>
          <a:ea typeface="+mn-ea"/>
          <a:cs typeface="+mn-cs"/>
        </a:defRPr>
      </a:lvl2pPr>
      <a:lvl3pPr marL="1016013" indent="-203203" algn="l" defTabSz="40640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422418" indent="-203203" algn="l" defTabSz="406405" rtl="0" eaLnBrk="1" latinLnBrk="0" hangingPunct="1">
        <a:spcBef>
          <a:spcPct val="20000"/>
        </a:spcBef>
        <a:buFont typeface="Arial"/>
        <a:buChar char="–"/>
        <a:defRPr sz="1778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indent="-203203" algn="l" defTabSz="406405" rtl="0" eaLnBrk="1" latinLnBrk="0" hangingPunct="1">
        <a:spcBef>
          <a:spcPct val="20000"/>
        </a:spcBef>
        <a:buFont typeface="Arial"/>
        <a:buChar char="»"/>
        <a:defRPr sz="1778" kern="1200">
          <a:solidFill>
            <a:schemeClr val="tx1"/>
          </a:solidFill>
          <a:latin typeface="+mn-lt"/>
          <a:ea typeface="+mn-ea"/>
          <a:cs typeface="+mn-cs"/>
        </a:defRPr>
      </a:lvl5pPr>
      <a:lvl6pPr marL="2235228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6pPr>
      <a:lvl7pPr marL="2641633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7pPr>
      <a:lvl8pPr marL="3048038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8pPr>
      <a:lvl9pPr marL="3454443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pPr eaLnBrk="1" hangingPunct="1"/>
              <a:t>6/20/17</a:t>
            </a:fld>
            <a:endParaRPr lang="en-US">
              <a:solidFill>
                <a:prstClr val="black">
                  <a:tint val="75000"/>
                </a:prstClr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endParaRPr lang="en-US">
              <a:solidFill>
                <a:prstClr val="black">
                  <a:tint val="75000"/>
                </a:prstClr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pPr eaLnBrk="1" hangingPunct="1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46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06405" rtl="0" eaLnBrk="1" latinLnBrk="0" hangingPunct="1">
        <a:spcBef>
          <a:spcPct val="0"/>
        </a:spcBef>
        <a:buNone/>
        <a:defRPr sz="3911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04804" indent="-304804" algn="l" defTabSz="406405" rtl="0" eaLnBrk="1" latinLnBrk="0" hangingPunct="1">
        <a:spcBef>
          <a:spcPct val="20000"/>
        </a:spcBef>
        <a:buFont typeface="Arial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1pPr>
      <a:lvl2pPr marL="660408" indent="-254003" algn="l" defTabSz="406405" rtl="0" eaLnBrk="1" latinLnBrk="0" hangingPunct="1">
        <a:spcBef>
          <a:spcPct val="20000"/>
        </a:spcBef>
        <a:buFont typeface="Arial"/>
        <a:buChar char="–"/>
        <a:defRPr sz="2489" kern="1200">
          <a:solidFill>
            <a:schemeClr val="tx1"/>
          </a:solidFill>
          <a:latin typeface="+mn-lt"/>
          <a:ea typeface="+mn-ea"/>
          <a:cs typeface="+mn-cs"/>
        </a:defRPr>
      </a:lvl2pPr>
      <a:lvl3pPr marL="1016013" indent="-203203" algn="l" defTabSz="40640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422418" indent="-203203" algn="l" defTabSz="406405" rtl="0" eaLnBrk="1" latinLnBrk="0" hangingPunct="1">
        <a:spcBef>
          <a:spcPct val="20000"/>
        </a:spcBef>
        <a:buFont typeface="Arial"/>
        <a:buChar char="–"/>
        <a:defRPr sz="1778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indent="-203203" algn="l" defTabSz="406405" rtl="0" eaLnBrk="1" latinLnBrk="0" hangingPunct="1">
        <a:spcBef>
          <a:spcPct val="20000"/>
        </a:spcBef>
        <a:buFont typeface="Arial"/>
        <a:buChar char="»"/>
        <a:defRPr sz="1778" kern="1200">
          <a:solidFill>
            <a:schemeClr val="tx1"/>
          </a:solidFill>
          <a:latin typeface="+mn-lt"/>
          <a:ea typeface="+mn-ea"/>
          <a:cs typeface="+mn-cs"/>
        </a:defRPr>
      </a:lvl5pPr>
      <a:lvl6pPr marL="2235228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6pPr>
      <a:lvl7pPr marL="2641633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7pPr>
      <a:lvl8pPr marL="3048038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8pPr>
      <a:lvl9pPr marL="3454443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535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5.xml"/><Relationship Id="rId2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22.xml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133.xml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144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latin typeface="Arial"/>
                <a:cs typeface="Arial"/>
              </a:rPr>
              <a:t>actual</a:t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latin typeface="Arial"/>
                <a:cs typeface="Arial"/>
              </a:rPr>
              <a:t/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live </a:t>
            </a:r>
            <a:r>
              <a:rPr lang="en-US" sz="2600" b="1" dirty="0"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2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Recurrent disease </a:t>
            </a:r>
            <a:r>
              <a:rPr lang="en-GB" b="1" dirty="0" smtClean="0">
                <a:solidFill>
                  <a:srgbClr val="C00000"/>
                </a:solidFill>
              </a:rPr>
              <a:t>management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25266"/>
            <a:ext cx="7886700" cy="31743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GB" sz="2200" dirty="0"/>
              <a:t>June </a:t>
            </a:r>
            <a:r>
              <a:rPr lang="en-GB" sz="2200" dirty="0" smtClean="0"/>
              <a:t>2015: Left </a:t>
            </a:r>
            <a:r>
              <a:rPr lang="en-GB" sz="2200" dirty="0"/>
              <a:t>leg swelling; CA125 </a:t>
            </a:r>
            <a:r>
              <a:rPr lang="en-GB" sz="2200" dirty="0" smtClean="0"/>
              <a:t>= 36</a:t>
            </a:r>
            <a:r>
              <a:rPr lang="en-GB" sz="2200" dirty="0"/>
              <a:t>; CT 4cm mass next to left iliac vessels, mesenteric lymphadenopathy; nodes between aorta and </a:t>
            </a:r>
            <a:r>
              <a:rPr lang="en-GB" sz="2200" dirty="0" smtClean="0"/>
              <a:t>IVC</a:t>
            </a:r>
            <a:endParaRPr lang="en-GB" sz="2200" dirty="0"/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GB" sz="2200" dirty="0"/>
              <a:t>Carboplatin/Pegylated Liposomal Doxorubicin x 6 completed Nov 2015; CA125 =11; CT No disease </a:t>
            </a:r>
            <a:r>
              <a:rPr lang="en-GB" sz="2200" dirty="0" smtClean="0"/>
              <a:t>visible</a:t>
            </a:r>
            <a:endParaRPr lang="en-GB" sz="2200" dirty="0"/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GB" sz="2200" dirty="0"/>
              <a:t>January </a:t>
            </a:r>
            <a:r>
              <a:rPr lang="en-GB" sz="2200" dirty="0" smtClean="0"/>
              <a:t>2016: </a:t>
            </a:r>
            <a:r>
              <a:rPr lang="en-GB" sz="2200" dirty="0"/>
              <a:t>Starts Olaparib 400 mg </a:t>
            </a:r>
            <a:r>
              <a:rPr lang="en-GB" sz="2200" dirty="0" smtClean="0"/>
              <a:t>bid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8617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63057"/>
            <a:ext cx="7886700" cy="994172"/>
          </a:xfrm>
        </p:spPr>
        <p:txBody>
          <a:bodyPr anchor="t"/>
          <a:lstStyle/>
          <a:p>
            <a:r>
              <a:rPr lang="en-GB" b="1" dirty="0" smtClean="0">
                <a:solidFill>
                  <a:srgbClr val="C00000"/>
                </a:solidFill>
              </a:rPr>
              <a:t>Olaparib: Toxicity management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6422" y="1336371"/>
            <a:ext cx="859438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100" dirty="0">
                <a:solidFill>
                  <a:prstClr val="black"/>
                </a:solidFill>
                <a:effectLst/>
                <a:latin typeface="Calibri" panose="020F0502020204030204"/>
              </a:rPr>
              <a:t>March 2016: dose reduced to 200 mg bid due to fatigue and anaemia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100" dirty="0">
              <a:solidFill>
                <a:prstClr val="black"/>
              </a:solidFill>
              <a:effectLst/>
              <a:latin typeface="Calibri" panose="020F0502020204030204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100" dirty="0">
                <a:solidFill>
                  <a:prstClr val="black"/>
                </a:solidFill>
                <a:effectLst/>
                <a:latin typeface="Calibri" panose="020F0502020204030204"/>
              </a:rPr>
              <a:t>April 2016: Continues to have fatigue and anaemia. Schedule adjusted to 4 weeks 200mg bid then 2 weeks off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100" dirty="0">
              <a:solidFill>
                <a:prstClr val="black"/>
              </a:solidFill>
              <a:effectLst/>
              <a:latin typeface="Calibri" panose="020F0502020204030204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100" dirty="0">
                <a:solidFill>
                  <a:prstClr val="black"/>
                </a:solidFill>
                <a:effectLst/>
                <a:latin typeface="Calibri" panose="020F0502020204030204"/>
              </a:rPr>
              <a:t>February 2017: Remains well with reasonable energy; </a:t>
            </a:r>
            <a:r>
              <a:rPr lang="en-GB" sz="2100" dirty="0" err="1">
                <a:solidFill>
                  <a:prstClr val="black"/>
                </a:solidFill>
                <a:effectLst/>
                <a:latin typeface="Calibri" panose="020F0502020204030204"/>
              </a:rPr>
              <a:t>Hb</a:t>
            </a:r>
            <a:r>
              <a:rPr lang="en-GB" sz="2100" dirty="0">
                <a:solidFill>
                  <a:prstClr val="black"/>
                </a:solidFill>
                <a:effectLst/>
                <a:latin typeface="Calibri" panose="020F0502020204030204"/>
              </a:rPr>
              <a:t> 120 g/L; CA125 = 5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86215" y="3367696"/>
            <a:ext cx="6197285" cy="3626675"/>
            <a:chOff x="2333061" y="3338611"/>
            <a:chExt cx="4705904" cy="2753913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/>
            </p:nvPr>
          </p:nvGraphicFramePr>
          <p:xfrm>
            <a:off x="2333061" y="3338611"/>
            <a:ext cx="4705904" cy="27539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Down Arrow 6"/>
            <p:cNvSpPr/>
            <p:nvPr/>
          </p:nvSpPr>
          <p:spPr>
            <a:xfrm>
              <a:off x="3508122" y="3517305"/>
              <a:ext cx="34289" cy="45158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42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Disclosures Related to This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2133"/>
              </a:spcAft>
            </a:pPr>
            <a:r>
              <a:rPr lang="en-US" sz="2489" dirty="0">
                <a:cs typeface="Calibri"/>
              </a:rPr>
              <a:t>Institutional Research Funding:</a:t>
            </a:r>
          </a:p>
          <a:p>
            <a:pPr lvl="1">
              <a:spcBef>
                <a:spcPts val="0"/>
              </a:spcBef>
              <a:spcAft>
                <a:spcPts val="2133"/>
              </a:spcAft>
              <a:buClr>
                <a:schemeClr val="tx2"/>
              </a:buClr>
            </a:pPr>
            <a:r>
              <a:rPr lang="en-US" sz="2133" dirty="0" smtClean="0">
                <a:cs typeface="Calibri"/>
              </a:rPr>
              <a:t>AbbVie, </a:t>
            </a:r>
            <a:r>
              <a:rPr lang="en-US" sz="2133" dirty="0">
                <a:cs typeface="Calibri"/>
              </a:rPr>
              <a:t>AstraZeneca, Clovis</a:t>
            </a:r>
          </a:p>
          <a:p>
            <a:pPr>
              <a:spcBef>
                <a:spcPts val="0"/>
              </a:spcBef>
              <a:spcAft>
                <a:spcPts val="2133"/>
              </a:spcAft>
            </a:pPr>
            <a:r>
              <a:rPr lang="en-US" sz="2489" dirty="0">
                <a:cs typeface="Calibri"/>
              </a:rPr>
              <a:t>Clinical Trial Scientific Steering Committee (uncompensated):</a:t>
            </a:r>
          </a:p>
          <a:p>
            <a:pPr lvl="1">
              <a:spcBef>
                <a:spcPts val="0"/>
              </a:spcBef>
              <a:spcAft>
                <a:spcPts val="2133"/>
              </a:spcAft>
              <a:buClr>
                <a:schemeClr val="tx2"/>
              </a:buClr>
            </a:pPr>
            <a:r>
              <a:rPr lang="en-US" sz="2133" dirty="0">
                <a:cs typeface="Calibri"/>
              </a:rPr>
              <a:t>AbbVie, AstraZeneca, </a:t>
            </a:r>
            <a:r>
              <a:rPr lang="en-US" sz="2133" dirty="0" err="1">
                <a:cs typeface="Calibri"/>
              </a:rPr>
              <a:t>Tesaro</a:t>
            </a:r>
            <a:r>
              <a:rPr lang="en-US" sz="2133" dirty="0">
                <a:cs typeface="Calibri"/>
              </a:rPr>
              <a:t>, Clovis</a:t>
            </a:r>
          </a:p>
        </p:txBody>
      </p:sp>
      <p:sp>
        <p:nvSpPr>
          <p:cNvPr id="4" name="Pladsholder til sidefod 2"/>
          <p:cNvSpPr txBox="1">
            <a:spLocks noGrp="1"/>
          </p:cNvSpPr>
          <p:nvPr/>
        </p:nvSpPr>
        <p:spPr bwMode="auto">
          <a:xfrm>
            <a:off x="138669" y="6235015"/>
            <a:ext cx="1814599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067" b="1" noProof="1">
                <a:solidFill>
                  <a:srgbClr val="0D0D0D"/>
                </a:solidFill>
                <a:effectLst/>
                <a:latin typeface="Arial" pitchFamily="1" charset="0"/>
              </a:rPr>
              <a:t>rcoleman</a:t>
            </a:r>
            <a:r>
              <a:rPr sz="1067" b="1" noProof="1">
                <a:solidFill>
                  <a:srgbClr val="0D0D0D"/>
                </a:solidFill>
                <a:effectLst/>
                <a:latin typeface="Arial" pitchFamily="1" charset="0"/>
              </a:rPr>
              <a:t>@</a:t>
            </a:r>
            <a:r>
              <a:rPr lang="en-US" sz="1067" b="1" noProof="1">
                <a:solidFill>
                  <a:srgbClr val="0D0D0D"/>
                </a:solidFill>
                <a:effectLst/>
                <a:latin typeface="Arial" pitchFamily="1" charset="0"/>
              </a:rPr>
              <a:t>mdanderson.org</a:t>
            </a:r>
            <a:endParaRPr sz="1067" b="1" noProof="1">
              <a:solidFill>
                <a:srgbClr val="0D0D0D"/>
              </a:solidFill>
              <a:effectLst/>
              <a:latin typeface="Arial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64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84201"/>
            <a:ext cx="7772400" cy="806818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alibri"/>
                <a:cs typeface="Calibri"/>
              </a:rPr>
              <a:t>PARPi and 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“Synthetic Lethality”</a:t>
            </a:r>
            <a:endParaRPr lang="en-US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pic>
        <p:nvPicPr>
          <p:cNvPr id="5" name="Content Placeholder 4" descr="Picture 20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b="9098"/>
          <a:stretch>
            <a:fillRect/>
          </a:stretch>
        </p:blipFill>
        <p:spPr>
          <a:xfrm>
            <a:off x="4400783" y="1615700"/>
            <a:ext cx="3818467" cy="3256439"/>
          </a:xfrm>
          <a:noFill/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" name="Picture 5" descr="Picture 19.png"/>
          <p:cNvPicPr>
            <a:picLocks noChangeAspect="1"/>
          </p:cNvPicPr>
          <p:nvPr/>
        </p:nvPicPr>
        <p:blipFill>
          <a:blip r:embed="rId3"/>
          <a:srcRect b="45522"/>
          <a:stretch>
            <a:fillRect/>
          </a:stretch>
        </p:blipFill>
        <p:spPr>
          <a:xfrm>
            <a:off x="5125126" y="2919109"/>
            <a:ext cx="3862351" cy="3320971"/>
          </a:xfrm>
          <a:prstGeom prst="rect">
            <a:avLst/>
          </a:prstGeom>
          <a:noFill/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49749" y="6004695"/>
            <a:ext cx="1204147" cy="273532"/>
          </a:xfrm>
          <a:prstGeom prst="rect">
            <a:avLst/>
          </a:prstGeom>
          <a:solidFill>
            <a:srgbClr val="000090"/>
          </a:solidFill>
          <a:ln>
            <a:solidFill>
              <a:srgbClr val="0000FF"/>
            </a:solidFill>
          </a:ln>
        </p:spPr>
        <p:txBody>
          <a:bodyPr wrap="square" lIns="81276" tIns="40638" rIns="81276" bIns="40638" rtlCol="0" anchor="ctr">
            <a:spAutoFit/>
          </a:bodyPr>
          <a:lstStyle/>
          <a:p>
            <a:pPr algn="ctr"/>
            <a:r>
              <a:rPr lang="en-US" sz="1244" dirty="0">
                <a:solidFill>
                  <a:srgbClr val="FFFF00"/>
                </a:solidFill>
                <a:latin typeface="Arial"/>
                <a:cs typeface="Arial"/>
              </a:rPr>
              <a:t>Nature 2005</a:t>
            </a:r>
          </a:p>
        </p:txBody>
      </p:sp>
      <p:pic>
        <p:nvPicPr>
          <p:cNvPr id="9" name="Content Placeholder 8" descr="Picture 35.png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l="-517" r="-1261"/>
          <a:stretch>
            <a:fillRect/>
          </a:stretch>
        </p:blipFill>
        <p:spPr>
          <a:xfrm>
            <a:off x="435726" y="1580809"/>
            <a:ext cx="3129285" cy="4445390"/>
          </a:xfrm>
        </p:spPr>
      </p:pic>
      <p:sp>
        <p:nvSpPr>
          <p:cNvPr id="10" name="TextBox 9"/>
          <p:cNvSpPr txBox="1"/>
          <p:nvPr/>
        </p:nvSpPr>
        <p:spPr>
          <a:xfrm>
            <a:off x="2960937" y="1675817"/>
            <a:ext cx="1000184" cy="328291"/>
          </a:xfrm>
          <a:prstGeom prst="rect">
            <a:avLst/>
          </a:prstGeom>
          <a:solidFill>
            <a:srgbClr val="660066"/>
          </a:solidFill>
        </p:spPr>
        <p:txBody>
          <a:bodyPr wrap="square" lIns="81276" tIns="40638" rIns="81276" bIns="40638" rtlCol="0">
            <a:spAutoFit/>
          </a:bodyPr>
          <a:lstStyle/>
          <a:p>
            <a:pPr algn="ctr"/>
            <a:r>
              <a:rPr lang="en-US" sz="1600" dirty="0">
                <a:solidFill>
                  <a:srgbClr val="FFFF00"/>
                </a:solidFill>
                <a:latin typeface="Arial"/>
                <a:cs typeface="Arial"/>
              </a:rPr>
              <a:t>BRCA </a:t>
            </a:r>
            <a:r>
              <a:rPr lang="en-US" sz="1600" baseline="30000" dirty="0">
                <a:solidFill>
                  <a:srgbClr val="FFFF00"/>
                </a:solidFill>
                <a:latin typeface="Arial"/>
                <a:cs typeface="Arial"/>
              </a:rPr>
              <a:t>+/+</a:t>
            </a:r>
            <a:endParaRPr lang="en-US" sz="16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9240" y="3613471"/>
            <a:ext cx="1000184" cy="328291"/>
          </a:xfrm>
          <a:prstGeom prst="rect">
            <a:avLst/>
          </a:prstGeom>
          <a:solidFill>
            <a:srgbClr val="660066"/>
          </a:solidFill>
        </p:spPr>
        <p:txBody>
          <a:bodyPr wrap="square" lIns="81276" tIns="40638" rIns="81276" bIns="40638" rtlCol="0">
            <a:spAutoFit/>
          </a:bodyPr>
          <a:lstStyle/>
          <a:p>
            <a:pPr algn="ctr"/>
            <a:r>
              <a:rPr lang="en-US" sz="1600" dirty="0">
                <a:solidFill>
                  <a:srgbClr val="FFFF00"/>
                </a:solidFill>
                <a:latin typeface="Arial"/>
                <a:cs typeface="Arial"/>
              </a:rPr>
              <a:t>BRCA </a:t>
            </a:r>
            <a:r>
              <a:rPr lang="en-US" sz="1600" baseline="30000" dirty="0">
                <a:solidFill>
                  <a:srgbClr val="FFFF00"/>
                </a:solidFill>
                <a:latin typeface="Arial"/>
                <a:cs typeface="Arial"/>
              </a:rPr>
              <a:t>-/-</a:t>
            </a:r>
            <a:endParaRPr lang="en-US" sz="16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52648" y="2788434"/>
            <a:ext cx="1000184" cy="328291"/>
          </a:xfrm>
          <a:prstGeom prst="rect">
            <a:avLst/>
          </a:prstGeom>
          <a:solidFill>
            <a:srgbClr val="660066"/>
          </a:solidFill>
        </p:spPr>
        <p:txBody>
          <a:bodyPr wrap="square" lIns="81276" tIns="40638" rIns="81276" bIns="40638" rtlCol="0">
            <a:spAutoFit/>
          </a:bodyPr>
          <a:lstStyle/>
          <a:p>
            <a:pPr algn="ctr"/>
            <a:r>
              <a:rPr lang="en-US" sz="1600" dirty="0">
                <a:solidFill>
                  <a:srgbClr val="FFFF00"/>
                </a:solidFill>
                <a:latin typeface="Arial"/>
                <a:cs typeface="Arial"/>
              </a:rPr>
              <a:t>BRCA </a:t>
            </a:r>
            <a:r>
              <a:rPr lang="en-US" sz="1600" baseline="30000" dirty="0">
                <a:solidFill>
                  <a:srgbClr val="FFFF00"/>
                </a:solidFill>
                <a:latin typeface="Arial"/>
                <a:cs typeface="Arial"/>
              </a:rPr>
              <a:t>+/-</a:t>
            </a:r>
            <a:endParaRPr lang="en-US" sz="16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>
            <a:off x="2644063" y="1876220"/>
            <a:ext cx="326770" cy="267375"/>
          </a:xfrm>
          <a:prstGeom prst="straightConnector1">
            <a:avLst/>
          </a:prstGeom>
          <a:noFill/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0800000">
            <a:off x="2842106" y="2777340"/>
            <a:ext cx="323620" cy="194880"/>
          </a:xfrm>
          <a:prstGeom prst="straightConnector1">
            <a:avLst/>
          </a:prstGeom>
          <a:noFill/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11" idx="0"/>
          </p:cNvCxnSpPr>
          <p:nvPr/>
        </p:nvCxnSpPr>
        <p:spPr bwMode="auto">
          <a:xfrm flipV="1">
            <a:off x="1269332" y="2906047"/>
            <a:ext cx="661710" cy="707424"/>
          </a:xfrm>
          <a:prstGeom prst="straightConnector1">
            <a:avLst/>
          </a:prstGeom>
          <a:noFill/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2039978" y="3133794"/>
            <a:ext cx="901156" cy="9902"/>
          </a:xfrm>
          <a:prstGeom prst="straightConnector1">
            <a:avLst/>
          </a:prstGeom>
          <a:noFill/>
          <a:ln w="12700" cap="sq" cmpd="sng" algn="ctr">
            <a:solidFill>
              <a:srgbClr val="008000"/>
            </a:solidFill>
            <a:prstDash val="solid"/>
            <a:round/>
            <a:headEnd type="arrow"/>
            <a:tailEnd type="arrow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cxnSp>
      <p:sp>
        <p:nvSpPr>
          <p:cNvPr id="20" name="TextBox 19"/>
          <p:cNvSpPr txBox="1"/>
          <p:nvPr/>
        </p:nvSpPr>
        <p:spPr>
          <a:xfrm>
            <a:off x="2187619" y="3014991"/>
            <a:ext cx="617020" cy="273532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lIns="81276" tIns="40638" rIns="81276" bIns="40638" rtlCol="0">
            <a:spAutoFit/>
          </a:bodyPr>
          <a:lstStyle/>
          <a:p>
            <a:pPr algn="ctr"/>
            <a:r>
              <a:rPr lang="en-US" sz="1244" b="1" dirty="0">
                <a:solidFill>
                  <a:srgbClr val="008000"/>
                </a:solidFill>
                <a:latin typeface="Arial"/>
                <a:cs typeface="Arial"/>
              </a:rPr>
              <a:t>1000x</a:t>
            </a:r>
          </a:p>
        </p:txBody>
      </p:sp>
      <p:sp>
        <p:nvSpPr>
          <p:cNvPr id="17" name="Pladsholder til sidefod 2"/>
          <p:cNvSpPr txBox="1">
            <a:spLocks noGrp="1"/>
          </p:cNvSpPr>
          <p:nvPr/>
        </p:nvSpPr>
        <p:spPr bwMode="auto">
          <a:xfrm>
            <a:off x="138669" y="6235015"/>
            <a:ext cx="1814599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067" b="1" noProof="1">
                <a:solidFill>
                  <a:srgbClr val="0D0D0D"/>
                </a:solidFill>
                <a:effectLst/>
                <a:latin typeface="Arial" pitchFamily="1" charset="0"/>
              </a:rPr>
              <a:t>rcoleman</a:t>
            </a:r>
            <a:r>
              <a:rPr sz="1067" b="1" noProof="1">
                <a:solidFill>
                  <a:srgbClr val="0D0D0D"/>
                </a:solidFill>
                <a:effectLst/>
                <a:latin typeface="Arial" pitchFamily="1" charset="0"/>
              </a:rPr>
              <a:t>@</a:t>
            </a:r>
            <a:r>
              <a:rPr lang="en-US" sz="1067" b="1" noProof="1">
                <a:solidFill>
                  <a:srgbClr val="0D0D0D"/>
                </a:solidFill>
                <a:effectLst/>
                <a:latin typeface="Arial" pitchFamily="1" charset="0"/>
              </a:rPr>
              <a:t>mdanderson.org</a:t>
            </a:r>
            <a:endParaRPr sz="1067" b="1" noProof="1">
              <a:solidFill>
                <a:srgbClr val="0D0D0D"/>
              </a:solidFill>
              <a:effectLst/>
              <a:latin typeface="Arial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32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22" y="381000"/>
            <a:ext cx="7764060" cy="609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451" y="4101425"/>
            <a:ext cx="1329146" cy="530017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44" b="1" dirty="0">
                <a:solidFill>
                  <a:srgbClr val="008000"/>
                </a:solidFill>
                <a:effectLst/>
                <a:latin typeface="Calibri"/>
                <a:cs typeface="Calibri"/>
              </a:rPr>
              <a:t>Efficacy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05227" y="4099461"/>
            <a:ext cx="1322606" cy="53001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44" b="1" dirty="0">
                <a:solidFill>
                  <a:srgbClr val="FF0000"/>
                </a:solidFill>
                <a:effectLst/>
                <a:latin typeface="Calibri"/>
                <a:cs typeface="Calibri"/>
              </a:rPr>
              <a:t>Toxicity</a:t>
            </a:r>
          </a:p>
        </p:txBody>
      </p:sp>
    </p:spTree>
    <p:extLst>
      <p:ext uri="{BB962C8B-B14F-4D97-AF65-F5344CB8AC3E}">
        <p14:creationId xmlns:p14="http://schemas.microsoft.com/office/powerpoint/2010/main" val="285564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6" dirty="0"/>
              <a:t>Take Home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PARP inhibitors, despite being “just a pill”, have adverse events and toxicities that require attention to optimize treatment exposure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Fortunately, most toxicities are manageable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Monitoring should be at least once a month during the first few cycles of therapy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Dose reductions and delay should be utilized to ensure compliance</a:t>
            </a:r>
          </a:p>
        </p:txBody>
      </p:sp>
    </p:spTree>
    <p:extLst>
      <p:ext uri="{BB962C8B-B14F-4D97-AF65-F5344CB8AC3E}">
        <p14:creationId xmlns:p14="http://schemas.microsoft.com/office/powerpoint/2010/main" val="362853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6" dirty="0"/>
              <a:t>Hematologic Toxicity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9222535"/>
              </p:ext>
            </p:extLst>
          </p:nvPr>
        </p:nvGraphicFramePr>
        <p:xfrm>
          <a:off x="259765" y="2112180"/>
          <a:ext cx="8624471" cy="248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395"/>
                <a:gridCol w="1987541"/>
                <a:gridCol w="1399921"/>
                <a:gridCol w="1462141"/>
                <a:gridCol w="1285473"/>
              </a:tblGrid>
              <a:tr h="35221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Toxicity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Grade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Olaparib</a:t>
                      </a:r>
                      <a:r>
                        <a:rPr lang="en-US" sz="1800" baseline="30000" dirty="0" smtClean="0"/>
                        <a:t>1</a:t>
                      </a:r>
                      <a:endParaRPr lang="en-US" sz="1800" baseline="300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Rucaparib</a:t>
                      </a:r>
                      <a:r>
                        <a:rPr lang="en-US" sz="1800" baseline="30000" dirty="0" smtClean="0"/>
                        <a:t>2</a:t>
                      </a:r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Niraparib</a:t>
                      </a:r>
                      <a:r>
                        <a:rPr lang="en-US" sz="1800" baseline="30000" dirty="0" smtClean="0"/>
                        <a:t>3</a:t>
                      </a:r>
                    </a:p>
                  </a:txBody>
                  <a:tcPr marL="88526" marR="88526" marT="40640" marB="40640"/>
                </a:tc>
              </a:tr>
              <a:tr h="352213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Anemia </a:t>
                      </a:r>
                      <a:r>
                        <a:rPr lang="en-US" sz="1800" b="1" baseline="0" dirty="0" smtClean="0"/>
                        <a:t>(%) </a:t>
                      </a:r>
                    </a:p>
                    <a:p>
                      <a:endParaRPr lang="en-US" sz="1800" b="1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r>
                        <a:rPr lang="en-US" sz="1800" b="0" u="none" dirty="0" smtClean="0"/>
                        <a:t>All</a:t>
                      </a:r>
                      <a:r>
                        <a:rPr lang="en-US" sz="1800" b="0" u="none" baseline="0" dirty="0" smtClean="0"/>
                        <a:t> Grades</a:t>
                      </a:r>
                      <a:endParaRPr lang="en-US" sz="1800" b="0" u="none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90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67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50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</a:tr>
              <a:tr h="352213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 3 and 4</a:t>
                      </a:r>
                      <a:endParaRPr lang="en-US" sz="1800" b="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</a:tr>
              <a:tr h="352213">
                <a:tc rowSpan="2">
                  <a:txBody>
                    <a:bodyPr/>
                    <a:lstStyle/>
                    <a:p>
                      <a:r>
                        <a:rPr lang="en-US" sz="1800" b="1" dirty="0" smtClean="0"/>
                        <a:t>Thrombocytopenia</a:t>
                      </a:r>
                      <a:r>
                        <a:rPr lang="en-US" sz="1800" b="1" baseline="0" dirty="0" smtClean="0"/>
                        <a:t> (%)</a:t>
                      </a:r>
                      <a:endParaRPr lang="en-US" sz="1800" b="1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 </a:t>
                      </a:r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30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39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61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</a:tr>
              <a:tr h="352213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</a:t>
                      </a:r>
                      <a:r>
                        <a:rPr lang="en-US" sz="1800" b="0" baseline="0" dirty="0" smtClean="0"/>
                        <a:t>s 3 and 4</a:t>
                      </a:r>
                      <a:endParaRPr lang="en-US" sz="1800" b="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34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</a:tr>
              <a:tr h="352213">
                <a:tc rowSpan="2">
                  <a:txBody>
                    <a:bodyPr/>
                    <a:lstStyle/>
                    <a:p>
                      <a:r>
                        <a:rPr lang="en-US" sz="1800" b="1" baseline="0" dirty="0" smtClean="0"/>
                        <a:t>Neutropenia (%)</a:t>
                      </a:r>
                      <a:endParaRPr lang="en-US" sz="1800" b="1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 </a:t>
                      </a:r>
                      <a:endParaRPr lang="en-US" sz="1800" b="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25</a:t>
                      </a:r>
                      <a:endParaRPr lang="en-US" sz="1800" baseline="300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35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30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</a:tr>
              <a:tr h="352213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Grades</a:t>
                      </a:r>
                      <a:r>
                        <a:rPr lang="en-US" sz="1800" b="0" baseline="0" dirty="0" smtClean="0"/>
                        <a:t> 3 and 4</a:t>
                      </a:r>
                      <a:endParaRPr lang="en-US" sz="1800" b="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7</a:t>
                      </a:r>
                      <a:endParaRPr lang="en-US" sz="1800" baseline="300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</a:t>
                      </a:r>
                      <a:endParaRPr lang="en-US" sz="1800" dirty="0"/>
                    </a:p>
                  </a:txBody>
                  <a:tcPr marL="88526" marR="88526" marT="40640" marB="40640"/>
                </a:tc>
              </a:tr>
            </a:tbl>
          </a:graphicData>
        </a:graphic>
      </p:graphicFrame>
      <p:sp>
        <p:nvSpPr>
          <p:cNvPr id="23602" name="TextBox 5"/>
          <p:cNvSpPr txBox="1">
            <a:spLocks noChangeArrowheads="1"/>
          </p:cNvSpPr>
          <p:nvPr/>
        </p:nvSpPr>
        <p:spPr bwMode="auto">
          <a:xfrm>
            <a:off x="146626" y="6042959"/>
            <a:ext cx="5267596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22" baseline="30000" dirty="0">
                <a:effectLst/>
              </a:rPr>
              <a:t>1</a:t>
            </a:r>
            <a:r>
              <a:rPr lang="en-US" sz="1422" dirty="0">
                <a:effectLst/>
              </a:rPr>
              <a:t>FDA package insert, </a:t>
            </a:r>
            <a:r>
              <a:rPr lang="en-US" sz="1422" baseline="30000" dirty="0">
                <a:effectLst/>
              </a:rPr>
              <a:t>2</a:t>
            </a:r>
            <a:r>
              <a:rPr lang="en-US" sz="1422" dirty="0">
                <a:effectLst/>
              </a:rPr>
              <a:t>FDA package insert, </a:t>
            </a:r>
            <a:r>
              <a:rPr lang="en-US" sz="1422" baseline="30000" dirty="0">
                <a:effectLst/>
              </a:rPr>
              <a:t>3</a:t>
            </a:r>
            <a:r>
              <a:rPr lang="en-US" sz="1422" dirty="0">
                <a:effectLst/>
              </a:rPr>
              <a:t>NOVA NEJM 2016</a:t>
            </a:r>
          </a:p>
        </p:txBody>
      </p:sp>
    </p:spTree>
    <p:extLst>
      <p:ext uri="{BB962C8B-B14F-4D97-AF65-F5344CB8AC3E}">
        <p14:creationId xmlns:p14="http://schemas.microsoft.com/office/powerpoint/2010/main" val="374418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16000"/>
          </a:xfrm>
        </p:spPr>
        <p:txBody>
          <a:bodyPr>
            <a:normAutofit/>
          </a:bodyPr>
          <a:lstStyle/>
          <a:p>
            <a:r>
              <a:rPr lang="en-US" sz="3556" dirty="0">
                <a:latin typeface="Calibri"/>
                <a:cs typeface="Calibri"/>
              </a:rPr>
              <a:t>Gastrointestinal Toxicity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085304"/>
              </p:ext>
            </p:extLst>
          </p:nvPr>
        </p:nvGraphicFramePr>
        <p:xfrm>
          <a:off x="257108" y="1441546"/>
          <a:ext cx="8629784" cy="4469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898"/>
                <a:gridCol w="2241652"/>
                <a:gridCol w="1355838"/>
                <a:gridCol w="1301604"/>
                <a:gridCol w="1305792"/>
              </a:tblGrid>
              <a:tr h="29799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Toxicity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Grade 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Olaparib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baseline="30000" dirty="0" smtClean="0"/>
                        <a:t>1</a:t>
                      </a:r>
                      <a:endParaRPr lang="en-US" sz="1400" baseline="300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Rucaparib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Niraparib</a:t>
                      </a:r>
                      <a:r>
                        <a:rPr lang="en-US" sz="1400" baseline="30000" dirty="0" smtClean="0"/>
                        <a:t>3</a:t>
                      </a:r>
                      <a:endParaRPr lang="en-US" sz="1400" baseline="30000" dirty="0"/>
                    </a:p>
                  </a:txBody>
                  <a:tcPr marL="94452" marR="94452" marT="40625" marB="40625"/>
                </a:tc>
              </a:tr>
              <a:tr h="297996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Nausea </a:t>
                      </a:r>
                      <a:r>
                        <a:rPr lang="en-US" sz="1400" baseline="0" dirty="0" smtClean="0"/>
                        <a:t>(%) </a:t>
                      </a:r>
                    </a:p>
                    <a:p>
                      <a:endParaRPr lang="en-US" sz="1400" b="1" u="none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r>
                        <a:rPr lang="en-US" sz="1400" b="0" u="none" dirty="0" smtClean="0"/>
                        <a:t>All</a:t>
                      </a:r>
                      <a:r>
                        <a:rPr lang="en-US" sz="1400" b="0" u="none" baseline="0" dirty="0" smtClean="0"/>
                        <a:t> Grades</a:t>
                      </a:r>
                      <a:endParaRPr lang="en-US" sz="1400" b="0" u="none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64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77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74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Grade 3 and 4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Constipation </a:t>
                      </a:r>
                      <a:r>
                        <a:rPr lang="en-US" sz="1400" baseline="0" dirty="0" smtClean="0"/>
                        <a:t>(%) </a:t>
                      </a:r>
                    </a:p>
                    <a:p>
                      <a:endParaRPr lang="en-US" sz="1400" b="1" u="none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All </a:t>
                      </a:r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Grade</a:t>
                      </a:r>
                      <a:r>
                        <a:rPr lang="en-US" sz="1400" b="0" baseline="0" dirty="0" smtClean="0"/>
                        <a:t>s 3 and 4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Vomiting </a:t>
                      </a:r>
                      <a:r>
                        <a:rPr lang="en-US" sz="1400" baseline="0" dirty="0" smtClean="0"/>
                        <a:t>(%) </a:t>
                      </a:r>
                    </a:p>
                    <a:p>
                      <a:endParaRPr lang="en-US" sz="1400" b="1" u="none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All 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46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Grades</a:t>
                      </a:r>
                      <a:r>
                        <a:rPr lang="en-US" sz="1400" b="0" baseline="0" dirty="0" smtClean="0"/>
                        <a:t> 3 and 4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Decreased appetite </a:t>
                      </a:r>
                      <a:r>
                        <a:rPr lang="en-US" sz="1400" baseline="0" dirty="0" smtClean="0"/>
                        <a:t>(%) </a:t>
                      </a:r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All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39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Grades 3 and 4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Abdominal pain </a:t>
                      </a:r>
                      <a:r>
                        <a:rPr lang="en-US" sz="1400" baseline="0" dirty="0" smtClean="0"/>
                        <a:t>(%) </a:t>
                      </a:r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All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32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Grades</a:t>
                      </a:r>
                      <a:r>
                        <a:rPr lang="en-US" sz="1400" b="0" baseline="0" dirty="0" smtClean="0"/>
                        <a:t> 3 and 4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Diarrhea </a:t>
                      </a:r>
                      <a:r>
                        <a:rPr lang="en-US" sz="1400" baseline="0" dirty="0" smtClean="0"/>
                        <a:t>(%) </a:t>
                      </a:r>
                    </a:p>
                    <a:p>
                      <a:endParaRPr lang="en-US" sz="1400" b="1" u="none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All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Grades</a:t>
                      </a:r>
                      <a:r>
                        <a:rPr lang="en-US" sz="1400" b="0" baseline="0" dirty="0" smtClean="0"/>
                        <a:t> 3 and 4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Dyspepsia</a:t>
                      </a:r>
                      <a:r>
                        <a:rPr lang="en-US" sz="1400" b="1" u="none" baseline="0" dirty="0" smtClean="0"/>
                        <a:t> </a:t>
                      </a:r>
                      <a:r>
                        <a:rPr lang="en-US" sz="1400" baseline="0" dirty="0" smtClean="0"/>
                        <a:t>(%) </a:t>
                      </a:r>
                    </a:p>
                    <a:p>
                      <a:endParaRPr lang="en-US" sz="1400" b="1" u="none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All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smtClean="0"/>
                        <a:t>9</a:t>
                      </a:r>
                      <a:r>
                        <a:rPr lang="en-US" sz="1400" baseline="30000" smtClean="0"/>
                        <a:t>4</a:t>
                      </a:r>
                      <a:r>
                        <a:rPr lang="en-US" sz="1400" baseline="0" smtClean="0"/>
                        <a:t> 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  <a:tr h="297996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Grades 3 and 4</a:t>
                      </a:r>
                      <a:endParaRPr lang="en-US" sz="1400" b="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&lt;1%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L="94452" marR="94452" marT="40625" marB="40625"/>
                </a:tc>
              </a:tr>
            </a:tbl>
          </a:graphicData>
        </a:graphic>
      </p:graphicFrame>
      <p:sp>
        <p:nvSpPr>
          <p:cNvPr id="22633" name="TextBox 3"/>
          <p:cNvSpPr txBox="1">
            <a:spLocks noChangeArrowheads="1"/>
          </p:cNvSpPr>
          <p:nvPr/>
        </p:nvSpPr>
        <p:spPr bwMode="auto">
          <a:xfrm>
            <a:off x="115051" y="6123441"/>
            <a:ext cx="7898637" cy="28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44" baseline="30000" dirty="0">
                <a:effectLst/>
              </a:rPr>
              <a:t>1</a:t>
            </a:r>
            <a:r>
              <a:rPr lang="en-US" sz="1244" dirty="0">
                <a:effectLst/>
              </a:rPr>
              <a:t>FDA insert, </a:t>
            </a:r>
            <a:r>
              <a:rPr lang="en-US" sz="1244" baseline="30000" dirty="0">
                <a:effectLst/>
              </a:rPr>
              <a:t>2</a:t>
            </a:r>
            <a:r>
              <a:rPr lang="en-US" sz="1244" dirty="0">
                <a:effectLst/>
              </a:rPr>
              <a:t>FDA insert, </a:t>
            </a:r>
            <a:r>
              <a:rPr lang="en-US" sz="1244" baseline="30000" dirty="0">
                <a:effectLst/>
              </a:rPr>
              <a:t>3</a:t>
            </a:r>
            <a:r>
              <a:rPr lang="en-US" sz="1244" dirty="0">
                <a:effectLst/>
              </a:rPr>
              <a:t>NOVA NEJM 2016, </a:t>
            </a:r>
            <a:r>
              <a:rPr lang="en-US" sz="1244" baseline="30000" dirty="0">
                <a:effectLst/>
              </a:rPr>
              <a:t>4</a:t>
            </a:r>
            <a:r>
              <a:rPr lang="en-US" sz="1244" dirty="0">
                <a:effectLst/>
              </a:rPr>
              <a:t>Swisher Lancet </a:t>
            </a:r>
            <a:r>
              <a:rPr lang="en-US" sz="1244" dirty="0" err="1">
                <a:effectLst/>
              </a:rPr>
              <a:t>Onc</a:t>
            </a:r>
            <a:r>
              <a:rPr lang="en-US" sz="1244" dirty="0">
                <a:effectLst/>
              </a:rPr>
              <a:t> 2016, </a:t>
            </a:r>
            <a:r>
              <a:rPr lang="en-US" sz="1244" baseline="30000" dirty="0">
                <a:effectLst/>
              </a:rPr>
              <a:t>5</a:t>
            </a:r>
            <a:r>
              <a:rPr lang="en-US" sz="1244" dirty="0">
                <a:effectLst/>
              </a:rPr>
              <a:t>Ledermann Lancet Oncology 2014</a:t>
            </a:r>
          </a:p>
        </p:txBody>
      </p:sp>
    </p:spTree>
    <p:extLst>
      <p:ext uri="{BB962C8B-B14F-4D97-AF65-F5344CB8AC3E}">
        <p14:creationId xmlns:p14="http://schemas.microsoft.com/office/powerpoint/2010/main" val="42111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6" dirty="0"/>
              <a:t>GI Toxicity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Early response to symptoms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Agent timing, empty stomach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Supportive care measures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Anti-emetics – be aggressive here (pre-empt the AE)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Bowel regimens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Anti-</a:t>
            </a:r>
            <a:r>
              <a:rPr lang="en-US" dirty="0" err="1" smtClean="0"/>
              <a:t>diarrheals</a:t>
            </a:r>
            <a:endParaRPr lang="en-US" dirty="0" smtClean="0"/>
          </a:p>
          <a:p>
            <a:pPr lvl="1"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Appetite stimulants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1067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660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625123"/>
            <a:ext cx="8229600" cy="1016000"/>
          </a:xfrm>
        </p:spPr>
        <p:txBody>
          <a:bodyPr>
            <a:normAutofit/>
          </a:bodyPr>
          <a:lstStyle/>
          <a:p>
            <a:r>
              <a:rPr lang="en-US" sz="3556" dirty="0">
                <a:latin typeface="Calibri"/>
                <a:cs typeface="Calibri"/>
              </a:rPr>
              <a:t>Generalized Toxicity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2525255"/>
              </p:ext>
            </p:extLst>
          </p:nvPr>
        </p:nvGraphicFramePr>
        <p:xfrm>
          <a:off x="457201" y="1803401"/>
          <a:ext cx="8229601" cy="2647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7973"/>
                <a:gridCol w="2245260"/>
                <a:gridCol w="1267488"/>
                <a:gridCol w="1394233"/>
                <a:gridCol w="1294647"/>
              </a:tblGrid>
              <a:tr h="51450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Toxicities</a:t>
                      </a:r>
                      <a:endParaRPr lang="en-US" sz="180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Grade</a:t>
                      </a:r>
                      <a:endParaRPr lang="en-US" sz="180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Olaparib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baseline="30000" dirty="0" smtClean="0"/>
                        <a:t>1</a:t>
                      </a:r>
                      <a:endParaRPr lang="en-US" sz="1800" baseline="3000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Rucaparib</a:t>
                      </a:r>
                      <a:r>
                        <a:rPr lang="en-US" sz="1800" baseline="30000" dirty="0" smtClean="0"/>
                        <a:t>2</a:t>
                      </a:r>
                      <a:endParaRPr lang="en-US" sz="1800" baseline="3000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Niraparib</a:t>
                      </a:r>
                      <a:r>
                        <a:rPr lang="en-US" sz="1800" baseline="30000" dirty="0" smtClean="0"/>
                        <a:t>3</a:t>
                      </a:r>
                      <a:endParaRPr lang="en-US" sz="1800" baseline="30000" dirty="0"/>
                    </a:p>
                  </a:txBody>
                  <a:tcPr marL="97777" marR="97777" marT="40619" marB="40619"/>
                </a:tc>
              </a:tr>
              <a:tr h="352171">
                <a:tc rowSpan="2">
                  <a:txBody>
                    <a:bodyPr/>
                    <a:lstStyle/>
                    <a:p>
                      <a:r>
                        <a:rPr lang="en-US" sz="1800" b="1" dirty="0" smtClean="0"/>
                        <a:t>Fatigue (%)</a:t>
                      </a:r>
                      <a:endParaRPr lang="en-US" sz="1800" b="1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r>
                        <a:rPr lang="en-US" sz="1800" b="0" u="none" dirty="0" smtClean="0"/>
                        <a:t>All</a:t>
                      </a:r>
                      <a:r>
                        <a:rPr lang="en-US" sz="1800" b="0" u="none" baseline="0" dirty="0" smtClean="0"/>
                        <a:t> Grades</a:t>
                      </a:r>
                      <a:endParaRPr lang="en-US" sz="1800" b="0" u="none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66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77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59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</a:tr>
              <a:tr h="352171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 3 and 4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8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11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8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</a:tr>
              <a:tr h="352171">
                <a:tc rowSpan="2">
                  <a:txBody>
                    <a:bodyPr/>
                    <a:lstStyle/>
                    <a:p>
                      <a:r>
                        <a:rPr lang="en-US" sz="1800" b="1" dirty="0" smtClean="0"/>
                        <a:t>Insomnia (%)</a:t>
                      </a:r>
                      <a:endParaRPr lang="en-US" sz="1800" b="1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NR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12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24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</a:tr>
              <a:tr h="352171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Grades 3 and 4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NR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0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0.3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</a:tr>
              <a:tr h="352171">
                <a:tc rowSpan="2">
                  <a:txBody>
                    <a:bodyPr/>
                    <a:lstStyle/>
                    <a:p>
                      <a:r>
                        <a:rPr lang="en-US" sz="1800" b="1" dirty="0" smtClean="0"/>
                        <a:t>Headaches (%)</a:t>
                      </a:r>
                      <a:endParaRPr lang="en-US" sz="1800" b="1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 Grades 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25</a:t>
                      </a:r>
                      <a:r>
                        <a:rPr lang="en-US" sz="1800" b="0" baseline="30000" dirty="0" smtClean="0"/>
                        <a:t>5</a:t>
                      </a:r>
                      <a:endParaRPr lang="en-US" sz="1800" b="0" baseline="3000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17</a:t>
                      </a:r>
                      <a:r>
                        <a:rPr lang="en-US" sz="1800" b="0" baseline="30000" dirty="0" smtClean="0"/>
                        <a:t>4</a:t>
                      </a:r>
                      <a:endParaRPr lang="en-US" sz="1800" b="0" baseline="3000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26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</a:tr>
              <a:tr h="352171">
                <a:tc vMerge="1"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Grades 3 and 4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0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0</a:t>
                      </a:r>
                      <a:r>
                        <a:rPr lang="en-US" sz="1800" b="0" baseline="30000" dirty="0" smtClean="0"/>
                        <a:t>4</a:t>
                      </a:r>
                      <a:endParaRPr lang="en-US" sz="1800" b="0" baseline="30000" dirty="0"/>
                    </a:p>
                  </a:txBody>
                  <a:tcPr marL="97777" marR="97777" marT="40619" marB="406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0.3</a:t>
                      </a:r>
                      <a:endParaRPr lang="en-US" sz="1800" b="0" dirty="0"/>
                    </a:p>
                  </a:txBody>
                  <a:tcPr marL="97777" marR="97777" marT="40619" marB="40619"/>
                </a:tc>
              </a:tr>
            </a:tbl>
          </a:graphicData>
        </a:graphic>
      </p:graphicFrame>
      <p:sp>
        <p:nvSpPr>
          <p:cNvPr id="26674" name="TextBox 6"/>
          <p:cNvSpPr txBox="1">
            <a:spLocks noChangeArrowheads="1"/>
          </p:cNvSpPr>
          <p:nvPr/>
        </p:nvSpPr>
        <p:spPr bwMode="auto">
          <a:xfrm>
            <a:off x="93691" y="6086493"/>
            <a:ext cx="8913017" cy="28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44" baseline="30000" dirty="0">
                <a:effectLst/>
              </a:rPr>
              <a:t>1</a:t>
            </a:r>
            <a:r>
              <a:rPr lang="en-US" sz="1244" dirty="0">
                <a:effectLst/>
              </a:rPr>
              <a:t>FDA insert, </a:t>
            </a:r>
            <a:r>
              <a:rPr lang="en-US" sz="1244" baseline="30000" dirty="0">
                <a:effectLst/>
              </a:rPr>
              <a:t>2</a:t>
            </a:r>
            <a:r>
              <a:rPr lang="en-US" sz="1244" dirty="0">
                <a:effectLst/>
              </a:rPr>
              <a:t>FDA insert, </a:t>
            </a:r>
            <a:r>
              <a:rPr lang="en-US" sz="1244" baseline="30000" dirty="0">
                <a:effectLst/>
              </a:rPr>
              <a:t>3</a:t>
            </a:r>
            <a:r>
              <a:rPr lang="en-US" sz="1244" dirty="0">
                <a:effectLst/>
              </a:rPr>
              <a:t>NOVA NEJM 2016, </a:t>
            </a:r>
            <a:r>
              <a:rPr lang="en-US" sz="1244" baseline="30000" dirty="0">
                <a:effectLst/>
              </a:rPr>
              <a:t>4</a:t>
            </a:r>
            <a:r>
              <a:rPr lang="en-US" sz="1244" dirty="0">
                <a:effectLst/>
              </a:rPr>
              <a:t>Swisher Lancet </a:t>
            </a:r>
            <a:r>
              <a:rPr lang="en-US" sz="1244" dirty="0" err="1">
                <a:effectLst/>
              </a:rPr>
              <a:t>Onc</a:t>
            </a:r>
            <a:r>
              <a:rPr lang="en-US" sz="1244" dirty="0">
                <a:effectLst/>
              </a:rPr>
              <a:t> 2016, </a:t>
            </a:r>
            <a:r>
              <a:rPr lang="en-US" sz="1244" baseline="30000" dirty="0">
                <a:effectLst/>
              </a:rPr>
              <a:t>5</a:t>
            </a:r>
            <a:r>
              <a:rPr lang="en-US" sz="1244" dirty="0">
                <a:effectLst/>
              </a:rPr>
              <a:t>Ledermann Lancet Oncology 2014</a:t>
            </a:r>
          </a:p>
        </p:txBody>
      </p:sp>
    </p:spTree>
    <p:extLst>
      <p:ext uri="{BB962C8B-B14F-4D97-AF65-F5344CB8AC3E}">
        <p14:creationId xmlns:p14="http://schemas.microsoft.com/office/powerpoint/2010/main" val="158060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PARP_TU_ImageforPPT.jpg"/>
          <p:cNvPicPr>
            <a:picLocks noChangeAspect="1"/>
          </p:cNvPicPr>
          <p:nvPr/>
        </p:nvPicPr>
        <p:blipFill>
          <a:blip r:embed="rId3">
            <a:alphaModFix amt="51000"/>
          </a:blip>
          <a:srcRect b="476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Subtitle 8"/>
          <p:cNvSpPr>
            <a:spLocks noGrp="1"/>
          </p:cNvSpPr>
          <p:nvPr>
            <p:ph type="subTitle" idx="4294967295"/>
          </p:nvPr>
        </p:nvSpPr>
        <p:spPr>
          <a:xfrm>
            <a:off x="3095441" y="4473504"/>
            <a:ext cx="6048559" cy="1871133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FFFF"/>
                </a:solidFill>
                <a:latin typeface="Calibri"/>
                <a:cs typeface="Calibri"/>
              </a:rPr>
              <a:t>Robert L. Coleman, MD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b="1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1600" b="1" i="1" dirty="0">
                <a:solidFill>
                  <a:srgbClr val="FFFFFF"/>
                </a:solidFill>
                <a:latin typeface="Calibri"/>
                <a:cs typeface="Calibri"/>
              </a:rPr>
              <a:t>Professor &amp; Deputy Chair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1" dirty="0">
                <a:solidFill>
                  <a:srgbClr val="FFFFFF"/>
                </a:solidFill>
                <a:latin typeface="Calibri"/>
                <a:cs typeface="Calibri"/>
              </a:rPr>
              <a:t>Department of Gynecologic Oncology &amp; Reproductive Medicine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1" dirty="0">
                <a:solidFill>
                  <a:srgbClr val="FFFFFF"/>
                </a:solidFill>
                <a:latin typeface="Calibri"/>
                <a:cs typeface="Calibri"/>
              </a:rPr>
              <a:t>University of Texas, M.D. Anderson Cancer Center</a:t>
            </a:r>
          </a:p>
        </p:txBody>
      </p:sp>
      <p:sp>
        <p:nvSpPr>
          <p:cNvPr id="5123" name="Title 4"/>
          <p:cNvSpPr>
            <a:spLocks noGrp="1"/>
          </p:cNvSpPr>
          <p:nvPr>
            <p:ph type="ctrTitle" idx="4294967295"/>
          </p:nvPr>
        </p:nvSpPr>
        <p:spPr>
          <a:xfrm>
            <a:off x="0" y="546100"/>
            <a:ext cx="9144000" cy="18288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Calibri"/>
                <a:cs typeface="Calibri"/>
              </a:rPr>
              <a:t>Unique Toxicities with PARP Inhibitors</a:t>
            </a:r>
            <a:r>
              <a:rPr lang="is-IS" b="1" dirty="0" smtClean="0">
                <a:solidFill>
                  <a:srgbClr val="FFFF00"/>
                </a:solidFill>
                <a:latin typeface="Calibri"/>
                <a:cs typeface="Calibri"/>
              </a:rPr>
              <a:t>…and What to do</a:t>
            </a:r>
            <a:endParaRPr lang="en-US" b="1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90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92954" y="426158"/>
            <a:ext cx="8558092" cy="10160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/>
                <a:cs typeface="Calibri"/>
              </a:rPr>
              <a:t>Additional Toxicities That Differ Between Agents 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4593100"/>
              </p:ext>
            </p:extLst>
          </p:nvPr>
        </p:nvGraphicFramePr>
        <p:xfrm>
          <a:off x="230374" y="1495405"/>
          <a:ext cx="8683252" cy="4070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7034"/>
                <a:gridCol w="2240177"/>
                <a:gridCol w="1283249"/>
                <a:gridCol w="1372447"/>
                <a:gridCol w="1310345"/>
              </a:tblGrid>
              <a:tr h="51482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Toxicities</a:t>
                      </a:r>
                      <a:endParaRPr lang="en-US" sz="180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Grade</a:t>
                      </a:r>
                      <a:endParaRPr lang="en-US" sz="1800" baseline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Olaparib</a:t>
                      </a:r>
                      <a:r>
                        <a:rPr lang="en-US" sz="1800" baseline="30000" dirty="0" smtClean="0"/>
                        <a:t>1</a:t>
                      </a:r>
                      <a:endParaRPr lang="en-US" sz="1800" baseline="3000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Rucaparib</a:t>
                      </a:r>
                      <a:r>
                        <a:rPr lang="en-US" sz="1800" baseline="30000" dirty="0" smtClean="0"/>
                        <a:t>2</a:t>
                      </a:r>
                      <a:endParaRPr lang="en-US" sz="1800" baseline="3000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Niraparib</a:t>
                      </a:r>
                      <a:r>
                        <a:rPr lang="en-US" sz="1800" baseline="30000" dirty="0" smtClean="0"/>
                        <a:t>3</a:t>
                      </a:r>
                      <a:endParaRPr lang="en-US" sz="1800" baseline="30000" dirty="0"/>
                    </a:p>
                  </a:txBody>
                  <a:tcPr marL="97556" marR="97556" marT="40644" marB="40644"/>
                </a:tc>
              </a:tr>
              <a:tr h="352220">
                <a:tc rowSpan="2">
                  <a:txBody>
                    <a:bodyPr/>
                    <a:lstStyle/>
                    <a:p>
                      <a:r>
                        <a:rPr lang="en-US" sz="1800" b="1" dirty="0" smtClean="0"/>
                        <a:t>Increased Creatinine (%)</a:t>
                      </a:r>
                      <a:endParaRPr lang="en-US" sz="1800" b="1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30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92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Grades 3 and 4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2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1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rowSpan="2">
                  <a:txBody>
                    <a:bodyPr/>
                    <a:lstStyle/>
                    <a:p>
                      <a:r>
                        <a:rPr lang="en-US" sz="1800" b="1" dirty="0" smtClean="0"/>
                        <a:t>Elevated </a:t>
                      </a:r>
                      <a:r>
                        <a:rPr lang="en-US" sz="1800" b="1" baseline="0" dirty="0" smtClean="0"/>
                        <a:t>ALT (%)</a:t>
                      </a:r>
                      <a:endParaRPr lang="en-US" sz="1800" b="1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74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Grades</a:t>
                      </a:r>
                      <a:r>
                        <a:rPr lang="en-US" sz="1800" b="0" baseline="0" dirty="0" smtClean="0"/>
                        <a:t> 3 and 4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13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rowSpan="2">
                  <a:txBody>
                    <a:bodyPr/>
                    <a:lstStyle/>
                    <a:p>
                      <a:r>
                        <a:rPr lang="en-US" sz="1800" b="1" dirty="0" smtClean="0"/>
                        <a:t>Elevated AST (%)</a:t>
                      </a:r>
                      <a:endParaRPr lang="en-US" sz="1800" b="1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 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73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vMerge="1"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Grades 3</a:t>
                      </a:r>
                      <a:r>
                        <a:rPr lang="en-US" sz="1800" b="0" baseline="0" dirty="0" smtClean="0"/>
                        <a:t> and 4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5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rowSpan="2">
                  <a:txBody>
                    <a:bodyPr/>
                    <a:lstStyle/>
                    <a:p>
                      <a:r>
                        <a:rPr lang="en-US" sz="1800" b="1" dirty="0" smtClean="0"/>
                        <a:t>Hypertension (%)</a:t>
                      </a:r>
                      <a:endParaRPr lang="en-US" sz="1800" b="1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19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vMerge="1">
                  <a:txBody>
                    <a:bodyPr/>
                    <a:lstStyle/>
                    <a:p>
                      <a:endParaRPr lang="en-US" sz="1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Grades</a:t>
                      </a:r>
                      <a:r>
                        <a:rPr lang="en-US" sz="1800" b="0" baseline="0" dirty="0" smtClean="0"/>
                        <a:t> 3 and 4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8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Dyspnea</a:t>
                      </a:r>
                      <a:r>
                        <a:rPr lang="en-US" sz="1800" b="1" baseline="0" dirty="0" smtClean="0"/>
                        <a:t> (%)</a:t>
                      </a:r>
                      <a:endParaRPr lang="en-US" sz="1800" b="1" dirty="0" smtClean="0"/>
                    </a:p>
                    <a:p>
                      <a:endParaRPr lang="en-US" sz="1800" b="1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All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21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19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  <a:tr h="352220">
                <a:tc vMerge="1"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Grades 3 and 4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-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0.5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/>
                        <a:t>1</a:t>
                      </a:r>
                      <a:endParaRPr lang="en-US" sz="1800" b="0" dirty="0"/>
                    </a:p>
                  </a:txBody>
                  <a:tcPr marL="97556" marR="97556" marT="40644" marB="40644"/>
                </a:tc>
              </a:tr>
            </a:tbl>
          </a:graphicData>
        </a:graphic>
      </p:graphicFrame>
      <p:sp>
        <p:nvSpPr>
          <p:cNvPr id="27742" name="TextBox 6"/>
          <p:cNvSpPr txBox="1">
            <a:spLocks noChangeArrowheads="1"/>
          </p:cNvSpPr>
          <p:nvPr/>
        </p:nvSpPr>
        <p:spPr bwMode="auto">
          <a:xfrm>
            <a:off x="457200" y="5951402"/>
            <a:ext cx="8043259" cy="28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44" baseline="30000" dirty="0">
                <a:effectLst/>
              </a:rPr>
              <a:t>1</a:t>
            </a:r>
            <a:r>
              <a:rPr lang="en-US" sz="1244" dirty="0">
                <a:effectLst/>
              </a:rPr>
              <a:t>FDA insert, </a:t>
            </a:r>
            <a:r>
              <a:rPr lang="en-US" sz="1244" baseline="30000" dirty="0">
                <a:effectLst/>
              </a:rPr>
              <a:t>2</a:t>
            </a:r>
            <a:r>
              <a:rPr lang="en-US" sz="1244" dirty="0">
                <a:effectLst/>
              </a:rPr>
              <a:t>FDA insert, </a:t>
            </a:r>
            <a:r>
              <a:rPr lang="en-US" sz="1244" baseline="30000" dirty="0">
                <a:effectLst/>
              </a:rPr>
              <a:t>3</a:t>
            </a:r>
            <a:r>
              <a:rPr lang="en-US" sz="1244" dirty="0">
                <a:effectLst/>
              </a:rPr>
              <a:t>NOVA NEJM 2016, </a:t>
            </a:r>
          </a:p>
        </p:txBody>
      </p:sp>
    </p:spTree>
    <p:extLst>
      <p:ext uri="{BB962C8B-B14F-4D97-AF65-F5344CB8AC3E}">
        <p14:creationId xmlns:p14="http://schemas.microsoft.com/office/powerpoint/2010/main" val="302001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6" dirty="0"/>
              <a:t>Elevation in </a:t>
            </a:r>
            <a:r>
              <a:rPr lang="en-US" sz="3556" dirty="0" err="1"/>
              <a:t>Creatinine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Related to effect of PARP inhibitor on renal transporter proteins MATE1 and MATE2-K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Increase in creatinine without corresponding kidney dysfunction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Utilize nuclear medicine testing to determine the true GFR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Avoid dose reduction or drug interruption if the GFR is appropriate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1067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824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/>
                <a:cs typeface="Calibri"/>
              </a:rPr>
              <a:t>Other AE’s of </a:t>
            </a:r>
            <a:r>
              <a:rPr lang="en-US" dirty="0" smtClean="0">
                <a:latin typeface="Calibri"/>
                <a:cs typeface="Calibri"/>
              </a:rPr>
              <a:t>Interest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37684" y="1567875"/>
            <a:ext cx="8349116" cy="446766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sz="2133" u="sng" dirty="0">
                <a:latin typeface="Calibri"/>
                <a:cs typeface="Calibri"/>
              </a:rPr>
              <a:t>Pneumonitis </a:t>
            </a:r>
            <a:r>
              <a:rPr lang="en-US" sz="2133" dirty="0">
                <a:latin typeface="Calibri"/>
                <a:cs typeface="Calibri"/>
              </a:rPr>
              <a:t>  </a:t>
            </a:r>
            <a:br>
              <a:rPr lang="en-US" sz="2133" dirty="0">
                <a:latin typeface="Calibri"/>
                <a:cs typeface="Calibri"/>
              </a:rPr>
            </a:br>
            <a:r>
              <a:rPr lang="en-US" sz="2133" dirty="0" err="1">
                <a:latin typeface="Calibri"/>
                <a:cs typeface="Calibri"/>
              </a:rPr>
              <a:t>Olaparib</a:t>
            </a:r>
            <a:r>
              <a:rPr lang="en-US" sz="2133" dirty="0">
                <a:latin typeface="Calibri"/>
                <a:cs typeface="Calibri"/>
              </a:rPr>
              <a:t>: &lt;1% 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sz="2133" u="sng" dirty="0">
                <a:latin typeface="Calibri"/>
                <a:cs typeface="Calibri"/>
              </a:rPr>
              <a:t>AML/MDS</a:t>
            </a:r>
            <a:br>
              <a:rPr lang="en-US" sz="2133" u="sng" dirty="0">
                <a:latin typeface="Calibri"/>
                <a:cs typeface="Calibri"/>
              </a:rPr>
            </a:br>
            <a:r>
              <a:rPr lang="en-US" sz="2133" dirty="0" err="1" smtClean="0">
                <a:latin typeface="Calibri"/>
                <a:cs typeface="Calibri"/>
              </a:rPr>
              <a:t>Olaparib</a:t>
            </a:r>
            <a:r>
              <a:rPr lang="en-US" sz="2133" dirty="0" smtClean="0">
                <a:latin typeface="Calibri"/>
                <a:cs typeface="Calibri"/>
              </a:rPr>
              <a:t> 0.8</a:t>
            </a:r>
            <a:r>
              <a:rPr lang="en-US" sz="2133" dirty="0">
                <a:latin typeface="Calibri"/>
                <a:cs typeface="Calibri"/>
              </a:rPr>
              <a:t>% (22/2618)</a:t>
            </a:r>
            <a:r>
              <a:rPr lang="en-US" sz="2133" baseline="30000" dirty="0">
                <a:latin typeface="Calibri"/>
                <a:cs typeface="Calibri"/>
              </a:rPr>
              <a:t>1</a:t>
            </a:r>
            <a:r>
              <a:rPr lang="en-US" sz="2133" dirty="0">
                <a:latin typeface="Calibri"/>
                <a:cs typeface="Calibri"/>
              </a:rPr>
              <a:t/>
            </a:r>
            <a:br>
              <a:rPr lang="en-US" sz="2133" dirty="0">
                <a:latin typeface="Calibri"/>
                <a:cs typeface="Calibri"/>
              </a:rPr>
            </a:br>
            <a:r>
              <a:rPr lang="en-US" sz="2133" dirty="0" err="1" smtClean="0">
                <a:latin typeface="Calibri"/>
                <a:cs typeface="Calibri"/>
              </a:rPr>
              <a:t>Rucaparib</a:t>
            </a:r>
            <a:r>
              <a:rPr lang="en-US" sz="2133" dirty="0" smtClean="0">
                <a:latin typeface="Calibri"/>
                <a:cs typeface="Calibri"/>
              </a:rPr>
              <a:t> 0.5</a:t>
            </a:r>
            <a:r>
              <a:rPr lang="en-US" sz="2133" dirty="0">
                <a:latin typeface="Calibri"/>
                <a:cs typeface="Calibri"/>
              </a:rPr>
              <a:t>% (2/377)</a:t>
            </a:r>
            <a:r>
              <a:rPr lang="en-US" sz="2133" baseline="30000" dirty="0">
                <a:latin typeface="Calibri"/>
                <a:cs typeface="Calibri"/>
              </a:rPr>
              <a:t>2</a:t>
            </a:r>
            <a:r>
              <a:rPr lang="en-US" sz="2133" dirty="0">
                <a:latin typeface="Calibri"/>
                <a:cs typeface="Calibri"/>
              </a:rPr>
              <a:t/>
            </a:r>
            <a:br>
              <a:rPr lang="en-US" sz="2133" dirty="0">
                <a:latin typeface="Calibri"/>
                <a:cs typeface="Calibri"/>
              </a:rPr>
            </a:br>
            <a:r>
              <a:rPr lang="en-US" sz="2133" dirty="0" err="1" smtClean="0">
                <a:latin typeface="Calibri"/>
                <a:cs typeface="Calibri"/>
              </a:rPr>
              <a:t>Niraparib</a:t>
            </a:r>
            <a:r>
              <a:rPr lang="en-US" sz="2133" dirty="0" smtClean="0">
                <a:latin typeface="Calibri"/>
                <a:cs typeface="Calibri"/>
              </a:rPr>
              <a:t> 1.4</a:t>
            </a:r>
            <a:r>
              <a:rPr lang="en-US" sz="2133" dirty="0">
                <a:latin typeface="Calibri"/>
                <a:cs typeface="Calibri"/>
              </a:rPr>
              <a:t>%  (5/367)</a:t>
            </a:r>
            <a:r>
              <a:rPr lang="en-US" sz="2133" baseline="30000" dirty="0">
                <a:latin typeface="Calibri"/>
                <a:cs typeface="Calibri"/>
              </a:rPr>
              <a:t>3</a:t>
            </a:r>
            <a:r>
              <a:rPr lang="en-US" sz="2133" dirty="0">
                <a:latin typeface="Calibri"/>
                <a:cs typeface="Calibri"/>
              </a:rPr>
              <a:t> 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sz="2133" u="sng" dirty="0">
                <a:latin typeface="Calibri"/>
                <a:cs typeface="Calibri"/>
              </a:rPr>
              <a:t>Increase in cholesterol</a:t>
            </a:r>
            <a:r>
              <a:rPr lang="en-US" sz="2133" dirty="0">
                <a:latin typeface="Calibri"/>
                <a:cs typeface="Calibri"/>
              </a:rPr>
              <a:t/>
            </a:r>
            <a:br>
              <a:rPr lang="en-US" sz="2133" dirty="0">
                <a:latin typeface="Calibri"/>
                <a:cs typeface="Calibri"/>
              </a:rPr>
            </a:br>
            <a:r>
              <a:rPr lang="en-US" sz="2133" dirty="0">
                <a:latin typeface="Calibri"/>
                <a:cs typeface="Calibri"/>
              </a:rPr>
              <a:t>Rucaparib</a:t>
            </a:r>
            <a:r>
              <a:rPr lang="en-US" sz="2133" baseline="30000" dirty="0">
                <a:latin typeface="Calibri"/>
                <a:cs typeface="Calibri"/>
              </a:rPr>
              <a:t>2</a:t>
            </a:r>
            <a:r>
              <a:rPr lang="en-US" sz="2133" dirty="0" smtClean="0">
                <a:latin typeface="Calibri"/>
                <a:cs typeface="Calibri"/>
              </a:rPr>
              <a:t>: 40</a:t>
            </a:r>
            <a:r>
              <a:rPr lang="en-US" sz="2133" dirty="0">
                <a:latin typeface="Calibri"/>
                <a:cs typeface="Calibri"/>
              </a:rPr>
              <a:t>%/2%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sz="2133" u="sng" dirty="0">
                <a:latin typeface="Calibri"/>
                <a:cs typeface="Calibri"/>
              </a:rPr>
              <a:t>Rash/photosensitivity reaction</a:t>
            </a:r>
            <a:br>
              <a:rPr lang="en-US" sz="2133" u="sng" dirty="0">
                <a:latin typeface="Calibri"/>
                <a:cs typeface="Calibri"/>
              </a:rPr>
            </a:br>
            <a:r>
              <a:rPr lang="en-US" sz="2133" dirty="0" err="1">
                <a:latin typeface="Calibri"/>
                <a:cs typeface="Calibri"/>
              </a:rPr>
              <a:t>Rucaparib</a:t>
            </a:r>
            <a:r>
              <a:rPr lang="en-US" sz="2133" dirty="0" smtClean="0">
                <a:latin typeface="Calibri"/>
                <a:cs typeface="Calibri"/>
              </a:rPr>
              <a:t>: 15</a:t>
            </a:r>
            <a:r>
              <a:rPr lang="en-US" sz="2133" dirty="0">
                <a:latin typeface="Calibri"/>
                <a:cs typeface="Calibri"/>
              </a:rPr>
              <a:t>%/10% </a:t>
            </a:r>
            <a:br>
              <a:rPr lang="en-US" sz="2133" dirty="0">
                <a:latin typeface="Calibri"/>
                <a:cs typeface="Calibri"/>
              </a:rPr>
            </a:br>
            <a:r>
              <a:rPr lang="en-US" sz="2133" dirty="0">
                <a:latin typeface="Calibri"/>
                <a:cs typeface="Calibri"/>
              </a:rPr>
              <a:t>Olaparib: 25%/0%</a:t>
            </a:r>
          </a:p>
        </p:txBody>
      </p:sp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457200" y="5916790"/>
            <a:ext cx="3427861" cy="28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44" baseline="30000" dirty="0">
                <a:effectLst/>
              </a:rPr>
              <a:t>1</a:t>
            </a:r>
            <a:r>
              <a:rPr lang="en-US" sz="1244" dirty="0">
                <a:effectLst/>
              </a:rPr>
              <a:t>FDA insert, </a:t>
            </a:r>
            <a:r>
              <a:rPr lang="en-US" sz="1244" baseline="30000" dirty="0">
                <a:effectLst/>
              </a:rPr>
              <a:t>2</a:t>
            </a:r>
            <a:r>
              <a:rPr lang="en-US" sz="1244" dirty="0">
                <a:effectLst/>
              </a:rPr>
              <a:t>FDA insert, </a:t>
            </a:r>
            <a:r>
              <a:rPr lang="en-US" sz="1244" baseline="30000" dirty="0">
                <a:effectLst/>
              </a:rPr>
              <a:t>3</a:t>
            </a:r>
            <a:r>
              <a:rPr lang="en-US" sz="1244" dirty="0">
                <a:effectLst/>
              </a:rPr>
              <a:t>NOVA NEJM 2016, </a:t>
            </a:r>
          </a:p>
        </p:txBody>
      </p:sp>
      <p:pic>
        <p:nvPicPr>
          <p:cNvPr id="2" name="Picture 1" descr="Screen Shot 2017-02-20 at 7.53.0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6" t="20833" r="5761" b="8079"/>
          <a:stretch/>
        </p:blipFill>
        <p:spPr>
          <a:xfrm>
            <a:off x="4633862" y="2166138"/>
            <a:ext cx="4275048" cy="2737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533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6" dirty="0"/>
              <a:t>General Toxicity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G1: </a:t>
            </a:r>
          </a:p>
          <a:p>
            <a:pPr lvl="1"/>
            <a:r>
              <a:rPr lang="en-US" dirty="0" smtClean="0"/>
              <a:t>Monitor</a:t>
            </a:r>
          </a:p>
          <a:p>
            <a:r>
              <a:rPr lang="en-US" dirty="0" smtClean="0"/>
              <a:t>G2:</a:t>
            </a:r>
          </a:p>
          <a:p>
            <a:pPr lvl="1"/>
            <a:r>
              <a:rPr lang="en-US" dirty="0" smtClean="0"/>
              <a:t>Monitor</a:t>
            </a:r>
          </a:p>
          <a:p>
            <a:pPr lvl="1"/>
            <a:r>
              <a:rPr lang="en-US" dirty="0" smtClean="0"/>
              <a:t>Thrombocytopenia – hold agent, dose reduction</a:t>
            </a:r>
          </a:p>
          <a:p>
            <a:r>
              <a:rPr lang="en-US" dirty="0" smtClean="0"/>
              <a:t>G3/4: </a:t>
            </a:r>
          </a:p>
          <a:p>
            <a:pPr lvl="1"/>
            <a:r>
              <a:rPr lang="en-US" dirty="0" smtClean="0"/>
              <a:t>Hold agent</a:t>
            </a:r>
          </a:p>
          <a:p>
            <a:pPr lvl="1"/>
            <a:r>
              <a:rPr lang="en-US" dirty="0" smtClean="0"/>
              <a:t>Dose reduction</a:t>
            </a:r>
          </a:p>
          <a:p>
            <a:pPr lvl="1"/>
            <a:r>
              <a:rPr lang="en-US" dirty="0"/>
              <a:t>Consider transfusion, growth factors</a:t>
            </a:r>
          </a:p>
          <a:p>
            <a:pPr marL="406405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515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6" dirty="0"/>
              <a:t>PARP Inhibitor Toxicity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3402"/>
            <a:ext cx="8229600" cy="4261309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Typically, easily managed with supportive care and dose reduction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Patients should be monitored closely during the first cycles of therapy</a:t>
            </a:r>
          </a:p>
          <a:p>
            <a:pPr lvl="1">
              <a:spcBef>
                <a:spcPts val="0"/>
              </a:spcBef>
              <a:spcAft>
                <a:spcPts val="1067"/>
              </a:spcAft>
            </a:pPr>
            <a:r>
              <a:rPr lang="en-US" dirty="0" smtClean="0"/>
              <a:t>Off protocol, I frequently ramp up dose after 2 weeks (start at dose level -1)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r>
              <a:rPr lang="en-US" dirty="0"/>
              <a:t>It is important to manage expectations of patients and caregivers to alleviate key symptoms so that therapy can continue uninterrupted</a:t>
            </a:r>
          </a:p>
          <a:p>
            <a:pPr>
              <a:spcBef>
                <a:spcPts val="0"/>
              </a:spcBef>
              <a:spcAft>
                <a:spcPts val="1067"/>
              </a:spcAft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1067"/>
              </a:spcAft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1067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996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900" b="1" dirty="0" smtClean="0">
                <a:solidFill>
                  <a:srgbClr val="FFFFFF"/>
                </a:solidFill>
                <a:effectLst/>
              </a:rPr>
              <a:t>A 65-year-old woman with a BRCA1 germline mutation is started on </a:t>
            </a:r>
            <a:r>
              <a:rPr lang="en-US" sz="1900" b="1" dirty="0" err="1" smtClean="0">
                <a:solidFill>
                  <a:srgbClr val="FFFFFF"/>
                </a:solidFill>
                <a:effectLst/>
              </a:rPr>
              <a:t>olaparib</a:t>
            </a:r>
            <a:r>
              <a:rPr lang="en-US" sz="1900" b="1" dirty="0" smtClean="0">
                <a:solidFill>
                  <a:srgbClr val="FFFFFF"/>
                </a:solidFill>
                <a:effectLst/>
              </a:rPr>
              <a:t>, and after 6 weeks her hemoglobin has dropped from 11.0 to 8.8 g/</a:t>
            </a:r>
            <a:r>
              <a:rPr lang="en-US" sz="1900" b="1" dirty="0" err="1" smtClean="0">
                <a:solidFill>
                  <a:srgbClr val="FFFFFF"/>
                </a:solidFill>
                <a:effectLst/>
              </a:rPr>
              <a:t>dL</a:t>
            </a:r>
            <a:r>
              <a:rPr lang="en-US" sz="1900" b="1" dirty="0" smtClean="0">
                <a:solidFill>
                  <a:srgbClr val="FFFFFF"/>
                </a:solidFill>
                <a:effectLst/>
              </a:rPr>
              <a:t> with no evidence of hemolysis or bleeding. CA125 has decreased from 350 to 150. In addition to supportive measures such as erythropoiesis-stimulating agents and transfusion, what would be your most likely management approach?</a:t>
            </a:r>
            <a:endParaRPr lang="en-US" sz="1900" b="1" dirty="0">
              <a:solidFill>
                <a:srgbClr val="FFFFFF"/>
              </a:solidFill>
              <a:effectLst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800" b="1" dirty="0">
                <a:solidFill>
                  <a:srgbClr val="FFFFFF"/>
                </a:solidFill>
                <a:effectLst/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625148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521794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420888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65-year-old woman with a BRCA1 germline mutation is started on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olaparib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, and after 6 weeks her hemoglobin has dropped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from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11.0 to 8.8 g/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dL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with no evidence of hemolysis or bleeding.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CA-125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has decreased from 350 to 150. In addition to supportive measures such as erythropoiesis-stimulating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agents and transfusion,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what would be your most likely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management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approach? 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79192" y="263691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Continue olaparib</a:t>
            </a:r>
            <a:endParaRPr lang="en-US" sz="13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79192" y="314096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Continue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79192" y="361187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Hold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olaparib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until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increases, restart at same dose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79192" y="4082776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Continue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79192" y="458683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Continue 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olaparib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9192" y="50851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Hold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olaparib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until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increases, restart at same dose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9192" y="5522936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Hold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olaparib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until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increases, restart at a lower dose 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100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900" b="1" dirty="0" smtClean="0">
                <a:solidFill>
                  <a:srgbClr val="FFFFFF"/>
                </a:solidFill>
                <a:effectLst/>
              </a:rPr>
              <a:t>A patient with recurrent EOC and a deleterious germline BRCA mutation has received 3 lines of chemotherapy and is currently receiving </a:t>
            </a:r>
            <a:r>
              <a:rPr lang="en-US" sz="1900" b="1" dirty="0" err="1" smtClean="0">
                <a:solidFill>
                  <a:srgbClr val="FFFFFF"/>
                </a:solidFill>
                <a:effectLst/>
              </a:rPr>
              <a:t>olaparib</a:t>
            </a:r>
            <a:r>
              <a:rPr lang="en-US" sz="1900" b="1" dirty="0" smtClean="0">
                <a:solidFill>
                  <a:srgbClr val="FFFFFF"/>
                </a:solidFill>
                <a:effectLst/>
              </a:rPr>
              <a:t> and responding. However, she experiences GI toxicity, which is not ameliorated with treatment or dose reduction. Would you consider switching the patient to another PARP inhibitor?</a:t>
            </a:r>
            <a:endParaRPr lang="en-US" sz="1900" b="1" dirty="0">
              <a:solidFill>
                <a:srgbClr val="FFFFFF"/>
              </a:solidFill>
              <a:effectLst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800" b="1" dirty="0">
                <a:solidFill>
                  <a:srgbClr val="FFFFFF"/>
                </a:solidFill>
                <a:effectLst/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3426200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918360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420888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patient with recurrent EOC and a deleterious germline BRCA mutation has received 3 lines of chemotherapy and is currently receiving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olaparib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and responding. However, she experiences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GI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toxicity, which is not ameliorated with treatment or dose reduction. Would you consider switching the patient to another PARP inhibitor?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79192" y="263691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No</a:t>
            </a:r>
            <a:endParaRPr lang="en-US" sz="13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79192" y="314096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No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79192" y="361187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No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79192" y="411592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Yes,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niraparib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or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79192" y="46199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Yes,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 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9192" y="50851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Yes,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9192" y="555608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Yes,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177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900" b="1" dirty="0" smtClean="0">
                <a:solidFill>
                  <a:srgbClr val="FFFFFF"/>
                </a:solidFill>
                <a:effectLst/>
              </a:rPr>
              <a:t>A 60-year-old woman with recurrent high-grade serous ovarian cancer is started on </a:t>
            </a:r>
            <a:r>
              <a:rPr lang="en-US" sz="1900" b="1" dirty="0" err="1" smtClean="0">
                <a:solidFill>
                  <a:srgbClr val="FFFFFF"/>
                </a:solidFill>
                <a:effectLst/>
              </a:rPr>
              <a:t>rucaparib</a:t>
            </a:r>
            <a:r>
              <a:rPr lang="en-US" sz="1900" b="1" dirty="0" smtClean="0">
                <a:solidFill>
                  <a:srgbClr val="FFFFFF"/>
                </a:solidFill>
                <a:effectLst/>
              </a:rPr>
              <a:t> (600 mg BID). During the second cycle, serum creatinine increases from 0.8 mg/</a:t>
            </a:r>
            <a:r>
              <a:rPr lang="en-US" sz="1900" b="1" dirty="0" err="1" smtClean="0">
                <a:solidFill>
                  <a:srgbClr val="FFFFFF"/>
                </a:solidFill>
                <a:effectLst/>
              </a:rPr>
              <a:t>dL</a:t>
            </a:r>
            <a:r>
              <a:rPr lang="en-US" sz="1900" b="1" dirty="0" smtClean="0">
                <a:solidFill>
                  <a:srgbClr val="FFFFFF"/>
                </a:solidFill>
                <a:effectLst/>
              </a:rPr>
              <a:t> to 1.83 mg/</a:t>
            </a:r>
            <a:r>
              <a:rPr lang="en-US" sz="1900" b="1" dirty="0" err="1" smtClean="0">
                <a:solidFill>
                  <a:srgbClr val="FFFFFF"/>
                </a:solidFill>
                <a:effectLst/>
              </a:rPr>
              <a:t>dL</a:t>
            </a:r>
            <a:r>
              <a:rPr lang="en-US" sz="1900" b="1" dirty="0" smtClean="0">
                <a:solidFill>
                  <a:srgbClr val="FFFFFF"/>
                </a:solidFill>
                <a:effectLst/>
              </a:rPr>
              <a:t>. What is the most likely cause of the increase in creatinine?</a:t>
            </a:r>
            <a:endParaRPr lang="en-US" sz="1900" b="1" dirty="0">
              <a:solidFill>
                <a:srgbClr val="FFFFFF"/>
              </a:solidFill>
              <a:effectLst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800" b="1" dirty="0">
                <a:solidFill>
                  <a:srgbClr val="FFFFFF"/>
                </a:solidFill>
                <a:effectLst/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823363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57512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420888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60-year-old woman with recurrent high-grade serous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ovarian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cancer is started on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rucaparib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(600 mg BID). During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second cycle, serum creatinine increases from 0.8 mg/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dL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to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1.83 mg/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dL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. What would be your most likely approach?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79192" y="263691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Hold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until serum creatinine normalizes, </a:t>
            </a:r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/>
            </a:r>
            <a:b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</a:br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and 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restart at same dose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79192" y="314096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1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Hold </a:t>
            </a:r>
            <a:r>
              <a:rPr lang="en-US" sz="11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r>
              <a:rPr lang="en-US" sz="11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until serum creatinine normalizes, </a:t>
            </a:r>
            <a:br>
              <a:rPr lang="en-US" sz="11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</a:br>
            <a:r>
              <a:rPr lang="en-US" sz="11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and restart at </a:t>
            </a:r>
            <a:r>
              <a:rPr lang="en-US" sz="11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reduced dose; investigate cause of renal impairment</a:t>
            </a:r>
            <a:endParaRPr lang="en-US" sz="11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79192" y="361187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Hold </a:t>
            </a:r>
            <a:r>
              <a:rPr lang="en-US" sz="1300" b="1" dirty="0" err="1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and investigate cause of renal impairment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79192" y="4082776"/>
            <a:ext cx="5781240" cy="42634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Make certain that she does not have any reasons </a:t>
            </a:r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/>
            </a:r>
            <a:b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</a:br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for 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renal function and, if not, keep dose the same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79192" y="4600556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I would consult a nephrologist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9192" y="515719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Continue </a:t>
            </a:r>
            <a:r>
              <a:rPr lang="en-US" sz="1300" b="1" dirty="0" err="1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if no other cause </a:t>
            </a:r>
            <a:r>
              <a:rPr lang="en-US" sz="1300" b="1" dirty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of renal impairment</a:t>
            </a:r>
          </a:p>
          <a:p>
            <a:pPr algn="ctr" defTabSz="455613" eaLnBrk="1" hangingPunct="1"/>
            <a:endParaRPr lang="en-US" sz="13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9192" y="555608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Continue </a:t>
            </a:r>
            <a:r>
              <a:rPr lang="en-US" sz="1300" b="1" dirty="0" err="1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rucaparib</a:t>
            </a:r>
            <a:r>
              <a:rPr lang="en-US" sz="1300" b="1" dirty="0" smtClean="0">
                <a:solidFill>
                  <a:prstClr val="white"/>
                </a:solidFill>
                <a:effectLst/>
                <a:latin typeface="Verdana"/>
                <a:ea typeface="MS PGothic" charset="0"/>
                <a:cs typeface="Verdana"/>
              </a:rPr>
              <a:t> and investigate cause of renal impairment</a:t>
            </a:r>
            <a:endParaRPr lang="en-US" sz="1300" b="1" dirty="0">
              <a:solidFill>
                <a:prstClr val="white"/>
              </a:solidFill>
              <a:effectLst/>
              <a:latin typeface="Verdana"/>
              <a:ea typeface="MS PGothic" charset="0"/>
              <a:cs typeface="Verdan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0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Dr Ledermann: Case 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69741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75-year old woman presented with post menopausal bleeding</a:t>
            </a:r>
          </a:p>
          <a:p>
            <a:pPr>
              <a:lnSpc>
                <a:spcPct val="110000"/>
              </a:lnSpc>
            </a:pPr>
            <a:r>
              <a:rPr lang="en-GB" dirty="0"/>
              <a:t>Nov 2012: Stage IV High Grade Serous Fallopian tube cancer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Bilateral </a:t>
            </a:r>
            <a:r>
              <a:rPr lang="en-GB" dirty="0" err="1" smtClean="0"/>
              <a:t>Salpingo</a:t>
            </a:r>
            <a:r>
              <a:rPr lang="en-GB" dirty="0" smtClean="0"/>
              <a:t>-oophorectomy, </a:t>
            </a:r>
            <a:r>
              <a:rPr lang="en-GB" dirty="0"/>
              <a:t>hysterectomy, omentectomy and right hemi-colectomy with </a:t>
            </a:r>
            <a:r>
              <a:rPr lang="en-GB" dirty="0" err="1"/>
              <a:t>defunctioning</a:t>
            </a:r>
            <a:r>
              <a:rPr lang="en-GB" dirty="0"/>
              <a:t> colostomy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Tumour infiltrates through the wall of the cecum into the lumen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CA125 = 40</a:t>
            </a:r>
          </a:p>
          <a:p>
            <a:pPr>
              <a:lnSpc>
                <a:spcPct val="110000"/>
              </a:lnSpc>
            </a:pPr>
            <a:r>
              <a:rPr lang="en-GB" dirty="0"/>
              <a:t>Carboplatin and weekly paclitaxel x 4 followed by 2 cycles of carboplatin due to fatigue. Completes April 2013</a:t>
            </a:r>
          </a:p>
          <a:p>
            <a:pPr>
              <a:lnSpc>
                <a:spcPct val="110000"/>
              </a:lnSpc>
            </a:pPr>
            <a:r>
              <a:rPr lang="en-GB" dirty="0"/>
              <a:t>June 2013 stoma closed</a:t>
            </a:r>
          </a:p>
          <a:p>
            <a:pPr>
              <a:lnSpc>
                <a:spcPct val="110000"/>
              </a:lnSpc>
            </a:pPr>
            <a:r>
              <a:rPr lang="en-GB" dirty="0"/>
              <a:t>Mother died </a:t>
            </a:r>
            <a:r>
              <a:rPr lang="en-GB" dirty="0" smtClean="0"/>
              <a:t>of ovarian </a:t>
            </a:r>
            <a:r>
              <a:rPr lang="en-GB" dirty="0"/>
              <a:t>cancer (age 83 y). Daughter treated for breast cancer (age 46)  and has BRCA mutation: Patient tested and has a </a:t>
            </a:r>
            <a:r>
              <a:rPr lang="en-GB" dirty="0" smtClean="0"/>
              <a:t>BRCA2 mutation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99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Blue Diagonals">
  <a:themeElements>
    <a:clrScheme name="Blue Diagonals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-106" charset="0"/>
          </a:defRPr>
        </a:defPPr>
      </a:lstStyle>
    </a:lnDef>
    <a:txDef>
      <a:spPr>
        <a:solidFill>
          <a:srgbClr val="000090"/>
        </a:solidFill>
        <a:ln>
          <a:solidFill>
            <a:srgbClr val="0000FF"/>
          </a:solidFill>
        </a:ln>
      </a:spPr>
      <a:bodyPr wrap="none" rtlCol="0">
        <a:spAutoFit/>
      </a:bodyPr>
      <a:lstStyle>
        <a:defPPr>
          <a:defRPr sz="1600" dirty="0" err="1" smtClean="0">
            <a:solidFill>
              <a:schemeClr val="tx2"/>
            </a:solidFill>
            <a:effectLst/>
            <a:latin typeface="Calibri"/>
            <a:cs typeface="Calibri"/>
          </a:defRPr>
        </a:defPPr>
      </a:lstStyle>
    </a:txDef>
  </a:objectDefaults>
  <a:extraClrSchemeLst>
    <a:extraClrScheme>
      <a:clrScheme name="Blue Diagonals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s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s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s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3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F5887"/>
      </a:dk1>
      <a:lt1>
        <a:srgbClr val="FFFFFF"/>
      </a:lt1>
      <a:dk2>
        <a:srgbClr val="0E3756"/>
      </a:dk2>
      <a:lt2>
        <a:srgbClr val="72C5E6"/>
      </a:lt2>
      <a:accent1>
        <a:srgbClr val="85C855"/>
      </a:accent1>
      <a:accent2>
        <a:srgbClr val="CE2D3E"/>
      </a:accent2>
      <a:accent3>
        <a:srgbClr val="FFFFFF"/>
      </a:accent3>
      <a:accent4>
        <a:srgbClr val="0B4A72"/>
      </a:accent4>
      <a:accent5>
        <a:srgbClr val="C2E0B4"/>
      </a:accent5>
      <a:accent6>
        <a:srgbClr val="BA2837"/>
      </a:accent6>
      <a:hlink>
        <a:srgbClr val="7660A2"/>
      </a:hlink>
      <a:folHlink>
        <a:srgbClr val="9D3E94"/>
      </a:folHlink>
    </a:clrScheme>
    <a:fontScheme name="1_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F5887"/>
        </a:dk1>
        <a:lt1>
          <a:srgbClr val="FFFFFF"/>
        </a:lt1>
        <a:dk2>
          <a:srgbClr val="0E3756"/>
        </a:dk2>
        <a:lt2>
          <a:srgbClr val="72C5E6"/>
        </a:lt2>
        <a:accent1>
          <a:srgbClr val="85C855"/>
        </a:accent1>
        <a:accent2>
          <a:srgbClr val="CE2D3E"/>
        </a:accent2>
        <a:accent3>
          <a:srgbClr val="FFFFFF"/>
        </a:accent3>
        <a:accent4>
          <a:srgbClr val="0B4A72"/>
        </a:accent4>
        <a:accent5>
          <a:srgbClr val="C2E0B4"/>
        </a:accent5>
        <a:accent6>
          <a:srgbClr val="BA2837"/>
        </a:accent6>
        <a:hlink>
          <a:srgbClr val="7660A2"/>
        </a:hlink>
        <a:folHlink>
          <a:srgbClr val="9D3E9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1_Office Theme 1">
      <a:dk1>
        <a:srgbClr val="0F5887"/>
      </a:dk1>
      <a:lt1>
        <a:srgbClr val="FFFFFF"/>
      </a:lt1>
      <a:dk2>
        <a:srgbClr val="0E3756"/>
      </a:dk2>
      <a:lt2>
        <a:srgbClr val="72C5E6"/>
      </a:lt2>
      <a:accent1>
        <a:srgbClr val="85C855"/>
      </a:accent1>
      <a:accent2>
        <a:srgbClr val="CE2D3E"/>
      </a:accent2>
      <a:accent3>
        <a:srgbClr val="FFFFFF"/>
      </a:accent3>
      <a:accent4>
        <a:srgbClr val="0B4A72"/>
      </a:accent4>
      <a:accent5>
        <a:srgbClr val="C2E0B4"/>
      </a:accent5>
      <a:accent6>
        <a:srgbClr val="BA2837"/>
      </a:accent6>
      <a:hlink>
        <a:srgbClr val="7660A2"/>
      </a:hlink>
      <a:folHlink>
        <a:srgbClr val="9D3E94"/>
      </a:folHlink>
    </a:clrScheme>
    <a:fontScheme name="1_Office Theme">
      <a:majorFont>
        <a:latin typeface="News Gothic MT"/>
        <a:ea typeface="ＭＳ Ｐゴシック"/>
        <a:cs typeface=""/>
      </a:majorFont>
      <a:minorFont>
        <a:latin typeface="News Gothic M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F5887"/>
        </a:dk1>
        <a:lt1>
          <a:srgbClr val="FFFFFF"/>
        </a:lt1>
        <a:dk2>
          <a:srgbClr val="0E3756"/>
        </a:dk2>
        <a:lt2>
          <a:srgbClr val="72C5E6"/>
        </a:lt2>
        <a:accent1>
          <a:srgbClr val="85C855"/>
        </a:accent1>
        <a:accent2>
          <a:srgbClr val="CE2D3E"/>
        </a:accent2>
        <a:accent3>
          <a:srgbClr val="FFFFFF"/>
        </a:accent3>
        <a:accent4>
          <a:srgbClr val="0B4A72"/>
        </a:accent4>
        <a:accent5>
          <a:srgbClr val="C2E0B4"/>
        </a:accent5>
        <a:accent6>
          <a:srgbClr val="BA2837"/>
        </a:accent6>
        <a:hlink>
          <a:srgbClr val="7660A2"/>
        </a:hlink>
        <a:folHlink>
          <a:srgbClr val="9D3E9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44894</TotalTime>
  <Words>1234</Words>
  <Application>Microsoft Macintosh PowerPoint</Application>
  <PresentationFormat>On-screen Show (4:3)</PresentationFormat>
  <Paragraphs>313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24</vt:i4>
      </vt:variant>
    </vt:vector>
  </HeadingPairs>
  <TitlesOfParts>
    <vt:vector size="48" baseType="lpstr">
      <vt:lpstr>Arial</vt:lpstr>
      <vt:lpstr>Calibri</vt:lpstr>
      <vt:lpstr>Calibri Light</vt:lpstr>
      <vt:lpstr>MS PGothic</vt:lpstr>
      <vt:lpstr>ＭＳ Ｐゴシック</vt:lpstr>
      <vt:lpstr>News Gothic MT</vt:lpstr>
      <vt:lpstr>Times</vt:lpstr>
      <vt:lpstr>Times New Roman</vt:lpstr>
      <vt:lpstr>Verdana</vt:lpstr>
      <vt:lpstr>Wingdings</vt:lpstr>
      <vt:lpstr>ヒラギノ角ゴ Pro W3</vt:lpstr>
      <vt:lpstr>Blue Diagonals</vt:lpstr>
      <vt:lpstr>1_Office Theme</vt:lpstr>
      <vt:lpstr>2_Office Theme</vt:lpstr>
      <vt:lpstr>Standarddesign</vt:lpstr>
      <vt:lpstr>2_Diseño personalizado</vt:lpstr>
      <vt:lpstr>Custom Design</vt:lpstr>
      <vt:lpstr>1_Custom Design</vt:lpstr>
      <vt:lpstr>2_Custom Design</vt:lpstr>
      <vt:lpstr>2_Blank Presentation</vt:lpstr>
      <vt:lpstr>1_Black</vt:lpstr>
      <vt:lpstr>2_Black</vt:lpstr>
      <vt:lpstr>3_Black</vt:lpstr>
      <vt:lpstr>3_Office Theme</vt:lpstr>
      <vt:lpstr>PowerPoint Presentation</vt:lpstr>
      <vt:lpstr>Unique Toxicities with PARP Inhibitors…and What to 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 Ledermann: Case 1</vt:lpstr>
      <vt:lpstr>Recurrent disease management</vt:lpstr>
      <vt:lpstr>Olaparib: Toxicity management </vt:lpstr>
      <vt:lpstr>Disclosures Related to This Presentation</vt:lpstr>
      <vt:lpstr>PARPi and “Synthetic Lethality”</vt:lpstr>
      <vt:lpstr>PowerPoint Presentation</vt:lpstr>
      <vt:lpstr>Take Home Point</vt:lpstr>
      <vt:lpstr>Hematologic Toxicity</vt:lpstr>
      <vt:lpstr>Gastrointestinal Toxicity</vt:lpstr>
      <vt:lpstr>GI Toxicity Management</vt:lpstr>
      <vt:lpstr>Generalized Toxicity</vt:lpstr>
      <vt:lpstr>Additional Toxicities That Differ Between Agents  </vt:lpstr>
      <vt:lpstr>Elevation in Creatinine</vt:lpstr>
      <vt:lpstr>Other AE’s of Interest</vt:lpstr>
      <vt:lpstr>General Toxicity Management</vt:lpstr>
      <vt:lpstr>PARP Inhibitor Toxicity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526</cp:revision>
  <cp:lastPrinted>2017-05-24T12:21:47Z</cp:lastPrinted>
  <dcterms:created xsi:type="dcterms:W3CDTF">2010-10-01T13:11:21Z</dcterms:created>
  <dcterms:modified xsi:type="dcterms:W3CDTF">2017-06-20T20:09:02Z</dcterms:modified>
  <cp:category/>
</cp:coreProperties>
</file>