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xls" ContentType="application/vnd.ms-excel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27" r:id="rId1"/>
    <p:sldMasterId id="2147483741" r:id="rId2"/>
    <p:sldMasterId id="2147483753" r:id="rId3"/>
    <p:sldMasterId id="2147483765" r:id="rId4"/>
    <p:sldMasterId id="2147483777" r:id="rId5"/>
    <p:sldMasterId id="2147483789" r:id="rId6"/>
  </p:sldMasterIdLst>
  <p:notesMasterIdLst>
    <p:notesMasterId r:id="rId28"/>
  </p:notesMasterIdLst>
  <p:handoutMasterIdLst>
    <p:handoutMasterId r:id="rId29"/>
  </p:handoutMasterIdLst>
  <p:sldIdLst>
    <p:sldId id="559" r:id="rId7"/>
    <p:sldId id="408" r:id="rId8"/>
    <p:sldId id="560" r:id="rId9"/>
    <p:sldId id="563" r:id="rId10"/>
    <p:sldId id="561" r:id="rId11"/>
    <p:sldId id="564" r:id="rId12"/>
    <p:sldId id="562" r:id="rId13"/>
    <p:sldId id="565" r:id="rId14"/>
    <p:sldId id="566" r:id="rId15"/>
    <p:sldId id="557" r:id="rId16"/>
    <p:sldId id="558" r:id="rId17"/>
    <p:sldId id="509" r:id="rId18"/>
    <p:sldId id="512" r:id="rId19"/>
    <p:sldId id="513" r:id="rId20"/>
    <p:sldId id="514" r:id="rId21"/>
    <p:sldId id="555" r:id="rId22"/>
    <p:sldId id="552" r:id="rId23"/>
    <p:sldId id="553" r:id="rId24"/>
    <p:sldId id="556" r:id="rId25"/>
    <p:sldId id="469" r:id="rId26"/>
    <p:sldId id="554" r:id="rId27"/>
  </p:sldIdLst>
  <p:sldSz cx="9144000" cy="6858000" type="screen4x3"/>
  <p:notesSz cx="70993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1">
          <p15:clr>
            <a:srgbClr val="A4A3A4"/>
          </p15:clr>
        </p15:guide>
        <p15:guide id="2" orient="horz" pos="4265">
          <p15:clr>
            <a:srgbClr val="A4A3A4"/>
          </p15:clr>
        </p15:guide>
        <p15:guide id="3" orient="horz" pos="1064">
          <p15:clr>
            <a:srgbClr val="A4A3A4"/>
          </p15:clr>
        </p15:guide>
        <p15:guide id="4" pos="2900">
          <p15:clr>
            <a:srgbClr val="A4A3A4"/>
          </p15:clr>
        </p15:guide>
        <p15:guide id="5" pos="165">
          <p15:clr>
            <a:srgbClr val="A4A3A4"/>
          </p15:clr>
        </p15:guide>
        <p15:guide id="6" pos="56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berkeley" initials="" lastIdx="2" clrIdx="0"/>
  <p:cmAuthor id="1" name="chriscox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88A7"/>
    <a:srgbClr val="DED3B0"/>
    <a:srgbClr val="FF9966"/>
    <a:srgbClr val="FFFFFF"/>
    <a:srgbClr val="0B57A8"/>
    <a:srgbClr val="9E1B32"/>
    <a:srgbClr val="BBD4DC"/>
    <a:srgbClr val="000099"/>
    <a:srgbClr val="0093A2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37" autoAdjust="0"/>
    <p:restoredTop sz="95900" autoAdjust="0"/>
  </p:normalViewPr>
  <p:slideViewPr>
    <p:cSldViewPr snapToGrid="0" snapToObjects="1">
      <p:cViewPr>
        <p:scale>
          <a:sx n="100" d="100"/>
          <a:sy n="100" d="100"/>
        </p:scale>
        <p:origin x="1960" y="472"/>
      </p:cViewPr>
      <p:guideLst>
        <p:guide orient="horz" pos="2291"/>
        <p:guide orient="horz" pos="4265"/>
        <p:guide orient="horz" pos="1064"/>
        <p:guide pos="2900"/>
        <p:guide pos="165"/>
        <p:guide pos="56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852" y="-102"/>
      </p:cViewPr>
      <p:guideLst>
        <p:guide orient="horz" pos="2960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commentAuthors" Target="commentAuthors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6546447319085"/>
          <c:y val="0.0416975342870873"/>
          <c:w val="0.65698162729658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Rucaparib</c:v>
                </c:pt>
                <c:pt idx="2">
                  <c:v>Olaparib</c:v>
                </c:pt>
                <c:pt idx="3">
                  <c:v>Chemotherapy + bevacizumab</c:v>
                </c:pt>
                <c:pt idx="4">
                  <c:v>Chemotherapy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0.05</c:v>
                </c:pt>
                <c:pt idx="1">
                  <c:v>0.11</c:v>
                </c:pt>
                <c:pt idx="2">
                  <c:v>0.43</c:v>
                </c:pt>
                <c:pt idx="3">
                  <c:v>0.36</c:v>
                </c:pt>
                <c:pt idx="4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957632880"/>
        <c:axId val="-957630832"/>
      </c:barChart>
      <c:catAx>
        <c:axId val="-957632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957630832"/>
        <c:crosses val="autoZero"/>
        <c:auto val="1"/>
        <c:lblAlgn val="ctr"/>
        <c:lblOffset val="100"/>
        <c:noMultiLvlLbl val="0"/>
      </c:catAx>
      <c:valAx>
        <c:axId val="-95763083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957632880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6546447319085"/>
          <c:y val="0.0416975342870873"/>
          <c:w val="0.65698162729658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Rucaparib</c:v>
                </c:pt>
                <c:pt idx="2">
                  <c:v>Olaparib</c:v>
                </c:pt>
                <c:pt idx="3">
                  <c:v>Chemotherapy + bevacizumab</c:v>
                </c:pt>
                <c:pt idx="4">
                  <c:v>Chemotherapy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0.08</c:v>
                </c:pt>
                <c:pt idx="1">
                  <c:v>0.21</c:v>
                </c:pt>
                <c:pt idx="2">
                  <c:v>0.51</c:v>
                </c:pt>
                <c:pt idx="3">
                  <c:v>0.11</c:v>
                </c:pt>
                <c:pt idx="4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909228864"/>
        <c:axId val="-909225936"/>
      </c:barChart>
      <c:catAx>
        <c:axId val="-9092288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909225936"/>
        <c:crosses val="autoZero"/>
        <c:auto val="1"/>
        <c:lblAlgn val="ctr"/>
        <c:lblOffset val="100"/>
        <c:noMultiLvlLbl val="0"/>
      </c:catAx>
      <c:valAx>
        <c:axId val="-90922593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909228864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6546447319085"/>
          <c:y val="0.0416975342870873"/>
          <c:w val="0.65698162729658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Other</c:v>
                </c:pt>
                <c:pt idx="1">
                  <c:v>Rucaparib</c:v>
                </c:pt>
                <c:pt idx="2">
                  <c:v>Olaparib</c:v>
                </c:pt>
                <c:pt idx="3">
                  <c:v>Chemotherapy + bevacizumab</c:v>
                </c:pt>
                <c:pt idx="4">
                  <c:v>Chemotherapy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0.12</c:v>
                </c:pt>
                <c:pt idx="1">
                  <c:v>0.32</c:v>
                </c:pt>
                <c:pt idx="2">
                  <c:v>0.36</c:v>
                </c:pt>
                <c:pt idx="3">
                  <c:v>0.1</c:v>
                </c:pt>
                <c:pt idx="4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56756032"/>
        <c:axId val="-856776848"/>
      </c:barChart>
      <c:catAx>
        <c:axId val="-856756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400" b="1" i="0"/>
            </a:pPr>
            <a:endParaRPr lang="en-US"/>
          </a:p>
        </c:txPr>
        <c:crossAx val="-856776848"/>
        <c:crosses val="autoZero"/>
        <c:auto val="1"/>
        <c:lblAlgn val="ctr"/>
        <c:lblOffset val="100"/>
        <c:noMultiLvlLbl val="0"/>
      </c:catAx>
      <c:valAx>
        <c:axId val="-85677684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56756032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72" tIns="44586" rIns="89172" bIns="44586" numCol="1" anchor="t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endParaRPr lang="en-US" dirty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72" tIns="44586" rIns="89172" bIns="44586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endParaRPr lang="en-US" dirty="0"/>
          </a:p>
        </p:txBody>
      </p:sp>
      <p:sp>
        <p:nvSpPr>
          <p:cNvPr id="372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72" tIns="44586" rIns="89172" bIns="44586" numCol="1" anchor="b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endParaRPr lang="en-US" dirty="0"/>
          </a:p>
        </p:txBody>
      </p:sp>
      <p:sp>
        <p:nvSpPr>
          <p:cNvPr id="372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72" tIns="44586" rIns="89172" bIns="44586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fld id="{9B5AC36C-C6BA-419C-8580-98BB03451C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30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50" tIns="47126" rIns="94250" bIns="47126" numCol="1" anchor="t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50" tIns="47126" rIns="94250" bIns="47126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50" tIns="47126" rIns="94250" bIns="471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50" tIns="47126" rIns="94250" bIns="47126" numCol="1" anchor="b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50" tIns="47126" rIns="94250" bIns="47126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fld id="{0C253F37-CF6B-40D8-A856-471E16E65DA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160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hangingPunct="0"/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hangingPunct="0"/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hangingPunct="0"/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hangingPunct="0"/>
              <a:t>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28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hangingPunct="0"/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hangingPunct="0"/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hangingPunct="0"/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hangingPunct="0"/>
              <a:t>5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238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hangingPunct="0"/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hangingPunct="0"/>
              <a:t>7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hangingPunct="0"/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hangingPunct="0"/>
              <a:t>7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84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Rectangle 15"/>
          <p:cNvSpPr>
            <a:spLocks noChangeArrowheads="1"/>
          </p:cNvSpPr>
          <p:nvPr userDrawn="1"/>
        </p:nvSpPr>
        <p:spPr bwMode="auto">
          <a:xfrm>
            <a:off x="0" y="6564313"/>
            <a:ext cx="9144000" cy="2936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8" descr="Copy of df large si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999" y="292100"/>
            <a:ext cx="4308093" cy="774700"/>
          </a:xfrm>
          <a:prstGeom prst="rect">
            <a:avLst/>
          </a:prstGeom>
          <a:noFill/>
        </p:spPr>
      </p:pic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0" y="1435100"/>
            <a:ext cx="9144000" cy="74613"/>
          </a:xfrm>
          <a:prstGeom prst="rect">
            <a:avLst/>
          </a:prstGeom>
          <a:solidFill>
            <a:srgbClr val="9E1B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E60-FBE4-4BE7-8CA9-4B713D3C1B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F72F-09DA-4A4C-AAD1-7994DE9DF8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600835"/>
            <a:ext cx="8229600" cy="43647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10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YiR_v3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7" name="Picture 6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666A-82DD-4E4F-8DFC-69AACB25768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3FF5-7987-4B5B-9F28-91848ED91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91B6D-EC0A-45AD-99B7-6134EEA0911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 sz="16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15"/>
          <p:cNvSpPr>
            <a:spLocks noChangeArrowheads="1"/>
          </p:cNvSpPr>
          <p:nvPr userDrawn="1"/>
        </p:nvSpPr>
        <p:spPr bwMode="auto">
          <a:xfrm>
            <a:off x="0" y="6564313"/>
            <a:ext cx="9144000" cy="2936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8" descr="Copy of df large si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999" y="292100"/>
            <a:ext cx="4308093" cy="774700"/>
          </a:xfrm>
          <a:prstGeom prst="rect">
            <a:avLst/>
          </a:prstGeom>
          <a:noFill/>
        </p:spPr>
      </p:pic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0" y="1435100"/>
            <a:ext cx="9144000" cy="74613"/>
          </a:xfrm>
          <a:prstGeom prst="rect">
            <a:avLst/>
          </a:prstGeom>
          <a:solidFill>
            <a:srgbClr val="9E1B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666A-82DD-4E4F-8DFC-69AACB2576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C359-1588-41CC-98F9-9C42BDC755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3FF5-7987-4B5B-9F28-91848ED91C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91B6D-EC0A-45AD-99B7-6134EEA091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C359-1588-41CC-98F9-9C42BDC755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2B44-C41B-4244-8E6D-4E769D4256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758F-84BC-4F22-98F9-CEE3EB09DC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BAED-DC25-4217-A73C-5A2A0F3417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6E60-FBE4-4BE7-8CA9-4B713D3C1B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F72F-09DA-4A4C-AAD1-7994DE9DF8F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600835"/>
            <a:ext cx="8229600" cy="43647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2B44-C41B-4244-8E6D-4E769D42562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758F-84BC-4F22-98F9-CEE3EB09DC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BAED-DC25-4217-A73C-5A2A0F3417D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Top bar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5.jp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3" Type="http://schemas.openxmlformats.org/officeDocument/2006/relationships/image" Target="../media/image5.jp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3" Type="http://schemas.openxmlformats.org/officeDocument/2006/relationships/image" Target="../media/image5.jp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6/20/17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4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279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/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/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4573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/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/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8793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/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/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/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12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F6120-F1F0-4C60-9FE9-39AC71A9C7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6/20/17</a:t>
            </a:fld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EA7C8D44-3667-46F6-9772-CC52308E2A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algn="l"/>
              <a:t>‹#›</a:t>
            </a:fld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43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5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47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839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524704"/>
              </p:ext>
            </p:extLst>
          </p:nvPr>
        </p:nvGraphicFramePr>
        <p:xfrm>
          <a:off x="1524000" y="2416908"/>
          <a:ext cx="6330462" cy="1826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9574"/>
                <a:gridCol w="4260888"/>
              </a:tblGrid>
              <a:tr h="10746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AstraZeneca Pharmaceuticals LP, Cerulean Pharma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Clovis Oncology, Genentech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BioOncology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ImmunoGen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Lilly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AstraZeneca Pharmaceuticals LP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82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93504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PARP </a:t>
            </a:r>
            <a:r>
              <a:rPr lang="en-US" sz="2800" dirty="0">
                <a:latin typeface="Arial"/>
                <a:cs typeface="Arial"/>
              </a:rPr>
              <a:t>inhibitor </a:t>
            </a:r>
            <a:r>
              <a:rPr lang="en-US" sz="2800" dirty="0" err="1" smtClean="0">
                <a:latin typeface="Arial"/>
                <a:cs typeface="Arial"/>
              </a:rPr>
              <a:t>monotherapy</a:t>
            </a:r>
            <a:r>
              <a:rPr lang="en-US" sz="2800" dirty="0" smtClean="0">
                <a:latin typeface="Arial"/>
                <a:cs typeface="Arial"/>
              </a:rPr>
              <a:t>: </a:t>
            </a:r>
            <a:r>
              <a:rPr lang="en-US" sz="2800" dirty="0">
                <a:latin typeface="Arial"/>
                <a:cs typeface="Arial"/>
              </a:rPr>
              <a:t/>
            </a:r>
            <a:br>
              <a:rPr lang="en-US" sz="2800" dirty="0">
                <a:latin typeface="Arial"/>
                <a:cs typeface="Arial"/>
              </a:rPr>
            </a:br>
            <a:r>
              <a:rPr lang="en-US" sz="2800" dirty="0">
                <a:latin typeface="Arial"/>
                <a:cs typeface="Arial"/>
              </a:rPr>
              <a:t>FDA approved and under review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79660"/>
              </p:ext>
            </p:extLst>
          </p:nvPr>
        </p:nvGraphicFramePr>
        <p:xfrm>
          <a:off x="457199" y="2311400"/>
          <a:ext cx="8229601" cy="3942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468"/>
                <a:gridCol w="1970468"/>
                <a:gridCol w="4288665"/>
              </a:tblGrid>
              <a:tr h="100104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PARP inhibitor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b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# of prior lines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b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Biomarker</a:t>
                      </a:r>
                      <a:r>
                        <a:rPr lang="en-US" sz="24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b"/>
                </a:tc>
              </a:tr>
              <a:tr h="751312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Olaparib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g</a:t>
                      </a:r>
                      <a:r>
                        <a:rPr lang="en-US" sz="2400" i="1" dirty="0" err="1" smtClean="0">
                          <a:latin typeface="Arial"/>
                          <a:cs typeface="Arial"/>
                        </a:rPr>
                        <a:t>BRCA</a:t>
                      </a:r>
                      <a:r>
                        <a:rPr lang="en-US" sz="2400" i="0" dirty="0" err="1" smtClean="0">
                          <a:latin typeface="Arial"/>
                          <a:cs typeface="Arial"/>
                        </a:rPr>
                        <a:t>m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</a:tr>
              <a:tr h="1001042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Rucaparib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g</a:t>
                      </a:r>
                      <a:r>
                        <a:rPr lang="en-US" sz="2400" i="1" dirty="0" err="1" smtClean="0">
                          <a:latin typeface="Arial"/>
                          <a:cs typeface="Arial"/>
                        </a:rPr>
                        <a:t>BRCA</a:t>
                      </a:r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m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and somatic (tumor) </a:t>
                      </a:r>
                      <a:r>
                        <a:rPr lang="en-US" sz="2400" i="1" dirty="0" err="1" smtClean="0">
                          <a:latin typeface="Arial"/>
                          <a:cs typeface="Arial"/>
                        </a:rPr>
                        <a:t>BRCA</a:t>
                      </a:r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m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</a:tr>
              <a:tr h="1001042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Niraparib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Post platinum </a:t>
                      </a:r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maintenace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Arial"/>
                          <a:cs typeface="Arial"/>
                        </a:rPr>
                        <a:t>g</a:t>
                      </a:r>
                      <a:r>
                        <a:rPr lang="en-US" sz="2400" i="1" dirty="0" err="1" smtClean="0">
                          <a:latin typeface="Arial"/>
                          <a:cs typeface="Arial"/>
                        </a:rPr>
                        <a:t>BRCA</a:t>
                      </a:r>
                      <a:r>
                        <a:rPr lang="en-US" sz="2400" i="0" dirty="0" err="1" smtClean="0">
                          <a:latin typeface="Arial"/>
                          <a:cs typeface="Arial"/>
                        </a:rPr>
                        <a:t>m</a:t>
                      </a:r>
                      <a:r>
                        <a:rPr lang="en-US" sz="2400" i="0" baseline="0" dirty="0" smtClean="0">
                          <a:latin typeface="Arial"/>
                          <a:cs typeface="Arial"/>
                        </a:rPr>
                        <a:t> and 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Myriad HRD (under review by the FDA)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14" marB="4571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968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990589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MetaPlusNormal-Roman" charset="0"/>
              </a:rPr>
              <a:t>Examples of predictors of activity of single agent PARP inhibitor response</a:t>
            </a:r>
            <a:endParaRPr lang="en-US" sz="3200" dirty="0">
              <a:latin typeface="MetaPlusNormal-Roman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81000" y="2939019"/>
            <a:ext cx="8610600" cy="310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 smtClean="0">
                <a:latin typeface="MetaPlusNormal-Roman" charset="0"/>
              </a:rPr>
              <a:t>1) BRCA </a:t>
            </a:r>
            <a:r>
              <a:rPr lang="en-US" sz="2800" dirty="0">
                <a:latin typeface="MetaPlusNormal-Roman" charset="0"/>
              </a:rPr>
              <a:t>mutations: ~20% of high grade </a:t>
            </a:r>
            <a:r>
              <a:rPr lang="en-US" sz="2800" dirty="0" smtClean="0">
                <a:latin typeface="MetaPlusNormal-Roman" charset="0"/>
              </a:rPr>
              <a:t>serous</a:t>
            </a:r>
            <a:br>
              <a:rPr lang="en-US" sz="2800" dirty="0" smtClean="0">
                <a:latin typeface="MetaPlusNormal-Roman" charset="0"/>
              </a:rPr>
            </a:br>
            <a:r>
              <a:rPr lang="en-US" sz="2800" dirty="0" smtClean="0">
                <a:latin typeface="MetaPlusNormal-Roman" charset="0"/>
              </a:rPr>
              <a:t>    </a:t>
            </a:r>
            <a:r>
              <a:rPr lang="en-US" sz="2800" dirty="0">
                <a:latin typeface="MetaPlusNormal-Roman" charset="0"/>
              </a:rPr>
              <a:t>cancers have a BRCA mutation</a:t>
            </a:r>
            <a:br>
              <a:rPr lang="en-US" sz="2800" dirty="0">
                <a:latin typeface="MetaPlusNormal-Roman" charset="0"/>
              </a:rPr>
            </a:br>
            <a:r>
              <a:rPr lang="en-US" sz="2800" dirty="0" smtClean="0">
                <a:latin typeface="MetaPlusNormal-Roman" charset="0"/>
              </a:rPr>
              <a:t>2)  Homologous </a:t>
            </a:r>
            <a:r>
              <a:rPr lang="en-US" sz="2800" dirty="0">
                <a:latin typeface="MetaPlusNormal-Roman" charset="0"/>
              </a:rPr>
              <a:t>recombination deficiency (</a:t>
            </a:r>
            <a:r>
              <a:rPr lang="en-US" sz="2800" dirty="0" smtClean="0">
                <a:latin typeface="MetaPlusNormal-Roman" charset="0"/>
              </a:rPr>
              <a:t>HRD)</a:t>
            </a:r>
            <a:br>
              <a:rPr lang="en-US" sz="2800" dirty="0" smtClean="0">
                <a:latin typeface="MetaPlusNormal-Roman" charset="0"/>
              </a:rPr>
            </a:br>
            <a:r>
              <a:rPr lang="en-US" sz="2800" dirty="0" smtClean="0">
                <a:latin typeface="MetaPlusNormal-Roman" charset="0"/>
              </a:rPr>
              <a:t>     testing  </a:t>
            </a:r>
            <a:r>
              <a:rPr lang="en-US" sz="2800" dirty="0">
                <a:latin typeface="MetaPlusNormal-Roman" charset="0"/>
              </a:rPr>
              <a:t/>
            </a:r>
            <a:br>
              <a:rPr lang="en-US" sz="2800" dirty="0">
                <a:latin typeface="MetaPlusNormal-Roman" charset="0"/>
              </a:rPr>
            </a:br>
            <a:r>
              <a:rPr lang="en-US" sz="2800" dirty="0" smtClean="0">
                <a:latin typeface="MetaPlusNormal-Roman" charset="0"/>
              </a:rPr>
              <a:t>3)  Level of platinum sensitivity</a:t>
            </a:r>
            <a:r>
              <a:rPr lang="en-US" sz="2800" dirty="0">
                <a:latin typeface="MetaPlusNormal-Roman" charset="0"/>
              </a:rPr>
              <a:t/>
            </a:r>
            <a:br>
              <a:rPr lang="en-US" sz="2800" dirty="0">
                <a:latin typeface="MetaPlusNormal-Roman" charset="0"/>
              </a:rPr>
            </a:br>
            <a:r>
              <a:rPr lang="en-US" sz="2800" dirty="0" smtClean="0">
                <a:latin typeface="MetaPlusNormal-Roman" charset="0"/>
              </a:rPr>
              <a:t>4)  Number of prior lines of treatment</a:t>
            </a:r>
            <a:br>
              <a:rPr lang="en-US" sz="2800" dirty="0" smtClean="0">
                <a:latin typeface="MetaPlusNormal-Roman" charset="0"/>
              </a:rPr>
            </a:br>
            <a:r>
              <a:rPr lang="en-US" sz="2800" dirty="0">
                <a:latin typeface="MetaPlusNormal-Roman" charset="0"/>
              </a:rPr>
              <a:t>5</a:t>
            </a:r>
            <a:r>
              <a:rPr lang="en-US" sz="2800" dirty="0" smtClean="0">
                <a:latin typeface="MetaPlusNormal-Roman" charset="0"/>
              </a:rPr>
              <a:t>)  Histology: High grade serous</a:t>
            </a:r>
            <a:endParaRPr lang="en-US" sz="2800" dirty="0"/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4764087" y="6461125"/>
            <a:ext cx="4379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Stover et al.  </a:t>
            </a:r>
            <a:r>
              <a:rPr lang="en-US" sz="1800" dirty="0" err="1"/>
              <a:t>Clin</a:t>
            </a:r>
            <a:r>
              <a:rPr lang="en-US" sz="1800" dirty="0"/>
              <a:t> Cancer Research 2016</a:t>
            </a:r>
          </a:p>
        </p:txBody>
      </p:sp>
    </p:spTree>
    <p:extLst>
      <p:ext uri="{BB962C8B-B14F-4D97-AF65-F5344CB8AC3E}">
        <p14:creationId xmlns:p14="http://schemas.microsoft.com/office/powerpoint/2010/main" val="287580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83058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/>
              <a:t>Comparison of patient populations and Activity in </a:t>
            </a:r>
            <a:br>
              <a:rPr lang="en-US" sz="2400" dirty="0" smtClean="0"/>
            </a:br>
            <a:r>
              <a:rPr lang="en-US" sz="2400" dirty="0" smtClean="0"/>
              <a:t>different data sets;</a:t>
            </a:r>
            <a:r>
              <a:rPr lang="en-US" sz="2400" dirty="0"/>
              <a:t> </a:t>
            </a:r>
            <a:r>
              <a:rPr lang="en-US" sz="2400" b="1" dirty="0" smtClean="0"/>
              <a:t>all </a:t>
            </a:r>
            <a:r>
              <a:rPr lang="en-US" sz="2400" b="1" i="1" dirty="0" err="1" smtClean="0"/>
              <a:t>BRCA</a:t>
            </a:r>
            <a:r>
              <a:rPr lang="en-US" sz="2400" b="1" dirty="0" err="1" smtClean="0"/>
              <a:t>m</a:t>
            </a:r>
            <a:r>
              <a:rPr lang="en-US" sz="2400" b="1" dirty="0" smtClean="0"/>
              <a:t> cancers</a:t>
            </a:r>
            <a:endParaRPr lang="en-US" sz="24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848406"/>
              </p:ext>
            </p:extLst>
          </p:nvPr>
        </p:nvGraphicFramePr>
        <p:xfrm>
          <a:off x="609601" y="1129328"/>
          <a:ext cx="8060266" cy="4990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9693"/>
                <a:gridCol w="1448306"/>
                <a:gridCol w="1608667"/>
                <a:gridCol w="1625600"/>
                <a:gridCol w="1778000"/>
              </a:tblGrid>
              <a:tr h="70115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Olaparib</a:t>
                      </a:r>
                      <a:r>
                        <a:rPr lang="en-US" sz="2000" baseline="30000" dirty="0" smtClean="0"/>
                        <a:t>1</a:t>
                      </a:r>
                      <a:endParaRPr lang="en-US" sz="2000" baseline="300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Rucaparib</a:t>
                      </a:r>
                      <a:r>
                        <a:rPr lang="en-US" sz="2000" baseline="30000" dirty="0" smtClean="0"/>
                        <a:t>2</a:t>
                      </a:r>
                      <a:endParaRPr lang="en-US" sz="2000" baseline="300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Niraparib</a:t>
                      </a:r>
                      <a:r>
                        <a:rPr lang="en-US" sz="2000" baseline="30000" dirty="0" smtClean="0"/>
                        <a:t>3</a:t>
                      </a:r>
                      <a:endParaRPr lang="en-US" sz="2000" baseline="300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Veliparib</a:t>
                      </a:r>
                      <a:r>
                        <a:rPr lang="en-US" sz="2000" baseline="30000" dirty="0" smtClean="0"/>
                        <a:t>4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baseline="0" dirty="0"/>
                    </a:p>
                  </a:txBody>
                  <a:tcPr marL="91434" marR="91434" marT="45723" marB="45723"/>
                </a:tc>
              </a:tr>
              <a:tr h="365779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No of </a:t>
                      </a:r>
                      <a:r>
                        <a:rPr lang="en-US" sz="1800" b="1" dirty="0" err="1" smtClean="0"/>
                        <a:t>pts</a:t>
                      </a:r>
                      <a:endParaRPr lang="en-US" sz="1800" b="1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137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106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20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50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</a:tr>
              <a:tr h="975949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# of lines of prior therapy</a:t>
                      </a:r>
                      <a:endParaRPr lang="en-US" sz="1800" b="1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At least 3 prior lines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At least 2 prior lines   (43% had 3 or more)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NA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1 prior: 32%</a:t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2 or 3:  68%</a:t>
                      </a:r>
                      <a:endParaRPr lang="en-US" sz="1800" baseline="0" dirty="0"/>
                    </a:p>
                  </a:txBody>
                  <a:tcPr marL="91434" marR="91434" marT="45723" marB="45723"/>
                </a:tc>
              </a:tr>
              <a:tr h="782928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Objective RECIST</a:t>
                      </a:r>
                      <a:r>
                        <a:rPr lang="en-US" sz="1800" b="1" baseline="0" dirty="0" smtClean="0"/>
                        <a:t> RR</a:t>
                      </a:r>
                      <a:endParaRPr lang="en-US" sz="1800" b="1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34%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54%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(IRR</a:t>
                      </a:r>
                      <a:r>
                        <a:rPr lang="en-US" sz="1800" baseline="30000" dirty="0" smtClean="0"/>
                        <a:t>5</a:t>
                      </a:r>
                      <a:r>
                        <a:rPr lang="en-US" sz="1800" dirty="0" smtClean="0"/>
                        <a:t> 42%)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40%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26%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</a:tr>
              <a:tr h="110115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RR based on platinum sensitivity </a:t>
                      </a:r>
                      <a:endParaRPr lang="en-US" sz="1800" b="1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r>
                        <a:rPr lang="en-US" baseline="0" dirty="0" smtClean="0"/>
                        <a:t> for this population; other data available</a:t>
                      </a:r>
                      <a:endParaRPr lang="en-US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Plat </a:t>
                      </a:r>
                      <a:r>
                        <a:rPr lang="en-US" dirty="0" err="1" smtClean="0"/>
                        <a:t>sens</a:t>
                      </a:r>
                      <a:r>
                        <a:rPr lang="en-US" dirty="0" smtClean="0"/>
                        <a:t>  66%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Plat </a:t>
                      </a:r>
                      <a:r>
                        <a:rPr lang="en-US" dirty="0" err="1" smtClean="0"/>
                        <a:t>resis</a:t>
                      </a:r>
                      <a:r>
                        <a:rPr lang="en-US" dirty="0" smtClean="0"/>
                        <a:t>  25%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Plat </a:t>
                      </a:r>
                      <a:r>
                        <a:rPr lang="en-US" dirty="0" err="1" smtClean="0"/>
                        <a:t>refrac</a:t>
                      </a:r>
                      <a:r>
                        <a:rPr lang="en-US" dirty="0" smtClean="0"/>
                        <a:t> 0%</a:t>
                      </a:r>
                      <a:endParaRPr lang="en-US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Plat </a:t>
                      </a:r>
                      <a:r>
                        <a:rPr lang="en-US" dirty="0" err="1" smtClean="0"/>
                        <a:t>sens</a:t>
                      </a:r>
                      <a:r>
                        <a:rPr lang="en-US" dirty="0" smtClean="0"/>
                        <a:t>  50%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Plat </a:t>
                      </a:r>
                      <a:r>
                        <a:rPr lang="en-US" dirty="0" err="1" smtClean="0"/>
                        <a:t>resis</a:t>
                      </a:r>
                      <a:r>
                        <a:rPr lang="en-US" dirty="0" smtClean="0"/>
                        <a:t>  33%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Plat </a:t>
                      </a:r>
                      <a:r>
                        <a:rPr lang="en-US" dirty="0" err="1" smtClean="0"/>
                        <a:t>refrac</a:t>
                      </a:r>
                      <a:r>
                        <a:rPr lang="en-US" dirty="0" smtClean="0"/>
                        <a:t> 0%</a:t>
                      </a:r>
                      <a:endParaRPr lang="en-US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Plat </a:t>
                      </a:r>
                      <a:r>
                        <a:rPr lang="en-US" sz="1800" dirty="0" err="1" smtClean="0"/>
                        <a:t>sens</a:t>
                      </a:r>
                      <a:r>
                        <a:rPr lang="en-US" sz="1800" baseline="0" dirty="0" smtClean="0"/>
                        <a:t>  35%</a:t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Plat </a:t>
                      </a:r>
                      <a:r>
                        <a:rPr lang="en-US" sz="1800" baseline="0" dirty="0" err="1" smtClean="0"/>
                        <a:t>resis</a:t>
                      </a:r>
                      <a:r>
                        <a:rPr lang="en-US" sz="1800" baseline="0" dirty="0" smtClean="0"/>
                        <a:t>  20%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</a:tr>
              <a:tr h="9754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Median Duration of response </a:t>
                      </a: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7.4 </a:t>
                      </a:r>
                      <a:r>
                        <a:rPr lang="en-US" sz="1800" dirty="0" err="1" smtClean="0"/>
                        <a:t>mos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9.2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mos</a:t>
                      </a:r>
                      <a:r>
                        <a:rPr lang="en-US" sz="1800" baseline="0" dirty="0" smtClean="0"/>
                        <a:t/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(IRR</a:t>
                      </a:r>
                      <a:r>
                        <a:rPr lang="en-US" sz="1800" baseline="30000" dirty="0" smtClean="0"/>
                        <a:t>5</a:t>
                      </a:r>
                      <a:r>
                        <a:rPr lang="en-US" sz="1800" baseline="0" dirty="0" smtClean="0"/>
                        <a:t> 6.7 months)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12.9 months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8.18 (reported as median PFS)</a:t>
                      </a:r>
                      <a:endParaRPr lang="en-US" sz="1800" dirty="0"/>
                    </a:p>
                  </a:txBody>
                  <a:tcPr marL="91434" marR="91434" marT="45723" marB="45723"/>
                </a:tc>
              </a:tr>
            </a:tbl>
          </a:graphicData>
        </a:graphic>
      </p:graphicFrame>
      <p:sp>
        <p:nvSpPr>
          <p:cNvPr id="12322" name="TextBox 5"/>
          <p:cNvSpPr txBox="1">
            <a:spLocks noChangeArrowheads="1"/>
          </p:cNvSpPr>
          <p:nvPr/>
        </p:nvSpPr>
        <p:spPr bwMode="auto">
          <a:xfrm>
            <a:off x="1371600" y="6119336"/>
            <a:ext cx="77723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 </a:t>
            </a:r>
          </a:p>
          <a:p>
            <a:pPr eaLnBrk="1" hangingPunct="1"/>
            <a:r>
              <a:rPr lang="en-US" sz="1400" dirty="0"/>
              <a:t> </a:t>
            </a:r>
            <a:r>
              <a:rPr lang="en-US" sz="1400" baseline="30000" dirty="0" smtClean="0"/>
              <a:t>1</a:t>
            </a:r>
            <a:r>
              <a:rPr lang="en-US" sz="1400" dirty="0" smtClean="0"/>
              <a:t>olaparib FDA </a:t>
            </a:r>
            <a:r>
              <a:rPr lang="en-US" sz="1400" dirty="0"/>
              <a:t>package insert, 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rucaparib FDA </a:t>
            </a:r>
            <a:r>
              <a:rPr lang="en-US" sz="1400" dirty="0"/>
              <a:t>package </a:t>
            </a:r>
            <a:r>
              <a:rPr lang="en-US" sz="1400" dirty="0" smtClean="0"/>
              <a:t>insert,</a:t>
            </a:r>
            <a:br>
              <a:rPr lang="en-US" sz="1400" dirty="0" smtClean="0"/>
            </a:br>
            <a:r>
              <a:rPr lang="en-US" sz="1400" dirty="0" smtClean="0"/>
              <a:t> </a:t>
            </a:r>
            <a:r>
              <a:rPr lang="en-US" sz="1400" baseline="30000" dirty="0" smtClean="0"/>
              <a:t>3</a:t>
            </a:r>
            <a:r>
              <a:rPr lang="en-US" sz="1400" dirty="0" smtClean="0"/>
              <a:t>Sandhu, Lancet </a:t>
            </a:r>
            <a:r>
              <a:rPr lang="en-US" sz="1400" dirty="0" err="1" smtClean="0"/>
              <a:t>Oncol</a:t>
            </a:r>
            <a:r>
              <a:rPr lang="en-US" sz="1400" dirty="0" smtClean="0"/>
              <a:t> 2013, </a:t>
            </a:r>
            <a:r>
              <a:rPr lang="en-US" sz="1400" baseline="30000" dirty="0" smtClean="0"/>
              <a:t>4</a:t>
            </a:r>
            <a:r>
              <a:rPr lang="en-US" sz="1400" dirty="0" smtClean="0"/>
              <a:t>Coleman, </a:t>
            </a:r>
            <a:r>
              <a:rPr lang="en-US" sz="1400" dirty="0" err="1" smtClean="0"/>
              <a:t>Gyn</a:t>
            </a:r>
            <a:r>
              <a:rPr lang="en-US" sz="1400" dirty="0" smtClean="0"/>
              <a:t> </a:t>
            </a:r>
            <a:r>
              <a:rPr lang="en-US" sz="1400" dirty="0" err="1" smtClean="0"/>
              <a:t>Onc</a:t>
            </a:r>
            <a:r>
              <a:rPr lang="en-US" sz="1400" dirty="0" smtClean="0"/>
              <a:t> 2015, </a:t>
            </a:r>
            <a:r>
              <a:rPr lang="en-US" sz="1400" baseline="30000" dirty="0" smtClean="0"/>
              <a:t>5</a:t>
            </a:r>
            <a:r>
              <a:rPr lang="en-US" sz="1400" dirty="0" smtClean="0"/>
              <a:t>IRR= independent radiology review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241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sz="2600" dirty="0" smtClean="0">
                <a:ea typeface="ＭＳ Ｐゴシック" pitchFamily="34" charset="-128"/>
              </a:rPr>
              <a:t>Pooled </a:t>
            </a:r>
            <a:r>
              <a:rPr lang="en-GB" altLang="en-US" sz="2600" dirty="0" err="1" smtClean="0">
                <a:ea typeface="ＭＳ Ｐゴシック" pitchFamily="34" charset="-128"/>
              </a:rPr>
              <a:t>g</a:t>
            </a:r>
            <a:r>
              <a:rPr lang="en-GB" altLang="en-US" sz="2600" i="1" dirty="0" err="1" smtClean="0">
                <a:ea typeface="ＭＳ Ｐゴシック" pitchFamily="34" charset="-128"/>
              </a:rPr>
              <a:t>BRCA</a:t>
            </a:r>
            <a:r>
              <a:rPr lang="en-GB" altLang="en-US" sz="2600" dirty="0" smtClean="0">
                <a:ea typeface="ＭＳ Ｐゴシック" pitchFamily="34" charset="-128"/>
              </a:rPr>
              <a:t> pts treated with </a:t>
            </a:r>
            <a:r>
              <a:rPr lang="en-GB" altLang="en-US" sz="2600" dirty="0" err="1" smtClean="0">
                <a:ea typeface="ＭＳ Ｐゴシック" pitchFamily="34" charset="-128"/>
              </a:rPr>
              <a:t>olaparib</a:t>
            </a:r>
            <a:r>
              <a:rPr lang="en-GB" altLang="en-US" sz="2600" dirty="0" smtClean="0">
                <a:ea typeface="ＭＳ Ｐゴシック" pitchFamily="34" charset="-128"/>
              </a:rPr>
              <a:t>: Gradual decline in ORR with increasing lines of chemotherapy received</a:t>
            </a:r>
          </a:p>
        </p:txBody>
      </p:sp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1439863" y="5457825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00"/>
                </a:solidFill>
                <a:latin typeface="MetaPlusNormal-Roman" charset="0"/>
              </a:rPr>
              <a:t>(n=18)</a:t>
            </a:r>
            <a:endParaRPr lang="en-US" sz="1400">
              <a:solidFill>
                <a:srgbClr val="000000"/>
              </a:solidFill>
              <a:latin typeface="MetaPlusNormal-Roman" charset="0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682875" y="5457825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00"/>
                </a:solidFill>
                <a:latin typeface="MetaPlusNormal-Roman" charset="0"/>
              </a:rPr>
              <a:t>(n=50)</a:t>
            </a:r>
            <a:endParaRPr lang="en-US" sz="1400">
              <a:solidFill>
                <a:srgbClr val="000000"/>
              </a:solidFill>
              <a:latin typeface="MetaPlusNormal-Roman" charset="0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3938588" y="5457825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00"/>
                </a:solidFill>
                <a:latin typeface="MetaPlusNormal-Roman" charset="0"/>
              </a:rPr>
              <a:t>(n=74)</a:t>
            </a:r>
            <a:endParaRPr lang="en-US" sz="1400">
              <a:solidFill>
                <a:srgbClr val="000000"/>
              </a:solidFill>
              <a:latin typeface="MetaPlusNormal-Roman" charset="0"/>
            </a:endParaRPr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5180013" y="5457825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00"/>
                </a:solidFill>
                <a:latin typeface="MetaPlusNormal-Roman" charset="0"/>
              </a:rPr>
              <a:t>(n=44)</a:t>
            </a:r>
            <a:endParaRPr lang="en-US" sz="1400">
              <a:solidFill>
                <a:srgbClr val="000000"/>
              </a:solidFill>
              <a:latin typeface="MetaPlusNormal-Roman" charset="0"/>
            </a:endParaRP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6429375" y="5457825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00"/>
                </a:solidFill>
                <a:latin typeface="MetaPlusNormal-Roman" charset="0"/>
              </a:rPr>
              <a:t>(n=32)</a:t>
            </a:r>
            <a:endParaRPr lang="en-US" sz="1400">
              <a:solidFill>
                <a:srgbClr val="000000"/>
              </a:solidFill>
              <a:latin typeface="MetaPlusNormal-Roman" charset="0"/>
            </a:endParaRPr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7700963" y="5457825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00"/>
                </a:solidFill>
                <a:latin typeface="MetaPlusNormal-Roman" charset="0"/>
              </a:rPr>
              <a:t>(n=55)</a:t>
            </a:r>
            <a:endParaRPr lang="en-US" sz="1400">
              <a:solidFill>
                <a:srgbClr val="000000"/>
              </a:solidFill>
              <a:latin typeface="MetaPlusNormal-Roman" charset="0"/>
            </a:endParaRPr>
          </a:p>
        </p:txBody>
      </p:sp>
      <p:sp>
        <p:nvSpPr>
          <p:cNvPr id="13320" name="Rectangle 10"/>
          <p:cNvSpPr>
            <a:spLocks noChangeArrowheads="1"/>
          </p:cNvSpPr>
          <p:nvPr/>
        </p:nvSpPr>
        <p:spPr bwMode="auto">
          <a:xfrm>
            <a:off x="2286000" y="5119687"/>
            <a:ext cx="4724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  <a:latin typeface="MetaPlusNormal-Roman" charset="0"/>
              </a:rPr>
              <a:t>Previous lines of chemotherapy received</a:t>
            </a:r>
            <a:endParaRPr lang="en-US" sz="1600" b="1" dirty="0">
              <a:solidFill>
                <a:srgbClr val="000000"/>
              </a:solidFill>
              <a:latin typeface="MetaPlusNormal-Roman" charset="0"/>
            </a:endParaRPr>
          </a:p>
        </p:txBody>
      </p:sp>
      <p:sp>
        <p:nvSpPr>
          <p:cNvPr id="13321" name="TextBox 18"/>
          <p:cNvSpPr txBox="1">
            <a:spLocks noChangeArrowheads="1"/>
          </p:cNvSpPr>
          <p:nvPr/>
        </p:nvSpPr>
        <p:spPr bwMode="auto">
          <a:xfrm rot="-5400000">
            <a:off x="-471488" y="3157538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b="1"/>
              <a:t>ORR, %</a:t>
            </a:r>
          </a:p>
        </p:txBody>
      </p:sp>
      <p:sp>
        <p:nvSpPr>
          <p:cNvPr id="13322" name="TextBox 19"/>
          <p:cNvSpPr txBox="1">
            <a:spLocks noChangeArrowheads="1"/>
          </p:cNvSpPr>
          <p:nvPr/>
        </p:nvSpPr>
        <p:spPr bwMode="auto">
          <a:xfrm>
            <a:off x="7315200" y="1831975"/>
            <a:ext cx="17430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Total (n=273)</a:t>
            </a:r>
          </a:p>
        </p:txBody>
      </p:sp>
      <p:sp>
        <p:nvSpPr>
          <p:cNvPr id="13323" name="TextBox 20"/>
          <p:cNvSpPr txBox="1">
            <a:spLocks noChangeArrowheads="1"/>
          </p:cNvSpPr>
          <p:nvPr/>
        </p:nvSpPr>
        <p:spPr bwMode="auto">
          <a:xfrm>
            <a:off x="7315200" y="2101850"/>
            <a:ext cx="1743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Sensitive (n=74)</a:t>
            </a:r>
          </a:p>
        </p:txBody>
      </p:sp>
      <p:sp>
        <p:nvSpPr>
          <p:cNvPr id="13324" name="TextBox 21"/>
          <p:cNvSpPr txBox="1">
            <a:spLocks noChangeArrowheads="1"/>
          </p:cNvSpPr>
          <p:nvPr/>
        </p:nvSpPr>
        <p:spPr bwMode="auto">
          <a:xfrm>
            <a:off x="7315200" y="2373313"/>
            <a:ext cx="17430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Resistant (n=115)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7010400" y="2074863"/>
            <a:ext cx="304800" cy="0"/>
          </a:xfrm>
          <a:prstGeom prst="line">
            <a:avLst/>
          </a:prstGeom>
          <a:ln w="25400">
            <a:solidFill>
              <a:srgbClr val="9975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10400" y="2341563"/>
            <a:ext cx="30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0400" y="2622550"/>
            <a:ext cx="304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32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9726224"/>
              </p:ext>
            </p:extLst>
          </p:nvPr>
        </p:nvGraphicFramePr>
        <p:xfrm>
          <a:off x="533400" y="1018646"/>
          <a:ext cx="8299450" cy="420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" name="Worksheet" r:id="rId4" imgW="8309568" imgH="3158002" progId="Excel.Sheet.8">
                  <p:embed/>
                </p:oleObj>
              </mc:Choice>
              <mc:Fallback>
                <p:oleObj name="Worksheet" r:id="rId4" imgW="8309568" imgH="3158002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018646"/>
                        <a:ext cx="8299450" cy="420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9" name="TextBox 1"/>
          <p:cNvSpPr txBox="1">
            <a:spLocks noChangeArrowheads="1"/>
          </p:cNvSpPr>
          <p:nvPr/>
        </p:nvSpPr>
        <p:spPr bwMode="auto">
          <a:xfrm>
            <a:off x="5759776" y="6396335"/>
            <a:ext cx="32984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/>
              <a:t>Matulonis/Coleman, Annals of Oncology </a:t>
            </a:r>
            <a:r>
              <a:rPr lang="en-US" sz="1200" dirty="0" smtClean="0"/>
              <a:t>2016</a:t>
            </a:r>
            <a:br>
              <a:rPr lang="en-US" sz="1200" dirty="0" smtClean="0"/>
            </a:br>
            <a:r>
              <a:rPr lang="en-US" sz="1200" dirty="0" smtClean="0"/>
              <a:t>Coleman et al </a:t>
            </a:r>
            <a:r>
              <a:rPr lang="en-US" sz="1200" dirty="0" err="1" smtClean="0"/>
              <a:t>Gyn</a:t>
            </a:r>
            <a:r>
              <a:rPr lang="en-US" sz="1200" dirty="0" smtClean="0"/>
              <a:t> </a:t>
            </a:r>
            <a:r>
              <a:rPr lang="en-US" sz="1200" dirty="0" err="1" smtClean="0"/>
              <a:t>Onc</a:t>
            </a:r>
            <a:r>
              <a:rPr lang="en-US" sz="1200" dirty="0" smtClean="0"/>
              <a:t> 2015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73049" y="5774269"/>
            <a:ext cx="44315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ORR</a:t>
            </a:r>
            <a:br>
              <a:rPr lang="en-US" sz="2000" dirty="0" smtClean="0"/>
            </a:br>
            <a:r>
              <a:rPr lang="en-US" sz="2000" dirty="0" err="1" smtClean="0"/>
              <a:t>Veliparib</a:t>
            </a:r>
            <a:r>
              <a:rPr lang="en-US" sz="2000" dirty="0" smtClean="0"/>
              <a:t>   43%           22%          17%</a:t>
            </a:r>
            <a:br>
              <a:rPr lang="en-US" sz="2000" dirty="0" smtClean="0"/>
            </a:b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86000" y="2074863"/>
            <a:ext cx="0" cy="3381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201863" y="3064933"/>
            <a:ext cx="0" cy="270934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572933" y="3335867"/>
            <a:ext cx="169334" cy="541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95048" y="173630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sensitive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1794519" y="3389315"/>
            <a:ext cx="1017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4"/>
                </a:solidFill>
              </a:rPr>
              <a:t>Total pop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81452" y="3783431"/>
            <a:ext cx="960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resistant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15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1311682" y="611554"/>
            <a:ext cx="7035148" cy="11430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MetaPlusNormal-Roman" charset="0"/>
              </a:rPr>
              <a:t>Do somatic or tumor </a:t>
            </a:r>
            <a:r>
              <a:rPr lang="en-US" sz="3200" i="1" dirty="0">
                <a:latin typeface="MetaPlusNormal-Roman" charset="0"/>
              </a:rPr>
              <a:t>BRCA</a:t>
            </a:r>
            <a:r>
              <a:rPr lang="en-US" sz="3200" dirty="0">
                <a:latin typeface="MetaPlusNormal-Roman" charset="0"/>
              </a:rPr>
              <a:t> mutations predict response to a PARP inhibitor like </a:t>
            </a:r>
            <a:r>
              <a:rPr lang="en-US" sz="3200" dirty="0" err="1">
                <a:latin typeface="MetaPlusNormal-Roman" charset="0"/>
              </a:rPr>
              <a:t>germline</a:t>
            </a:r>
            <a:r>
              <a:rPr lang="en-US" sz="3200" i="1" dirty="0">
                <a:latin typeface="MetaPlusNormal-Roman" charset="0"/>
              </a:rPr>
              <a:t> BRCA </a:t>
            </a:r>
            <a:r>
              <a:rPr lang="en-US" sz="3200" dirty="0">
                <a:latin typeface="MetaPlusNormal-Roman" charset="0"/>
              </a:rPr>
              <a:t>mutations</a:t>
            </a:r>
            <a:r>
              <a:rPr lang="en-US" sz="3200" i="1" dirty="0">
                <a:latin typeface="MetaPlusNormal-Roman" charset="0"/>
              </a:rPr>
              <a:t> </a:t>
            </a:r>
            <a:r>
              <a:rPr lang="en-US" sz="3200" dirty="0">
                <a:latin typeface="MetaPlusNormal-Roman" charset="0"/>
              </a:rPr>
              <a:t>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65" y="1848992"/>
            <a:ext cx="4165601" cy="4326467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MetaPlusNormal-Roman" charset="0"/>
              </a:rPr>
              <a:t>Yes!</a:t>
            </a:r>
          </a:p>
          <a:p>
            <a:r>
              <a:rPr lang="en-US" sz="2400" dirty="0" smtClean="0">
                <a:latin typeface="MetaPlusNormal-Roman" charset="0"/>
              </a:rPr>
              <a:t>ARIEL2 demonstrated similar ORR in somatic/tumor BRCA (</a:t>
            </a:r>
            <a:r>
              <a:rPr lang="en-US" sz="2400" dirty="0" err="1" smtClean="0">
                <a:latin typeface="MetaPlusNormal-Roman" charset="0"/>
              </a:rPr>
              <a:t>tBRCA</a:t>
            </a:r>
            <a:r>
              <a:rPr lang="en-US" sz="2400" dirty="0" smtClean="0">
                <a:latin typeface="MetaPlusNormal-Roman" charset="0"/>
              </a:rPr>
              <a:t>) and </a:t>
            </a:r>
            <a:r>
              <a:rPr lang="en-US" sz="2400" dirty="0" err="1" smtClean="0">
                <a:latin typeface="MetaPlusNormal-Roman" charset="0"/>
              </a:rPr>
              <a:t>germline</a:t>
            </a:r>
            <a:r>
              <a:rPr lang="en-US" sz="2400" dirty="0" smtClean="0">
                <a:latin typeface="MetaPlusNormal-Roman" charset="0"/>
              </a:rPr>
              <a:t> BRCA cancers</a:t>
            </a:r>
          </a:p>
          <a:p>
            <a:r>
              <a:rPr lang="en-US" sz="2400" dirty="0" smtClean="0">
                <a:latin typeface="MetaPlusNormal-Roman" charset="0"/>
              </a:rPr>
              <a:t>NOVA and Study 19 data showed similar efficacy of </a:t>
            </a:r>
            <a:r>
              <a:rPr lang="en-US" sz="2400" dirty="0" err="1" smtClean="0">
                <a:latin typeface="MetaPlusNormal-Roman" charset="0"/>
              </a:rPr>
              <a:t>niraparib</a:t>
            </a:r>
            <a:r>
              <a:rPr lang="en-US" sz="2400" dirty="0" smtClean="0">
                <a:latin typeface="MetaPlusNormal-Roman" charset="0"/>
              </a:rPr>
              <a:t> and </a:t>
            </a:r>
            <a:r>
              <a:rPr lang="en-US" sz="2400" dirty="0" err="1" smtClean="0">
                <a:latin typeface="MetaPlusNormal-Roman" charset="0"/>
              </a:rPr>
              <a:t>olaparib</a:t>
            </a:r>
            <a:r>
              <a:rPr lang="en-US" sz="2400" dirty="0" smtClean="0">
                <a:latin typeface="MetaPlusNormal-Roman" charset="0"/>
              </a:rPr>
              <a:t> in both </a:t>
            </a:r>
            <a:r>
              <a:rPr lang="en-US" sz="2400" dirty="0" err="1" smtClean="0">
                <a:latin typeface="MetaPlusNormal-Roman" charset="0"/>
              </a:rPr>
              <a:t>gBRCA</a:t>
            </a:r>
            <a:r>
              <a:rPr lang="en-US" sz="2400" dirty="0" smtClean="0">
                <a:latin typeface="MetaPlusNormal-Roman" charset="0"/>
              </a:rPr>
              <a:t> and </a:t>
            </a:r>
            <a:r>
              <a:rPr lang="en-US" sz="2400" dirty="0" err="1" smtClean="0">
                <a:latin typeface="MetaPlusNormal-Roman" charset="0"/>
              </a:rPr>
              <a:t>tBRCA</a:t>
            </a:r>
            <a:r>
              <a:rPr lang="en-US" sz="2400" dirty="0" smtClean="0">
                <a:latin typeface="MetaPlusNormal-Roman" charset="0"/>
              </a:rPr>
              <a:t> ovarian cancers</a:t>
            </a:r>
            <a:endParaRPr lang="en-US" sz="2400" dirty="0">
              <a:latin typeface="MetaPlusNormal-Roman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0" y="6269897"/>
            <a:ext cx="49167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Swisher et al, Lancet </a:t>
            </a:r>
            <a:r>
              <a:rPr lang="en-US" sz="1400" dirty="0" smtClean="0"/>
              <a:t>Oncology 2015, </a:t>
            </a:r>
            <a:r>
              <a:rPr lang="en-US" sz="1400" dirty="0" err="1" smtClean="0"/>
              <a:t>Rucaparib</a:t>
            </a:r>
            <a:r>
              <a:rPr lang="en-US" sz="1400" dirty="0" smtClean="0"/>
              <a:t> </a:t>
            </a:r>
            <a:r>
              <a:rPr lang="en-US" sz="1400" dirty="0"/>
              <a:t>FDA insert </a:t>
            </a:r>
            <a:br>
              <a:rPr lang="en-US" sz="1400" dirty="0"/>
            </a:br>
            <a:r>
              <a:rPr lang="en-US" sz="1400" dirty="0" smtClean="0"/>
              <a:t>Study 19, NEJM 2014, NOVA</a:t>
            </a:r>
            <a:r>
              <a:rPr lang="en-US" sz="1400" dirty="0"/>
              <a:t>, NEJM 2016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0933" y="2101038"/>
            <a:ext cx="3522133" cy="4089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01735" y="2829172"/>
            <a:ext cx="3386667" cy="51646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1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6" y="105357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rial"/>
                <a:cs typeface="Arial"/>
              </a:rPr>
              <a:t>How do we decide which PARP </a:t>
            </a:r>
            <a:r>
              <a:rPr lang="en-US" sz="3200" dirty="0" smtClean="0">
                <a:latin typeface="Arial"/>
                <a:cs typeface="Arial"/>
              </a:rPr>
              <a:t/>
            </a:r>
            <a:br>
              <a:rPr lang="en-US" sz="3200" dirty="0" smtClean="0">
                <a:latin typeface="Arial"/>
                <a:cs typeface="Arial"/>
              </a:rPr>
            </a:br>
            <a:r>
              <a:rPr lang="en-US" sz="3200" dirty="0" smtClean="0">
                <a:latin typeface="Arial"/>
                <a:cs typeface="Arial"/>
              </a:rPr>
              <a:t>inhibitors </a:t>
            </a:r>
            <a:r>
              <a:rPr lang="en-US" sz="3200" dirty="0">
                <a:latin typeface="Arial"/>
                <a:cs typeface="Arial"/>
              </a:rPr>
              <a:t>to use when?</a:t>
            </a:r>
            <a:br>
              <a:rPr lang="en-US" sz="3200" dirty="0">
                <a:latin typeface="Arial"/>
                <a:cs typeface="Arial"/>
              </a:rPr>
            </a:br>
            <a:endParaRPr lang="en-US" sz="32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82334"/>
            <a:ext cx="8229600" cy="354883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>Published clinical trials and their results</a:t>
            </a:r>
          </a:p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>FDA guidance and package inserts</a:t>
            </a:r>
          </a:p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>Understanding drug metabolism and drug-drug interaction differences</a:t>
            </a:r>
          </a:p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>Toxicities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26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2800">
                <a:latin typeface="MetaPlusNormal-Roman" charset="0"/>
              </a:rPr>
              <a:t>Chemical structure of PARP inhibitors</a:t>
            </a:r>
          </a:p>
        </p:txBody>
      </p:sp>
      <p:pic>
        <p:nvPicPr>
          <p:cNvPr id="2150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47800"/>
            <a:ext cx="41783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2895600" y="3124200"/>
            <a:ext cx="12362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/>
              <a:t>R</a:t>
            </a:r>
            <a:r>
              <a:rPr lang="en-US" sz="1800" dirty="0" err="1" smtClean="0"/>
              <a:t>ucaparib</a:t>
            </a:r>
            <a:endParaRPr lang="en-US" sz="1800" dirty="0"/>
          </a:p>
        </p:txBody>
      </p:sp>
      <p:pic>
        <p:nvPicPr>
          <p:cNvPr id="2150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219200"/>
            <a:ext cx="1620838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Box 8"/>
          <p:cNvSpPr txBox="1">
            <a:spLocks noChangeArrowheads="1"/>
          </p:cNvSpPr>
          <p:nvPr/>
        </p:nvSpPr>
        <p:spPr bwMode="auto">
          <a:xfrm>
            <a:off x="7315200" y="3352800"/>
            <a:ext cx="1082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Veliparib </a:t>
            </a:r>
          </a:p>
        </p:txBody>
      </p:sp>
      <p:pic>
        <p:nvPicPr>
          <p:cNvPr id="215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3657600"/>
            <a:ext cx="3403600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Box 10"/>
          <p:cNvSpPr txBox="1">
            <a:spLocks noChangeArrowheads="1"/>
          </p:cNvSpPr>
          <p:nvPr/>
        </p:nvSpPr>
        <p:spPr bwMode="auto">
          <a:xfrm>
            <a:off x="1295400" y="5486400"/>
            <a:ext cx="1057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Olaparib </a:t>
            </a:r>
          </a:p>
        </p:txBody>
      </p:sp>
      <p:pic>
        <p:nvPicPr>
          <p:cNvPr id="215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00" y="4068763"/>
            <a:ext cx="3586163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Box 12"/>
          <p:cNvSpPr txBox="1">
            <a:spLocks noChangeArrowheads="1"/>
          </p:cNvSpPr>
          <p:nvPr/>
        </p:nvSpPr>
        <p:spPr bwMode="auto">
          <a:xfrm>
            <a:off x="6097588" y="5859463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Niraparib </a:t>
            </a:r>
          </a:p>
        </p:txBody>
      </p:sp>
      <p:sp>
        <p:nvSpPr>
          <p:cNvPr id="21514" name="TextBox 13"/>
          <p:cNvSpPr txBox="1">
            <a:spLocks noChangeArrowheads="1"/>
          </p:cNvSpPr>
          <p:nvPr/>
        </p:nvSpPr>
        <p:spPr bwMode="auto">
          <a:xfrm>
            <a:off x="3581400" y="6550025"/>
            <a:ext cx="3557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Jones et al, J of Medicinal Chemistry 2015</a:t>
            </a:r>
          </a:p>
        </p:txBody>
      </p:sp>
    </p:spTree>
    <p:extLst>
      <p:ext uri="{BB962C8B-B14F-4D97-AF65-F5344CB8AC3E}">
        <p14:creationId xmlns:p14="http://schemas.microsoft.com/office/powerpoint/2010/main" val="277206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-50802"/>
            <a:ext cx="8229600" cy="1143000"/>
          </a:xfrm>
        </p:spPr>
        <p:txBody>
          <a:bodyPr/>
          <a:lstStyle/>
          <a:p>
            <a:r>
              <a:rPr lang="en-US" sz="2400" dirty="0">
                <a:latin typeface="MetaPlusNormal-Roman" charset="0"/>
              </a:rPr>
              <a:t>Differences in metabolism and DDI exist </a:t>
            </a:r>
            <a:r>
              <a:rPr lang="en-US" sz="2400" dirty="0" smtClean="0">
                <a:latin typeface="MetaPlusNormal-Roman" charset="0"/>
              </a:rPr>
              <a:t/>
            </a:r>
            <a:br>
              <a:rPr lang="en-US" sz="2400" dirty="0" smtClean="0">
                <a:latin typeface="MetaPlusNormal-Roman" charset="0"/>
              </a:rPr>
            </a:br>
            <a:r>
              <a:rPr lang="en-US" sz="2400" dirty="0" smtClean="0">
                <a:latin typeface="MetaPlusNormal-Roman" charset="0"/>
              </a:rPr>
              <a:t>amongst </a:t>
            </a:r>
            <a:r>
              <a:rPr lang="en-US" sz="2400" dirty="0">
                <a:latin typeface="MetaPlusNormal-Roman" charset="0"/>
              </a:rPr>
              <a:t>PARP inhibitors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313440"/>
              </p:ext>
            </p:extLst>
          </p:nvPr>
        </p:nvGraphicFramePr>
        <p:xfrm>
          <a:off x="3505200" y="1278466"/>
          <a:ext cx="5486399" cy="4778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3610"/>
                <a:gridCol w="1461506"/>
                <a:gridCol w="1244058"/>
                <a:gridCol w="1777225"/>
              </a:tblGrid>
              <a:tr h="6011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PARP</a:t>
                      </a:r>
                      <a:r>
                        <a:rPr lang="en-US" sz="1200" baseline="0" dirty="0" smtClean="0"/>
                        <a:t> inhibitor 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CYP enzymes used for metabolism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Drug</a:t>
                      </a:r>
                      <a:r>
                        <a:rPr lang="en-US" sz="1200" baseline="0" dirty="0" smtClean="0"/>
                        <a:t> Drug Interactions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Effect on</a:t>
                      </a:r>
                      <a:r>
                        <a:rPr lang="en-US" sz="1200" baseline="0" dirty="0" smtClean="0"/>
                        <a:t> cell transporters  </a:t>
                      </a:r>
                      <a:endParaRPr lang="en-US" sz="1200" dirty="0"/>
                    </a:p>
                  </a:txBody>
                  <a:tcPr marT="45722" marB="45722"/>
                </a:tc>
              </a:tr>
              <a:tr h="135466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Rucaparib</a:t>
                      </a:r>
                      <a:r>
                        <a:rPr lang="en-US" sz="1200" baseline="30000" dirty="0" smtClean="0"/>
                        <a:t>1</a:t>
                      </a:r>
                      <a:endParaRPr lang="en-US" sz="1200" baseline="300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CYP2D6 (predominant)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CYP1A2</a:t>
                      </a:r>
                      <a:r>
                        <a:rPr lang="en-US" sz="1200" baseline="0" dirty="0" smtClean="0"/>
                        <a:t> and CYP3A4 (lesser extent)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Reversibly inhibits</a:t>
                      </a:r>
                      <a:r>
                        <a:rPr lang="en-US" sz="1200" baseline="0" dirty="0" smtClean="0"/>
                        <a:t> CYP1A2, CYP2C19, CYP2C9, CYP3A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>Induces CYP1A2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inhibits MATE1 and MATE2-K (potent), OCT1 (moderate)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/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>substrate of P-</a:t>
                      </a:r>
                      <a:r>
                        <a:rPr lang="en-US" sz="1200" baseline="0" dirty="0" err="1" smtClean="0"/>
                        <a:t>glycoporotein</a:t>
                      </a:r>
                      <a:endParaRPr lang="en-US" sz="1200" dirty="0" smtClean="0"/>
                    </a:p>
                  </a:txBody>
                  <a:tcPr marT="45722" marB="45722"/>
                </a:tc>
              </a:tr>
              <a:tr h="1222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Olaparib</a:t>
                      </a:r>
                      <a:r>
                        <a:rPr lang="en-US" sz="1200" baseline="30000" dirty="0" smtClean="0"/>
                        <a:t>1</a:t>
                      </a:r>
                      <a:endParaRPr lang="en-US" sz="1200" baseline="300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CYP3A4* 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Inhibits CYP3A4 and induces CYP2B6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Inhibits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OATP1B1, OCT1, OCT2, OAT3, MATE1, MATE2K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aseline="0" dirty="0" smtClean="0"/>
                        <a:t>substrate of P-glycoprotein</a:t>
                      </a:r>
                      <a:endParaRPr lang="en-US" sz="1200" dirty="0" smtClean="0"/>
                    </a:p>
                  </a:txBody>
                  <a:tcPr marT="45722" marB="45722"/>
                </a:tc>
              </a:tr>
              <a:tr h="16004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Niraparib</a:t>
                      </a:r>
                      <a:r>
                        <a:rPr lang="en-US" sz="1200" baseline="30000" dirty="0" smtClean="0"/>
                        <a:t>2</a:t>
                      </a:r>
                      <a:endParaRPr lang="en-US" sz="1200" baseline="300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CYP3A4/5 and CYP1A2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CYP2D6</a:t>
                      </a:r>
                      <a:r>
                        <a:rPr lang="en-US" sz="1200" baseline="0" dirty="0" smtClean="0"/>
                        <a:t> (lesser extent) 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/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err="1" smtClean="0"/>
                        <a:t>Carboxylesterases</a:t>
                      </a:r>
                      <a:r>
                        <a:rPr lang="en-US" sz="1200" baseline="0" dirty="0" smtClean="0"/>
                        <a:t> (non-CYP)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Can induce CYP1A2 (weak)</a:t>
                      </a:r>
                      <a:endParaRPr lang="en-US" sz="12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No interaction with the major hepatic or renal uptake transporters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/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>substrate of P-glycoprotein</a:t>
                      </a:r>
                      <a:endParaRPr lang="en-US" sz="1200" dirty="0"/>
                    </a:p>
                  </a:txBody>
                  <a:tcPr marT="45722" marB="45722"/>
                </a:tc>
              </a:tr>
            </a:tbl>
          </a:graphicData>
        </a:graphic>
      </p:graphicFrame>
      <p:sp>
        <p:nvSpPr>
          <p:cNvPr id="20509" name="TextBox 1"/>
          <p:cNvSpPr txBox="1">
            <a:spLocks noChangeArrowheads="1"/>
          </p:cNvSpPr>
          <p:nvPr/>
        </p:nvSpPr>
        <p:spPr bwMode="auto">
          <a:xfrm>
            <a:off x="7236265" y="6334780"/>
            <a:ext cx="1907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aseline="30000" dirty="0"/>
              <a:t>1</a:t>
            </a:r>
            <a:r>
              <a:rPr lang="en-US" sz="1400" dirty="0"/>
              <a:t>FDA package inserts</a:t>
            </a:r>
            <a:br>
              <a:rPr lang="en-US" sz="1400" dirty="0"/>
            </a:br>
            <a:r>
              <a:rPr lang="en-US" sz="1400" baseline="30000" dirty="0" smtClean="0"/>
              <a:t>2</a:t>
            </a:r>
            <a:r>
              <a:rPr lang="en-US" sz="1400" dirty="0" smtClean="0"/>
              <a:t>NEJM 2016 </a:t>
            </a:r>
            <a:endParaRPr lang="en-US" sz="1400" dirty="0"/>
          </a:p>
        </p:txBody>
      </p:sp>
      <p:sp>
        <p:nvSpPr>
          <p:cNvPr id="20510" name="TextBox 1"/>
          <p:cNvSpPr txBox="1">
            <a:spLocks noChangeArrowheads="1"/>
          </p:cNvSpPr>
          <p:nvPr/>
        </p:nvSpPr>
        <p:spPr bwMode="auto">
          <a:xfrm>
            <a:off x="2438400" y="62118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*Reduce dose if strong or </a:t>
            </a:r>
            <a:br>
              <a:rPr lang="en-US" sz="1200"/>
            </a:br>
            <a:r>
              <a:rPr lang="en-US" sz="1200"/>
              <a:t>moderate CYP3A inhibitors</a:t>
            </a:r>
            <a:br>
              <a:rPr lang="en-US" sz="1200"/>
            </a:br>
            <a:r>
              <a:rPr lang="en-US" sz="1200"/>
              <a:t>are co-administered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2733" y="1278458"/>
            <a:ext cx="1447800" cy="58420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94399" y="1278458"/>
            <a:ext cx="1143000" cy="58420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205131" y="1261525"/>
            <a:ext cx="1752600" cy="60114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14" name="TextBox 1"/>
          <p:cNvSpPr txBox="1">
            <a:spLocks noChangeArrowheads="1"/>
          </p:cNvSpPr>
          <p:nvPr/>
        </p:nvSpPr>
        <p:spPr bwMode="auto">
          <a:xfrm>
            <a:off x="152400" y="1503363"/>
            <a:ext cx="3276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/>
              <a:t>Each drug is metabolized differently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/>
              <a:t>Other drugs patients are taking may influence the PARP Inhibitor levels 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/>
              <a:t>Drug Drug interactions can </a:t>
            </a:r>
            <a:br>
              <a:rPr lang="en-US" sz="2000" dirty="0"/>
            </a:br>
            <a:r>
              <a:rPr lang="en-US" sz="2000" dirty="0"/>
              <a:t>occur based on CYP inhibition or induction 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/>
              <a:t>Effect on renal transporter </a:t>
            </a:r>
            <a:br>
              <a:rPr lang="en-US" sz="2000" dirty="0"/>
            </a:br>
            <a:r>
              <a:rPr lang="en-US" sz="2000" dirty="0"/>
              <a:t>proteins MATE1 and MATE2-K can increase serum </a:t>
            </a:r>
            <a:r>
              <a:rPr lang="en-US" sz="2000" dirty="0" err="1"/>
              <a:t>creatinine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822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037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/>
                <a:cs typeface="Arial"/>
              </a:rPr>
              <a:t>Beyond single agent strategies: Combinations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7114"/>
            <a:ext cx="8229600" cy="403750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368"/>
              </a:spcBef>
            </a:pPr>
            <a:r>
              <a:rPr lang="en-US" dirty="0" smtClean="0">
                <a:latin typeface="Arial"/>
                <a:cs typeface="Arial"/>
              </a:rPr>
              <a:t>Increase anti-cancer activity in non-BRCA cancers and possibly </a:t>
            </a:r>
            <a:r>
              <a:rPr lang="en-US" dirty="0" err="1" smtClean="0">
                <a:latin typeface="Arial"/>
                <a:cs typeface="Arial"/>
              </a:rPr>
              <a:t>BRCAm</a:t>
            </a:r>
            <a:r>
              <a:rPr lang="en-US" dirty="0" smtClean="0">
                <a:latin typeface="Arial"/>
                <a:cs typeface="Arial"/>
              </a:rPr>
              <a:t> cancers that might not respond well to single agent PARP inhibitors</a:t>
            </a:r>
          </a:p>
          <a:p>
            <a:pPr>
              <a:spcBef>
                <a:spcPts val="1368"/>
              </a:spcBef>
            </a:pPr>
            <a:r>
              <a:rPr lang="en-US" u="sng" dirty="0" smtClean="0">
                <a:latin typeface="Arial"/>
                <a:cs typeface="Arial"/>
              </a:rPr>
              <a:t>PARP inhibitor combinations</a:t>
            </a:r>
            <a:endParaRPr lang="en-US" dirty="0">
              <a:latin typeface="Arial"/>
              <a:cs typeface="Arial"/>
            </a:endParaRPr>
          </a:p>
          <a:p>
            <a:pPr lvl="1">
              <a:spcBef>
                <a:spcPts val="1368"/>
              </a:spcBef>
            </a:pPr>
            <a:r>
              <a:rPr lang="en-US" dirty="0" smtClean="0">
                <a:latin typeface="Arial"/>
                <a:cs typeface="Arial"/>
              </a:rPr>
              <a:t>Anti-angiogenics </a:t>
            </a:r>
            <a:endParaRPr lang="en-US" dirty="0">
              <a:latin typeface="Arial"/>
              <a:cs typeface="Arial"/>
            </a:endParaRPr>
          </a:p>
          <a:p>
            <a:pPr lvl="1">
              <a:spcBef>
                <a:spcPts val="1368"/>
              </a:spcBef>
            </a:pPr>
            <a:r>
              <a:rPr lang="en-US" dirty="0" smtClean="0">
                <a:latin typeface="Arial"/>
                <a:cs typeface="Arial"/>
              </a:rPr>
              <a:t>DNA repair inhibitors (ex. ATR inhibitors)</a:t>
            </a:r>
            <a:endParaRPr lang="en-US" dirty="0">
              <a:latin typeface="Arial"/>
              <a:cs typeface="Arial"/>
            </a:endParaRPr>
          </a:p>
          <a:p>
            <a:pPr lvl="1">
              <a:spcBef>
                <a:spcPts val="1368"/>
              </a:spcBef>
            </a:pPr>
            <a:r>
              <a:rPr lang="en-US" dirty="0" smtClean="0">
                <a:latin typeface="Arial"/>
                <a:cs typeface="Arial"/>
              </a:rPr>
              <a:t>Immunotherapy agents</a:t>
            </a:r>
          </a:p>
        </p:txBody>
      </p:sp>
    </p:spTree>
    <p:extLst>
      <p:ext uri="{BB962C8B-B14F-4D97-AF65-F5344CB8AC3E}">
        <p14:creationId xmlns:p14="http://schemas.microsoft.com/office/powerpoint/2010/main" val="232429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749130"/>
            <a:ext cx="8191500" cy="194970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PARP </a:t>
            </a:r>
            <a:r>
              <a:rPr lang="en-US" sz="3200" dirty="0" err="1" smtClean="0">
                <a:solidFill>
                  <a:schemeClr val="tx1"/>
                </a:solidFill>
              </a:rPr>
              <a:t>monotherapy</a:t>
            </a:r>
            <a:r>
              <a:rPr lang="en-US" sz="3200" dirty="0" smtClean="0">
                <a:solidFill>
                  <a:schemeClr val="tx1"/>
                </a:solidFill>
              </a:rPr>
              <a:t> in advanced ovarian cancer  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 descr="Top ba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  <p:pic>
        <p:nvPicPr>
          <p:cNvPr id="6" name="Picture 5" descr="Top ba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216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" y="3869321"/>
            <a:ext cx="79375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Ursula Matulonis, M.D.</a:t>
            </a:r>
            <a:br>
              <a:rPr lang="en-US" sz="2400" dirty="0" smtClean="0">
                <a:latin typeface="Arial"/>
                <a:cs typeface="Arial"/>
              </a:rPr>
            </a:br>
            <a:r>
              <a:rPr lang="en-US" sz="2400" dirty="0" smtClean="0">
                <a:latin typeface="Arial"/>
                <a:cs typeface="Arial"/>
              </a:rPr>
              <a:t/>
            </a:r>
            <a:br>
              <a:rPr lang="en-US" sz="24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Director and Program Leader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Gynecologic Oncology Program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Dana-Farber Cancer Institute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Professor of Medicine 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Harvard Medical School  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Boston, MA 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707" y="722272"/>
            <a:ext cx="7139354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Combination studies: Phase III NCI-sponsored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cediranib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studies in recurrent ovarian cancer 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9467" y="2097576"/>
            <a:ext cx="8619065" cy="4525963"/>
          </a:xfrm>
        </p:spPr>
        <p:txBody>
          <a:bodyPr/>
          <a:lstStyle/>
          <a:p>
            <a:r>
              <a:rPr lang="en-US" b="1" u="sng" dirty="0" smtClean="0">
                <a:latin typeface="Arial" pitchFamily="34" charset="0"/>
                <a:cs typeface="Arial" pitchFamily="34" charset="0"/>
              </a:rPr>
              <a:t>NRG-GY004 (platinum sensitive)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cediranib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vs platinum doublet (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NCT02446600)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Nearing accrual completion 4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Q 2017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u="sng" dirty="0" smtClean="0">
                <a:latin typeface="Arial" pitchFamily="34" charset="0"/>
                <a:cs typeface="Arial" pitchFamily="34" charset="0"/>
              </a:rPr>
              <a:t>NRG-GY005 (platinum resistant)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cediranib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olaparib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cediranib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single agent chemotherapy</a:t>
            </a: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(NCT02502266)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1143000"/>
          </a:xfrm>
        </p:spPr>
        <p:txBody>
          <a:bodyPr/>
          <a:lstStyle/>
          <a:p>
            <a:r>
              <a:rPr lang="en-US" dirty="0">
                <a:latin typeface="MetaPlusNormal-Roman" charset="0"/>
              </a:rPr>
              <a:t>Conclusions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533400" y="1964267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>
                <a:latin typeface="MetaPlusNormal-Roman" charset="0"/>
              </a:rPr>
              <a:t>Metabolism, DDI</a:t>
            </a:r>
            <a:r>
              <a:rPr lang="en-US" dirty="0" smtClean="0">
                <a:latin typeface="MetaPlusNormal-Roman" charset="0"/>
              </a:rPr>
              <a:t>, toxicities, and results of studies differ </a:t>
            </a:r>
            <a:r>
              <a:rPr lang="en-US" dirty="0">
                <a:latin typeface="MetaPlusNormal-Roman" charset="0"/>
              </a:rPr>
              <a:t>amongst the PARP </a:t>
            </a:r>
            <a:r>
              <a:rPr lang="en-US" dirty="0" smtClean="0">
                <a:latin typeface="MetaPlusNormal-Roman" charset="0"/>
              </a:rPr>
              <a:t>inhibitors </a:t>
            </a:r>
          </a:p>
          <a:p>
            <a:r>
              <a:rPr lang="en-US" dirty="0">
                <a:latin typeface="MetaPlusNormal-Roman" charset="0"/>
              </a:rPr>
              <a:t>C</a:t>
            </a:r>
            <a:r>
              <a:rPr lang="en-US" dirty="0" smtClean="0">
                <a:latin typeface="MetaPlusNormal-Roman" charset="0"/>
              </a:rPr>
              <a:t>linicians </a:t>
            </a:r>
            <a:r>
              <a:rPr lang="en-US" dirty="0">
                <a:latin typeface="MetaPlusNormal-Roman" charset="0"/>
              </a:rPr>
              <a:t>will need to know and understand these differences when faced with treatment decisions. </a:t>
            </a:r>
          </a:p>
          <a:p>
            <a:r>
              <a:rPr lang="en-US" dirty="0" smtClean="0">
                <a:latin typeface="MetaPlusNormal-Roman" charset="0"/>
              </a:rPr>
              <a:t>Direct comparisons </a:t>
            </a:r>
            <a:r>
              <a:rPr lang="en-US" dirty="0">
                <a:latin typeface="MetaPlusNormal-Roman" charset="0"/>
              </a:rPr>
              <a:t>of RR and DOR amongst PARP inhibitors are difficult to make because of lack of </a:t>
            </a:r>
            <a:r>
              <a:rPr lang="en-US" dirty="0" smtClean="0">
                <a:latin typeface="MetaPlusNormal-Roman" charset="0"/>
              </a:rPr>
              <a:t>comparable data</a:t>
            </a:r>
            <a:endParaRPr lang="en-US" dirty="0">
              <a:latin typeface="MetaPlusNormal-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9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000" b="1" dirty="0" smtClean="0">
                <a:solidFill>
                  <a:srgbClr val="FFFFFF"/>
                </a:solidFill>
              </a:rPr>
              <a:t>A 65-year-old woman with a </a:t>
            </a:r>
            <a:r>
              <a:rPr lang="en-US" sz="2000" b="1" u="sng" dirty="0" smtClean="0">
                <a:solidFill>
                  <a:srgbClr val="FFFFFF"/>
                </a:solidFill>
              </a:rPr>
              <a:t>germline</a:t>
            </a:r>
            <a:r>
              <a:rPr lang="en-US" sz="2000" b="1" dirty="0" smtClean="0">
                <a:solidFill>
                  <a:srgbClr val="FFFFFF"/>
                </a:solidFill>
              </a:rPr>
              <a:t> BRCA mutation is s/p optimal </a:t>
            </a:r>
            <a:r>
              <a:rPr lang="en-US" sz="20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2000" b="1" dirty="0" smtClean="0">
                <a:solidFill>
                  <a:srgbClr val="FFFFFF"/>
                </a:solidFill>
              </a:rPr>
              <a:t> surgery and adjuvant chemotherapy with carboplatin/paclitaxel but experiences disease progression after 5 months. She subsequently experiences disease progression on both </a:t>
            </a:r>
            <a:r>
              <a:rPr lang="en-US" sz="2000" b="1" dirty="0" err="1" smtClean="0">
                <a:solidFill>
                  <a:srgbClr val="FFFFFF"/>
                </a:solidFill>
              </a:rPr>
              <a:t>sequencial</a:t>
            </a:r>
            <a:r>
              <a:rPr lang="en-US" sz="2000" b="1" dirty="0" smtClean="0">
                <a:solidFill>
                  <a:srgbClr val="FFFFFF"/>
                </a:solidFill>
              </a:rPr>
              <a:t> PLD and gemcitabine. What is your most likely systemic treatment recommendation?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/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2203340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320863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2420888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1056"/>
              </a:spcBef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with a </a:t>
            </a:r>
            <a:r>
              <a:rPr lang="en-US" sz="2000" b="1" u="sng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germline BRCA mutation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is s/p optimal debulking surgery and adjuvant chemotherapy with carboplatin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paclitaxel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but experiences disease progression after 5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months.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She subsequently experiences disease progression on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both sequential PLD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gemcitabine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. What is your most likely systemic treatment recommendation?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79192" y="263691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79192" y="314096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79192" y="361187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79192" y="411592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79192" y="46199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79192" y="50851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Olaparib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79192" y="555608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059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000" b="1" dirty="0" smtClean="0">
                <a:solidFill>
                  <a:srgbClr val="FFFFFF"/>
                </a:solidFill>
              </a:rPr>
              <a:t>A 65-year-old woman with a </a:t>
            </a:r>
            <a:r>
              <a:rPr lang="en-US" sz="2000" b="1" u="sng" dirty="0" smtClean="0">
                <a:solidFill>
                  <a:srgbClr val="FFFFFF"/>
                </a:solidFill>
              </a:rPr>
              <a:t>germline</a:t>
            </a:r>
            <a:r>
              <a:rPr lang="en-US" sz="2000" b="1" dirty="0" smtClean="0">
                <a:solidFill>
                  <a:srgbClr val="FFFFFF"/>
                </a:solidFill>
              </a:rPr>
              <a:t> BRCA mutation is s/p optimal </a:t>
            </a:r>
            <a:r>
              <a:rPr lang="en-US" sz="20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2000" b="1" dirty="0" smtClean="0">
                <a:solidFill>
                  <a:srgbClr val="FFFFFF"/>
                </a:solidFill>
              </a:rPr>
              <a:t> surgery and adjuvant chemotherapy with carboplatin/paclitaxel but experiences disease progression 5 months </a:t>
            </a:r>
            <a:r>
              <a:rPr lang="en-US" sz="2000" b="1" dirty="0">
                <a:solidFill>
                  <a:srgbClr val="FFFFFF"/>
                </a:solidFill>
              </a:rPr>
              <a:t>after </a:t>
            </a:r>
            <a:r>
              <a:rPr lang="en-US" sz="2000" b="1" dirty="0" smtClean="0">
                <a:solidFill>
                  <a:srgbClr val="FFFFFF"/>
                </a:solidFill>
              </a:rPr>
              <a:t>completion of adjuvant therapy. She subsequently progresses on PLD/bevacizumab after 4 months of therapy. What is your most likely systemic treatment recommendation?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/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633590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3988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242088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90000"/>
              </a:lnSpc>
              <a:spcBef>
                <a:spcPts val="1056"/>
              </a:spcBef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with a </a:t>
            </a:r>
            <a:r>
              <a:rPr lang="en-US" sz="2000" b="1" u="sng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germline </a:t>
            </a:r>
            <a:r>
              <a:rPr lang="en-US" sz="2000" b="1" u="sng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BRCA mutation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is s/p optimal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 and adjuvant chemotherapy with carboplatin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paclitaxel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but experiences disease progression 5 months after completion of adjuvant therapy. She subsequently experiences disease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progression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on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PLD/bevacizumab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after 4 months of therapy. What is your most likely systemic treatment recommendation?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79192" y="263691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79192" y="314096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79192" y="361187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79192" y="411592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79192" y="46199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79192" y="50851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79192" y="555608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856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000" b="1" dirty="0" smtClean="0">
                <a:solidFill>
                  <a:srgbClr val="FFFFFF"/>
                </a:solidFill>
              </a:rPr>
              <a:t>A 65-year-old woman with a </a:t>
            </a:r>
            <a:r>
              <a:rPr lang="en-US" sz="2000" b="1" u="sng" dirty="0" smtClean="0">
                <a:solidFill>
                  <a:srgbClr val="FFFFFF"/>
                </a:solidFill>
              </a:rPr>
              <a:t>somatic</a:t>
            </a:r>
            <a:r>
              <a:rPr lang="en-US" sz="2000" b="1" dirty="0" smtClean="0">
                <a:solidFill>
                  <a:srgbClr val="FFFFFF"/>
                </a:solidFill>
              </a:rPr>
              <a:t> BRCA mutation is s/p optimal </a:t>
            </a:r>
            <a:r>
              <a:rPr lang="en-US" sz="20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2000" b="1" dirty="0" smtClean="0">
                <a:solidFill>
                  <a:srgbClr val="FFFFFF"/>
                </a:solidFill>
              </a:rPr>
              <a:t> surgery and adjuvant chemotherapy with carboplatin/paclitaxel but experiences disease progression 5 months </a:t>
            </a:r>
            <a:r>
              <a:rPr lang="en-US" sz="2000" b="1" dirty="0">
                <a:solidFill>
                  <a:srgbClr val="FFFFFF"/>
                </a:solidFill>
              </a:rPr>
              <a:t>after </a:t>
            </a:r>
            <a:r>
              <a:rPr lang="en-US" sz="2000" b="1" dirty="0" smtClean="0">
                <a:solidFill>
                  <a:srgbClr val="FFFFFF"/>
                </a:solidFill>
              </a:rPr>
              <a:t>completion of adjuvant therapy. She subsequently progresses on PLD/bevacizumab after 4 months of therapy. What is your most likely systemic treatment recommendation?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/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94160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5091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242088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90000"/>
              </a:lnSpc>
              <a:spcBef>
                <a:spcPts val="1056"/>
              </a:spcBef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with a </a:t>
            </a:r>
            <a:r>
              <a:rPr lang="en-US" sz="2000" b="1" u="sng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somatic BRCA mutation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is s/p optimal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 and adjuvant chemotherapy with carboplatin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paclitaxel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but experiences disease progression 5 months after completion of adjuvant therapy. She subsequently experiences disease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progression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on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PLD/bevacizumab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after 4 months of therapy. What is your most likely systemic treatment recommendation?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79192" y="263691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79192" y="314096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79192" y="361187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79192" y="411592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79192" y="46199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79192" y="50851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79192" y="555608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/>
            <a:r>
              <a:rPr lang="en-US" sz="1300" b="1" dirty="0" err="1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Rucaparib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916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Matulonis</a:t>
            </a:r>
            <a:r>
              <a:rPr lang="en-US" dirty="0" smtClean="0"/>
              <a:t>: Case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Autofit/>
          </a:bodyPr>
          <a:lstStyle/>
          <a:p>
            <a:r>
              <a:rPr lang="en-US" sz="2200" dirty="0" smtClean="0"/>
              <a:t>Currently </a:t>
            </a:r>
            <a:r>
              <a:rPr lang="en-US" sz="2200" dirty="0"/>
              <a:t>61 </a:t>
            </a:r>
            <a:r>
              <a:rPr lang="en-US" sz="2200" dirty="0" err="1"/>
              <a:t>yo</a:t>
            </a:r>
            <a:r>
              <a:rPr lang="en-US" sz="2200" dirty="0"/>
              <a:t> WF with recurrent high grade serous ovarian cancer, currently on </a:t>
            </a:r>
            <a:r>
              <a:rPr lang="en-US" sz="2200" dirty="0" err="1"/>
              <a:t>cediranib</a:t>
            </a:r>
            <a:r>
              <a:rPr lang="en-US" sz="2200" dirty="0"/>
              <a:t> and </a:t>
            </a:r>
            <a:r>
              <a:rPr lang="en-US" sz="2200" dirty="0" err="1" smtClean="0"/>
              <a:t>olaparib</a:t>
            </a:r>
            <a:endParaRPr lang="en-US" sz="2200" dirty="0"/>
          </a:p>
          <a:p>
            <a:r>
              <a:rPr lang="en-US" sz="2200" dirty="0" smtClean="0"/>
              <a:t>Initial </a:t>
            </a:r>
            <a:r>
              <a:rPr lang="en-US" sz="2200" dirty="0"/>
              <a:t>diagnosis: </a:t>
            </a:r>
            <a:endParaRPr lang="en-US" sz="2200" dirty="0" smtClean="0"/>
          </a:p>
          <a:p>
            <a:pPr lvl="1"/>
            <a:r>
              <a:rPr lang="en-US" sz="2000" dirty="0" smtClean="0"/>
              <a:t>May 2009: increased </a:t>
            </a:r>
            <a:r>
              <a:rPr lang="en-US" sz="2000" dirty="0"/>
              <a:t>SOB and found to have a right pleural effusion, cytology was </a:t>
            </a:r>
            <a:r>
              <a:rPr lang="en-US" sz="2000" dirty="0" smtClean="0"/>
              <a:t>positive </a:t>
            </a:r>
            <a:r>
              <a:rPr lang="en-US" sz="2000" dirty="0"/>
              <a:t>for adenocarcinoma, c/w </a:t>
            </a:r>
            <a:r>
              <a:rPr lang="en-US" sz="2000" dirty="0" err="1"/>
              <a:t>Mullerian</a:t>
            </a:r>
            <a:r>
              <a:rPr lang="en-US" sz="2000" dirty="0"/>
              <a:t> primary </a:t>
            </a:r>
            <a:endParaRPr lang="en-US" sz="2000" dirty="0" smtClean="0"/>
          </a:p>
          <a:p>
            <a:pPr lvl="1"/>
            <a:r>
              <a:rPr lang="en-US" sz="2000" dirty="0" smtClean="0"/>
              <a:t>May 2009: TAH</a:t>
            </a:r>
            <a:r>
              <a:rPr lang="en-US" sz="2000" dirty="0"/>
              <a:t>, BSO, </a:t>
            </a:r>
            <a:r>
              <a:rPr lang="en-US" sz="2000" dirty="0" err="1"/>
              <a:t>cytoreductive</a:t>
            </a:r>
            <a:r>
              <a:rPr lang="en-US" sz="2000" dirty="0"/>
              <a:t> surgery, </a:t>
            </a:r>
            <a:r>
              <a:rPr lang="en-US" sz="2000" dirty="0" err="1"/>
              <a:t>suboptimally</a:t>
            </a:r>
            <a:r>
              <a:rPr lang="en-US" sz="2000" dirty="0"/>
              <a:t> </a:t>
            </a:r>
            <a:r>
              <a:rPr lang="en-US" sz="2000" dirty="0" err="1" smtClean="0"/>
              <a:t>cytoreduced</a:t>
            </a:r>
            <a:endParaRPr lang="en-US" sz="2000" dirty="0"/>
          </a:p>
          <a:p>
            <a:pPr lvl="1"/>
            <a:r>
              <a:rPr lang="en-US" sz="2000" dirty="0" smtClean="0"/>
              <a:t>June 2009: </a:t>
            </a:r>
            <a:r>
              <a:rPr lang="en-US" sz="2000" dirty="0"/>
              <a:t>starts </a:t>
            </a:r>
            <a:r>
              <a:rPr lang="en-US" sz="2000" dirty="0" smtClean="0"/>
              <a:t>carbo/paclitaxel </a:t>
            </a:r>
            <a:r>
              <a:rPr lang="en-US" sz="2000" dirty="0"/>
              <a:t>IV and completes 6 cycles </a:t>
            </a:r>
            <a:r>
              <a:rPr lang="en-US" sz="2000" dirty="0" smtClean="0"/>
              <a:t>11/2009</a:t>
            </a:r>
          </a:p>
          <a:p>
            <a:pPr lvl="1"/>
            <a:r>
              <a:rPr lang="en-US" sz="2000" dirty="0" smtClean="0"/>
              <a:t>May 2010: recurrence</a:t>
            </a:r>
          </a:p>
          <a:p>
            <a:pPr lvl="1"/>
            <a:r>
              <a:rPr lang="en-US" sz="2000" dirty="0" smtClean="0"/>
              <a:t>May 2010</a:t>
            </a:r>
            <a:r>
              <a:rPr lang="en-US" sz="2000" dirty="0"/>
              <a:t>: </a:t>
            </a:r>
            <a:r>
              <a:rPr lang="en-US" sz="2000" dirty="0" smtClean="0"/>
              <a:t>carbo/gemcitabine/</a:t>
            </a:r>
            <a:r>
              <a:rPr lang="en-US" sz="2000" dirty="0" err="1" smtClean="0"/>
              <a:t>vorinostat</a:t>
            </a:r>
            <a:r>
              <a:rPr lang="en-US" sz="2000" dirty="0" smtClean="0"/>
              <a:t> </a:t>
            </a:r>
            <a:r>
              <a:rPr lang="en-US" sz="2000" dirty="0"/>
              <a:t>on study thru </a:t>
            </a:r>
            <a:r>
              <a:rPr lang="en-US" sz="2000" dirty="0" smtClean="0"/>
              <a:t>9/10</a:t>
            </a:r>
          </a:p>
          <a:p>
            <a:pPr lvl="1"/>
            <a:r>
              <a:rPr lang="en-US" sz="2000" dirty="0" smtClean="0"/>
              <a:t>July 2011: progression </a:t>
            </a:r>
            <a:r>
              <a:rPr lang="en-US" sz="2000" dirty="0"/>
              <a:t>of cancer</a:t>
            </a:r>
            <a:r>
              <a:rPr lang="en-US" sz="2000" dirty="0" smtClean="0"/>
              <a:t>; started </a:t>
            </a:r>
            <a:r>
              <a:rPr lang="en-US" sz="2000" dirty="0" err="1"/>
              <a:t>olaparib</a:t>
            </a:r>
            <a:r>
              <a:rPr lang="en-US" sz="2000" dirty="0"/>
              <a:t> and </a:t>
            </a:r>
            <a:r>
              <a:rPr lang="en-US" sz="2000" dirty="0" err="1"/>
              <a:t>cediranib</a:t>
            </a:r>
            <a:r>
              <a:rPr lang="en-US" sz="2000" dirty="0"/>
              <a:t> on protocol</a:t>
            </a:r>
          </a:p>
          <a:p>
            <a:r>
              <a:rPr lang="en-US" sz="2200" dirty="0"/>
              <a:t>NED since then and still on </a:t>
            </a:r>
            <a:r>
              <a:rPr lang="en-US" sz="2200" dirty="0" err="1"/>
              <a:t>olaparib</a:t>
            </a:r>
            <a:r>
              <a:rPr lang="en-US" sz="2200" dirty="0"/>
              <a:t> and </a:t>
            </a:r>
            <a:r>
              <a:rPr lang="en-US" sz="2200" dirty="0" err="1" smtClean="0"/>
              <a:t>cediranib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9732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19364</TotalTime>
  <Words>915</Words>
  <Application>Microsoft Macintosh PowerPoint</Application>
  <PresentationFormat>On-screen Show (4:3)</PresentationFormat>
  <Paragraphs>174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Arial</vt:lpstr>
      <vt:lpstr>Calibri</vt:lpstr>
      <vt:lpstr>MetaPlusNormal-Roman</vt:lpstr>
      <vt:lpstr>MS PGothic</vt:lpstr>
      <vt:lpstr>ＭＳ Ｐゴシック</vt:lpstr>
      <vt:lpstr>Times</vt:lpstr>
      <vt:lpstr>Verdana</vt:lpstr>
      <vt:lpstr>ヒラギノ角ゴ Pro W3</vt:lpstr>
      <vt:lpstr>Office Theme</vt:lpstr>
      <vt:lpstr>2_Blank Presentation</vt:lpstr>
      <vt:lpstr>1_Black</vt:lpstr>
      <vt:lpstr>2_Black</vt:lpstr>
      <vt:lpstr>3_Black</vt:lpstr>
      <vt:lpstr>1_Office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 Matulonis: Case 1</vt:lpstr>
      <vt:lpstr>Disclosures</vt:lpstr>
      <vt:lpstr>PARP inhibitor monotherapy:  FDA approved and under review</vt:lpstr>
      <vt:lpstr>Examples of predictors of activity of single agent PARP inhibitor response</vt:lpstr>
      <vt:lpstr>Comparison of patient populations and Activity in  different data sets; all BRCAm cancers</vt:lpstr>
      <vt:lpstr>Pooled gBRCA pts treated with olaparib: Gradual decline in ORR with increasing lines of chemotherapy received</vt:lpstr>
      <vt:lpstr>Do somatic or tumor BRCA mutations predict response to a PARP inhibitor like germline BRCA mutations do?</vt:lpstr>
      <vt:lpstr>How do we decide which PARP  inhibitors to use when? </vt:lpstr>
      <vt:lpstr>Chemical structure of PARP inhibitors</vt:lpstr>
      <vt:lpstr>Differences in metabolism and DDI exist  amongst PARP inhibitors</vt:lpstr>
      <vt:lpstr>Beyond single agent strategies: Combinations</vt:lpstr>
      <vt:lpstr>Combination studies: Phase III NCI-sponsored olaparib and cediranib studies in recurrent ovarian cancer  </vt:lpstr>
      <vt:lpstr>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1448</cp:revision>
  <cp:lastPrinted>2017-05-24T12:17:39Z</cp:lastPrinted>
  <dcterms:created xsi:type="dcterms:W3CDTF">2010-11-22T18:11:21Z</dcterms:created>
  <dcterms:modified xsi:type="dcterms:W3CDTF">2017-06-20T20:07:10Z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