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xlsx" ContentType="application/vnd.openxmlformats-officedocument.spreadsheetml.sheet"/>
  <Default Extension="emf" ContentType="image/x-emf"/>
  <Default Extension="vml" ContentType="application/vnd.openxmlformats-officedocument.vmlDrawing"/>
  <Default Extension="rels" ContentType="application/vnd.openxmlformats-package.relationships+xml"/>
  <Default Extension="png" ContentType="image/png"/>
  <Default Extension="bin" ContentType="application/vnd.openxmlformats-officedocument.oleObjec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theme/theme6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7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705" r:id="rId2"/>
    <p:sldMasterId id="2147483715" r:id="rId3"/>
    <p:sldMasterId id="2147483745" r:id="rId4"/>
    <p:sldMasterId id="2147483760" r:id="rId5"/>
    <p:sldMasterId id="2147483772" r:id="rId6"/>
    <p:sldMasterId id="2147483774" r:id="rId7"/>
    <p:sldMasterId id="2147483786" r:id="rId8"/>
  </p:sldMasterIdLst>
  <p:notesMasterIdLst>
    <p:notesMasterId r:id="rId34"/>
  </p:notesMasterIdLst>
  <p:handoutMasterIdLst>
    <p:handoutMasterId r:id="rId35"/>
  </p:handoutMasterIdLst>
  <p:sldIdLst>
    <p:sldId id="366" r:id="rId9"/>
    <p:sldId id="349" r:id="rId10"/>
    <p:sldId id="369" r:id="rId11"/>
    <p:sldId id="361" r:id="rId12"/>
    <p:sldId id="362" r:id="rId13"/>
    <p:sldId id="363" r:id="rId14"/>
    <p:sldId id="364" r:id="rId15"/>
    <p:sldId id="365" r:id="rId16"/>
    <p:sldId id="368" r:id="rId17"/>
    <p:sldId id="359" r:id="rId18"/>
    <p:sldId id="326" r:id="rId19"/>
    <p:sldId id="334" r:id="rId20"/>
    <p:sldId id="342" r:id="rId21"/>
    <p:sldId id="343" r:id="rId22"/>
    <p:sldId id="345" r:id="rId23"/>
    <p:sldId id="275" r:id="rId24"/>
    <p:sldId id="346" r:id="rId25"/>
    <p:sldId id="354" r:id="rId26"/>
    <p:sldId id="355" r:id="rId27"/>
    <p:sldId id="358" r:id="rId28"/>
    <p:sldId id="356" r:id="rId29"/>
    <p:sldId id="357" r:id="rId30"/>
    <p:sldId id="350" r:id="rId31"/>
    <p:sldId id="351" r:id="rId32"/>
    <p:sldId id="352" r:id="rId3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enzie, Mary" initials="MM" lastIdx="21" clrIdx="0"/>
  <p:cmAuthor id="1" name="Stec, James" initials="JS" lastIdx="16" clrIdx="1"/>
  <p:cmAuthor id="2" name="Bates, Richard" initials="BR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82" autoAdjust="0"/>
    <p:restoredTop sz="96047"/>
  </p:normalViewPr>
  <p:slideViewPr>
    <p:cSldViewPr>
      <p:cViewPr>
        <p:scale>
          <a:sx n="100" d="100"/>
          <a:sy n="100" d="100"/>
        </p:scale>
        <p:origin x="1768" y="4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9" Type="http://schemas.openxmlformats.org/officeDocument/2006/relationships/slide" Target="slides/slide1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5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commentAuthors" Target="commentAuthors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48213113985752"/>
          <c:y val="0.0448275098425197"/>
          <c:w val="0.615314960629921"/>
          <c:h val="0.831540591908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6600"/>
            </a:solidFill>
            <a:ln w="25433">
              <a:noFill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i="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No</c:v>
                </c:pt>
                <c:pt idx="1">
                  <c:v>No, a trial was offered but she declined</c:v>
                </c:pt>
                <c:pt idx="2">
                  <c:v>Yes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0.27</c:v>
                </c:pt>
                <c:pt idx="1">
                  <c:v>0.24</c:v>
                </c:pt>
                <c:pt idx="2">
                  <c:v>0.49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881762368"/>
        <c:axId val="-881760048"/>
      </c:barChart>
      <c:catAx>
        <c:axId val="-8817623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 algn="r">
              <a:defRPr sz="1599" b="1" i="0"/>
            </a:pPr>
            <a:endParaRPr lang="en-US"/>
          </a:p>
        </c:txPr>
        <c:crossAx val="-881760048"/>
        <c:crosses val="autoZero"/>
        <c:auto val="1"/>
        <c:lblAlgn val="ctr"/>
        <c:lblOffset val="100"/>
        <c:noMultiLvlLbl val="0"/>
      </c:catAx>
      <c:valAx>
        <c:axId val="-881760048"/>
        <c:scaling>
          <c:orientation val="minMax"/>
        </c:scaling>
        <c:delete val="0"/>
        <c:axPos val="b"/>
        <c:numFmt formatCode="0%" sourceLinked="1"/>
        <c:majorTickMark val="out"/>
        <c:minorTickMark val="none"/>
        <c:tickLblPos val="nextTo"/>
        <c:spPr>
          <a:ln w="6347">
            <a:solidFill>
              <a:schemeClr val="bg1"/>
            </a:solidFill>
          </a:ln>
        </c:spPr>
        <c:txPr>
          <a:bodyPr/>
          <a:lstStyle/>
          <a:p>
            <a:pPr>
              <a:defRPr sz="1599" b="1" i="0"/>
            </a:pPr>
            <a:endParaRPr lang="en-US"/>
          </a:p>
        </c:txPr>
        <c:crossAx val="-881762368"/>
        <c:crosses val="autoZero"/>
        <c:crossBetween val="between"/>
      </c:valAx>
      <c:spPr>
        <a:noFill/>
        <a:ln w="25413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798" baseline="0">
          <a:solidFill>
            <a:schemeClr val="bg1"/>
          </a:solidFill>
          <a:latin typeface="Arial"/>
        </a:defRPr>
      </a:pPr>
      <a:endParaRPr lang="en-US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/>
            </a:lvl1pPr>
          </a:lstStyle>
          <a:p>
            <a:fld id="{E661070C-DCC5-426F-86F2-86FA54F0AF79}" type="datetimeFigureOut">
              <a:rPr lang="en-US" smtClean="0"/>
              <a:pPr/>
              <a:t>6/20/17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5"/>
            <a:ext cx="3038475" cy="465138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/>
            </a:lvl1pPr>
          </a:lstStyle>
          <a:p>
            <a:fld id="{71A19598-0A4F-42A1-A754-840643C22FA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509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3" tIns="46587" rIns="93173" bIns="4658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3" tIns="46587" rIns="93173" bIns="46587" rtlCol="0"/>
          <a:lstStyle>
            <a:lvl1pPr algn="r">
              <a:defRPr sz="1200"/>
            </a:lvl1pPr>
          </a:lstStyle>
          <a:p>
            <a:fld id="{93F56423-465B-4DB9-82CA-FE5544639D12}" type="datetimeFigureOut">
              <a:rPr lang="en-US" smtClean="0"/>
              <a:pPr/>
              <a:t>6/20/17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3" tIns="46587" rIns="93173" bIns="4658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3" tIns="46587" rIns="93173" bIns="4658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3" tIns="46587" rIns="93173" bIns="4658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3" tIns="46587" rIns="93173" bIns="46587" rtlCol="0" anchor="b"/>
          <a:lstStyle>
            <a:lvl1pPr algn="r">
              <a:defRPr sz="1200"/>
            </a:lvl1pPr>
          </a:lstStyle>
          <a:p>
            <a:fld id="{A6522895-0E53-4E44-813E-FF57DE1B8B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125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B06D12D6-5507-2640-B197-AD515AB8E73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6201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53" tIns="45226" rIns="90453" bIns="45226" anchor="b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defTabSz="904527" eaLnBrk="0" fontAlgn="base" hangingPunct="0">
              <a:spcBef>
                <a:spcPct val="0"/>
              </a:spcBef>
              <a:spcAft>
                <a:spcPct val="0"/>
              </a:spcAft>
            </a:pPr>
            <a:fld id="{9C33BE1B-38DF-1A45-9D1D-72E90EA24077}" type="slidenum">
              <a:rPr lang="en-US" sz="1200">
                <a:solidFill>
                  <a:srgbClr val="000000"/>
                </a:solidFill>
                <a:latin typeface="Times" charset="0"/>
                <a:ea typeface="ヒラギノ角ゴ Pro W3" charset="0"/>
                <a:cs typeface="ヒラギノ角ゴ Pro W3" charset="0"/>
              </a:rPr>
              <a:pPr algn="r" defTabSz="904527"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>
              <a:solidFill>
                <a:srgbClr val="000000"/>
              </a:solidFill>
              <a:latin typeface="Times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en-US"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4512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654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2790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00150" y="704850"/>
            <a:ext cx="4630738" cy="3471863"/>
          </a:xfrm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971201" y="8829991"/>
            <a:ext cx="3037628" cy="46482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3513" tIns="46757" rIns="93513" bIns="46757"/>
          <a:lstStyle/>
          <a:p>
            <a:fld id="{80B44250-7973-4546-ACFE-4EEB6C5278B4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830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37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450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/>
          <a:lstStyle/>
          <a:p>
            <a:fld id="{A6522895-0E53-4E44-813E-FF57DE1B8B0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164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/>
          <a:lstStyle/>
          <a:p>
            <a:fld id="{A6522895-0E53-4E44-813E-FF57DE1B8B0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164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6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6"/>
          <p:cNvSpPr>
            <a:spLocks noChangeArrowheads="1"/>
          </p:cNvSpPr>
          <p:nvPr userDrawn="1"/>
        </p:nvSpPr>
        <p:spPr bwMode="auto">
          <a:xfrm>
            <a:off x="0" y="4504418"/>
            <a:ext cx="9144000" cy="1143000"/>
          </a:xfrm>
          <a:prstGeom prst="rect">
            <a:avLst/>
          </a:prstGeom>
          <a:solidFill>
            <a:srgbClr val="5ED0F8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0" y="5690227"/>
            <a:ext cx="9144000" cy="49179"/>
          </a:xfrm>
          <a:prstGeom prst="rect">
            <a:avLst/>
          </a:prstGeom>
          <a:solidFill>
            <a:srgbClr val="FF9900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85537" y="4556390"/>
            <a:ext cx="7848600" cy="1084262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551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B5DF4-BC7F-4570-B1C1-91E98DCD81D8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24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110" y="365632"/>
            <a:ext cx="7728535" cy="4698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6825" y="1730897"/>
            <a:ext cx="654627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46" indent="0" algn="ctr">
              <a:buNone/>
              <a:defRPr/>
            </a:lvl2pPr>
            <a:lvl3pPr marL="914293" indent="0" algn="ctr">
              <a:buNone/>
              <a:defRPr/>
            </a:lvl3pPr>
            <a:lvl4pPr marL="1371440" indent="0" algn="ctr">
              <a:buNone/>
              <a:defRPr/>
            </a:lvl4pPr>
            <a:lvl5pPr marL="1828586" indent="0" algn="ctr">
              <a:buNone/>
              <a:defRPr/>
            </a:lvl5pPr>
            <a:lvl6pPr marL="2285733" indent="0" algn="ctr">
              <a:buNone/>
              <a:defRPr/>
            </a:lvl6pPr>
            <a:lvl7pPr marL="2742879" indent="0" algn="ctr">
              <a:buNone/>
              <a:defRPr/>
            </a:lvl7pPr>
            <a:lvl8pPr marL="3200026" indent="0" algn="ctr">
              <a:buNone/>
              <a:defRPr/>
            </a:lvl8pPr>
            <a:lvl9pPr marL="365717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31D62-1C93-4082-89FE-3B7F05470A17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04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174" y="392113"/>
            <a:ext cx="8641773" cy="4698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738918" y="1601789"/>
            <a:ext cx="8370455" cy="24066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908771" y="6648467"/>
            <a:ext cx="203261" cy="17235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C4935-C530-4689-8E17-AABDA71D5C01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47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88" y="155448"/>
            <a:ext cx="8481759" cy="820738"/>
          </a:xfrm>
        </p:spPr>
        <p:txBody>
          <a:bodyPr/>
          <a:lstStyle>
            <a:lvl1pPr>
              <a:defRPr b="1" i="1" baseline="0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88" y="1416049"/>
            <a:ext cx="8505295" cy="4113483"/>
          </a:xfrm>
        </p:spPr>
        <p:txBody>
          <a:bodyPr/>
          <a:lstStyle>
            <a:lvl1pPr>
              <a:lnSpc>
                <a:spcPct val="90000"/>
              </a:lnSpc>
              <a:spcBef>
                <a:spcPts val="600"/>
              </a:spcBef>
              <a:buClr>
                <a:schemeClr val="accent4">
                  <a:lumMod val="10000"/>
                </a:schemeClr>
              </a:buClr>
              <a:defRPr sz="1800" b="0">
                <a:solidFill>
                  <a:schemeClr val="accent4">
                    <a:lumMod val="10000"/>
                  </a:schemeClr>
                </a:solidFill>
              </a:defRPr>
            </a:lvl1pPr>
            <a:lvl2pPr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 typeface="Arial"/>
              <a:buChar char="•"/>
              <a:defRPr sz="1600" b="0" i="0">
                <a:solidFill>
                  <a:schemeClr val="accent1"/>
                </a:solidFill>
              </a:defRPr>
            </a:lvl2pPr>
            <a:lvl3pPr>
              <a:lnSpc>
                <a:spcPct val="90000"/>
              </a:lnSpc>
              <a:spcBef>
                <a:spcPts val="0"/>
              </a:spcBef>
              <a:buClr>
                <a:schemeClr val="accent4">
                  <a:lumMod val="50000"/>
                </a:schemeClr>
              </a:buClr>
              <a:defRPr sz="16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defRPr sz="1400">
                <a:solidFill>
                  <a:srgbClr val="00417F"/>
                </a:solidFill>
              </a:defRPr>
            </a:lvl4pPr>
            <a:lvl5pPr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defRPr sz="1400">
                <a:solidFill>
                  <a:srgbClr val="00417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0"/>
          </p:nvPr>
        </p:nvSpPr>
        <p:spPr>
          <a:xfrm>
            <a:off x="363688" y="6366178"/>
            <a:ext cx="6834966" cy="439737"/>
          </a:xfrm>
        </p:spPr>
        <p:txBody>
          <a:bodyPr t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8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97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6"/>
          <p:cNvSpPr>
            <a:spLocks noChangeArrowheads="1"/>
          </p:cNvSpPr>
          <p:nvPr userDrawn="1"/>
        </p:nvSpPr>
        <p:spPr bwMode="auto">
          <a:xfrm>
            <a:off x="0" y="4504418"/>
            <a:ext cx="9144000" cy="1143000"/>
          </a:xfrm>
          <a:prstGeom prst="rect">
            <a:avLst/>
          </a:prstGeom>
          <a:solidFill>
            <a:srgbClr val="5ED0F8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0" y="5690227"/>
            <a:ext cx="9144000" cy="49179"/>
          </a:xfrm>
          <a:prstGeom prst="rect">
            <a:avLst/>
          </a:prstGeom>
          <a:solidFill>
            <a:srgbClr val="FF9900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85537" y="4556390"/>
            <a:ext cx="7848600" cy="1084262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24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>
            <a:spLocks noChangeArrowheads="1"/>
          </p:cNvSpPr>
          <p:nvPr userDrawn="1"/>
        </p:nvSpPr>
        <p:spPr bwMode="auto">
          <a:xfrm>
            <a:off x="0" y="3566859"/>
            <a:ext cx="9144000" cy="2098788"/>
          </a:xfrm>
          <a:prstGeom prst="rect">
            <a:avLst/>
          </a:prstGeom>
          <a:solidFill>
            <a:srgbClr val="5ED0F8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5690227"/>
            <a:ext cx="9144000" cy="49179"/>
          </a:xfrm>
          <a:prstGeom prst="rect">
            <a:avLst/>
          </a:prstGeom>
          <a:solidFill>
            <a:srgbClr val="FF9900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5537" y="3955717"/>
            <a:ext cx="7848600" cy="644133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Divider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685537" y="4611048"/>
            <a:ext cx="7848600" cy="511341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Divider text styles</a:t>
            </a:r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571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  <p:sp>
        <p:nvSpPr>
          <p:cNvPr id="11" name="Rectangle 13"/>
          <p:cNvSpPr>
            <a:spLocks noGrp="1" noChangeArrowheads="1"/>
          </p:cNvSpPr>
          <p:nvPr>
            <p:ph idx="1"/>
          </p:nvPr>
        </p:nvSpPr>
        <p:spPr bwMode="auto">
          <a:xfrm>
            <a:off x="680358" y="1514929"/>
            <a:ext cx="8313552" cy="487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0260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94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909" y="4406909"/>
            <a:ext cx="7949045" cy="620683"/>
          </a:xfrm>
          <a:prstGeom prst="rect">
            <a:avLst/>
          </a:prstGeom>
        </p:spPr>
        <p:txBody>
          <a:bodyPr/>
          <a:lstStyle>
            <a:lvl1pPr algn="l">
              <a:defRPr sz="3600" b="0" i="0" cap="all">
                <a:latin typeface="Arial Narrow Bold"/>
                <a:cs typeface="Arial Narrow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8909" y="2906713"/>
            <a:ext cx="794904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75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318" y="1623453"/>
            <a:ext cx="3844636" cy="38274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1623453"/>
            <a:ext cx="3844636" cy="38274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96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>
            <a:spLocks noChangeArrowheads="1"/>
          </p:cNvSpPr>
          <p:nvPr userDrawn="1"/>
        </p:nvSpPr>
        <p:spPr bwMode="auto">
          <a:xfrm>
            <a:off x="0" y="3566859"/>
            <a:ext cx="9144000" cy="2098788"/>
          </a:xfrm>
          <a:prstGeom prst="rect">
            <a:avLst/>
          </a:prstGeom>
          <a:solidFill>
            <a:srgbClr val="5ED0F8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5690227"/>
            <a:ext cx="9144000" cy="49179"/>
          </a:xfrm>
          <a:prstGeom prst="rect">
            <a:avLst/>
          </a:prstGeom>
          <a:solidFill>
            <a:srgbClr val="FF9900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5537" y="3955717"/>
            <a:ext cx="7848600" cy="644133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Divider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685537" y="4611048"/>
            <a:ext cx="7848600" cy="511341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Divider text styles</a:t>
            </a:r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57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773" y="1535113"/>
            <a:ext cx="41318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410" y="2174875"/>
            <a:ext cx="408131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0954" y="1535113"/>
            <a:ext cx="413327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0954" y="2174875"/>
            <a:ext cx="4133273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92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63864" y="1944688"/>
            <a:ext cx="3844636" cy="3827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046" y="1944688"/>
            <a:ext cx="3844636" cy="3827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43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6"/>
          <p:cNvSpPr>
            <a:spLocks noChangeArrowheads="1"/>
          </p:cNvSpPr>
          <p:nvPr userDrawn="1"/>
        </p:nvSpPr>
        <p:spPr bwMode="auto">
          <a:xfrm>
            <a:off x="0" y="4504418"/>
            <a:ext cx="9144000" cy="1143000"/>
          </a:xfrm>
          <a:prstGeom prst="rect">
            <a:avLst/>
          </a:prstGeom>
          <a:solidFill>
            <a:srgbClr val="5ED0F8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0" y="5690227"/>
            <a:ext cx="9144000" cy="49179"/>
          </a:xfrm>
          <a:prstGeom prst="rect">
            <a:avLst/>
          </a:prstGeom>
          <a:solidFill>
            <a:srgbClr val="FF9900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85537" y="4556390"/>
            <a:ext cx="7848600" cy="1084262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01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>
            <a:spLocks noChangeArrowheads="1"/>
          </p:cNvSpPr>
          <p:nvPr userDrawn="1"/>
        </p:nvSpPr>
        <p:spPr bwMode="auto">
          <a:xfrm>
            <a:off x="0" y="3566859"/>
            <a:ext cx="9144000" cy="2098788"/>
          </a:xfrm>
          <a:prstGeom prst="rect">
            <a:avLst/>
          </a:prstGeom>
          <a:solidFill>
            <a:srgbClr val="5ED0F8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5690227"/>
            <a:ext cx="9144000" cy="49179"/>
          </a:xfrm>
          <a:prstGeom prst="rect">
            <a:avLst/>
          </a:prstGeom>
          <a:solidFill>
            <a:srgbClr val="FF9900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5537" y="3955717"/>
            <a:ext cx="7848600" cy="644133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Divider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685537" y="4611048"/>
            <a:ext cx="7848600" cy="511341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Divider text styles</a:t>
            </a:r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43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  <p:sp>
        <p:nvSpPr>
          <p:cNvPr id="11" name="Rectangle 13"/>
          <p:cNvSpPr>
            <a:spLocks noGrp="1" noChangeArrowheads="1"/>
          </p:cNvSpPr>
          <p:nvPr>
            <p:ph idx="1"/>
          </p:nvPr>
        </p:nvSpPr>
        <p:spPr bwMode="auto">
          <a:xfrm>
            <a:off x="680358" y="1514929"/>
            <a:ext cx="8313552" cy="487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93524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35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909" y="4406909"/>
            <a:ext cx="7949045" cy="620683"/>
          </a:xfrm>
          <a:prstGeom prst="rect">
            <a:avLst/>
          </a:prstGeom>
        </p:spPr>
        <p:txBody>
          <a:bodyPr/>
          <a:lstStyle>
            <a:lvl1pPr algn="l">
              <a:defRPr sz="3600" b="0" i="0" cap="all">
                <a:latin typeface="Arial Narrow Bold"/>
                <a:cs typeface="Arial Narrow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8909" y="2906713"/>
            <a:ext cx="794904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103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318" y="1623453"/>
            <a:ext cx="3844636" cy="38274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1623453"/>
            <a:ext cx="3844636" cy="38274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15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773" y="1535113"/>
            <a:ext cx="41318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410" y="2174875"/>
            <a:ext cx="408131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0954" y="1535113"/>
            <a:ext cx="413327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0954" y="2174875"/>
            <a:ext cx="4133273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63864" y="1944688"/>
            <a:ext cx="3844636" cy="3827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046" y="1944688"/>
            <a:ext cx="3844636" cy="3827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8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  <p:sp>
        <p:nvSpPr>
          <p:cNvPr id="11" name="Rectangle 13"/>
          <p:cNvSpPr>
            <a:spLocks noGrp="1" noChangeArrowheads="1"/>
          </p:cNvSpPr>
          <p:nvPr>
            <p:ph idx="1"/>
          </p:nvPr>
        </p:nvSpPr>
        <p:spPr bwMode="auto">
          <a:xfrm>
            <a:off x="680358" y="1514929"/>
            <a:ext cx="8313552" cy="487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9961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17550" y="6369050"/>
            <a:ext cx="5373688" cy="2698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918F0A-6E46-4EDB-A4C5-DA0BE60D9FD7}" type="slidenum">
              <a:rPr lang="en-US" altLang="fr-FR">
                <a:solidFill>
                  <a:srgbClr val="2D2D6B"/>
                </a:solidFill>
              </a:rPr>
              <a:pPr/>
              <a:t>‹#›</a:t>
            </a:fld>
            <a:endParaRPr lang="en-US" altLang="fr-FR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82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B5DF4-BC7F-4570-B1C1-91E98DCD81D8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40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17550" y="6369050"/>
            <a:ext cx="5373688" cy="26987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3C31007-A4D6-4850-B8C9-6E2ED865A71D}" type="slidenum">
              <a:rPr lang="en-US" altLang="fr-FR"/>
              <a:pPr/>
              <a:t>‹#›</a:t>
            </a:fld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37879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110" y="365632"/>
            <a:ext cx="7728535" cy="4698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6825" y="1730897"/>
            <a:ext cx="654627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46" indent="0" algn="ctr">
              <a:buNone/>
              <a:defRPr/>
            </a:lvl2pPr>
            <a:lvl3pPr marL="914293" indent="0" algn="ctr">
              <a:buNone/>
              <a:defRPr/>
            </a:lvl3pPr>
            <a:lvl4pPr marL="1371440" indent="0" algn="ctr">
              <a:buNone/>
              <a:defRPr/>
            </a:lvl4pPr>
            <a:lvl5pPr marL="1828586" indent="0" algn="ctr">
              <a:buNone/>
              <a:defRPr/>
            </a:lvl5pPr>
            <a:lvl6pPr marL="2285733" indent="0" algn="ctr">
              <a:buNone/>
              <a:defRPr/>
            </a:lvl6pPr>
            <a:lvl7pPr marL="2742879" indent="0" algn="ctr">
              <a:buNone/>
              <a:defRPr/>
            </a:lvl7pPr>
            <a:lvl8pPr marL="3200026" indent="0" algn="ctr">
              <a:buNone/>
              <a:defRPr/>
            </a:lvl8pPr>
            <a:lvl9pPr marL="365717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31D62-1C93-4082-89FE-3B7F05470A17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10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174" y="392113"/>
            <a:ext cx="8641773" cy="4698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738918" y="1601789"/>
            <a:ext cx="8370455" cy="24066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908771" y="6648467"/>
            <a:ext cx="203261" cy="17235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C4935-C530-4689-8E17-AABDA71D5C01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63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88" y="155448"/>
            <a:ext cx="8481759" cy="820738"/>
          </a:xfrm>
        </p:spPr>
        <p:txBody>
          <a:bodyPr/>
          <a:lstStyle>
            <a:lvl1pPr>
              <a:defRPr b="1" i="1" baseline="0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88" y="1416049"/>
            <a:ext cx="8505295" cy="4113483"/>
          </a:xfrm>
        </p:spPr>
        <p:txBody>
          <a:bodyPr/>
          <a:lstStyle>
            <a:lvl1pPr>
              <a:lnSpc>
                <a:spcPct val="90000"/>
              </a:lnSpc>
              <a:spcBef>
                <a:spcPts val="600"/>
              </a:spcBef>
              <a:buClr>
                <a:schemeClr val="accent4">
                  <a:lumMod val="10000"/>
                </a:schemeClr>
              </a:buClr>
              <a:defRPr sz="1800" b="0">
                <a:solidFill>
                  <a:schemeClr val="accent4">
                    <a:lumMod val="10000"/>
                  </a:schemeClr>
                </a:solidFill>
              </a:defRPr>
            </a:lvl1pPr>
            <a:lvl2pPr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 typeface="Arial"/>
              <a:buChar char="•"/>
              <a:defRPr sz="1600" b="0" i="0">
                <a:solidFill>
                  <a:schemeClr val="accent1"/>
                </a:solidFill>
              </a:defRPr>
            </a:lvl2pPr>
            <a:lvl3pPr>
              <a:lnSpc>
                <a:spcPct val="90000"/>
              </a:lnSpc>
              <a:spcBef>
                <a:spcPts val="0"/>
              </a:spcBef>
              <a:buClr>
                <a:schemeClr val="accent4">
                  <a:lumMod val="50000"/>
                </a:schemeClr>
              </a:buClr>
              <a:defRPr sz="16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defRPr sz="1400">
                <a:solidFill>
                  <a:srgbClr val="00417F"/>
                </a:solidFill>
              </a:defRPr>
            </a:lvl4pPr>
            <a:lvl5pPr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defRPr sz="1400">
                <a:solidFill>
                  <a:srgbClr val="00417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0"/>
          </p:nvPr>
        </p:nvSpPr>
        <p:spPr>
          <a:xfrm>
            <a:off x="363688" y="6366178"/>
            <a:ext cx="6834966" cy="439737"/>
          </a:xfrm>
        </p:spPr>
        <p:txBody>
          <a:bodyPr t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8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74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6"/>
          <p:cNvSpPr>
            <a:spLocks noChangeArrowheads="1"/>
          </p:cNvSpPr>
          <p:nvPr userDrawn="1"/>
        </p:nvSpPr>
        <p:spPr bwMode="auto">
          <a:xfrm>
            <a:off x="0" y="4504418"/>
            <a:ext cx="9144000" cy="1143000"/>
          </a:xfrm>
          <a:prstGeom prst="rect">
            <a:avLst/>
          </a:prstGeom>
          <a:solidFill>
            <a:srgbClr val="5ED0F8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0" y="5690227"/>
            <a:ext cx="9144000" cy="49179"/>
          </a:xfrm>
          <a:prstGeom prst="rect">
            <a:avLst/>
          </a:prstGeom>
          <a:solidFill>
            <a:srgbClr val="FF9900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85537" y="4556390"/>
            <a:ext cx="7848600" cy="1084262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63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>
            <a:spLocks noChangeArrowheads="1"/>
          </p:cNvSpPr>
          <p:nvPr userDrawn="1"/>
        </p:nvSpPr>
        <p:spPr bwMode="auto">
          <a:xfrm>
            <a:off x="0" y="3566859"/>
            <a:ext cx="9144000" cy="2098788"/>
          </a:xfrm>
          <a:prstGeom prst="rect">
            <a:avLst/>
          </a:prstGeom>
          <a:solidFill>
            <a:srgbClr val="5ED0F8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7" name="Rectangle 16"/>
          <p:cNvSpPr>
            <a:spLocks noChangeArrowheads="1"/>
          </p:cNvSpPr>
          <p:nvPr userDrawn="1"/>
        </p:nvSpPr>
        <p:spPr bwMode="auto">
          <a:xfrm>
            <a:off x="0" y="5690227"/>
            <a:ext cx="9144000" cy="49179"/>
          </a:xfrm>
          <a:prstGeom prst="rect">
            <a:avLst/>
          </a:prstGeom>
          <a:solidFill>
            <a:srgbClr val="FF9900"/>
          </a:solidFill>
          <a:ln w="12700" algn="ctr">
            <a:noFill/>
            <a:round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5537" y="3955717"/>
            <a:ext cx="7848600" cy="644133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4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Divider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685537" y="4611048"/>
            <a:ext cx="7848600" cy="511341"/>
          </a:xfrm>
          <a:prstGeom prst="rect">
            <a:avLst/>
          </a:prstGeom>
        </p:spPr>
        <p:txBody>
          <a:bodyPr vert="horz"/>
          <a:lstStyle>
            <a:lvl1pPr marL="0" indent="0" algn="ctr">
              <a:buFont typeface="Arial"/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to edit Divider text styles</a:t>
            </a:r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62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  <p:sp>
        <p:nvSpPr>
          <p:cNvPr id="11" name="Rectangle 13"/>
          <p:cNvSpPr>
            <a:spLocks noGrp="1" noChangeArrowheads="1"/>
          </p:cNvSpPr>
          <p:nvPr>
            <p:ph idx="1"/>
          </p:nvPr>
        </p:nvSpPr>
        <p:spPr bwMode="auto">
          <a:xfrm>
            <a:off x="680358" y="1514929"/>
            <a:ext cx="8313552" cy="487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322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54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51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909" y="4406909"/>
            <a:ext cx="7949045" cy="620683"/>
          </a:xfrm>
          <a:prstGeom prst="rect">
            <a:avLst/>
          </a:prstGeom>
        </p:spPr>
        <p:txBody>
          <a:bodyPr/>
          <a:lstStyle>
            <a:lvl1pPr algn="l">
              <a:defRPr sz="3600" b="0" i="0" cap="all">
                <a:latin typeface="Arial Narrow Bold"/>
                <a:cs typeface="Arial Narrow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8909" y="2906713"/>
            <a:ext cx="794904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453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318" y="1623453"/>
            <a:ext cx="3844636" cy="38274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1623453"/>
            <a:ext cx="3844636" cy="38274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76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773" y="1535113"/>
            <a:ext cx="41318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410" y="2174875"/>
            <a:ext cx="408131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0954" y="1535113"/>
            <a:ext cx="413327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0954" y="2174875"/>
            <a:ext cx="4133273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749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63864" y="1944688"/>
            <a:ext cx="3844636" cy="3827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046" y="1944688"/>
            <a:ext cx="3844636" cy="3827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2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17550" y="6369050"/>
            <a:ext cx="5373688" cy="2698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918F0A-6E46-4EDB-A4C5-DA0BE60D9FD7}" type="slidenum">
              <a:rPr lang="en-US" altLang="fr-FR">
                <a:solidFill>
                  <a:srgbClr val="2D2D6B"/>
                </a:solidFill>
              </a:rPr>
              <a:pPr/>
              <a:t>‹#›</a:t>
            </a:fld>
            <a:endParaRPr lang="en-US" altLang="fr-FR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2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17550" y="6369050"/>
            <a:ext cx="5373688" cy="269875"/>
          </a:xfrm>
          <a:prstGeom prst="rect">
            <a:avLst/>
          </a:prstGeom>
        </p:spPr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3C31007-A4D6-4850-B8C9-6E2ED865A71D}" type="slidenum">
              <a:rPr lang="en-US" altLang="fr-FR"/>
              <a:pPr/>
              <a:t>‹#›</a:t>
            </a:fld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93750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110" y="365632"/>
            <a:ext cx="7728535" cy="4698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6825" y="1730897"/>
            <a:ext cx="654627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146" indent="0" algn="ctr">
              <a:buNone/>
              <a:defRPr/>
            </a:lvl2pPr>
            <a:lvl3pPr marL="914293" indent="0" algn="ctr">
              <a:buNone/>
              <a:defRPr/>
            </a:lvl3pPr>
            <a:lvl4pPr marL="1371440" indent="0" algn="ctr">
              <a:buNone/>
              <a:defRPr/>
            </a:lvl4pPr>
            <a:lvl5pPr marL="1828586" indent="0" algn="ctr">
              <a:buNone/>
              <a:defRPr/>
            </a:lvl5pPr>
            <a:lvl6pPr marL="2285733" indent="0" algn="ctr">
              <a:buNone/>
              <a:defRPr/>
            </a:lvl6pPr>
            <a:lvl7pPr marL="2742879" indent="0" algn="ctr">
              <a:buNone/>
              <a:defRPr/>
            </a:lvl7pPr>
            <a:lvl8pPr marL="3200026" indent="0" algn="ctr">
              <a:buNone/>
              <a:defRPr/>
            </a:lvl8pPr>
            <a:lvl9pPr marL="365717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31D62-1C93-4082-89FE-3B7F05470A17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19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174" y="392113"/>
            <a:ext cx="8641773" cy="46987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738918" y="1601789"/>
            <a:ext cx="8370455" cy="2406650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908771" y="6648467"/>
            <a:ext cx="203261" cy="17235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C4935-C530-4689-8E17-AABDA71D5C01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96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88" y="155448"/>
            <a:ext cx="8481759" cy="820738"/>
          </a:xfrm>
        </p:spPr>
        <p:txBody>
          <a:bodyPr/>
          <a:lstStyle>
            <a:lvl1pPr>
              <a:defRPr b="1" i="1" baseline="0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688" y="1416049"/>
            <a:ext cx="8505295" cy="4113483"/>
          </a:xfrm>
        </p:spPr>
        <p:txBody>
          <a:bodyPr/>
          <a:lstStyle>
            <a:lvl1pPr>
              <a:lnSpc>
                <a:spcPct val="90000"/>
              </a:lnSpc>
              <a:spcBef>
                <a:spcPts val="600"/>
              </a:spcBef>
              <a:buClr>
                <a:schemeClr val="accent4">
                  <a:lumMod val="10000"/>
                </a:schemeClr>
              </a:buClr>
              <a:defRPr sz="1800" b="0">
                <a:solidFill>
                  <a:schemeClr val="accent4">
                    <a:lumMod val="10000"/>
                  </a:schemeClr>
                </a:solidFill>
              </a:defRPr>
            </a:lvl1pPr>
            <a:lvl2pPr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buFont typeface="Arial"/>
              <a:buChar char="•"/>
              <a:defRPr sz="1600" b="0" i="0">
                <a:solidFill>
                  <a:schemeClr val="accent1"/>
                </a:solidFill>
              </a:defRPr>
            </a:lvl2pPr>
            <a:lvl3pPr>
              <a:lnSpc>
                <a:spcPct val="90000"/>
              </a:lnSpc>
              <a:spcBef>
                <a:spcPts val="0"/>
              </a:spcBef>
              <a:buClr>
                <a:schemeClr val="accent4">
                  <a:lumMod val="50000"/>
                </a:schemeClr>
              </a:buClr>
              <a:defRPr sz="16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defRPr sz="1400">
                <a:solidFill>
                  <a:srgbClr val="00417F"/>
                </a:solidFill>
              </a:defRPr>
            </a:lvl4pPr>
            <a:lvl5pPr>
              <a:lnSpc>
                <a:spcPct val="90000"/>
              </a:lnSpc>
              <a:spcBef>
                <a:spcPts val="0"/>
              </a:spcBef>
              <a:buClr>
                <a:schemeClr val="accent1"/>
              </a:buClr>
              <a:defRPr sz="1400">
                <a:solidFill>
                  <a:srgbClr val="00417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4"/>
          <p:cNvSpPr>
            <a:spLocks noGrp="1"/>
          </p:cNvSpPr>
          <p:nvPr>
            <p:ph sz="quarter" idx="10"/>
          </p:nvPr>
        </p:nvSpPr>
        <p:spPr>
          <a:xfrm>
            <a:off x="363688" y="6366178"/>
            <a:ext cx="6834966" cy="439737"/>
          </a:xfrm>
        </p:spPr>
        <p:txBody>
          <a:bodyPr tIns="0" anchor="b"/>
          <a:lstStyle>
            <a:lvl1pPr marL="0" indent="0">
              <a:spcBef>
                <a:spcPts val="0"/>
              </a:spcBef>
              <a:spcAft>
                <a:spcPts val="0"/>
              </a:spcAft>
              <a:buFontTx/>
              <a:buNone/>
              <a:defRPr sz="8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31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909" y="4406909"/>
            <a:ext cx="7949045" cy="620683"/>
          </a:xfrm>
          <a:prstGeom prst="rect">
            <a:avLst/>
          </a:prstGeom>
        </p:spPr>
        <p:txBody>
          <a:bodyPr/>
          <a:lstStyle>
            <a:lvl1pPr algn="l">
              <a:defRPr sz="3600" b="0" i="0" cap="all">
                <a:latin typeface="Arial Narrow Bold"/>
                <a:cs typeface="Arial Narrow Bold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8909" y="2906713"/>
            <a:ext cx="794904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5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2318" y="1623453"/>
            <a:ext cx="3844636" cy="38274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5500" y="1623453"/>
            <a:ext cx="3844636" cy="38274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773" y="1535113"/>
            <a:ext cx="413183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410" y="2174875"/>
            <a:ext cx="408131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0954" y="1535113"/>
            <a:ext cx="413327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0954" y="2174875"/>
            <a:ext cx="4133273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63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6/20/17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>
                <a:solidFill>
                  <a:prstClr val="white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white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RTP_SlideBackground-YiR_v3fr-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 algn="ctr">
              <a:defRPr sz="23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  <p:extLst/>
  </p:cSld>
  <p:clrMapOvr>
    <a:masterClrMapping/>
  </p:clrMapOvr>
  <p:transition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62088"/>
            <a:ext cx="3810000" cy="5027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  <p:transition advClick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63864" y="1944688"/>
            <a:ext cx="3844636" cy="3827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7046" y="1944688"/>
            <a:ext cx="3844636" cy="3827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1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54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/>
  </p:cSld>
  <p:clrMapOvr>
    <a:masterClrMapping/>
  </p:clrMapOvr>
  <p:transition advClick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/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17550" y="6369050"/>
            <a:ext cx="5373688" cy="2698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srgbClr val="2D2D6B"/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918F0A-6E46-4EDB-A4C5-DA0BE60D9FD7}" type="slidenum">
              <a:rPr lang="en-US" altLang="fr-FR">
                <a:solidFill>
                  <a:srgbClr val="2D2D6B"/>
                </a:solidFill>
              </a:rPr>
              <a:pPr/>
              <a:t>‹#›</a:t>
            </a:fld>
            <a:endParaRPr lang="en-US" altLang="fr-FR" dirty="0">
              <a:solidFill>
                <a:srgbClr val="2D2D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51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theme" Target="../theme/theme2.xml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5.xml"/><Relationship Id="rId15" Type="http://schemas.openxmlformats.org/officeDocument/2006/relationships/theme" Target="../theme/theme3.xml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<Relationship Id="rId14" Type="http://schemas.openxmlformats.org/officeDocument/2006/relationships/theme" Target="../theme/theme4.xml"/><Relationship Id="rId15" Type="http://schemas.openxmlformats.org/officeDocument/2006/relationships/image" Target="../media/image1.jpeg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9.xml"/><Relationship Id="rId12" Type="http://schemas.openxmlformats.org/officeDocument/2006/relationships/theme" Target="../theme/theme5.xml"/><Relationship Id="rId1" Type="http://schemas.openxmlformats.org/officeDocument/2006/relationships/slideLayout" Target="../slideLayouts/slideLayout49.xml"/><Relationship Id="rId2" Type="http://schemas.openxmlformats.org/officeDocument/2006/relationships/slideLayout" Target="../slideLayouts/slideLayout50.xml"/><Relationship Id="rId3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6.xml"/><Relationship Id="rId9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8.xml"/></Relationships>
</file>

<file path=ppt/slideMasters/_rels/slideMaster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1.xml"/><Relationship Id="rId12" Type="http://schemas.openxmlformats.org/officeDocument/2006/relationships/theme" Target="../theme/theme7.xml"/><Relationship Id="rId13" Type="http://schemas.openxmlformats.org/officeDocument/2006/relationships/image" Target="../media/image3.jpg"/><Relationship Id="rId14" Type="http://schemas.openxmlformats.org/officeDocument/2006/relationships/image" Target="../media/image4.png"/><Relationship Id="rId1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8.xml"/><Relationship Id="rId9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2.xml"/><Relationship Id="rId12" Type="http://schemas.openxmlformats.org/officeDocument/2006/relationships/theme" Target="../theme/theme8.xml"/><Relationship Id="rId13" Type="http://schemas.openxmlformats.org/officeDocument/2006/relationships/image" Target="../media/image5.png"/><Relationship Id="rId1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29"/>
          <p:cNvGrpSpPr/>
          <p:nvPr/>
        </p:nvGrpSpPr>
        <p:grpSpPr>
          <a:xfrm>
            <a:off x="0" y="-1"/>
            <a:ext cx="524934" cy="1388533"/>
            <a:chOff x="0" y="-1"/>
            <a:chExt cx="524934" cy="1388533"/>
          </a:xfrm>
        </p:grpSpPr>
        <p:cxnSp>
          <p:nvCxnSpPr>
            <p:cNvPr id="17" name="Straight Connector 16"/>
            <p:cNvCxnSpPr/>
            <p:nvPr/>
          </p:nvCxnSpPr>
          <p:spPr bwMode="auto">
            <a:xfrm rot="16200000" flipH="1">
              <a:off x="-173566" y="690033"/>
              <a:ext cx="1388533" cy="846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0" y="1149349"/>
              <a:ext cx="517525" cy="1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26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358" y="1514929"/>
            <a:ext cx="8313552" cy="487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88640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7" r:id="rId11"/>
    <p:sldLayoutId id="2147483688" r:id="rId12"/>
    <p:sldLayoutId id="2147483689" r:id="rId13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chemeClr val="bg1"/>
          </a:solidFill>
          <a:latin typeface="Arial Narrow Bold"/>
          <a:ea typeface="Arial Narrow Bold" pitchFamily="34" charset="0"/>
          <a:cs typeface="Arial Narrow Bold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ts val="800"/>
        </a:spcAft>
        <a:buClr>
          <a:schemeClr val="accent5"/>
        </a:buClr>
        <a:buSzPct val="125000"/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90563" indent="-342900" algn="l" rtl="0" eaLnBrk="1" fontAlgn="base" hangingPunct="1">
        <a:spcBef>
          <a:spcPct val="0"/>
        </a:spcBef>
        <a:spcAft>
          <a:spcPts val="800"/>
        </a:spcAft>
        <a:buClr>
          <a:srgbClr val="FFB211"/>
        </a:buClr>
        <a:buSzPct val="100000"/>
        <a:buFont typeface="Lucida Grande"/>
        <a:buChar char="—"/>
        <a:defRPr sz="2000">
          <a:solidFill>
            <a:schemeClr val="tx1"/>
          </a:solidFill>
          <a:latin typeface="+mn-lt"/>
        </a:defRPr>
      </a:lvl2pPr>
      <a:lvl3pPr marL="1030288" indent="-341313" algn="l" rtl="0" eaLnBrk="1" fontAlgn="base" hangingPunct="1">
        <a:spcBef>
          <a:spcPct val="0"/>
        </a:spcBef>
        <a:spcAft>
          <a:spcPts val="800"/>
        </a:spcAft>
        <a:buClr>
          <a:srgbClr val="34B1CA"/>
        </a:buClr>
        <a:buSzPct val="125000"/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314450" indent="-403225" algn="l" rtl="0" eaLnBrk="1" fontAlgn="base" hangingPunct="1">
        <a:spcBef>
          <a:spcPct val="0"/>
        </a:spcBef>
        <a:spcAft>
          <a:spcPts val="800"/>
        </a:spcAft>
        <a:buClr>
          <a:srgbClr val="34B1CA"/>
        </a:buClr>
        <a:buSzPct val="100000"/>
        <a:buFont typeface="Lucida Grande"/>
        <a:buChar char="—"/>
        <a:defRPr sz="2000">
          <a:solidFill>
            <a:schemeClr val="tx1"/>
          </a:solidFill>
          <a:latin typeface="+mn-lt"/>
        </a:defRPr>
      </a:lvl4pPr>
      <a:lvl5pPr marL="1598613" indent="-220663" algn="l" rtl="0" eaLnBrk="1" fontAlgn="base" hangingPunct="1">
        <a:spcBef>
          <a:spcPct val="0"/>
        </a:spcBef>
        <a:spcAft>
          <a:spcPts val="800"/>
        </a:spcAft>
        <a:buClr>
          <a:schemeClr val="accent2">
            <a:lumMod val="75000"/>
          </a:schemeClr>
        </a:buClr>
        <a:buSzPct val="80000"/>
        <a:buFont typeface="Arial"/>
        <a:buChar char="•"/>
        <a:defRPr sz="2000">
          <a:solidFill>
            <a:schemeClr val="tx1"/>
          </a:solidFill>
          <a:latin typeface="+mn-lt"/>
        </a:defRPr>
      </a:lvl5pPr>
      <a:lvl6pPr marL="25193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6pPr>
      <a:lvl7pPr marL="29765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7pPr>
      <a:lvl8pPr marL="34337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8pPr>
      <a:lvl9pPr marL="38909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29"/>
          <p:cNvGrpSpPr/>
          <p:nvPr/>
        </p:nvGrpSpPr>
        <p:grpSpPr>
          <a:xfrm>
            <a:off x="0" y="-1"/>
            <a:ext cx="524934" cy="1388533"/>
            <a:chOff x="0" y="-1"/>
            <a:chExt cx="524934" cy="1388533"/>
          </a:xfrm>
        </p:grpSpPr>
        <p:cxnSp>
          <p:nvCxnSpPr>
            <p:cNvPr id="17" name="Straight Connector 16"/>
            <p:cNvCxnSpPr/>
            <p:nvPr/>
          </p:nvCxnSpPr>
          <p:spPr bwMode="auto">
            <a:xfrm rot="16200000" flipH="1">
              <a:off x="-173566" y="690033"/>
              <a:ext cx="1388533" cy="846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0" y="1149349"/>
              <a:ext cx="517525" cy="1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26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358" y="1514929"/>
            <a:ext cx="8313552" cy="487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5181600" y="6595967"/>
            <a:ext cx="167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2D2D6B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12696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chemeClr val="bg1"/>
          </a:solidFill>
          <a:latin typeface="Arial Narrow Bold"/>
          <a:ea typeface="Arial Narrow Bold" pitchFamily="34" charset="0"/>
          <a:cs typeface="Arial Narrow Bold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ts val="800"/>
        </a:spcAft>
        <a:buClr>
          <a:schemeClr val="accent5"/>
        </a:buClr>
        <a:buSzPct val="125000"/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90563" indent="-342900" algn="l" rtl="0" eaLnBrk="1" fontAlgn="base" hangingPunct="1">
        <a:spcBef>
          <a:spcPct val="0"/>
        </a:spcBef>
        <a:spcAft>
          <a:spcPts val="800"/>
        </a:spcAft>
        <a:buClr>
          <a:srgbClr val="FFB211"/>
        </a:buClr>
        <a:buSzPct val="100000"/>
        <a:buFont typeface="Lucida Grande"/>
        <a:buChar char="—"/>
        <a:defRPr sz="2000">
          <a:solidFill>
            <a:schemeClr val="tx1"/>
          </a:solidFill>
          <a:latin typeface="+mn-lt"/>
        </a:defRPr>
      </a:lvl2pPr>
      <a:lvl3pPr marL="1030288" indent="-341313" algn="l" rtl="0" eaLnBrk="1" fontAlgn="base" hangingPunct="1">
        <a:spcBef>
          <a:spcPct val="0"/>
        </a:spcBef>
        <a:spcAft>
          <a:spcPts val="800"/>
        </a:spcAft>
        <a:buClr>
          <a:srgbClr val="34B1CA"/>
        </a:buClr>
        <a:buSzPct val="125000"/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314450" indent="-403225" algn="l" rtl="0" eaLnBrk="1" fontAlgn="base" hangingPunct="1">
        <a:spcBef>
          <a:spcPct val="0"/>
        </a:spcBef>
        <a:spcAft>
          <a:spcPts val="800"/>
        </a:spcAft>
        <a:buClr>
          <a:srgbClr val="34B1CA"/>
        </a:buClr>
        <a:buSzPct val="100000"/>
        <a:buFont typeface="Lucida Grande"/>
        <a:buChar char="—"/>
        <a:defRPr sz="2000">
          <a:solidFill>
            <a:schemeClr val="tx1"/>
          </a:solidFill>
          <a:latin typeface="+mn-lt"/>
        </a:defRPr>
      </a:lvl4pPr>
      <a:lvl5pPr marL="1598613" indent="-220663" algn="l" rtl="0" eaLnBrk="1" fontAlgn="base" hangingPunct="1">
        <a:spcBef>
          <a:spcPct val="0"/>
        </a:spcBef>
        <a:spcAft>
          <a:spcPts val="800"/>
        </a:spcAft>
        <a:buClr>
          <a:schemeClr val="accent2">
            <a:lumMod val="75000"/>
          </a:schemeClr>
        </a:buClr>
        <a:buSzPct val="80000"/>
        <a:buFont typeface="Arial"/>
        <a:buChar char="•"/>
        <a:defRPr sz="2000">
          <a:solidFill>
            <a:schemeClr val="tx1"/>
          </a:solidFill>
          <a:latin typeface="+mn-lt"/>
        </a:defRPr>
      </a:lvl5pPr>
      <a:lvl6pPr marL="25193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6pPr>
      <a:lvl7pPr marL="29765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7pPr>
      <a:lvl8pPr marL="34337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8pPr>
      <a:lvl9pPr marL="38909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29"/>
          <p:cNvGrpSpPr/>
          <p:nvPr/>
        </p:nvGrpSpPr>
        <p:grpSpPr>
          <a:xfrm>
            <a:off x="0" y="-1"/>
            <a:ext cx="524934" cy="1388533"/>
            <a:chOff x="0" y="-1"/>
            <a:chExt cx="524934" cy="1388533"/>
          </a:xfrm>
        </p:grpSpPr>
        <p:cxnSp>
          <p:nvCxnSpPr>
            <p:cNvPr id="17" name="Straight Connector 16"/>
            <p:cNvCxnSpPr/>
            <p:nvPr/>
          </p:nvCxnSpPr>
          <p:spPr bwMode="auto">
            <a:xfrm rot="16200000" flipH="1">
              <a:off x="-173566" y="690033"/>
              <a:ext cx="1388533" cy="846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0" y="1149349"/>
              <a:ext cx="517525" cy="1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26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358" y="1514929"/>
            <a:ext cx="8313552" cy="487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7520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chemeClr val="bg1"/>
          </a:solidFill>
          <a:latin typeface="Arial Narrow Bold"/>
          <a:ea typeface="Arial Narrow Bold" pitchFamily="34" charset="0"/>
          <a:cs typeface="Arial Narrow Bold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ts val="800"/>
        </a:spcAft>
        <a:buClr>
          <a:schemeClr val="accent5"/>
        </a:buClr>
        <a:buSzPct val="125000"/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90563" indent="-342900" algn="l" rtl="0" eaLnBrk="1" fontAlgn="base" hangingPunct="1">
        <a:spcBef>
          <a:spcPct val="0"/>
        </a:spcBef>
        <a:spcAft>
          <a:spcPts val="800"/>
        </a:spcAft>
        <a:buClr>
          <a:srgbClr val="FFB211"/>
        </a:buClr>
        <a:buSzPct val="100000"/>
        <a:buFont typeface="Lucida Grande"/>
        <a:buChar char="—"/>
        <a:defRPr sz="2000">
          <a:solidFill>
            <a:schemeClr val="tx1"/>
          </a:solidFill>
          <a:latin typeface="+mn-lt"/>
        </a:defRPr>
      </a:lvl2pPr>
      <a:lvl3pPr marL="1030288" indent="-341313" algn="l" rtl="0" eaLnBrk="1" fontAlgn="base" hangingPunct="1">
        <a:spcBef>
          <a:spcPct val="0"/>
        </a:spcBef>
        <a:spcAft>
          <a:spcPts val="800"/>
        </a:spcAft>
        <a:buClr>
          <a:srgbClr val="34B1CA"/>
        </a:buClr>
        <a:buSzPct val="125000"/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314450" indent="-403225" algn="l" rtl="0" eaLnBrk="1" fontAlgn="base" hangingPunct="1">
        <a:spcBef>
          <a:spcPct val="0"/>
        </a:spcBef>
        <a:spcAft>
          <a:spcPts val="800"/>
        </a:spcAft>
        <a:buClr>
          <a:srgbClr val="34B1CA"/>
        </a:buClr>
        <a:buSzPct val="100000"/>
        <a:buFont typeface="Lucida Grande"/>
        <a:buChar char="—"/>
        <a:defRPr sz="2000">
          <a:solidFill>
            <a:schemeClr val="tx1"/>
          </a:solidFill>
          <a:latin typeface="+mn-lt"/>
        </a:defRPr>
      </a:lvl4pPr>
      <a:lvl5pPr marL="1598613" indent="-220663" algn="l" rtl="0" eaLnBrk="1" fontAlgn="base" hangingPunct="1">
        <a:spcBef>
          <a:spcPct val="0"/>
        </a:spcBef>
        <a:spcAft>
          <a:spcPts val="800"/>
        </a:spcAft>
        <a:buClr>
          <a:schemeClr val="accent2">
            <a:lumMod val="75000"/>
          </a:schemeClr>
        </a:buClr>
        <a:buSzPct val="80000"/>
        <a:buFont typeface="Arial"/>
        <a:buChar char="•"/>
        <a:defRPr sz="2000">
          <a:solidFill>
            <a:schemeClr val="tx1"/>
          </a:solidFill>
          <a:latin typeface="+mn-lt"/>
        </a:defRPr>
      </a:lvl5pPr>
      <a:lvl6pPr marL="25193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6pPr>
      <a:lvl7pPr marL="29765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7pPr>
      <a:lvl8pPr marL="34337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8pPr>
      <a:lvl9pPr marL="38909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29"/>
          <p:cNvGrpSpPr/>
          <p:nvPr/>
        </p:nvGrpSpPr>
        <p:grpSpPr>
          <a:xfrm>
            <a:off x="0" y="-1"/>
            <a:ext cx="524934" cy="1388533"/>
            <a:chOff x="0" y="-1"/>
            <a:chExt cx="524934" cy="1388533"/>
          </a:xfrm>
        </p:grpSpPr>
        <p:cxnSp>
          <p:nvCxnSpPr>
            <p:cNvPr id="17" name="Straight Connector 16"/>
            <p:cNvCxnSpPr/>
            <p:nvPr/>
          </p:nvCxnSpPr>
          <p:spPr bwMode="auto">
            <a:xfrm rot="16200000" flipH="1">
              <a:off x="-173566" y="690033"/>
              <a:ext cx="1388533" cy="8466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0" y="1149349"/>
              <a:ext cx="517525" cy="1"/>
            </a:xfrm>
            <a:prstGeom prst="lin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026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0358" y="1514929"/>
            <a:ext cx="8313552" cy="4871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806219" y="6648458"/>
            <a:ext cx="203261" cy="17235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vert="horz" wrap="none" lIns="0" tIns="0" rIns="45720" bIns="18288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spcBef>
                <a:spcPct val="50000"/>
              </a:spcBef>
              <a:defRPr sz="1000" b="1">
                <a:latin typeface="Arial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fld id="{97981042-6D1F-470E-98B9-6CDDBE3E782E}" type="slidenum">
              <a:rPr lang="en-US">
                <a:solidFill>
                  <a:srgbClr val="2D2D6B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2D2D6B"/>
              </a:solidFill>
            </a:endParaRPr>
          </a:p>
        </p:txBody>
      </p:sp>
      <p:sp>
        <p:nvSpPr>
          <p:cNvPr id="2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71945" y="338334"/>
            <a:ext cx="8306955" cy="473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8971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6" r:id="rId10"/>
    <p:sldLayoutId id="2147483757" r:id="rId11"/>
    <p:sldLayoutId id="2147483758" r:id="rId12"/>
    <p:sldLayoutId id="2147483759" r:id="rId13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chemeClr val="bg1"/>
          </a:solidFill>
          <a:latin typeface="Arial Narrow Bold"/>
          <a:ea typeface="Arial Narrow Bold" pitchFamily="34" charset="0"/>
          <a:cs typeface="Arial Narrow Bold"/>
        </a:defRPr>
      </a:lvl1pPr>
      <a:lvl2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2pPr>
      <a:lvl3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3pPr>
      <a:lvl4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4pPr>
      <a:lvl5pPr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tabLst>
          <a:tab pos="342900" algn="l"/>
        </a:tabLst>
        <a:defRPr sz="2600" b="1">
          <a:solidFill>
            <a:srgbClr val="3C7C96"/>
          </a:solidFill>
          <a:latin typeface="Arial Narrow Bold" pitchFamily="34" charset="0"/>
          <a:ea typeface="Arial Narrow Bold" pitchFamily="34" charset="0"/>
          <a:cs typeface="Arial Narrow Bold" pitchFamily="34" charset="0"/>
        </a:defRPr>
      </a:lvl5pPr>
      <a:lvl6pPr marL="4572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6pPr>
      <a:lvl7pPr marL="9144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7pPr>
      <a:lvl8pPr marL="13716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8pPr>
      <a:lvl9pPr marL="1828800" algn="l" rtl="0" eaLnBrk="1" fontAlgn="base" hangingPunct="1">
        <a:lnSpc>
          <a:spcPct val="95000"/>
        </a:lnSpc>
        <a:spcBef>
          <a:spcPct val="0"/>
        </a:spcBef>
        <a:spcAft>
          <a:spcPct val="0"/>
        </a:spcAft>
        <a:defRPr sz="3200" b="1">
          <a:solidFill>
            <a:srgbClr val="2D2D6B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ts val="800"/>
        </a:spcAft>
        <a:buClr>
          <a:schemeClr val="accent5"/>
        </a:buClr>
        <a:buSzPct val="125000"/>
        <a:buFont typeface="Wingdings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690563" indent="-342900" algn="l" rtl="0" eaLnBrk="1" fontAlgn="base" hangingPunct="1">
        <a:spcBef>
          <a:spcPct val="0"/>
        </a:spcBef>
        <a:spcAft>
          <a:spcPts val="800"/>
        </a:spcAft>
        <a:buClr>
          <a:srgbClr val="FFB211"/>
        </a:buClr>
        <a:buSzPct val="100000"/>
        <a:buFont typeface="Lucida Grande"/>
        <a:buChar char="—"/>
        <a:defRPr sz="2000">
          <a:solidFill>
            <a:schemeClr val="tx1"/>
          </a:solidFill>
          <a:latin typeface="+mn-lt"/>
        </a:defRPr>
      </a:lvl2pPr>
      <a:lvl3pPr marL="1030288" indent="-341313" algn="l" rtl="0" eaLnBrk="1" fontAlgn="base" hangingPunct="1">
        <a:spcBef>
          <a:spcPct val="0"/>
        </a:spcBef>
        <a:spcAft>
          <a:spcPts val="800"/>
        </a:spcAft>
        <a:buClr>
          <a:srgbClr val="34B1CA"/>
        </a:buClr>
        <a:buSzPct val="125000"/>
        <a:buFont typeface="Wingdings" charset="2"/>
        <a:buChar char="§"/>
        <a:defRPr sz="2000">
          <a:solidFill>
            <a:schemeClr val="tx1"/>
          </a:solidFill>
          <a:latin typeface="+mn-lt"/>
        </a:defRPr>
      </a:lvl3pPr>
      <a:lvl4pPr marL="1314450" indent="-403225" algn="l" rtl="0" eaLnBrk="1" fontAlgn="base" hangingPunct="1">
        <a:spcBef>
          <a:spcPct val="0"/>
        </a:spcBef>
        <a:spcAft>
          <a:spcPts val="800"/>
        </a:spcAft>
        <a:buClr>
          <a:srgbClr val="34B1CA"/>
        </a:buClr>
        <a:buSzPct val="100000"/>
        <a:buFont typeface="Lucida Grande"/>
        <a:buChar char="—"/>
        <a:defRPr sz="2000">
          <a:solidFill>
            <a:schemeClr val="tx1"/>
          </a:solidFill>
          <a:latin typeface="+mn-lt"/>
        </a:defRPr>
      </a:lvl4pPr>
      <a:lvl5pPr marL="1598613" indent="-220663" algn="l" rtl="0" eaLnBrk="1" fontAlgn="base" hangingPunct="1">
        <a:spcBef>
          <a:spcPct val="0"/>
        </a:spcBef>
        <a:spcAft>
          <a:spcPts val="800"/>
        </a:spcAft>
        <a:buClr>
          <a:schemeClr val="accent2">
            <a:lumMod val="75000"/>
          </a:schemeClr>
        </a:buClr>
        <a:buSzPct val="80000"/>
        <a:buFont typeface="Arial"/>
        <a:buChar char="•"/>
        <a:defRPr sz="2000">
          <a:solidFill>
            <a:schemeClr val="tx1"/>
          </a:solidFill>
          <a:latin typeface="+mn-lt"/>
        </a:defRPr>
      </a:lvl5pPr>
      <a:lvl6pPr marL="25193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6pPr>
      <a:lvl7pPr marL="29765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7pPr>
      <a:lvl8pPr marL="34337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8pPr>
      <a:lvl9pPr marL="3890963" indent="-228600" algn="l" rtl="0" eaLnBrk="1" fontAlgn="base" hangingPunct="1">
        <a:spcBef>
          <a:spcPct val="20000"/>
        </a:spcBef>
        <a:spcAft>
          <a:spcPct val="0"/>
        </a:spcAft>
        <a:buClr>
          <a:srgbClr val="0099FF"/>
        </a:buClr>
        <a:buFont typeface="Times New Roman" pitchFamily="18" charset="0"/>
        <a:buChar char="•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1A5AA545-1025-9D48-8B5D-451A7795DEA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6/20/17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DF3BA937-756F-6642-A0CE-8C232EADE5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2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250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econdOpinion_PPT_Background_v2dfr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5613" fontAlgn="base">
              <a:spcBef>
                <a:spcPct val="0"/>
              </a:spcBef>
              <a:spcAft>
                <a:spcPct val="0"/>
              </a:spcAft>
            </a:pPr>
            <a:fld id="{6BFECD78-3C8E-49F2-8FAB-59489D168ABB}" type="datetimeFigureOut">
              <a:rPr lang="en-US" b="1" smtClean="0">
                <a:solidFill>
                  <a:prstClr val="white">
                    <a:tint val="75000"/>
                  </a:prstClr>
                </a:solidFill>
                <a:latin typeface="Arial" pitchFamily="-72" charset="0"/>
                <a:ea typeface="MS PGothic" charset="0"/>
                <a:cs typeface="MS PGothic" charset="0"/>
              </a:rPr>
              <a:pPr defTabSz="455613" fontAlgn="base">
                <a:spcBef>
                  <a:spcPct val="0"/>
                </a:spcBef>
                <a:spcAft>
                  <a:spcPct val="0"/>
                </a:spcAft>
              </a:pPr>
              <a:t>6/20/17</a:t>
            </a:fld>
            <a:endParaRPr lang="en-US" b="1">
              <a:solidFill>
                <a:prstClr val="white">
                  <a:tint val="75000"/>
                </a:prstClr>
              </a:solidFill>
              <a:latin typeface="Arial" pitchFamily="-72" charset="0"/>
              <a:ea typeface="MS PGothic" charset="0"/>
              <a:cs typeface="MS PGothic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5613"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prstClr val="white">
                  <a:tint val="75000"/>
                </a:prstClr>
              </a:solidFill>
              <a:latin typeface="Arial" pitchFamily="-72" charset="0"/>
              <a:ea typeface="MS PGothic" charset="0"/>
              <a:cs typeface="MS PGothic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5613" fontAlgn="base">
              <a:spcBef>
                <a:spcPct val="0"/>
              </a:spcBef>
              <a:spcAft>
                <a:spcPct val="0"/>
              </a:spcAft>
            </a:pPr>
            <a:fld id="{0FB56013-B943-42BA-886F-6F9D4EB85E9D}" type="slidenum">
              <a:rPr lang="en-US" b="1" smtClean="0">
                <a:solidFill>
                  <a:prstClr val="white">
                    <a:tint val="75000"/>
                  </a:prstClr>
                </a:solidFill>
                <a:latin typeface="Arial" pitchFamily="-72" charset="0"/>
                <a:ea typeface="MS PGothic" charset="0"/>
                <a:cs typeface="MS PGothic" charset="0"/>
              </a:rPr>
              <a:pPr defTabSz="45561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b="1">
              <a:solidFill>
                <a:prstClr val="white">
                  <a:tint val="75000"/>
                </a:prstClr>
              </a:solidFill>
              <a:latin typeface="Arial" pitchFamily="-72" charset="0"/>
              <a:ea typeface="MS PGothic" charset="0"/>
              <a:cs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059339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3333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 descr="RTP_SlideBackground-YiR_v3fr-bulleted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62088"/>
            <a:ext cx="7772400" cy="5027612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0028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ransition advClick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BBE0E3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rgbClr val="EFC53D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bg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500">
          <a:solidFill>
            <a:schemeClr val="bg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500">
          <a:solidFill>
            <a:schemeClr val="bg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4" Type="http://schemas.openxmlformats.org/officeDocument/2006/relationships/image" Target="../media/image16.tiff"/><Relationship Id="rId5" Type="http://schemas.openxmlformats.org/officeDocument/2006/relationships/image" Target="../media/image17.tiff"/><Relationship Id="rId6" Type="http://schemas.openxmlformats.org/officeDocument/2006/relationships/image" Target="../media/image18.tiff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4.xml"/><Relationship Id="rId4" Type="http://schemas.openxmlformats.org/officeDocument/2006/relationships/notesSlide" Target="../notesSlides/notesSlide4.xml"/><Relationship Id="rId5" Type="http://schemas.openxmlformats.org/officeDocument/2006/relationships/oleObject" Target="../embeddings/oleObject1.bin"/><Relationship Id="rId6" Type="http://schemas.openxmlformats.org/officeDocument/2006/relationships/image" Target="../media/image21.emf"/><Relationship Id="rId1" Type="http://schemas.openxmlformats.org/officeDocument/2006/relationships/vmlDrawing" Target="../drawings/vmlDrawing1.vml"/><Relationship Id="rId2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hyperlink" Target="https://www.ncbi.nlm.nih.gov/pmc/articles/PMC5323287/" TargetMode="External"/></Relationships>
</file>

<file path=ppt/slides/_rels/slide22.xml.rels><?xml version="1.0" encoding="UTF-8" standalone="yes"?>
<Relationships xmlns="http://schemas.openxmlformats.org/package/2006/relationships"><Relationship Id="rId11" Type="http://schemas.openxmlformats.org/officeDocument/2006/relationships/hyperlink" Target="https://clinicaltrials.gov/ct2/show/NCT02646748" TargetMode="External"/><Relationship Id="rId12" Type="http://schemas.openxmlformats.org/officeDocument/2006/relationships/hyperlink" Target="https://clinicaltrials.gov/ct2/show/NCT02628067" TargetMode="External"/><Relationship Id="rId13" Type="http://schemas.openxmlformats.org/officeDocument/2006/relationships/hyperlink" Target="https://clinicaltrials.gov/ct2/show/NCT02635360" TargetMode="External"/><Relationship Id="rId14" Type="http://schemas.openxmlformats.org/officeDocument/2006/relationships/hyperlink" Target="https://clinicaltrials.gov/ct2/show/NCT01711515" TargetMode="External"/><Relationship Id="rId15" Type="http://schemas.openxmlformats.org/officeDocument/2006/relationships/hyperlink" Target="https://clinicaltrials.gov/ct2/show/NCT02488759" TargetMode="External"/><Relationship Id="rId16" Type="http://schemas.openxmlformats.org/officeDocument/2006/relationships/hyperlink" Target="https://clinicaltrials.gov/ct2/show/NCT02257528" TargetMode="External"/><Relationship Id="rId1" Type="http://schemas.openxmlformats.org/officeDocument/2006/relationships/slideLayout" Target="../slideLayouts/slideLayout32.xml"/><Relationship Id="rId2" Type="http://schemas.openxmlformats.org/officeDocument/2006/relationships/hyperlink" Target="https://clinicaltrials.gov/ct2/show/NCT02431559" TargetMode="External"/><Relationship Id="rId3" Type="http://schemas.openxmlformats.org/officeDocument/2006/relationships/hyperlink" Target="https://clinicaltrials.gov/ct2/show/NCT02335918" TargetMode="External"/><Relationship Id="rId4" Type="http://schemas.openxmlformats.org/officeDocument/2006/relationships/hyperlink" Target="https://clinicaltrials.gov/ct2/show/NCT02452424" TargetMode="External"/><Relationship Id="rId5" Type="http://schemas.openxmlformats.org/officeDocument/2006/relationships/hyperlink" Target="https://clinicaltrials.gov/ct2/show/NCT02659384" TargetMode="External"/><Relationship Id="rId6" Type="http://schemas.openxmlformats.org/officeDocument/2006/relationships/hyperlink" Target="https://clinicaltrials.gov/ct2/show/NCT02657889" TargetMode="External"/><Relationship Id="rId7" Type="http://schemas.openxmlformats.org/officeDocument/2006/relationships/hyperlink" Target="https://clinicaltrials.gov/ct2/show/NCT00039091" TargetMode="External"/><Relationship Id="rId8" Type="http://schemas.openxmlformats.org/officeDocument/2006/relationships/hyperlink" Target="https://clinicaltrials.gov/ct2/show/NCT02571725" TargetMode="External"/><Relationship Id="rId9" Type="http://schemas.openxmlformats.org/officeDocument/2006/relationships/hyperlink" Target="https://clinicaltrials.gov/ct2/show/NCT02484404" TargetMode="External"/><Relationship Id="rId10" Type="http://schemas.openxmlformats.org/officeDocument/2006/relationships/hyperlink" Target="https://clinicaltrials.gov/ct2/show/NCT02549209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1.xml"/><Relationship Id="rId3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62.xml"/><Relationship Id="rId3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 txBox="1">
            <a:spLocks/>
          </p:cNvSpPr>
          <p:nvPr/>
        </p:nvSpPr>
        <p:spPr bwMode="auto">
          <a:xfrm>
            <a:off x="838200" y="2209800"/>
            <a:ext cx="7410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Please note, these are the </a:t>
            </a:r>
            <a:r>
              <a:rPr lang="en-US" sz="2600" b="1" dirty="0" smtClean="0">
                <a:solidFill>
                  <a:prstClr val="white"/>
                </a:solidFill>
                <a:latin typeface="Arial"/>
                <a:cs typeface="Arial"/>
              </a:rPr>
              <a:t>actual</a:t>
            </a:r>
            <a:br>
              <a:rPr lang="en-US" sz="2600" b="1" dirty="0" smtClean="0">
                <a:solidFill>
                  <a:prstClr val="white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prstClr val="white"/>
                </a:solidFill>
                <a:latin typeface="Arial"/>
                <a:cs typeface="Arial"/>
              </a:rPr>
              <a:t> </a:t>
            </a:r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video-recorded proceedings from the </a:t>
            </a:r>
            <a:r>
              <a:rPr lang="en-US" sz="2600" b="1" dirty="0" smtClean="0">
                <a:solidFill>
                  <a:prstClr val="white"/>
                </a:solidFill>
                <a:latin typeface="Arial"/>
                <a:cs typeface="Arial"/>
              </a:rPr>
              <a:t/>
            </a:r>
            <a:br>
              <a:rPr lang="en-US" sz="2600" b="1" dirty="0" smtClean="0">
                <a:solidFill>
                  <a:prstClr val="white"/>
                </a:solidFill>
                <a:latin typeface="Arial"/>
                <a:cs typeface="Arial"/>
              </a:rPr>
            </a:br>
            <a:r>
              <a:rPr lang="en-US" sz="2600" b="1" dirty="0" smtClean="0">
                <a:solidFill>
                  <a:prstClr val="white"/>
                </a:solidFill>
                <a:latin typeface="Arial"/>
                <a:cs typeface="Arial"/>
              </a:rPr>
              <a:t>live </a:t>
            </a:r>
            <a:r>
              <a:rPr lang="en-US" sz="2600" b="1" dirty="0">
                <a:solidFill>
                  <a:prstClr val="white"/>
                </a:solidFill>
                <a:latin typeface="Arial"/>
                <a:cs typeface="Arial"/>
              </a:rPr>
              <a:t>CME event and may include the use of trade names and other raw, unedited content. </a:t>
            </a:r>
            <a:endParaRPr lang="en-US" sz="2600" dirty="0">
              <a:solidFill>
                <a:prstClr val="whit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216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71945" y="338334"/>
            <a:ext cx="8306955" cy="49911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Disclosure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073286"/>
              </p:ext>
            </p:extLst>
          </p:nvPr>
        </p:nvGraphicFramePr>
        <p:xfrm>
          <a:off x="1371600" y="2286000"/>
          <a:ext cx="6096000" cy="96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96520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000000"/>
                          </a:solidFill>
                        </a:rPr>
                        <a:t>Advisory Committee</a:t>
                      </a:r>
                      <a:endParaRPr lang="en-US" b="1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rgbClr val="000000"/>
                          </a:solidFill>
                        </a:rPr>
                        <a:t>Roche Laboratories </a:t>
                      </a:r>
                      <a:r>
                        <a:rPr lang="en-US" b="0" dirty="0" err="1" smtClean="0">
                          <a:solidFill>
                            <a:srgbClr val="000000"/>
                          </a:solidFill>
                        </a:rPr>
                        <a:t>Inc</a:t>
                      </a:r>
                      <a:endParaRPr lang="en-US" b="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756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304799" y="152400"/>
            <a:ext cx="8534399" cy="820738"/>
          </a:xfrm>
        </p:spPr>
        <p:txBody>
          <a:bodyPr/>
          <a:lstStyle/>
          <a:p>
            <a:pPr algn="ctr"/>
            <a:r>
              <a:rPr lang="en-US" sz="2500" dirty="0" smtClean="0">
                <a:solidFill>
                  <a:schemeClr val="tx1"/>
                </a:solidFill>
              </a:rPr>
              <a:t>Mirvetuximab Soravtansine (IMGN853) – Antibody-Drug Conjugate</a:t>
            </a:r>
            <a:br>
              <a:rPr lang="en-US" sz="2500" dirty="0" smtClean="0">
                <a:solidFill>
                  <a:schemeClr val="tx1"/>
                </a:solidFill>
              </a:rPr>
            </a:br>
            <a:r>
              <a:rPr lang="en-US" sz="2500" dirty="0" smtClean="0">
                <a:solidFill>
                  <a:schemeClr val="tx1"/>
                </a:solidFill>
              </a:rPr>
              <a:t>Targeting Folate Receptor </a:t>
            </a:r>
            <a:r>
              <a:rPr lang="en-US" sz="2500" dirty="0" smtClean="0">
                <a:solidFill>
                  <a:schemeClr val="tx1"/>
                </a:solidFill>
                <a:latin typeface="Symbol" panose="05050102010706020507" pitchFamily="18" charset="2"/>
              </a:rPr>
              <a:t>a</a:t>
            </a:r>
            <a:endParaRPr lang="en-US" sz="2500" dirty="0">
              <a:solidFill>
                <a:schemeClr val="tx1"/>
              </a:solidFill>
              <a:latin typeface="Symbol" panose="05050102010706020507" pitchFamily="18" charset="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620" y="1314854"/>
            <a:ext cx="463826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6199" y="6537253"/>
            <a:ext cx="449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Adapted from </a:t>
            </a:r>
            <a:r>
              <a:rPr lang="en-US" sz="1400" smtClean="0"/>
              <a:t>ASCO </a:t>
            </a:r>
            <a:r>
              <a:rPr lang="en-US" sz="1400" dirty="0" smtClean="0"/>
              <a:t>2016 Moore et al</a:t>
            </a:r>
            <a:endParaRPr lang="en-US" sz="1400" dirty="0"/>
          </a:p>
        </p:txBody>
      </p:sp>
      <p:cxnSp>
        <p:nvCxnSpPr>
          <p:cNvPr id="4" name="Straight Connector 3"/>
          <p:cNvCxnSpPr/>
          <p:nvPr/>
        </p:nvCxnSpPr>
        <p:spPr bwMode="auto">
          <a:xfrm flipH="1" flipV="1">
            <a:off x="1219200" y="3634263"/>
            <a:ext cx="228600" cy="328137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 flipH="1" flipV="1">
            <a:off x="4038600" y="2338864"/>
            <a:ext cx="399644" cy="480536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 flipH="1">
            <a:off x="1143000" y="4800600"/>
            <a:ext cx="762000" cy="685800"/>
          </a:xfrm>
          <a:prstGeom prst="line">
            <a:avLst/>
          </a:prstGeom>
          <a:noFill/>
          <a:ln w="38100" cap="flat" cmpd="sng" algn="ctr">
            <a:solidFill>
              <a:schemeClr val="accent6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76199" y="2743200"/>
            <a:ext cx="1559668" cy="954107"/>
          </a:xfrm>
          <a:prstGeom prst="rect">
            <a:avLst/>
          </a:prstGeom>
          <a:solidFill>
            <a:schemeClr val="accent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Direct release in cell </a:t>
            </a:r>
            <a:r>
              <a:rPr lang="mr-IN" sz="1400" dirty="0" smtClean="0"/>
              <a:t>–</a:t>
            </a:r>
            <a:r>
              <a:rPr lang="en-US" sz="1400" dirty="0" smtClean="0"/>
              <a:t> can occur with cleavable linker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2304644" y="1600200"/>
            <a:ext cx="2133600" cy="738664"/>
          </a:xfrm>
          <a:prstGeom prst="rect">
            <a:avLst/>
          </a:prstGeom>
          <a:solidFill>
            <a:schemeClr val="accent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Killing of adjacent cancer cells </a:t>
            </a:r>
            <a:r>
              <a:rPr lang="mr-IN" sz="1400" dirty="0" smtClean="0"/>
              <a:t>–</a:t>
            </a:r>
            <a:r>
              <a:rPr lang="en-US" sz="1400" dirty="0" smtClean="0"/>
              <a:t> can occur with cleavable linker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167801" y="5456873"/>
            <a:ext cx="2133600" cy="738664"/>
          </a:xfrm>
          <a:prstGeom prst="rect">
            <a:avLst/>
          </a:prstGeom>
          <a:solidFill>
            <a:schemeClr val="accent2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Lysosomal activation </a:t>
            </a:r>
            <a:r>
              <a:rPr lang="mr-IN" sz="1400" dirty="0" smtClean="0"/>
              <a:t>–</a:t>
            </a:r>
            <a:r>
              <a:rPr lang="en-US" sz="1400" dirty="0" smtClean="0"/>
              <a:t> both cleavable and non-cleavable linkers</a:t>
            </a:r>
            <a:endParaRPr lang="en-US" sz="1400" dirty="0"/>
          </a:p>
        </p:txBody>
      </p:sp>
      <p:sp>
        <p:nvSpPr>
          <p:cNvPr id="14" name="Content Placeholder 5"/>
          <p:cNvSpPr txBox="1">
            <a:spLocks/>
          </p:cNvSpPr>
          <p:nvPr/>
        </p:nvSpPr>
        <p:spPr>
          <a:xfrm>
            <a:off x="5149880" y="1175163"/>
            <a:ext cx="3844030" cy="4871357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0"/>
              </a:spcBef>
              <a:spcAft>
                <a:spcPts val="800"/>
              </a:spcAft>
              <a:buClr>
                <a:schemeClr val="accent5"/>
              </a:buClr>
              <a:buSzPct val="125000"/>
              <a:buFont typeface="Wingdings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0563" indent="-342900" algn="l" rtl="0" eaLnBrk="1" fontAlgn="base" hangingPunct="1">
              <a:spcBef>
                <a:spcPct val="0"/>
              </a:spcBef>
              <a:spcAft>
                <a:spcPts val="800"/>
              </a:spcAft>
              <a:buClr>
                <a:srgbClr val="FFB211"/>
              </a:buClr>
              <a:buSzPct val="100000"/>
              <a:buFont typeface="Lucida Grande"/>
              <a:buChar char="—"/>
              <a:defRPr sz="2000">
                <a:solidFill>
                  <a:schemeClr val="tx1"/>
                </a:solidFill>
                <a:latin typeface="+mn-lt"/>
              </a:defRPr>
            </a:lvl2pPr>
            <a:lvl3pPr marL="1030288" indent="-341313" algn="l" rtl="0" eaLnBrk="1" fontAlgn="base" hangingPunct="1">
              <a:spcBef>
                <a:spcPct val="0"/>
              </a:spcBef>
              <a:spcAft>
                <a:spcPts val="800"/>
              </a:spcAft>
              <a:buClr>
                <a:srgbClr val="34B1CA"/>
              </a:buClr>
              <a:buSzPct val="125000"/>
              <a:buFont typeface="Wingdings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3pPr>
            <a:lvl4pPr marL="1314450" indent="-403225" algn="l" rtl="0" eaLnBrk="1" fontAlgn="base" hangingPunct="1">
              <a:spcBef>
                <a:spcPct val="0"/>
              </a:spcBef>
              <a:spcAft>
                <a:spcPts val="800"/>
              </a:spcAft>
              <a:buClr>
                <a:srgbClr val="34B1CA"/>
              </a:buClr>
              <a:buSzPct val="100000"/>
              <a:buFont typeface="Lucida Grande"/>
              <a:buChar char="—"/>
              <a:defRPr sz="2000">
                <a:solidFill>
                  <a:schemeClr val="tx1"/>
                </a:solidFill>
                <a:latin typeface="+mn-lt"/>
              </a:defRPr>
            </a:lvl4pPr>
            <a:lvl5pPr marL="1598613" indent="-220663" algn="l" rtl="0" eaLnBrk="1" fontAlgn="base" hangingPunct="1">
              <a:spcBef>
                <a:spcPct val="0"/>
              </a:spcBef>
              <a:spcAft>
                <a:spcPts val="800"/>
              </a:spcAft>
              <a:buClr>
                <a:schemeClr val="accent2">
                  <a:lumMod val="75000"/>
                </a:schemeClr>
              </a:buClr>
              <a:buSzPct val="80000"/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</a:defRPr>
            </a:lvl5pPr>
            <a:lvl6pPr marL="25193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9FF"/>
              </a:buClr>
              <a:buFont typeface="Times New Roman" pitchFamily="18" charset="0"/>
              <a:buChar char="•"/>
              <a:defRPr sz="1600" b="1">
                <a:solidFill>
                  <a:schemeClr val="tx1"/>
                </a:solidFill>
                <a:latin typeface="+mn-lt"/>
              </a:defRPr>
            </a:lvl6pPr>
            <a:lvl7pPr marL="29765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9FF"/>
              </a:buClr>
              <a:buFont typeface="Times New Roman" pitchFamily="18" charset="0"/>
              <a:buChar char="•"/>
              <a:defRPr sz="1600" b="1">
                <a:solidFill>
                  <a:schemeClr val="tx1"/>
                </a:solidFill>
                <a:latin typeface="+mn-lt"/>
              </a:defRPr>
            </a:lvl7pPr>
            <a:lvl8pPr marL="34337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9FF"/>
              </a:buClr>
              <a:buFont typeface="Times New Roman" pitchFamily="18" charset="0"/>
              <a:buChar char="•"/>
              <a:defRPr sz="1600" b="1">
                <a:solidFill>
                  <a:schemeClr val="tx1"/>
                </a:solidFill>
                <a:latin typeface="+mn-lt"/>
              </a:defRPr>
            </a:lvl8pPr>
            <a:lvl9pPr marL="3890963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99FF"/>
              </a:buClr>
              <a:buFont typeface="Times New Roman" pitchFamily="18" charset="0"/>
              <a:buChar char="•"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0"/>
              </a:spcAft>
              <a:buFont typeface="Wingdings" charset="2"/>
              <a:buNone/>
            </a:pPr>
            <a:r>
              <a:rPr lang="en-US" sz="1800" b="1" kern="0" dirty="0" smtClean="0"/>
              <a:t>Target</a:t>
            </a:r>
          </a:p>
          <a:p>
            <a:pPr lvl="1">
              <a:spcAft>
                <a:spcPts val="0"/>
              </a:spcAft>
            </a:pPr>
            <a:r>
              <a:rPr lang="en-US" sz="1800" kern="0" dirty="0" smtClean="0"/>
              <a:t>Folate receptor </a:t>
            </a:r>
            <a:r>
              <a:rPr lang="en-US" sz="1800" kern="0" dirty="0" smtClean="0">
                <a:latin typeface="Symbol" panose="05050102010706020507" pitchFamily="18" charset="2"/>
              </a:rPr>
              <a:t>a</a:t>
            </a:r>
            <a:r>
              <a:rPr lang="en-US" sz="1800" kern="0" dirty="0" smtClean="0"/>
              <a:t> (</a:t>
            </a:r>
            <a:r>
              <a:rPr lang="en-US" sz="1800" kern="0" dirty="0" err="1" smtClean="0"/>
              <a:t>FR</a:t>
            </a:r>
            <a:r>
              <a:rPr lang="en-US" sz="1800" kern="0" dirty="0" err="1" smtClean="0">
                <a:latin typeface="Symbol" panose="05050102010706020507" pitchFamily="18" charset="2"/>
              </a:rPr>
              <a:t>a</a:t>
            </a:r>
            <a:r>
              <a:rPr lang="en-US" sz="1800" kern="0" dirty="0" smtClean="0"/>
              <a:t>) – highly expressed in ovarian and other solid tumors</a:t>
            </a:r>
          </a:p>
          <a:p>
            <a:pPr lvl="1">
              <a:spcAft>
                <a:spcPts val="0"/>
              </a:spcAft>
            </a:pPr>
            <a:r>
              <a:rPr lang="en-US" sz="1800" kern="0" dirty="0" smtClean="0"/>
              <a:t>Distinct from homeostatic folate transporters</a:t>
            </a:r>
          </a:p>
          <a:p>
            <a:pPr marL="0" indent="0">
              <a:spcAft>
                <a:spcPts val="0"/>
              </a:spcAft>
              <a:buFont typeface="Wingdings" charset="2"/>
              <a:buNone/>
            </a:pPr>
            <a:r>
              <a:rPr lang="en-US" sz="1800" b="1" kern="0" dirty="0" smtClean="0"/>
              <a:t>Antibody (Ab)</a:t>
            </a:r>
          </a:p>
          <a:p>
            <a:pPr lvl="1">
              <a:spcAft>
                <a:spcPts val="0"/>
              </a:spcAft>
            </a:pPr>
            <a:r>
              <a:rPr lang="en-US" sz="1800" kern="0" dirty="0" smtClean="0"/>
              <a:t>A Fr</a:t>
            </a:r>
            <a:r>
              <a:rPr lang="en-US" sz="1800" kern="0" dirty="0" smtClean="0">
                <a:latin typeface="Symbol" panose="05050102010706020507" pitchFamily="18" charset="2"/>
              </a:rPr>
              <a:t>a-</a:t>
            </a:r>
            <a:r>
              <a:rPr lang="en-US" sz="1800" kern="0" dirty="0" smtClean="0"/>
              <a:t>binding antibody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US" sz="1800" b="1" kern="0" dirty="0" smtClean="0"/>
              <a:t>Linker</a:t>
            </a:r>
          </a:p>
          <a:p>
            <a:pPr lvl="1">
              <a:spcAft>
                <a:spcPts val="0"/>
              </a:spcAft>
            </a:pPr>
            <a:r>
              <a:rPr lang="en-US" sz="1800" kern="0" dirty="0" err="1" smtClean="0"/>
              <a:t>Sulfo</a:t>
            </a:r>
            <a:r>
              <a:rPr lang="en-US" sz="1800" kern="0" dirty="0" smtClean="0"/>
              <a:t>-SPDB cleavable linker </a:t>
            </a:r>
            <a:r>
              <a:rPr lang="mr-IN" sz="1800" kern="0" dirty="0" smtClean="0"/>
              <a:t>–</a:t>
            </a:r>
            <a:r>
              <a:rPr lang="en-US" sz="1800" kern="0" dirty="0" smtClean="0"/>
              <a:t> stable in </a:t>
            </a:r>
            <a:r>
              <a:rPr lang="en-US" sz="1800" kern="0" dirty="0" err="1" smtClean="0"/>
              <a:t>te</a:t>
            </a:r>
            <a:r>
              <a:rPr lang="en-US" sz="1800" kern="0" dirty="0" smtClean="0"/>
              <a:t> circulation, optimized to resist MDR, promote bystander cell killing</a:t>
            </a:r>
          </a:p>
          <a:p>
            <a:pPr marL="0" indent="0">
              <a:spcAft>
                <a:spcPts val="0"/>
              </a:spcAft>
              <a:buFont typeface="Wingdings" charset="2"/>
              <a:buNone/>
            </a:pPr>
            <a:r>
              <a:rPr lang="en-US" sz="1800" b="1" kern="0" dirty="0" smtClean="0"/>
              <a:t>Anticancer agent payload</a:t>
            </a:r>
          </a:p>
          <a:p>
            <a:pPr lvl="1">
              <a:spcAft>
                <a:spcPts val="0"/>
              </a:spcAft>
            </a:pPr>
            <a:r>
              <a:rPr lang="en-US" sz="1800" kern="0" dirty="0" smtClean="0"/>
              <a:t>DM4 </a:t>
            </a:r>
            <a:r>
              <a:rPr lang="mr-IN" sz="1800" kern="0" dirty="0" smtClean="0"/>
              <a:t>–</a:t>
            </a:r>
            <a:r>
              <a:rPr lang="en-US" sz="1800" kern="0" dirty="0" smtClean="0"/>
              <a:t> a potent tubulin-targeting agent</a:t>
            </a:r>
          </a:p>
          <a:p>
            <a:pPr marL="0" indent="0">
              <a:spcAft>
                <a:spcPts val="0"/>
              </a:spcAft>
              <a:buFont typeface="Wingdings" charset="2"/>
              <a:buNone/>
            </a:pPr>
            <a:r>
              <a:rPr lang="en-US" sz="1800" kern="0" dirty="0" err="1" smtClean="0"/>
              <a:t>Mirvetuximab</a:t>
            </a:r>
            <a:r>
              <a:rPr lang="en-US" sz="1800" kern="0" dirty="0" smtClean="0"/>
              <a:t> </a:t>
            </a:r>
            <a:r>
              <a:rPr lang="en-US" sz="1800" kern="0" dirty="0" err="1" smtClean="0"/>
              <a:t>soravtansine</a:t>
            </a:r>
            <a:r>
              <a:rPr lang="en-US" sz="1800" kern="0" dirty="0" smtClean="0"/>
              <a:t> exhibits linear PK with an elimination half-life of 4.8-5.8 days and no accumulation</a:t>
            </a:r>
            <a:endParaRPr lang="en-US" sz="1800" kern="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784521" y="2898321"/>
            <a:ext cx="297615" cy="306542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 bwMode="auto">
          <a:xfrm>
            <a:off x="6019800" y="3581400"/>
            <a:ext cx="304800" cy="0"/>
          </a:xfrm>
          <a:prstGeom prst="lin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Oval 18"/>
          <p:cNvSpPr/>
          <p:nvPr/>
        </p:nvSpPr>
        <p:spPr bwMode="auto">
          <a:xfrm>
            <a:off x="8153400" y="4831404"/>
            <a:ext cx="152400" cy="152400"/>
          </a:xfrm>
          <a:prstGeom prst="ellipse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9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60534"/>
            <a:ext cx="8306955" cy="908454"/>
          </a:xfrm>
        </p:spPr>
        <p:txBody>
          <a:bodyPr/>
          <a:lstStyle/>
          <a:p>
            <a:pPr algn="ctr"/>
            <a:r>
              <a:rPr lang="en-US" sz="2800" kern="1200" dirty="0">
                <a:solidFill>
                  <a:srgbClr val="2D2D6B"/>
                </a:solidFill>
              </a:rPr>
              <a:t>Correlation in FR</a:t>
            </a:r>
            <a:r>
              <a:rPr lang="el-GR" sz="2800" dirty="0">
                <a:solidFill>
                  <a:srgbClr val="2D2D6B"/>
                </a:solidFill>
              </a:rPr>
              <a:t>α</a:t>
            </a:r>
            <a:r>
              <a:rPr lang="en-US" sz="2800" kern="1200" dirty="0">
                <a:solidFill>
                  <a:srgbClr val="2D2D6B"/>
                </a:solidFill>
              </a:rPr>
              <a:t> Expression Between Paired Primary and Metastatic Samples</a:t>
            </a:r>
            <a:endParaRPr lang="en-US" dirty="0">
              <a:solidFill>
                <a:srgbClr val="2D2D6B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85733" y="4037563"/>
            <a:ext cx="3384557" cy="1819881"/>
            <a:chOff x="437256" y="4589953"/>
            <a:chExt cx="3657367" cy="2027722"/>
          </a:xfrm>
        </p:grpSpPr>
        <p:pic>
          <p:nvPicPr>
            <p:cNvPr id="5" name="Picture 2" descr="\\WAL-fileshares\profileunity\jzhao\folder_redirect\My_Documents\Conferences\data source\photos from IMGN\OVA-040114-20_20x.tif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93" r="54996" b="22962"/>
            <a:stretch/>
          </p:blipFill>
          <p:spPr bwMode="auto">
            <a:xfrm>
              <a:off x="437256" y="4589953"/>
              <a:ext cx="1723792" cy="1643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3" descr="\\WAL-fileshares\profileunity\jzhao\folder_redirect\My_Documents\Conferences\data source\photos from IMGN\MET-OVA-040114-20_20x.tif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235" t="32547" r="16302" b="23060"/>
            <a:stretch/>
          </p:blipFill>
          <p:spPr bwMode="auto">
            <a:xfrm>
              <a:off x="2278175" y="4589954"/>
              <a:ext cx="1816448" cy="1656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824502" y="6257973"/>
              <a:ext cx="949299" cy="33855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/>
            <a:p>
              <a:pPr defTabSz="3762024" fontAlgn="auto">
                <a:spcBef>
                  <a:spcPts val="1200"/>
                </a:spcBef>
                <a:spcAft>
                  <a:spcPts val="0"/>
                </a:spcAft>
                <a:buClr>
                  <a:srgbClr val="E1904B"/>
                </a:buClr>
              </a:pPr>
              <a:r>
                <a:rPr lang="en-US" sz="1600" dirty="0" smtClean="0">
                  <a:solidFill>
                    <a:prstClr val="black"/>
                  </a:solidFill>
                  <a:latin typeface="Arial"/>
                </a:rPr>
                <a:t>Primary 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68281" y="6279121"/>
              <a:ext cx="1236236" cy="33855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/>
            <a:p>
              <a:pPr defTabSz="3762024" fontAlgn="auto">
                <a:spcBef>
                  <a:spcPts val="1200"/>
                </a:spcBef>
                <a:spcAft>
                  <a:spcPts val="0"/>
                </a:spcAft>
                <a:buClr>
                  <a:srgbClr val="E1904B"/>
                </a:buClr>
              </a:pPr>
              <a:r>
                <a:rPr lang="en-US" sz="1600" dirty="0" smtClean="0">
                  <a:solidFill>
                    <a:prstClr val="black"/>
                  </a:solidFill>
                  <a:latin typeface="Arial"/>
                </a:rPr>
                <a:t>Metastatic  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36398" y="4019152"/>
            <a:ext cx="3520140" cy="1825663"/>
            <a:chOff x="4781550" y="4590652"/>
            <a:chExt cx="3990975" cy="2048171"/>
          </a:xfrm>
        </p:grpSpPr>
        <p:pic>
          <p:nvPicPr>
            <p:cNvPr id="10" name="Picture 3" descr="G:\Research &amp; Development\BIOMARKERS_IHC\Team Member Folders\Jianhua\AACR 2015\original data for AACR poster\photos from IMGN\IHC photos backup for poster\EME-040114-7_20x.tif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309" t="11815" b="44380"/>
            <a:stretch/>
          </p:blipFill>
          <p:spPr bwMode="auto">
            <a:xfrm>
              <a:off x="4781550" y="4594100"/>
              <a:ext cx="1890970" cy="1663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4" descr="G:\Research &amp; Development\BIOMARKERS_IHC\Team Member Folders\Jianhua\AACR 2015\original data for AACR poster\photos from IMGN\IHC photos backup for poster\MET-EME-040114-7_20x_larger.tif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99" t="13118" r="30251" b="26131"/>
            <a:stretch/>
          </p:blipFill>
          <p:spPr bwMode="auto">
            <a:xfrm>
              <a:off x="6782054" y="4590652"/>
              <a:ext cx="1990471" cy="1667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252385" y="6279121"/>
              <a:ext cx="949299" cy="33855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/>
            <a:p>
              <a:pPr defTabSz="3762024" fontAlgn="auto">
                <a:spcBef>
                  <a:spcPts val="1200"/>
                </a:spcBef>
                <a:spcAft>
                  <a:spcPts val="0"/>
                </a:spcAft>
                <a:buClr>
                  <a:srgbClr val="E1904B"/>
                </a:buClr>
              </a:pPr>
              <a:r>
                <a:rPr lang="en-US" sz="1600" dirty="0" smtClean="0">
                  <a:solidFill>
                    <a:prstClr val="black"/>
                  </a:solidFill>
                  <a:latin typeface="Arial"/>
                </a:rPr>
                <a:t>Primary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00939" y="6300269"/>
              <a:ext cx="1236236" cy="338554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/>
            <a:p>
              <a:pPr defTabSz="3762024" fontAlgn="auto">
                <a:spcBef>
                  <a:spcPts val="1200"/>
                </a:spcBef>
                <a:spcAft>
                  <a:spcPts val="0"/>
                </a:spcAft>
                <a:buClr>
                  <a:srgbClr val="E1904B"/>
                </a:buClr>
              </a:pPr>
              <a:r>
                <a:rPr lang="en-US" sz="1600" dirty="0" smtClean="0">
                  <a:solidFill>
                    <a:prstClr val="black"/>
                  </a:solidFill>
                  <a:latin typeface="Arial"/>
                </a:rPr>
                <a:t>Metastatic  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97366" y="1241426"/>
            <a:ext cx="3194564" cy="2763902"/>
            <a:chOff x="386836" y="1495425"/>
            <a:chExt cx="3338874" cy="2888757"/>
          </a:xfrm>
        </p:grpSpPr>
        <p:pic>
          <p:nvPicPr>
            <p:cNvPr id="15" name="Picture 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34"/>
            <a:stretch/>
          </p:blipFill>
          <p:spPr bwMode="auto">
            <a:xfrm>
              <a:off x="386836" y="1545565"/>
              <a:ext cx="3338874" cy="2838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1409700" y="1495425"/>
              <a:ext cx="2161623" cy="32168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Ovarian cancer (n = 27)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283199" y="1291564"/>
            <a:ext cx="3176454" cy="2713764"/>
            <a:chOff x="4900653" y="1545564"/>
            <a:chExt cx="3589489" cy="2838618"/>
          </a:xfrm>
        </p:grpSpPr>
        <p:pic>
          <p:nvPicPr>
            <p:cNvPr id="18" name="Picture 6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340"/>
            <a:stretch/>
          </p:blipFill>
          <p:spPr bwMode="auto">
            <a:xfrm>
              <a:off x="4900653" y="1545565"/>
              <a:ext cx="3324535" cy="2838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5781675" y="1545564"/>
              <a:ext cx="2708467" cy="32193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rgbClr val="000000"/>
                  </a:solidFill>
                </a:rPr>
                <a:t>Endometrial cancer (n = 38)</a:t>
              </a:r>
              <a:endParaRPr lang="en-US" sz="1400" dirty="0">
                <a:solidFill>
                  <a:srgbClr val="000000"/>
                </a:solidFill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72997" y="6098744"/>
            <a:ext cx="76722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Data suggest limited heterogeneity in </a:t>
            </a:r>
            <a:r>
              <a:rPr lang="en-US" dirty="0" err="1" smtClean="0"/>
              <a:t>FR</a:t>
            </a:r>
            <a:r>
              <a:rPr lang="en-US" dirty="0" err="1" smtClean="0">
                <a:latin typeface="Symbol" panose="05050102010706020507" pitchFamily="18" charset="2"/>
              </a:rPr>
              <a:t>a</a:t>
            </a:r>
            <a:r>
              <a:rPr lang="en-US" dirty="0" smtClean="0"/>
              <a:t> expression 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690910" y="5844815"/>
            <a:ext cx="52581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</a:rPr>
              <a:t>Commercial samples, collected during same surgical procedure</a:t>
            </a:r>
            <a:endParaRPr lang="en-US" sz="1400" dirty="0">
              <a:solidFill>
                <a:srgbClr val="0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5879" y="6560409"/>
            <a:ext cx="2595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/>
              <a:t>CDx</a:t>
            </a:r>
            <a:r>
              <a:rPr lang="en-US" sz="1400" dirty="0" smtClean="0"/>
              <a:t> Boston 2015 Romanelli 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78278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5825195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think-cell Slide" r:id="rId5" imgW="360" imgH="360" progId="">
                  <p:embed/>
                </p:oleObj>
              </mc:Choice>
              <mc:Fallback>
                <p:oleObj name="think-cell Slide" r:id="rId5" imgW="360" imgH="360" progId="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 bwMode="auto">
          <a:xfrm>
            <a:off x="108064" y="1294496"/>
            <a:ext cx="8886305" cy="486091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2D2D6B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 bwMode="auto">
          <a:xfrm>
            <a:off x="2701080" y="3814984"/>
            <a:ext cx="1460127" cy="0"/>
          </a:xfrm>
          <a:prstGeom prst="line">
            <a:avLst/>
          </a:prstGeom>
          <a:noFill/>
          <a:ln w="38100" cap="flat" cmpd="sng" algn="ctr">
            <a:solidFill>
              <a:srgbClr val="65B2D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" name="Rounded Rectangle 100"/>
          <p:cNvSpPr/>
          <p:nvPr/>
        </p:nvSpPr>
        <p:spPr bwMode="auto">
          <a:xfrm>
            <a:off x="4667068" y="2497814"/>
            <a:ext cx="4165309" cy="7778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 smtClean="0">
                <a:solidFill>
                  <a:srgbClr val="FFFFFF"/>
                </a:solidFill>
              </a:rPr>
              <a:t>Ovarian Biopsy Cohort</a:t>
            </a:r>
          </a:p>
          <a:p>
            <a:pPr algn="ctr"/>
            <a:r>
              <a:rPr lang="en-US" sz="1400" b="1" dirty="0" smtClean="0">
                <a:solidFill>
                  <a:srgbClr val="FFFFFF"/>
                </a:solidFill>
              </a:rPr>
              <a:t>Completed </a:t>
            </a:r>
            <a:r>
              <a:rPr lang="en-US" sz="1400" b="1" dirty="0">
                <a:solidFill>
                  <a:srgbClr val="FFFFFF"/>
                </a:solidFill>
              </a:rPr>
              <a:t>(</a:t>
            </a:r>
            <a:r>
              <a:rPr lang="en-US" sz="1400" b="1" dirty="0" smtClean="0">
                <a:solidFill>
                  <a:srgbClr val="FFFFFF"/>
                </a:solidFill>
              </a:rPr>
              <a:t>27 pts);  </a:t>
            </a:r>
            <a:r>
              <a:rPr lang="en-US" sz="1400" b="1" dirty="0">
                <a:solidFill>
                  <a:srgbClr val="FFFFFF"/>
                </a:solidFill>
              </a:rPr>
              <a:t>Data </a:t>
            </a:r>
            <a:r>
              <a:rPr lang="en-US" sz="1400" b="1" dirty="0" smtClean="0">
                <a:solidFill>
                  <a:srgbClr val="FFFFFF"/>
                </a:solidFill>
              </a:rPr>
              <a:t>at SGO 2017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98" name="Rounded Rectangle 97"/>
          <p:cNvSpPr/>
          <p:nvPr/>
        </p:nvSpPr>
        <p:spPr bwMode="auto">
          <a:xfrm>
            <a:off x="4667068" y="1507214"/>
            <a:ext cx="4165309" cy="7778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</a:rPr>
              <a:t>Platinum-Resistant Ovarian Cancer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FFFFFF"/>
                </a:solidFill>
              </a:rPr>
              <a:t>Completed </a:t>
            </a:r>
            <a:r>
              <a:rPr lang="en-US" sz="1400" b="1" dirty="0">
                <a:solidFill>
                  <a:srgbClr val="FFFFFF"/>
                </a:solidFill>
              </a:rPr>
              <a:t>(</a:t>
            </a:r>
            <a:r>
              <a:rPr lang="en-US" sz="1400" b="1" dirty="0" smtClean="0">
                <a:solidFill>
                  <a:srgbClr val="FFFFFF"/>
                </a:solidFill>
              </a:rPr>
              <a:t>46 pts); Data at ASCO 2016</a:t>
            </a:r>
            <a:endParaRPr lang="en-US" sz="1400" b="1" dirty="0">
              <a:solidFill>
                <a:srgbClr val="FFFFFF"/>
              </a:solidFill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 bwMode="auto">
          <a:xfrm>
            <a:off x="228600" y="134468"/>
            <a:ext cx="8526549" cy="9084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7" tIns="44450" rIns="90487" bIns="4445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sz="2600" b="1">
                <a:solidFill>
                  <a:schemeClr val="bg1"/>
                </a:solidFill>
                <a:latin typeface="Arial Narrow Bold"/>
                <a:ea typeface="Arial Narrow Bold" pitchFamily="34" charset="0"/>
                <a:cs typeface="Arial Narrow Bold"/>
              </a:defRPr>
            </a:lvl1pPr>
            <a:lvl2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sz="2600" b="1">
                <a:solidFill>
                  <a:srgbClr val="3C7C96"/>
                </a:solidFill>
                <a:latin typeface="Arial Narrow Bold" pitchFamily="34" charset="0"/>
                <a:ea typeface="Arial Narrow Bold" pitchFamily="34" charset="0"/>
                <a:cs typeface="Arial Narrow Bold" pitchFamily="34" charset="0"/>
              </a:defRPr>
            </a:lvl2pPr>
            <a:lvl3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sz="2600" b="1">
                <a:solidFill>
                  <a:srgbClr val="3C7C96"/>
                </a:solidFill>
                <a:latin typeface="Arial Narrow Bold" pitchFamily="34" charset="0"/>
                <a:ea typeface="Arial Narrow Bold" pitchFamily="34" charset="0"/>
                <a:cs typeface="Arial Narrow Bold" pitchFamily="34" charset="0"/>
              </a:defRPr>
            </a:lvl3pPr>
            <a:lvl4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sz="2600" b="1">
                <a:solidFill>
                  <a:srgbClr val="3C7C96"/>
                </a:solidFill>
                <a:latin typeface="Arial Narrow Bold" pitchFamily="34" charset="0"/>
                <a:ea typeface="Arial Narrow Bold" pitchFamily="34" charset="0"/>
                <a:cs typeface="Arial Narrow Bold" pitchFamily="34" charset="0"/>
              </a:defRPr>
            </a:lvl4pPr>
            <a:lvl5pPr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sz="2600" b="1">
                <a:solidFill>
                  <a:srgbClr val="3C7C96"/>
                </a:solidFill>
                <a:latin typeface="Arial Narrow Bold" pitchFamily="34" charset="0"/>
                <a:ea typeface="Arial Narrow Bold" pitchFamily="34" charset="0"/>
                <a:cs typeface="Arial Narrow Bold" pitchFamily="34" charset="0"/>
              </a:defRPr>
            </a:lvl5pPr>
            <a:lvl6pPr marL="457200"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2D6B"/>
                </a:solidFill>
                <a:latin typeface="Arial" charset="0"/>
                <a:cs typeface="Arial" charset="0"/>
              </a:defRPr>
            </a:lvl6pPr>
            <a:lvl7pPr marL="914400"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2D6B"/>
                </a:solidFill>
                <a:latin typeface="Arial" charset="0"/>
                <a:cs typeface="Arial" charset="0"/>
              </a:defRPr>
            </a:lvl7pPr>
            <a:lvl8pPr marL="1371600"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2D6B"/>
                </a:solidFill>
                <a:latin typeface="Arial" charset="0"/>
                <a:cs typeface="Arial" charset="0"/>
              </a:defRPr>
            </a:lvl8pPr>
            <a:lvl9pPr marL="1828800" algn="l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2D2D6B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sz="2800" dirty="0" smtClean="0">
                <a:solidFill>
                  <a:srgbClr val="2D2D6B"/>
                </a:solidFill>
                <a:latin typeface="+mn-lt"/>
              </a:rPr>
              <a:t>Mirvetuximab 0401 FIH Phase </a:t>
            </a:r>
            <a:r>
              <a:rPr lang="en-US" sz="2800" dirty="0">
                <a:solidFill>
                  <a:srgbClr val="2D2D6B"/>
                </a:solidFill>
                <a:latin typeface="+mn-lt"/>
              </a:rPr>
              <a:t>I Trial </a:t>
            </a:r>
            <a:r>
              <a:rPr lang="en-US" sz="2800" dirty="0" smtClean="0">
                <a:solidFill>
                  <a:srgbClr val="2D2D6B"/>
                </a:solidFill>
                <a:latin typeface="+mn-lt"/>
              </a:rPr>
              <a:t> </a:t>
            </a:r>
            <a:endParaRPr lang="en-US" sz="2800" dirty="0">
              <a:solidFill>
                <a:srgbClr val="2D2D6B"/>
              </a:solidFill>
              <a:latin typeface="+mn-lt"/>
            </a:endParaRPr>
          </a:p>
          <a:p>
            <a:pPr algn="ctr"/>
            <a:r>
              <a:rPr lang="en-US" sz="2800" i="1" dirty="0" smtClean="0">
                <a:solidFill>
                  <a:srgbClr val="2D2D6B"/>
                </a:solidFill>
                <a:latin typeface="+mn-lt"/>
              </a:rPr>
              <a:t>Platinum-Resistant </a:t>
            </a:r>
            <a:r>
              <a:rPr lang="en-US" sz="2800" i="1" dirty="0" smtClean="0">
                <a:solidFill>
                  <a:srgbClr val="2D2D6B"/>
                </a:solidFill>
                <a:latin typeface="Arial Narrow Bold" panose="020B0706020202030204" pitchFamily="34" charset="0"/>
              </a:rPr>
              <a:t>Expansion</a:t>
            </a:r>
            <a:endParaRPr lang="en-US" sz="2800" i="1" dirty="0">
              <a:solidFill>
                <a:srgbClr val="2D2D6B"/>
              </a:solidFill>
              <a:latin typeface="Arial Narrow Bold" panose="020B070602020203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 bwMode="auto">
          <a:xfrm>
            <a:off x="4674957" y="3477528"/>
            <a:ext cx="4165309" cy="7778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800" b="1" dirty="0" smtClean="0">
              <a:solidFill>
                <a:srgbClr val="FFFFFF"/>
              </a:solidFill>
            </a:endParaRPr>
          </a:p>
          <a:p>
            <a:pPr algn="ctr"/>
            <a:r>
              <a:rPr lang="en-US" sz="1800" b="1" dirty="0" smtClean="0">
                <a:solidFill>
                  <a:srgbClr val="FFFFFF"/>
                </a:solidFill>
              </a:rPr>
              <a:t>Ovarian w/ Corticosteroid </a:t>
            </a:r>
            <a:r>
              <a:rPr lang="en-US" sz="1800" b="1" dirty="0">
                <a:solidFill>
                  <a:srgbClr val="FFFFFF"/>
                </a:solidFill>
              </a:rPr>
              <a:t>Eye </a:t>
            </a:r>
            <a:r>
              <a:rPr lang="en-US" sz="1800" b="1" dirty="0" smtClean="0">
                <a:solidFill>
                  <a:srgbClr val="FFFFFF"/>
                </a:solidFill>
              </a:rPr>
              <a:t>Drops </a:t>
            </a:r>
          </a:p>
          <a:p>
            <a:pPr algn="ctr"/>
            <a:r>
              <a:rPr lang="en-US" sz="1600" b="1" dirty="0">
                <a:solidFill>
                  <a:srgbClr val="FFFFFF"/>
                </a:solidFill>
              </a:rPr>
              <a:t> </a:t>
            </a:r>
            <a:r>
              <a:rPr lang="en-US" sz="1400" b="1" dirty="0" smtClean="0">
                <a:solidFill>
                  <a:srgbClr val="FFFFFF"/>
                </a:solidFill>
              </a:rPr>
              <a:t>Completed (40 pts); Data at ASCO 2017</a:t>
            </a:r>
            <a:endParaRPr lang="en-US" sz="1400" b="1" dirty="0">
              <a:solidFill>
                <a:srgbClr val="FFFFFF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20" name="Rounded Rectangle 19"/>
          <p:cNvSpPr/>
          <p:nvPr/>
        </p:nvSpPr>
        <p:spPr bwMode="auto">
          <a:xfrm>
            <a:off x="4681924" y="4435470"/>
            <a:ext cx="4175942" cy="7778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800" b="1" dirty="0">
                <a:solidFill>
                  <a:srgbClr val="FFFFFF"/>
                </a:solidFill>
              </a:rPr>
              <a:t>Relapsed Endometrial Cancer</a:t>
            </a:r>
          </a:p>
          <a:p>
            <a:pPr algn="ctr"/>
            <a:r>
              <a:rPr lang="en-US" sz="1400" b="1" dirty="0" smtClean="0">
                <a:solidFill>
                  <a:srgbClr val="FFFFFF"/>
                </a:solidFill>
              </a:rPr>
              <a:t>Completed (23 pts)</a:t>
            </a:r>
            <a:endParaRPr lang="en-US" sz="1200" b="1" dirty="0">
              <a:solidFill>
                <a:srgbClr val="FFFFFF"/>
              </a:solidFill>
            </a:endParaRPr>
          </a:p>
        </p:txBody>
      </p:sp>
      <p:sp>
        <p:nvSpPr>
          <p:cNvPr id="5" name="Left Brace 4"/>
          <p:cNvSpPr/>
          <p:nvPr/>
        </p:nvSpPr>
        <p:spPr bwMode="auto">
          <a:xfrm>
            <a:off x="4172092" y="1474556"/>
            <a:ext cx="509832" cy="4669972"/>
          </a:xfrm>
          <a:prstGeom prst="leftBrace">
            <a:avLst/>
          </a:prstGeom>
          <a:solidFill>
            <a:schemeClr val="bg1"/>
          </a:solidFill>
          <a:ln w="2857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2D2D6B"/>
              </a:solidFill>
            </a:endParaRPr>
          </a:p>
        </p:txBody>
      </p:sp>
      <p:sp>
        <p:nvSpPr>
          <p:cNvPr id="12" name="Rounded Rectangle 11"/>
          <p:cNvSpPr/>
          <p:nvPr/>
        </p:nvSpPr>
        <p:spPr bwMode="auto">
          <a:xfrm>
            <a:off x="4674957" y="5377578"/>
            <a:ext cx="4165309" cy="7778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FFFFFF"/>
                </a:solidFill>
              </a:rPr>
              <a:t>NSCLC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b="1" dirty="0">
                <a:solidFill>
                  <a:srgbClr val="FFFFFF"/>
                </a:solidFill>
              </a:rPr>
              <a:t>Planned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914" y="5213306"/>
            <a:ext cx="3704007" cy="70788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>
                <a:solidFill>
                  <a:srgbClr val="2D2D6B"/>
                </a:solidFill>
              </a:rPr>
              <a:t>&gt;200 </a:t>
            </a:r>
            <a:r>
              <a:rPr lang="en-US" sz="2000" b="1" i="1" dirty="0">
                <a:solidFill>
                  <a:srgbClr val="2D2D6B"/>
                </a:solidFill>
              </a:rPr>
              <a:t>patients have been treated in study </a:t>
            </a:r>
            <a:r>
              <a:rPr lang="en-US" sz="2000" b="1" i="1" dirty="0" smtClean="0">
                <a:solidFill>
                  <a:srgbClr val="2D2D6B"/>
                </a:solidFill>
              </a:rPr>
              <a:t>0401</a:t>
            </a:r>
            <a:endParaRPr lang="en-US" sz="2000" b="1" i="1" dirty="0">
              <a:solidFill>
                <a:srgbClr val="2D2D6B"/>
              </a:solidFill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2302396" y="2944852"/>
            <a:ext cx="1687513" cy="1680842"/>
          </a:xfrm>
          <a:prstGeom prst="ellipse">
            <a:avLst/>
          </a:prstGeom>
          <a:solidFill>
            <a:srgbClr val="FA981E"/>
          </a:solidFill>
          <a:ln w="25400" cap="flat" cmpd="sng" algn="ctr">
            <a:solidFill>
              <a:srgbClr val="FFDEBD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lvl="1" algn="ctr" eaLnBrk="0" fontAlgn="base" hangingPunct="0">
              <a:spcBef>
                <a:spcPts val="600"/>
              </a:spcBef>
              <a:buClr>
                <a:srgbClr val="5BA1BD"/>
              </a:buClr>
              <a:buSzPct val="75000"/>
            </a:pPr>
            <a:r>
              <a:rPr lang="en-US" sz="1800" b="1" dirty="0">
                <a:solidFill>
                  <a:srgbClr val="FFFFFF"/>
                </a:solidFill>
              </a:rPr>
              <a:t>RP2D</a:t>
            </a:r>
          </a:p>
          <a:p>
            <a:pPr marL="0" lvl="1" algn="ctr" eaLnBrk="0" fontAlgn="base" hangingPunct="0">
              <a:spcBef>
                <a:spcPts val="600"/>
              </a:spcBef>
              <a:buClr>
                <a:srgbClr val="5BA1BD"/>
              </a:buClr>
              <a:buSzPct val="75000"/>
            </a:pPr>
            <a:r>
              <a:rPr lang="en-US" sz="1800" b="1" dirty="0">
                <a:solidFill>
                  <a:srgbClr val="FFFFFF"/>
                </a:solidFill>
              </a:rPr>
              <a:t>6 mg/kg</a:t>
            </a:r>
          </a:p>
          <a:p>
            <a:pPr marL="0" lvl="1" algn="ctr" eaLnBrk="0" fontAlgn="base" hangingPunct="0">
              <a:spcBef>
                <a:spcPts val="600"/>
              </a:spcBef>
              <a:buClr>
                <a:srgbClr val="5BA1BD"/>
              </a:buClr>
              <a:buSzPct val="75000"/>
            </a:pPr>
            <a:r>
              <a:rPr lang="en-US" sz="1800" b="1" dirty="0">
                <a:solidFill>
                  <a:srgbClr val="FFFFFF"/>
                </a:solidFill>
              </a:rPr>
              <a:t>Q3 weeks</a:t>
            </a:r>
          </a:p>
        </p:txBody>
      </p:sp>
      <p:cxnSp>
        <p:nvCxnSpPr>
          <p:cNvPr id="17" name="Straight Connector 16"/>
          <p:cNvCxnSpPr>
            <a:stCxn id="16" idx="3"/>
            <a:endCxn id="24" idx="2"/>
          </p:cNvCxnSpPr>
          <p:nvPr/>
        </p:nvCxnSpPr>
        <p:spPr bwMode="auto">
          <a:xfrm>
            <a:off x="2011441" y="3785273"/>
            <a:ext cx="290955" cy="0"/>
          </a:xfrm>
          <a:prstGeom prst="line">
            <a:avLst/>
          </a:prstGeom>
          <a:noFill/>
          <a:ln w="38100" cap="flat" cmpd="sng" algn="ctr">
            <a:solidFill>
              <a:srgbClr val="65B2D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Rounded Rectangle 15"/>
          <p:cNvSpPr/>
          <p:nvPr/>
        </p:nvSpPr>
        <p:spPr bwMode="auto">
          <a:xfrm>
            <a:off x="144124" y="3396355"/>
            <a:ext cx="1867317" cy="77783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>
                <a:solidFill>
                  <a:srgbClr val="FFFFFF"/>
                </a:solidFill>
              </a:rPr>
              <a:t>Escalation</a:t>
            </a:r>
          </a:p>
          <a:p>
            <a:pPr algn="ctr"/>
            <a:r>
              <a:rPr lang="en-US" sz="1600" b="1" dirty="0" smtClean="0">
                <a:solidFill>
                  <a:srgbClr val="FFFFFF"/>
                </a:solidFill>
              </a:rPr>
              <a:t>N = 69 </a:t>
            </a:r>
            <a:r>
              <a:rPr lang="en-US" sz="1600" b="1" dirty="0">
                <a:solidFill>
                  <a:srgbClr val="FFFFFF"/>
                </a:solidFill>
              </a:rPr>
              <a:t>pts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4662054" y="1453774"/>
            <a:ext cx="4177250" cy="915353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05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39089"/>
            <a:ext cx="8306955" cy="499111"/>
          </a:xfrm>
        </p:spPr>
        <p:txBody>
          <a:bodyPr/>
          <a:lstStyle/>
          <a:p>
            <a:r>
              <a:rPr lang="en-US" dirty="0" smtClean="0">
                <a:solidFill>
                  <a:srgbClr val="2D2D6B"/>
                </a:solidFill>
              </a:rPr>
              <a:t>Baseline Demographics </a:t>
            </a:r>
            <a:endParaRPr lang="en-US" i="1" dirty="0">
              <a:solidFill>
                <a:srgbClr val="2D2D6B"/>
              </a:solidFill>
            </a:endParaRPr>
          </a:p>
        </p:txBody>
      </p:sp>
      <p:graphicFrame>
        <p:nvGraphicFramePr>
          <p:cNvPr id="10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819872"/>
              </p:ext>
            </p:extLst>
          </p:nvPr>
        </p:nvGraphicFramePr>
        <p:xfrm>
          <a:off x="457200" y="1371600"/>
          <a:ext cx="8312248" cy="514553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4674741"/>
                <a:gridCol w="3637507"/>
              </a:tblGrid>
              <a:tr h="32969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141970" marR="14197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ASCO</a:t>
                      </a:r>
                      <a:r>
                        <a:rPr lang="en-US" sz="1400" b="1" baseline="0" dirty="0" smtClean="0"/>
                        <a:t> 2016 Cohort</a:t>
                      </a:r>
                      <a:r>
                        <a:rPr lang="en-US" sz="1400" b="1" dirty="0" smtClean="0"/>
                        <a:t> (n = 46)</a:t>
                      </a:r>
                      <a:endParaRPr lang="en-US" sz="1400" b="1" baseline="30000" dirty="0"/>
                    </a:p>
                  </a:txBody>
                  <a:tcPr marL="141970" marR="141970" anchor="ctr">
                    <a:solidFill>
                      <a:schemeClr val="tx1"/>
                    </a:solidFill>
                  </a:tcPr>
                </a:tc>
              </a:tr>
              <a:tr h="713045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Age</a:t>
                      </a:r>
                    </a:p>
                    <a:p>
                      <a:pPr lvl="1"/>
                      <a:r>
                        <a:rPr lang="en-US" sz="1400" dirty="0" smtClean="0"/>
                        <a:t>Median</a:t>
                      </a:r>
                    </a:p>
                    <a:p>
                      <a:pPr lvl="1"/>
                      <a:r>
                        <a:rPr lang="en-US" sz="1400" dirty="0" smtClean="0"/>
                        <a:t>Min-Max</a:t>
                      </a:r>
                      <a:endParaRPr lang="en-US" sz="1400" dirty="0"/>
                    </a:p>
                  </a:txBody>
                  <a:tcPr marL="141970" marR="14197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/>
                    </a:p>
                    <a:p>
                      <a:pPr algn="ctr"/>
                      <a:r>
                        <a:rPr lang="en-US" sz="1400" dirty="0" smtClean="0"/>
                        <a:t>62.5</a:t>
                      </a:r>
                    </a:p>
                    <a:p>
                      <a:pPr algn="ctr"/>
                      <a:r>
                        <a:rPr lang="en-US" sz="1400" dirty="0" smtClean="0"/>
                        <a:t>38</a:t>
                      </a:r>
                      <a:r>
                        <a:rPr lang="en-US" sz="1400" baseline="0" dirty="0" smtClean="0"/>
                        <a:t> - 83</a:t>
                      </a:r>
                      <a:endParaRPr lang="en-US" sz="1400" dirty="0"/>
                    </a:p>
                  </a:txBody>
                  <a:tcPr marL="141970" marR="14197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13045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Number of Prior Systemic Therapies</a:t>
                      </a:r>
                    </a:p>
                    <a:p>
                      <a:pPr lvl="1"/>
                      <a:r>
                        <a:rPr lang="en-US" sz="1400" dirty="0" smtClean="0"/>
                        <a:t>1-3</a:t>
                      </a:r>
                    </a:p>
                    <a:p>
                      <a:pPr lvl="1"/>
                      <a:r>
                        <a:rPr lang="en-US" sz="1400" dirty="0" smtClean="0"/>
                        <a:t>4+</a:t>
                      </a:r>
                      <a:endParaRPr lang="en-US" sz="1400" dirty="0"/>
                    </a:p>
                  </a:txBody>
                  <a:tcPr marL="141970" marR="14197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/>
                    </a:p>
                    <a:p>
                      <a:pPr algn="ctr"/>
                      <a:r>
                        <a:rPr lang="en-US" sz="1400" dirty="0" smtClean="0"/>
                        <a:t>23 (50%)</a:t>
                      </a:r>
                    </a:p>
                    <a:p>
                      <a:pPr algn="ctr"/>
                      <a:r>
                        <a:rPr lang="en-US" sz="1400" dirty="0" smtClean="0"/>
                        <a:t>23 (50%)</a:t>
                      </a:r>
                      <a:endParaRPr lang="en-US" sz="1400" dirty="0"/>
                    </a:p>
                  </a:txBody>
                  <a:tcPr marL="141970" marR="141970"/>
                </a:tc>
              </a:tr>
              <a:tr h="713045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Platinum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dirty="0" smtClean="0"/>
                        <a:t>Resistant</a:t>
                      </a:r>
                    </a:p>
                    <a:p>
                      <a:pPr lvl="1"/>
                      <a:r>
                        <a:rPr lang="en-US" sz="1400" dirty="0" smtClean="0"/>
                        <a:t>Yes</a:t>
                      </a:r>
                    </a:p>
                    <a:p>
                      <a:pPr lvl="1"/>
                      <a:r>
                        <a:rPr lang="en-US" sz="1400" dirty="0" smtClean="0"/>
                        <a:t>No</a:t>
                      </a:r>
                      <a:endParaRPr lang="en-US" sz="1400" dirty="0"/>
                    </a:p>
                  </a:txBody>
                  <a:tcPr marL="141970" marR="14197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/>
                    </a:p>
                    <a:p>
                      <a:pPr algn="ctr"/>
                      <a:r>
                        <a:rPr lang="en-US" sz="1400" dirty="0" smtClean="0"/>
                        <a:t>46</a:t>
                      </a:r>
                      <a:r>
                        <a:rPr lang="en-US" sz="1400" baseline="0" dirty="0" smtClean="0"/>
                        <a:t> (100%)</a:t>
                      </a:r>
                    </a:p>
                    <a:p>
                      <a:pPr algn="ctr"/>
                      <a:r>
                        <a:rPr lang="en-US" sz="1400" baseline="0" dirty="0" smtClean="0"/>
                        <a:t>0 (0%)</a:t>
                      </a:r>
                      <a:endParaRPr lang="en-US" sz="1400" dirty="0"/>
                    </a:p>
                  </a:txBody>
                  <a:tcPr marL="141970" marR="14197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128989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Prior</a:t>
                      </a:r>
                      <a:r>
                        <a:rPr lang="en-US" sz="1400" b="1" baseline="0" dirty="0" smtClean="0"/>
                        <a:t> therapy with</a:t>
                      </a:r>
                    </a:p>
                    <a:p>
                      <a:pPr lvl="1"/>
                      <a:r>
                        <a:rPr lang="en-US" sz="1400" baseline="0" dirty="0" smtClean="0"/>
                        <a:t>Platinum compounds</a:t>
                      </a:r>
                    </a:p>
                    <a:p>
                      <a:pPr lvl="1"/>
                      <a:r>
                        <a:rPr lang="en-US" sz="1400" baseline="0" dirty="0" smtClean="0"/>
                        <a:t>Taxanes</a:t>
                      </a:r>
                    </a:p>
                    <a:p>
                      <a:pPr lvl="1"/>
                      <a:r>
                        <a:rPr lang="en-US" sz="1400" baseline="0" dirty="0" smtClean="0"/>
                        <a:t>Bevacizumab</a:t>
                      </a:r>
                    </a:p>
                    <a:p>
                      <a:pPr lvl="1"/>
                      <a:r>
                        <a:rPr lang="en-US" sz="1400" baseline="0" dirty="0" smtClean="0"/>
                        <a:t>PARP inhibitor</a:t>
                      </a:r>
                      <a:endParaRPr lang="en-US" sz="1400" dirty="0"/>
                    </a:p>
                  </a:txBody>
                  <a:tcPr marL="141970" marR="141970"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/>
                    </a:p>
                    <a:p>
                      <a:pPr algn="ctr"/>
                      <a:r>
                        <a:rPr lang="en-US" sz="1400" dirty="0" smtClean="0"/>
                        <a:t>46 (100%)</a:t>
                      </a:r>
                    </a:p>
                    <a:p>
                      <a:pPr algn="ctr"/>
                      <a:r>
                        <a:rPr lang="en-US" sz="1400" dirty="0" smtClean="0"/>
                        <a:t>46 (100%)</a:t>
                      </a:r>
                    </a:p>
                    <a:p>
                      <a:pPr algn="ctr"/>
                      <a:r>
                        <a:rPr lang="en-US" sz="1400" dirty="0" smtClean="0"/>
                        <a:t>29 (63%)</a:t>
                      </a:r>
                    </a:p>
                    <a:p>
                      <a:pPr algn="ctr"/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(15%)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41970" marR="141970"/>
                </a:tc>
              </a:tr>
              <a:tr h="921017">
                <a:tc>
                  <a:txBody>
                    <a:bodyPr/>
                    <a:lstStyle/>
                    <a:p>
                      <a:pPr lvl="0"/>
                      <a:r>
                        <a:rPr lang="en-US" sz="1400" b="1" dirty="0" smtClean="0"/>
                        <a:t>FR</a:t>
                      </a:r>
                      <a:r>
                        <a:rPr lang="en-US" sz="1400" b="1" dirty="0" smtClean="0">
                          <a:latin typeface="Symbol" panose="05050102010706020507" pitchFamily="18" charset="2"/>
                        </a:rPr>
                        <a:t>a</a:t>
                      </a:r>
                      <a:r>
                        <a:rPr lang="en-US" sz="1400" b="1" baseline="0" dirty="0" smtClean="0"/>
                        <a:t> Expression</a:t>
                      </a:r>
                    </a:p>
                    <a:p>
                      <a:pPr lvl="1"/>
                      <a:r>
                        <a:rPr lang="en-US" sz="1400" dirty="0" smtClean="0"/>
                        <a:t>Low</a:t>
                      </a:r>
                    </a:p>
                    <a:p>
                      <a:pPr lvl="1"/>
                      <a:r>
                        <a:rPr lang="en-US" sz="1400" dirty="0" smtClean="0"/>
                        <a:t>Medium</a:t>
                      </a:r>
                    </a:p>
                    <a:p>
                      <a:pPr lvl="1"/>
                      <a:r>
                        <a:rPr lang="en-US" sz="1400" dirty="0" smtClean="0"/>
                        <a:t>High</a:t>
                      </a:r>
                      <a:endParaRPr lang="en-US" sz="1400" dirty="0"/>
                    </a:p>
                  </a:txBody>
                  <a:tcPr marL="141970" marR="14197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 smtClean="0"/>
                    </a:p>
                    <a:p>
                      <a:pPr algn="ctr"/>
                      <a:r>
                        <a:rPr lang="en-US" sz="1400" dirty="0" smtClean="0"/>
                        <a:t>9 (20%)</a:t>
                      </a:r>
                    </a:p>
                    <a:p>
                      <a:pPr algn="ctr"/>
                      <a:r>
                        <a:rPr lang="en-US" sz="1400" dirty="0" smtClean="0"/>
                        <a:t>14 (30%)</a:t>
                      </a:r>
                    </a:p>
                    <a:p>
                      <a:pPr algn="ctr"/>
                      <a:r>
                        <a:rPr lang="en-US" sz="1400" dirty="0" smtClean="0"/>
                        <a:t>23</a:t>
                      </a:r>
                      <a:r>
                        <a:rPr lang="en-US" sz="1400" baseline="0" dirty="0" smtClean="0"/>
                        <a:t> (50%)</a:t>
                      </a:r>
                      <a:endParaRPr lang="en-US" sz="1400" dirty="0"/>
                    </a:p>
                  </a:txBody>
                  <a:tcPr marL="141970" marR="141970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5074">
                <a:tc>
                  <a:txBody>
                    <a:bodyPr/>
                    <a:lstStyle/>
                    <a:p>
                      <a:pPr lvl="0"/>
                      <a:r>
                        <a:rPr lang="en-US" sz="1400" b="1" baseline="0" dirty="0" smtClean="0"/>
                        <a:t>Met Phase 3 FORWARD I </a:t>
                      </a:r>
                    </a:p>
                    <a:p>
                      <a:pPr lvl="0"/>
                      <a:r>
                        <a:rPr lang="en-US" sz="1400" b="1" baseline="0" dirty="0" smtClean="0"/>
                        <a:t>Eligibility Criteria </a:t>
                      </a:r>
                    </a:p>
                  </a:txBody>
                  <a:tcPr marL="141970" marR="14197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 (35%)</a:t>
                      </a:r>
                      <a:endParaRPr lang="en-US" sz="1400" dirty="0"/>
                    </a:p>
                  </a:txBody>
                  <a:tcPr marL="141970" marR="14197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281" y="6586547"/>
            <a:ext cx="4038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</a:rPr>
              <a:t>Moore et al ASCO 2016 – Moore et al JCO 28Dec2016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76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0746"/>
            <a:ext cx="8449830" cy="908454"/>
          </a:xfrm>
        </p:spPr>
        <p:txBody>
          <a:bodyPr/>
          <a:lstStyle/>
          <a:p>
            <a:r>
              <a:rPr lang="en-US" dirty="0" smtClean="0">
                <a:solidFill>
                  <a:srgbClr val="2D2D6B"/>
                </a:solidFill>
              </a:rPr>
              <a:t>Investigator Experience – Improved Safety Profile</a:t>
            </a:r>
            <a:br>
              <a:rPr lang="en-US" dirty="0" smtClean="0">
                <a:solidFill>
                  <a:srgbClr val="2D2D6B"/>
                </a:solidFill>
              </a:rPr>
            </a:br>
            <a:endParaRPr lang="en-US" i="1" dirty="0">
              <a:solidFill>
                <a:srgbClr val="2D2D6B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" y="4450660"/>
            <a:ext cx="8153400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smtClean="0"/>
              <a:t> </a:t>
            </a:r>
            <a:r>
              <a:rPr lang="en-US" sz="900" dirty="0" smtClean="0"/>
              <a:t>*Includes Neuropathy peripheral, Peripheral sensory neuropathy, Peripheral motor neuropathy, Paraesthesia, and Hypoesthesia</a:t>
            </a:r>
          </a:p>
          <a:p>
            <a:r>
              <a:rPr lang="en-US" sz="900" dirty="0" smtClean="0"/>
              <a:t>**Includes Corneal cyst, Corneal disorder, Corneal deposits, Corneal epithelial microcysts, Keratitis, Keratopathy, Limbal stem cell deficiency, and Punctate keratitis</a:t>
            </a:r>
            <a:endParaRPr lang="en-US" sz="9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13626" y="5172075"/>
            <a:ext cx="8839200" cy="1562100"/>
          </a:xfrm>
        </p:spPr>
        <p:txBody>
          <a:bodyPr/>
          <a:lstStyle/>
          <a:p>
            <a:pPr lvl="0" defTabSz="3762024">
              <a:spcAft>
                <a:spcPts val="400"/>
              </a:spcAft>
              <a:buClr>
                <a:srgbClr val="25255A"/>
              </a:buClr>
              <a:buFont typeface="Wingdings" panose="05000000000000000000" pitchFamily="2" charset="2"/>
              <a:buChar char="§"/>
              <a:defRPr/>
            </a:pPr>
            <a:r>
              <a:rPr lang="en-US" sz="1400" kern="1200" dirty="0" smtClean="0"/>
              <a:t>Ocular and GI adverse events </a:t>
            </a:r>
            <a:r>
              <a:rPr lang="en-US" sz="1400" dirty="0" smtClean="0"/>
              <a:t>decreased </a:t>
            </a:r>
            <a:r>
              <a:rPr lang="en-US" sz="1400" dirty="0"/>
              <a:t>in </a:t>
            </a:r>
            <a:r>
              <a:rPr lang="en-US" sz="1400" dirty="0" smtClean="0"/>
              <a:t>frequency </a:t>
            </a:r>
            <a:r>
              <a:rPr lang="en-US" sz="1400" dirty="0"/>
              <a:t>and grade in the subset of 26 patients enrolled following the initial 20-patient cohort </a:t>
            </a:r>
            <a:r>
              <a:rPr lang="en-US" sz="1400" dirty="0" smtClean="0"/>
              <a:t>analyzed</a:t>
            </a:r>
            <a:endParaRPr lang="en-US" sz="1400" b="1" kern="1200" dirty="0"/>
          </a:p>
          <a:p>
            <a:pPr lvl="1" defTabSz="3762024">
              <a:spcAft>
                <a:spcPts val="400"/>
              </a:spcAft>
              <a:buFont typeface="Arial" panose="020B0604020202020204" pitchFamily="34" charset="0"/>
              <a:buChar char="─"/>
              <a:defRPr/>
            </a:pPr>
            <a:r>
              <a:rPr lang="en-US" sz="1400" dirty="0"/>
              <a:t>I</a:t>
            </a:r>
            <a:r>
              <a:rPr lang="en-US" sz="1400" dirty="0" smtClean="0"/>
              <a:t>mprovement </a:t>
            </a:r>
            <a:r>
              <a:rPr lang="en-US" sz="1400" dirty="0"/>
              <a:t>may be due to </a:t>
            </a:r>
            <a:r>
              <a:rPr lang="en-US" sz="1400" dirty="0" smtClean="0"/>
              <a:t>investigator experience, use </a:t>
            </a:r>
            <a:r>
              <a:rPr lang="en-US" sz="1400" dirty="0"/>
              <a:t>of preservative-free lubricating eye </a:t>
            </a:r>
            <a:r>
              <a:rPr lang="en-US" sz="1400" dirty="0" smtClean="0"/>
              <a:t>drops, </a:t>
            </a:r>
            <a:r>
              <a:rPr lang="en-US" sz="1400" dirty="0"/>
              <a:t>and other measures mandated in April 2015 to manage such </a:t>
            </a:r>
            <a:r>
              <a:rPr lang="en-US" sz="1400" dirty="0" smtClean="0"/>
              <a:t>symptoms</a:t>
            </a:r>
            <a:endParaRPr lang="en-US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1" y="1430337"/>
            <a:ext cx="8990079" cy="306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 bwMode="auto">
          <a:xfrm>
            <a:off x="485775" y="1885950"/>
            <a:ext cx="7658099" cy="1077118"/>
          </a:xfrm>
          <a:prstGeom prst="rect">
            <a:avLst/>
          </a:prstGeom>
          <a:noFill/>
          <a:ln w="25400" cap="flat" cmpd="sng" algn="ctr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rgbClr val="008000"/>
              </a:solidFill>
              <a:effectLst/>
              <a:latin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1" y="6586547"/>
            <a:ext cx="4038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</a:rPr>
              <a:t>Moore et al ASCO 2016 – Moore et al JCO 28Dec2016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783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945" y="152400"/>
            <a:ext cx="8306955" cy="908454"/>
          </a:xfrm>
        </p:spPr>
        <p:txBody>
          <a:bodyPr/>
          <a:lstStyle/>
          <a:p>
            <a:pPr algn="ctr"/>
            <a:r>
              <a:rPr lang="en-US" sz="2800" dirty="0" smtClean="0">
                <a:solidFill>
                  <a:srgbClr val="2D2D6B"/>
                </a:solidFill>
              </a:rPr>
              <a:t>Maximum Percent Change in Target Lesions from Baseline</a:t>
            </a:r>
            <a:endParaRPr lang="en-US" sz="2800" dirty="0">
              <a:solidFill>
                <a:srgbClr val="2D2D6B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9294" y="6127671"/>
            <a:ext cx="8319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 Data is presented from 43 evaluable patients as post-baseline measurements were not available for 3 individuals.  </a:t>
            </a:r>
            <a:endParaRPr lang="en-US" sz="1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9040"/>
            <a:ext cx="6934200" cy="479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4281" y="6586547"/>
            <a:ext cx="4038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</a:rPr>
              <a:t>Moore et al ASCO 2016 – Moore et al JCO 28Dec2016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34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1" y="310746"/>
            <a:ext cx="8515350" cy="908454"/>
          </a:xfrm>
        </p:spPr>
        <p:txBody>
          <a:bodyPr/>
          <a:lstStyle/>
          <a:p>
            <a:r>
              <a:rPr lang="en-US" sz="2800" dirty="0" smtClean="0">
                <a:solidFill>
                  <a:srgbClr val="2D2D6B"/>
                </a:solidFill>
                <a:latin typeface="Arial Narrow" panose="020B0606020202030204" pitchFamily="34" charset="0"/>
              </a:rPr>
              <a:t>ORR </a:t>
            </a:r>
            <a:r>
              <a:rPr lang="en-US" sz="2800" dirty="0">
                <a:solidFill>
                  <a:srgbClr val="2D2D6B"/>
                </a:solidFill>
                <a:latin typeface="Arial Narrow" panose="020B0606020202030204" pitchFamily="34" charset="0"/>
              </a:rPr>
              <a:t>by Number of Prior Lines and FR</a:t>
            </a:r>
            <a:r>
              <a:rPr lang="el-GR" sz="2800" dirty="0">
                <a:solidFill>
                  <a:srgbClr val="2D2D6B"/>
                </a:solidFill>
                <a:latin typeface="Arial Narrow" panose="020B0606020202030204" pitchFamily="34" charset="0"/>
              </a:rPr>
              <a:t>α </a:t>
            </a:r>
            <a:r>
              <a:rPr lang="en-US" sz="2800" dirty="0">
                <a:solidFill>
                  <a:srgbClr val="2D2D6B"/>
                </a:solidFill>
                <a:latin typeface="Arial Narrow" panose="020B0606020202030204" pitchFamily="34" charset="0"/>
              </a:rPr>
              <a:t>Expression</a:t>
            </a:r>
            <a:br>
              <a:rPr lang="en-US" sz="2800" dirty="0">
                <a:solidFill>
                  <a:srgbClr val="2D2D6B"/>
                </a:solidFill>
                <a:latin typeface="Arial Narrow" panose="020B0606020202030204" pitchFamily="34" charset="0"/>
              </a:rPr>
            </a:br>
            <a:endParaRPr lang="en-US" sz="2800" i="1" dirty="0">
              <a:solidFill>
                <a:srgbClr val="2D2D6B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850931"/>
              </p:ext>
            </p:extLst>
          </p:nvPr>
        </p:nvGraphicFramePr>
        <p:xfrm>
          <a:off x="533400" y="1447800"/>
          <a:ext cx="8138160" cy="5029199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998565"/>
                <a:gridCol w="1438967"/>
                <a:gridCol w="1438967"/>
                <a:gridCol w="1822694"/>
                <a:gridCol w="1438967"/>
              </a:tblGrid>
              <a:tr h="118872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Endpoint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All pts</a:t>
                      </a:r>
                    </a:p>
                    <a:p>
                      <a:pPr algn="ctr"/>
                      <a:r>
                        <a:rPr lang="en-US" baseline="0" dirty="0" smtClean="0"/>
                        <a:t>(n = 46)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1-3 priors</a:t>
                      </a:r>
                      <a:r>
                        <a:rPr lang="en-US" baseline="0" dirty="0" smtClean="0"/>
                        <a:t> </a:t>
                      </a:r>
                    </a:p>
                    <a:p>
                      <a:pPr algn="ctr"/>
                      <a:r>
                        <a:rPr lang="en-US" baseline="0" dirty="0" smtClean="0"/>
                        <a:t>(n = 23)</a:t>
                      </a:r>
                      <a:endParaRPr lang="en-US" dirty="0"/>
                    </a:p>
                  </a:txBody>
                  <a:tcPr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1-3 priors + med/high FR</a:t>
                      </a:r>
                      <a:r>
                        <a:rPr lang="en-US" dirty="0" smtClean="0">
                          <a:latin typeface="Symbol" panose="05050102010706020507" pitchFamily="18" charset="2"/>
                        </a:rPr>
                        <a:t>a</a:t>
                      </a:r>
                      <a:r>
                        <a:rPr lang="en-US" dirty="0" smtClean="0"/>
                        <a:t> expression</a:t>
                      </a:r>
                    </a:p>
                    <a:p>
                      <a:pPr algn="ctr"/>
                      <a:r>
                        <a:rPr lang="en-US" dirty="0" smtClean="0"/>
                        <a:t>(n = 16)</a:t>
                      </a:r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EB6D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≥ 4 priors or low FR</a:t>
                      </a:r>
                      <a:r>
                        <a:rPr lang="en-US" dirty="0" smtClean="0">
                          <a:latin typeface="Symbol" panose="05050102010706020507" pitchFamily="18" charset="2"/>
                        </a:rPr>
                        <a:t>a</a:t>
                      </a:r>
                      <a:r>
                        <a:rPr lang="en-US" dirty="0" smtClean="0"/>
                        <a:t> expression</a:t>
                      </a:r>
                    </a:p>
                    <a:p>
                      <a:pPr algn="ctr"/>
                      <a:r>
                        <a:rPr lang="en-US" dirty="0" smtClean="0"/>
                        <a:t>(n = 30)</a:t>
                      </a:r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88722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ORR</a:t>
                      </a:r>
                      <a:r>
                        <a:rPr lang="en-US" sz="1800" dirty="0" smtClean="0"/>
                        <a:t> (%)</a:t>
                      </a:r>
                    </a:p>
                    <a:p>
                      <a:r>
                        <a:rPr lang="en-US" sz="1800" dirty="0" smtClean="0"/>
                        <a:t>95%</a:t>
                      </a:r>
                      <a:r>
                        <a:rPr lang="en-US" sz="1800" baseline="0" dirty="0" smtClean="0"/>
                        <a:t> CI</a:t>
                      </a:r>
                      <a:endParaRPr lang="en-US" sz="18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26</a:t>
                      </a:r>
                    </a:p>
                    <a:p>
                      <a:pPr algn="ctr"/>
                      <a:r>
                        <a:rPr lang="en-US" sz="1800" dirty="0" smtClean="0"/>
                        <a:t> (14, 41)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39</a:t>
                      </a:r>
                    </a:p>
                    <a:p>
                      <a:pPr algn="ctr"/>
                      <a:r>
                        <a:rPr lang="en-US" sz="1800" dirty="0" smtClean="0"/>
                        <a:t> (20, 62)</a:t>
                      </a:r>
                      <a:endParaRPr lang="en-US" sz="1800" dirty="0"/>
                    </a:p>
                  </a:txBody>
                  <a:tcPr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44</a:t>
                      </a:r>
                    </a:p>
                    <a:p>
                      <a:pPr algn="ctr"/>
                      <a:r>
                        <a:rPr lang="en-US" sz="1800" dirty="0" smtClean="0"/>
                        <a:t> (20, 70)</a:t>
                      </a:r>
                      <a:endParaRPr lang="en-US" sz="1800" dirty="0"/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E8E8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17</a:t>
                      </a:r>
                    </a:p>
                    <a:p>
                      <a:pPr algn="ctr"/>
                      <a:r>
                        <a:rPr lang="en-US" sz="1800" dirty="0" smtClean="0"/>
                        <a:t>(6, 35)</a:t>
                      </a:r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88722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PFS</a:t>
                      </a:r>
                      <a:r>
                        <a:rPr lang="en-US" sz="1800" dirty="0" smtClean="0"/>
                        <a:t> (months)</a:t>
                      </a:r>
                    </a:p>
                    <a:p>
                      <a:r>
                        <a:rPr lang="en-US" sz="1800" dirty="0" smtClean="0"/>
                        <a:t>Median</a:t>
                      </a:r>
                    </a:p>
                    <a:p>
                      <a:r>
                        <a:rPr lang="en-US" sz="1800" dirty="0" smtClean="0"/>
                        <a:t>95% 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4.8</a:t>
                      </a:r>
                    </a:p>
                    <a:p>
                      <a:pPr algn="ctr"/>
                      <a:r>
                        <a:rPr lang="en-US" sz="1800" dirty="0" smtClean="0"/>
                        <a:t>(3.9, 5.7)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6.7 </a:t>
                      </a:r>
                    </a:p>
                    <a:p>
                      <a:pPr algn="ctr"/>
                      <a:r>
                        <a:rPr lang="en-US" sz="1800" dirty="0" smtClean="0"/>
                        <a:t>(3.9, 8.7)</a:t>
                      </a:r>
                      <a:endParaRPr lang="en-US" sz="1800" dirty="0"/>
                    </a:p>
                  </a:txBody>
                  <a:tcPr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6.7 </a:t>
                      </a:r>
                    </a:p>
                    <a:p>
                      <a:pPr algn="ctr"/>
                      <a:r>
                        <a:rPr lang="en-US" sz="1800" dirty="0" smtClean="0"/>
                        <a:t>(3.9, 11.0)</a:t>
                      </a:r>
                      <a:endParaRPr lang="en-US" sz="1800" dirty="0"/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4.2</a:t>
                      </a:r>
                    </a:p>
                    <a:p>
                      <a:pPr algn="ctr"/>
                      <a:r>
                        <a:rPr lang="en-US" sz="1800" dirty="0" smtClean="0"/>
                        <a:t>(2.6, 5.6) </a:t>
                      </a:r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FF"/>
                    </a:solidFill>
                  </a:tcPr>
                </a:tc>
              </a:tr>
              <a:tr h="1463035"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DOR</a:t>
                      </a:r>
                      <a:r>
                        <a:rPr lang="en-US" sz="1800" dirty="0" smtClean="0"/>
                        <a:t> (weeks) </a:t>
                      </a:r>
                    </a:p>
                    <a:p>
                      <a:r>
                        <a:rPr lang="en-US" sz="1800" dirty="0" smtClean="0"/>
                        <a:t>Median</a:t>
                      </a:r>
                    </a:p>
                    <a:p>
                      <a:r>
                        <a:rPr lang="en-US" sz="1800" dirty="0" smtClean="0"/>
                        <a:t>95% CI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19.1</a:t>
                      </a:r>
                    </a:p>
                    <a:p>
                      <a:pPr algn="ctr"/>
                      <a:r>
                        <a:rPr lang="en-US" sz="1800" dirty="0" smtClean="0"/>
                        <a:t>(16.1, 33.1)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19.6</a:t>
                      </a:r>
                    </a:p>
                    <a:p>
                      <a:pPr algn="ctr"/>
                      <a:r>
                        <a:rPr lang="en-US" sz="1800" dirty="0" smtClean="0"/>
                        <a:t>(17.7, 44.1)</a:t>
                      </a:r>
                      <a:endParaRPr lang="en-US" sz="1800" dirty="0"/>
                    </a:p>
                  </a:txBody>
                  <a:tcPr anchor="ctr"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26.1</a:t>
                      </a:r>
                    </a:p>
                    <a:p>
                      <a:pPr algn="ctr"/>
                      <a:r>
                        <a:rPr lang="en-US" sz="1800" dirty="0" smtClean="0"/>
                        <a:t>(17.7, -)</a:t>
                      </a:r>
                      <a:endParaRPr lang="en-US" sz="1800" dirty="0"/>
                    </a:p>
                  </a:txBody>
                  <a:tcPr anchor="ctr"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E8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 smtClean="0"/>
                    </a:p>
                    <a:p>
                      <a:pPr algn="ctr"/>
                      <a:endParaRPr lang="en-US" sz="1800" dirty="0" smtClean="0"/>
                    </a:p>
                    <a:p>
                      <a:pPr algn="ctr"/>
                      <a:r>
                        <a:rPr lang="en-US" sz="1800" dirty="0" smtClean="0"/>
                        <a:t>19.1</a:t>
                      </a:r>
                    </a:p>
                    <a:p>
                      <a:pPr algn="ctr"/>
                      <a:r>
                        <a:rPr lang="en-US" sz="1800" dirty="0" smtClean="0"/>
                        <a:t>(13.0,</a:t>
                      </a:r>
                      <a:r>
                        <a:rPr lang="en-US" sz="1800" baseline="0" dirty="0" smtClean="0"/>
                        <a:t> 20.1)</a:t>
                      </a:r>
                      <a:endParaRPr lang="en-US" sz="1800" dirty="0" smtClean="0"/>
                    </a:p>
                  </a:txBody>
                  <a:tcPr>
                    <a:lnL w="381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 bwMode="auto">
          <a:xfrm>
            <a:off x="5562600" y="2819400"/>
            <a:ext cx="1524000" cy="838200"/>
          </a:xfrm>
          <a:prstGeom prst="ellipse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5562600" y="4191000"/>
            <a:ext cx="1524000" cy="838200"/>
          </a:xfrm>
          <a:prstGeom prst="ellipse">
            <a:avLst/>
          </a:prstGeom>
          <a:noFill/>
          <a:ln w="5715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2514600" y="2867660"/>
            <a:ext cx="1524000" cy="838200"/>
          </a:xfrm>
          <a:prstGeom prst="ellipse">
            <a:avLst/>
          </a:prstGeom>
          <a:noFill/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Oval 8"/>
          <p:cNvSpPr/>
          <p:nvPr/>
        </p:nvSpPr>
        <p:spPr bwMode="auto">
          <a:xfrm>
            <a:off x="2514600" y="4191000"/>
            <a:ext cx="1524000" cy="838200"/>
          </a:xfrm>
          <a:prstGeom prst="ellipse">
            <a:avLst/>
          </a:prstGeom>
          <a:noFill/>
          <a:ln w="5715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81" y="6586547"/>
            <a:ext cx="40389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0000"/>
                </a:solidFill>
              </a:rPr>
              <a:t>Moore et al ASCO 2016 – Moore et al JCO 28Dec2016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6325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1057722" y="338334"/>
            <a:ext cx="7933880" cy="499111"/>
          </a:xfrm>
        </p:spPr>
        <p:txBody>
          <a:bodyPr/>
          <a:lstStyle/>
          <a:p>
            <a:r>
              <a:rPr lang="en-US" sz="2800" dirty="0" smtClean="0"/>
              <a:t>FORWARD I:         Phase 3 Trial Open for Enrollment</a:t>
            </a:r>
            <a:endParaRPr lang="en-US" sz="2800" dirty="0"/>
          </a:p>
        </p:txBody>
      </p:sp>
      <p:sp>
        <p:nvSpPr>
          <p:cNvPr id="6" name="Rectangle 5"/>
          <p:cNvSpPr/>
          <p:nvPr/>
        </p:nvSpPr>
        <p:spPr>
          <a:xfrm>
            <a:off x="78437" y="6334780"/>
            <a:ext cx="89131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/>
              <a:t>Pac: paclitaxel; PLD: pegylated liposomal doxorubicin; Topo: topotecan; </a:t>
            </a:r>
            <a:r>
              <a:rPr lang="en-US" sz="1400" i="1" dirty="0" smtClean="0">
                <a:solidFill>
                  <a:srgbClr val="002664"/>
                </a:solidFill>
                <a:cs typeface="Arial" panose="020B0604020202020204" pitchFamily="34" charset="0"/>
              </a:rPr>
              <a:t>AIBW = adjusted ideal body weight</a:t>
            </a:r>
            <a:endParaRPr lang="en-US" sz="1400" i="1" dirty="0">
              <a:solidFill>
                <a:srgbClr val="002664"/>
              </a:solidFill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70032" y="1457325"/>
            <a:ext cx="5092568" cy="3091436"/>
            <a:chOff x="0" y="2496367"/>
            <a:chExt cx="3993298" cy="3091436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496367"/>
              <a:ext cx="3993298" cy="3091436"/>
              <a:chOff x="0" y="2155124"/>
              <a:chExt cx="3993298" cy="3091436"/>
            </a:xfrm>
          </p:grpSpPr>
          <p:sp>
            <p:nvSpPr>
              <p:cNvPr id="10" name="Rectangle 9"/>
              <p:cNvSpPr/>
              <p:nvPr/>
            </p:nvSpPr>
            <p:spPr>
              <a:xfrm>
                <a:off x="2648075" y="3544957"/>
                <a:ext cx="134522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sz="1400" b="1" dirty="0">
                    <a:solidFill>
                      <a:srgbClr val="002664"/>
                    </a:solidFill>
                    <a:cs typeface="Arial"/>
                  </a:rPr>
                  <a:t>2</a:t>
                </a:r>
                <a:r>
                  <a:rPr lang="en-US" sz="1400" b="1" dirty="0" smtClean="0">
                    <a:solidFill>
                      <a:srgbClr val="002664"/>
                    </a:solidFill>
                    <a:cs typeface="Arial"/>
                  </a:rPr>
                  <a:t>:1 </a:t>
                </a:r>
                <a:r>
                  <a:rPr lang="en-US" sz="1400" b="1" dirty="0">
                    <a:solidFill>
                      <a:srgbClr val="002664"/>
                    </a:solidFill>
                    <a:cs typeface="Arial"/>
                  </a:rPr>
                  <a:t>randomization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 bwMode="auto">
              <a:xfrm>
                <a:off x="2469298" y="2175589"/>
                <a:ext cx="1524000" cy="1143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2700" cap="flat" cmpd="sng" algn="ctr">
                <a:solidFill>
                  <a:srgbClr val="65B2D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600" b="1" dirty="0" smtClean="0">
                    <a:solidFill>
                      <a:srgbClr val="002664"/>
                    </a:solidFill>
                    <a:cs typeface="Arial"/>
                  </a:rPr>
                  <a:t> IMGN853 </a:t>
                </a:r>
                <a:r>
                  <a:rPr lang="en-US" sz="1600" b="1" dirty="0">
                    <a:solidFill>
                      <a:srgbClr val="002664"/>
                    </a:solidFill>
                    <a:cs typeface="Arial"/>
                  </a:rPr>
                  <a:t>at 6 </a:t>
                </a:r>
                <a:r>
                  <a:rPr lang="en-US" sz="1600" b="1" dirty="0" smtClean="0">
                    <a:solidFill>
                      <a:srgbClr val="002664"/>
                    </a:solidFill>
                    <a:cs typeface="Arial"/>
                  </a:rPr>
                  <a:t>mg/kg </a:t>
                </a:r>
              </a:p>
              <a:p>
                <a:pPr algn="ctr"/>
                <a:r>
                  <a:rPr lang="en-US" sz="1600" b="1" dirty="0" smtClean="0">
                    <a:solidFill>
                      <a:srgbClr val="002664"/>
                    </a:solidFill>
                    <a:cs typeface="Arial"/>
                  </a:rPr>
                  <a:t>AIBW Q3W</a:t>
                </a:r>
              </a:p>
              <a:p>
                <a:pPr algn="ctr"/>
                <a:r>
                  <a:rPr lang="en-US" sz="1600" b="1" dirty="0" smtClean="0">
                    <a:solidFill>
                      <a:srgbClr val="002664"/>
                    </a:solidFill>
                    <a:cs typeface="Arial"/>
                  </a:rPr>
                  <a:t>n = ~222</a:t>
                </a:r>
                <a:endParaRPr lang="en-US" sz="1600" b="1" dirty="0">
                  <a:solidFill>
                    <a:srgbClr val="002664"/>
                  </a:solidFill>
                  <a:cs typeface="Arial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 bwMode="auto">
              <a:xfrm>
                <a:off x="2469298" y="4103560"/>
                <a:ext cx="1524000" cy="1143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2700" cap="flat" cmpd="sng" algn="ctr">
                <a:solidFill>
                  <a:srgbClr val="65B2D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sz="1600" b="1" dirty="0" smtClean="0">
                  <a:solidFill>
                    <a:srgbClr val="141C5A"/>
                  </a:solidFill>
                  <a:cs typeface="Arial"/>
                </a:endParaRPr>
              </a:p>
              <a:p>
                <a:pPr algn="ctr"/>
                <a:r>
                  <a:rPr lang="en-US" sz="1600" b="1" dirty="0" smtClean="0">
                    <a:solidFill>
                      <a:srgbClr val="141C5A"/>
                    </a:solidFill>
                    <a:cs typeface="Arial"/>
                  </a:rPr>
                  <a:t>Investigator’s </a:t>
                </a:r>
                <a:r>
                  <a:rPr lang="en-US" sz="1600" b="1" dirty="0">
                    <a:solidFill>
                      <a:srgbClr val="141C5A"/>
                    </a:solidFill>
                    <a:cs typeface="Arial"/>
                  </a:rPr>
                  <a:t/>
                </a:r>
                <a:br>
                  <a:rPr lang="en-US" sz="1600" b="1" dirty="0">
                    <a:solidFill>
                      <a:srgbClr val="141C5A"/>
                    </a:solidFill>
                    <a:cs typeface="Arial"/>
                  </a:rPr>
                </a:br>
                <a:r>
                  <a:rPr lang="en-US" sz="1600" b="1" dirty="0" smtClean="0">
                    <a:solidFill>
                      <a:srgbClr val="141C5A"/>
                    </a:solidFill>
                    <a:cs typeface="Arial"/>
                  </a:rPr>
                  <a:t>choice</a:t>
                </a:r>
              </a:p>
              <a:p>
                <a:pPr algn="ctr"/>
                <a:r>
                  <a:rPr lang="en-US" sz="1400" b="1" dirty="0" smtClean="0">
                    <a:solidFill>
                      <a:srgbClr val="141C5A"/>
                    </a:solidFill>
                    <a:cs typeface="Arial"/>
                  </a:rPr>
                  <a:t>Pac, PLD or </a:t>
                </a:r>
                <a:r>
                  <a:rPr lang="en-US" sz="1400" b="1" dirty="0" err="1" smtClean="0">
                    <a:solidFill>
                      <a:srgbClr val="141C5A"/>
                    </a:solidFill>
                    <a:cs typeface="Arial"/>
                  </a:rPr>
                  <a:t>Topo</a:t>
                </a:r>
                <a:endParaRPr lang="en-US" sz="1600" b="1" dirty="0" smtClean="0">
                  <a:solidFill>
                    <a:srgbClr val="141C5A"/>
                  </a:solidFill>
                  <a:cs typeface="Arial"/>
                </a:endParaRPr>
              </a:p>
              <a:p>
                <a:pPr algn="ctr"/>
                <a:r>
                  <a:rPr lang="en-US" sz="1600" b="1" dirty="0" smtClean="0">
                    <a:solidFill>
                      <a:srgbClr val="141C5A"/>
                    </a:solidFill>
                    <a:cs typeface="Arial"/>
                  </a:rPr>
                  <a:t>n = ~111</a:t>
                </a:r>
              </a:p>
              <a:p>
                <a:pPr algn="ctr"/>
                <a:endParaRPr lang="en-US" sz="1600" b="1" dirty="0">
                  <a:solidFill>
                    <a:srgbClr val="141C5A"/>
                  </a:solidFill>
                  <a:cs typeface="Arial"/>
                </a:endParaRPr>
              </a:p>
            </p:txBody>
          </p:sp>
          <p:grpSp>
            <p:nvGrpSpPr>
              <p:cNvPr id="8" name="Group 37"/>
              <p:cNvGrpSpPr>
                <a:grpSpLocks noChangeAspect="1"/>
              </p:cNvGrpSpPr>
              <p:nvPr/>
            </p:nvGrpSpPr>
            <p:grpSpPr>
              <a:xfrm>
                <a:off x="2057400" y="3679144"/>
                <a:ext cx="374456" cy="717752"/>
                <a:chOff x="1832724" y="3331030"/>
                <a:chExt cx="352316" cy="859309"/>
              </a:xfrm>
              <a:solidFill>
                <a:srgbClr val="0B999A"/>
              </a:solidFill>
              <a:effectLst/>
            </p:grpSpPr>
            <p:cxnSp>
              <p:nvCxnSpPr>
                <p:cNvPr id="25" name="Straight Arrow Connector 24"/>
                <p:cNvCxnSpPr/>
                <p:nvPr/>
              </p:nvCxnSpPr>
              <p:spPr>
                <a:xfrm rot="16200000" flipH="1">
                  <a:off x="1640199" y="3645497"/>
                  <a:ext cx="792118" cy="297565"/>
                </a:xfrm>
                <a:prstGeom prst="straightConnector1">
                  <a:avLst/>
                </a:prstGeom>
                <a:grpFill/>
                <a:ln w="25400">
                  <a:solidFill>
                    <a:srgbClr val="0B999A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Oval 25"/>
                <p:cNvSpPr/>
                <p:nvPr/>
              </p:nvSpPr>
              <p:spPr>
                <a:xfrm rot="5400000">
                  <a:off x="1797997" y="3365757"/>
                  <a:ext cx="350191" cy="280738"/>
                </a:xfrm>
                <a:prstGeom prst="ellipse">
                  <a:avLst/>
                </a:prstGeom>
                <a:solidFill>
                  <a:srgbClr val="55A2C5"/>
                </a:solidFill>
                <a:ln>
                  <a:solidFill>
                    <a:srgbClr val="0B999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200" dirty="0">
                    <a:solidFill>
                      <a:srgbClr val="0B999A"/>
                    </a:solidFill>
                  </a:endParaRPr>
                </a:p>
              </p:txBody>
            </p:sp>
          </p:grpSp>
          <p:sp>
            <p:nvSpPr>
              <p:cNvPr id="22" name="Rounded Rectangle 21"/>
              <p:cNvSpPr/>
              <p:nvPr/>
            </p:nvSpPr>
            <p:spPr bwMode="auto">
              <a:xfrm>
                <a:off x="107750" y="2155124"/>
                <a:ext cx="1586938" cy="2828826"/>
              </a:xfrm>
              <a:prstGeom prst="roundRect">
                <a:avLst/>
              </a:prstGeom>
              <a:solidFill>
                <a:srgbClr val="55A2C5"/>
              </a:solidFill>
              <a:ln w="12700" cap="flat" cmpd="sng" algn="ctr">
                <a:solidFill>
                  <a:srgbClr val="55A2C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kern="0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0" y="2527194"/>
                <a:ext cx="176266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FFFFFF"/>
                    </a:solidFill>
                    <a:cs typeface="Arial"/>
                  </a:rPr>
                  <a:t>Patients </a:t>
                </a:r>
                <a:r>
                  <a:rPr lang="en-US" b="1" dirty="0" smtClean="0">
                    <a:solidFill>
                      <a:srgbClr val="FFFFFF"/>
                    </a:solidFill>
                    <a:cs typeface="Arial"/>
                  </a:rPr>
                  <a:t>with platinum resistant</a:t>
                </a:r>
              </a:p>
              <a:p>
                <a:pPr algn="ctr">
                  <a:defRPr/>
                </a:pPr>
                <a:r>
                  <a:rPr lang="en-US" b="1" dirty="0" smtClean="0">
                    <a:solidFill>
                      <a:srgbClr val="FFFFFF"/>
                    </a:solidFill>
                    <a:cs typeface="Arial"/>
                  </a:rPr>
                  <a:t>FR</a:t>
                </a:r>
                <a:r>
                  <a:rPr lang="el-GR" b="1" dirty="0">
                    <a:solidFill>
                      <a:srgbClr val="FFFFFF"/>
                    </a:solidFill>
                    <a:cs typeface="Arial"/>
                  </a:rPr>
                  <a:t>α</a:t>
                </a:r>
                <a:r>
                  <a:rPr lang="en-US" b="1" dirty="0">
                    <a:solidFill>
                      <a:srgbClr val="FFFFFF"/>
                    </a:solidFill>
                    <a:cs typeface="Arial"/>
                  </a:rPr>
                  <a:t>-positive ovarian cancer</a:t>
                </a: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0" y="4611084"/>
              <a:ext cx="17626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chemeClr val="bg1"/>
                  </a:solidFill>
                </a:rPr>
                <a:t>Med/High </a:t>
              </a:r>
              <a:r>
                <a:rPr lang="en-US" sz="1600" b="1" dirty="0" err="1" smtClean="0">
                  <a:solidFill>
                    <a:schemeClr val="bg1"/>
                  </a:solidFill>
                </a:rPr>
                <a:t>FR</a:t>
              </a:r>
              <a:r>
                <a:rPr lang="en-US" sz="1600" b="1" dirty="0" err="1" smtClean="0">
                  <a:solidFill>
                    <a:schemeClr val="bg1"/>
                  </a:solidFill>
                  <a:latin typeface="Symbol" panose="05050102010706020507" pitchFamily="18" charset="2"/>
                </a:rPr>
                <a:t>a</a:t>
              </a:r>
              <a:endParaRPr lang="en-US" sz="1600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en-US" sz="1600" b="1" dirty="0" smtClean="0">
                  <a:solidFill>
                    <a:schemeClr val="bg1"/>
                  </a:solidFill>
                </a:rPr>
                <a:t>1- </a:t>
              </a:r>
              <a:r>
                <a:rPr lang="en-US" sz="1600" b="1" dirty="0">
                  <a:solidFill>
                    <a:schemeClr val="bg1"/>
                  </a:solidFill>
                </a:rPr>
                <a:t>3 prior Tx </a:t>
              </a:r>
              <a:endParaRPr lang="en-US" sz="16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"/>
            <a:ext cx="2819400" cy="87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Straight Arrow Connector 31"/>
          <p:cNvCxnSpPr>
            <a:stCxn id="26" idx="1"/>
          </p:cNvCxnSpPr>
          <p:nvPr/>
        </p:nvCxnSpPr>
        <p:spPr>
          <a:xfrm flipV="1">
            <a:off x="3418582" y="2620791"/>
            <a:ext cx="315218" cy="403392"/>
          </a:xfrm>
          <a:prstGeom prst="straightConnector1">
            <a:avLst/>
          </a:prstGeom>
          <a:solidFill>
            <a:srgbClr val="0B999A"/>
          </a:solidFill>
          <a:ln w="25400">
            <a:solidFill>
              <a:srgbClr val="0B999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26" idx="4"/>
          </p:cNvCxnSpPr>
          <p:nvPr/>
        </p:nvCxnSpPr>
        <p:spPr>
          <a:xfrm>
            <a:off x="2631231" y="3127598"/>
            <a:ext cx="462559" cy="1"/>
          </a:xfrm>
          <a:prstGeom prst="straightConnector1">
            <a:avLst/>
          </a:prstGeom>
          <a:solidFill>
            <a:srgbClr val="0B999A"/>
          </a:solidFill>
          <a:ln w="25400">
            <a:solidFill>
              <a:srgbClr val="0B999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57199" y="4752975"/>
            <a:ext cx="82581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 smtClean="0"/>
              <a:t>Primary endpoint:  PFS </a:t>
            </a:r>
            <a:r>
              <a:rPr lang="en-US" sz="1800" dirty="0" smtClean="0"/>
              <a:t>(blinded independent central review)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b="1" dirty="0"/>
              <a:t>E</a:t>
            </a:r>
            <a:r>
              <a:rPr lang="en-US" sz="1800" b="1" dirty="0" smtClean="0"/>
              <a:t>ntire population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800" b="1" dirty="0"/>
              <a:t>S</a:t>
            </a:r>
            <a:r>
              <a:rPr lang="en-US" sz="1800" b="1" dirty="0" smtClean="0"/>
              <a:t>ubset with high FR</a:t>
            </a:r>
            <a:r>
              <a:rPr lang="el-GR" sz="1800" b="1" dirty="0" smtClean="0"/>
              <a:t>α</a:t>
            </a:r>
            <a:r>
              <a:rPr lang="en-US" sz="1800" b="1" dirty="0" smtClean="0"/>
              <a:t> </a:t>
            </a:r>
            <a:r>
              <a:rPr lang="en-US" sz="1800" dirty="0" smtClean="0"/>
              <a:t>(~2/3 of patients in study)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/>
              <a:t>Secondary endpoints: ORR, </a:t>
            </a:r>
            <a:r>
              <a:rPr lang="en-US" sz="1800" b="1" dirty="0" smtClean="0"/>
              <a:t>DOR, </a:t>
            </a:r>
            <a:r>
              <a:rPr lang="en-US" sz="1800" b="1" dirty="0" err="1" smtClean="0"/>
              <a:t>QoL</a:t>
            </a:r>
            <a:r>
              <a:rPr lang="en-US" sz="1800" b="1" dirty="0" smtClean="0"/>
              <a:t> </a:t>
            </a:r>
            <a:r>
              <a:rPr lang="en-US" sz="1800" b="1" dirty="0"/>
              <a:t>and </a:t>
            </a:r>
            <a:r>
              <a:rPr lang="en-US" sz="1800" b="1" dirty="0" smtClean="0"/>
              <a:t>OS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63075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2676767" y="164756"/>
            <a:ext cx="6310072" cy="908454"/>
          </a:xfrm>
        </p:spPr>
        <p:txBody>
          <a:bodyPr/>
          <a:lstStyle/>
          <a:p>
            <a:r>
              <a:rPr lang="en-US" sz="2800" dirty="0" smtClean="0"/>
              <a:t>                         Combination </a:t>
            </a:r>
            <a:r>
              <a:rPr lang="en-US" sz="2800" dirty="0"/>
              <a:t>Regimens </a:t>
            </a:r>
            <a:r>
              <a:rPr lang="en-US" sz="2800" dirty="0" smtClean="0"/>
              <a:t>in</a:t>
            </a:r>
            <a:br>
              <a:rPr lang="en-US" sz="2800" dirty="0" smtClean="0"/>
            </a:br>
            <a:r>
              <a:rPr lang="en-US" sz="2800" dirty="0"/>
              <a:t> </a:t>
            </a:r>
            <a:r>
              <a:rPr lang="en-US" sz="2800" dirty="0" smtClean="0"/>
              <a:t>                        Ovarian Cancer</a:t>
            </a:r>
            <a:endParaRPr lang="en-US" sz="2800" dirty="0"/>
          </a:p>
        </p:txBody>
      </p:sp>
      <p:grpSp>
        <p:nvGrpSpPr>
          <p:cNvPr id="4" name="Group 3"/>
          <p:cNvGrpSpPr/>
          <p:nvPr/>
        </p:nvGrpSpPr>
        <p:grpSpPr>
          <a:xfrm>
            <a:off x="470032" y="1752600"/>
            <a:ext cx="5092568" cy="2828826"/>
            <a:chOff x="0" y="2496367"/>
            <a:chExt cx="3993298" cy="2828826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496367"/>
              <a:ext cx="3993298" cy="2828826"/>
              <a:chOff x="0" y="2155124"/>
              <a:chExt cx="3993298" cy="2828826"/>
            </a:xfrm>
          </p:grpSpPr>
          <p:sp>
            <p:nvSpPr>
              <p:cNvPr id="11" name="Rectangle 10"/>
              <p:cNvSpPr/>
              <p:nvPr/>
            </p:nvSpPr>
            <p:spPr bwMode="auto">
              <a:xfrm>
                <a:off x="2469298" y="2175589"/>
                <a:ext cx="1524000" cy="54699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2700" cap="flat" cmpd="sng" algn="ctr">
                <a:solidFill>
                  <a:srgbClr val="65B2D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sz="1600" b="1" dirty="0" smtClean="0">
                    <a:solidFill>
                      <a:srgbClr val="002664"/>
                    </a:solidFill>
                    <a:cs typeface="Arial"/>
                  </a:rPr>
                  <a:t>+ Bevacizumab</a:t>
                </a:r>
                <a:endParaRPr lang="en-US" sz="1600" b="1" dirty="0">
                  <a:solidFill>
                    <a:srgbClr val="002664"/>
                  </a:solidFill>
                  <a:cs typeface="Arial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 bwMode="auto">
              <a:xfrm>
                <a:off x="2469297" y="2988859"/>
                <a:ext cx="1524000" cy="458668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12700" cap="flat" cmpd="sng" algn="ctr">
                <a:solidFill>
                  <a:srgbClr val="65B2D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endParaRPr lang="en-US" sz="1600" b="1" dirty="0" smtClean="0">
                  <a:solidFill>
                    <a:srgbClr val="141C5A"/>
                  </a:solidFill>
                  <a:cs typeface="Arial"/>
                </a:endParaRPr>
              </a:p>
              <a:p>
                <a:r>
                  <a:rPr lang="en-US" sz="1600" b="1" dirty="0" smtClean="0">
                    <a:solidFill>
                      <a:srgbClr val="141C5A"/>
                    </a:solidFill>
                    <a:cs typeface="Arial"/>
                  </a:rPr>
                  <a:t>  + Carboplatin</a:t>
                </a:r>
              </a:p>
              <a:p>
                <a:pPr algn="ctr"/>
                <a:endParaRPr lang="en-US" sz="1600" b="1" dirty="0">
                  <a:solidFill>
                    <a:srgbClr val="141C5A"/>
                  </a:solidFill>
                  <a:cs typeface="Arial"/>
                </a:endParaRPr>
              </a:p>
            </p:txBody>
          </p:sp>
          <p:sp>
            <p:nvSpPr>
              <p:cNvPr id="22" name="Rounded Rectangle 21"/>
              <p:cNvSpPr/>
              <p:nvPr/>
            </p:nvSpPr>
            <p:spPr bwMode="auto">
              <a:xfrm>
                <a:off x="107750" y="2155124"/>
                <a:ext cx="1586938" cy="2828826"/>
              </a:xfrm>
              <a:prstGeom prst="roundRect">
                <a:avLst/>
              </a:prstGeom>
              <a:solidFill>
                <a:srgbClr val="55A2C5"/>
              </a:solidFill>
              <a:ln w="12700" cap="flat" cmpd="sng" algn="ctr">
                <a:solidFill>
                  <a:srgbClr val="55A2C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00" kern="0" dirty="0" smtClean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0" y="2527194"/>
                <a:ext cx="176266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b="1" dirty="0">
                    <a:solidFill>
                      <a:srgbClr val="FFFFFF"/>
                    </a:solidFill>
                    <a:cs typeface="Arial"/>
                  </a:rPr>
                  <a:t>Patients </a:t>
                </a:r>
                <a:r>
                  <a:rPr lang="en-US" b="1" dirty="0" smtClean="0">
                    <a:solidFill>
                      <a:srgbClr val="FFFFFF"/>
                    </a:solidFill>
                    <a:cs typeface="Arial"/>
                  </a:rPr>
                  <a:t>with</a:t>
                </a:r>
              </a:p>
              <a:p>
                <a:pPr algn="ctr">
                  <a:defRPr/>
                </a:pPr>
                <a:r>
                  <a:rPr lang="en-US" b="1" dirty="0" smtClean="0">
                    <a:solidFill>
                      <a:srgbClr val="FFFFFF"/>
                    </a:solidFill>
                    <a:cs typeface="Arial"/>
                  </a:rPr>
                  <a:t>FR</a:t>
                </a:r>
                <a:r>
                  <a:rPr lang="el-GR" b="1" dirty="0">
                    <a:solidFill>
                      <a:srgbClr val="FFFFFF"/>
                    </a:solidFill>
                    <a:cs typeface="Arial"/>
                  </a:rPr>
                  <a:t>α</a:t>
                </a:r>
                <a:r>
                  <a:rPr lang="en-US" b="1" dirty="0">
                    <a:solidFill>
                      <a:srgbClr val="FFFFFF"/>
                    </a:solidFill>
                    <a:cs typeface="Arial"/>
                  </a:rPr>
                  <a:t>-positive ovarian cancer</a:t>
                </a: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0" y="4396764"/>
              <a:ext cx="1762662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b="1" dirty="0" smtClean="0">
                  <a:solidFill>
                    <a:schemeClr val="bg1"/>
                  </a:solidFill>
                </a:rPr>
                <a:t>FR</a:t>
              </a:r>
              <a:r>
                <a:rPr lang="en-US" sz="1800" b="1" dirty="0" smtClean="0">
                  <a:solidFill>
                    <a:schemeClr val="bg1"/>
                  </a:solidFill>
                  <a:latin typeface="Symbol" panose="05050102010706020507" pitchFamily="18" charset="2"/>
                </a:rPr>
                <a:t>a </a:t>
              </a:r>
              <a:r>
                <a:rPr lang="en-US" sz="1800" b="1" dirty="0" smtClean="0">
                  <a:solidFill>
                    <a:schemeClr val="bg1"/>
                  </a:solidFill>
                </a:rPr>
                <a:t>≥ 25%</a:t>
              </a:r>
            </a:p>
            <a:p>
              <a:pPr algn="ctr"/>
              <a:r>
                <a:rPr lang="en-US" sz="1600" b="1" dirty="0" smtClean="0">
                  <a:solidFill>
                    <a:schemeClr val="bg1"/>
                  </a:solidFill>
                </a:rPr>
                <a:t>Plat resistant</a:t>
              </a:r>
            </a:p>
            <a:p>
              <a:pPr algn="ctr"/>
              <a:r>
                <a:rPr lang="en-US" sz="1600" b="1" dirty="0" smtClean="0">
                  <a:solidFill>
                    <a:schemeClr val="bg1"/>
                  </a:solidFill>
                </a:rPr>
                <a:t>Plat </a:t>
              </a:r>
              <a:r>
                <a:rPr lang="en-US" sz="1600" b="1" dirty="0" err="1" smtClean="0">
                  <a:solidFill>
                    <a:schemeClr val="bg1"/>
                  </a:solidFill>
                </a:rPr>
                <a:t>sens</a:t>
              </a:r>
              <a:r>
                <a:rPr lang="en-US" sz="1600" b="1" dirty="0" smtClean="0">
                  <a:solidFill>
                    <a:schemeClr val="bg1"/>
                  </a:solidFill>
                </a:rPr>
                <a:t> (carbo)</a:t>
              </a:r>
            </a:p>
          </p:txBody>
        </p:sp>
      </p:grpSp>
      <p:cxnSp>
        <p:nvCxnSpPr>
          <p:cNvPr id="37" name="Straight Arrow Connector 36"/>
          <p:cNvCxnSpPr/>
          <p:nvPr/>
        </p:nvCxnSpPr>
        <p:spPr>
          <a:xfrm>
            <a:off x="2745535" y="3337145"/>
            <a:ext cx="669182" cy="1"/>
          </a:xfrm>
          <a:prstGeom prst="straightConnector1">
            <a:avLst/>
          </a:prstGeom>
          <a:solidFill>
            <a:srgbClr val="0B999A"/>
          </a:solidFill>
          <a:ln w="25400">
            <a:solidFill>
              <a:srgbClr val="0B999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 bwMode="auto">
          <a:xfrm>
            <a:off x="6572248" y="1781769"/>
            <a:ext cx="2314577" cy="804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rgbClr val="65B2D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 smtClean="0">
                <a:solidFill>
                  <a:srgbClr val="002664"/>
                </a:solidFill>
                <a:cs typeface="Arial"/>
              </a:rPr>
              <a:t>Bevacizumab </a:t>
            </a:r>
          </a:p>
          <a:p>
            <a:pPr algn="ctr"/>
            <a:r>
              <a:rPr lang="en-US" sz="1600" b="1" dirty="0" smtClean="0">
                <a:solidFill>
                  <a:srgbClr val="002664"/>
                </a:solidFill>
                <a:cs typeface="Arial"/>
              </a:rPr>
              <a:t>expansion cohort</a:t>
            </a:r>
            <a:endParaRPr lang="en-US" sz="1600" b="1" dirty="0">
              <a:solidFill>
                <a:srgbClr val="002664"/>
              </a:solidFill>
              <a:cs typeface="Arial"/>
            </a:endParaRPr>
          </a:p>
        </p:txBody>
      </p:sp>
      <p:sp>
        <p:nvSpPr>
          <p:cNvPr id="50" name="Rectangle 49"/>
          <p:cNvSpPr/>
          <p:nvPr/>
        </p:nvSpPr>
        <p:spPr bwMode="auto">
          <a:xfrm>
            <a:off x="6572248" y="3865459"/>
            <a:ext cx="2314577" cy="78665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rgbClr val="65B2D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600" b="1" dirty="0" err="1" smtClean="0">
                <a:solidFill>
                  <a:srgbClr val="002664"/>
                </a:solidFill>
                <a:cs typeface="Arial"/>
              </a:rPr>
              <a:t>Pembrolizumab</a:t>
            </a:r>
            <a:endParaRPr lang="en-US" sz="1600" b="1" dirty="0" smtClean="0">
              <a:solidFill>
                <a:srgbClr val="002664"/>
              </a:solidFill>
              <a:cs typeface="Arial"/>
            </a:endParaRPr>
          </a:p>
          <a:p>
            <a:pPr algn="ctr"/>
            <a:r>
              <a:rPr lang="en-US" sz="1600" b="1" dirty="0" smtClean="0">
                <a:solidFill>
                  <a:srgbClr val="002664"/>
                </a:solidFill>
                <a:cs typeface="Arial"/>
              </a:rPr>
              <a:t>  expansion cohort</a:t>
            </a:r>
            <a:endParaRPr lang="en-US" sz="1200" b="1" dirty="0">
              <a:solidFill>
                <a:srgbClr val="002664"/>
              </a:solidFill>
              <a:cs typeface="Arial"/>
            </a:endParaRP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5695944" y="4254303"/>
            <a:ext cx="762000" cy="0"/>
          </a:xfrm>
          <a:prstGeom prst="straightConnector1">
            <a:avLst/>
          </a:prstGeom>
          <a:solidFill>
            <a:srgbClr val="0B999A"/>
          </a:solidFill>
          <a:ln w="25400">
            <a:solidFill>
              <a:srgbClr val="0B999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42899" y="5421868"/>
            <a:ext cx="8686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 dirty="0" smtClean="0"/>
              <a:t>Enable </a:t>
            </a:r>
            <a:r>
              <a:rPr lang="en-US" sz="1800" b="1" dirty="0" err="1" smtClean="0"/>
              <a:t>mirvetuximab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soravtansine</a:t>
            </a:r>
            <a:r>
              <a:rPr lang="en-US" sz="1800" b="1" dirty="0" smtClean="0"/>
              <a:t> to move up into earlier lines of therapy</a:t>
            </a:r>
            <a:endParaRPr lang="en-US" sz="1800" b="1" dirty="0"/>
          </a:p>
        </p:txBody>
      </p:sp>
      <p:sp>
        <p:nvSpPr>
          <p:cNvPr id="27" name="Rectangle 26"/>
          <p:cNvSpPr/>
          <p:nvPr/>
        </p:nvSpPr>
        <p:spPr bwMode="auto">
          <a:xfrm>
            <a:off x="3624956" y="3380010"/>
            <a:ext cx="1943525" cy="4586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rgbClr val="65B2D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600" b="1" dirty="0" smtClean="0">
              <a:solidFill>
                <a:srgbClr val="141C5A"/>
              </a:solidFill>
              <a:cs typeface="Arial"/>
            </a:endParaRPr>
          </a:p>
          <a:p>
            <a:r>
              <a:rPr lang="en-US" sz="1600" b="1" dirty="0" smtClean="0">
                <a:solidFill>
                  <a:srgbClr val="141C5A"/>
                </a:solidFill>
                <a:cs typeface="Arial"/>
              </a:rPr>
              <a:t>  + PLD</a:t>
            </a:r>
          </a:p>
          <a:p>
            <a:pPr algn="ctr"/>
            <a:endParaRPr lang="en-US" sz="1600" b="1" dirty="0">
              <a:solidFill>
                <a:srgbClr val="141C5A"/>
              </a:solidFill>
              <a:cs typeface="Arial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639244" y="4116450"/>
            <a:ext cx="1943525" cy="4586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rgbClr val="65B2D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en-US" sz="1600" b="1" dirty="0" smtClean="0">
              <a:solidFill>
                <a:srgbClr val="141C5A"/>
              </a:solidFill>
              <a:cs typeface="Arial"/>
            </a:endParaRPr>
          </a:p>
          <a:p>
            <a:pPr algn="ctr"/>
            <a:r>
              <a:rPr lang="en-US" sz="1600" b="1" dirty="0" smtClean="0">
                <a:solidFill>
                  <a:srgbClr val="141C5A"/>
                </a:solidFill>
                <a:cs typeface="Arial"/>
              </a:rPr>
              <a:t>+ </a:t>
            </a:r>
            <a:r>
              <a:rPr lang="en-US" sz="1600" b="1" dirty="0" err="1" smtClean="0">
                <a:solidFill>
                  <a:srgbClr val="141C5A"/>
                </a:solidFill>
                <a:cs typeface="Arial"/>
              </a:rPr>
              <a:t>Pembrolizumab</a:t>
            </a:r>
            <a:endParaRPr lang="en-US" sz="1600" b="1" dirty="0" smtClean="0">
              <a:solidFill>
                <a:srgbClr val="141C5A"/>
              </a:solidFill>
              <a:cs typeface="Arial"/>
            </a:endParaRPr>
          </a:p>
          <a:p>
            <a:pPr algn="ctr"/>
            <a:endParaRPr lang="en-US" sz="1600" b="1" dirty="0">
              <a:solidFill>
                <a:srgbClr val="141C5A"/>
              </a:solidFill>
              <a:cs typeface="Arial"/>
            </a:endParaRPr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5738808" y="2130823"/>
            <a:ext cx="762000" cy="0"/>
          </a:xfrm>
          <a:prstGeom prst="straightConnector1">
            <a:avLst/>
          </a:prstGeom>
          <a:solidFill>
            <a:srgbClr val="0B999A"/>
          </a:solidFill>
          <a:ln w="25400">
            <a:solidFill>
              <a:srgbClr val="0B999A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52400" y="6553200"/>
            <a:ext cx="7279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*Preclinical combination data – Ponte et al, Neoplasia 2016</a:t>
            </a:r>
            <a:endParaRPr lang="en-US" sz="1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922" y="212647"/>
            <a:ext cx="3158618" cy="78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1884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washington dc 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9303"/>
            <a:ext cx="9210674" cy="687730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0199" y="0"/>
            <a:ext cx="87976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Novel Investigational Agents in Development and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 Emerging Role of Immunotherapy in Gynecologic Cancers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28766" y="6172200"/>
            <a:ext cx="4262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SGO, Washington DC March 2017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47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34" y="0"/>
            <a:ext cx="8992132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876800" y="2743200"/>
            <a:ext cx="92685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dirty="0" smtClean="0">
                <a:solidFill>
                  <a:srgbClr val="000000"/>
                </a:solidFill>
              </a:rPr>
              <a:t>Antigen</a:t>
            </a:r>
            <a:endParaRPr lang="en-US" sz="17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527447"/>
              </p:ext>
            </p:extLst>
          </p:nvPr>
        </p:nvGraphicFramePr>
        <p:xfrm>
          <a:off x="76201" y="762000"/>
          <a:ext cx="9053220" cy="4063999"/>
        </p:xfrm>
        <a:graphic>
          <a:graphicData uri="http://schemas.openxmlformats.org/drawingml/2006/table">
            <a:tbl>
              <a:tblPr/>
              <a:tblGrid>
                <a:gridCol w="457199"/>
                <a:gridCol w="914400"/>
                <a:gridCol w="762000"/>
                <a:gridCol w="1066800"/>
                <a:gridCol w="457200"/>
                <a:gridCol w="457200"/>
                <a:gridCol w="304800"/>
                <a:gridCol w="381000"/>
                <a:gridCol w="304800"/>
                <a:gridCol w="381000"/>
                <a:gridCol w="533400"/>
                <a:gridCol w="838200"/>
                <a:gridCol w="685800"/>
                <a:gridCol w="905873"/>
                <a:gridCol w="603548"/>
              </a:tblGrid>
              <a:tr h="517513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dirty="0"/>
                        <a:t>Target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Antibody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IgG subclass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Study setting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Phase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No.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CR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PR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SD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ORR (%)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DCR (%)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Median PFS (wk)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≥G3 AE (%)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Trial identifier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Ref.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8479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b="0"/>
                        <a:t>PD-1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Nivolumab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Human IgG4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Relapsed platinum resistant EOC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II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20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2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6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15.0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45.0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14.0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40.0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/>
                        <a:t>UMIN000005714</a:t>
                      </a:r>
                      <a:endParaRPr lang="en-US" sz="1000" b="0" dirty="0"/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[</a:t>
                      </a:r>
                      <a:r>
                        <a:rPr lang="en-US" sz="1000" b="0" baseline="30000">
                          <a:solidFill>
                            <a:srgbClr val="642A8F"/>
                          </a:solidFill>
                          <a:hlinkClick r:id="rId2"/>
                        </a:rPr>
                        <a:t>62</a:t>
                      </a:r>
                      <a:r>
                        <a:rPr lang="en-US" sz="1000" b="0"/>
                        <a:t>]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517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err="1"/>
                        <a:t>Pembrolizumab</a:t>
                      </a:r>
                      <a:endParaRPr lang="en-US" sz="1000" b="0" dirty="0"/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Humanized IgG4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Advanced EOC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I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26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2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6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11.5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34.6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NA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3.8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 smtClean="0">
                          <a:solidFill>
                            <a:srgbClr val="000000"/>
                          </a:solidFill>
                        </a:rPr>
                        <a:t>NCT02054806</a:t>
                      </a:r>
                      <a:endParaRPr lang="en-US" sz="1000" b="0" dirty="0">
                        <a:solidFill>
                          <a:srgbClr val="000000"/>
                        </a:solidFill>
                      </a:endParaRP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[</a:t>
                      </a:r>
                      <a:r>
                        <a:rPr lang="en-US" sz="1000" b="0" baseline="30000">
                          <a:solidFill>
                            <a:srgbClr val="642A8F"/>
                          </a:solidFill>
                          <a:hlinkClick r:id="rId2"/>
                        </a:rPr>
                        <a:t>63</a:t>
                      </a:r>
                      <a:r>
                        <a:rPr lang="en-US" sz="1000" b="0"/>
                        <a:t>]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517513"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000" b="0"/>
                        <a:t>PD-L1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BMS-936559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Human IgG4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Advanced EOC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I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17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3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6.0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23.5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NA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9.0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dirty="0" smtClean="0"/>
                        <a:t>NCT0072966</a:t>
                      </a:r>
                      <a:endParaRPr lang="en-US" sz="1000" b="0" dirty="0">
                        <a:solidFill>
                          <a:srgbClr val="000000"/>
                        </a:solidFill>
                      </a:endParaRP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[</a:t>
                      </a:r>
                      <a:r>
                        <a:rPr lang="en-US" sz="1000" b="0" baseline="30000">
                          <a:solidFill>
                            <a:srgbClr val="642A8F"/>
                          </a:solidFill>
                          <a:hlinkClick r:id="rId2"/>
                        </a:rPr>
                        <a:t>64</a:t>
                      </a:r>
                      <a:r>
                        <a:rPr lang="en-US" sz="1000" b="0"/>
                        <a:t>]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284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Avelumab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Human IgG1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Relapsed platinum resistant EOC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I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124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12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55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9.7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54.0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11.3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6.5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NCT01772004</a:t>
                      </a:r>
                    </a:p>
                    <a:p>
                      <a:pPr algn="ctr" fontAlgn="t"/>
                      <a:endParaRPr lang="en-US" sz="1000" b="0" dirty="0">
                        <a:solidFill>
                          <a:srgbClr val="000000"/>
                        </a:solidFill>
                      </a:endParaRP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[</a:t>
                      </a:r>
                      <a:r>
                        <a:rPr lang="en-US" sz="1000" b="0" baseline="30000">
                          <a:solidFill>
                            <a:srgbClr val="642A8F"/>
                          </a:solidFill>
                          <a:hlinkClick r:id="rId2"/>
                        </a:rPr>
                        <a:t>65</a:t>
                      </a:r>
                      <a:r>
                        <a:rPr lang="en-US" sz="1000" b="0"/>
                        <a:t>]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4502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/>
                        <a:t>CTLA-4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Ipilimumab+GM-CSF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Human IgG1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Advanced EOC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I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9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0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3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11.1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44.4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NA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/>
                        <a:t>22.2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NCT01611558</a:t>
                      </a:r>
                    </a:p>
                    <a:p>
                      <a:pPr algn="ctr" fontAlgn="t"/>
                      <a:endParaRPr lang="en-US" sz="1000" b="1" dirty="0">
                        <a:solidFill>
                          <a:srgbClr val="000000"/>
                        </a:solidFill>
                      </a:endParaRP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dirty="0"/>
                        <a:t>[</a:t>
                      </a:r>
                      <a:r>
                        <a:rPr lang="en-US" sz="1000" b="0" baseline="30000" dirty="0">
                          <a:solidFill>
                            <a:srgbClr val="642A8F"/>
                          </a:solidFill>
                          <a:hlinkClick r:id="rId2"/>
                        </a:rPr>
                        <a:t>67</a:t>
                      </a:r>
                      <a:r>
                        <a:rPr lang="en-US" sz="1000" b="0" dirty="0"/>
                        <a:t>]</a:t>
                      </a:r>
                    </a:p>
                  </a:txBody>
                  <a:tcPr marL="15221" marR="15221" marT="7610" marB="7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</a:tbl>
          </a:graphicData>
        </a:graphic>
      </p:graphicFrame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0" y="43935"/>
            <a:ext cx="9129422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Selected trials of PD-1/PD-L1 and CTLA-4 immune checkpoint blockade in ovarian cancer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4876800"/>
            <a:ext cx="6629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dirty="0" smtClean="0">
                <a:solidFill>
                  <a:srgbClr val="000000"/>
                </a:solidFill>
                <a:cs typeface="Times New Roman" pitchFamily="18" charset="0"/>
              </a:rPr>
              <a:t>AE, adverse events; CR, complete response; CTLA-4, cytotoxic T-lymphocyte-associated antigen 4; DCR, disease control rate includes patients with complete response, partial response and stable disease; EOC, epithelial ovarian cancer; GM-CSF, granulocyte-macrophage colony-stimulating factor; IgG, Immunoglobulin G; NA, data not available at the time of review; NCT, National Clinical Trial; ORR, overall response rate; PD-1, programmed cell-death 1; PD-L1, programmed cell-death ligand 1; PFS, progression free survival; PR, partial response; SD, stable disease; UMIN, University Hospital Medical Information Network.</a:t>
            </a:r>
            <a:endParaRPr lang="en-US" sz="1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C31007-A4D6-4850-B8C9-6E2ED865A71D}" type="slidenum">
              <a:rPr lang="en-US" altLang="fr-FR" smtClean="0"/>
              <a:pPr/>
              <a:t>22</a:t>
            </a:fld>
            <a:endParaRPr lang="en-US" altLang="fr-F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15465"/>
              </p:ext>
            </p:extLst>
          </p:nvPr>
        </p:nvGraphicFramePr>
        <p:xfrm>
          <a:off x="-7" y="609600"/>
          <a:ext cx="9144006" cy="4912128"/>
        </p:xfrm>
        <a:graphic>
          <a:graphicData uri="http://schemas.openxmlformats.org/drawingml/2006/table">
            <a:tbl>
              <a:tblPr/>
              <a:tblGrid>
                <a:gridCol w="1371607"/>
                <a:gridCol w="2057400"/>
                <a:gridCol w="2057400"/>
                <a:gridCol w="1600200"/>
                <a:gridCol w="838200"/>
                <a:gridCol w="1219199"/>
              </a:tblGrid>
              <a:tr h="179195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Type of malignancy</a:t>
                      </a:r>
                    </a:p>
                  </a:txBody>
                  <a:tcPr marL="14832" marR="14832" marT="7416" marB="74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Combination</a:t>
                      </a:r>
                    </a:p>
                  </a:txBody>
                  <a:tcPr marL="14832" marR="14832" marT="7416" marB="74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Treatment</a:t>
                      </a:r>
                    </a:p>
                  </a:txBody>
                  <a:tcPr marL="14832" marR="14832" marT="7416" marB="74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Study population</a:t>
                      </a:r>
                    </a:p>
                  </a:txBody>
                  <a:tcPr marL="14832" marR="14832" marT="7416" marB="74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Phase</a:t>
                      </a:r>
                    </a:p>
                  </a:txBody>
                  <a:tcPr marL="14832" marR="14832" marT="7416" marB="74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Trial identifier</a:t>
                      </a:r>
                    </a:p>
                  </a:txBody>
                  <a:tcPr marL="14832" marR="14832" marT="7416" marB="74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45007">
                <a:tc rowSpan="8"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Ovarian cancer</a:t>
                      </a:r>
                    </a:p>
                  </a:txBody>
                  <a:tcPr marL="14832" marR="14832" marT="7416" marB="74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aPD-1+TLRa+CTX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 err="1" smtClean="0"/>
                        <a:t>Durvalumab+motolimod</a:t>
                      </a:r>
                      <a:r>
                        <a:rPr lang="en-US" sz="1000" b="1" dirty="0" smtClean="0"/>
                        <a:t>+</a:t>
                      </a:r>
                      <a:br>
                        <a:rPr lang="en-US" sz="1000" b="1" dirty="0" smtClean="0"/>
                      </a:br>
                      <a:r>
                        <a:rPr lang="en-US" sz="1000" b="1" dirty="0" err="1" smtClean="0"/>
                        <a:t>pegylated</a:t>
                      </a:r>
                      <a:r>
                        <a:rPr lang="en-US" sz="1000" b="1" dirty="0" smtClean="0"/>
                        <a:t> </a:t>
                      </a:r>
                      <a:r>
                        <a:rPr lang="en-US" sz="1000" b="1" dirty="0"/>
                        <a:t>liposomal doxorubicin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Recurrent platinum resistant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I/II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2"/>
                        </a:rPr>
                        <a:t>NCT02431559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3973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aPD-1+aCD27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Nivolumab+varlilumab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Recurrent previous platinum based therapy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I/II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3"/>
                        </a:rPr>
                        <a:t>NCT02335918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20661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aPD-1+aCSF1R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Pembrolizumab+PLX3397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Advanced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I/II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4"/>
                        </a:rPr>
                        <a:t>NCT02452424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3019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aPD-L1+Bev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Atezolizumab+bevacizumab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Recurrent platinum resistant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>
                          <a:solidFill>
                            <a:srgbClr val="642A8F"/>
                          </a:solidFill>
                          <a:hlinkClick r:id="rId5"/>
                        </a:rPr>
                        <a:t>NCT02659384</a:t>
                      </a:r>
                      <a:endParaRPr lang="en-US" sz="1000" b="1" dirty="0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3019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aPD-1+PARPi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Pembrolizumab+niraparib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Recurrent platinum resistant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I/II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6"/>
                        </a:rPr>
                        <a:t>NCT02657889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179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aCTLA-4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Ipilimumab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Recurrent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7"/>
                        </a:rPr>
                        <a:t>NCT00039091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3424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aCTLA-4+PARPi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Tremelimumab+olaparib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Recurrent </a:t>
                      </a:r>
                      <a:r>
                        <a:rPr lang="en-US" sz="1000" b="1" i="1" dirty="0" smtClean="0"/>
                        <a:t>BRCA1/2</a:t>
                      </a:r>
                      <a:br>
                        <a:rPr lang="en-US" sz="1000" b="1" i="1" dirty="0" smtClean="0"/>
                      </a:br>
                      <a:r>
                        <a:rPr lang="en-US" sz="1000" b="1" dirty="0" smtClean="0"/>
                        <a:t>mutation</a:t>
                      </a:r>
                      <a:r>
                        <a:rPr lang="en-US" sz="1000" b="1" dirty="0"/>
                        <a:t>+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I/II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8"/>
                        </a:rPr>
                        <a:t>NCT02571725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3973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aCTLA-4+PARPi aCTLA-4+VEGFi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 err="1"/>
                        <a:t>Tremelimumab+olaparib</a:t>
                      </a:r>
                      <a:r>
                        <a:rPr lang="en-US" sz="1000" b="1" dirty="0"/>
                        <a:t>, </a:t>
                      </a:r>
                      <a:r>
                        <a:rPr lang="en-US" sz="1000" b="1" dirty="0" err="1"/>
                        <a:t>tremelimumab+cediranib</a:t>
                      </a:r>
                      <a:endParaRPr lang="en-US" sz="1000" b="1" dirty="0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Recurrent platinum resistant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I/II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9"/>
                        </a:rPr>
                        <a:t>NCT02484404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342496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Endometrial cancer</a:t>
                      </a:r>
                    </a:p>
                  </a:txBody>
                  <a:tcPr marL="14832" marR="14832" marT="7416" marB="74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aPD-1+CTX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 err="1"/>
                        <a:t>Pembrolizumab+carboplatin</a:t>
                      </a:r>
                      <a:r>
                        <a:rPr lang="en-US" sz="1000" b="1" dirty="0" smtClean="0"/>
                        <a:t>+</a:t>
                      </a:r>
                      <a:br>
                        <a:rPr lang="en-US" sz="1000" b="1" dirty="0" smtClean="0"/>
                      </a:br>
                      <a:r>
                        <a:rPr lang="en-US" sz="1000" b="1" dirty="0" smtClean="0"/>
                        <a:t>paclitaxel</a:t>
                      </a:r>
                      <a:endParaRPr lang="en-US" sz="1000" b="1" dirty="0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Advanced/recurrent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10"/>
                        </a:rPr>
                        <a:t>NCT02549209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973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aPD-1+JAK1i aPD-1+PI3K</a:t>
                      </a:r>
                      <a:r>
                        <a:rPr lang="el-GR" sz="1000" b="1"/>
                        <a:t>δ</a:t>
                      </a:r>
                      <a:r>
                        <a:rPr lang="en-US" sz="1000" b="1"/>
                        <a:t>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Pembrolizumab+INCB039110, pembrolizumab+INCB050465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Advanced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I/II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11"/>
                        </a:rPr>
                        <a:t>NCT02646748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9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aPD-1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Pembrolizumab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Advanced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12"/>
                        </a:rPr>
                        <a:t>NCT02628067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05799">
                <a:tc rowSpan="4"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Cervical cancer</a:t>
                      </a:r>
                    </a:p>
                  </a:txBody>
                  <a:tcPr marL="14832" marR="14832" marT="7416" marB="7416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CTX/brachytherapy+aPD-1; CTX/brachytherapy followed by aPD-1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 err="1"/>
                        <a:t>Pembrolizumab</a:t>
                      </a:r>
                      <a:r>
                        <a:rPr lang="en-US" sz="1000" b="1" dirty="0"/>
                        <a:t> brachytherapy cisplatin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Advanced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>
                          <a:solidFill>
                            <a:srgbClr val="642A8F"/>
                          </a:solidFill>
                          <a:hlinkClick r:id="rId13"/>
                        </a:rPr>
                        <a:t>NCT02635360</a:t>
                      </a:r>
                      <a:endParaRPr lang="en-US" sz="1000" b="1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34249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CTX/EBRT followed by aCTLA-4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Ipilimumab external beam RT cisplatin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/>
                        <a:t>Stage IB–</a:t>
                      </a:r>
                      <a:r>
                        <a:rPr lang="en-US" sz="1000" b="1" dirty="0" err="1"/>
                        <a:t>IVa</a:t>
                      </a:r>
                      <a:endParaRPr lang="en-US" sz="1000" b="1" dirty="0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dirty="0"/>
                        <a:t>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>
                          <a:solidFill>
                            <a:srgbClr val="642A8F"/>
                          </a:solidFill>
                          <a:hlinkClick r:id="rId14"/>
                        </a:rPr>
                        <a:t>NCT01711515</a:t>
                      </a:r>
                      <a:endParaRPr lang="en-US" sz="1000" b="1" dirty="0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179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aPD-1±aCTLA-4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Nivolumab±ipilimumab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Advanced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I/II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>
                          <a:solidFill>
                            <a:srgbClr val="642A8F"/>
                          </a:solidFill>
                          <a:hlinkClick r:id="rId15"/>
                        </a:rPr>
                        <a:t>NCT02488759</a:t>
                      </a:r>
                      <a:endParaRPr lang="en-US" sz="1000" b="1" dirty="0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  <a:tr h="179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aPD-1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Nivolumab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/>
                        <a:t>Advanced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/>
                        <a:t>II</a:t>
                      </a:r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1" dirty="0">
                          <a:solidFill>
                            <a:srgbClr val="642A8F"/>
                          </a:solidFill>
                          <a:hlinkClick r:id="rId16"/>
                        </a:rPr>
                        <a:t>NCT02257528</a:t>
                      </a:r>
                      <a:endParaRPr lang="en-US" sz="1000" b="1" dirty="0"/>
                    </a:p>
                  </a:txBody>
                  <a:tcPr marL="14832" marR="14832" marT="7416" marB="741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EEFD4"/>
                    </a:solidFill>
                  </a:tcPr>
                </a:tc>
              </a:tr>
            </a:tbl>
          </a:graphicData>
        </a:graphic>
      </p:graphicFrame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28546"/>
            <a:ext cx="8969122" cy="40011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Selected ongoing trials of immune checkpoint inhibitors in gynecological cancers</a:t>
            </a: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613737"/>
            <a:ext cx="929049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aCD-27, agonist monoclonal antibody for CD27; aCSF1R, small-molecule receptor tyrosine 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kinase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inhibitor of CSF1R;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aCTLA-4, anti-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cytotoxic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T-lymphocyte-associated antigen 4; aPD-1, anti-programmed cell-death 1; aPD-L1, anti-programmed cell-death 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ligand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1;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CTX, chemotherapy; JAK1i, inhibitor of Janus-associated 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kinase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1; NCT, National Clinical Trial; PI3Kδi, poly (ADP-ribose) polymerase inhibitor;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PI3Kδi, inhibitor of the delta 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isoform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of phosphoinositide-3 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kinase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TLRa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agonist of Toll-like receptor 8;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VEGFi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inhibitor of vascular endothelial growth factor.</a:t>
            </a:r>
            <a:endParaRPr lang="en-US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"/>
          <p:cNvGrpSpPr/>
          <p:nvPr/>
        </p:nvGrpSpPr>
        <p:grpSpPr>
          <a:xfrm>
            <a:off x="107504" y="251356"/>
            <a:ext cx="6552728" cy="6128231"/>
            <a:chOff x="107504" y="251356"/>
            <a:chExt cx="6552728" cy="6128231"/>
          </a:xfrm>
        </p:grpSpPr>
        <p:grpSp>
          <p:nvGrpSpPr>
            <p:cNvPr id="5" name="Group 21"/>
            <p:cNvGrpSpPr/>
            <p:nvPr/>
          </p:nvGrpSpPr>
          <p:grpSpPr>
            <a:xfrm>
              <a:off x="107504" y="251356"/>
              <a:ext cx="6552728" cy="5867244"/>
              <a:chOff x="107504" y="251356"/>
              <a:chExt cx="6552728" cy="5867244"/>
            </a:xfrm>
          </p:grpSpPr>
          <p:pic>
            <p:nvPicPr>
              <p:cNvPr id="3" name="Picture 2" descr="Screen Shot 2016-04-06 at 01.26.50.png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1520" y="476672"/>
                <a:ext cx="6048672" cy="5641928"/>
              </a:xfrm>
              <a:prstGeom prst="rect">
                <a:avLst/>
              </a:prstGeom>
            </p:spPr>
          </p:pic>
          <p:sp>
            <p:nvSpPr>
              <p:cNvPr id="4" name="TextBox 3"/>
              <p:cNvSpPr txBox="1"/>
              <p:nvPr/>
            </p:nvSpPr>
            <p:spPr>
              <a:xfrm>
                <a:off x="1547664" y="3645024"/>
                <a:ext cx="1144514" cy="64633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AZ 703</a:t>
                </a:r>
              </a:p>
              <a:p>
                <a:r>
                  <a:rPr lang="en-US" b="1" dirty="0" smtClean="0"/>
                  <a:t>CDK1/2 </a:t>
                </a:r>
                <a:r>
                  <a:rPr lang="en-US" b="1" dirty="0" err="1" smtClean="0"/>
                  <a:t>ib</a:t>
                </a:r>
                <a:endParaRPr lang="en-US" b="1" dirty="0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555776" y="3358733"/>
                <a:ext cx="1360694" cy="64633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b="1" dirty="0" smtClean="0"/>
                  <a:t>CYC202</a:t>
                </a:r>
              </a:p>
              <a:p>
                <a:r>
                  <a:rPr lang="en-US" b="1" dirty="0" smtClean="0"/>
                  <a:t>CDK2/7/9 </a:t>
                </a:r>
                <a:r>
                  <a:rPr lang="en-US" b="1" dirty="0" err="1" smtClean="0"/>
                  <a:t>ib</a:t>
                </a:r>
                <a:endParaRPr lang="en-US" b="1" dirty="0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347864" y="1990581"/>
                <a:ext cx="1656184" cy="64633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AG-024322</a:t>
                </a:r>
              </a:p>
              <a:p>
                <a:r>
                  <a:rPr lang="en-US" b="1" dirty="0" smtClean="0"/>
                  <a:t>CDK1/</a:t>
                </a:r>
                <a:r>
                  <a:rPr lang="en-US" b="1" dirty="0"/>
                  <a:t>2</a:t>
                </a:r>
                <a:r>
                  <a:rPr lang="en-US" b="1" dirty="0" smtClean="0"/>
                  <a:t>/</a:t>
                </a:r>
                <a:r>
                  <a:rPr lang="en-US" b="1" dirty="0"/>
                  <a:t>4</a:t>
                </a:r>
                <a:r>
                  <a:rPr lang="en-US" b="1" dirty="0" smtClean="0"/>
                  <a:t> </a:t>
                </a:r>
                <a:r>
                  <a:rPr lang="en-US" b="1" dirty="0" err="1" smtClean="0"/>
                  <a:t>ib</a:t>
                </a:r>
                <a:endParaRPr lang="en-US" b="1" dirty="0"/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5076056" y="1124744"/>
                <a:ext cx="1584176" cy="64633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APR-246</a:t>
                </a:r>
              </a:p>
              <a:p>
                <a:r>
                  <a:rPr lang="en-US" b="1" dirty="0" smtClean="0"/>
                  <a:t>P53 activation</a:t>
                </a:r>
                <a:endParaRPr lang="en-US" b="1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4788024" y="5085184"/>
                <a:ext cx="1656184" cy="646331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PD-0332991</a:t>
                </a:r>
              </a:p>
              <a:p>
                <a:r>
                  <a:rPr lang="en-US" b="1" dirty="0" smtClean="0"/>
                  <a:t>CDK4/6 </a:t>
                </a:r>
                <a:r>
                  <a:rPr lang="en-US" b="1" dirty="0" err="1" smtClean="0"/>
                  <a:t>ib</a:t>
                </a:r>
                <a:endParaRPr lang="en-US" b="1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179512" y="251356"/>
                <a:ext cx="1368152" cy="36933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b="1" dirty="0"/>
                  <a:t>AZD1775</a:t>
                </a:r>
              </a:p>
            </p:txBody>
          </p:sp>
          <p:sp>
            <p:nvSpPr>
              <p:cNvPr id="11" name="Oval 10"/>
              <p:cNvSpPr/>
              <p:nvPr/>
            </p:nvSpPr>
            <p:spPr>
              <a:xfrm>
                <a:off x="107504" y="1268760"/>
                <a:ext cx="1224136" cy="720080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0000"/>
                    </a:solidFill>
                  </a:rPr>
                  <a:t>Wee 1</a:t>
                </a:r>
                <a:endParaRPr lang="en-US" b="1" dirty="0">
                  <a:solidFill>
                    <a:srgbClr val="000000"/>
                  </a:solidFill>
                </a:endParaRPr>
              </a:p>
            </p:txBody>
          </p:sp>
          <p:cxnSp>
            <p:nvCxnSpPr>
              <p:cNvPr id="13" name="Straight Connector 12"/>
              <p:cNvCxnSpPr/>
              <p:nvPr/>
            </p:nvCxnSpPr>
            <p:spPr>
              <a:xfrm>
                <a:off x="683568" y="684312"/>
                <a:ext cx="0" cy="504056"/>
              </a:xfrm>
              <a:prstGeom prst="line">
                <a:avLst/>
              </a:prstGeom>
              <a:ln w="7620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>
                <a:off x="539552" y="1188368"/>
                <a:ext cx="288032" cy="8384"/>
              </a:xfrm>
              <a:prstGeom prst="line">
                <a:avLst/>
              </a:prstGeom>
              <a:ln w="7620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rot="16200000">
                <a:off x="1439652" y="1592796"/>
                <a:ext cx="0" cy="504056"/>
              </a:xfrm>
              <a:prstGeom prst="line">
                <a:avLst/>
              </a:prstGeom>
              <a:ln w="7620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rot="16200000" flipH="1">
                <a:off x="1551856" y="1840632"/>
                <a:ext cx="288032" cy="8384"/>
              </a:xfrm>
              <a:prstGeom prst="line">
                <a:avLst/>
              </a:prstGeom>
              <a:ln w="7620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22"/>
            <p:cNvGrpSpPr/>
            <p:nvPr/>
          </p:nvGrpSpPr>
          <p:grpSpPr>
            <a:xfrm>
              <a:off x="539552" y="620688"/>
              <a:ext cx="288032" cy="512440"/>
              <a:chOff x="7524328" y="2996952"/>
              <a:chExt cx="288032" cy="512440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>
                <a:off x="7668344" y="2996952"/>
                <a:ext cx="0" cy="504056"/>
              </a:xfrm>
              <a:prstGeom prst="line">
                <a:avLst/>
              </a:prstGeom>
              <a:ln w="7620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 flipH="1">
                <a:off x="7524328" y="3501008"/>
                <a:ext cx="288032" cy="8384"/>
              </a:xfrm>
              <a:prstGeom prst="line">
                <a:avLst/>
              </a:prstGeom>
              <a:ln w="76200" cmpd="sng">
                <a:solidFill>
                  <a:srgbClr val="FF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TextBox 25"/>
            <p:cNvSpPr txBox="1"/>
            <p:nvPr/>
          </p:nvSpPr>
          <p:spPr>
            <a:xfrm>
              <a:off x="3115733" y="5733256"/>
              <a:ext cx="1600283" cy="646331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SNS-032</a:t>
              </a:r>
            </a:p>
            <a:p>
              <a:r>
                <a:rPr lang="en-US" b="1" dirty="0" smtClean="0"/>
                <a:t>CDK2/7/9 </a:t>
              </a:r>
              <a:r>
                <a:rPr lang="en-US" b="1" dirty="0" err="1" smtClean="0"/>
                <a:t>ib</a:t>
              </a:r>
              <a:endParaRPr lang="en-US" b="1" dirty="0"/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6444208" y="1916832"/>
            <a:ext cx="253206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Cell Cycle</a:t>
            </a:r>
          </a:p>
          <a:p>
            <a:r>
              <a:rPr lang="en-US" sz="4000" dirty="0" smtClean="0"/>
              <a:t>Checkpoint</a:t>
            </a:r>
          </a:p>
          <a:p>
            <a:r>
              <a:rPr lang="en-US" sz="4000" dirty="0" smtClean="0"/>
              <a:t>Inhibitors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650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86800" cy="1143000"/>
          </a:xfrm>
        </p:spPr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An international, biomarker-directed, randomized, phase II trial of AZD1775 plus paclitaxel and carboplatin (P/C) for the treatment of women with platinum-sensitive, </a:t>
            </a:r>
            <a:r>
              <a:rPr lang="en-US" sz="2400" b="1" i="1" dirty="0">
                <a:solidFill>
                  <a:schemeClr val="tx1"/>
                </a:solidFill>
              </a:rPr>
              <a:t>TP53</a:t>
            </a:r>
            <a:r>
              <a:rPr lang="en-US" sz="2400" b="1" dirty="0">
                <a:solidFill>
                  <a:schemeClr val="tx1"/>
                </a:solidFill>
              </a:rPr>
              <a:t>-mutant ovarian cancer</a:t>
            </a:r>
            <a:r>
              <a:rPr lang="en-US" sz="2400" b="1" dirty="0" smtClean="0">
                <a:solidFill>
                  <a:schemeClr val="tx1"/>
                </a:solidFill>
              </a:rPr>
              <a:t>.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291264" cy="3200400"/>
          </a:xfrm>
        </p:spPr>
        <p:txBody>
          <a:bodyPr>
            <a:noAutofit/>
          </a:bodyPr>
          <a:lstStyle/>
          <a:p>
            <a:r>
              <a:rPr lang="en-US" sz="2400" dirty="0" smtClean="0"/>
              <a:t>121 </a:t>
            </a:r>
            <a:r>
              <a:rPr lang="en-US" sz="2400" dirty="0" err="1"/>
              <a:t>pts</a:t>
            </a:r>
            <a:r>
              <a:rPr lang="en-US" sz="2400" dirty="0"/>
              <a:t> with confirmed </a:t>
            </a:r>
            <a:r>
              <a:rPr lang="en-US" sz="2400" i="1" dirty="0"/>
              <a:t>TP53</a:t>
            </a:r>
            <a:r>
              <a:rPr lang="en-US" sz="2400" dirty="0"/>
              <a:t> mutations were </a:t>
            </a:r>
            <a:r>
              <a:rPr lang="en-US" sz="2400" dirty="0" smtClean="0"/>
              <a:t>randomized</a:t>
            </a:r>
            <a:endParaRPr lang="en-US" sz="2400" dirty="0"/>
          </a:p>
          <a:p>
            <a:r>
              <a:rPr lang="en-US" sz="2400" dirty="0" smtClean="0"/>
              <a:t>PFS was greater </a:t>
            </a:r>
            <a:r>
              <a:rPr lang="en-US" sz="2400" dirty="0"/>
              <a:t>with AZD1775/P/C compared with P/C alone </a:t>
            </a:r>
            <a:r>
              <a:rPr lang="en-US" sz="2400" dirty="0" smtClean="0"/>
              <a:t>(RECIST</a:t>
            </a:r>
            <a:r>
              <a:rPr lang="en-US" sz="2400" dirty="0"/>
              <a:t>: HR 0.55, </a:t>
            </a:r>
            <a:r>
              <a:rPr lang="en-US" sz="2400" i="1" dirty="0" smtClean="0"/>
              <a:t>P</a:t>
            </a:r>
            <a:r>
              <a:rPr lang="en-US" sz="2400" dirty="0"/>
              <a:t>= 0.030, median 42.86 </a:t>
            </a:r>
            <a:r>
              <a:rPr lang="en-US" sz="2400" dirty="0" err="1"/>
              <a:t>vs</a:t>
            </a:r>
            <a:r>
              <a:rPr lang="en-US" sz="2400" dirty="0"/>
              <a:t> 34.86 weeks). </a:t>
            </a:r>
            <a:endParaRPr lang="en-US" sz="2400" dirty="0" smtClean="0"/>
          </a:p>
          <a:p>
            <a:r>
              <a:rPr lang="en-US" sz="2400" dirty="0" smtClean="0"/>
              <a:t>ORRs </a:t>
            </a:r>
            <a:r>
              <a:rPr lang="en-US" sz="2400" dirty="0"/>
              <a:t>were 81.4% </a:t>
            </a:r>
            <a:r>
              <a:rPr lang="en-US" sz="2400" dirty="0" err="1"/>
              <a:t>vs</a:t>
            </a:r>
            <a:r>
              <a:rPr lang="en-US" sz="2400" dirty="0"/>
              <a:t> 75.8% </a:t>
            </a:r>
            <a:r>
              <a:rPr lang="en-US" sz="2400" dirty="0" smtClean="0"/>
              <a:t>(</a:t>
            </a:r>
            <a:r>
              <a:rPr lang="en-US" sz="2400" i="1" dirty="0" smtClean="0"/>
              <a:t>P</a:t>
            </a:r>
            <a:r>
              <a:rPr lang="en-US" sz="2400" dirty="0"/>
              <a:t>= 0.459) </a:t>
            </a:r>
            <a:endParaRPr lang="en-US" sz="2400" dirty="0" smtClean="0"/>
          </a:p>
          <a:p>
            <a:r>
              <a:rPr lang="en-US" sz="2400" dirty="0" smtClean="0"/>
              <a:t>Most </a:t>
            </a:r>
            <a:r>
              <a:rPr lang="en-US" sz="2400" dirty="0"/>
              <a:t>common adverse events (AEs) were nausea (78.0% </a:t>
            </a:r>
            <a:r>
              <a:rPr lang="en-US" sz="2400" dirty="0" err="1"/>
              <a:t>vs</a:t>
            </a:r>
            <a:r>
              <a:rPr lang="en-US" sz="2400" dirty="0"/>
              <a:t> 60.0% for AZD1775/P/C </a:t>
            </a:r>
            <a:r>
              <a:rPr lang="en-US" sz="2400" dirty="0" err="1"/>
              <a:t>vs</a:t>
            </a:r>
            <a:r>
              <a:rPr lang="en-US" sz="2400" dirty="0"/>
              <a:t> P/C, respectively), diarrhea (74.6% </a:t>
            </a:r>
            <a:r>
              <a:rPr lang="en-US" sz="2400" dirty="0" err="1"/>
              <a:t>vs</a:t>
            </a:r>
            <a:r>
              <a:rPr lang="en-US" sz="2400" dirty="0"/>
              <a:t> 36.7%), alopecia (54.2% </a:t>
            </a:r>
            <a:r>
              <a:rPr lang="en-US" sz="2400" dirty="0" err="1"/>
              <a:t>vs</a:t>
            </a:r>
            <a:r>
              <a:rPr lang="en-US" sz="2400" dirty="0"/>
              <a:t> 66.7%) and fatigue (54.2% </a:t>
            </a:r>
            <a:r>
              <a:rPr lang="en-US" sz="2400" dirty="0" err="1"/>
              <a:t>vs</a:t>
            </a:r>
            <a:r>
              <a:rPr lang="en-US" sz="2400" dirty="0"/>
              <a:t> 55.0%). 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457200" y="6248400"/>
            <a:ext cx="2434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Oza</a:t>
            </a:r>
            <a:r>
              <a:rPr lang="en-US" b="1" dirty="0"/>
              <a:t> et al ASCO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680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Phase II study with Wee1 inhibitor AZD1775 plus carboplatin in patients with p53 mutated ovarian cancer refractory or resistant (&lt;3 months) to standard first line </a:t>
            </a:r>
            <a:r>
              <a:rPr lang="en-US" sz="2400" b="1" dirty="0" smtClean="0">
                <a:solidFill>
                  <a:schemeClr val="tx1"/>
                </a:solidFill>
              </a:rPr>
              <a:t>therapy –</a:t>
            </a:r>
            <a:br>
              <a:rPr lang="en-US" sz="2400" b="1" dirty="0" smtClean="0">
                <a:solidFill>
                  <a:schemeClr val="tx1"/>
                </a:solidFill>
              </a:rPr>
            </a:b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16224"/>
            <a:ext cx="8291264" cy="3289176"/>
          </a:xfrm>
        </p:spPr>
        <p:txBody>
          <a:bodyPr>
            <a:noAutofit/>
          </a:bodyPr>
          <a:lstStyle/>
          <a:p>
            <a:r>
              <a:rPr lang="en-US" sz="2400" dirty="0" smtClean="0"/>
              <a:t>Bone </a:t>
            </a:r>
            <a:r>
              <a:rPr lang="en-US" sz="2400" dirty="0"/>
              <a:t>marrow toxicity, fatigue, diarrhea, nausea and vomiting were the most common adverse events. </a:t>
            </a:r>
            <a:endParaRPr lang="en-US" sz="2400" dirty="0" smtClean="0"/>
          </a:p>
          <a:p>
            <a:r>
              <a:rPr lang="en-US" sz="2400" dirty="0" smtClean="0"/>
              <a:t>Out </a:t>
            </a:r>
            <a:r>
              <a:rPr lang="en-US" sz="2400" dirty="0"/>
              <a:t>of 24 </a:t>
            </a:r>
            <a:r>
              <a:rPr lang="en-US" sz="2400" dirty="0" err="1"/>
              <a:t>pts</a:t>
            </a:r>
            <a:r>
              <a:rPr lang="en-US" sz="2400" dirty="0"/>
              <a:t> enrolled, 22 </a:t>
            </a:r>
            <a:r>
              <a:rPr lang="en-US" sz="2400" dirty="0" err="1"/>
              <a:t>pts</a:t>
            </a:r>
            <a:r>
              <a:rPr lang="en-US" sz="2400" dirty="0"/>
              <a:t> were evaluable for study endpoints. </a:t>
            </a:r>
            <a:endParaRPr lang="en-US" sz="2400" dirty="0" smtClean="0"/>
          </a:p>
          <a:p>
            <a:r>
              <a:rPr lang="en-US" sz="2400" dirty="0" smtClean="0"/>
              <a:t>As </a:t>
            </a:r>
            <a:r>
              <a:rPr lang="en-US" sz="2400" dirty="0"/>
              <a:t>best response (RECIST 1.0), 6 </a:t>
            </a:r>
            <a:r>
              <a:rPr lang="en-US" sz="2400" dirty="0" err="1"/>
              <a:t>pts</a:t>
            </a:r>
            <a:r>
              <a:rPr lang="en-US" sz="2400" dirty="0"/>
              <a:t> (27%) showed confirmed partial response (PR) with a median progression-free survival (PFS) of 10.9 months. </a:t>
            </a:r>
            <a:endParaRPr lang="en-US" sz="2400" dirty="0" smtClean="0"/>
          </a:p>
          <a:p>
            <a:r>
              <a:rPr lang="en-US" sz="2400" dirty="0" smtClean="0"/>
              <a:t>Nine </a:t>
            </a:r>
            <a:r>
              <a:rPr lang="en-US" sz="2400" dirty="0" err="1"/>
              <a:t>pts</a:t>
            </a:r>
            <a:r>
              <a:rPr lang="en-US" sz="2400" dirty="0"/>
              <a:t> (41%) had stable disease and 7 </a:t>
            </a:r>
            <a:r>
              <a:rPr lang="en-US" sz="2400" dirty="0" err="1"/>
              <a:t>pts</a:t>
            </a:r>
            <a:r>
              <a:rPr lang="en-US" sz="2400" dirty="0"/>
              <a:t> (32%) had progressive disease as best response, with a median PFS of 5.3 and 1.3 months, respectively. </a:t>
            </a:r>
            <a:endParaRPr lang="en-US" sz="24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533400" y="6248400"/>
            <a:ext cx="2677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Leijen</a:t>
            </a:r>
            <a:r>
              <a:rPr lang="en-US" b="1" dirty="0"/>
              <a:t> et al ASCO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8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 txBox="1">
            <a:spLocks/>
          </p:cNvSpPr>
          <p:nvPr/>
        </p:nvSpPr>
        <p:spPr bwMode="auto">
          <a:xfrm>
            <a:off x="520700" y="381000"/>
            <a:ext cx="805434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FFFFFF"/>
                </a:solidFill>
              </a:rPr>
              <a:t>Consider the last patient in your practice who died of metastatic ovarian cancer</a:t>
            </a:r>
            <a:r>
              <a:rPr lang="mr-IN" sz="2200" b="1" dirty="0" smtClean="0">
                <a:solidFill>
                  <a:srgbClr val="FFFFFF"/>
                </a:solidFill>
              </a:rPr>
              <a:t>…</a:t>
            </a:r>
            <a:endParaRPr lang="en-US" sz="2200" b="1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200" b="1" dirty="0" smtClean="0">
              <a:solidFill>
                <a:srgbClr val="FFFFFF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FFFFFF"/>
                </a:solidFill>
              </a:rPr>
              <a:t>Did the patient enroll on a clinical trial?</a:t>
            </a:r>
            <a:endParaRPr lang="en-US" sz="2200" b="1" dirty="0">
              <a:solidFill>
                <a:srgbClr val="FFFFFF"/>
              </a:solidFill>
            </a:endParaRPr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622300" y="177800"/>
            <a:ext cx="18811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Lucida Grande" charset="0"/>
                <a:ea typeface="ＭＳ Ｐゴシック" charset="0"/>
              </a:defRPr>
            </a:lvl9pPr>
          </a:lstStyle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FFFFFF"/>
                </a:solidFill>
                <a:latin typeface="Arial" charset="0"/>
                <a:cs typeface="Arial" charset="0"/>
              </a:rPr>
              <a:t>AUDIENCE POLL</a:t>
            </a:r>
          </a:p>
        </p:txBody>
      </p:sp>
      <p:graphicFrame>
        <p:nvGraphicFramePr>
          <p:cNvPr id="3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304531"/>
              </p:ext>
            </p:extLst>
          </p:nvPr>
        </p:nvGraphicFramePr>
        <p:xfrm>
          <a:off x="152400" y="2487613"/>
          <a:ext cx="8534400" cy="405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3840292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#1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10760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A 70 </a:t>
            </a:r>
            <a:r>
              <a:rPr lang="en-US" dirty="0" err="1" smtClean="0"/>
              <a:t>y.o</a:t>
            </a:r>
            <a:r>
              <a:rPr lang="en-US" dirty="0" smtClean="0"/>
              <a:t>. woman diagnosed in 8/13 with serous cancer of the ovary</a:t>
            </a:r>
          </a:p>
          <a:p>
            <a:r>
              <a:rPr lang="en-US" dirty="0" smtClean="0"/>
              <a:t>She was treated with neoadjuvant carbo/paclitaxel</a:t>
            </a:r>
          </a:p>
          <a:p>
            <a:r>
              <a:rPr lang="en-US" dirty="0" smtClean="0"/>
              <a:t>Optimal </a:t>
            </a:r>
            <a:r>
              <a:rPr lang="en-US" dirty="0" err="1" smtClean="0"/>
              <a:t>cytoreduction</a:t>
            </a:r>
            <a:r>
              <a:rPr lang="en-US" dirty="0" smtClean="0"/>
              <a:t> in 11/13 followed by 3 cycles of carbo/paclitaxel (2/14)</a:t>
            </a:r>
          </a:p>
          <a:p>
            <a:r>
              <a:rPr lang="en-US" dirty="0" smtClean="0"/>
              <a:t>Recurrent disease in 8/14 started on early phase trial CRLX101 + </a:t>
            </a:r>
            <a:r>
              <a:rPr lang="en-US" dirty="0" err="1" smtClean="0"/>
              <a:t>bevacizumab</a:t>
            </a:r>
            <a:endParaRPr lang="en-US" dirty="0" smtClean="0"/>
          </a:p>
          <a:p>
            <a:r>
              <a:rPr lang="en-US" dirty="0" smtClean="0"/>
              <a:t>Progressive disease 9/15</a:t>
            </a:r>
          </a:p>
          <a:p>
            <a:r>
              <a:rPr lang="en-US" dirty="0" smtClean="0"/>
              <a:t>Started on Phase I trial of </a:t>
            </a:r>
            <a:r>
              <a:rPr lang="en-US" dirty="0" err="1"/>
              <a:t>mirvetuximab</a:t>
            </a:r>
            <a:r>
              <a:rPr lang="en-US" dirty="0"/>
              <a:t> </a:t>
            </a:r>
            <a:r>
              <a:rPr lang="en-US" dirty="0" err="1"/>
              <a:t>soravtansine</a:t>
            </a:r>
            <a:r>
              <a:rPr lang="en-US" dirty="0"/>
              <a:t> </a:t>
            </a:r>
            <a:r>
              <a:rPr lang="en-US" dirty="0" smtClean="0"/>
              <a:t>(IMGN853)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89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95392"/>
            <a:ext cx="4191000" cy="340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095392"/>
            <a:ext cx="4648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82864" y="409592"/>
            <a:ext cx="122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b="1" dirty="0" smtClean="0">
                <a:solidFill>
                  <a:prstClr val="black"/>
                </a:solidFill>
              </a:rPr>
              <a:t>Initial Scan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91655" y="409592"/>
            <a:ext cx="1456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b="1" dirty="0" smtClean="0">
                <a:solidFill>
                  <a:prstClr val="black"/>
                </a:solidFill>
              </a:rPr>
              <a:t>After 2 cycles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30757" y="5167428"/>
            <a:ext cx="47243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 defTabSz="457200">
              <a:buFont typeface="Arial"/>
              <a:buChar char="•"/>
            </a:pPr>
            <a:r>
              <a:rPr lang="en-US" sz="2800" b="1" dirty="0" smtClean="0">
                <a:solidFill>
                  <a:prstClr val="black"/>
                </a:solidFill>
              </a:rPr>
              <a:t>Stayed on trial for 19 cycles</a:t>
            </a:r>
          </a:p>
          <a:p>
            <a:pPr marL="457200" indent="-457200" defTabSz="457200">
              <a:buFont typeface="Arial"/>
              <a:buChar char="•"/>
            </a:pPr>
            <a:r>
              <a:rPr lang="en-US" sz="2800" b="1" dirty="0" smtClean="0">
                <a:solidFill>
                  <a:prstClr val="black"/>
                </a:solidFill>
              </a:rPr>
              <a:t>PD on 2/1/17</a:t>
            </a:r>
            <a:endParaRPr lang="en-US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716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#2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68 </a:t>
            </a:r>
            <a:r>
              <a:rPr lang="en-US" dirty="0" err="1" smtClean="0"/>
              <a:t>y.o</a:t>
            </a:r>
            <a:r>
              <a:rPr lang="en-US" dirty="0" smtClean="0"/>
              <a:t> diagnosed with fallopian tube cancer</a:t>
            </a:r>
          </a:p>
          <a:p>
            <a:r>
              <a:rPr lang="en-US" dirty="0" smtClean="0"/>
              <a:t>1/15 robotic surgery for 4x2x2 pelvic mass with optimal </a:t>
            </a:r>
            <a:r>
              <a:rPr lang="en-US" dirty="0" err="1" smtClean="0"/>
              <a:t>debulking</a:t>
            </a:r>
            <a:r>
              <a:rPr lang="en-US" dirty="0" smtClean="0"/>
              <a:t> IIIC  </a:t>
            </a:r>
          </a:p>
          <a:p>
            <a:r>
              <a:rPr lang="en-US" dirty="0" smtClean="0"/>
              <a:t>She was treated with carbo/paclitaxel 2/15 finished 6/15 Scan showed PE</a:t>
            </a:r>
          </a:p>
          <a:p>
            <a:r>
              <a:rPr lang="en-US" dirty="0" smtClean="0"/>
              <a:t>CA125 increased 1/16; 2/16 scan showed enlarging </a:t>
            </a:r>
            <a:r>
              <a:rPr lang="en-US" dirty="0" err="1" smtClean="0"/>
              <a:t>para</a:t>
            </a:r>
            <a:r>
              <a:rPr lang="en-US" dirty="0" smtClean="0"/>
              <a:t>-aortic LNs</a:t>
            </a:r>
          </a:p>
          <a:p>
            <a:r>
              <a:rPr lang="en-US" dirty="0" smtClean="0"/>
              <a:t>Started on Phase II trial of single agent </a:t>
            </a:r>
            <a:r>
              <a:rPr lang="en-US" dirty="0" err="1" smtClean="0"/>
              <a:t>Pembro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38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Tumor metrics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3 cycles -43%</a:t>
            </a:r>
          </a:p>
          <a:p>
            <a:r>
              <a:rPr lang="en-US" dirty="0" smtClean="0"/>
              <a:t>After 6 cycles -52.7%</a:t>
            </a:r>
          </a:p>
          <a:p>
            <a:r>
              <a:rPr lang="en-US" dirty="0" smtClean="0"/>
              <a:t>After 9 cycles -62.81%</a:t>
            </a:r>
          </a:p>
          <a:p>
            <a:r>
              <a:rPr lang="en-US" dirty="0" smtClean="0"/>
              <a:t>Presently on cycle 13 essentially NED; </a:t>
            </a:r>
            <a:r>
              <a:rPr lang="en-US" smtClean="0"/>
              <a:t>no toxicities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5567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45720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52600"/>
            <a:ext cx="4572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600200" y="1143000"/>
            <a:ext cx="12252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b="1" dirty="0" smtClean="0">
                <a:solidFill>
                  <a:prstClr val="black"/>
                </a:solidFill>
              </a:rPr>
              <a:t>Initial Scan</a:t>
            </a:r>
            <a:endParaRPr lang="en-US" b="1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19800" y="1066800"/>
            <a:ext cx="1456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en-US" b="1" dirty="0" smtClean="0">
                <a:solidFill>
                  <a:prstClr val="black"/>
                </a:solidFill>
              </a:rPr>
              <a:t>After 8 cycles</a:t>
            </a:r>
            <a:endParaRPr 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76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0"/>
            <a:ext cx="8435280" cy="2060848"/>
          </a:xfrm>
        </p:spPr>
        <p:txBody>
          <a:bodyPr anchor="ctr">
            <a:noAutofit/>
          </a:bodyPr>
          <a:lstStyle/>
          <a:p>
            <a:pPr marL="0" indent="0">
              <a:lnSpc>
                <a:spcPct val="90000"/>
              </a:lnSpc>
              <a:spcBef>
                <a:spcPts val="1056"/>
              </a:spcBef>
              <a:buNone/>
            </a:pPr>
            <a:r>
              <a:rPr lang="en-US" sz="2000" b="1" dirty="0">
                <a:solidFill>
                  <a:srgbClr val="BBE0E3"/>
                </a:solidFill>
                <a:latin typeface="Arial" charset="0"/>
                <a:ea typeface="Arial" charset="0"/>
                <a:cs typeface="Arial" charset="0"/>
              </a:rPr>
              <a:t>Cost and reimbursement issues aside, for a patient with metastatic ovarian cancer who has exhausted all approved treatment options and </a:t>
            </a:r>
            <a:r>
              <a:rPr lang="en-US" sz="2000" b="1" dirty="0" smtClean="0">
                <a:solidFill>
                  <a:srgbClr val="BBE0E3"/>
                </a:solidFill>
                <a:latin typeface="Arial" charset="0"/>
                <a:ea typeface="Arial" charset="0"/>
                <a:cs typeface="Arial" charset="0"/>
              </a:rPr>
              <a:t>still </a:t>
            </a:r>
            <a:r>
              <a:rPr lang="en-US" sz="2000" b="1" dirty="0">
                <a:solidFill>
                  <a:srgbClr val="BBE0E3"/>
                </a:solidFill>
                <a:latin typeface="Arial" charset="0"/>
                <a:ea typeface="Arial" charset="0"/>
                <a:cs typeface="Arial" charset="0"/>
              </a:rPr>
              <a:t>has PS = 0, would you treat with an anti-PD-1/PD-L1 antibody? To approximately how many patients with ovarian cancer have you administered a checkpoint inhibitor on or off protocol?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79192" y="2613024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Yes, for select patients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79192" y="3130005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Yes, for select patients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79192" y="3615614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No</a:t>
            </a:r>
            <a:endParaRPr lang="en-US" sz="1300" b="1" dirty="0">
              <a:solidFill>
                <a:prstClr val="white"/>
              </a:solidFill>
              <a:latin typeface="Verdana"/>
              <a:ea typeface="MS PGothic" charset="0"/>
              <a:cs typeface="Verdan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79192" y="4101223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No</a:t>
            </a:r>
            <a:endParaRPr lang="en-US" sz="1300" b="1" dirty="0">
              <a:solidFill>
                <a:prstClr val="white"/>
              </a:solidFill>
              <a:latin typeface="Verdana"/>
              <a:ea typeface="MS PGothic" charset="0"/>
              <a:cs typeface="Verdan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79192" y="4586832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Yes, for select patients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05272" y="2613024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5</a:t>
            </a:r>
            <a:endParaRPr lang="en-US" sz="1300" b="1" dirty="0">
              <a:solidFill>
                <a:prstClr val="white"/>
              </a:solidFill>
              <a:latin typeface="Verdana"/>
              <a:ea typeface="MS PGothic" charset="0"/>
              <a:cs typeface="Verdan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05272" y="3130005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0</a:t>
            </a:r>
            <a:endParaRPr lang="en-US" sz="1300" b="1" dirty="0">
              <a:solidFill>
                <a:prstClr val="white"/>
              </a:solidFill>
              <a:latin typeface="Verdana"/>
              <a:ea typeface="MS PGothic" charset="0"/>
              <a:cs typeface="Verdan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272" y="3615614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&gt;20</a:t>
            </a:r>
            <a:endParaRPr lang="en-US" sz="1300" b="1" dirty="0">
              <a:solidFill>
                <a:prstClr val="white"/>
              </a:solidFill>
              <a:latin typeface="Verdana"/>
              <a:ea typeface="MS PGothic" charset="0"/>
              <a:cs typeface="Verdan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05272" y="4101223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15</a:t>
            </a:r>
            <a:endParaRPr lang="en-US" sz="1300" b="1" dirty="0">
              <a:solidFill>
                <a:prstClr val="white"/>
              </a:solidFill>
              <a:latin typeface="Verdana"/>
              <a:ea typeface="MS PGothic" charset="0"/>
              <a:cs typeface="Verdan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05272" y="4586832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12</a:t>
            </a:r>
            <a:endParaRPr lang="en-US" sz="1300" b="1" dirty="0">
              <a:solidFill>
                <a:prstClr val="white"/>
              </a:solidFill>
              <a:latin typeface="Verdana"/>
              <a:ea typeface="MS PGothic" charset="0"/>
              <a:cs typeface="Verdan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79192" y="2254008"/>
            <a:ext cx="2852928" cy="31089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02E5F"/>
                </a:solidFill>
                <a:latin typeface="Arial" pitchFamily="-72" charset="0"/>
                <a:ea typeface="MS PGothic" charset="0"/>
                <a:cs typeface="MS PGothic" charset="0"/>
              </a:rPr>
              <a:t>ANTI-PD-1/PD-L1 ANTIBODY? </a:t>
            </a:r>
            <a:endParaRPr lang="en-US" sz="1000" b="1" dirty="0">
              <a:solidFill>
                <a:srgbClr val="002E5F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05272" y="2254008"/>
            <a:ext cx="2852928" cy="31089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02E5F"/>
                </a:solidFill>
                <a:latin typeface="Arial" pitchFamily="-72" charset="0"/>
                <a:ea typeface="MS PGothic" charset="0"/>
                <a:cs typeface="MS PGothic" charset="0"/>
              </a:rPr>
              <a:t># OF PATIENTS </a:t>
            </a:r>
            <a:endParaRPr lang="en-US" sz="1000" b="1" dirty="0">
              <a:solidFill>
                <a:srgbClr val="002E5F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79192" y="5052032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No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05272" y="5052032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15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679192" y="5517232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No</a:t>
            </a:r>
            <a:endParaRPr lang="en-US" sz="1300" b="1" dirty="0">
              <a:solidFill>
                <a:prstClr val="white"/>
              </a:solidFill>
              <a:latin typeface="Verdana"/>
              <a:ea typeface="MS PGothic" charset="0"/>
              <a:cs typeface="Verdan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05272" y="5517232"/>
            <a:ext cx="2852928" cy="393192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 defTabSz="455613" fontAlgn="base">
              <a:spcBef>
                <a:spcPct val="0"/>
              </a:spcBef>
              <a:spcAft>
                <a:spcPct val="0"/>
              </a:spcAft>
            </a:pPr>
            <a:r>
              <a:rPr lang="en-US" sz="1300" b="1" dirty="0" smtClean="0">
                <a:solidFill>
                  <a:prstClr val="white"/>
                </a:solidFill>
                <a:latin typeface="Verdana"/>
                <a:ea typeface="MS PGothic" charset="0"/>
                <a:cs typeface="Verdana"/>
              </a:rPr>
              <a:t>0</a:t>
            </a:r>
            <a:endParaRPr lang="en-US" sz="1300" b="1" dirty="0">
              <a:solidFill>
                <a:prstClr val="white"/>
              </a:solidFill>
              <a:latin typeface="Verdana"/>
              <a:ea typeface="MS PGothic" charset="0"/>
              <a:cs typeface="Verdan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500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_HAS_CHART" val="fals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ImmunoGen_Template_v3_CONFIDENTIAL">
  <a:themeElements>
    <a:clrScheme name="Immunogen">
      <a:dk1>
        <a:srgbClr val="2D2D6B"/>
      </a:dk1>
      <a:lt1>
        <a:srgbClr val="FFFFFF"/>
      </a:lt1>
      <a:dk2>
        <a:srgbClr val="2D2D6B"/>
      </a:dk2>
      <a:lt2>
        <a:srgbClr val="B2B2B2"/>
      </a:lt2>
      <a:accent1>
        <a:srgbClr val="FFFFFF"/>
      </a:accent1>
      <a:accent2>
        <a:srgbClr val="65B2D1"/>
      </a:accent2>
      <a:accent3>
        <a:srgbClr val="F9851C"/>
      </a:accent3>
      <a:accent4>
        <a:srgbClr val="25255A"/>
      </a:accent4>
      <a:accent5>
        <a:srgbClr val="307BA3"/>
      </a:accent5>
      <a:accent6>
        <a:srgbClr val="5BA1BD"/>
      </a:accent6>
      <a:hlink>
        <a:srgbClr val="55E1D0"/>
      </a:hlink>
      <a:folHlink>
        <a:srgbClr val="99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65B2D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65B2D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2 13 06 flipbook v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 13 06 flipbook v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8">
        <a:dk1>
          <a:srgbClr val="000000"/>
        </a:dk1>
        <a:lt1>
          <a:srgbClr val="B3B3B3"/>
        </a:lt1>
        <a:dk2>
          <a:srgbClr val="000000"/>
        </a:dk2>
        <a:lt2>
          <a:srgbClr val="000000"/>
        </a:lt2>
        <a:accent1>
          <a:srgbClr val="618FFD"/>
        </a:accent1>
        <a:accent2>
          <a:srgbClr val="00AE00"/>
        </a:accent2>
        <a:accent3>
          <a:srgbClr val="D6D6D6"/>
        </a:accent3>
        <a:accent4>
          <a:srgbClr val="000000"/>
        </a:accent4>
        <a:accent5>
          <a:srgbClr val="B7C6FE"/>
        </a:accent5>
        <a:accent6>
          <a:srgbClr val="009D00"/>
        </a:accent6>
        <a:hlink>
          <a:srgbClr val="FC0128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9">
        <a:dk1>
          <a:srgbClr val="000000"/>
        </a:dk1>
        <a:lt1>
          <a:srgbClr val="B3B3B3"/>
        </a:lt1>
        <a:dk2>
          <a:srgbClr val="000000"/>
        </a:dk2>
        <a:lt2>
          <a:srgbClr val="000000"/>
        </a:lt2>
        <a:accent1>
          <a:srgbClr val="9F9F9F"/>
        </a:accent1>
        <a:accent2>
          <a:srgbClr val="00AE00"/>
        </a:accent2>
        <a:accent3>
          <a:srgbClr val="D6D6D6"/>
        </a:accent3>
        <a:accent4>
          <a:srgbClr val="000000"/>
        </a:accent4>
        <a:accent5>
          <a:srgbClr val="CDCDCD"/>
        </a:accent5>
        <a:accent6>
          <a:srgbClr val="009D00"/>
        </a:accent6>
        <a:hlink>
          <a:srgbClr val="FC0128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1">
        <a:dk1>
          <a:srgbClr val="2D2D6B"/>
        </a:dk1>
        <a:lt1>
          <a:srgbClr val="FFFFFF"/>
        </a:lt1>
        <a:dk2>
          <a:srgbClr val="2D2D6B"/>
        </a:dk2>
        <a:lt2>
          <a:srgbClr val="B2B2B2"/>
        </a:lt2>
        <a:accent1>
          <a:srgbClr val="FFFFFF"/>
        </a:accent1>
        <a:accent2>
          <a:srgbClr val="65B2D1"/>
        </a:accent2>
        <a:accent3>
          <a:srgbClr val="FFFFFF"/>
        </a:accent3>
        <a:accent4>
          <a:srgbClr val="25255A"/>
        </a:accent4>
        <a:accent5>
          <a:srgbClr val="FFFFFF"/>
        </a:accent5>
        <a:accent6>
          <a:srgbClr val="5BA1BD"/>
        </a:accent6>
        <a:hlink>
          <a:srgbClr val="55E1D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- ImmunoGen PPT Template">
  <a:themeElements>
    <a:clrScheme name="Immunogen">
      <a:dk1>
        <a:srgbClr val="2D2D6B"/>
      </a:dk1>
      <a:lt1>
        <a:srgbClr val="FFFFFF"/>
      </a:lt1>
      <a:dk2>
        <a:srgbClr val="2D2D6B"/>
      </a:dk2>
      <a:lt2>
        <a:srgbClr val="B2B2B2"/>
      </a:lt2>
      <a:accent1>
        <a:srgbClr val="FFFFFF"/>
      </a:accent1>
      <a:accent2>
        <a:srgbClr val="65B2D1"/>
      </a:accent2>
      <a:accent3>
        <a:srgbClr val="F9851C"/>
      </a:accent3>
      <a:accent4>
        <a:srgbClr val="25255A"/>
      </a:accent4>
      <a:accent5>
        <a:srgbClr val="307BA3"/>
      </a:accent5>
      <a:accent6>
        <a:srgbClr val="5BA1BD"/>
      </a:accent6>
      <a:hlink>
        <a:srgbClr val="55E1D0"/>
      </a:hlink>
      <a:folHlink>
        <a:srgbClr val="99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65B2D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65B2D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2 13 06 flipbook v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 13 06 flipbook v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8">
        <a:dk1>
          <a:srgbClr val="000000"/>
        </a:dk1>
        <a:lt1>
          <a:srgbClr val="B3B3B3"/>
        </a:lt1>
        <a:dk2>
          <a:srgbClr val="000000"/>
        </a:dk2>
        <a:lt2>
          <a:srgbClr val="000000"/>
        </a:lt2>
        <a:accent1>
          <a:srgbClr val="618FFD"/>
        </a:accent1>
        <a:accent2>
          <a:srgbClr val="00AE00"/>
        </a:accent2>
        <a:accent3>
          <a:srgbClr val="D6D6D6"/>
        </a:accent3>
        <a:accent4>
          <a:srgbClr val="000000"/>
        </a:accent4>
        <a:accent5>
          <a:srgbClr val="B7C6FE"/>
        </a:accent5>
        <a:accent6>
          <a:srgbClr val="009D00"/>
        </a:accent6>
        <a:hlink>
          <a:srgbClr val="FC0128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9">
        <a:dk1>
          <a:srgbClr val="000000"/>
        </a:dk1>
        <a:lt1>
          <a:srgbClr val="B3B3B3"/>
        </a:lt1>
        <a:dk2>
          <a:srgbClr val="000000"/>
        </a:dk2>
        <a:lt2>
          <a:srgbClr val="000000"/>
        </a:lt2>
        <a:accent1>
          <a:srgbClr val="9F9F9F"/>
        </a:accent1>
        <a:accent2>
          <a:srgbClr val="00AE00"/>
        </a:accent2>
        <a:accent3>
          <a:srgbClr val="D6D6D6"/>
        </a:accent3>
        <a:accent4>
          <a:srgbClr val="000000"/>
        </a:accent4>
        <a:accent5>
          <a:srgbClr val="CDCDCD"/>
        </a:accent5>
        <a:accent6>
          <a:srgbClr val="009D00"/>
        </a:accent6>
        <a:hlink>
          <a:srgbClr val="FC0128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1">
        <a:dk1>
          <a:srgbClr val="2D2D6B"/>
        </a:dk1>
        <a:lt1>
          <a:srgbClr val="FFFFFF"/>
        </a:lt1>
        <a:dk2>
          <a:srgbClr val="2D2D6B"/>
        </a:dk2>
        <a:lt2>
          <a:srgbClr val="B2B2B2"/>
        </a:lt2>
        <a:accent1>
          <a:srgbClr val="FFFFFF"/>
        </a:accent1>
        <a:accent2>
          <a:srgbClr val="65B2D1"/>
        </a:accent2>
        <a:accent3>
          <a:srgbClr val="FFFFFF"/>
        </a:accent3>
        <a:accent4>
          <a:srgbClr val="25255A"/>
        </a:accent4>
        <a:accent5>
          <a:srgbClr val="FFFFFF"/>
        </a:accent5>
        <a:accent6>
          <a:srgbClr val="5BA1BD"/>
        </a:accent6>
        <a:hlink>
          <a:srgbClr val="55E1D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ImmunoGen_Template_v3_CONFIDENTIAL">
  <a:themeElements>
    <a:clrScheme name="Immunogen">
      <a:dk1>
        <a:srgbClr val="2D2D6B"/>
      </a:dk1>
      <a:lt1>
        <a:srgbClr val="FFFFFF"/>
      </a:lt1>
      <a:dk2>
        <a:srgbClr val="2D2D6B"/>
      </a:dk2>
      <a:lt2>
        <a:srgbClr val="B2B2B2"/>
      </a:lt2>
      <a:accent1>
        <a:srgbClr val="FFFFFF"/>
      </a:accent1>
      <a:accent2>
        <a:srgbClr val="65B2D1"/>
      </a:accent2>
      <a:accent3>
        <a:srgbClr val="F9851C"/>
      </a:accent3>
      <a:accent4>
        <a:srgbClr val="25255A"/>
      </a:accent4>
      <a:accent5>
        <a:srgbClr val="307BA3"/>
      </a:accent5>
      <a:accent6>
        <a:srgbClr val="5BA1BD"/>
      </a:accent6>
      <a:hlink>
        <a:srgbClr val="55E1D0"/>
      </a:hlink>
      <a:folHlink>
        <a:srgbClr val="99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65B2D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65B2D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2 13 06 flipbook v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 13 06 flipbook v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8">
        <a:dk1>
          <a:srgbClr val="000000"/>
        </a:dk1>
        <a:lt1>
          <a:srgbClr val="B3B3B3"/>
        </a:lt1>
        <a:dk2>
          <a:srgbClr val="000000"/>
        </a:dk2>
        <a:lt2>
          <a:srgbClr val="000000"/>
        </a:lt2>
        <a:accent1>
          <a:srgbClr val="618FFD"/>
        </a:accent1>
        <a:accent2>
          <a:srgbClr val="00AE00"/>
        </a:accent2>
        <a:accent3>
          <a:srgbClr val="D6D6D6"/>
        </a:accent3>
        <a:accent4>
          <a:srgbClr val="000000"/>
        </a:accent4>
        <a:accent5>
          <a:srgbClr val="B7C6FE"/>
        </a:accent5>
        <a:accent6>
          <a:srgbClr val="009D00"/>
        </a:accent6>
        <a:hlink>
          <a:srgbClr val="FC0128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9">
        <a:dk1>
          <a:srgbClr val="000000"/>
        </a:dk1>
        <a:lt1>
          <a:srgbClr val="B3B3B3"/>
        </a:lt1>
        <a:dk2>
          <a:srgbClr val="000000"/>
        </a:dk2>
        <a:lt2>
          <a:srgbClr val="000000"/>
        </a:lt2>
        <a:accent1>
          <a:srgbClr val="9F9F9F"/>
        </a:accent1>
        <a:accent2>
          <a:srgbClr val="00AE00"/>
        </a:accent2>
        <a:accent3>
          <a:srgbClr val="D6D6D6"/>
        </a:accent3>
        <a:accent4>
          <a:srgbClr val="000000"/>
        </a:accent4>
        <a:accent5>
          <a:srgbClr val="CDCDCD"/>
        </a:accent5>
        <a:accent6>
          <a:srgbClr val="009D00"/>
        </a:accent6>
        <a:hlink>
          <a:srgbClr val="FC0128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1">
        <a:dk1>
          <a:srgbClr val="2D2D6B"/>
        </a:dk1>
        <a:lt1>
          <a:srgbClr val="FFFFFF"/>
        </a:lt1>
        <a:dk2>
          <a:srgbClr val="2D2D6B"/>
        </a:dk2>
        <a:lt2>
          <a:srgbClr val="B2B2B2"/>
        </a:lt2>
        <a:accent1>
          <a:srgbClr val="FFFFFF"/>
        </a:accent1>
        <a:accent2>
          <a:srgbClr val="65B2D1"/>
        </a:accent2>
        <a:accent3>
          <a:srgbClr val="FFFFFF"/>
        </a:accent3>
        <a:accent4>
          <a:srgbClr val="25255A"/>
        </a:accent4>
        <a:accent5>
          <a:srgbClr val="FFFFFF"/>
        </a:accent5>
        <a:accent6>
          <a:srgbClr val="5BA1BD"/>
        </a:accent6>
        <a:hlink>
          <a:srgbClr val="55E1D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ImmunoGen_Template_v3_CONFIDENTIAL">
  <a:themeElements>
    <a:clrScheme name="Immunogen">
      <a:dk1>
        <a:srgbClr val="2D2D6B"/>
      </a:dk1>
      <a:lt1>
        <a:srgbClr val="FFFFFF"/>
      </a:lt1>
      <a:dk2>
        <a:srgbClr val="2D2D6B"/>
      </a:dk2>
      <a:lt2>
        <a:srgbClr val="B2B2B2"/>
      </a:lt2>
      <a:accent1>
        <a:srgbClr val="FFFFFF"/>
      </a:accent1>
      <a:accent2>
        <a:srgbClr val="65B2D1"/>
      </a:accent2>
      <a:accent3>
        <a:srgbClr val="F9851C"/>
      </a:accent3>
      <a:accent4>
        <a:srgbClr val="25255A"/>
      </a:accent4>
      <a:accent5>
        <a:srgbClr val="307BA3"/>
      </a:accent5>
      <a:accent6>
        <a:srgbClr val="5BA1BD"/>
      </a:accent6>
      <a:hlink>
        <a:srgbClr val="55E1D0"/>
      </a:hlink>
      <a:folHlink>
        <a:srgbClr val="99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65B2D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12700" cap="flat" cmpd="sng" algn="ctr">
          <a:solidFill>
            <a:srgbClr val="65B2D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2 13 06 flipbook v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 13 06 flipbook v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8">
        <a:dk1>
          <a:srgbClr val="000000"/>
        </a:dk1>
        <a:lt1>
          <a:srgbClr val="B3B3B3"/>
        </a:lt1>
        <a:dk2>
          <a:srgbClr val="000000"/>
        </a:dk2>
        <a:lt2>
          <a:srgbClr val="000000"/>
        </a:lt2>
        <a:accent1>
          <a:srgbClr val="618FFD"/>
        </a:accent1>
        <a:accent2>
          <a:srgbClr val="00AE00"/>
        </a:accent2>
        <a:accent3>
          <a:srgbClr val="D6D6D6"/>
        </a:accent3>
        <a:accent4>
          <a:srgbClr val="000000"/>
        </a:accent4>
        <a:accent5>
          <a:srgbClr val="B7C6FE"/>
        </a:accent5>
        <a:accent6>
          <a:srgbClr val="009D00"/>
        </a:accent6>
        <a:hlink>
          <a:srgbClr val="FC0128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9">
        <a:dk1>
          <a:srgbClr val="000000"/>
        </a:dk1>
        <a:lt1>
          <a:srgbClr val="B3B3B3"/>
        </a:lt1>
        <a:dk2>
          <a:srgbClr val="000000"/>
        </a:dk2>
        <a:lt2>
          <a:srgbClr val="000000"/>
        </a:lt2>
        <a:accent1>
          <a:srgbClr val="9F9F9F"/>
        </a:accent1>
        <a:accent2>
          <a:srgbClr val="00AE00"/>
        </a:accent2>
        <a:accent3>
          <a:srgbClr val="D6D6D6"/>
        </a:accent3>
        <a:accent4>
          <a:srgbClr val="000000"/>
        </a:accent4>
        <a:accent5>
          <a:srgbClr val="CDCDCD"/>
        </a:accent5>
        <a:accent6>
          <a:srgbClr val="009D00"/>
        </a:accent6>
        <a:hlink>
          <a:srgbClr val="FC0128"/>
        </a:hlink>
        <a:folHlink>
          <a:srgbClr val="CECE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13 06 flipbook v2 1">
        <a:dk1>
          <a:srgbClr val="2D2D6B"/>
        </a:dk1>
        <a:lt1>
          <a:srgbClr val="FFFFFF"/>
        </a:lt1>
        <a:dk2>
          <a:srgbClr val="2D2D6B"/>
        </a:dk2>
        <a:lt2>
          <a:srgbClr val="B2B2B2"/>
        </a:lt2>
        <a:accent1>
          <a:srgbClr val="FFFFFF"/>
        </a:accent1>
        <a:accent2>
          <a:srgbClr val="65B2D1"/>
        </a:accent2>
        <a:accent3>
          <a:srgbClr val="FFFFFF"/>
        </a:accent3>
        <a:accent4>
          <a:srgbClr val="25255A"/>
        </a:accent4>
        <a:accent5>
          <a:srgbClr val="FFFFFF"/>
        </a:accent5>
        <a:accent6>
          <a:srgbClr val="5BA1BD"/>
        </a:accent6>
        <a:hlink>
          <a:srgbClr val="55E1D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4_Blank Presentation">
  <a:themeElements>
    <a:clrScheme name="">
      <a:dk1>
        <a:srgbClr val="FFFFFF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DADADA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Blank Presentation">
    <a:majorFont>
      <a:latin typeface="Arial"/>
      <a:ea typeface="ＭＳ Ｐゴシック"/>
      <a:cs typeface="ＭＳ Ｐゴシック"/>
    </a:majorFont>
    <a:minorFont>
      <a:latin typeface="Arial"/>
      <a:ea typeface="ＭＳ Ｐゴシック"/>
      <a:cs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12340</TotalTime>
  <Words>1873</Words>
  <Application>Microsoft Macintosh PowerPoint</Application>
  <PresentationFormat>On-screen Show (4:3)</PresentationFormat>
  <Paragraphs>453</Paragraphs>
  <Slides>25</Slides>
  <Notes>9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48" baseType="lpstr">
      <vt:lpstr>Arial</vt:lpstr>
      <vt:lpstr>Arial Narrow</vt:lpstr>
      <vt:lpstr>Arial Narrow Bold</vt:lpstr>
      <vt:lpstr>Calibri</vt:lpstr>
      <vt:lpstr>Lucida Grande</vt:lpstr>
      <vt:lpstr>Mangal</vt:lpstr>
      <vt:lpstr>MS PGothic</vt:lpstr>
      <vt:lpstr>ＭＳ Ｐゴシック</vt:lpstr>
      <vt:lpstr>Symbol</vt:lpstr>
      <vt:lpstr>Times</vt:lpstr>
      <vt:lpstr>Times New Roman</vt:lpstr>
      <vt:lpstr>Verdana</vt:lpstr>
      <vt:lpstr>Wingdings</vt:lpstr>
      <vt:lpstr>ヒラギノ角ゴ Pro W3</vt:lpstr>
      <vt:lpstr>1_ImmunoGen_Template_v3_CONFIDENTIAL</vt:lpstr>
      <vt:lpstr>5- ImmunoGen PPT Template</vt:lpstr>
      <vt:lpstr>ImmunoGen_Template_v3_CONFIDENTIAL</vt:lpstr>
      <vt:lpstr>4_ImmunoGen_Template_v3_CONFIDENTIAL</vt:lpstr>
      <vt:lpstr>Office Theme</vt:lpstr>
      <vt:lpstr>Custom Design</vt:lpstr>
      <vt:lpstr>1_Black</vt:lpstr>
      <vt:lpstr>4_Blank Presentation</vt:lpstr>
      <vt:lpstr>think-cell Slide</vt:lpstr>
      <vt:lpstr>PowerPoint Presentation</vt:lpstr>
      <vt:lpstr>PowerPoint Presentation</vt:lpstr>
      <vt:lpstr>PowerPoint Presentation</vt:lpstr>
      <vt:lpstr>Case #1</vt:lpstr>
      <vt:lpstr>PowerPoint Presentation</vt:lpstr>
      <vt:lpstr>Case #2</vt:lpstr>
      <vt:lpstr>Tumor metrics</vt:lpstr>
      <vt:lpstr>PowerPoint Presentation</vt:lpstr>
      <vt:lpstr>PowerPoint Presentation</vt:lpstr>
      <vt:lpstr>Disclosure</vt:lpstr>
      <vt:lpstr>Mirvetuximab Soravtansine (IMGN853) – Antibody-Drug Conjugate Targeting Folate Receptor a</vt:lpstr>
      <vt:lpstr>Correlation in FRα Expression Between Paired Primary and Metastatic Samples</vt:lpstr>
      <vt:lpstr>PowerPoint Presentation</vt:lpstr>
      <vt:lpstr>Baseline Demographics </vt:lpstr>
      <vt:lpstr>Investigator Experience – Improved Safety Profile </vt:lpstr>
      <vt:lpstr>Maximum Percent Change in Target Lesions from Baseline</vt:lpstr>
      <vt:lpstr>ORR by Number of Prior Lines and FRα Expression </vt:lpstr>
      <vt:lpstr>FORWARD I:         Phase 3 Trial Open for Enrollment</vt:lpstr>
      <vt:lpstr>                         Combination Regimens in                          Ovarian Cancer</vt:lpstr>
      <vt:lpstr>PowerPoint Presentation</vt:lpstr>
      <vt:lpstr>PowerPoint Presentation</vt:lpstr>
      <vt:lpstr>PowerPoint Presentation</vt:lpstr>
      <vt:lpstr>PowerPoint Presentation</vt:lpstr>
      <vt:lpstr>An international, biomarker-directed, randomized, phase II trial of AZD1775 plus paclitaxel and carboplatin (P/C) for the treatment of women with platinum-sensitive, TP53-mutant ovarian cancer. </vt:lpstr>
      <vt:lpstr>Phase II study with Wee1 inhibitor AZD1775 plus carboplatin in patients with p53 mutated ovarian cancer refractory or resistant (&lt;3 months) to standard first line therapy – </vt:lpstr>
    </vt:vector>
  </TitlesOfParts>
  <Manager/>
  <Company>Research To Practice</Company>
  <LinksUpToDate>false</LinksUpToDate>
  <SharedDoc>false</SharedDoc>
  <HyperlinkBase/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Aura Herrmann</cp:lastModifiedBy>
  <cp:revision>431</cp:revision>
  <cp:lastPrinted>2017-05-19T21:16:17Z</cp:lastPrinted>
  <dcterms:created xsi:type="dcterms:W3CDTF">2015-04-03T13:25:33Z</dcterms:created>
  <dcterms:modified xsi:type="dcterms:W3CDTF">2017-06-20T18:49:41Z</dcterms:modified>
  <cp:category/>
</cp:coreProperties>
</file>