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xlsx" ContentType="application/vnd.openxmlformats-officedocument.spreadsheetml.sheet"/>
  <Default Extension="tif" ContentType="image/tif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theme/theme3.xml" ContentType="application/vnd.openxmlformats-officedocument.theme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theme/theme4.xml" ContentType="application/vnd.openxmlformats-officedocument.theme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theme/theme6.xml" ContentType="application/vnd.openxmlformats-officedocument.theme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1.xml" ContentType="application/vnd.openxmlformats-officedocument.presentationml.tags+xml"/>
  <Override PartName="/ppt/notesSlides/notesSlide3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tags/tag3.xml" ContentType="application/vnd.openxmlformats-officedocument.presentationml.tags+xml"/>
  <Override PartName="/ppt/notesSlides/notesSlide8.xml" ContentType="application/vnd.openxmlformats-officedocument.presentationml.notesSlide+xml"/>
  <Override PartName="/ppt/charts/chart4.xml" ContentType="application/vnd.openxmlformats-officedocument.drawingml.chart+xml"/>
  <Override PartName="/ppt/theme/themeOverride4.xml" ContentType="application/vnd.openxmlformats-officedocument.themeOverride+xml"/>
  <Override PartName="/ppt/notesSlides/notesSlide9.xml" ContentType="application/vnd.openxmlformats-officedocument.presentationml.notesSlide+xml"/>
  <Override PartName="/ppt/charts/chart5.xml" ContentType="application/vnd.openxmlformats-officedocument.drawingml.chart+xml"/>
  <Override PartName="/ppt/theme/themeOverride5.xml" ContentType="application/vnd.openxmlformats-officedocument.themeOverride+xml"/>
  <Override PartName="/ppt/tags/tag4.xml" ContentType="application/vnd.openxmlformats-officedocument.presentationml.tags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2" r:id="rId1"/>
    <p:sldMasterId id="2147483705" r:id="rId2"/>
    <p:sldMasterId id="2147483717" r:id="rId3"/>
    <p:sldMasterId id="2147483729" r:id="rId4"/>
    <p:sldMasterId id="2147483741" r:id="rId5"/>
    <p:sldMasterId id="2147483753" r:id="rId6"/>
    <p:sldMasterId id="2147483775" r:id="rId7"/>
  </p:sldMasterIdLst>
  <p:notesMasterIdLst>
    <p:notesMasterId r:id="rId38"/>
  </p:notesMasterIdLst>
  <p:sldIdLst>
    <p:sldId id="293" r:id="rId8"/>
    <p:sldId id="292" r:id="rId9"/>
    <p:sldId id="288" r:id="rId10"/>
    <p:sldId id="304" r:id="rId11"/>
    <p:sldId id="294" r:id="rId12"/>
    <p:sldId id="309" r:id="rId13"/>
    <p:sldId id="295" r:id="rId14"/>
    <p:sldId id="289" r:id="rId15"/>
    <p:sldId id="290" r:id="rId16"/>
    <p:sldId id="291" r:id="rId17"/>
    <p:sldId id="306" r:id="rId18"/>
    <p:sldId id="299" r:id="rId19"/>
    <p:sldId id="307" r:id="rId20"/>
    <p:sldId id="308" r:id="rId21"/>
    <p:sldId id="303" r:id="rId22"/>
    <p:sldId id="287" r:id="rId23"/>
    <p:sldId id="278" r:id="rId24"/>
    <p:sldId id="271" r:id="rId25"/>
    <p:sldId id="282" r:id="rId26"/>
    <p:sldId id="284" r:id="rId27"/>
    <p:sldId id="277" r:id="rId28"/>
    <p:sldId id="279" r:id="rId29"/>
    <p:sldId id="280" r:id="rId30"/>
    <p:sldId id="281" r:id="rId31"/>
    <p:sldId id="258" r:id="rId32"/>
    <p:sldId id="262" r:id="rId33"/>
    <p:sldId id="263" r:id="rId34"/>
    <p:sldId id="265" r:id="rId35"/>
    <p:sldId id="286" r:id="rId36"/>
    <p:sldId id="266" r:id="rId37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394"/>
    <p:restoredTop sz="95315" autoAdjust="0"/>
  </p:normalViewPr>
  <p:slideViewPr>
    <p:cSldViewPr snapToGrid="0" snapToObjects="1">
      <p:cViewPr>
        <p:scale>
          <a:sx n="100" d="100"/>
          <a:sy n="100" d="100"/>
        </p:scale>
        <p:origin x="1536" y="4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9" Type="http://schemas.openxmlformats.org/officeDocument/2006/relationships/slide" Target="slides/slide2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37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39" Type="http://schemas.openxmlformats.org/officeDocument/2006/relationships/presProps" Target="presProps.xml"/><Relationship Id="rId40" Type="http://schemas.openxmlformats.org/officeDocument/2006/relationships/viewProps" Target="viewProps.xml"/><Relationship Id="rId41" Type="http://schemas.openxmlformats.org/officeDocument/2006/relationships/theme" Target="theme/theme1.xml"/><Relationship Id="rId4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4.xml"/><Relationship Id="rId2" Type="http://schemas.openxmlformats.org/officeDocument/2006/relationships/package" Target="../embeddings/Microsoft_Excel_Worksheet4.xlsx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5.xml"/><Relationship Id="rId2" Type="http://schemas.openxmlformats.org/officeDocument/2006/relationships/package" Target="../embeddings/Microsoft_Excel_Worksheet5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8213113985752"/>
          <c:y val="0.0448275098425197"/>
          <c:w val="0.486305996679288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Other</c:v>
                </c:pt>
                <c:pt idx="1">
                  <c:v>Carboplatin/paclitaxel/bevacizumab</c:v>
                </c:pt>
                <c:pt idx="2">
                  <c:v>Carboplatin/paclitaxel</c:v>
                </c:pt>
                <c:pt idx="3">
                  <c:v>Cisplatin/gemcitabine/bevacizumab</c:v>
                </c:pt>
                <c:pt idx="4">
                  <c:v>Carboplatin/gemcitabine</c:v>
                </c:pt>
                <c:pt idx="5">
                  <c:v>Cisplatin/paclitaxel/bevacizumab</c:v>
                </c:pt>
                <c:pt idx="6">
                  <c:v>Cisplatin/paclitaxel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0.0</c:v>
                </c:pt>
                <c:pt idx="1">
                  <c:v>0.29</c:v>
                </c:pt>
                <c:pt idx="2">
                  <c:v>0.06</c:v>
                </c:pt>
                <c:pt idx="3">
                  <c:v>0.06</c:v>
                </c:pt>
                <c:pt idx="4">
                  <c:v>0.02</c:v>
                </c:pt>
                <c:pt idx="5">
                  <c:v>0.54</c:v>
                </c:pt>
                <c:pt idx="6">
                  <c:v>0.02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015082672"/>
        <c:axId val="-909846976"/>
      </c:barChart>
      <c:catAx>
        <c:axId val="-1015082672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500" b="1" i="0"/>
            </a:pPr>
            <a:endParaRPr lang="en-US"/>
          </a:p>
        </c:txPr>
        <c:crossAx val="-909846976"/>
        <c:crosses val="autoZero"/>
        <c:auto val="1"/>
        <c:lblAlgn val="ctr"/>
        <c:lblOffset val="100"/>
        <c:noMultiLvlLbl val="0"/>
      </c:catAx>
      <c:valAx>
        <c:axId val="-90984697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00" b="1" i="0"/>
            </a:pPr>
            <a:endParaRPr lang="en-US"/>
          </a:p>
        </c:txPr>
        <c:crossAx val="-1015082672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8213113985752"/>
          <c:y val="0.0448275098425197"/>
          <c:w val="0.486305996679288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sz="1500"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Other</c:v>
                </c:pt>
                <c:pt idx="1">
                  <c:v>Carboplatin/paclitaxel/bevacizumab</c:v>
                </c:pt>
                <c:pt idx="2">
                  <c:v>Carboplatin/paclitaxel</c:v>
                </c:pt>
                <c:pt idx="3">
                  <c:v>Cisplatin/gemcitabine/bevacizumab</c:v>
                </c:pt>
                <c:pt idx="4">
                  <c:v>Carboplatin/gemcitabine</c:v>
                </c:pt>
                <c:pt idx="5">
                  <c:v>Cisplatin/paclitaxel/bevacizumab</c:v>
                </c:pt>
                <c:pt idx="6">
                  <c:v>Cisplatin/paclitaxel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0.0</c:v>
                </c:pt>
                <c:pt idx="1">
                  <c:v>0.41</c:v>
                </c:pt>
                <c:pt idx="2">
                  <c:v>0.1</c:v>
                </c:pt>
                <c:pt idx="3">
                  <c:v>0.02</c:v>
                </c:pt>
                <c:pt idx="4">
                  <c:v>0.08</c:v>
                </c:pt>
                <c:pt idx="5">
                  <c:v>0.35</c:v>
                </c:pt>
                <c:pt idx="6">
                  <c:v>0.04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857418864"/>
        <c:axId val="-857374960"/>
      </c:barChart>
      <c:catAx>
        <c:axId val="-85741886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500" b="1" i="0"/>
            </a:pPr>
            <a:endParaRPr lang="en-US"/>
          </a:p>
        </c:txPr>
        <c:crossAx val="-857374960"/>
        <c:crosses val="autoZero"/>
        <c:auto val="1"/>
        <c:lblAlgn val="ctr"/>
        <c:lblOffset val="100"/>
        <c:noMultiLvlLbl val="0"/>
      </c:catAx>
      <c:valAx>
        <c:axId val="-857374960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00" b="1" i="0"/>
            </a:pPr>
            <a:endParaRPr lang="en-US"/>
          </a:p>
        </c:txPr>
        <c:crossAx val="-857418864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8213113985752"/>
          <c:y val="0.0448275098425197"/>
          <c:w val="0.615314960629921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Yes, occasionally</c:v>
                </c:pt>
                <c:pt idx="1">
                  <c:v>Yes, frequently</c:v>
                </c:pt>
                <c:pt idx="2">
                  <c:v>No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0.28</c:v>
                </c:pt>
                <c:pt idx="1">
                  <c:v>0.16</c:v>
                </c:pt>
                <c:pt idx="2">
                  <c:v>0.56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1023323280"/>
        <c:axId val="-1023321232"/>
      </c:barChart>
      <c:catAx>
        <c:axId val="-102332328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599" b="1" i="0"/>
            </a:pPr>
            <a:endParaRPr lang="en-US"/>
          </a:p>
        </c:txPr>
        <c:crossAx val="-1023321232"/>
        <c:crosses val="autoZero"/>
        <c:auto val="1"/>
        <c:lblAlgn val="ctr"/>
        <c:lblOffset val="100"/>
        <c:noMultiLvlLbl val="0"/>
      </c:catAx>
      <c:valAx>
        <c:axId val="-102332123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-1023323280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8213113985752"/>
          <c:y val="0.0448275098425197"/>
          <c:w val="0.615314960629921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Sheet1!$A$2:$A$4</c:f>
              <c:strCache>
                <c:ptCount val="3"/>
                <c:pt idx="0">
                  <c:v>Yes, only in metastatic disease</c:v>
                </c:pt>
                <c:pt idx="1">
                  <c:v>Yes</c:v>
                </c:pt>
                <c:pt idx="2">
                  <c:v>No</c:v>
                </c:pt>
              </c:strCache>
            </c:strRef>
          </c:cat>
          <c:val>
            <c:numRef>
              <c:f>Sheet1!$B$2:$B$4</c:f>
              <c:numCache>
                <c:formatCode>0%</c:formatCode>
                <c:ptCount val="3"/>
                <c:pt idx="0">
                  <c:v>0.08</c:v>
                </c:pt>
                <c:pt idx="1">
                  <c:v>0.69</c:v>
                </c:pt>
                <c:pt idx="2">
                  <c:v>0.23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859693616"/>
        <c:axId val="-859683184"/>
      </c:barChart>
      <c:catAx>
        <c:axId val="-8596936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599" b="1" i="0"/>
            </a:pPr>
            <a:endParaRPr lang="en-US"/>
          </a:p>
        </c:txPr>
        <c:crossAx val="-859683184"/>
        <c:crosses val="autoZero"/>
        <c:auto val="1"/>
        <c:lblAlgn val="ctr"/>
        <c:lblOffset val="100"/>
        <c:noMultiLvlLbl val="0"/>
      </c:catAx>
      <c:valAx>
        <c:axId val="-85968318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-859693616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8213113985752"/>
          <c:y val="0.0448275098425197"/>
          <c:w val="0.615314960629921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Sheet1!$A$2:$A$6</c:f>
              <c:strCache>
                <c:ptCount val="5"/>
                <c:pt idx="0">
                  <c:v>I don't know</c:v>
                </c:pt>
                <c:pt idx="1">
                  <c:v>Yes, beyond second line</c:v>
                </c:pt>
                <c:pt idx="2">
                  <c:v>Yes, second line</c:v>
                </c:pt>
                <c:pt idx="3">
                  <c:v>Yes, first line</c:v>
                </c:pt>
                <c:pt idx="4">
                  <c:v>No</c:v>
                </c:pt>
              </c:strCache>
            </c:strRef>
          </c:cat>
          <c:val>
            <c:numRef>
              <c:f>Sheet1!$B$2:$B$6</c:f>
              <c:numCache>
                <c:formatCode>0%</c:formatCode>
                <c:ptCount val="5"/>
                <c:pt idx="0">
                  <c:v>0.34</c:v>
                </c:pt>
                <c:pt idx="1">
                  <c:v>0.18</c:v>
                </c:pt>
                <c:pt idx="2">
                  <c:v>0.29</c:v>
                </c:pt>
                <c:pt idx="3">
                  <c:v>0.13</c:v>
                </c:pt>
                <c:pt idx="4">
                  <c:v>0.06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859078944"/>
        <c:axId val="-858854352"/>
      </c:barChart>
      <c:catAx>
        <c:axId val="-859078944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599" b="1" i="0"/>
            </a:pPr>
            <a:endParaRPr lang="en-US"/>
          </a:p>
        </c:txPr>
        <c:crossAx val="-858854352"/>
        <c:crosses val="autoZero"/>
        <c:auto val="1"/>
        <c:lblAlgn val="ctr"/>
        <c:lblOffset val="100"/>
        <c:noMultiLvlLbl val="0"/>
      </c:catAx>
      <c:valAx>
        <c:axId val="-858854352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-859078944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D792562-24A4-E549-BB7C-B79310EBA273}" type="datetimeFigureOut">
              <a:rPr lang="en-US" smtClean="0"/>
              <a:t>6/20/17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FAD57F-805F-2B45-9F85-4C14E7D1105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63299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7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8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9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2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4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C5347-2849-144A-8F8B-479BADADD8AF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3324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AD57F-805F-2B45-9F85-4C14E7D11057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0944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6945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46694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dirty="0" smtClean="0"/>
          </a:p>
        </p:txBody>
      </p:sp>
      <p:sp>
        <p:nvSpPr>
          <p:cNvPr id="46694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20884" indent="-277263" eaLnBrk="0" hangingPunct="0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09053" indent="-221811" eaLnBrk="0" hangingPunct="0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552674" indent="-221811" eaLnBrk="0" hangingPunct="0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1996295" indent="-221811" eaLnBrk="0" hangingPunct="0"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439916" indent="-2218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883538" indent="-2218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327159" indent="-2218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770780" indent="-221811" eaLnBrk="0" fontAlgn="base" hangingPunct="0">
              <a:spcBef>
                <a:spcPct val="0"/>
              </a:spcBef>
              <a:spcAft>
                <a:spcPct val="0"/>
              </a:spcAft>
              <a:defRPr sz="23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eaLnBrk="1" hangingPunct="1"/>
            <a:fld id="{C4B0ABD0-B3BF-4573-8BF4-1455F5201F8E}" type="slidenum">
              <a:rPr lang="en-US" sz="1200">
                <a:solidFill>
                  <a:srgbClr val="000000"/>
                </a:solidFill>
                <a:latin typeface="Calibri" pitchFamily="34" charset="0"/>
                <a:cs typeface="Arial" pitchFamily="34" charset="0"/>
              </a:rPr>
              <a:pPr eaLnBrk="1" hangingPunct="1"/>
              <a:t>18</a:t>
            </a:fld>
            <a:endParaRPr lang="en-US" sz="1200">
              <a:solidFill>
                <a:srgbClr val="000000"/>
              </a:solidFill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AD57F-805F-2B45-9F85-4C14E7D11057}" type="slidenum">
              <a:rPr lang="en-US" smtClean="0"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3811923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AD57F-805F-2B45-9F85-4C14E7D11057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0944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AD57F-805F-2B45-9F85-4C14E7D11057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0944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AD57F-805F-2B45-9F85-4C14E7D11057}" type="slidenum">
              <a:rPr lang="en-US" smtClean="0"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220944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7" name="Shape 54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548" name="Shape 54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2200" dirty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" name="Shape 60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602" name="Shape 60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2200" dirty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5" name="Shape 63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636" name="Shape 63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2200" dirty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Shape 70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pPr lvl="0"/>
            <a:endParaRPr/>
          </a:p>
        </p:txBody>
      </p:sp>
      <p:sp>
        <p:nvSpPr>
          <p:cNvPr id="701" name="Shape 70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lvl="0">
              <a:defRPr sz="1800"/>
            </a:pPr>
            <a:endParaRPr sz="22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 b="1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 b="1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 b="1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fontAlgn="base" hangingPunct="0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 sz="1200" b="1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117493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4FAD57F-805F-2B45-9F85-4C14E7D11057}" type="slidenum">
              <a:rPr lang="en-US" smtClean="0"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177928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 b="1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 b="1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 b="1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fontAlgn="base" hangingPunct="0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US" sz="1200" b="1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66974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C5347-2849-144A-8F8B-479BADADD8AF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96943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C5347-2849-144A-8F8B-479BADADD8AF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20364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F1C5347-2849-144A-8F8B-479BADADD8AF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34207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fontAlgn="base" hangingPunct="0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fontAlgn="base" hangingPunct="0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4223641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fontAlgn="base" hangingPunct="0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fontAlgn="base" hangingPunct="0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15263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fontAlgn="base" hangingPunct="0">
              <a:spcBef>
                <a:spcPct val="0"/>
              </a:spcBef>
              <a:spcAft>
                <a:spcPct val="0"/>
              </a:spcAft>
            </a:pPr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fontAlgn="base" hangingPunct="0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 eaLnBrk="0" fontAlgn="base" hangingPunct="0">
              <a:spcBef>
                <a:spcPct val="0"/>
              </a:spcBef>
              <a:spcAft>
                <a:spcPct val="0"/>
              </a:spcAft>
            </a:pPr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 eaLnBrk="0" fontAlgn="base" hangingPunct="0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831706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Relationship Id="rId2" Type="http://schemas.openxmlformats.org/officeDocument/2006/relationships/image" Target="../media/image3.png"/><Relationship Id="rId3" Type="http://schemas.openxmlformats.org/officeDocument/2006/relationships/image" Target="../media/image4.png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Relationship Id="rId2" Type="http://schemas.openxmlformats.org/officeDocument/2006/relationships/image" Target="../media/image6.png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E996-DD26-9F43-9838-FE463C24AA3B}" type="datetimeFigureOut">
              <a:rPr lang="en-US" smtClean="0"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463A-829B-2E4E-9776-9B670A31C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5253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E996-DD26-9F43-9838-FE463C24AA3B}" type="datetimeFigureOut">
              <a:rPr lang="en-US" smtClean="0"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463A-829B-2E4E-9776-9B670A31C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16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E996-DD26-9F43-9838-FE463C24AA3B}" type="datetimeFigureOut">
              <a:rPr lang="en-US" smtClean="0"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463A-829B-2E4E-9776-9B670A31C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048110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HS PPT TemplateSpecifics (Regional only)(New 2008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hape 35"/>
          <p:cNvSpPr>
            <a:spLocks noGrp="1"/>
          </p:cNvSpPr>
          <p:nvPr>
            <p:ph type="title"/>
          </p:nvPr>
        </p:nvSpPr>
        <p:spPr>
          <a:xfrm>
            <a:off x="687586" y="0"/>
            <a:ext cx="7768828" cy="1375172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40638" marR="40638" algn="ctr" defTabSz="910796">
              <a:defRPr sz="2500" i="1">
                <a:solidFill>
                  <a:srgbClr val="000000"/>
                </a:solidFill>
                <a:uFill>
                  <a:solidFill/>
                </a:uFill>
              </a:defRPr>
            </a:lvl1pPr>
          </a:lstStyle>
          <a:p>
            <a:pPr lvl="0">
              <a:defRPr sz="1800" b="0" i="0">
                <a:uFillTx/>
              </a:defRPr>
            </a:pPr>
            <a:r>
              <a:rPr sz="2500" b="1" i="1">
                <a:uFill>
                  <a:solidFill/>
                </a:uFill>
              </a:rPr>
              <a:t>Title Text</a:t>
            </a:r>
          </a:p>
        </p:txBody>
      </p:sp>
      <p:sp>
        <p:nvSpPr>
          <p:cNvPr id="36" name="Shape 36"/>
          <p:cNvSpPr>
            <a:spLocks noGrp="1"/>
          </p:cNvSpPr>
          <p:nvPr>
            <p:ph type="body" idx="1"/>
          </p:nvPr>
        </p:nvSpPr>
        <p:spPr>
          <a:xfrm>
            <a:off x="759024" y="1555750"/>
            <a:ext cx="7768828" cy="5302250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269667" marR="40638" indent="-241093" defTabSz="910796">
              <a:lnSpc>
                <a:spcPct val="104999"/>
              </a:lnSpc>
              <a:spcBef>
                <a:spcPts val="1336"/>
              </a:spcBef>
              <a:buSzPct val="150000"/>
              <a:defRPr sz="2200" b="1">
                <a:uFill>
                  <a:solidFill/>
                </a:uFill>
              </a:defRPr>
            </a:lvl1pPr>
            <a:lvl2pPr marL="550942" marR="40638" indent="-200911" defTabSz="910796">
              <a:lnSpc>
                <a:spcPct val="104999"/>
              </a:lnSpc>
              <a:spcBef>
                <a:spcPts val="914"/>
              </a:spcBef>
              <a:buSzPct val="150000"/>
              <a:buFontTx/>
              <a:buChar char="-"/>
              <a:defRPr sz="1800">
                <a:uFill>
                  <a:solidFill/>
                </a:uFill>
              </a:defRPr>
            </a:lvl2pPr>
            <a:lvl3pPr marL="832217" marR="40638" indent="-160729" defTabSz="910796">
              <a:lnSpc>
                <a:spcPct val="104999"/>
              </a:lnSpc>
              <a:spcBef>
                <a:spcPts val="703"/>
              </a:spcBef>
              <a:buFont typeface="Lucida Grande"/>
              <a:buChar char="‣"/>
              <a:defRPr sz="1700">
                <a:uFill>
                  <a:solidFill/>
                </a:uFill>
              </a:defRPr>
            </a:lvl3pPr>
            <a:lvl4pPr marL="1153674" marR="40638" indent="-160729" defTabSz="910796">
              <a:spcBef>
                <a:spcPts val="422"/>
              </a:spcBef>
              <a:buFontTx/>
              <a:defRPr sz="1700">
                <a:uFill>
                  <a:solidFill/>
                </a:uFill>
              </a:defRPr>
            </a:lvl4pPr>
            <a:lvl5pPr marL="1475131" marR="40638" indent="-160729" defTabSz="910796">
              <a:spcBef>
                <a:spcPts val="422"/>
              </a:spcBef>
              <a:buSzPct val="50000"/>
              <a:buFontTx/>
              <a:buChar char="•"/>
              <a:defRPr sz="1800">
                <a:uFill>
                  <a:solidFill/>
                </a:uFill>
              </a:defRPr>
            </a:lvl5pPr>
          </a:lstStyle>
          <a:p>
            <a:pPr lvl="0">
              <a:defRPr sz="1800" b="0">
                <a:uFillTx/>
              </a:defRPr>
            </a:pPr>
            <a:r>
              <a:rPr sz="2200" b="1">
                <a:uFill>
                  <a:solidFill/>
                </a:uFill>
              </a:rPr>
              <a:t>Body Level One</a:t>
            </a:r>
          </a:p>
          <a:p>
            <a:pPr lvl="1">
              <a:defRPr sz="1800">
                <a:uFillTx/>
              </a:defRPr>
            </a:pPr>
            <a:r>
              <a:rPr sz="1800">
                <a:uFill>
                  <a:solidFill/>
                </a:uFill>
              </a:rPr>
              <a:t>Body Level Two</a:t>
            </a:r>
          </a:p>
          <a:p>
            <a:pPr lvl="2">
              <a:defRPr sz="1800">
                <a:uFillTx/>
              </a:defRPr>
            </a:pPr>
            <a:r>
              <a:rPr sz="1700">
                <a:uFill>
                  <a:solidFill/>
                </a:uFill>
              </a:rPr>
              <a:t>Body Level Three</a:t>
            </a:r>
          </a:p>
          <a:p>
            <a:pPr lvl="3">
              <a:defRPr sz="1800">
                <a:uFillTx/>
              </a:defRPr>
            </a:pPr>
            <a:r>
              <a:rPr sz="1700">
                <a:uFill>
                  <a:solidFill/>
                </a:uFill>
              </a:rPr>
              <a:t>Body Level Four</a:t>
            </a:r>
          </a:p>
          <a:p>
            <a:pPr lvl="4">
              <a:defRPr sz="1800">
                <a:uFillTx/>
              </a:defRPr>
            </a:pPr>
            <a:r>
              <a:rPr sz="1800">
                <a:uFill>
                  <a:solidFill/>
                </a:uFill>
              </a:rPr>
              <a:t>Body Level Five</a:t>
            </a:r>
          </a:p>
        </p:txBody>
      </p:sp>
      <p:sp>
        <p:nvSpPr>
          <p:cNvPr id="37" name="Shape 37"/>
          <p:cNvSpPr>
            <a:spLocks noGrp="1"/>
          </p:cNvSpPr>
          <p:nvPr>
            <p:ph type="sldNum" sz="quarter" idx="2"/>
          </p:nvPr>
        </p:nvSpPr>
        <p:spPr>
          <a:xfrm>
            <a:off x="8842974" y="6397625"/>
            <a:ext cx="259154" cy="253704"/>
          </a:xfrm>
          <a:prstGeom prst="rect">
            <a:avLst/>
          </a:prstGeom>
        </p:spPr>
        <p:txBody>
          <a:bodyPr wrap="none" lIns="0" tIns="0" rIns="0" bIns="0"/>
          <a:lstStyle>
            <a:lvl1pPr algn="ctr" defTabSz="580409">
              <a:defRPr sz="13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defRPr>
            </a:lvl1pPr>
          </a:lstStyle>
          <a:p>
            <a:pPr lvl="0"/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291988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E996-DD26-9F43-9838-FE463C24AA3B}" type="datetimeFigureOut">
              <a:rPr lang="en-US" smtClean="0"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463A-829B-2E4E-9776-9B670A31C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3322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E996-DD26-9F43-9838-FE463C24AA3B}" type="datetimeFigureOut">
              <a:rPr lang="en-US" smtClean="0"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463A-829B-2E4E-9776-9B670A31C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1684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E996-DD26-9F43-9838-FE463C24AA3B}" type="datetimeFigureOut">
              <a:rPr lang="en-US" smtClean="0"/>
              <a:t>6/20/17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463A-829B-2E4E-9776-9B670A31C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93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E996-DD26-9F43-9838-FE463C24AA3B}" type="datetimeFigureOut">
              <a:rPr lang="en-US" smtClean="0"/>
              <a:t>6/20/17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463A-829B-2E4E-9776-9B670A31C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4681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7175" y="1654175"/>
            <a:ext cx="86106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62075" y="3733800"/>
            <a:ext cx="6400800" cy="6096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/>
  </p:cSld>
  <p:clrMapOvr>
    <a:masterClrMapping/>
  </p:clrMapOvr>
  <p:transition spd="med" advClick="0"/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spd="med" advClick="0"/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spd="med" advClick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E996-DD26-9F43-9838-FE463C24AA3B}" type="datetimeFigureOut">
              <a:rPr lang="en-US" smtClean="0"/>
              <a:t>6/20/17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463A-829B-2E4E-9776-9B670A31C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0158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1476375"/>
            <a:ext cx="40005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6950" y="1476375"/>
            <a:ext cx="40005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spd="med" advClick="0"/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spd="med" advClick="0"/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p:transition spd="med" advClick="0"/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spd="med" advClick="0"/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spd="med" advClick="0"/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spd="med" advClick="0"/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spd="med" advClick="0"/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1325" y="38100"/>
            <a:ext cx="2243138" cy="6467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738" y="38100"/>
            <a:ext cx="6580187" cy="6467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spd="med" advClick="0"/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8" y="38100"/>
            <a:ext cx="89757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4050" y="1476375"/>
            <a:ext cx="81534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4050" y="4067175"/>
            <a:ext cx="81534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spd="med" advClick="0"/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8" y="38100"/>
            <a:ext cx="89757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4050" y="1476375"/>
            <a:ext cx="40005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6950" y="1476375"/>
            <a:ext cx="40005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spd="med" advClick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E996-DD26-9F43-9838-FE463C24AA3B}" type="datetimeFigureOut">
              <a:rPr lang="en-US" smtClean="0"/>
              <a:t>6/20/17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463A-829B-2E4E-9776-9B670A31C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53933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8" y="38100"/>
            <a:ext cx="89757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4050" y="1476375"/>
            <a:ext cx="8153400" cy="5029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/>
  </p:cSld>
  <p:clrMapOvr>
    <a:masterClrMapping/>
  </p:clrMapOvr>
  <p:transition spd="med" advClick="0"/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8" y="38100"/>
            <a:ext cx="89757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1476375"/>
            <a:ext cx="40005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06950" y="1476375"/>
            <a:ext cx="40005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spd="med" advClick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8" y="38100"/>
            <a:ext cx="89757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54050" y="1476375"/>
            <a:ext cx="8153400" cy="50292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</p:spTree>
    <p:extLst/>
  </p:cSld>
  <p:clrMapOvr>
    <a:masterClrMapping/>
  </p:clrMapOvr>
  <p:transition spd="med" advClick="0"/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8738" y="38100"/>
            <a:ext cx="8975725" cy="6467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spd="med" advClick="0"/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3 logos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60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" t="465" r="45187" b="818"/>
          <a:stretch>
            <a:fillRect/>
          </a:stretch>
        </p:blipFill>
        <p:spPr bwMode="auto">
          <a:xfrm>
            <a:off x="6862763" y="44450"/>
            <a:ext cx="44291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 userDrawn="1"/>
        </p:nvCxnSpPr>
        <p:spPr>
          <a:xfrm flipH="1">
            <a:off x="468313" y="1412875"/>
            <a:ext cx="8280400" cy="0"/>
          </a:xfrm>
          <a:prstGeom prst="line">
            <a:avLst/>
          </a:prstGeom>
          <a:ln w="41275" cmpd="sng">
            <a:solidFill>
              <a:srgbClr val="007C8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0" y="6116714"/>
            <a:ext cx="7146524" cy="741286"/>
          </a:xfrm>
        </p:spPr>
        <p:txBody>
          <a:bodyPr anchor="b">
            <a:normAutofit/>
          </a:bodyPr>
          <a:lstStyle>
            <a:lvl1pPr marL="0" indent="0">
              <a:buNone/>
              <a:defRPr sz="1200"/>
            </a:lvl1pPr>
            <a:lvl2pPr>
              <a:buNone/>
              <a:defRPr sz="1600"/>
            </a:lvl2pPr>
            <a:lvl3pPr>
              <a:buNone/>
              <a:defRPr sz="1600"/>
            </a:lvl3pPr>
            <a:lvl4pPr>
              <a:buNone/>
              <a:defRPr sz="1600"/>
            </a:lvl4pPr>
            <a:lvl5pPr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90538"/>
            <a:ext cx="8280151" cy="9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  <p:extLst/>
  </p:cSld>
  <p:clrMapOvr>
    <a:masterClrMapping/>
  </p:clrMapOvr>
  <p:transition spd="med" advClick="0"/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se Study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591300"/>
            <a:ext cx="7715250" cy="263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prstClr val="white"/>
              </a:solidFill>
              <a:ea typeface="ＭＳ Ｐゴシック" charset="0"/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52548" y="6520126"/>
            <a:ext cx="55031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56A2A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84DBD568-E9B4-2F4A-A172-01772F6FAF77}" type="slidenum">
              <a:rPr lang="en-US" b="1" smtClean="0">
                <a:ea typeface="ＭＳ Ｐゴシック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b="1" dirty="0">
              <a:ea typeface="ＭＳ Ｐゴシック" charset="0"/>
            </a:endParaRPr>
          </a:p>
        </p:txBody>
      </p:sp>
    </p:spTree>
    <p:extLst/>
  </p:cSld>
  <p:clrMapOvr>
    <a:masterClrMapping/>
  </p:clrMapOvr>
  <p:transition spd="med" advClick="0"/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se Study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591300"/>
            <a:ext cx="7715250" cy="263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prstClr val="white"/>
              </a:solidFill>
              <a:ea typeface="ＭＳ Ｐゴシック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52548" y="6520126"/>
            <a:ext cx="55031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56A2A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84DBD568-E9B4-2F4A-A172-01772F6FAF77}" type="slidenum">
              <a:rPr lang="en-US" b="1" smtClean="0">
                <a:ea typeface="ＭＳ Ｐゴシック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b="1" dirty="0">
              <a:ea typeface="ＭＳ Ｐゴシック" charset="0"/>
            </a:endParaRPr>
          </a:p>
        </p:txBody>
      </p:sp>
    </p:spTree>
    <p:extLst/>
  </p:cSld>
  <p:clrMapOvr>
    <a:masterClrMapping/>
  </p:clrMapOvr>
  <p:transition spd="med" advClick="0"/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se Study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591300"/>
            <a:ext cx="7715250" cy="263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endParaRPr lang="en-US" b="1" dirty="0">
              <a:solidFill>
                <a:prstClr val="white"/>
              </a:solidFill>
              <a:ea typeface="ＭＳ Ｐゴシック" charset="0"/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52548" y="6520126"/>
            <a:ext cx="55031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56A2A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fld id="{84DBD568-E9B4-2F4A-A172-01772F6FAF77}" type="slidenum">
              <a:rPr lang="en-US" b="1" smtClean="0">
                <a:ea typeface="ＭＳ Ｐゴシック" charset="0"/>
              </a:rPr>
              <a:pPr defTabSz="914400" eaLnBrk="0" fontAlgn="base" hangingPunct="0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b="1" dirty="0">
              <a:ea typeface="ＭＳ Ｐゴシック" charset="0"/>
            </a:endParaRPr>
          </a:p>
        </p:txBody>
      </p:sp>
    </p:spTree>
    <p:extLst/>
  </p:cSld>
  <p:clrMapOvr>
    <a:masterClrMapping/>
  </p:clrMapOvr>
  <p:transition spd="med" advClick="0"/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RTP_SlideBackground-YiR_v3fr-title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8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1981200"/>
            <a:ext cx="7772400" cy="1143000"/>
          </a:xfrm>
        </p:spPr>
        <p:txBody>
          <a:bodyPr/>
          <a:lstStyle>
            <a:lvl1pPr algn="ctr">
              <a:defRPr sz="2300"/>
            </a:lvl1pPr>
          </a:lstStyle>
          <a:p>
            <a:pPr lvl="0"/>
            <a:r>
              <a:rPr lang="en-US" noProof="0" smtClean="0"/>
              <a:t>Click to edit Master title style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en-US" noProof="0" smtClean="0"/>
              <a:t>Click to edit Master subtitle style</a:t>
            </a:r>
          </a:p>
        </p:txBody>
      </p:sp>
    </p:spTree>
    <p:extLst/>
  </p:cSld>
  <p:clrMapOvr>
    <a:masterClrMapping/>
  </p:clrMapOvr>
  <p:transition advClick="0"/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E996-DD26-9F43-9838-FE463C24AA3B}" type="datetimeFigureOut">
              <a:rPr lang="en-US" smtClean="0"/>
              <a:t>6/20/17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463A-829B-2E4E-9776-9B670A31C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39006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62088"/>
            <a:ext cx="3810000" cy="5027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/>
  </p:cSld>
  <p:clrMapOvr>
    <a:masterClrMapping/>
  </p:clrMapOvr>
  <p:transition advClick="0"/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/>
  </p:cSld>
  <p:clrMapOvr>
    <a:masterClrMapping/>
  </p:clrMapOvr>
  <p:transition advClick="0"/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0"/>
            <a:ext cx="1943100" cy="64897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0"/>
            <a:ext cx="5676900" cy="64897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/>
  </p:cSld>
  <p:clrMapOvr>
    <a:masterClrMapping/>
  </p:clrMapOvr>
  <p:transition advClick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A6CE996-DD26-9F43-9838-FE463C24AA3B}" type="datetimeFigureOut">
              <a:rPr lang="en-US" smtClean="0"/>
              <a:t>6/20/17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F34463A-829B-2E4E-9776-9B670A31C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0753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3" Type="http://schemas.openxmlformats.org/officeDocument/2006/relationships/image" Target="../media/image1.jp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13.xml"/><Relationship Id="rId2" Type="http://schemas.openxmlformats.org/officeDocument/2006/relationships/slideLayout" Target="../slideLayouts/slideLayout14.xml"/><Relationship Id="rId3" Type="http://schemas.openxmlformats.org/officeDocument/2006/relationships/slideLayout" Target="../slideLayouts/slideLayout15.xml"/><Relationship Id="rId4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7.xml"/><Relationship Id="rId6" Type="http://schemas.openxmlformats.org/officeDocument/2006/relationships/slideLayout" Target="../slideLayouts/slideLayout18.xml"/><Relationship Id="rId7" Type="http://schemas.openxmlformats.org/officeDocument/2006/relationships/slideLayout" Target="../slideLayouts/slideLayout19.xml"/><Relationship Id="rId8" Type="http://schemas.openxmlformats.org/officeDocument/2006/relationships/slideLayout" Target="../slideLayouts/slideLayout20.xml"/><Relationship Id="rId9" Type="http://schemas.openxmlformats.org/officeDocument/2006/relationships/slideLayout" Target="../slideLayouts/slideLayout21.xml"/><Relationship Id="rId10" Type="http://schemas.openxmlformats.org/officeDocument/2006/relationships/slideLayout" Target="../slideLayouts/slideLayout22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4.xml"/><Relationship Id="rId12" Type="http://schemas.openxmlformats.org/officeDocument/2006/relationships/theme" Target="../theme/theme3.xml"/><Relationship Id="rId13" Type="http://schemas.openxmlformats.org/officeDocument/2006/relationships/image" Target="../media/image1.jp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24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5.xml"/><Relationship Id="rId12" Type="http://schemas.openxmlformats.org/officeDocument/2006/relationships/theme" Target="../theme/theme4.xml"/><Relationship Id="rId13" Type="http://schemas.openxmlformats.org/officeDocument/2006/relationships/image" Target="../media/image1.jp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7.xml"/><Relationship Id="rId4" Type="http://schemas.openxmlformats.org/officeDocument/2006/relationships/slideLayout" Target="../slideLayouts/slideLayout38.xml"/><Relationship Id="rId5" Type="http://schemas.openxmlformats.org/officeDocument/2006/relationships/slideLayout" Target="../slideLayouts/slideLayout39.xml"/><Relationship Id="rId6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1.xml"/><Relationship Id="rId8" Type="http://schemas.openxmlformats.org/officeDocument/2006/relationships/slideLayout" Target="../slideLayouts/slideLayout42.xml"/><Relationship Id="rId9" Type="http://schemas.openxmlformats.org/officeDocument/2006/relationships/slideLayout" Target="../slideLayouts/slideLayout43.xml"/><Relationship Id="rId10" Type="http://schemas.openxmlformats.org/officeDocument/2006/relationships/slideLayout" Target="../slideLayouts/slideLayout44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6.xml"/><Relationship Id="rId12" Type="http://schemas.openxmlformats.org/officeDocument/2006/relationships/theme" Target="../theme/theme5.xml"/><Relationship Id="rId13" Type="http://schemas.openxmlformats.org/officeDocument/2006/relationships/image" Target="../media/image1.jpg"/><Relationship Id="rId14" Type="http://schemas.openxmlformats.org/officeDocument/2006/relationships/image" Target="../media/image2.png"/><Relationship Id="rId1" Type="http://schemas.openxmlformats.org/officeDocument/2006/relationships/slideLayout" Target="../slideLayouts/slideLayout46.xml"/><Relationship Id="rId2" Type="http://schemas.openxmlformats.org/officeDocument/2006/relationships/slideLayout" Target="../slideLayouts/slideLayout47.xml"/><Relationship Id="rId3" Type="http://schemas.openxmlformats.org/officeDocument/2006/relationships/slideLayout" Target="../slideLayouts/slideLayout48.xml"/><Relationship Id="rId4" Type="http://schemas.openxmlformats.org/officeDocument/2006/relationships/slideLayout" Target="../slideLayouts/slideLayout49.xml"/><Relationship Id="rId5" Type="http://schemas.openxmlformats.org/officeDocument/2006/relationships/slideLayout" Target="../slideLayouts/slideLayout50.xml"/><Relationship Id="rId6" Type="http://schemas.openxmlformats.org/officeDocument/2006/relationships/slideLayout" Target="../slideLayouts/slideLayout51.xml"/><Relationship Id="rId7" Type="http://schemas.openxmlformats.org/officeDocument/2006/relationships/slideLayout" Target="../slideLayouts/slideLayout52.xml"/><Relationship Id="rId8" Type="http://schemas.openxmlformats.org/officeDocument/2006/relationships/slideLayout" Target="../slideLayouts/slideLayout53.xml"/><Relationship Id="rId9" Type="http://schemas.openxmlformats.org/officeDocument/2006/relationships/slideLayout" Target="../slideLayouts/slideLayout54.xml"/><Relationship Id="rId10" Type="http://schemas.openxmlformats.org/officeDocument/2006/relationships/slideLayout" Target="../slideLayouts/slideLayout55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5.xml"/><Relationship Id="rId20" Type="http://schemas.openxmlformats.org/officeDocument/2006/relationships/slideLayout" Target="../slideLayouts/slideLayout76.xml"/><Relationship Id="rId21" Type="http://schemas.openxmlformats.org/officeDocument/2006/relationships/slideLayout" Target="../slideLayouts/slideLayout77.xml"/><Relationship Id="rId22" Type="http://schemas.openxmlformats.org/officeDocument/2006/relationships/theme" Target="../theme/theme6.xml"/><Relationship Id="rId10" Type="http://schemas.openxmlformats.org/officeDocument/2006/relationships/slideLayout" Target="../slideLayouts/slideLayout66.xml"/><Relationship Id="rId11" Type="http://schemas.openxmlformats.org/officeDocument/2006/relationships/slideLayout" Target="../slideLayouts/slideLayout67.xml"/><Relationship Id="rId12" Type="http://schemas.openxmlformats.org/officeDocument/2006/relationships/slideLayout" Target="../slideLayouts/slideLayout68.xml"/><Relationship Id="rId13" Type="http://schemas.openxmlformats.org/officeDocument/2006/relationships/slideLayout" Target="../slideLayouts/slideLayout69.xml"/><Relationship Id="rId14" Type="http://schemas.openxmlformats.org/officeDocument/2006/relationships/slideLayout" Target="../slideLayouts/slideLayout70.xml"/><Relationship Id="rId15" Type="http://schemas.openxmlformats.org/officeDocument/2006/relationships/slideLayout" Target="../slideLayouts/slideLayout71.xml"/><Relationship Id="rId16" Type="http://schemas.openxmlformats.org/officeDocument/2006/relationships/slideLayout" Target="../slideLayouts/slideLayout72.xml"/><Relationship Id="rId17" Type="http://schemas.openxmlformats.org/officeDocument/2006/relationships/slideLayout" Target="../slideLayouts/slideLayout73.xml"/><Relationship Id="rId18" Type="http://schemas.openxmlformats.org/officeDocument/2006/relationships/slideLayout" Target="../slideLayouts/slideLayout74.xml"/><Relationship Id="rId19" Type="http://schemas.openxmlformats.org/officeDocument/2006/relationships/slideLayout" Target="../slideLayouts/slideLayout75.xml"/><Relationship Id="rId1" Type="http://schemas.openxmlformats.org/officeDocument/2006/relationships/slideLayout" Target="../slideLayouts/slideLayout57.xml"/><Relationship Id="rId2" Type="http://schemas.openxmlformats.org/officeDocument/2006/relationships/slideLayout" Target="../slideLayouts/slideLayout58.xml"/><Relationship Id="rId3" Type="http://schemas.openxmlformats.org/officeDocument/2006/relationships/slideLayout" Target="../slideLayouts/slideLayout59.xml"/><Relationship Id="rId4" Type="http://schemas.openxmlformats.org/officeDocument/2006/relationships/slideLayout" Target="../slideLayouts/slideLayout60.xml"/><Relationship Id="rId5" Type="http://schemas.openxmlformats.org/officeDocument/2006/relationships/slideLayout" Target="../slideLayouts/slideLayout61.xml"/><Relationship Id="rId6" Type="http://schemas.openxmlformats.org/officeDocument/2006/relationships/slideLayout" Target="../slideLayouts/slideLayout62.xml"/><Relationship Id="rId7" Type="http://schemas.openxmlformats.org/officeDocument/2006/relationships/slideLayout" Target="../slideLayouts/slideLayout63.xml"/><Relationship Id="rId8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8.xml"/><Relationship Id="rId12" Type="http://schemas.openxmlformats.org/officeDocument/2006/relationships/theme" Target="../theme/theme7.xml"/><Relationship Id="rId13" Type="http://schemas.openxmlformats.org/officeDocument/2006/relationships/image" Target="../media/image5.png"/><Relationship Id="rId1" Type="http://schemas.openxmlformats.org/officeDocument/2006/relationships/slideLayout" Target="../slideLayouts/slideLayout78.xml"/><Relationship Id="rId2" Type="http://schemas.openxmlformats.org/officeDocument/2006/relationships/slideLayout" Target="../slideLayouts/slideLayout79.xml"/><Relationship Id="rId3" Type="http://schemas.openxmlformats.org/officeDocument/2006/relationships/slideLayout" Target="../slideLayouts/slideLayout80.xml"/><Relationship Id="rId4" Type="http://schemas.openxmlformats.org/officeDocument/2006/relationships/slideLayout" Target="../slideLayouts/slideLayout81.xml"/><Relationship Id="rId5" Type="http://schemas.openxmlformats.org/officeDocument/2006/relationships/slideLayout" Target="../slideLayouts/slideLayout82.xml"/><Relationship Id="rId6" Type="http://schemas.openxmlformats.org/officeDocument/2006/relationships/slideLayout" Target="../slideLayouts/slideLayout83.xml"/><Relationship Id="rId7" Type="http://schemas.openxmlformats.org/officeDocument/2006/relationships/slideLayout" Target="../slideLayouts/slideLayout84.xml"/><Relationship Id="rId8" Type="http://schemas.openxmlformats.org/officeDocument/2006/relationships/slideLayout" Target="../slideLayouts/slideLayout85.xml"/><Relationship Id="rId9" Type="http://schemas.openxmlformats.org/officeDocument/2006/relationships/slideLayout" Target="../slideLayouts/slideLayout86.xml"/><Relationship Id="rId10" Type="http://schemas.openxmlformats.org/officeDocument/2006/relationships/slideLayout" Target="../slideLayouts/slideLayout87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6CE996-DD26-9F43-9838-FE463C24AA3B}" type="datetimeFigureOut">
              <a:rPr lang="en-US" smtClean="0"/>
              <a:t>6/20/17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34463A-829B-2E4E-9776-9B670A31C2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59876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3" r:id="rId1"/>
    <p:sldLayoutId id="2147483694" r:id="rId2"/>
    <p:sldLayoutId id="2147483695" r:id="rId3"/>
    <p:sldLayoutId id="2147483696" r:id="rId4"/>
    <p:sldLayoutId id="2147483697" r:id="rId5"/>
    <p:sldLayoutId id="2147483698" r:id="rId6"/>
    <p:sldLayoutId id="2147483699" r:id="rId7"/>
    <p:sldLayoutId id="2147483700" r:id="rId8"/>
    <p:sldLayoutId id="2147483701" r:id="rId9"/>
    <p:sldLayoutId id="2147483702" r:id="rId10"/>
    <p:sldLayoutId id="2147483703" r:id="rId11"/>
    <p:sldLayoutId id="2147483704" r:id="rId12"/>
  </p:sldLayoutIdLst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fld id="{6BFECD78-3C8E-49F2-8FAB-59489D168ABB}" type="datetimeFigureOut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fontAlgn="base">
                <a:spcBef>
                  <a:spcPct val="0"/>
                </a:spcBef>
                <a:spcAft>
                  <a:spcPct val="0"/>
                </a:spcAft>
              </a:pPr>
              <a:t>6/20/17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fld id="{0FB56013-B943-42BA-886F-6F9D4EB85E9D}" type="slidenum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64446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6" r:id="rId1"/>
    <p:sldLayoutId id="2147483707" r:id="rId2"/>
    <p:sldLayoutId id="2147483708" r:id="rId3"/>
    <p:sldLayoutId id="2147483709" r:id="rId4"/>
    <p:sldLayoutId id="2147483710" r:id="rId5"/>
    <p:sldLayoutId id="2147483711" r:id="rId6"/>
    <p:sldLayoutId id="2147483712" r:id="rId7"/>
    <p:sldLayoutId id="2147483713" r:id="rId8"/>
    <p:sldLayoutId id="2147483714" r:id="rId9"/>
    <p:sldLayoutId id="2147483715" r:id="rId10"/>
    <p:sldLayoutId id="2147483716" r:id="rId11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fld id="{6BFECD78-3C8E-49F2-8FAB-59489D168ABB}" type="datetimeFigureOut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fontAlgn="base">
                <a:spcBef>
                  <a:spcPct val="0"/>
                </a:spcBef>
                <a:spcAft>
                  <a:spcPct val="0"/>
                </a:spcAft>
              </a:pPr>
              <a:t>6/20/17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fld id="{0FB56013-B943-42BA-886F-6F9D4EB85E9D}" type="slidenum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99207376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0" r:id="rId3"/>
    <p:sldLayoutId id="2147483721" r:id="rId4"/>
    <p:sldLayoutId id="2147483722" r:id="rId5"/>
    <p:sldLayoutId id="2147483723" r:id="rId6"/>
    <p:sldLayoutId id="2147483724" r:id="rId7"/>
    <p:sldLayoutId id="2147483725" r:id="rId8"/>
    <p:sldLayoutId id="2147483726" r:id="rId9"/>
    <p:sldLayoutId id="2147483727" r:id="rId10"/>
    <p:sldLayoutId id="2147483728" r:id="rId11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fld id="{6BFECD78-3C8E-49F2-8FAB-59489D168ABB}" type="datetimeFigureOut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fontAlgn="base">
                <a:spcBef>
                  <a:spcPct val="0"/>
                </a:spcBef>
                <a:spcAft>
                  <a:spcPct val="0"/>
                </a:spcAft>
              </a:pPr>
              <a:t>6/20/17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fld id="{0FB56013-B943-42BA-886F-6F9D4EB85E9D}" type="slidenum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0958984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0" r:id="rId1"/>
    <p:sldLayoutId id="2147483731" r:id="rId2"/>
    <p:sldLayoutId id="2147483732" r:id="rId3"/>
    <p:sldLayoutId id="2147483733" r:id="rId4"/>
    <p:sldLayoutId id="2147483734" r:id="rId5"/>
    <p:sldLayoutId id="2147483735" r:id="rId6"/>
    <p:sldLayoutId id="2147483736" r:id="rId7"/>
    <p:sldLayoutId id="2147483737" r:id="rId8"/>
    <p:sldLayoutId id="2147483738" r:id="rId9"/>
    <p:sldLayoutId id="2147483739" r:id="rId10"/>
    <p:sldLayoutId id="2147483740" r:id="rId11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fld id="{6BFECD78-3C8E-49F2-8FAB-59489D168ABB}" type="datetimeFigureOut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fontAlgn="base">
                <a:spcBef>
                  <a:spcPct val="0"/>
                </a:spcBef>
                <a:spcAft>
                  <a:spcPct val="0"/>
                </a:spcAft>
              </a:pPr>
              <a:t>6/20/17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fontAlgn="base">
              <a:spcBef>
                <a:spcPct val="0"/>
              </a:spcBef>
              <a:spcAft>
                <a:spcPct val="0"/>
              </a:spcAft>
            </a:pPr>
            <a:fld id="{0FB56013-B943-42BA-886F-6F9D4EB85E9D}" type="slidenum">
              <a:rPr lang="en-US" b="1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fontAlgn="base">
                <a:spcBef>
                  <a:spcPct val="0"/>
                </a:spcBef>
                <a:spcAft>
                  <a:spcPct val="0"/>
                </a:spcAft>
              </a:pPr>
              <a:t>‹#›</a:t>
            </a:fld>
            <a:endParaRPr lang="en-US" b="1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477469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42" r:id="rId1"/>
    <p:sldLayoutId id="2147483743" r:id="rId2"/>
    <p:sldLayoutId id="2147483744" r:id="rId3"/>
    <p:sldLayoutId id="2147483745" r:id="rId4"/>
    <p:sldLayoutId id="2147483746" r:id="rId5"/>
    <p:sldLayoutId id="2147483747" r:id="rId6"/>
    <p:sldLayoutId id="2147483748" r:id="rId7"/>
    <p:sldLayoutId id="2147483749" r:id="rId8"/>
    <p:sldLayoutId id="2147483750" r:id="rId9"/>
    <p:sldLayoutId id="2147483751" r:id="rId10"/>
    <p:sldLayoutId id="2147483752" r:id="rId11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000047"/>
            </a:gs>
            <a:gs pos="100000">
              <a:srgbClr val="0000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738" y="38100"/>
            <a:ext cx="8975725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4050" y="1476375"/>
            <a:ext cx="8153400" cy="5029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2839699"/>
      </p:ext>
    </p:extLst>
  </p:cSld>
  <p:clrMap bg1="dk2" tx1="lt1" bg2="dk1" tx2="lt2" accent1="accent1" accent2="accent2" accent3="accent3" accent4="accent4" accent5="accent5" accent6="accent6" hlink="hlink" folHlink="folHlink"/>
  <p:sldLayoutIdLst>
    <p:sldLayoutId id="2147483754" r:id="rId1"/>
    <p:sldLayoutId id="2147483755" r:id="rId2"/>
    <p:sldLayoutId id="2147483756" r:id="rId3"/>
    <p:sldLayoutId id="2147483757" r:id="rId4"/>
    <p:sldLayoutId id="2147483758" r:id="rId5"/>
    <p:sldLayoutId id="2147483759" r:id="rId6"/>
    <p:sldLayoutId id="2147483760" r:id="rId7"/>
    <p:sldLayoutId id="2147483761" r:id="rId8"/>
    <p:sldLayoutId id="2147483762" r:id="rId9"/>
    <p:sldLayoutId id="2147483763" r:id="rId10"/>
    <p:sldLayoutId id="2147483764" r:id="rId11"/>
    <p:sldLayoutId id="2147483765" r:id="rId12"/>
    <p:sldLayoutId id="2147483766" r:id="rId13"/>
    <p:sldLayoutId id="2147483767" r:id="rId14"/>
    <p:sldLayoutId id="2147483768" r:id="rId15"/>
    <p:sldLayoutId id="2147483769" r:id="rId16"/>
    <p:sldLayoutId id="2147483770" r:id="rId17"/>
    <p:sldLayoutId id="2147483771" r:id="rId18"/>
    <p:sldLayoutId id="2147483772" r:id="rId19"/>
    <p:sldLayoutId id="2147483773" r:id="rId20"/>
    <p:sldLayoutId id="2147483774" r:id="rId21"/>
  </p:sldLayoutIdLst>
  <p:transition spd="med" advClick="0"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–"/>
        <a:defRPr sz="2200">
          <a:solidFill>
            <a:schemeClr val="tx1"/>
          </a:solidFill>
          <a:latin typeface="+mn-lt"/>
          <a:ea typeface="ＭＳ Ｐゴシック" pitchFamily="34" charset="-128"/>
          <a:cs typeface="ＭＳ Ｐゴシック" pitchFamily="34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pitchFamily="34" charset="-128"/>
          <a:cs typeface="ＭＳ Ｐゴシック" pitchFamily="3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ea typeface="ＭＳ Ｐゴシック" pitchFamily="34" charset="-128"/>
          <a:cs typeface="ＭＳ Ｐゴシック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  <a:ea typeface="ＭＳ Ｐゴシック" pitchFamily="34" charset="-128"/>
          <a:cs typeface="ＭＳ Ｐゴシック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1" descr="RTP_SlideBackground-YiR_v3fr-bulleted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27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8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462088"/>
            <a:ext cx="7772400" cy="5027612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13906660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76" r:id="rId1"/>
    <p:sldLayoutId id="2147483777" r:id="rId2"/>
    <p:sldLayoutId id="2147483778" r:id="rId3"/>
    <p:sldLayoutId id="2147483779" r:id="rId4"/>
    <p:sldLayoutId id="2147483780" r:id="rId5"/>
    <p:sldLayoutId id="2147483781" r:id="rId6"/>
    <p:sldLayoutId id="2147483782" r:id="rId7"/>
    <p:sldLayoutId id="2147483783" r:id="rId8"/>
    <p:sldLayoutId id="2147483784" r:id="rId9"/>
    <p:sldLayoutId id="2147483785" r:id="rId10"/>
    <p:sldLayoutId id="2147483786" r:id="rId11"/>
  </p:sldLayoutIdLst>
  <p:transition advClick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 b="1">
          <a:solidFill>
            <a:srgbClr val="BBE0E3"/>
          </a:solidFill>
          <a:latin typeface="Arial" charset="0"/>
          <a:ea typeface="ＭＳ Ｐゴシック" charset="0"/>
          <a:cs typeface="ＭＳ Ｐゴシック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2600" b="1">
          <a:solidFill>
            <a:srgbClr val="EFC53D"/>
          </a:solidFill>
          <a:latin typeface="Arial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500">
          <a:solidFill>
            <a:schemeClr val="bg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500">
          <a:solidFill>
            <a:schemeClr val="bg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500">
          <a:solidFill>
            <a:schemeClr val="bg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36.xml"/><Relationship Id="rId3" Type="http://schemas.openxmlformats.org/officeDocument/2006/relationships/image" Target="../media/image1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4.xml"/><Relationship Id="rId2" Type="http://schemas.openxmlformats.org/officeDocument/2006/relationships/notesSlide" Target="../notesSlides/notesSlide9.xml"/><Relationship Id="rId3" Type="http://schemas.openxmlformats.org/officeDocument/2006/relationships/chart" Target="../charts/chart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47.xml"/><Relationship Id="rId3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tif"/><Relationship Id="rId4" Type="http://schemas.openxmlformats.org/officeDocument/2006/relationships/image" Target="../media/image23.pn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0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Relationship Id="rId2" Type="http://schemas.openxmlformats.org/officeDocument/2006/relationships/notesSlide" Target="../notesSlides/notesSlide2.xml"/><Relationship Id="rId3" Type="http://schemas.openxmlformats.org/officeDocument/2006/relationships/chart" Target="../charts/char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1.xml"/><Relationship Id="rId2" Type="http://schemas.openxmlformats.org/officeDocument/2006/relationships/slideLayout" Target="../slideLayouts/slideLayout14.xml"/><Relationship Id="rId3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3.xml"/><Relationship Id="rId2" Type="http://schemas.openxmlformats.org/officeDocument/2006/relationships/notesSlide" Target="../notesSlides/notesSlide3.xml"/><Relationship Id="rId3" Type="http://schemas.openxmlformats.org/officeDocument/2006/relationships/chart" Target="../charts/char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25.xml"/><Relationship Id="rId3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4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latin typeface="Arial"/>
                <a:cs typeface="Arial"/>
              </a:rPr>
              <a:t>actual</a:t>
            </a:r>
            <a:br>
              <a:rPr lang="en-US" sz="2600" b="1" dirty="0" smtClean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 </a:t>
            </a:r>
            <a:r>
              <a:rPr lang="en-US" sz="2600" b="1" dirty="0"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latin typeface="Arial"/>
                <a:cs typeface="Arial"/>
              </a:rPr>
              <a:t/>
            </a:r>
            <a:br>
              <a:rPr lang="en-US" sz="2600" b="1" dirty="0" smtClean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live </a:t>
            </a:r>
            <a:r>
              <a:rPr lang="en-US" sz="2600" b="1" dirty="0"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228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Advanced Endometrial Cancer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79" y="1600200"/>
            <a:ext cx="5659995" cy="5040360"/>
          </a:xfrm>
        </p:spPr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dirty="0" smtClean="0"/>
              <a:t>Initial IHC testing revealed retained expression of mismatch repair proteins; and ER +/PR – hormone status.</a:t>
            </a:r>
          </a:p>
          <a:p>
            <a:r>
              <a:rPr lang="en-US" dirty="0" smtClean="0"/>
              <a:t>She has mild hypertension and is currently on low dose HCTZ.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rot="5400000">
            <a:off x="5482277" y="2854669"/>
            <a:ext cx="4155266" cy="225378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433020" y="1449511"/>
            <a:ext cx="22537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</a:rPr>
              <a:t>MLH1 positive 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33020" y="6085538"/>
            <a:ext cx="225378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b="1" dirty="0" smtClean="0">
                <a:solidFill>
                  <a:prstClr val="black"/>
                </a:solidFill>
              </a:rPr>
              <a:t>MLH1 negative </a:t>
            </a:r>
            <a:endParaRPr lang="en-US" sz="20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6216" y="6453477"/>
            <a:ext cx="39253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prstClr val="black"/>
                </a:solidFill>
              </a:rPr>
              <a:t>Masuda K. et al; Oncology Reports 2012 </a:t>
            </a:r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86188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Do you use bevacizumab in the management of metastatic endometrial cancer?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3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1541865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268763036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435280" cy="2060848"/>
          </a:xfrm>
        </p:spPr>
        <p:txBody>
          <a:bodyPr anchor="ctr">
            <a:noAutofit/>
          </a:bodyPr>
          <a:lstStyle/>
          <a:p>
            <a:pPr marL="0" indent="0">
              <a:spcBef>
                <a:spcPts val="1056"/>
              </a:spcBef>
              <a:buNone/>
            </a:pPr>
            <a:r>
              <a:rPr lang="en-US" sz="19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 patient is s/p surgery followed by whole pelvic EBRT for Stage II Grade 2 </a:t>
            </a:r>
            <a:r>
              <a:rPr lang="en-US" sz="19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endometrioid</a:t>
            </a:r>
            <a:r>
              <a:rPr lang="en-US" sz="19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adenocarcinoma. Two years later, she develops abdominal pain, and imaging reveals metastatic adenopathy in multiple pelvic and </a:t>
            </a:r>
            <a:r>
              <a:rPr lang="en-US" sz="19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periaortic</a:t>
            </a:r>
            <a:r>
              <a:rPr lang="en-US" sz="19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lymph nodes. What would be your most likely treatment approach? Do you use bevacizumab in the management of metastatic endometrial cancer?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79192" y="2613024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Carboplatin/paclitaxel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79192" y="3130005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Carboplatin/paclitaxel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79192" y="3615614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Carboplatin/paclitaxel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79192" y="4101223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Carboplatin/paclitaxel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79192" y="45868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Carboplatin/paclitaxel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05272" y="2613024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Yes, frequently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5605272" y="3130005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Yes, occasionally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05272" y="3615614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605272" y="4101223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Yes, occasionally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05272" y="45868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Yes, occasionally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2679192" y="2254008"/>
            <a:ext cx="2852928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LIKELY TX </a:t>
            </a:r>
            <a:endParaRPr lang="en-US" sz="1000" b="1" dirty="0">
              <a:solidFill>
                <a:srgbClr val="002E5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05272" y="2254008"/>
            <a:ext cx="2852928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BEVACIZUMAB? </a:t>
            </a:r>
            <a:endParaRPr lang="en-US" sz="1000" b="1" dirty="0">
              <a:solidFill>
                <a:srgbClr val="002E5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79192" y="50520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Carboplatin/paclitaxel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05272" y="50520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Yes, occasionally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679192" y="55172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Carboplatin/paclitaxel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5605272" y="55172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Yes, occasionally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972389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Do you test for MSI status in your patients with endometrial cancer?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3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2798051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9917799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A patient presents with MSI-high metastatic endometrial cancer. Cost and reimbursement issues aside, would you include an anti-PD-1/PD-L1 antibody as part of her treatment course?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3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6979706"/>
              </p:ext>
            </p:extLst>
          </p:nvPr>
        </p:nvGraphicFramePr>
        <p:xfrm>
          <a:off x="152400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576913123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435280" cy="2060848"/>
          </a:xfrm>
        </p:spPr>
        <p:txBody>
          <a:bodyPr anchor="ctr">
            <a:noAutofit/>
          </a:bodyPr>
          <a:lstStyle/>
          <a:p>
            <a:pPr marL="0" indent="0">
              <a:spcBef>
                <a:spcPts val="1056"/>
              </a:spcBef>
              <a:buNone/>
            </a:pP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Do you use in a </a:t>
            </a:r>
            <a:r>
              <a:rPr lang="en-US" sz="20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nonprotocol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setting an anti-PD-1/PD-L1 antibody for 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patient with metastatic endometrial cancer that is MSI-high? MSI-normal?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79192" y="2613024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Yes, </a:t>
            </a: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second </a:t>
            </a: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line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79192" y="3130005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Yes, second line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79192" y="3615614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79192" y="4101223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679192" y="45868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Yes, second line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5605272" y="2613024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605272" y="3130005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5605272" y="3615614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5605272" y="4101223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5605272" y="45868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2679192" y="2254008"/>
            <a:ext cx="2852928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MSI-HIGH </a:t>
            </a:r>
            <a:endParaRPr lang="en-US" sz="1000" b="1" dirty="0">
              <a:solidFill>
                <a:srgbClr val="002E5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605272" y="2254008"/>
            <a:ext cx="2852928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 smtClean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MSI-NORMAL </a:t>
            </a:r>
            <a:endParaRPr lang="en-US" sz="1000" b="1" dirty="0">
              <a:solidFill>
                <a:srgbClr val="002E5F"/>
              </a:solidFill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79192" y="50520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Yes, second line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5605272" y="50520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2679192" y="55172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Yes</a:t>
            </a:r>
            <a:endParaRPr lang="en-US" sz="1300" b="1" dirty="0">
              <a:solidFill>
                <a:srgbClr val="FF00FF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5605272" y="55172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778131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Disclosures</a:t>
            </a:r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0269717"/>
              </p:ext>
            </p:extLst>
          </p:nvPr>
        </p:nvGraphicFramePr>
        <p:xfrm>
          <a:off x="901700" y="1831976"/>
          <a:ext cx="7150100" cy="319087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67295"/>
                <a:gridCol w="5182805"/>
              </a:tblGrid>
              <a:tr h="936624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Advisory Committee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AstraZeneca Pharmaceuticals LP, Genentech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BioOncology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, Janssen Biotech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Tesaro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  <a:tr h="2254249">
                <a:tc>
                  <a:txBody>
                    <a:bodyPr/>
                    <a:lstStyle/>
                    <a:p>
                      <a:r>
                        <a:rPr lang="en-US" b="1" dirty="0" smtClean="0">
                          <a:solidFill>
                            <a:schemeClr val="tx1"/>
                          </a:solidFill>
                        </a:rPr>
                        <a:t>Contracted Research</a:t>
                      </a:r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AbbVie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, Amgen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Astellas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Pharma Global Development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Astex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Pharmaceuticals, AstraZeneca Pharmaceuticals LP,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Boehringer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Ingelheim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Pharmaceuticals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, Bristol-Myers Squibb Company, Eisai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Endocyte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Exelixis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, Genentech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BioOncology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, GlaxoSmithKline,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Incyte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Corporation, Merck,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Morphotek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,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Tesaro</a:t>
                      </a:r>
                      <a:r>
                        <a:rPr lang="en-US" b="0" dirty="0" smtClean="0">
                          <a:solidFill>
                            <a:schemeClr val="tx1"/>
                          </a:solidFill>
                        </a:rPr>
                        <a:t> </a:t>
                      </a:r>
                      <a:r>
                        <a:rPr lang="en-US" b="0" dirty="0" err="1" smtClean="0">
                          <a:solidFill>
                            <a:schemeClr val="tx1"/>
                          </a:solidFill>
                        </a:rPr>
                        <a:t>Inc</a:t>
                      </a:r>
                      <a:endParaRPr lang="en-US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11613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69"/>
            <a:ext cx="8229600" cy="143860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Cervical Cancer</a:t>
            </a:r>
            <a:br>
              <a:rPr lang="en-US" dirty="0" smtClean="0"/>
            </a:br>
            <a:r>
              <a:rPr lang="en-US" dirty="0" smtClean="0"/>
              <a:t>Historical Perspective Overall Survival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4886" y="6389378"/>
            <a:ext cx="76672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Tewari</a:t>
            </a:r>
            <a:r>
              <a:rPr lang="de-DE" dirty="0" smtClean="0"/>
              <a:t> KS, et al. </a:t>
            </a:r>
            <a:r>
              <a:rPr lang="de-DE" dirty="0" err="1" smtClean="0"/>
              <a:t>Clin</a:t>
            </a:r>
            <a:r>
              <a:rPr lang="de-DE" dirty="0" smtClean="0"/>
              <a:t> </a:t>
            </a:r>
            <a:r>
              <a:rPr lang="de-DE" dirty="0" err="1"/>
              <a:t>Cancer</a:t>
            </a:r>
            <a:r>
              <a:rPr lang="de-DE" dirty="0"/>
              <a:t> Res. </a:t>
            </a:r>
            <a:r>
              <a:rPr lang="de-DE" dirty="0" smtClean="0"/>
              <a:t>2015 </a:t>
            </a:r>
            <a:r>
              <a:rPr lang="de-DE" dirty="0" err="1" smtClean="0"/>
              <a:t>Dec</a:t>
            </a:r>
            <a:r>
              <a:rPr lang="de-DE" dirty="0" smtClean="0"/>
              <a:t> 15; </a:t>
            </a:r>
            <a:r>
              <a:rPr lang="de-DE" dirty="0"/>
              <a:t>21(24): 5480</a:t>
            </a:r>
            <a:r>
              <a:rPr lang="de-DE" dirty="0" smtClean="0"/>
              <a:t>–7                 * p&lt;0.05 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1330281"/>
            <a:ext cx="9144000" cy="5059097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2922855" y="1471370"/>
            <a:ext cx="3727727" cy="987633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3589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9297" name="Title 3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3462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GOG-0240: Schema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46531" y="2043825"/>
            <a:ext cx="457200" cy="2217738"/>
          </a:xfrm>
          <a:prstGeom prst="roundRect">
            <a:avLst/>
          </a:prstGeom>
          <a:solidFill>
            <a:schemeClr val="bg2">
              <a:lumMod val="50000"/>
              <a:lumOff val="50000"/>
            </a:schemeClr>
          </a:solidFill>
          <a:ln w="317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>
            <a:defPPr>
              <a:defRPr lang="en-US"/>
            </a:defPPr>
            <a:lvl1pPr algn="ctr" defTabSz="912813" eaLnBrk="0" fontAlgn="base" hangingPunct="0">
              <a:spcBef>
                <a:spcPct val="0"/>
              </a:spcBef>
              <a:spcAft>
                <a:spcPct val="0"/>
              </a:spcAft>
              <a:buClr>
                <a:srgbClr val="FFFFFF"/>
              </a:buClr>
              <a:buSzPct val="100000"/>
              <a:tabLst>
                <a:tab pos="0" algn="l"/>
                <a:tab pos="914400" algn="l"/>
                <a:tab pos="1828800" algn="l"/>
                <a:tab pos="2743200" algn="l"/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 sz="1400" b="1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r>
              <a:rPr lang="en-US" sz="150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R</a:t>
            </a:r>
          </a:p>
          <a:p>
            <a:pPr>
              <a:defRPr/>
            </a:pPr>
            <a:r>
              <a:rPr lang="en-US" sz="150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A</a:t>
            </a:r>
          </a:p>
          <a:p>
            <a:pPr>
              <a:defRPr/>
            </a:pPr>
            <a:r>
              <a:rPr lang="en-US" sz="150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N</a:t>
            </a:r>
          </a:p>
          <a:p>
            <a:pPr>
              <a:defRPr/>
            </a:pPr>
            <a:r>
              <a:rPr lang="en-US" sz="150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D</a:t>
            </a:r>
          </a:p>
          <a:p>
            <a:pPr>
              <a:defRPr/>
            </a:pPr>
            <a:r>
              <a:rPr lang="en-US" sz="150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O</a:t>
            </a:r>
          </a:p>
          <a:p>
            <a:pPr>
              <a:defRPr/>
            </a:pPr>
            <a:r>
              <a:rPr lang="en-US" sz="150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M</a:t>
            </a:r>
          </a:p>
          <a:p>
            <a:pPr>
              <a:defRPr/>
            </a:pPr>
            <a:r>
              <a:rPr lang="en-US" sz="150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I</a:t>
            </a:r>
          </a:p>
          <a:p>
            <a:pPr>
              <a:defRPr/>
            </a:pPr>
            <a:r>
              <a:rPr lang="en-US" sz="150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Z</a:t>
            </a:r>
          </a:p>
          <a:p>
            <a:pPr>
              <a:defRPr/>
            </a:pPr>
            <a:r>
              <a:rPr lang="en-US" sz="150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E</a:t>
            </a:r>
          </a:p>
        </p:txBody>
      </p:sp>
      <p:cxnSp>
        <p:nvCxnSpPr>
          <p:cNvPr id="439301" name="Straight Arrow Connector 37"/>
          <p:cNvCxnSpPr>
            <a:cxnSpLocks noChangeShapeType="1"/>
          </p:cNvCxnSpPr>
          <p:nvPr/>
        </p:nvCxnSpPr>
        <p:spPr bwMode="auto">
          <a:xfrm>
            <a:off x="2814638" y="3152775"/>
            <a:ext cx="431800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="" xmlns:a14="http://schemas.microsoft.com/office/drawing/2010/main">
                <a:noFill/>
              </a14:hiddenFill>
            </a:ext>
          </a:extLst>
        </p:spPr>
      </p:cxnSp>
      <p:sp>
        <p:nvSpPr>
          <p:cNvPr id="7" name="Rounded Rectangle 6"/>
          <p:cNvSpPr/>
          <p:nvPr/>
        </p:nvSpPr>
        <p:spPr>
          <a:xfrm>
            <a:off x="163513" y="1814562"/>
            <a:ext cx="2651125" cy="2447001"/>
          </a:xfrm>
          <a:prstGeom prst="roundRect">
            <a:avLst/>
          </a:prstGeom>
          <a:gradFill flip="none" rotWithShape="1">
            <a:gsLst>
              <a:gs pos="0">
                <a:srgbClr val="003366"/>
              </a:gs>
              <a:gs pos="98000">
                <a:srgbClr val="00002E"/>
              </a:gs>
              <a:gs pos="50000">
                <a:srgbClr val="00002E"/>
              </a:gs>
            </a:gsLst>
            <a:lin ang="5400000" scaled="1"/>
            <a:tileRect/>
          </a:gradFill>
          <a:ln w="31750" cap="flat" cmpd="sng" algn="ctr">
            <a:solidFill>
              <a:schemeClr val="tx1"/>
            </a:solidFill>
            <a:prstDash val="solid"/>
            <a:round/>
            <a:headEnd type="none" w="sm" len="sm"/>
            <a:tailEnd type="none" w="sm" len="sm"/>
          </a:ln>
          <a:effectLst/>
          <a:scene3d>
            <a:camera prst="orthographicFront"/>
            <a:lightRig rig="threePt" dir="t"/>
          </a:scene3d>
          <a:sp3d>
            <a:bevelT/>
          </a:sp3d>
        </p:spPr>
        <p:txBody>
          <a:bodyPr anchor="ctr"/>
          <a:lstStyle/>
          <a:p>
            <a:pPr defTabSz="912813" eaLnBrk="0" hangingPunct="0">
              <a:buClr>
                <a:srgbClr val="FFFFFF"/>
              </a:buClr>
              <a:buSzPct val="100000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500" b="1" dirty="0">
                <a:solidFill>
                  <a:srgbClr val="FFFFFF"/>
                </a:solidFill>
                <a:latin typeface="Arial" charset="0"/>
                <a:ea typeface="MS PGothic" charset="0"/>
                <a:cs typeface="MS PGothic" charset="0"/>
              </a:rPr>
              <a:t>Carcinoma of the cervix</a:t>
            </a:r>
          </a:p>
          <a:p>
            <a:pPr marL="231775" indent="-231775" defTabSz="912813" eaLnBrk="0" hangingPunct="0">
              <a:buClr>
                <a:srgbClr val="FFFFFF"/>
              </a:buClr>
              <a:buSzPct val="100000"/>
              <a:buFont typeface="Arial" pitchFamily="34" charset="0"/>
              <a:buChar char="•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500" b="1" dirty="0">
                <a:solidFill>
                  <a:srgbClr val="FFFFFF"/>
                </a:solidFill>
                <a:latin typeface="Arial" charset="0"/>
                <a:ea typeface="MS PGothic" charset="0"/>
                <a:cs typeface="MS PGothic" charset="0"/>
              </a:rPr>
              <a:t>Primary stage IVB</a:t>
            </a:r>
          </a:p>
          <a:p>
            <a:pPr marL="231775" indent="-231775" defTabSz="912813" eaLnBrk="0" hangingPunct="0">
              <a:buClr>
                <a:srgbClr val="FFFFFF"/>
              </a:buClr>
              <a:buSzPct val="100000"/>
              <a:buFont typeface="Arial" pitchFamily="34" charset="0"/>
              <a:buChar char="•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500" b="1" dirty="0">
                <a:solidFill>
                  <a:srgbClr val="FFFFFF"/>
                </a:solidFill>
                <a:latin typeface="Arial" charset="0"/>
                <a:ea typeface="MS PGothic" charset="0"/>
                <a:cs typeface="MS PGothic" charset="0"/>
              </a:rPr>
              <a:t>Recurrent/persistent </a:t>
            </a:r>
          </a:p>
          <a:p>
            <a:pPr marL="231775" indent="-231775" defTabSz="912813" eaLnBrk="0" hangingPunct="0">
              <a:buClr>
                <a:srgbClr val="FFFFFF"/>
              </a:buClr>
              <a:buSzPct val="100000"/>
              <a:buFont typeface="Arial" pitchFamily="34" charset="0"/>
              <a:buChar char="•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500" b="1" dirty="0">
                <a:solidFill>
                  <a:srgbClr val="FFFFFF"/>
                </a:solidFill>
                <a:latin typeface="Arial" charset="0"/>
                <a:ea typeface="MS PGothic" charset="0"/>
                <a:cs typeface="MS PGothic" charset="0"/>
              </a:rPr>
              <a:t>Measurable disease </a:t>
            </a:r>
          </a:p>
          <a:p>
            <a:pPr marL="231775" indent="-231775" defTabSz="912813" eaLnBrk="0" hangingPunct="0">
              <a:buClr>
                <a:srgbClr val="FFFFFF"/>
              </a:buClr>
              <a:buSzPct val="100000"/>
              <a:buFont typeface="Arial" pitchFamily="34" charset="0"/>
              <a:buChar char="•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500" b="1" dirty="0" smtClean="0">
                <a:solidFill>
                  <a:srgbClr val="FFFFFF"/>
                </a:solidFill>
                <a:latin typeface="Arial" charset="0"/>
                <a:ea typeface="MS PGothic" charset="0"/>
                <a:cs typeface="MS PGothic" charset="0"/>
              </a:rPr>
              <a:t>GOG performance status </a:t>
            </a:r>
            <a:r>
              <a:rPr lang="en-US" sz="1500" b="1" dirty="0">
                <a:solidFill>
                  <a:srgbClr val="FFFFFF"/>
                </a:solidFill>
                <a:latin typeface="Arial" charset="0"/>
                <a:ea typeface="MS PGothic" charset="0"/>
                <a:cs typeface="MS PGothic" charset="0"/>
              </a:rPr>
              <a:t>0/1</a:t>
            </a:r>
          </a:p>
          <a:p>
            <a:pPr marL="231775" indent="-231775" defTabSz="912813" eaLnBrk="0" hangingPunct="0">
              <a:buClr>
                <a:srgbClr val="FFFFFF"/>
              </a:buClr>
              <a:buSzPct val="100000"/>
              <a:buFont typeface="Arial" pitchFamily="34" charset="0"/>
              <a:buChar char="•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500" b="1" dirty="0">
                <a:solidFill>
                  <a:srgbClr val="FFFFFF"/>
                </a:solidFill>
                <a:latin typeface="Arial" charset="0"/>
                <a:ea typeface="MS PGothic" charset="0"/>
                <a:cs typeface="MS PGothic" charset="0"/>
              </a:rPr>
              <a:t>No prior chemotherapy for recurrence</a:t>
            </a:r>
          </a:p>
          <a:p>
            <a:pPr algn="ctr" defTabSz="912813" eaLnBrk="0" hangingPunct="0">
              <a:buClr>
                <a:srgbClr val="FFFFFF"/>
              </a:buClr>
              <a:buSzPct val="100000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500" b="1" dirty="0">
                <a:solidFill>
                  <a:srgbClr val="FFFFFF"/>
                </a:solidFill>
                <a:latin typeface="Arial" charset="0"/>
                <a:ea typeface="MS PGothic" charset="0"/>
                <a:cs typeface="MS PGothic" charset="0"/>
              </a:rPr>
              <a:t>(N=452)</a:t>
            </a:r>
          </a:p>
        </p:txBody>
      </p:sp>
      <p:sp>
        <p:nvSpPr>
          <p:cNvPr id="10252" name="TextBox 46"/>
          <p:cNvSpPr txBox="1">
            <a:spLocks noChangeArrowheads="1"/>
          </p:cNvSpPr>
          <p:nvPr/>
        </p:nvSpPr>
        <p:spPr bwMode="auto">
          <a:xfrm>
            <a:off x="163513" y="4410075"/>
            <a:ext cx="3952875" cy="9233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>
              <a:buClr>
                <a:srgbClr val="4A9ACD"/>
              </a:buClr>
              <a:defRPr/>
            </a:pPr>
            <a:r>
              <a:rPr lang="en-US" sz="1350" b="1" dirty="0">
                <a:solidFill>
                  <a:srgbClr val="FFFFFF"/>
                </a:solidFill>
                <a:ea typeface="ヒラギノ角ゴ Pro W3" pitchFamily="-84" charset="-128"/>
              </a:rPr>
              <a:t>Stratification factors: </a:t>
            </a:r>
          </a:p>
          <a:p>
            <a:pPr marL="228600" indent="-228600">
              <a:buClr>
                <a:srgbClr val="FFFFFF"/>
              </a:buClr>
              <a:buFontTx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ea typeface="ヒラギノ角ゴ Pro W3" pitchFamily="-84" charset="-128"/>
              </a:rPr>
              <a:t>Stage IVB vs recurrent/persistent disease</a:t>
            </a:r>
          </a:p>
          <a:p>
            <a:pPr marL="228600" indent="-228600">
              <a:buClr>
                <a:srgbClr val="FFFFFF"/>
              </a:buClr>
              <a:buFontTx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ea typeface="ヒラギノ角ゴ Pro W3" pitchFamily="-84" charset="-128"/>
              </a:rPr>
              <a:t>Performance status</a:t>
            </a:r>
          </a:p>
          <a:p>
            <a:pPr marL="228600" indent="-228600">
              <a:buClr>
                <a:srgbClr val="FFFFFF"/>
              </a:buClr>
              <a:buFontTx/>
              <a:buChar char="•"/>
              <a:defRPr/>
            </a:pPr>
            <a:r>
              <a:rPr lang="en-US" sz="1350" dirty="0">
                <a:solidFill>
                  <a:srgbClr val="FFFFFF"/>
                </a:solidFill>
                <a:ea typeface="ヒラギノ角ゴ Pro W3" pitchFamily="-84" charset="-128"/>
              </a:rPr>
              <a:t>Prior cisplatin </a:t>
            </a:r>
            <a:r>
              <a:rPr lang="en-US" sz="1350" dirty="0" smtClean="0">
                <a:solidFill>
                  <a:srgbClr val="FFFFFF"/>
                </a:solidFill>
                <a:ea typeface="ヒラギノ角ゴ Pro W3" pitchFamily="-84" charset="-128"/>
              </a:rPr>
              <a:t>treatment as radiation sensitizer</a:t>
            </a:r>
            <a:endParaRPr lang="en-US" sz="1350" dirty="0">
              <a:solidFill>
                <a:srgbClr val="FFFFFF"/>
              </a:solidFill>
              <a:ea typeface="MS PGothic" charset="0"/>
            </a:endParaRPr>
          </a:p>
        </p:txBody>
      </p:sp>
      <p:sp>
        <p:nvSpPr>
          <p:cNvPr id="439306" name="TextBox 35"/>
          <p:cNvSpPr txBox="1">
            <a:spLocks noChangeArrowheads="1"/>
          </p:cNvSpPr>
          <p:nvPr/>
        </p:nvSpPr>
        <p:spPr bwMode="auto">
          <a:xfrm>
            <a:off x="3049588" y="4298950"/>
            <a:ext cx="8477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pitchFamily="34" charset="0"/>
                <a:ea typeface="MS PGothic" pitchFamily="34" charset="-128"/>
              </a:defRPr>
            </a:lvl9pPr>
          </a:lstStyle>
          <a:p>
            <a:pPr algn="ctr" eaLnBrk="1" hangingPunct="1"/>
            <a:r>
              <a:rPr lang="en-US" sz="1600" b="1">
                <a:solidFill>
                  <a:srgbClr val="FFFFFF"/>
                </a:solidFill>
              </a:rPr>
              <a:t>1:1:1:1</a:t>
            </a:r>
          </a:p>
        </p:txBody>
      </p:sp>
      <p:sp>
        <p:nvSpPr>
          <p:cNvPr id="42" name="Content Placeholder 2"/>
          <p:cNvSpPr txBox="1">
            <a:spLocks/>
          </p:cNvSpPr>
          <p:nvPr/>
        </p:nvSpPr>
        <p:spPr bwMode="auto">
          <a:xfrm>
            <a:off x="76200" y="5453696"/>
            <a:ext cx="4176171" cy="960120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numCol="2" anchor="ctr"/>
          <a:lstStyle>
            <a:lvl1pPr marL="342900" indent="-342900" algn="l" rtl="0" eaLnBrk="0" fontAlgn="base" hangingPunct="0">
              <a:spcBef>
                <a:spcPts val="600"/>
              </a:spcBef>
              <a:spcAft>
                <a:spcPct val="0"/>
              </a:spcAft>
              <a:buFont typeface="Arial" pitchFamily="34" charset="0"/>
              <a:defRPr sz="2000" b="1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marL="271463" indent="-271463" algn="l" rtl="0" eaLnBrk="0" fontAlgn="base" hangingPunct="0">
              <a:spcBef>
                <a:spcPts val="1200"/>
              </a:spcBef>
              <a:spcAft>
                <a:spcPct val="0"/>
              </a:spcAft>
              <a:buBlip>
                <a:blip r:embed="rId3"/>
              </a:buBlip>
              <a:defRPr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2pPr>
            <a:lvl3pPr marL="704850" indent="-276225" algn="l" rtl="0" eaLnBrk="0" fontAlgn="base" hangingPunct="0">
              <a:spcBef>
                <a:spcPts val="1200"/>
              </a:spcBef>
              <a:spcAft>
                <a:spcPct val="0"/>
              </a:spcAft>
              <a:buFont typeface="Arial" pitchFamily="34" charset="0"/>
              <a:buChar char="—"/>
              <a:defRPr sz="14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3pPr>
            <a:lvl4pPr marL="931863" indent="-104775" algn="l" rtl="0" eaLnBrk="0" fontAlgn="base" hangingPunct="0">
              <a:spcBef>
                <a:spcPts val="1200"/>
              </a:spcBef>
              <a:spcAft>
                <a:spcPct val="0"/>
              </a:spcAft>
              <a:buFont typeface="Arial" pitchFamily="34" charset="0"/>
              <a:buChar char="•"/>
              <a:defRPr sz="12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4pPr>
            <a:lvl5pPr marL="1185863" indent="-157163" algn="l" rtl="0" eaLnBrk="0" fontAlgn="base" hangingPunct="0">
              <a:spcBef>
                <a:spcPts val="1200"/>
              </a:spcBef>
              <a:spcAft>
                <a:spcPct val="0"/>
              </a:spcAft>
              <a:buFont typeface="Arial" pitchFamily="34" charset="0"/>
              <a:buChar char="‒"/>
              <a:defRPr sz="1200" kern="1200">
                <a:solidFill>
                  <a:schemeClr val="tx1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355600" lvl="1">
              <a:spcBef>
                <a:spcPts val="0"/>
              </a:spcBef>
              <a:buFontTx/>
              <a:buNone/>
              <a:defRPr/>
            </a:pPr>
            <a:r>
              <a:rPr lang="en-GB" sz="1350" b="1" dirty="0" smtClean="0">
                <a:solidFill>
                  <a:srgbClr val="000000"/>
                </a:solidFill>
              </a:rPr>
              <a:t>Primary endpoints </a:t>
            </a:r>
          </a:p>
          <a:p>
            <a:pPr marL="355600" lvl="2" indent="-271463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1350" dirty="0" smtClean="0">
                <a:solidFill>
                  <a:srgbClr val="000000"/>
                </a:solidFill>
              </a:rPr>
              <a:t>OS</a:t>
            </a:r>
          </a:p>
          <a:p>
            <a:pPr marL="355600" lvl="2" indent="-271463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1350" dirty="0" smtClean="0">
                <a:solidFill>
                  <a:srgbClr val="000000"/>
                </a:solidFill>
              </a:rPr>
              <a:t>Safety</a:t>
            </a:r>
            <a:endParaRPr lang="en-GB" sz="1350" b="1" dirty="0" smtClean="0">
              <a:solidFill>
                <a:srgbClr val="000000"/>
              </a:solidFill>
            </a:endParaRPr>
          </a:p>
          <a:p>
            <a:pPr lvl="1">
              <a:spcBef>
                <a:spcPts val="0"/>
              </a:spcBef>
              <a:buFont typeface="Courier New" pitchFamily="49" charset="0"/>
              <a:buChar char="o"/>
              <a:defRPr/>
            </a:pPr>
            <a:endParaRPr lang="en-GB" sz="1350" b="1" dirty="0" smtClean="0">
              <a:solidFill>
                <a:srgbClr val="000000"/>
              </a:solidFill>
            </a:endParaRPr>
          </a:p>
          <a:p>
            <a:pPr marL="0" lvl="1" indent="0">
              <a:spcBef>
                <a:spcPts val="0"/>
              </a:spcBef>
              <a:buFontTx/>
              <a:buNone/>
              <a:defRPr/>
            </a:pPr>
            <a:r>
              <a:rPr lang="en-GB" sz="1350" b="1" dirty="0" smtClean="0">
                <a:solidFill>
                  <a:srgbClr val="000000"/>
                </a:solidFill>
              </a:rPr>
              <a:t>Secondary endpoints </a:t>
            </a:r>
          </a:p>
          <a:p>
            <a:pPr marL="288925" lvl="2" indent="-271463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1350" dirty="0" smtClean="0">
                <a:solidFill>
                  <a:srgbClr val="000000"/>
                </a:solidFill>
              </a:rPr>
              <a:t>PFS</a:t>
            </a:r>
          </a:p>
          <a:p>
            <a:pPr marL="288925" lvl="2" indent="-271463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1350" dirty="0" smtClean="0">
                <a:solidFill>
                  <a:srgbClr val="000000"/>
                </a:solidFill>
              </a:rPr>
              <a:t>ORR </a:t>
            </a:r>
          </a:p>
          <a:p>
            <a:pPr marL="288925" lvl="2" indent="-271463">
              <a:spcBef>
                <a:spcPts val="0"/>
              </a:spcBef>
              <a:buFont typeface="Arial" pitchFamily="34" charset="0"/>
              <a:buChar char="•"/>
              <a:defRPr/>
            </a:pPr>
            <a:r>
              <a:rPr lang="en-GB" sz="1350" dirty="0" smtClean="0">
                <a:solidFill>
                  <a:srgbClr val="FFFFFF"/>
                </a:solidFill>
              </a:rPr>
              <a:t>HRQOL </a:t>
            </a:r>
          </a:p>
        </p:txBody>
      </p:sp>
      <p:grpSp>
        <p:nvGrpSpPr>
          <p:cNvPr id="44" name="Group 43"/>
          <p:cNvGrpSpPr>
            <a:grpSpLocks/>
          </p:cNvGrpSpPr>
          <p:nvPr/>
        </p:nvGrpSpPr>
        <p:grpSpPr bwMode="auto">
          <a:xfrm>
            <a:off x="3703638" y="1239838"/>
            <a:ext cx="5286375" cy="3201987"/>
            <a:chOff x="3703731" y="1240013"/>
            <a:chExt cx="5286920" cy="3201543"/>
          </a:xfrm>
        </p:grpSpPr>
        <p:sp>
          <p:nvSpPr>
            <p:cNvPr id="111" name="TextBox 70"/>
            <p:cNvSpPr txBox="1">
              <a:spLocks noChangeArrowheads="1"/>
            </p:cNvSpPr>
            <p:nvPr/>
          </p:nvSpPr>
          <p:spPr bwMode="auto">
            <a:xfrm>
              <a:off x="4178442" y="1453899"/>
              <a:ext cx="457247" cy="340472"/>
            </a:xfrm>
            <a:prstGeom prst="roundRect">
              <a:avLst/>
            </a:prstGeom>
            <a:noFill/>
            <a:ln>
              <a:noFill/>
              <a:headEnd/>
              <a:tailEnd/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tIns="0" rIns="0" bIns="0" anchor="ctr">
              <a:spAutoFit/>
            </a:bodyPr>
            <a:lstStyle/>
            <a:p>
              <a:pPr algn="r">
                <a:defRPr/>
              </a:pPr>
              <a:r>
                <a:rPr lang="en-US" sz="2000" b="1" dirty="0">
                  <a:solidFill>
                    <a:srgbClr val="FFFFFF"/>
                  </a:solidFill>
                </a:rPr>
                <a:t>I</a:t>
              </a:r>
            </a:p>
          </p:txBody>
        </p:sp>
        <p:sp>
          <p:nvSpPr>
            <p:cNvPr id="112" name="Rounded Rectangle 111"/>
            <p:cNvSpPr/>
            <p:nvPr/>
          </p:nvSpPr>
          <p:spPr bwMode="auto">
            <a:xfrm>
              <a:off x="4707041" y="1240013"/>
              <a:ext cx="2468880" cy="320040"/>
            </a:xfrm>
            <a:prstGeom prst="roundRect">
              <a:avLst/>
            </a:prstGeom>
            <a:gradFill flip="none" rotWithShape="1">
              <a:gsLst>
                <a:gs pos="0">
                  <a:srgbClr val="004080">
                    <a:shade val="30000"/>
                    <a:satMod val="115000"/>
                  </a:srgbClr>
                </a:gs>
                <a:gs pos="50000">
                  <a:srgbClr val="004080">
                    <a:shade val="67500"/>
                    <a:satMod val="115000"/>
                  </a:srgbClr>
                </a:gs>
                <a:gs pos="100000">
                  <a:srgbClr val="00408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/>
            <a:lstStyle/>
            <a:p>
              <a:pPr algn="ctr" defTabSz="912813" eaLnBrk="0" hangingPunct="0">
                <a:buClr>
                  <a:srgbClr val="FFFFFF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US" sz="1200" b="1" dirty="0">
                  <a:solidFill>
                    <a:srgbClr val="FFFFFF"/>
                  </a:solidFill>
                  <a:latin typeface="Arial" charset="0"/>
                  <a:ea typeface="MS PGothic" charset="0"/>
                  <a:cs typeface="MS PGothic" charset="0"/>
                </a:rPr>
                <a:t>Paclitaxel 135 or 175 mg/m</a:t>
              </a:r>
              <a:r>
                <a:rPr lang="en-US" sz="1200" b="1" baseline="30000" dirty="0">
                  <a:solidFill>
                    <a:srgbClr val="FFFFFF"/>
                  </a:solidFill>
                  <a:latin typeface="Arial" charset="0"/>
                  <a:ea typeface="MS PGothic" charset="0"/>
                  <a:cs typeface="MS PGothic" charset="0"/>
                </a:rPr>
                <a:t>2</a:t>
              </a:r>
              <a:r>
                <a:rPr lang="en-US" sz="1200" b="1" dirty="0">
                  <a:solidFill>
                    <a:srgbClr val="FFFFFF"/>
                  </a:solidFill>
                  <a:latin typeface="Arial" charset="0"/>
                  <a:ea typeface="MS PGothic" charset="0"/>
                  <a:cs typeface="MS PGothic" charset="0"/>
                </a:rPr>
                <a:t> IV</a:t>
              </a:r>
            </a:p>
          </p:txBody>
        </p:sp>
        <p:sp>
          <p:nvSpPr>
            <p:cNvPr id="113" name="Rounded Rectangle 112"/>
            <p:cNvSpPr/>
            <p:nvPr/>
          </p:nvSpPr>
          <p:spPr bwMode="auto">
            <a:xfrm>
              <a:off x="4707041" y="1654637"/>
              <a:ext cx="2468880" cy="320040"/>
            </a:xfrm>
            <a:prstGeom prst="roundRect">
              <a:avLst/>
            </a:prstGeom>
            <a:solidFill>
              <a:schemeClr val="bg2">
                <a:lumMod val="75000"/>
                <a:lumOff val="25000"/>
              </a:schemeClr>
            </a:solidFill>
            <a:ln w="317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/>
            <a:lstStyle/>
            <a:p>
              <a:pPr algn="ctr" defTabSz="912813" eaLnBrk="0" hangingPunct="0">
                <a:buClr>
                  <a:srgbClr val="FFFFFF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US" sz="1200" b="1" dirty="0">
                  <a:solidFill>
                    <a:srgbClr val="000000"/>
                  </a:solidFill>
                  <a:latin typeface="Arial" charset="0"/>
                  <a:ea typeface="MS PGothic" charset="0"/>
                  <a:cs typeface="MS PGothic" charset="0"/>
                </a:rPr>
                <a:t>Cisplatin 50 mg/m</a:t>
              </a:r>
              <a:r>
                <a:rPr lang="en-US" sz="1200" b="1" baseline="30000" dirty="0">
                  <a:solidFill>
                    <a:srgbClr val="000000"/>
                  </a:solidFill>
                  <a:latin typeface="Arial" charset="0"/>
                  <a:ea typeface="MS PGothic" charset="0"/>
                  <a:cs typeface="MS PGothic" charset="0"/>
                </a:rPr>
                <a:t>2</a:t>
              </a:r>
              <a:r>
                <a:rPr lang="en-US" sz="1200" b="1" dirty="0">
                  <a:solidFill>
                    <a:srgbClr val="000000"/>
                  </a:solidFill>
                  <a:latin typeface="Arial" charset="0"/>
                  <a:ea typeface="MS PGothic" charset="0"/>
                  <a:cs typeface="MS PGothic" charset="0"/>
                </a:rPr>
                <a:t> IV</a:t>
              </a:r>
            </a:p>
          </p:txBody>
        </p:sp>
        <p:sp>
          <p:nvSpPr>
            <p:cNvPr id="116" name="TextBox 70"/>
            <p:cNvSpPr txBox="1">
              <a:spLocks noChangeArrowheads="1"/>
            </p:cNvSpPr>
            <p:nvPr/>
          </p:nvSpPr>
          <p:spPr bwMode="auto">
            <a:xfrm>
              <a:off x="4178442" y="3903072"/>
              <a:ext cx="457247" cy="340472"/>
            </a:xfrm>
            <a:prstGeom prst="roundRect">
              <a:avLst/>
            </a:prstGeom>
            <a:noFill/>
            <a:ln>
              <a:noFill/>
              <a:headEnd/>
              <a:tailEnd/>
            </a:ln>
            <a:effectLst/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lIns="0" tIns="0" rIns="0" bIns="0" anchor="ctr">
              <a:spAutoFit/>
            </a:bodyPr>
            <a:lstStyle/>
            <a:p>
              <a:pPr algn="r">
                <a:defRPr/>
              </a:pPr>
              <a:r>
                <a:rPr lang="en-US" sz="2000" b="1" dirty="0">
                  <a:solidFill>
                    <a:srgbClr val="FFFFFF"/>
                  </a:solidFill>
                </a:rPr>
                <a:t>III</a:t>
              </a:r>
            </a:p>
          </p:txBody>
        </p:sp>
        <p:sp>
          <p:nvSpPr>
            <p:cNvPr id="117" name="Rounded Rectangle 116"/>
            <p:cNvSpPr/>
            <p:nvPr/>
          </p:nvSpPr>
          <p:spPr bwMode="auto">
            <a:xfrm>
              <a:off x="4707041" y="3706892"/>
              <a:ext cx="2468880" cy="320040"/>
            </a:xfrm>
            <a:prstGeom prst="roundRect">
              <a:avLst/>
            </a:prstGeom>
            <a:gradFill flip="none" rotWithShape="1">
              <a:gsLst>
                <a:gs pos="0">
                  <a:srgbClr val="004080">
                    <a:shade val="30000"/>
                    <a:satMod val="115000"/>
                  </a:srgbClr>
                </a:gs>
                <a:gs pos="50000">
                  <a:srgbClr val="004080">
                    <a:shade val="67500"/>
                    <a:satMod val="115000"/>
                  </a:srgbClr>
                </a:gs>
                <a:gs pos="100000">
                  <a:srgbClr val="00408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/>
            <a:lstStyle/>
            <a:p>
              <a:pPr algn="ctr" defTabSz="912813" eaLnBrk="0" hangingPunct="0">
                <a:buClr>
                  <a:srgbClr val="FFFFFF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US" sz="1200" b="1" dirty="0">
                  <a:solidFill>
                    <a:srgbClr val="FFFFFF"/>
                  </a:solidFill>
                  <a:latin typeface="Arial" charset="0"/>
                  <a:ea typeface="MS PGothic" charset="0"/>
                  <a:cs typeface="MS PGothic" charset="0"/>
                </a:rPr>
                <a:t>Paclitaxel 175 mg/m</a:t>
              </a:r>
              <a:r>
                <a:rPr lang="en-US" sz="1200" b="1" baseline="30000" dirty="0">
                  <a:solidFill>
                    <a:srgbClr val="FFFFFF"/>
                  </a:solidFill>
                  <a:latin typeface="Arial" charset="0"/>
                  <a:ea typeface="MS PGothic" charset="0"/>
                  <a:cs typeface="MS PGothic" charset="0"/>
                </a:rPr>
                <a:t>2</a:t>
              </a:r>
              <a:r>
                <a:rPr lang="en-US" sz="1200" b="1" dirty="0">
                  <a:solidFill>
                    <a:srgbClr val="FFFFFF"/>
                  </a:solidFill>
                  <a:latin typeface="Arial" charset="0"/>
                  <a:ea typeface="MS PGothic" charset="0"/>
                  <a:cs typeface="MS PGothic" charset="0"/>
                </a:rPr>
                <a:t> IV </a:t>
              </a:r>
            </a:p>
          </p:txBody>
        </p:sp>
        <p:sp>
          <p:nvSpPr>
            <p:cNvPr id="118" name="Rounded Rectangle 117"/>
            <p:cNvSpPr/>
            <p:nvPr/>
          </p:nvSpPr>
          <p:spPr bwMode="auto">
            <a:xfrm>
              <a:off x="4707041" y="4121516"/>
              <a:ext cx="2468880" cy="320040"/>
            </a:xfrm>
            <a:prstGeom prst="roundRect">
              <a:avLst/>
            </a:prstGeom>
            <a:gradFill flip="none" rotWithShape="1">
              <a:gsLst>
                <a:gs pos="0">
                  <a:srgbClr val="009ED6">
                    <a:shade val="30000"/>
                    <a:satMod val="115000"/>
                  </a:srgbClr>
                </a:gs>
                <a:gs pos="50000">
                  <a:srgbClr val="009ED6">
                    <a:shade val="67500"/>
                    <a:satMod val="115000"/>
                  </a:srgbClr>
                </a:gs>
                <a:gs pos="100000">
                  <a:srgbClr val="009ED6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/>
            <a:lstStyle/>
            <a:p>
              <a:pPr algn="ctr" defTabSz="912813" eaLnBrk="0" hangingPunct="0">
                <a:buClr>
                  <a:srgbClr val="FFFFFF"/>
                </a:buClr>
                <a:buSzPct val="100000"/>
                <a:tabLst>
                  <a:tab pos="0" algn="l"/>
                  <a:tab pos="914400" algn="l"/>
                  <a:tab pos="1828800" algn="l"/>
                  <a:tab pos="2743200" algn="l"/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sv-SE" sz="1200" b="1" dirty="0">
                  <a:solidFill>
                    <a:srgbClr val="FFFFFF"/>
                  </a:solidFill>
                  <a:latin typeface="Arial" charset="0"/>
                  <a:ea typeface="MS PGothic" charset="0"/>
                  <a:cs typeface="MS PGothic" charset="0"/>
                </a:rPr>
                <a:t>Topotecan 0.75 mg/m</a:t>
              </a:r>
              <a:r>
                <a:rPr lang="sv-SE" sz="1200" b="1" baseline="30000" dirty="0">
                  <a:solidFill>
                    <a:srgbClr val="FFFFFF"/>
                  </a:solidFill>
                  <a:latin typeface="Arial" charset="0"/>
                  <a:ea typeface="MS PGothic" charset="0"/>
                  <a:cs typeface="MS PGothic" charset="0"/>
                </a:rPr>
                <a:t>2</a:t>
              </a:r>
              <a:r>
                <a:rPr lang="sv-SE" sz="1200" b="1" dirty="0">
                  <a:solidFill>
                    <a:srgbClr val="FFFFFF"/>
                  </a:solidFill>
                  <a:latin typeface="Arial" charset="0"/>
                  <a:ea typeface="MS PGothic" charset="0"/>
                  <a:cs typeface="MS PGothic" charset="0"/>
                </a:rPr>
                <a:t> d1-3</a:t>
              </a:r>
              <a:endParaRPr lang="en-US" sz="1200" b="1" dirty="0">
                <a:solidFill>
                  <a:srgbClr val="FFFFFF"/>
                </a:solidFill>
                <a:latin typeface="Arial" charset="0"/>
                <a:ea typeface="MS PGothic" charset="0"/>
                <a:cs typeface="MS PGothic" charset="0"/>
              </a:endParaRPr>
            </a:p>
          </p:txBody>
        </p:sp>
        <p:cxnSp>
          <p:nvCxnSpPr>
            <p:cNvPr id="128" name="Straight Arrow Connector 127"/>
            <p:cNvCxnSpPr>
              <a:endCxn id="111" idx="2"/>
            </p:cNvCxnSpPr>
            <p:nvPr/>
          </p:nvCxnSpPr>
          <p:spPr bwMode="auto">
            <a:xfrm flipV="1">
              <a:off x="3703731" y="1794371"/>
              <a:ext cx="703335" cy="1358315"/>
            </a:xfrm>
            <a:prstGeom prst="straightConnector1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Arrow Connector 128"/>
            <p:cNvCxnSpPr>
              <a:endCxn id="116" idx="0"/>
            </p:cNvCxnSpPr>
            <p:nvPr/>
          </p:nvCxnSpPr>
          <p:spPr bwMode="auto">
            <a:xfrm>
              <a:off x="3703731" y="3152685"/>
              <a:ext cx="703335" cy="750387"/>
            </a:xfrm>
            <a:prstGeom prst="straightConnector1">
              <a:avLst/>
            </a:prstGeom>
            <a:solidFill>
              <a:schemeClr val="tx1"/>
            </a:solidFill>
            <a:ln w="28575">
              <a:solidFill>
                <a:schemeClr val="tx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9355" name="TextBox 22"/>
            <p:cNvSpPr txBox="1">
              <a:spLocks noChangeArrowheads="1"/>
            </p:cNvSpPr>
            <p:nvPr/>
          </p:nvSpPr>
          <p:spPr bwMode="auto">
            <a:xfrm>
              <a:off x="7344731" y="1662961"/>
              <a:ext cx="1645920" cy="5847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=""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sz="1600" b="1">
                  <a:solidFill>
                    <a:srgbClr val="FFFFFF"/>
                  </a:solidFill>
                </a:rPr>
                <a:t>Chemotherapy alone</a:t>
              </a:r>
            </a:p>
          </p:txBody>
        </p:sp>
        <p:cxnSp>
          <p:nvCxnSpPr>
            <p:cNvPr id="64" name="Elbow Connector 63"/>
            <p:cNvCxnSpPr/>
            <p:nvPr/>
          </p:nvCxnSpPr>
          <p:spPr>
            <a:xfrm>
              <a:off x="7185477" y="1378106"/>
              <a:ext cx="9526" cy="2926944"/>
            </a:xfrm>
            <a:prstGeom prst="bentConnector3">
              <a:avLst>
                <a:gd name="adj1" fmla="val 1800000"/>
              </a:avLst>
            </a:prstGeom>
            <a:ln w="28575">
              <a:solidFill>
                <a:schemeClr val="tx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3" name="Group 42"/>
          <p:cNvGrpSpPr>
            <a:grpSpLocks/>
          </p:cNvGrpSpPr>
          <p:nvPr/>
        </p:nvGrpSpPr>
        <p:grpSpPr bwMode="auto">
          <a:xfrm>
            <a:off x="3703638" y="2263775"/>
            <a:ext cx="5348287" cy="3621088"/>
            <a:chOff x="3703731" y="2264151"/>
            <a:chExt cx="5348564" cy="3620147"/>
          </a:xfrm>
        </p:grpSpPr>
        <p:sp>
          <p:nvSpPr>
            <p:cNvPr id="10260" name="TextBox 19"/>
            <p:cNvSpPr>
              <a:spLocks noChangeArrowheads="1"/>
            </p:cNvSpPr>
            <p:nvPr/>
          </p:nvSpPr>
          <p:spPr bwMode="auto">
            <a:xfrm>
              <a:off x="7546436" y="2828050"/>
              <a:ext cx="1403889" cy="1123712"/>
            </a:xfrm>
            <a:prstGeom prst="roundRect">
              <a:avLst>
                <a:gd name="adj" fmla="val 16667"/>
              </a:avLst>
            </a:prstGeom>
            <a:gradFill flip="none" rotWithShape="1">
              <a:gsLst>
                <a:gs pos="0">
                  <a:srgbClr val="004080">
                    <a:shade val="30000"/>
                    <a:satMod val="115000"/>
                  </a:srgbClr>
                </a:gs>
                <a:gs pos="50000">
                  <a:srgbClr val="004080">
                    <a:shade val="67500"/>
                    <a:satMod val="115000"/>
                  </a:srgbClr>
                </a:gs>
                <a:gs pos="100000">
                  <a:srgbClr val="004080">
                    <a:shade val="100000"/>
                    <a:satMod val="115000"/>
                  </a:srgbClr>
                </a:gs>
              </a:gsLst>
              <a:lin ang="16200000" scaled="1"/>
              <a:tileRect/>
            </a:gradFill>
            <a:ln w="31750" cap="flat" cmpd="sng" algn="ctr">
              <a:solidFill>
                <a:schemeClr val="tx1"/>
              </a:solidFill>
              <a:prstDash val="solid"/>
              <a:round/>
              <a:headEnd type="none" w="sm" len="sm"/>
              <a:tailEnd type="none" w="sm" len="sm"/>
            </a:ln>
            <a:effectLst/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anchor="ctr"/>
            <a:lstStyle/>
            <a:p>
              <a:pPr algn="ctr" defTabSz="912813" eaLnBrk="0" hangingPunct="0">
                <a:buClr>
                  <a:srgbClr val="FFFFFF"/>
                </a:buClr>
                <a:buSzPct val="100000"/>
                <a:tabLst>
                  <a:tab pos="3657600" algn="l"/>
                  <a:tab pos="4572000" algn="l"/>
                  <a:tab pos="5486400" algn="l"/>
                  <a:tab pos="6400800" algn="l"/>
                  <a:tab pos="7315200" algn="l"/>
                  <a:tab pos="8229600" algn="l"/>
                  <a:tab pos="9144000" algn="l"/>
                  <a:tab pos="10058400" algn="l"/>
                </a:tabLst>
                <a:defRPr/>
              </a:pPr>
              <a:r>
                <a:rPr lang="en-US" sz="1500" b="1" dirty="0">
                  <a:solidFill>
                    <a:srgbClr val="FFFFFF"/>
                  </a:solidFill>
                  <a:latin typeface="Arial" charset="0"/>
                  <a:ea typeface="MS PGothic" charset="0"/>
                  <a:cs typeface="MS PGothic" charset="0"/>
                </a:rPr>
                <a:t>q21d treatment to PD, toxicity, CR</a:t>
              </a:r>
            </a:p>
          </p:txBody>
        </p:sp>
        <p:grpSp>
          <p:nvGrpSpPr>
            <p:cNvPr id="439314" name="Group 40"/>
            <p:cNvGrpSpPr>
              <a:grpSpLocks/>
            </p:cNvGrpSpPr>
            <p:nvPr/>
          </p:nvGrpSpPr>
          <p:grpSpPr bwMode="auto">
            <a:xfrm>
              <a:off x="3703731" y="2264151"/>
              <a:ext cx="5348564" cy="3620147"/>
              <a:chOff x="3703731" y="2264151"/>
              <a:chExt cx="5348564" cy="3620147"/>
            </a:xfrm>
          </p:grpSpPr>
          <p:sp>
            <p:nvSpPr>
              <p:cNvPr id="93" name="TextBox 70"/>
              <p:cNvSpPr txBox="1">
                <a:spLocks noChangeArrowheads="1"/>
              </p:cNvSpPr>
              <p:nvPr/>
            </p:nvSpPr>
            <p:spPr bwMode="auto">
              <a:xfrm>
                <a:off x="4362577" y="2672925"/>
                <a:ext cx="273064" cy="331503"/>
              </a:xfrm>
              <a:prstGeom prst="roundRect">
                <a:avLst/>
              </a:prstGeom>
              <a:noFill/>
              <a:ln>
                <a:noFill/>
                <a:headEnd/>
                <a:tailEnd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>
                <a:spAutoFit/>
              </a:bodyPr>
              <a:lstStyle/>
              <a:p>
                <a:pPr algn="r">
                  <a:defRPr/>
                </a:pPr>
                <a:r>
                  <a:rPr lang="en-US" sz="2000" b="1" dirty="0">
                    <a:solidFill>
                      <a:srgbClr val="FFFFFF"/>
                    </a:solidFill>
                  </a:rPr>
                  <a:t>II</a:t>
                </a:r>
              </a:p>
            </p:txBody>
          </p:sp>
          <p:sp>
            <p:nvSpPr>
              <p:cNvPr id="89" name="Rounded Rectangle 88"/>
              <p:cNvSpPr/>
              <p:nvPr/>
            </p:nvSpPr>
            <p:spPr bwMode="auto">
              <a:xfrm>
                <a:off x="4707041" y="2264151"/>
                <a:ext cx="2468880" cy="320040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4080">
                      <a:shade val="30000"/>
                      <a:satMod val="115000"/>
                    </a:srgbClr>
                  </a:gs>
                  <a:gs pos="50000">
                    <a:srgbClr val="004080">
                      <a:shade val="67500"/>
                      <a:satMod val="115000"/>
                    </a:srgbClr>
                  </a:gs>
                  <a:gs pos="100000">
                    <a:srgbClr val="00408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anchor="ctr"/>
              <a:lstStyle/>
              <a:p>
                <a:pPr algn="ctr" defTabSz="912813" eaLnBrk="0" hangingPunct="0">
                  <a:buClr>
                    <a:srgbClr val="FFFFFF"/>
                  </a:buClr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n-US" sz="1200" b="1" dirty="0">
                    <a:solidFill>
                      <a:srgbClr val="FFFFFF"/>
                    </a:solidFill>
                    <a:latin typeface="Arial" charset="0"/>
                    <a:ea typeface="MS PGothic" charset="0"/>
                    <a:cs typeface="MS PGothic" charset="0"/>
                  </a:rPr>
                  <a:t>Paclitaxel 135 or 175 mg/m</a:t>
                </a:r>
                <a:r>
                  <a:rPr lang="en-US" sz="1200" b="1" baseline="30000" dirty="0">
                    <a:solidFill>
                      <a:srgbClr val="FFFFFF"/>
                    </a:solidFill>
                    <a:latin typeface="Arial" charset="0"/>
                    <a:ea typeface="MS PGothic" charset="0"/>
                    <a:cs typeface="MS PGothic" charset="0"/>
                  </a:rPr>
                  <a:t>2</a:t>
                </a:r>
                <a:r>
                  <a:rPr lang="en-US" sz="1200" b="1" dirty="0">
                    <a:solidFill>
                      <a:srgbClr val="FFFFFF"/>
                    </a:solidFill>
                    <a:latin typeface="Arial" charset="0"/>
                    <a:ea typeface="MS PGothic" charset="0"/>
                    <a:cs typeface="MS PGothic" charset="0"/>
                  </a:rPr>
                  <a:t> IV</a:t>
                </a:r>
              </a:p>
            </p:txBody>
          </p:sp>
          <p:sp>
            <p:nvSpPr>
              <p:cNvPr id="108" name="Rounded Rectangle 107"/>
              <p:cNvSpPr/>
              <p:nvPr/>
            </p:nvSpPr>
            <p:spPr bwMode="auto">
              <a:xfrm>
                <a:off x="4707041" y="2678845"/>
                <a:ext cx="2468880" cy="320040"/>
              </a:xfrm>
              <a:prstGeom prst="roundRect">
                <a:avLst/>
              </a:prstGeom>
              <a:solidFill>
                <a:schemeClr val="bg2">
                  <a:lumMod val="75000"/>
                  <a:lumOff val="25000"/>
                </a:schemeClr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anchor="ctr"/>
              <a:lstStyle/>
              <a:p>
                <a:pPr algn="ctr" defTabSz="912813" eaLnBrk="0" hangingPunct="0">
                  <a:buClr>
                    <a:srgbClr val="FFFFFF"/>
                  </a:buClr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n-US" sz="1200" b="1" dirty="0">
                    <a:solidFill>
                      <a:srgbClr val="000000"/>
                    </a:solidFill>
                    <a:latin typeface="Arial" charset="0"/>
                    <a:ea typeface="MS PGothic" charset="0"/>
                    <a:cs typeface="MS PGothic" charset="0"/>
                  </a:rPr>
                  <a:t>Cisplatin 50 mg/m</a:t>
                </a:r>
                <a:r>
                  <a:rPr lang="en-US" sz="1200" b="1" baseline="30000" dirty="0">
                    <a:solidFill>
                      <a:srgbClr val="000000"/>
                    </a:solidFill>
                    <a:latin typeface="Arial" charset="0"/>
                    <a:ea typeface="MS PGothic" charset="0"/>
                    <a:cs typeface="MS PGothic" charset="0"/>
                  </a:rPr>
                  <a:t>2</a:t>
                </a:r>
                <a:r>
                  <a:rPr lang="en-US" sz="1200" b="1" dirty="0">
                    <a:solidFill>
                      <a:srgbClr val="000000"/>
                    </a:solidFill>
                    <a:latin typeface="Arial" charset="0"/>
                    <a:ea typeface="MS PGothic" charset="0"/>
                    <a:cs typeface="MS PGothic" charset="0"/>
                  </a:rPr>
                  <a:t> IV</a:t>
                </a:r>
              </a:p>
            </p:txBody>
          </p:sp>
          <p:sp>
            <p:nvSpPr>
              <p:cNvPr id="109" name="Rounded Rectangle 108"/>
              <p:cNvSpPr/>
              <p:nvPr/>
            </p:nvSpPr>
            <p:spPr bwMode="auto">
              <a:xfrm>
                <a:off x="4707041" y="3097378"/>
                <a:ext cx="2468880" cy="320040"/>
              </a:xfrm>
              <a:prstGeom prst="roundRect">
                <a:avLst/>
              </a:prstGeom>
              <a:solidFill>
                <a:schemeClr val="accent2"/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anchor="ctr"/>
              <a:lstStyle/>
              <a:p>
                <a:pPr algn="ctr" defTabSz="912813" eaLnBrk="0" hangingPunct="0">
                  <a:buClr>
                    <a:srgbClr val="FFFFFF"/>
                  </a:buClr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n-US" sz="1200" b="1" dirty="0">
                    <a:solidFill>
                      <a:schemeClr val="bg2"/>
                    </a:solidFill>
                    <a:latin typeface="Arial" charset="0"/>
                    <a:ea typeface="MS PGothic" charset="0"/>
                    <a:cs typeface="MS PGothic" charset="0"/>
                  </a:rPr>
                  <a:t>Bevacizumab 15 mg/kg IV</a:t>
                </a:r>
              </a:p>
            </p:txBody>
          </p:sp>
          <p:sp>
            <p:nvSpPr>
              <p:cNvPr id="121" name="TextBox 70"/>
              <p:cNvSpPr txBox="1">
                <a:spLocks noChangeArrowheads="1"/>
              </p:cNvSpPr>
              <p:nvPr/>
            </p:nvSpPr>
            <p:spPr bwMode="auto">
              <a:xfrm>
                <a:off x="4178418" y="5145906"/>
                <a:ext cx="457224" cy="340431"/>
              </a:xfrm>
              <a:prstGeom prst="roundRect">
                <a:avLst/>
              </a:prstGeom>
              <a:noFill/>
              <a:ln>
                <a:noFill/>
                <a:headEnd/>
                <a:tailEnd/>
              </a:ln>
              <a:effectLst/>
            </p:spPr>
            <p:style>
              <a:lnRef idx="1">
                <a:schemeClr val="accent2"/>
              </a:lnRef>
              <a:fillRef idx="2">
                <a:schemeClr val="accent2"/>
              </a:fillRef>
              <a:effectRef idx="1">
                <a:schemeClr val="accent2"/>
              </a:effectRef>
              <a:fontRef idx="minor">
                <a:schemeClr val="dk1"/>
              </a:fontRef>
            </p:style>
            <p:txBody>
              <a:bodyPr lIns="0" tIns="0" rIns="0" bIns="0" anchor="ctr">
                <a:spAutoFit/>
              </a:bodyPr>
              <a:lstStyle/>
              <a:p>
                <a:pPr algn="r">
                  <a:defRPr/>
                </a:pPr>
                <a:r>
                  <a:rPr lang="en-US" sz="2000" b="1" dirty="0">
                    <a:solidFill>
                      <a:srgbClr val="FFFFFF"/>
                    </a:solidFill>
                  </a:rPr>
                  <a:t>IV</a:t>
                </a:r>
              </a:p>
            </p:txBody>
          </p:sp>
          <p:sp>
            <p:nvSpPr>
              <p:cNvPr id="122" name="Rounded Rectangle 121"/>
              <p:cNvSpPr/>
              <p:nvPr/>
            </p:nvSpPr>
            <p:spPr bwMode="auto">
              <a:xfrm>
                <a:off x="4707041" y="4731031"/>
                <a:ext cx="2468880" cy="320040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4080">
                      <a:shade val="30000"/>
                      <a:satMod val="115000"/>
                    </a:srgbClr>
                  </a:gs>
                  <a:gs pos="50000">
                    <a:srgbClr val="004080">
                      <a:shade val="67500"/>
                      <a:satMod val="115000"/>
                    </a:srgbClr>
                  </a:gs>
                  <a:gs pos="100000">
                    <a:srgbClr val="004080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anchor="ctr"/>
              <a:lstStyle/>
              <a:p>
                <a:pPr algn="ctr" defTabSz="912813" eaLnBrk="0" hangingPunct="0">
                  <a:buClr>
                    <a:srgbClr val="FFFFFF"/>
                  </a:buClr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n-US" sz="1200" b="1" dirty="0">
                    <a:solidFill>
                      <a:srgbClr val="FFFFFF"/>
                    </a:solidFill>
                    <a:latin typeface="Arial" charset="0"/>
                    <a:ea typeface="MS PGothic" charset="0"/>
                    <a:cs typeface="MS PGothic" charset="0"/>
                  </a:rPr>
                  <a:t>Paclitaxel 175 mg/m</a:t>
                </a:r>
                <a:r>
                  <a:rPr lang="en-US" sz="1200" b="1" baseline="30000" dirty="0">
                    <a:solidFill>
                      <a:srgbClr val="FFFFFF"/>
                    </a:solidFill>
                    <a:latin typeface="Arial" charset="0"/>
                    <a:ea typeface="MS PGothic" charset="0"/>
                    <a:cs typeface="MS PGothic" charset="0"/>
                  </a:rPr>
                  <a:t>2</a:t>
                </a:r>
                <a:r>
                  <a:rPr lang="en-US" sz="1200" b="1" dirty="0">
                    <a:solidFill>
                      <a:srgbClr val="FFFFFF"/>
                    </a:solidFill>
                    <a:latin typeface="Arial" charset="0"/>
                    <a:ea typeface="MS PGothic" charset="0"/>
                    <a:cs typeface="MS PGothic" charset="0"/>
                  </a:rPr>
                  <a:t> IV </a:t>
                </a:r>
              </a:p>
            </p:txBody>
          </p:sp>
          <p:sp>
            <p:nvSpPr>
              <p:cNvPr id="123" name="Rounded Rectangle 122"/>
              <p:cNvSpPr/>
              <p:nvPr/>
            </p:nvSpPr>
            <p:spPr bwMode="auto">
              <a:xfrm>
                <a:off x="4707041" y="5145725"/>
                <a:ext cx="2468880" cy="320040"/>
              </a:xfrm>
              <a:prstGeom prst="roundRect">
                <a:avLst/>
              </a:prstGeom>
              <a:gradFill flip="none" rotWithShape="1">
                <a:gsLst>
                  <a:gs pos="0">
                    <a:srgbClr val="009ED6">
                      <a:shade val="30000"/>
                      <a:satMod val="115000"/>
                    </a:srgbClr>
                  </a:gs>
                  <a:gs pos="50000">
                    <a:srgbClr val="009ED6">
                      <a:shade val="67500"/>
                      <a:satMod val="115000"/>
                    </a:srgbClr>
                  </a:gs>
                  <a:gs pos="100000">
                    <a:srgbClr val="009ED6">
                      <a:shade val="100000"/>
                      <a:satMod val="115000"/>
                    </a:srgbClr>
                  </a:gs>
                </a:gsLst>
                <a:lin ang="16200000" scaled="1"/>
                <a:tileRect/>
              </a:gra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anchor="ctr"/>
              <a:lstStyle/>
              <a:p>
                <a:pPr algn="ctr" defTabSz="912813" eaLnBrk="0" hangingPunct="0">
                  <a:buClr>
                    <a:srgbClr val="FFFFFF"/>
                  </a:buClr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sv-SE" sz="1200" b="1" dirty="0">
                    <a:solidFill>
                      <a:srgbClr val="FFFFFF"/>
                    </a:solidFill>
                    <a:latin typeface="Arial" charset="0"/>
                    <a:ea typeface="MS PGothic" charset="0"/>
                    <a:cs typeface="MS PGothic" charset="0"/>
                  </a:rPr>
                  <a:t>Topotecan 0.75 mg/m</a:t>
                </a:r>
                <a:r>
                  <a:rPr lang="sv-SE" sz="1200" b="1" baseline="30000" dirty="0">
                    <a:solidFill>
                      <a:srgbClr val="FFFFFF"/>
                    </a:solidFill>
                    <a:latin typeface="Arial" charset="0"/>
                    <a:ea typeface="MS PGothic" charset="0"/>
                    <a:cs typeface="MS PGothic" charset="0"/>
                  </a:rPr>
                  <a:t>2</a:t>
                </a:r>
                <a:r>
                  <a:rPr lang="sv-SE" sz="1200" b="1" dirty="0">
                    <a:solidFill>
                      <a:srgbClr val="FFFFFF"/>
                    </a:solidFill>
                    <a:latin typeface="Arial" charset="0"/>
                    <a:ea typeface="MS PGothic" charset="0"/>
                    <a:cs typeface="MS PGothic" charset="0"/>
                  </a:rPr>
                  <a:t> d1-3</a:t>
                </a:r>
                <a:endParaRPr lang="en-US" sz="1200" b="1" dirty="0">
                  <a:solidFill>
                    <a:srgbClr val="FFFFFF"/>
                  </a:solidFill>
                  <a:latin typeface="Arial" charset="0"/>
                  <a:ea typeface="MS PGothic" charset="0"/>
                  <a:cs typeface="MS PGothic" charset="0"/>
                </a:endParaRPr>
              </a:p>
            </p:txBody>
          </p:sp>
          <p:sp>
            <p:nvSpPr>
              <p:cNvPr id="124" name="Rounded Rectangle 123"/>
              <p:cNvSpPr/>
              <p:nvPr/>
            </p:nvSpPr>
            <p:spPr bwMode="auto">
              <a:xfrm>
                <a:off x="4707041" y="5564258"/>
                <a:ext cx="2468880" cy="320040"/>
              </a:xfrm>
              <a:prstGeom prst="roundRect">
                <a:avLst/>
              </a:prstGeom>
              <a:solidFill>
                <a:schemeClr val="accent2"/>
              </a:solidFill>
              <a:ln w="31750" cap="flat" cmpd="sng" algn="ctr">
                <a:solidFill>
                  <a:schemeClr val="tx1"/>
                </a:solidFill>
                <a:prstDash val="solid"/>
                <a:round/>
                <a:headEnd type="none" w="sm" len="sm"/>
                <a:tailEnd type="none" w="sm" len="sm"/>
              </a:ln>
              <a:effectLst/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anchor="ctr"/>
              <a:lstStyle/>
              <a:p>
                <a:pPr algn="ctr" defTabSz="912813" eaLnBrk="0" hangingPunct="0">
                  <a:buClr>
                    <a:srgbClr val="FFFFFF"/>
                  </a:buClr>
                  <a:buSzPct val="100000"/>
                  <a:tabLst>
                    <a:tab pos="0" algn="l"/>
                    <a:tab pos="914400" algn="l"/>
                    <a:tab pos="1828800" algn="l"/>
                    <a:tab pos="2743200" algn="l"/>
                    <a:tab pos="3657600" algn="l"/>
                    <a:tab pos="4572000" algn="l"/>
                    <a:tab pos="5486400" algn="l"/>
                    <a:tab pos="6400800" algn="l"/>
                    <a:tab pos="7315200" algn="l"/>
                    <a:tab pos="8229600" algn="l"/>
                    <a:tab pos="9144000" algn="l"/>
                    <a:tab pos="10058400" algn="l"/>
                  </a:tabLst>
                  <a:defRPr/>
                </a:pPr>
                <a:r>
                  <a:rPr lang="en-US" sz="1200" b="1" dirty="0">
                    <a:solidFill>
                      <a:schemeClr val="bg2"/>
                    </a:solidFill>
                    <a:latin typeface="Arial" charset="0"/>
                    <a:ea typeface="MS PGothic" charset="0"/>
                    <a:cs typeface="MS PGothic" charset="0"/>
                  </a:rPr>
                  <a:t>Bevacizumab 15 mg/kg IV</a:t>
                </a:r>
              </a:p>
            </p:txBody>
          </p:sp>
          <p:cxnSp>
            <p:nvCxnSpPr>
              <p:cNvPr id="130" name="Straight Arrow Connector 129"/>
              <p:cNvCxnSpPr>
                <a:endCxn id="121" idx="0"/>
              </p:cNvCxnSpPr>
              <p:nvPr/>
            </p:nvCxnSpPr>
            <p:spPr bwMode="auto">
              <a:xfrm>
                <a:off x="3703731" y="3152920"/>
                <a:ext cx="703298" cy="1992986"/>
              </a:xfrm>
              <a:prstGeom prst="straightConnector1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31" name="Straight Arrow Connector 130"/>
              <p:cNvCxnSpPr>
                <a:endCxn id="93" idx="1"/>
              </p:cNvCxnSpPr>
              <p:nvPr/>
            </p:nvCxnSpPr>
            <p:spPr bwMode="auto">
              <a:xfrm flipV="1">
                <a:off x="3703731" y="2838677"/>
                <a:ext cx="658846" cy="314244"/>
              </a:xfrm>
              <a:prstGeom prst="straightConnector1">
                <a:avLst/>
              </a:prstGeom>
              <a:solidFill>
                <a:schemeClr val="tx1"/>
              </a:solidFill>
              <a:ln w="28575">
                <a:solidFill>
                  <a:schemeClr val="tx1"/>
                </a:solidFill>
                <a:headEnd type="non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439337" name="TextBox 23"/>
              <p:cNvSpPr txBox="1">
                <a:spLocks noChangeArrowheads="1"/>
              </p:cNvSpPr>
              <p:nvPr/>
            </p:nvSpPr>
            <p:spPr bwMode="auto">
              <a:xfrm>
                <a:off x="7406375" y="4511683"/>
                <a:ext cx="1645920" cy="5847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=""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>
                <a:spAutoFit/>
              </a:bodyPr>
              <a:lstStyle>
                <a:lvl1pPr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1pPr>
                <a:lvl2pPr marL="742950" indent="-28575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2pPr>
                <a:lvl3pPr marL="11430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3pPr>
                <a:lvl4pPr marL="16002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4pPr>
                <a:lvl5pPr marL="2057400" indent="-228600" eaLnBrk="0" hangingPunct="0"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2400">
                    <a:solidFill>
                      <a:schemeClr val="tx1"/>
                    </a:solidFill>
                    <a:latin typeface="Arial" pitchFamily="34" charset="0"/>
                    <a:ea typeface="MS PGothic" pitchFamily="34" charset="-128"/>
                  </a:defRPr>
                </a:lvl9pPr>
              </a:lstStyle>
              <a:p>
                <a:pPr eaLnBrk="1" hangingPunct="1"/>
                <a:r>
                  <a:rPr lang="en-US" sz="1600" b="1" dirty="0">
                    <a:solidFill>
                      <a:srgbClr val="FFFFFF"/>
                    </a:solidFill>
                  </a:rPr>
                  <a:t>Chemotherapy + Bev</a:t>
                </a:r>
              </a:p>
            </p:txBody>
          </p:sp>
          <p:cxnSp>
            <p:nvCxnSpPr>
              <p:cNvPr id="65" name="Elbow Connector 64"/>
              <p:cNvCxnSpPr/>
              <p:nvPr/>
            </p:nvCxnSpPr>
            <p:spPr>
              <a:xfrm>
                <a:off x="7194824" y="2405402"/>
                <a:ext cx="7938" cy="3337644"/>
              </a:xfrm>
              <a:prstGeom prst="bentConnector3">
                <a:avLst>
                  <a:gd name="adj1" fmla="val 2663484"/>
                </a:avLst>
              </a:prstGeom>
              <a:ln w="28575">
                <a:solidFill>
                  <a:schemeClr val="tx1"/>
                </a:solidFill>
                <a:headEnd type="triangle" w="med" len="med"/>
                <a:tailEnd type="triangle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36" name="TextBox 35"/>
          <p:cNvSpPr txBox="1"/>
          <p:nvPr/>
        </p:nvSpPr>
        <p:spPr>
          <a:xfrm>
            <a:off x="624886" y="6389378"/>
            <a:ext cx="4219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Tewari</a:t>
            </a:r>
            <a:r>
              <a:rPr lang="de-DE" dirty="0" smtClean="0"/>
              <a:t> KS, et al. NEJM 2014; </a:t>
            </a:r>
            <a:r>
              <a:rPr lang="en-US" dirty="0"/>
              <a:t>370(8):734-43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6484015" y="6389378"/>
            <a:ext cx="15573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 NCT00803062</a:t>
            </a:r>
          </a:p>
        </p:txBody>
      </p:sp>
    </p:spTree>
    <p:extLst>
      <p:ext uri="{BB962C8B-B14F-4D97-AF65-F5344CB8AC3E}">
        <p14:creationId xmlns:p14="http://schemas.microsoft.com/office/powerpoint/2010/main" val="34960904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GOG-0240: PFS for </a:t>
            </a:r>
            <a:r>
              <a:rPr lang="en-US" dirty="0"/>
              <a:t>Chemotherapy vs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Chemotherapy </a:t>
            </a:r>
            <a:r>
              <a:rPr lang="en-US" dirty="0"/>
              <a:t>+ </a:t>
            </a:r>
            <a:r>
              <a:rPr lang="en-US" dirty="0" smtClean="0"/>
              <a:t>Bevacizumab (ITT)</a:t>
            </a:r>
            <a:endParaRPr lang="en-US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7000" y="1832138"/>
            <a:ext cx="5810250" cy="4613112"/>
          </a:xfrm>
          <a:prstGeom prst="rect">
            <a:avLst/>
          </a:prstGeom>
        </p:spPr>
      </p:pic>
      <p:graphicFrame>
        <p:nvGraphicFramePr>
          <p:cNvPr id="51" name="Group 17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9079765"/>
              </p:ext>
            </p:extLst>
          </p:nvPr>
        </p:nvGraphicFramePr>
        <p:xfrm>
          <a:off x="4445000" y="1581969"/>
          <a:ext cx="4559300" cy="1936738"/>
        </p:xfrm>
        <a:graphic>
          <a:graphicData uri="http://schemas.openxmlformats.org/drawingml/2006/table">
            <a:tbl>
              <a:tblPr/>
              <a:tblGrid>
                <a:gridCol w="2273362"/>
                <a:gridCol w="1201556"/>
                <a:gridCol w="1084382"/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9000"/>
                        <a:buFont typeface="Wingdings" pitchFamily="2" charset="2"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003366"/>
                        </a:gs>
                        <a:gs pos="50000">
                          <a:srgbClr val="00002E"/>
                        </a:gs>
                        <a:gs pos="100000">
                          <a:srgbClr val="00002E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CT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(n = 225)</a:t>
                      </a: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003366"/>
                        </a:gs>
                        <a:gs pos="50000">
                          <a:srgbClr val="00002E"/>
                        </a:gs>
                        <a:gs pos="100000">
                          <a:srgbClr val="00002E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Bev + CT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(n = 227)</a:t>
                      </a: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003366"/>
                        </a:gs>
                        <a:gs pos="50000">
                          <a:srgbClr val="00002E"/>
                        </a:gs>
                        <a:gs pos="100000">
                          <a:srgbClr val="00002E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136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9000"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n-GB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Median PFS, months  </a:t>
                      </a:r>
                    </a:p>
                  </a:txBody>
                  <a:tcPr marL="45720"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9000"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5.9</a:t>
                      </a:r>
                      <a:endParaRPr kumimoji="0" lang="en-GB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9000"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n-GB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8.2</a:t>
                      </a: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2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9000"/>
                        <a:buFontTx/>
                        <a:buNone/>
                        <a:tabLst>
                          <a:tab pos="180975" algn="l"/>
                        </a:tabLst>
                        <a:defRPr/>
                      </a:pPr>
                      <a:r>
                        <a:rPr kumimoji="0" lang="en-GB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HR (95% CI); </a:t>
                      </a:r>
                      <a:r>
                        <a:rPr kumimoji="0" lang="en-GB" sz="17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P</a:t>
                      </a:r>
                      <a:r>
                        <a:rPr kumimoji="0" lang="en-GB" sz="1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 value (log-rank)</a:t>
                      </a: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9000"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n-GB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0.67 (0.54-0.82); 0.002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136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9000"/>
                        <a:buFontTx/>
                        <a:buNone/>
                        <a:tabLst/>
                      </a:pPr>
                      <a:r>
                        <a:rPr kumimoji="0" lang="en-GB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Response Rate</a:t>
                      </a: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9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36% </a:t>
                      </a: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9000"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charset="0"/>
                          <a:ea typeface="Calibri" charset="0"/>
                          <a:cs typeface="Calibri" charset="0"/>
                        </a:rPr>
                        <a:t>48%</a:t>
                      </a: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52" name="TextBox 51"/>
          <p:cNvSpPr txBox="1"/>
          <p:nvPr/>
        </p:nvSpPr>
        <p:spPr>
          <a:xfrm>
            <a:off x="624886" y="6389378"/>
            <a:ext cx="4219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Tewari</a:t>
            </a:r>
            <a:r>
              <a:rPr lang="de-DE" dirty="0" smtClean="0"/>
              <a:t> KS, et al. NEJM 2014; </a:t>
            </a:r>
            <a:r>
              <a:rPr lang="en-US" dirty="0"/>
              <a:t>370(8):734-43</a:t>
            </a:r>
          </a:p>
        </p:txBody>
      </p:sp>
    </p:spTree>
    <p:extLst>
      <p:ext uri="{BB962C8B-B14F-4D97-AF65-F5344CB8AC3E}">
        <p14:creationId xmlns:p14="http://schemas.microsoft.com/office/powerpoint/2010/main" val="3035602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977901"/>
            <a:ext cx="7772400" cy="2622550"/>
          </a:xfrm>
        </p:spPr>
        <p:txBody>
          <a:bodyPr>
            <a:normAutofit/>
          </a:bodyPr>
          <a:lstStyle/>
          <a:p>
            <a:r>
              <a:rPr lang="en-US" b="1" dirty="0" smtClean="0"/>
              <a:t>Current </a:t>
            </a:r>
            <a:r>
              <a:rPr lang="en-US" b="1" dirty="0"/>
              <a:t>Systemic Treatment of Advanced Cervical Cancer </a:t>
            </a:r>
            <a:r>
              <a:rPr lang="en-US" b="1" dirty="0" smtClean="0"/>
              <a:t>and </a:t>
            </a:r>
            <a:r>
              <a:rPr lang="en-US" b="1" dirty="0"/>
              <a:t>Endometrial </a:t>
            </a:r>
            <a:r>
              <a:rPr lang="en-US" b="1" dirty="0" smtClean="0"/>
              <a:t>Cancer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Angeles Alvarez Secord</a:t>
            </a:r>
          </a:p>
          <a:p>
            <a:r>
              <a:rPr lang="en-US" dirty="0" smtClean="0"/>
              <a:t>Duke Cancer Institute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0060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GOG-0240</a:t>
            </a:r>
            <a:r>
              <a:rPr lang="en-US" dirty="0"/>
              <a:t>: OS for Chemotherapy vs </a:t>
            </a:r>
            <a:br>
              <a:rPr lang="en-US" dirty="0"/>
            </a:br>
            <a:r>
              <a:rPr lang="en-US" dirty="0"/>
              <a:t>Chemotherapy + </a:t>
            </a:r>
            <a:r>
              <a:rPr lang="en-US" dirty="0" smtClean="0"/>
              <a:t>Bevacizumab (ITT)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24886" y="6389378"/>
            <a:ext cx="4219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Tewari</a:t>
            </a:r>
            <a:r>
              <a:rPr lang="de-DE" dirty="0" smtClean="0"/>
              <a:t> KS, et al. NEJM 2014; </a:t>
            </a:r>
            <a:r>
              <a:rPr lang="en-US" dirty="0"/>
              <a:t>370(8):734-43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774852"/>
            <a:ext cx="5207000" cy="4614526"/>
          </a:xfrm>
          <a:prstGeom prst="rect">
            <a:avLst/>
          </a:prstGeom>
        </p:spPr>
      </p:pic>
      <p:graphicFrame>
        <p:nvGraphicFramePr>
          <p:cNvPr id="7" name="Group 17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26782853"/>
              </p:ext>
            </p:extLst>
          </p:nvPr>
        </p:nvGraphicFramePr>
        <p:xfrm>
          <a:off x="5079466" y="1844882"/>
          <a:ext cx="3927531" cy="1523105"/>
        </p:xfrm>
        <a:graphic>
          <a:graphicData uri="http://schemas.openxmlformats.org/drawingml/2006/table">
            <a:tbl>
              <a:tblPr/>
              <a:tblGrid>
                <a:gridCol w="2059287"/>
                <a:gridCol w="934122"/>
                <a:gridCol w="934122"/>
              </a:tblGrid>
              <a:tr h="0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9000"/>
                        <a:buFont typeface="Wingdings" pitchFamily="2" charset="2"/>
                        <a:buNone/>
                        <a:tabLst/>
                      </a:pPr>
                      <a:endParaRPr kumimoji="0" lang="en-US" sz="17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  <a:ea typeface="MS PGothic" pitchFamily="34" charset="-128"/>
                      </a:endParaRP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003366"/>
                        </a:gs>
                        <a:gs pos="50000">
                          <a:srgbClr val="00002E"/>
                        </a:gs>
                        <a:gs pos="100000">
                          <a:srgbClr val="00002E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MS PGothic" pitchFamily="34" charset="-128"/>
                        </a:rPr>
                        <a:t>CT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B0F0"/>
                          </a:solidFill>
                          <a:effectLst/>
                          <a:latin typeface="+mn-lt"/>
                          <a:ea typeface="MS PGothic" pitchFamily="34" charset="-128"/>
                        </a:rPr>
                        <a:t>(n = 225)</a:t>
                      </a: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003366"/>
                        </a:gs>
                        <a:gs pos="50000">
                          <a:srgbClr val="00002E"/>
                        </a:gs>
                        <a:gs pos="100000">
                          <a:srgbClr val="00002E"/>
                        </a:gs>
                      </a:gsLst>
                      <a:lin ang="5400000" scaled="1"/>
                      <a:tileRect/>
                    </a:gradFill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MS PGothic" pitchFamily="34" charset="-128"/>
                        </a:rPr>
                        <a:t>Bev + CT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>
                          <a:srgbClr val="003366"/>
                        </a:buClr>
                        <a:buSzTx/>
                        <a:buFont typeface="Wingdings" pitchFamily="2" charset="2"/>
                        <a:buNone/>
                        <a:tabLst/>
                      </a:pPr>
                      <a:r>
                        <a:rPr kumimoji="0" lang="en-US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accent2"/>
                          </a:solidFill>
                          <a:effectLst/>
                          <a:latin typeface="+mn-lt"/>
                          <a:ea typeface="MS PGothic" pitchFamily="34" charset="-128"/>
                        </a:rPr>
                        <a:t>(n = 227)</a:t>
                      </a: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gradFill flip="none" rotWithShape="1">
                      <a:gsLst>
                        <a:gs pos="0">
                          <a:srgbClr val="003366"/>
                        </a:gs>
                        <a:gs pos="50000">
                          <a:srgbClr val="00002E"/>
                        </a:gs>
                        <a:gs pos="100000">
                          <a:srgbClr val="00002E"/>
                        </a:gs>
                      </a:gsLst>
                      <a:lin ang="5400000" scaled="1"/>
                      <a:tileRect/>
                    </a:gradFill>
                  </a:tcPr>
                </a:tc>
              </a:tr>
              <a:tr h="413633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9000"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n-GB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MS PGothic" pitchFamily="34" charset="-128"/>
                          <a:cs typeface="Times New Roman" pitchFamily="18" charset="0"/>
                        </a:rPr>
                        <a:t>Median OS, months  </a:t>
                      </a:r>
                    </a:p>
                  </a:txBody>
                  <a:tcPr marL="45720" marR="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9000"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n-GB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MS PGothic" pitchFamily="34" charset="-128"/>
                          <a:cs typeface="Times New Roman" pitchFamily="18" charset="0"/>
                        </a:rPr>
                        <a:t>13.3</a:t>
                      </a: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9000"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n-GB" sz="17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MS PGothic" pitchFamily="34" charset="-128"/>
                          <a:cs typeface="Times New Roman" pitchFamily="18" charset="0"/>
                        </a:rPr>
                        <a:t>17.0</a:t>
                      </a: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24294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9000"/>
                        <a:buFontTx/>
                        <a:buNone/>
                        <a:tabLst>
                          <a:tab pos="180975" algn="l"/>
                        </a:tabLst>
                        <a:defRPr/>
                      </a:pPr>
                      <a:r>
                        <a:rPr kumimoji="0" lang="en-GB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MS PGothic" pitchFamily="34" charset="-128"/>
                          <a:cs typeface="Times New Roman" pitchFamily="18" charset="0"/>
                        </a:rPr>
                        <a:t>HR (95% CI); </a:t>
                      </a:r>
                      <a:r>
                        <a:rPr kumimoji="0" lang="en-GB" sz="1700" b="0" i="1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MS PGothic" pitchFamily="34" charset="-128"/>
                          <a:cs typeface="Times New Roman" pitchFamily="18" charset="0"/>
                        </a:rPr>
                        <a:t>P</a:t>
                      </a:r>
                      <a:r>
                        <a:rPr kumimoji="0" lang="en-GB" sz="1700" b="0" i="0" u="none" strike="noStrike" kern="1200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Arial"/>
                          <a:ea typeface="MS PGothic" pitchFamily="34" charset="-128"/>
                          <a:cs typeface="Times New Roman" pitchFamily="18" charset="0"/>
                        </a:rPr>
                        <a:t> value </a:t>
                      </a: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Arial"/>
                        </a:defRPr>
                      </a:lvl9pPr>
                    </a:lstStyle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Pct val="89000"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n-GB" sz="17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+mn-lt"/>
                          <a:ea typeface="MS PGothic" pitchFamily="34" charset="-128"/>
                          <a:cs typeface="Times New Roman" pitchFamily="18" charset="0"/>
                        </a:rPr>
                        <a:t>0.71 (0.54-0.95); 0.004</a:t>
                      </a:r>
                      <a:endParaRPr kumimoji="0" lang="en-US" sz="17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+mn-lt"/>
                        <a:ea typeface="MS PGothic" pitchFamily="34" charset="-128"/>
                        <a:cs typeface="Times New Roman" pitchFamily="18" charset="0"/>
                      </a:endParaRPr>
                    </a:p>
                  </a:txBody>
                  <a:tcPr marL="45720" marR="45720" marT="18288" marB="18288"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0231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3873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4456"/>
          </a:xfrm>
        </p:spPr>
        <p:txBody>
          <a:bodyPr>
            <a:normAutofit/>
          </a:bodyPr>
          <a:lstStyle/>
          <a:p>
            <a:r>
              <a:rPr lang="en-US" sz="4000" dirty="0" smtClean="0"/>
              <a:t>GOG-0240: AEs of Special Interest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9000" y="789438"/>
            <a:ext cx="7343412" cy="559994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4886" y="6389378"/>
            <a:ext cx="42195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Tewari</a:t>
            </a:r>
            <a:r>
              <a:rPr lang="de-DE" dirty="0" smtClean="0"/>
              <a:t> KS, et al. NEJM 2014; </a:t>
            </a:r>
            <a:r>
              <a:rPr lang="en-US" dirty="0"/>
              <a:t>370(8):734-43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32412" y="2598353"/>
            <a:ext cx="299631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*</a:t>
            </a:r>
          </a:p>
          <a:p>
            <a:endParaRPr lang="en-US" dirty="0"/>
          </a:p>
          <a:p>
            <a:r>
              <a:rPr lang="en-US" dirty="0" smtClean="0"/>
              <a:t>*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8232412" y="3520504"/>
            <a:ext cx="33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8280272" y="4445012"/>
            <a:ext cx="33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8280272" y="5000725"/>
            <a:ext cx="33778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*</a:t>
            </a:r>
          </a:p>
        </p:txBody>
      </p:sp>
    </p:spTree>
    <p:extLst>
      <p:ext uri="{BB962C8B-B14F-4D97-AF65-F5344CB8AC3E}">
        <p14:creationId xmlns:p14="http://schemas.microsoft.com/office/powerpoint/2010/main" val="19576583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0494" y="1391337"/>
            <a:ext cx="5820691" cy="444030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0125" y="32769"/>
            <a:ext cx="8735141" cy="1216889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GOG-0240: Overall Survival by Risk Group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624886" y="6389378"/>
            <a:ext cx="5468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Tewari</a:t>
            </a:r>
            <a:r>
              <a:rPr lang="de-DE" dirty="0" smtClean="0"/>
              <a:t> KS, et al. </a:t>
            </a:r>
            <a:r>
              <a:rPr lang="de-DE" dirty="0" err="1" smtClean="0"/>
              <a:t>Clin</a:t>
            </a:r>
            <a:r>
              <a:rPr lang="de-DE" dirty="0" smtClean="0"/>
              <a:t> </a:t>
            </a:r>
            <a:r>
              <a:rPr lang="de-DE" dirty="0" err="1"/>
              <a:t>Cancer</a:t>
            </a:r>
            <a:r>
              <a:rPr lang="de-DE" dirty="0"/>
              <a:t> Res. </a:t>
            </a:r>
            <a:r>
              <a:rPr lang="de-DE" dirty="0" smtClean="0"/>
              <a:t>2015; </a:t>
            </a:r>
            <a:r>
              <a:rPr lang="de-DE" dirty="0"/>
              <a:t>21(24): 5480</a:t>
            </a:r>
            <a:r>
              <a:rPr lang="de-DE" dirty="0" smtClean="0"/>
              <a:t>–7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5583661" y="1953086"/>
            <a:ext cx="3265535" cy="1152134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11" name="Table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66283679"/>
              </p:ext>
            </p:extLst>
          </p:nvPr>
        </p:nvGraphicFramePr>
        <p:xfrm>
          <a:off x="5474733" y="1435140"/>
          <a:ext cx="3374463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24821"/>
                <a:gridCol w="1124821"/>
                <a:gridCol w="1124821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mOS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err="1" smtClean="0"/>
                        <a:t>mPFS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RR (%)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21.8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9.2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57.1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14.7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6.9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43.2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8.2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4.7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/>
                        <a:t>18.5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650582" y="3682549"/>
            <a:ext cx="1906291" cy="258532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u="sng" dirty="0" smtClean="0">
                <a:solidFill>
                  <a:srgbClr val="000000"/>
                </a:solidFill>
              </a:rPr>
              <a:t>Risk factors:</a:t>
            </a:r>
          </a:p>
          <a:p>
            <a:r>
              <a:rPr lang="en-US" sz="2400" dirty="0"/>
              <a:t>black </a:t>
            </a:r>
            <a:r>
              <a:rPr lang="en-US" sz="2400" dirty="0" smtClean="0"/>
              <a:t>race</a:t>
            </a:r>
            <a:endParaRPr lang="en-US" sz="2400" dirty="0"/>
          </a:p>
          <a:p>
            <a:r>
              <a:rPr lang="en-US" sz="2400" dirty="0" smtClean="0"/>
              <a:t>PS</a:t>
            </a:r>
          </a:p>
          <a:p>
            <a:r>
              <a:rPr lang="en-US" sz="2400" dirty="0" smtClean="0"/>
              <a:t>pelvic disease</a:t>
            </a:r>
            <a:endParaRPr lang="en-US" sz="2400" dirty="0"/>
          </a:p>
          <a:p>
            <a:r>
              <a:rPr lang="en-US" sz="2400" dirty="0" smtClean="0"/>
              <a:t>prior </a:t>
            </a:r>
            <a:r>
              <a:rPr lang="en-US" sz="2400" dirty="0" err="1" smtClean="0"/>
              <a:t>cisplatin</a:t>
            </a:r>
            <a:endParaRPr lang="en-US" sz="2400" dirty="0"/>
          </a:p>
          <a:p>
            <a:r>
              <a:rPr lang="en-US" sz="2400" dirty="0" smtClean="0"/>
              <a:t>PFI&lt;</a:t>
            </a:r>
            <a:r>
              <a:rPr lang="en-US" sz="2400" dirty="0"/>
              <a:t>365 </a:t>
            </a:r>
            <a:r>
              <a:rPr lang="en-US" sz="2400" dirty="0" smtClean="0"/>
              <a:t>days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97925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69"/>
            <a:ext cx="8229600" cy="12370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GOG-0240: Bevacizumab Efficacy in  the Low Risk Subset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24886" y="6389378"/>
            <a:ext cx="546879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err="1" smtClean="0"/>
              <a:t>Tewari</a:t>
            </a:r>
            <a:r>
              <a:rPr lang="de-DE" dirty="0" smtClean="0"/>
              <a:t> KS, et al. </a:t>
            </a:r>
            <a:r>
              <a:rPr lang="de-DE" dirty="0" err="1" smtClean="0"/>
              <a:t>Clin</a:t>
            </a:r>
            <a:r>
              <a:rPr lang="de-DE" dirty="0" smtClean="0"/>
              <a:t> </a:t>
            </a:r>
            <a:r>
              <a:rPr lang="de-DE" dirty="0" err="1"/>
              <a:t>Cancer</a:t>
            </a:r>
            <a:r>
              <a:rPr lang="de-DE" dirty="0"/>
              <a:t> Res. </a:t>
            </a:r>
            <a:r>
              <a:rPr lang="de-DE" dirty="0" smtClean="0"/>
              <a:t>2015; </a:t>
            </a:r>
            <a:r>
              <a:rPr lang="de-DE" dirty="0"/>
              <a:t>21(24): 5480</a:t>
            </a:r>
            <a:r>
              <a:rPr lang="de-DE" dirty="0" smtClean="0"/>
              <a:t>–7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3672805"/>
              </p:ext>
            </p:extLst>
          </p:nvPr>
        </p:nvGraphicFramePr>
        <p:xfrm>
          <a:off x="5054599" y="1858412"/>
          <a:ext cx="3794596" cy="181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48649"/>
                <a:gridCol w="948649"/>
                <a:gridCol w="948649"/>
                <a:gridCol w="948649"/>
              </a:tblGrid>
              <a:tr h="370840">
                <a:tc>
                  <a:txBody>
                    <a:bodyPr/>
                    <a:lstStyle/>
                    <a:p>
                      <a:pPr algn="ctr"/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err="1" smtClean="0"/>
                        <a:t>mOS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err="1" smtClean="0"/>
                        <a:t>mPFS</a:t>
                      </a:r>
                      <a:endParaRPr lang="en-US" sz="1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RR (%)</a:t>
                      </a:r>
                      <a:endParaRPr lang="en-US" sz="19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900" dirty="0" smtClean="0"/>
                        <a:t>Chemo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21.8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8.0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52</a:t>
                      </a:r>
                      <a:endParaRPr lang="en-US" sz="19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900" dirty="0" smtClean="0"/>
                        <a:t>Chemo + Bev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22.9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10.9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62.5</a:t>
                      </a:r>
                      <a:endParaRPr lang="en-US" sz="19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900" dirty="0" smtClean="0"/>
                        <a:t>HR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1.119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0.755</a:t>
                      </a:r>
                      <a:endParaRPr lang="en-US" sz="19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900" dirty="0" smtClean="0"/>
                        <a:t>1.522</a:t>
                      </a:r>
                      <a:endParaRPr lang="en-US" sz="1900" dirty="0"/>
                    </a:p>
                  </a:txBody>
                  <a:tcPr anchor="ctr"/>
                </a:tc>
              </a:tr>
            </a:tbl>
          </a:graphicData>
        </a:graphic>
      </p:graphicFrame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302" y="1472951"/>
            <a:ext cx="5870448" cy="39895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2815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8394" y="1269813"/>
            <a:ext cx="3944558" cy="549585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2769"/>
            <a:ext cx="8229600" cy="12370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GOG-0240: Bevacizumab Efficacy in  Medium and High Subsets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837828" y="6396335"/>
            <a:ext cx="430617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err="1" smtClean="0"/>
              <a:t>Tewari</a:t>
            </a:r>
            <a:r>
              <a:rPr lang="de-DE" dirty="0" smtClean="0"/>
              <a:t> KS, et al. </a:t>
            </a:r>
            <a:r>
              <a:rPr lang="de-DE" dirty="0" err="1" smtClean="0"/>
              <a:t>Clin</a:t>
            </a:r>
            <a:r>
              <a:rPr lang="de-DE" dirty="0" smtClean="0"/>
              <a:t> </a:t>
            </a:r>
            <a:r>
              <a:rPr lang="de-DE" dirty="0" err="1"/>
              <a:t>Cancer</a:t>
            </a:r>
            <a:r>
              <a:rPr lang="de-DE" dirty="0"/>
              <a:t> Res. </a:t>
            </a:r>
            <a:r>
              <a:rPr lang="de-DE" dirty="0" smtClean="0"/>
              <a:t>2015</a:t>
            </a:r>
            <a:endParaRPr lang="en-US" dirty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379829"/>
              </p:ext>
            </p:extLst>
          </p:nvPr>
        </p:nvGraphicFramePr>
        <p:xfrm>
          <a:off x="5068718" y="1471370"/>
          <a:ext cx="3937873" cy="1661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0593"/>
                <a:gridCol w="854180"/>
                <a:gridCol w="1066800"/>
                <a:gridCol w="876300"/>
              </a:tblGrid>
              <a:tr h="31038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Medium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mOS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mPFS</a:t>
                      </a:r>
                      <a:endParaRPr lang="en-US" sz="17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RR (%)</a:t>
                      </a:r>
                      <a:endParaRPr lang="en-US" sz="1700" dirty="0"/>
                    </a:p>
                  </a:txBody>
                  <a:tcPr/>
                </a:tc>
              </a:tr>
              <a:tr h="31038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Chemo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12.1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5.8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36</a:t>
                      </a:r>
                      <a:endParaRPr lang="en-US" sz="1700" dirty="0"/>
                    </a:p>
                  </a:txBody>
                  <a:tcPr anchor="ctr"/>
                </a:tc>
              </a:tr>
              <a:tr h="510213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Chemo + Bev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17.9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7.9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50.7</a:t>
                      </a:r>
                      <a:endParaRPr lang="en-US" sz="1700" dirty="0"/>
                    </a:p>
                  </a:txBody>
                  <a:tcPr anchor="ctr"/>
                </a:tc>
              </a:tr>
              <a:tr h="31038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HR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0.695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0.629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1.844</a:t>
                      </a:r>
                      <a:endParaRPr lang="en-US" sz="1700" dirty="0"/>
                    </a:p>
                  </a:txBody>
                  <a:tcPr anchor="ctr"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6615001"/>
              </p:ext>
            </p:extLst>
          </p:nvPr>
        </p:nvGraphicFramePr>
        <p:xfrm>
          <a:off x="5068718" y="4101913"/>
          <a:ext cx="3988673" cy="17221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0593"/>
                <a:gridCol w="841480"/>
                <a:gridCol w="1016000"/>
                <a:gridCol w="990600"/>
              </a:tblGrid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High</a:t>
                      </a:r>
                      <a:endParaRPr lang="en-US" sz="1700" dirty="0"/>
                    </a:p>
                  </a:txBody>
                  <a:tcP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mOS</a:t>
                      </a:r>
                      <a:endParaRPr lang="en-US" sz="1700" dirty="0"/>
                    </a:p>
                  </a:txBody>
                  <a:tcP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err="1" smtClean="0"/>
                        <a:t>mPFS</a:t>
                      </a:r>
                      <a:endParaRPr lang="en-US" sz="1700" dirty="0"/>
                    </a:p>
                  </a:txBody>
                  <a:tcP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RR (%)</a:t>
                      </a:r>
                      <a:endParaRPr lang="en-US" sz="1700" dirty="0"/>
                    </a:p>
                  </a:txBody>
                  <a:tcPr>
                    <a:solidFill>
                      <a:srgbClr val="800000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Chemo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6.3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3.0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13</a:t>
                      </a:r>
                      <a:endParaRPr lang="en-US" sz="17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Chemo + Bev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12.1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6.0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22.9</a:t>
                      </a:r>
                      <a:endParaRPr lang="en-US" sz="1700" dirty="0"/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l"/>
                      <a:r>
                        <a:rPr lang="en-US" sz="1700" dirty="0" smtClean="0"/>
                        <a:t>HR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0.377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0.506</a:t>
                      </a:r>
                      <a:endParaRPr lang="en-US" sz="1700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700" dirty="0" smtClean="0"/>
                        <a:t>1.926</a:t>
                      </a:r>
                      <a:endParaRPr lang="en-US" sz="1700" dirty="0"/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56017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7" name="Shape 517"/>
          <p:cNvSpPr>
            <a:spLocks noGrp="1"/>
          </p:cNvSpPr>
          <p:nvPr>
            <p:ph type="title"/>
          </p:nvPr>
        </p:nvSpPr>
        <p:spPr>
          <a:xfrm>
            <a:off x="346328" y="170282"/>
            <a:ext cx="8502611" cy="1375172"/>
          </a:xfrm>
          <a:prstGeom prst="rect">
            <a:avLst/>
          </a:prstGeom>
        </p:spPr>
        <p:txBody>
          <a:bodyPr/>
          <a:lstStyle/>
          <a:p>
            <a:pPr>
              <a:defRPr sz="1800" b="0" i="0">
                <a:uFillTx/>
              </a:defRPr>
            </a:pPr>
            <a:r>
              <a:rPr sz="4000" b="1" dirty="0" smtClean="0"/>
              <a:t>GOG</a:t>
            </a:r>
            <a:r>
              <a:rPr lang="en-US" sz="4000" b="1" dirty="0" smtClean="0"/>
              <a:t>-86P</a:t>
            </a:r>
            <a:r>
              <a:rPr sz="4000" b="1" dirty="0" smtClean="0"/>
              <a:t>: </a:t>
            </a:r>
            <a:r>
              <a:rPr sz="4000" b="1" dirty="0"/>
              <a:t>A Randomized Phase II </a:t>
            </a:r>
            <a:r>
              <a:rPr lang="en-US" sz="4000" b="1" dirty="0" smtClean="0"/>
              <a:t>T</a:t>
            </a:r>
            <a:r>
              <a:rPr sz="4000" b="1" dirty="0" smtClean="0"/>
              <a:t>rial </a:t>
            </a:r>
            <a:r>
              <a:rPr sz="4000" b="1" dirty="0"/>
              <a:t>in </a:t>
            </a:r>
            <a:r>
              <a:rPr sz="4000" b="1" dirty="0" smtClean="0"/>
              <a:t>Endometrial </a:t>
            </a:r>
            <a:r>
              <a:rPr sz="4000" b="1" dirty="0"/>
              <a:t>Cancer</a:t>
            </a:r>
          </a:p>
        </p:txBody>
      </p:sp>
      <p:sp>
        <p:nvSpPr>
          <p:cNvPr id="518" name="Shape 518"/>
          <p:cNvSpPr>
            <a:spLocks noGrp="1"/>
          </p:cNvSpPr>
          <p:nvPr>
            <p:ph type="sldNum" sz="quarter" idx="2"/>
          </p:nvPr>
        </p:nvSpPr>
        <p:spPr>
          <a:xfrm>
            <a:off x="8848939" y="6397625"/>
            <a:ext cx="247224" cy="253704"/>
          </a:xfrm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25</a:t>
            </a:fld>
            <a:endParaRPr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519" name="Shape 519"/>
          <p:cNvSpPr/>
          <p:nvPr/>
        </p:nvSpPr>
        <p:spPr>
          <a:xfrm>
            <a:off x="53579" y="3410012"/>
            <a:ext cx="1654315" cy="923330"/>
          </a:xfrm>
          <a:prstGeom prst="rect">
            <a:avLst/>
          </a:prstGeom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0" tIns="0" rIns="0" bIns="0">
            <a:spAutoFit/>
          </a:bodyPr>
          <a:lstStyle>
            <a:lvl1pPr marL="57799" marR="57799" algn="l" defTabSz="1295400">
              <a:defRPr sz="2100">
                <a:uFill>
                  <a:solidFill/>
                </a:uFill>
                <a:latin typeface="Helvetica"/>
                <a:ea typeface="Helvetica"/>
                <a:cs typeface="Helvetica"/>
                <a:sym typeface="Helvetica"/>
              </a:defRPr>
            </a:lvl1pPr>
            <a:lvl2pPr marL="57799" marR="57799" indent="342900" algn="l" defTabSz="1295400">
              <a:defRPr sz="2100">
                <a:uFill>
                  <a:solidFill/>
                </a:uFill>
                <a:latin typeface="Helvetica"/>
                <a:ea typeface="Helvetica"/>
                <a:cs typeface="Helvetica"/>
                <a:sym typeface="Helvetica"/>
              </a:defRPr>
            </a:lvl2pPr>
          </a:lstStyle>
          <a:p>
            <a:pPr lvl="0">
              <a:defRPr sz="1800">
                <a:uFillTx/>
              </a:defRPr>
            </a:pPr>
            <a:r>
              <a:rPr sz="1500"/>
              <a:t>Stage III/IV Endometrial Ca</a:t>
            </a:r>
          </a:p>
          <a:p>
            <a:pPr lvl="1">
              <a:defRPr sz="1800">
                <a:uFillTx/>
              </a:defRPr>
            </a:pPr>
            <a:r>
              <a:rPr sz="1500" dirty="0"/>
              <a:t>-No prior therapy</a:t>
            </a:r>
          </a:p>
        </p:txBody>
      </p:sp>
      <p:sp>
        <p:nvSpPr>
          <p:cNvPr id="520" name="Shape 520"/>
          <p:cNvSpPr/>
          <p:nvPr/>
        </p:nvSpPr>
        <p:spPr>
          <a:xfrm>
            <a:off x="3036094" y="2085779"/>
            <a:ext cx="2663370" cy="1107996"/>
          </a:xfrm>
          <a:prstGeom prst="rect">
            <a:avLst/>
          </a:prstGeom>
          <a:solidFill>
            <a:srgbClr val="1E639A"/>
          </a:solidFill>
          <a:ln w="127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20" tIns="91440" rIns="45720" bIns="91440">
            <a:spAutoFit/>
          </a:bodyPr>
          <a:lstStyle/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Paclitaxel 175 mg/m</a:t>
            </a:r>
            <a:r>
              <a:rPr sz="1500" baseline="300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in D1</a:t>
            </a:r>
          </a:p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Carboplatin AUC 6   D1</a:t>
            </a:r>
          </a:p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Bevacizumab 15 mg/kg  D1</a:t>
            </a:r>
          </a:p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   q 21 days x 6</a:t>
            </a:r>
          </a:p>
        </p:txBody>
      </p:sp>
      <p:sp>
        <p:nvSpPr>
          <p:cNvPr id="521" name="Shape 521"/>
          <p:cNvSpPr/>
          <p:nvPr/>
        </p:nvSpPr>
        <p:spPr>
          <a:xfrm>
            <a:off x="2082547" y="2529781"/>
            <a:ext cx="473274" cy="2357438"/>
          </a:xfrm>
          <a:prstGeom prst="rect">
            <a:avLst/>
          </a:prstGeom>
          <a:solidFill>
            <a:srgbClr val="FDFEAF"/>
          </a:solidFill>
          <a:ln w="25400">
            <a:solidFill>
              <a:srgbClr val="49729C"/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R</a:t>
            </a:r>
            <a:endParaRPr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A</a:t>
            </a:r>
            <a:endParaRPr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N</a:t>
            </a:r>
            <a:endParaRPr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D</a:t>
            </a:r>
            <a:endParaRPr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O</a:t>
            </a:r>
            <a:endParaRPr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M</a:t>
            </a:r>
            <a:endParaRPr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I</a:t>
            </a:r>
            <a:endParaRPr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Z</a:t>
            </a:r>
            <a:endParaRPr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E</a:t>
            </a:r>
          </a:p>
        </p:txBody>
      </p:sp>
      <p:sp>
        <p:nvSpPr>
          <p:cNvPr id="522" name="Shape 522"/>
          <p:cNvSpPr/>
          <p:nvPr/>
        </p:nvSpPr>
        <p:spPr>
          <a:xfrm flipH="1">
            <a:off x="2598539" y="2802079"/>
            <a:ext cx="393534" cy="1049273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23" name="Shape 523"/>
          <p:cNvSpPr/>
          <p:nvPr/>
        </p:nvSpPr>
        <p:spPr>
          <a:xfrm flipH="1" flipV="1">
            <a:off x="3429000" y="3643313"/>
            <a:ext cx="455414" cy="714376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24" name="Shape 524"/>
          <p:cNvSpPr/>
          <p:nvPr/>
        </p:nvSpPr>
        <p:spPr>
          <a:xfrm flipH="1" flipV="1">
            <a:off x="5636499" y="2572447"/>
            <a:ext cx="538885" cy="1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25" name="Shape 525"/>
          <p:cNvSpPr/>
          <p:nvPr/>
        </p:nvSpPr>
        <p:spPr>
          <a:xfrm flipH="1" flipV="1">
            <a:off x="5636499" y="5233494"/>
            <a:ext cx="538885" cy="1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26" name="Shape 526"/>
          <p:cNvSpPr/>
          <p:nvPr/>
        </p:nvSpPr>
        <p:spPr>
          <a:xfrm>
            <a:off x="1980629" y="4920258"/>
            <a:ext cx="570444" cy="307777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0" tIns="0" rIns="0" bIns="0">
            <a:spAutoFit/>
          </a:bodyPr>
          <a:lstStyle>
            <a:lvl1pPr marL="57799" marR="57799" algn="l" defTabSz="1295400">
              <a:defRPr sz="2800">
                <a:uFill>
                  <a:solidFill/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uFillTx/>
              </a:defRPr>
            </a:pPr>
            <a:r>
              <a:rPr sz="2000"/>
              <a:t>1:1:1</a:t>
            </a:r>
          </a:p>
        </p:txBody>
      </p:sp>
      <p:sp>
        <p:nvSpPr>
          <p:cNvPr id="527" name="Shape 527"/>
          <p:cNvSpPr/>
          <p:nvPr/>
        </p:nvSpPr>
        <p:spPr>
          <a:xfrm>
            <a:off x="8071136" y="2394050"/>
            <a:ext cx="965709" cy="2987944"/>
          </a:xfrm>
          <a:prstGeom prst="rect">
            <a:avLst/>
          </a:prstGeom>
          <a:solidFill>
            <a:srgbClr val="C6E6E9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marL="40638" marR="40638" algn="ctr" defTabSz="910796">
              <a:defRPr sz="1800"/>
            </a:pPr>
            <a:r>
              <a:rPr sz="1700" b="1" dirty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DFS</a:t>
            </a:r>
          </a:p>
          <a:p>
            <a:pPr marL="40638" marR="40638" algn="ctr" defTabSz="910796">
              <a:defRPr sz="1800"/>
            </a:pPr>
            <a:r>
              <a:rPr sz="1700" b="1" dirty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RECIST 1.1 </a:t>
            </a:r>
          </a:p>
          <a:p>
            <a:pPr marL="40638" marR="40638" algn="ctr" defTabSz="910796">
              <a:defRPr sz="1800"/>
            </a:pPr>
            <a:endParaRPr sz="1700" b="1"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defRPr sz="1800"/>
            </a:pPr>
            <a:r>
              <a:rPr sz="1700" b="1" dirty="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OS</a:t>
            </a:r>
          </a:p>
        </p:txBody>
      </p:sp>
      <p:sp>
        <p:nvSpPr>
          <p:cNvPr id="528" name="Shape 528"/>
          <p:cNvSpPr/>
          <p:nvPr/>
        </p:nvSpPr>
        <p:spPr>
          <a:xfrm>
            <a:off x="6253116" y="2309022"/>
            <a:ext cx="1399416" cy="646331"/>
          </a:xfrm>
          <a:prstGeom prst="rect">
            <a:avLst/>
          </a:prstGeom>
          <a:solidFill>
            <a:srgbClr val="1E639A"/>
          </a:solidFill>
          <a:ln w="127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20" tIns="91440" rIns="45720" bIns="91440">
            <a:spAutoFit/>
          </a:bodyPr>
          <a:lstStyle>
            <a:lvl1pPr marL="57799" marR="57799" algn="l" defTabSz="1295400">
              <a:defRPr sz="2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500" dirty="0">
                <a:solidFill>
                  <a:schemeClr val="bg1"/>
                </a:solidFill>
              </a:rPr>
              <a:t>Maintenance Bevacizumab </a:t>
            </a:r>
          </a:p>
        </p:txBody>
      </p:sp>
      <p:sp>
        <p:nvSpPr>
          <p:cNvPr id="529" name="Shape 529"/>
          <p:cNvSpPr/>
          <p:nvPr/>
        </p:nvSpPr>
        <p:spPr>
          <a:xfrm>
            <a:off x="3036094" y="3379887"/>
            <a:ext cx="2663370" cy="1107996"/>
          </a:xfrm>
          <a:prstGeom prst="rect">
            <a:avLst/>
          </a:prstGeom>
          <a:solidFill>
            <a:srgbClr val="1E639A"/>
          </a:solidFill>
          <a:ln w="127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20" tIns="91440" rIns="45720" bIns="91440">
            <a:spAutoFit/>
          </a:bodyPr>
          <a:lstStyle/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Paclitaxel 175 mg/m</a:t>
            </a:r>
            <a:r>
              <a:rPr sz="1500" baseline="300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in D1</a:t>
            </a:r>
          </a:p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Carboplatin AUC 5   D1</a:t>
            </a:r>
          </a:p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Temsirolimus 25 mg  D1-8</a:t>
            </a:r>
          </a:p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   q 21 days x 6</a:t>
            </a:r>
          </a:p>
        </p:txBody>
      </p:sp>
      <p:sp>
        <p:nvSpPr>
          <p:cNvPr id="530" name="Shape 530"/>
          <p:cNvSpPr/>
          <p:nvPr/>
        </p:nvSpPr>
        <p:spPr>
          <a:xfrm>
            <a:off x="3036094" y="4746826"/>
            <a:ext cx="2663370" cy="1107996"/>
          </a:xfrm>
          <a:prstGeom prst="rect">
            <a:avLst/>
          </a:prstGeom>
          <a:solidFill>
            <a:srgbClr val="1E639A"/>
          </a:solidFill>
          <a:ln w="127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20" tIns="91440" rIns="45720" bIns="91440">
            <a:spAutoFit/>
          </a:bodyPr>
          <a:lstStyle/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Ixabepilone 30 mg/m</a:t>
            </a:r>
            <a:r>
              <a:rPr sz="1500" baseline="300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D1</a:t>
            </a:r>
          </a:p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Carboplatin AUC 6   D1</a:t>
            </a:r>
          </a:p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Bevacizumab 15 mg/kg  D1</a:t>
            </a:r>
          </a:p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   q 21 days x 6</a:t>
            </a:r>
          </a:p>
        </p:txBody>
      </p:sp>
      <p:sp>
        <p:nvSpPr>
          <p:cNvPr id="531" name="Shape 531"/>
          <p:cNvSpPr/>
          <p:nvPr/>
        </p:nvSpPr>
        <p:spPr>
          <a:xfrm>
            <a:off x="6253116" y="4970068"/>
            <a:ext cx="1399416" cy="646331"/>
          </a:xfrm>
          <a:prstGeom prst="rect">
            <a:avLst/>
          </a:prstGeom>
          <a:solidFill>
            <a:srgbClr val="1E639A"/>
          </a:solidFill>
          <a:ln w="127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20" tIns="91440" rIns="45720" bIns="91440">
            <a:spAutoFit/>
          </a:bodyPr>
          <a:lstStyle>
            <a:lvl1pPr marL="57799" marR="57799" algn="l" defTabSz="1295400">
              <a:defRPr sz="2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lang="en-US" sz="1500" dirty="0">
                <a:solidFill>
                  <a:schemeClr val="bg1"/>
                </a:solidFill>
              </a:rPr>
              <a:t>M</a:t>
            </a:r>
            <a:r>
              <a:rPr lang="en-US" sz="1500" dirty="0" smtClean="0">
                <a:solidFill>
                  <a:schemeClr val="bg1"/>
                </a:solidFill>
              </a:rPr>
              <a:t>aintenance </a:t>
            </a:r>
            <a:r>
              <a:rPr lang="en-US" sz="1500" dirty="0" err="1" smtClean="0">
                <a:solidFill>
                  <a:schemeClr val="bg1"/>
                </a:solidFill>
              </a:rPr>
              <a:t>B</a:t>
            </a:r>
            <a:r>
              <a:rPr sz="1500" dirty="0" err="1" smtClean="0">
                <a:solidFill>
                  <a:schemeClr val="bg1"/>
                </a:solidFill>
              </a:rPr>
              <a:t>evacizumab</a:t>
            </a:r>
            <a:r>
              <a:rPr sz="1500" dirty="0" smtClean="0"/>
              <a:t> </a:t>
            </a:r>
            <a:endParaRPr sz="1500" dirty="0"/>
          </a:p>
        </p:txBody>
      </p:sp>
      <p:sp>
        <p:nvSpPr>
          <p:cNvPr id="532" name="Shape 532"/>
          <p:cNvSpPr/>
          <p:nvPr/>
        </p:nvSpPr>
        <p:spPr>
          <a:xfrm flipH="1" flipV="1">
            <a:off x="5699464" y="3866554"/>
            <a:ext cx="538885" cy="1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33" name="Shape 533"/>
          <p:cNvSpPr/>
          <p:nvPr/>
        </p:nvSpPr>
        <p:spPr>
          <a:xfrm>
            <a:off x="6253117" y="3491914"/>
            <a:ext cx="1399415" cy="877163"/>
          </a:xfrm>
          <a:prstGeom prst="rect">
            <a:avLst/>
          </a:prstGeom>
          <a:solidFill>
            <a:srgbClr val="1E639A"/>
          </a:solidFill>
          <a:ln w="127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20" tIns="91440" rIns="45720" bIns="91440">
            <a:spAutoFit/>
          </a:bodyPr>
          <a:lstStyle/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Maintenance Temsirolimus </a:t>
            </a:r>
          </a:p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weekly</a:t>
            </a:r>
          </a:p>
        </p:txBody>
      </p:sp>
      <p:sp>
        <p:nvSpPr>
          <p:cNvPr id="534" name="Shape 534"/>
          <p:cNvSpPr/>
          <p:nvPr/>
        </p:nvSpPr>
        <p:spPr>
          <a:xfrm flipH="1" flipV="1">
            <a:off x="2601218" y="3882571"/>
            <a:ext cx="393534" cy="1049273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35" name="Shape 535"/>
          <p:cNvSpPr/>
          <p:nvPr/>
        </p:nvSpPr>
        <p:spPr>
          <a:xfrm flipH="1">
            <a:off x="2577636" y="3862496"/>
            <a:ext cx="400222" cy="1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36" name="Shape 536"/>
          <p:cNvSpPr/>
          <p:nvPr/>
        </p:nvSpPr>
        <p:spPr>
          <a:xfrm flipH="1" flipV="1">
            <a:off x="1707894" y="3862496"/>
            <a:ext cx="376997" cy="1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37" name="Shape 537"/>
          <p:cNvSpPr/>
          <p:nvPr/>
        </p:nvSpPr>
        <p:spPr>
          <a:xfrm>
            <a:off x="53687" y="4804186"/>
            <a:ext cx="1797753" cy="119794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marR="40638" defTabSz="910796">
              <a:lnSpc>
                <a:spcPct val="104999"/>
              </a:lnSpc>
              <a:spcBef>
                <a:spcPts val="1336"/>
              </a:spcBef>
              <a:defRPr sz="1800"/>
            </a:pPr>
            <a:r>
              <a:rPr sz="1500" b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Stratified by</a:t>
            </a:r>
          </a:p>
          <a:p>
            <a:pPr marL="473669" marR="40638" lvl="1" indent="-123637" defTabSz="910796">
              <a:lnSpc>
                <a:spcPct val="104999"/>
              </a:lnSpc>
              <a:spcBef>
                <a:spcPts val="914"/>
              </a:spcBef>
              <a:buSzPct val="150000"/>
              <a:buChar char="-"/>
              <a:defRPr sz="1800"/>
            </a:pPr>
            <a:r>
              <a:rPr sz="11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Measurable disease</a:t>
            </a:r>
          </a:p>
          <a:p>
            <a:pPr marL="473669" marR="40638" lvl="1" indent="-123637" defTabSz="910796">
              <a:lnSpc>
                <a:spcPct val="104999"/>
              </a:lnSpc>
              <a:spcBef>
                <a:spcPts val="914"/>
              </a:spcBef>
              <a:buSzPct val="150000"/>
              <a:buChar char="-"/>
              <a:defRPr sz="1800"/>
            </a:pPr>
            <a:r>
              <a:rPr sz="11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Recurrent disease</a:t>
            </a:r>
          </a:p>
          <a:p>
            <a:pPr marL="473669" marR="40638" lvl="1" indent="-123637" defTabSz="910796">
              <a:lnSpc>
                <a:spcPct val="104999"/>
              </a:lnSpc>
              <a:spcBef>
                <a:spcPts val="914"/>
              </a:spcBef>
              <a:buSzPct val="150000"/>
              <a:buChar char="-"/>
              <a:defRPr sz="1800"/>
            </a:pPr>
            <a:r>
              <a:rPr sz="1100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Prior RT</a:t>
            </a:r>
          </a:p>
        </p:txBody>
      </p:sp>
      <p:sp>
        <p:nvSpPr>
          <p:cNvPr id="538" name="Shape 538"/>
          <p:cNvSpPr/>
          <p:nvPr/>
        </p:nvSpPr>
        <p:spPr>
          <a:xfrm>
            <a:off x="5018314" y="1607890"/>
            <a:ext cx="3565551" cy="379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900"/>
            </a:lvl1pPr>
          </a:lstStyle>
          <a:p>
            <a:pPr lvl="0">
              <a:defRPr sz="1800"/>
            </a:pPr>
            <a:r>
              <a:rPr sz="2000"/>
              <a:t>GOG 209 used for historic control</a:t>
            </a:r>
          </a:p>
        </p:txBody>
      </p:sp>
      <p:sp>
        <p:nvSpPr>
          <p:cNvPr id="539" name="Shape 539"/>
          <p:cNvSpPr/>
          <p:nvPr/>
        </p:nvSpPr>
        <p:spPr>
          <a:xfrm>
            <a:off x="139990" y="6409868"/>
            <a:ext cx="5559474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1800"/>
            </a:lvl1pPr>
          </a:lstStyle>
          <a:p>
            <a:pPr lvl="0"/>
            <a:r>
              <a:rPr dirty="0"/>
              <a:t>Aghajanian C</a:t>
            </a:r>
            <a:r>
              <a:rPr dirty="0" smtClean="0"/>
              <a:t>,</a:t>
            </a:r>
            <a:r>
              <a:rPr lang="en-US" dirty="0" smtClean="0"/>
              <a:t> et al. </a:t>
            </a:r>
            <a:r>
              <a:rPr dirty="0" smtClean="0"/>
              <a:t>J </a:t>
            </a:r>
            <a:r>
              <a:rPr dirty="0"/>
              <a:t>Clin Oncol 33(suppl abstr 5500), 2015</a:t>
            </a:r>
          </a:p>
        </p:txBody>
      </p:sp>
      <p:sp>
        <p:nvSpPr>
          <p:cNvPr id="540" name="Shape 540"/>
          <p:cNvSpPr/>
          <p:nvPr/>
        </p:nvSpPr>
        <p:spPr>
          <a:xfrm>
            <a:off x="7461007" y="6260651"/>
            <a:ext cx="1564684" cy="3906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 algn="l" defTabSz="457200">
              <a:lnSpc>
                <a:spcPct val="117999"/>
              </a:lnSpc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rPr dirty="0"/>
              <a:t>NCT00977574</a:t>
            </a:r>
          </a:p>
        </p:txBody>
      </p:sp>
      <p:sp>
        <p:nvSpPr>
          <p:cNvPr id="541" name="Shape 541"/>
          <p:cNvSpPr/>
          <p:nvPr/>
        </p:nvSpPr>
        <p:spPr>
          <a:xfrm flipH="1" flipV="1">
            <a:off x="7723462" y="3866961"/>
            <a:ext cx="313580" cy="1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42" name="Shape 542"/>
          <p:cNvSpPr/>
          <p:nvPr/>
        </p:nvSpPr>
        <p:spPr>
          <a:xfrm flipH="1" flipV="1">
            <a:off x="7730496" y="5233494"/>
            <a:ext cx="313580" cy="1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43" name="Shape 543"/>
          <p:cNvSpPr/>
          <p:nvPr/>
        </p:nvSpPr>
        <p:spPr>
          <a:xfrm flipH="1" flipV="1">
            <a:off x="7730496" y="2572447"/>
            <a:ext cx="313580" cy="1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544" name="Shape 544"/>
          <p:cNvSpPr/>
          <p:nvPr/>
        </p:nvSpPr>
        <p:spPr>
          <a:xfrm>
            <a:off x="7959880" y="5962250"/>
            <a:ext cx="1070671" cy="241409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1600"/>
            </a:lvl1pPr>
          </a:lstStyle>
          <a:p>
            <a:pPr lvl="0">
              <a:defRPr sz="1800"/>
            </a:pPr>
            <a:r>
              <a:rPr sz="1100"/>
              <a:t>Time: 9/09 - 1/12</a:t>
            </a:r>
          </a:p>
        </p:txBody>
      </p:sp>
      <p:sp>
        <p:nvSpPr>
          <p:cNvPr id="545" name="Shape 545"/>
          <p:cNvSpPr/>
          <p:nvPr/>
        </p:nvSpPr>
        <p:spPr>
          <a:xfrm>
            <a:off x="4268457" y="5740707"/>
            <a:ext cx="3734417" cy="25679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1700"/>
            </a:lvl1pPr>
          </a:lstStyle>
          <a:p>
            <a:pPr lvl="0">
              <a:defRPr sz="1800"/>
            </a:pPr>
            <a:r>
              <a:rPr sz="1200"/>
              <a:t>Power 85% to detect a PFS HR of 0.65 (58 events required)</a:t>
            </a:r>
          </a:p>
        </p:txBody>
      </p:sp>
      <p:sp>
        <p:nvSpPr>
          <p:cNvPr id="546" name="Shape 546"/>
          <p:cNvSpPr/>
          <p:nvPr/>
        </p:nvSpPr>
        <p:spPr>
          <a:xfrm>
            <a:off x="1833587" y="2026377"/>
            <a:ext cx="840571" cy="37990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900"/>
            </a:lvl1pPr>
          </a:lstStyle>
          <a:p>
            <a:pPr lvl="0">
              <a:defRPr sz="1800"/>
            </a:pPr>
            <a:r>
              <a:rPr sz="2000"/>
              <a:t>n = 330</a:t>
            </a:r>
          </a:p>
        </p:txBody>
      </p:sp>
    </p:spTree>
    <p:extLst>
      <p:ext uri="{BB962C8B-B14F-4D97-AF65-F5344CB8AC3E}">
        <p14:creationId xmlns:p14="http://schemas.microsoft.com/office/powerpoint/2010/main" val="4990684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4" name="Shape 594"/>
          <p:cNvSpPr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>
            <a:lvl1pPr>
              <a:defRPr sz="3400"/>
            </a:lvl1pPr>
          </a:lstStyle>
          <a:p>
            <a:pPr>
              <a:defRPr sz="1800" b="0" i="0">
                <a:uFillTx/>
              </a:defRPr>
            </a:pPr>
            <a:r>
              <a:rPr sz="4000" b="1" dirty="0" smtClean="0"/>
              <a:t>GOG</a:t>
            </a:r>
            <a:r>
              <a:rPr lang="en-US" sz="4000" b="1" dirty="0" smtClean="0"/>
              <a:t>-86P</a:t>
            </a:r>
            <a:r>
              <a:rPr sz="4000" b="1" dirty="0" smtClean="0"/>
              <a:t>: </a:t>
            </a:r>
            <a:r>
              <a:rPr lang="en-US" sz="4000" b="1" dirty="0" smtClean="0"/>
              <a:t>Toxicity and Efficacy</a:t>
            </a:r>
            <a:endParaRPr sz="4000" b="1" dirty="0"/>
          </a:p>
        </p:txBody>
      </p:sp>
      <p:sp>
        <p:nvSpPr>
          <p:cNvPr id="595" name="Shape 595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26</a:t>
            </a:fld>
            <a:endParaRPr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graphicFrame>
        <p:nvGraphicFramePr>
          <p:cNvPr id="596" name="Table 596"/>
          <p:cNvGraphicFramePr/>
          <p:nvPr>
            <p:extLst>
              <p:ext uri="{D42A27DB-BD31-4B8C-83A1-F6EECF244321}">
                <p14:modId xmlns:p14="http://schemas.microsoft.com/office/powerpoint/2010/main" val="1395804944"/>
              </p:ext>
            </p:extLst>
          </p:nvPr>
        </p:nvGraphicFramePr>
        <p:xfrm>
          <a:off x="929507" y="1050853"/>
          <a:ext cx="7284984" cy="4976168"/>
        </p:xfrm>
        <a:graphic>
          <a:graphicData uri="http://schemas.openxmlformats.org/drawingml/2006/table">
            <a:tbl>
              <a:tblPr bandRow="1"/>
              <a:tblGrid>
                <a:gridCol w="1821246"/>
                <a:gridCol w="1821246"/>
                <a:gridCol w="1821246"/>
                <a:gridCol w="1821246"/>
              </a:tblGrid>
              <a:tr h="751123">
                <a:tc>
                  <a:txBody>
                    <a:bodyPr/>
                    <a:lstStyle/>
                    <a:p>
                      <a:pPr lvl="0" algn="ctr">
                        <a:defRPr sz="2600">
                          <a:sym typeface="Helvetica Light"/>
                        </a:defRPr>
                      </a:pPr>
                      <a:endParaRPr sz="2000" dirty="0">
                        <a:latin typeface="Calibri" charset="0"/>
                        <a:ea typeface="Calibri" charset="0"/>
                        <a:cs typeface="Calibri" charset="0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 b="1" dirty="0">
                          <a:latin typeface="Calibri" charset="0"/>
                          <a:ea typeface="Calibri" charset="0"/>
                          <a:cs typeface="Calibri" charset="0"/>
                          <a:sym typeface="Helvetica"/>
                        </a:rPr>
                        <a:t>Paclitaxel
Carboplatin
Bevacizumab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 b="1">
                          <a:latin typeface="Calibri" charset="0"/>
                          <a:ea typeface="Calibri" charset="0"/>
                          <a:cs typeface="Calibri" charset="0"/>
                          <a:sym typeface="Helvetica"/>
                        </a:rPr>
                        <a:t>Paclitaxel
Carboplatin
Temsirolimus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 b="1">
                          <a:latin typeface="Calibri" charset="0"/>
                          <a:ea typeface="Calibri" charset="0"/>
                          <a:cs typeface="Calibri" charset="0"/>
                          <a:sym typeface="Helvetica"/>
                        </a:rPr>
                        <a:t>Ixabepilone
Carboplatin
Bevacizumab</a:t>
                      </a:r>
                    </a:p>
                  </a:txBody>
                  <a:tcPr marL="35719" marR="35719" marT="35719" marB="35719" anchor="ctr" horzOverflow="overflow"/>
                </a:tc>
              </a:tr>
              <a:tr h="751123"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 dirty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Cycles Bev/Tem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 dirty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12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8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9</a:t>
                      </a:r>
                    </a:p>
                  </a:txBody>
                  <a:tcPr marL="35719" marR="35719" marT="35719" marB="35719" anchor="ctr" horzOverflow="overflow"/>
                </a:tc>
              </a:tr>
              <a:tr h="751123"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lang="en-US" sz="2000" dirty="0" smtClean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Response</a:t>
                      </a:r>
                      <a:r>
                        <a:rPr lang="en-US" sz="2000" baseline="0" dirty="0" smtClean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 Rate %</a:t>
                      </a:r>
                    </a:p>
                    <a:p>
                      <a:pPr lvl="0" algn="ctr">
                        <a:defRPr sz="1800"/>
                      </a:pPr>
                      <a:r>
                        <a:rPr lang="en-US" sz="2000" baseline="0" dirty="0" smtClean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(CR/PR)</a:t>
                      </a:r>
                      <a:endParaRPr sz="2000" dirty="0">
                        <a:latin typeface="Calibri" charset="0"/>
                        <a:ea typeface="Calibri" charset="0"/>
                        <a:cs typeface="Calibri" charset="0"/>
                        <a:sym typeface="Helvetica Light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lang="en-US" sz="2000" dirty="0" smtClean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59.5</a:t>
                      </a:r>
                    </a:p>
                    <a:p>
                      <a:pPr lvl="0" algn="ctr">
                        <a:defRPr sz="1800"/>
                      </a:pPr>
                      <a:r>
                        <a:rPr lang="en-US" sz="2000" dirty="0" smtClean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(24.7</a:t>
                      </a:r>
                      <a:r>
                        <a:rPr lang="en-US" sz="2000" baseline="0" dirty="0" smtClean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 + 34.8)</a:t>
                      </a:r>
                      <a:endParaRPr sz="2000" dirty="0">
                        <a:latin typeface="Calibri" charset="0"/>
                        <a:ea typeface="Calibri" charset="0"/>
                        <a:cs typeface="Calibri" charset="0"/>
                        <a:sym typeface="Helvetica Light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lang="en-US" sz="2000" dirty="0" smtClean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55.3</a:t>
                      </a:r>
                    </a:p>
                    <a:p>
                      <a:pPr lvl="0" algn="ctr">
                        <a:defRPr sz="1800"/>
                      </a:pPr>
                      <a:r>
                        <a:rPr lang="en-US" sz="2000" dirty="0" smtClean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(16.5</a:t>
                      </a:r>
                      <a:r>
                        <a:rPr lang="en-US" sz="2000" baseline="0" dirty="0" smtClean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 + 38.8)</a:t>
                      </a:r>
                      <a:endParaRPr lang="en-US" sz="2000" dirty="0" smtClean="0">
                        <a:latin typeface="Calibri" charset="0"/>
                        <a:ea typeface="Calibri" charset="0"/>
                        <a:cs typeface="Calibri" charset="0"/>
                        <a:sym typeface="Helvetica Light"/>
                      </a:endParaRP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lang="en-US" sz="2000" dirty="0" smtClean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51.2</a:t>
                      </a:r>
                    </a:p>
                    <a:p>
                      <a:pPr lvl="0" algn="ctr">
                        <a:defRPr sz="1800"/>
                      </a:pPr>
                      <a:r>
                        <a:rPr lang="en-US" sz="2000" dirty="0" smtClean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(10.8</a:t>
                      </a:r>
                      <a:r>
                        <a:rPr lang="en-US" sz="2000" baseline="0" dirty="0" smtClean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 + 40.4)</a:t>
                      </a:r>
                      <a:endParaRPr lang="en-US" sz="2000" dirty="0" smtClean="0">
                        <a:latin typeface="Calibri" charset="0"/>
                        <a:ea typeface="Calibri" charset="0"/>
                        <a:cs typeface="Calibri" charset="0"/>
                        <a:sym typeface="Helvetica Light"/>
                      </a:endParaRPr>
                    </a:p>
                  </a:txBody>
                  <a:tcPr marL="35719" marR="35719" marT="35719" marB="35719" anchor="ctr" horzOverflow="overflow"/>
                </a:tc>
              </a:tr>
              <a:tr h="751123"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 dirty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PFS*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0.81
(0.63 - 1.02)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 dirty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1.22
(0.96 - 1.55)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 dirty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0.87
(0.68 - 1.11)</a:t>
                      </a:r>
                    </a:p>
                  </a:txBody>
                  <a:tcPr marL="35719" marR="35719" marT="35719" marB="35719" anchor="ctr" horzOverflow="overflow"/>
                </a:tc>
              </a:tr>
              <a:tr h="751123"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 dirty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OS*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0.71
(0.55 - 0.91)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0.99
(0.78 - 1.26)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 dirty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0.97
(0.77 - 1.23)</a:t>
                      </a:r>
                    </a:p>
                  </a:txBody>
                  <a:tcPr marL="35719" marR="35719" marT="35719" marB="35719" anchor="ctr" horzOverflow="overflow"/>
                </a:tc>
              </a:tr>
              <a:tr h="751123"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 dirty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Toxicities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 dirty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HTN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 dirty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Pneumonitis
Mucocitis</a:t>
                      </a:r>
                    </a:p>
                  </a:txBody>
                  <a:tcPr marL="35719" marR="35719" marT="35719" marB="35719" anchor="ctr" horzOverflow="overflow"/>
                </a:tc>
                <a:tc>
                  <a:txBody>
                    <a:bodyPr/>
                    <a:lstStyle/>
                    <a:p>
                      <a:pPr lvl="0" algn="ctr">
                        <a:defRPr sz="1800"/>
                      </a:pPr>
                      <a:r>
                        <a:rPr sz="2000" dirty="0">
                          <a:latin typeface="Calibri" charset="0"/>
                          <a:ea typeface="Calibri" charset="0"/>
                          <a:cs typeface="Calibri" charset="0"/>
                          <a:sym typeface="Helvetica Light"/>
                        </a:rPr>
                        <a:t>HTN</a:t>
                      </a:r>
                    </a:p>
                  </a:txBody>
                  <a:tcPr marL="35719" marR="35719" marT="35719" marB="35719" anchor="ctr" horzOverflow="overflow"/>
                </a:tc>
              </a:tr>
            </a:tbl>
          </a:graphicData>
        </a:graphic>
      </p:graphicFrame>
      <p:sp>
        <p:nvSpPr>
          <p:cNvPr id="597" name="Shape 597"/>
          <p:cNvSpPr/>
          <p:nvPr/>
        </p:nvSpPr>
        <p:spPr>
          <a:xfrm>
            <a:off x="1242634" y="6086437"/>
            <a:ext cx="1941540" cy="302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200"/>
            </a:lvl1pPr>
          </a:lstStyle>
          <a:p>
            <a:pPr lvl="0">
              <a:defRPr sz="1800"/>
            </a:pPr>
            <a:r>
              <a:rPr sz="1500" dirty="0"/>
              <a:t>*Compared to GOG 209</a:t>
            </a:r>
          </a:p>
        </p:txBody>
      </p:sp>
      <p:sp>
        <p:nvSpPr>
          <p:cNvPr id="598" name="Shape 598"/>
          <p:cNvSpPr/>
          <p:nvPr/>
        </p:nvSpPr>
        <p:spPr>
          <a:xfrm>
            <a:off x="39415" y="6390102"/>
            <a:ext cx="5507288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1800"/>
            </a:lvl1pPr>
          </a:lstStyle>
          <a:p>
            <a:pPr lvl="0"/>
            <a:r>
              <a:rPr dirty="0"/>
              <a:t>Aghajanian C, </a:t>
            </a:r>
            <a:r>
              <a:rPr lang="en-US" dirty="0" smtClean="0"/>
              <a:t>et al. </a:t>
            </a:r>
            <a:r>
              <a:rPr dirty="0" smtClean="0"/>
              <a:t>J </a:t>
            </a:r>
            <a:r>
              <a:rPr dirty="0"/>
              <a:t>Clin Oncol 33(suppl abstr 5500), 2015</a:t>
            </a:r>
          </a:p>
        </p:txBody>
      </p:sp>
      <p:pic>
        <p:nvPicPr>
          <p:cNvPr id="599" name="Picture 598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2613421" y="4432026"/>
            <a:ext cx="2022110" cy="964407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sp>
        <p:nvSpPr>
          <p:cNvPr id="600" name="Shape 600"/>
          <p:cNvSpPr/>
          <p:nvPr/>
        </p:nvSpPr>
        <p:spPr>
          <a:xfrm>
            <a:off x="6891730" y="6440555"/>
            <a:ext cx="1564684" cy="39067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 algn="l" defTabSz="457200">
              <a:lnSpc>
                <a:spcPct val="117999"/>
              </a:lnSpc>
              <a:defRPr sz="1800">
                <a:latin typeface="Helvetica Neue"/>
                <a:ea typeface="Helvetica Neue"/>
                <a:cs typeface="Helvetica Neue"/>
                <a:sym typeface="Helvetica Neue"/>
              </a:defRPr>
            </a:lvl1pPr>
          </a:lstStyle>
          <a:p>
            <a:pPr lvl="0"/>
            <a:r>
              <a:rPr dirty="0"/>
              <a:t>NCT00977574</a:t>
            </a:r>
          </a:p>
        </p:txBody>
      </p:sp>
    </p:spTree>
    <p:extLst>
      <p:ext uri="{BB962C8B-B14F-4D97-AF65-F5344CB8AC3E}">
        <p14:creationId xmlns:p14="http://schemas.microsoft.com/office/powerpoint/2010/main" val="854582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9" grpId="0" animBg="1" advAuto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2" name="Shape 612"/>
          <p:cNvSpPr>
            <a:spLocks noGrp="1"/>
          </p:cNvSpPr>
          <p:nvPr>
            <p:ph type="title"/>
          </p:nvPr>
        </p:nvSpPr>
        <p:spPr>
          <a:xfrm>
            <a:off x="497679" y="-11369"/>
            <a:ext cx="8342724" cy="1968495"/>
          </a:xfrm>
          <a:prstGeom prst="rect">
            <a:avLst/>
          </a:prstGeom>
        </p:spPr>
        <p:txBody>
          <a:bodyPr/>
          <a:lstStyle>
            <a:lvl1pPr marL="0" marR="0" algn="l" defTabSz="457200">
              <a:defRPr sz="2800" i="0">
                <a:solidFill>
                  <a:srgbClr val="424242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lang="en-US" sz="3200" b="1" dirty="0" smtClean="0">
                <a:latin typeface="+mj-lt"/>
              </a:rPr>
              <a:t>MITO </a:t>
            </a:r>
            <a:r>
              <a:rPr lang="en-US" sz="3200" b="1" dirty="0">
                <a:latin typeface="+mj-lt"/>
              </a:rPr>
              <a:t>END-2 </a:t>
            </a:r>
            <a:r>
              <a:rPr lang="en-US" sz="3200" b="1" dirty="0" smtClean="0">
                <a:latin typeface="+mj-lt"/>
              </a:rPr>
              <a:t>trial: </a:t>
            </a:r>
            <a:r>
              <a:rPr sz="3200" b="1" dirty="0" smtClean="0">
                <a:latin typeface="+mj-lt"/>
              </a:rPr>
              <a:t>Randomized </a:t>
            </a:r>
            <a:r>
              <a:rPr sz="3200" b="1" dirty="0">
                <a:latin typeface="+mj-lt"/>
              </a:rPr>
              <a:t>phase II trial </a:t>
            </a:r>
            <a:r>
              <a:rPr sz="3200" b="1" dirty="0" smtClean="0">
                <a:latin typeface="+mj-lt"/>
              </a:rPr>
              <a:t>carboplatin</a:t>
            </a:r>
            <a:r>
              <a:rPr sz="3200" b="1" dirty="0">
                <a:latin typeface="+mj-lt"/>
              </a:rPr>
              <a:t>-paclitaxel </a:t>
            </a:r>
            <a:r>
              <a:rPr lang="en-US" sz="3200" b="1" dirty="0" smtClean="0">
                <a:latin typeface="+mj-lt"/>
              </a:rPr>
              <a:t>+/- </a:t>
            </a:r>
            <a:r>
              <a:rPr sz="3200" b="1" dirty="0" err="1" smtClean="0">
                <a:latin typeface="+mj-lt"/>
              </a:rPr>
              <a:t>bevacizumab</a:t>
            </a:r>
            <a:r>
              <a:rPr sz="3200" b="1" dirty="0" smtClean="0">
                <a:latin typeface="+mj-lt"/>
              </a:rPr>
              <a:t> in </a:t>
            </a:r>
            <a:r>
              <a:rPr sz="3200" b="1" dirty="0">
                <a:latin typeface="+mj-lt"/>
              </a:rPr>
              <a:t>advanced </a:t>
            </a:r>
            <a:r>
              <a:rPr sz="3200" b="1" dirty="0" smtClean="0">
                <a:latin typeface="+mj-lt"/>
              </a:rPr>
              <a:t>or </a:t>
            </a:r>
            <a:r>
              <a:rPr sz="3200" b="1" dirty="0">
                <a:latin typeface="+mj-lt"/>
              </a:rPr>
              <a:t>recurrent endometrial </a:t>
            </a:r>
            <a:r>
              <a:rPr sz="3200" b="1" dirty="0" smtClean="0">
                <a:latin typeface="+mj-lt"/>
              </a:rPr>
              <a:t>cancer</a:t>
            </a:r>
            <a:endParaRPr sz="3200" b="1" dirty="0">
              <a:latin typeface="+mj-lt"/>
            </a:endParaRPr>
          </a:p>
        </p:txBody>
      </p:sp>
      <p:sp>
        <p:nvSpPr>
          <p:cNvPr id="613" name="Shape 613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27</a:t>
            </a:fld>
            <a:endParaRPr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sp>
        <p:nvSpPr>
          <p:cNvPr id="614" name="Shape 614"/>
          <p:cNvSpPr/>
          <p:nvPr/>
        </p:nvSpPr>
        <p:spPr>
          <a:xfrm>
            <a:off x="103577" y="3639566"/>
            <a:ext cx="1900721" cy="923330"/>
          </a:xfrm>
          <a:prstGeom prst="rect">
            <a:avLst/>
          </a:prstGeom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/>
          <a:p>
            <a:pPr marL="40638" marR="40638" defTabSz="910796">
              <a:defRPr sz="1800"/>
            </a:pPr>
            <a:r>
              <a:rPr sz="1500">
                <a:uFill>
                  <a:solidFill/>
                </a:uFill>
                <a:latin typeface="Helvetica"/>
                <a:ea typeface="Helvetica"/>
                <a:cs typeface="Helvetica"/>
                <a:sym typeface="Helvetica"/>
              </a:rPr>
              <a:t>Stage III/IV Endo Ca</a:t>
            </a:r>
          </a:p>
          <a:p>
            <a:pPr marL="40638" marR="40638" lvl="1" indent="241093" defTabSz="910796">
              <a:defRPr sz="1800"/>
            </a:pPr>
            <a:r>
              <a:rPr sz="1500">
                <a:uFill>
                  <a:solidFill/>
                </a:uFill>
                <a:latin typeface="Helvetica"/>
                <a:ea typeface="Helvetica"/>
                <a:cs typeface="Helvetica"/>
                <a:sym typeface="Helvetica"/>
              </a:rPr>
              <a:t>Type 1 or 2</a:t>
            </a:r>
          </a:p>
          <a:p>
            <a:pPr marL="40638" marR="40638" lvl="1" indent="241093" defTabSz="910796">
              <a:defRPr sz="1800"/>
            </a:pPr>
            <a:r>
              <a:rPr sz="1500">
                <a:uFill>
                  <a:solidFill/>
                </a:uFill>
                <a:latin typeface="Helvetica"/>
                <a:ea typeface="Helvetica"/>
                <a:cs typeface="Helvetica"/>
                <a:sym typeface="Helvetica"/>
              </a:rPr>
              <a:t>≤ 1 prior Chemo</a:t>
            </a:r>
          </a:p>
          <a:p>
            <a:pPr marL="40638" marR="40638" lvl="1" indent="241093" defTabSz="910796">
              <a:defRPr sz="1800"/>
            </a:pPr>
            <a:r>
              <a:rPr sz="1500">
                <a:uFill>
                  <a:solidFill/>
                </a:uFill>
                <a:latin typeface="Helvetica"/>
                <a:ea typeface="Helvetica"/>
                <a:cs typeface="Helvetica"/>
                <a:sym typeface="Helvetica"/>
              </a:rPr>
              <a:t>&gt; 6 mo from Plt</a:t>
            </a:r>
          </a:p>
        </p:txBody>
      </p:sp>
      <p:sp>
        <p:nvSpPr>
          <p:cNvPr id="615" name="Shape 615"/>
          <p:cNvSpPr/>
          <p:nvPr/>
        </p:nvSpPr>
        <p:spPr>
          <a:xfrm>
            <a:off x="3365990" y="3165406"/>
            <a:ext cx="2360715" cy="877163"/>
          </a:xfrm>
          <a:prstGeom prst="rect">
            <a:avLst/>
          </a:prstGeom>
          <a:solidFill>
            <a:srgbClr val="1E639A"/>
          </a:solidFill>
          <a:ln w="127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20" tIns="91440" rIns="45720" bIns="91440">
            <a:spAutoFit/>
          </a:bodyPr>
          <a:lstStyle/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Carboplatin AUC 5</a:t>
            </a:r>
          </a:p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Paclitaxel 175 mg/m</a:t>
            </a:r>
            <a:r>
              <a:rPr sz="1500" baseline="300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 x 6-8 cycles</a:t>
            </a:r>
          </a:p>
        </p:txBody>
      </p:sp>
      <p:sp>
        <p:nvSpPr>
          <p:cNvPr id="616" name="Shape 616"/>
          <p:cNvSpPr/>
          <p:nvPr/>
        </p:nvSpPr>
        <p:spPr>
          <a:xfrm>
            <a:off x="2412157" y="2793519"/>
            <a:ext cx="473274" cy="2357438"/>
          </a:xfrm>
          <a:prstGeom prst="rect">
            <a:avLst/>
          </a:prstGeom>
          <a:solidFill>
            <a:srgbClr val="FDFEAF"/>
          </a:solidFill>
          <a:ln w="25400">
            <a:solidFill>
              <a:srgbClr val="49729C"/>
            </a:solidFill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R</a:t>
            </a:r>
            <a:endParaRPr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A</a:t>
            </a:r>
            <a:endParaRPr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N</a:t>
            </a:r>
            <a:endParaRPr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D</a:t>
            </a:r>
            <a:endParaRPr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O</a:t>
            </a:r>
            <a:endParaRPr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M</a:t>
            </a:r>
            <a:endParaRPr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I</a:t>
            </a:r>
            <a:endParaRPr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Z</a:t>
            </a:r>
            <a:endParaRPr dirty="0">
              <a:uFill>
                <a:solidFill/>
              </a:uFill>
              <a:latin typeface="Arial"/>
              <a:ea typeface="Arial"/>
              <a:cs typeface="Arial"/>
              <a:sym typeface="Arial"/>
            </a:endParaRPr>
          </a:p>
          <a:p>
            <a:pPr marL="40638" marR="40638" algn="ctr" defTabSz="910796">
              <a:buFont typeface="Calibri"/>
              <a:defRPr sz="1800"/>
            </a:pPr>
            <a:r>
              <a:rPr sz="1600" b="1" dirty="0">
                <a:uFill>
                  <a:solidFill/>
                </a:uFill>
                <a:latin typeface="Calibri"/>
                <a:ea typeface="Calibri"/>
                <a:cs typeface="Calibri"/>
                <a:sym typeface="Calibri"/>
              </a:rPr>
              <a:t>E</a:t>
            </a:r>
          </a:p>
        </p:txBody>
      </p:sp>
      <p:sp>
        <p:nvSpPr>
          <p:cNvPr id="617" name="Shape 617"/>
          <p:cNvSpPr/>
          <p:nvPr/>
        </p:nvSpPr>
        <p:spPr>
          <a:xfrm flipH="1">
            <a:off x="2928148" y="3580285"/>
            <a:ext cx="417270" cy="552664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8" name="Shape 618"/>
          <p:cNvSpPr/>
          <p:nvPr/>
        </p:nvSpPr>
        <p:spPr>
          <a:xfrm flipH="1">
            <a:off x="5749797" y="3516780"/>
            <a:ext cx="2844269" cy="3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19" name="Shape 619"/>
          <p:cNvSpPr/>
          <p:nvPr/>
        </p:nvSpPr>
        <p:spPr>
          <a:xfrm flipH="1" flipV="1">
            <a:off x="5749798" y="4735684"/>
            <a:ext cx="376997" cy="1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20" name="Shape 620"/>
          <p:cNvSpPr/>
          <p:nvPr/>
        </p:nvSpPr>
        <p:spPr>
          <a:xfrm>
            <a:off x="8598185" y="2898402"/>
            <a:ext cx="242218" cy="2455665"/>
          </a:xfrm>
          <a:prstGeom prst="rect">
            <a:avLst/>
          </a:prstGeom>
          <a:solidFill>
            <a:srgbClr val="C6E6E9"/>
          </a:solidFill>
          <a:ln>
            <a:solidFill/>
            <a:round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 anchor="ctr"/>
          <a:lstStyle/>
          <a:p>
            <a:pPr marL="40638" marR="40638" algn="ctr" defTabSz="910796">
              <a:defRPr sz="1800"/>
            </a:pPr>
            <a:r>
              <a:rPr sz="1400" b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P</a:t>
            </a:r>
          </a:p>
          <a:p>
            <a:pPr marL="40638" marR="40638" algn="ctr" defTabSz="910796">
              <a:defRPr sz="1800"/>
            </a:pPr>
            <a:r>
              <a:rPr sz="1400" b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F</a:t>
            </a:r>
          </a:p>
          <a:p>
            <a:pPr marL="40638" marR="40638" algn="ctr" defTabSz="910796">
              <a:defRPr sz="1800"/>
            </a:pPr>
            <a:r>
              <a:rPr sz="1400" b="1">
                <a:uFill>
                  <a:solidFill/>
                </a:uFill>
                <a:latin typeface="Arial"/>
                <a:ea typeface="Arial"/>
                <a:cs typeface="Arial"/>
                <a:sym typeface="Arial"/>
              </a:rPr>
              <a:t>S</a:t>
            </a:r>
          </a:p>
        </p:txBody>
      </p:sp>
      <p:sp>
        <p:nvSpPr>
          <p:cNvPr id="621" name="Shape 621"/>
          <p:cNvSpPr/>
          <p:nvPr/>
        </p:nvSpPr>
        <p:spPr>
          <a:xfrm>
            <a:off x="3365704" y="4200205"/>
            <a:ext cx="2361287" cy="1107996"/>
          </a:xfrm>
          <a:prstGeom prst="rect">
            <a:avLst/>
          </a:prstGeom>
          <a:solidFill>
            <a:srgbClr val="1E639A"/>
          </a:solidFill>
          <a:ln w="127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45720" tIns="91440" rIns="45720" bIns="91440">
            <a:spAutoFit/>
          </a:bodyPr>
          <a:lstStyle/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Carboplatin AUC 5</a:t>
            </a:r>
          </a:p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Paclitaxel 175 mg/m</a:t>
            </a:r>
            <a:r>
              <a:rPr sz="1500" baseline="300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2</a:t>
            </a:r>
          </a:p>
          <a:p>
            <a:pPr marL="40638" marR="40638" defTabSz="910796">
              <a:defRPr sz="1800"/>
            </a:pPr>
            <a:r>
              <a:rPr sz="1500" dirty="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rPr>
              <a:t>+ Bevacizumab 15 mg/kg x 6 -8 cycles</a:t>
            </a:r>
          </a:p>
        </p:txBody>
      </p:sp>
      <p:sp>
        <p:nvSpPr>
          <p:cNvPr id="622" name="Shape 622"/>
          <p:cNvSpPr/>
          <p:nvPr/>
        </p:nvSpPr>
        <p:spPr>
          <a:xfrm flipH="1" flipV="1">
            <a:off x="2930828" y="4128449"/>
            <a:ext cx="411782" cy="523992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23" name="Shape 623"/>
          <p:cNvSpPr/>
          <p:nvPr/>
        </p:nvSpPr>
        <p:spPr>
          <a:xfrm flipH="1" flipV="1">
            <a:off x="2001785" y="4126234"/>
            <a:ext cx="376996" cy="1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24" name="Shape 624"/>
          <p:cNvSpPr/>
          <p:nvPr/>
        </p:nvSpPr>
        <p:spPr>
          <a:xfrm>
            <a:off x="2170957" y="2295282"/>
            <a:ext cx="952181" cy="410686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3100"/>
            </a:lvl1pPr>
          </a:lstStyle>
          <a:p>
            <a:pPr lvl="0">
              <a:defRPr sz="1800"/>
            </a:pPr>
            <a:r>
              <a:rPr lang="en-US" sz="2200" dirty="0" smtClean="0"/>
              <a:t>n </a:t>
            </a:r>
            <a:r>
              <a:rPr sz="2200" dirty="0" smtClean="0"/>
              <a:t>= </a:t>
            </a:r>
            <a:r>
              <a:rPr sz="2200" dirty="0"/>
              <a:t>108</a:t>
            </a:r>
          </a:p>
        </p:txBody>
      </p:sp>
      <p:sp>
        <p:nvSpPr>
          <p:cNvPr id="625" name="Shape 625"/>
          <p:cNvSpPr/>
          <p:nvPr/>
        </p:nvSpPr>
        <p:spPr>
          <a:xfrm>
            <a:off x="6151042" y="4583880"/>
            <a:ext cx="2144091" cy="230832"/>
          </a:xfrm>
          <a:prstGeom prst="rect">
            <a:avLst/>
          </a:prstGeom>
          <a:solidFill>
            <a:srgbClr val="1E639A"/>
          </a:solidFill>
          <a:ln w="12700">
            <a:solidFill>
              <a:srgbClr val="FFFFFF"/>
            </a:solidFill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lIns="0" tIns="0" rIns="0" bIns="0">
            <a:spAutoFit/>
          </a:bodyPr>
          <a:lstStyle>
            <a:lvl1pPr marL="57799" marR="57799" algn="l" defTabSz="1295400">
              <a:defRPr sz="2100"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>
                <a:solidFill>
                  <a:srgbClr val="000000"/>
                </a:solidFill>
                <a:uFillTx/>
              </a:defRPr>
            </a:pPr>
            <a:r>
              <a:rPr sz="1500" dirty="0">
                <a:solidFill>
                  <a:schemeClr val="bg1"/>
                </a:solidFill>
              </a:rPr>
              <a:t>Bevacizumab 15 mg/kg</a:t>
            </a:r>
          </a:p>
        </p:txBody>
      </p:sp>
      <p:sp>
        <p:nvSpPr>
          <p:cNvPr id="626" name="Shape 626"/>
          <p:cNvSpPr/>
          <p:nvPr/>
        </p:nvSpPr>
        <p:spPr>
          <a:xfrm>
            <a:off x="2918805" y="2861288"/>
            <a:ext cx="649213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600"/>
            </a:lvl1pPr>
          </a:lstStyle>
          <a:p>
            <a:pPr lvl="0">
              <a:defRPr sz="1800"/>
            </a:pPr>
            <a:r>
              <a:rPr lang="en-US" sz="1800" dirty="0" smtClean="0"/>
              <a:t>n </a:t>
            </a:r>
            <a:r>
              <a:rPr sz="1800" dirty="0" smtClean="0"/>
              <a:t>= </a:t>
            </a:r>
            <a:r>
              <a:rPr sz="1800" dirty="0"/>
              <a:t>54</a:t>
            </a:r>
          </a:p>
        </p:txBody>
      </p:sp>
      <p:sp>
        <p:nvSpPr>
          <p:cNvPr id="627" name="Shape 627"/>
          <p:cNvSpPr/>
          <p:nvPr/>
        </p:nvSpPr>
        <p:spPr>
          <a:xfrm>
            <a:off x="2908101" y="5390222"/>
            <a:ext cx="649213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600"/>
            </a:lvl1pPr>
          </a:lstStyle>
          <a:p>
            <a:pPr lvl="0">
              <a:defRPr sz="1800"/>
            </a:pPr>
            <a:r>
              <a:rPr lang="en-US" sz="1800" dirty="0" smtClean="0"/>
              <a:t>n </a:t>
            </a:r>
            <a:r>
              <a:rPr sz="1800" dirty="0" smtClean="0"/>
              <a:t>= </a:t>
            </a:r>
            <a:r>
              <a:rPr sz="1800" dirty="0"/>
              <a:t>54</a:t>
            </a:r>
          </a:p>
        </p:txBody>
      </p:sp>
      <p:sp>
        <p:nvSpPr>
          <p:cNvPr id="628" name="Shape 628"/>
          <p:cNvSpPr/>
          <p:nvPr/>
        </p:nvSpPr>
        <p:spPr>
          <a:xfrm>
            <a:off x="3948321" y="2010869"/>
            <a:ext cx="1778384" cy="1107996"/>
          </a:xfrm>
          <a:prstGeom prst="rect">
            <a:avLst/>
          </a:prstGeom>
          <a:ln w="12700">
            <a:solidFill/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square" lIns="45720" tIns="91440" rIns="45720" bIns="91440" anchor="ctr">
            <a:spAutoFit/>
          </a:bodyPr>
          <a:lstStyle/>
          <a:p>
            <a:pPr lvl="0">
              <a:defRPr sz="1800"/>
            </a:pPr>
            <a:r>
              <a:rPr sz="2000" dirty="0"/>
              <a:t>67% recurrent</a:t>
            </a:r>
          </a:p>
          <a:p>
            <a:pPr lvl="0">
              <a:defRPr sz="1800"/>
            </a:pPr>
            <a:r>
              <a:rPr sz="2000" dirty="0"/>
              <a:t>60% Type 1</a:t>
            </a:r>
          </a:p>
          <a:p>
            <a:pPr lvl="0">
              <a:defRPr sz="1800"/>
            </a:pPr>
            <a:r>
              <a:rPr sz="2000" dirty="0"/>
              <a:t>55% grade 3</a:t>
            </a:r>
          </a:p>
        </p:txBody>
      </p:sp>
      <p:sp>
        <p:nvSpPr>
          <p:cNvPr id="629" name="Shape 629"/>
          <p:cNvSpPr/>
          <p:nvPr/>
        </p:nvSpPr>
        <p:spPr>
          <a:xfrm>
            <a:off x="174730" y="6426081"/>
            <a:ext cx="5421402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 algn="l" defTabSz="457200">
              <a:defRPr sz="1800">
                <a:solidFill>
                  <a:srgbClr val="32333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dirty="0">
                <a:solidFill>
                  <a:srgbClr val="323333"/>
                </a:solidFill>
                <a:latin typeface="+mj-lt"/>
              </a:rPr>
              <a:t>Lorusso </a:t>
            </a:r>
            <a:r>
              <a:rPr dirty="0" smtClean="0">
                <a:solidFill>
                  <a:srgbClr val="323333"/>
                </a:solidFill>
                <a:latin typeface="+mj-lt"/>
              </a:rPr>
              <a:t>D</a:t>
            </a:r>
            <a:r>
              <a:rPr lang="en-US" dirty="0" smtClean="0">
                <a:solidFill>
                  <a:srgbClr val="323333"/>
                </a:solidFill>
                <a:latin typeface="+mj-lt"/>
              </a:rPr>
              <a:t> et al. </a:t>
            </a:r>
            <a:r>
              <a:rPr dirty="0" smtClean="0">
                <a:solidFill>
                  <a:srgbClr val="323333"/>
                </a:solidFill>
                <a:latin typeface="+mj-lt"/>
              </a:rPr>
              <a:t>J </a:t>
            </a:r>
            <a:r>
              <a:rPr dirty="0">
                <a:solidFill>
                  <a:srgbClr val="323333"/>
                </a:solidFill>
                <a:latin typeface="+mj-lt"/>
              </a:rPr>
              <a:t>Clin Oncol 33, 2015 (suppl; abstr 5502)</a:t>
            </a:r>
          </a:p>
        </p:txBody>
      </p:sp>
      <p:sp>
        <p:nvSpPr>
          <p:cNvPr id="631" name="Shape 631"/>
          <p:cNvSpPr/>
          <p:nvPr/>
        </p:nvSpPr>
        <p:spPr>
          <a:xfrm flipH="1">
            <a:off x="8321702" y="4735685"/>
            <a:ext cx="286748" cy="1"/>
          </a:xfrm>
          <a:prstGeom prst="line">
            <a:avLst/>
          </a:prstGeom>
          <a:ln w="63500">
            <a:solidFill/>
            <a:round/>
            <a:headEnd type="stealth"/>
          </a:ln>
        </p:spPr>
        <p:txBody>
          <a:bodyPr lIns="0" tIns="0" rIns="0" bIns="0"/>
          <a:lstStyle/>
          <a:p>
            <a:pPr defTabSz="321457">
              <a:defRPr sz="1200">
                <a:latin typeface="Helvetica"/>
                <a:ea typeface="Helvetica"/>
                <a:cs typeface="Helvetica"/>
                <a:sym typeface="Helvetica"/>
              </a:defRPr>
            </a:pPr>
            <a:endParaRPr/>
          </a:p>
        </p:txBody>
      </p:sp>
      <p:sp>
        <p:nvSpPr>
          <p:cNvPr id="632" name="Shape 632"/>
          <p:cNvSpPr/>
          <p:nvPr/>
        </p:nvSpPr>
        <p:spPr>
          <a:xfrm>
            <a:off x="336983" y="4799421"/>
            <a:ext cx="2333699" cy="99546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/>
          <a:p>
            <a:pPr lvl="0" algn="l">
              <a:defRPr sz="1800"/>
            </a:pPr>
            <a:r>
              <a:rPr sz="1500"/>
              <a:t>Stratification</a:t>
            </a:r>
          </a:p>
          <a:p>
            <a:pPr lvl="1" algn="l">
              <a:defRPr sz="1800"/>
            </a:pPr>
            <a:r>
              <a:rPr sz="1500"/>
              <a:t>-type 1 vs type 2</a:t>
            </a:r>
          </a:p>
          <a:p>
            <a:pPr lvl="1" algn="l">
              <a:defRPr sz="1800"/>
            </a:pPr>
            <a:r>
              <a:rPr sz="1500"/>
              <a:t>-previous lines chemo</a:t>
            </a:r>
          </a:p>
          <a:p>
            <a:pPr lvl="1" algn="l">
              <a:defRPr sz="1800"/>
            </a:pPr>
            <a:r>
              <a:rPr sz="1500"/>
              <a:t>-advanced vs recurrent</a:t>
            </a:r>
          </a:p>
        </p:txBody>
      </p:sp>
      <p:sp>
        <p:nvSpPr>
          <p:cNvPr id="633" name="Shape 633"/>
          <p:cNvSpPr/>
          <p:nvPr/>
        </p:nvSpPr>
        <p:spPr>
          <a:xfrm>
            <a:off x="3992440" y="5411997"/>
            <a:ext cx="2748176" cy="30296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2100"/>
            </a:lvl1pPr>
          </a:lstStyle>
          <a:p>
            <a:pPr lvl="0">
              <a:defRPr sz="1800"/>
            </a:pPr>
            <a:r>
              <a:rPr sz="1500"/>
              <a:t>80% Power to detect a PFS of 0.70 </a:t>
            </a:r>
          </a:p>
        </p:txBody>
      </p:sp>
      <p:sp>
        <p:nvSpPr>
          <p:cNvPr id="634" name="Shape 634"/>
          <p:cNvSpPr/>
          <p:nvPr/>
        </p:nvSpPr>
        <p:spPr>
          <a:xfrm>
            <a:off x="7380496" y="5702955"/>
            <a:ext cx="1689875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1800"/>
            </a:lvl1pPr>
          </a:lstStyle>
          <a:p>
            <a:pPr lvl="0"/>
            <a:r>
              <a:rPr dirty="0"/>
              <a:t>Open 4/12 - 6/14</a:t>
            </a:r>
          </a:p>
        </p:txBody>
      </p:sp>
    </p:spTree>
    <p:extLst>
      <p:ext uri="{BB962C8B-B14F-4D97-AF65-F5344CB8AC3E}">
        <p14:creationId xmlns:p14="http://schemas.microsoft.com/office/powerpoint/2010/main" val="24790542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Shape 690"/>
          <p:cNvSpPr>
            <a:spLocks noGrp="1"/>
          </p:cNvSpPr>
          <p:nvPr>
            <p:ph type="title"/>
          </p:nvPr>
        </p:nvSpPr>
        <p:spPr>
          <a:xfrm>
            <a:off x="344262" y="250031"/>
            <a:ext cx="8421538" cy="1375172"/>
          </a:xfrm>
          <a:prstGeom prst="rect">
            <a:avLst/>
          </a:prstGeom>
        </p:spPr>
        <p:txBody>
          <a:bodyPr/>
          <a:lstStyle>
            <a:lvl1pPr marL="0" marR="0" algn="l" defTabSz="457200">
              <a:defRPr sz="2600" i="0">
                <a:solidFill>
                  <a:srgbClr val="424242"/>
                </a:solidFill>
                <a:uFillTx/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 sz="1800" b="0">
                <a:solidFill>
                  <a:srgbClr val="000000"/>
                </a:solidFill>
              </a:defRPr>
            </a:pPr>
            <a:r>
              <a:rPr sz="4000" b="1" dirty="0" smtClean="0">
                <a:latin typeface="+mj-lt"/>
              </a:rPr>
              <a:t>MITO </a:t>
            </a:r>
            <a:r>
              <a:rPr sz="4000" b="1">
                <a:latin typeface="+mj-lt"/>
              </a:rPr>
              <a:t>END-2 </a:t>
            </a:r>
            <a:r>
              <a:rPr lang="en-US" sz="4000" b="1" smtClean="0">
                <a:latin typeface="+mj-lt"/>
              </a:rPr>
              <a:t>T</a:t>
            </a:r>
            <a:r>
              <a:rPr sz="4000" b="1" smtClean="0">
                <a:latin typeface="+mj-lt"/>
              </a:rPr>
              <a:t>rial</a:t>
            </a:r>
            <a:r>
              <a:rPr lang="en-US" sz="4000" b="1" dirty="0" smtClean="0">
                <a:latin typeface="+mj-lt"/>
              </a:rPr>
              <a:t>: Summary of Efficacy</a:t>
            </a:r>
            <a:endParaRPr sz="4000" b="1" dirty="0">
              <a:latin typeface="+mj-lt"/>
            </a:endParaRPr>
          </a:p>
        </p:txBody>
      </p:sp>
      <p:sp>
        <p:nvSpPr>
          <p:cNvPr id="691" name="Shape 691"/>
          <p:cNvSpPr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/>
          <a:lstStyle/>
          <a:p>
            <a:pPr lvl="0">
              <a:defRPr>
                <a:solidFill>
                  <a:srgbClr val="000000"/>
                </a:solidFill>
                <a:uFillTx/>
              </a:defRPr>
            </a:pPr>
            <a:fld id="{86CB4B4D-7CA3-9044-876B-883B54F8677D}" type="slidenum">
              <a:rPr>
                <a:solidFill>
                  <a:srgbClr val="FFFFFF"/>
                </a:solidFill>
                <a:uFill>
                  <a:solidFill>
                    <a:srgbClr val="FFFFFF"/>
                  </a:solidFill>
                </a:uFill>
              </a:rPr>
              <a:t>28</a:t>
            </a:fld>
            <a:endParaRPr>
              <a:solidFill>
                <a:srgbClr val="FFFFFF"/>
              </a:solidFill>
              <a:uFill>
                <a:solidFill>
                  <a:srgbClr val="FFFFFF"/>
                </a:solidFill>
              </a:uFill>
            </a:endParaRPr>
          </a:p>
        </p:txBody>
      </p:sp>
      <p:pic>
        <p:nvPicPr>
          <p:cNvPr id="692" name="pasted-image.tif"/>
          <p:cNvPicPr/>
          <p:nvPr/>
        </p:nvPicPr>
        <p:blipFill>
          <a:blip r:embed="rId3">
            <a:extLst/>
          </a:blip>
          <a:stretch>
            <a:fillRect/>
          </a:stretch>
        </p:blipFill>
        <p:spPr>
          <a:xfrm>
            <a:off x="344262" y="1640242"/>
            <a:ext cx="8067434" cy="4134201"/>
          </a:xfrm>
          <a:prstGeom prst="rect">
            <a:avLst/>
          </a:prstGeom>
          <a:ln w="12700">
            <a:miter lim="400000"/>
          </a:ln>
        </p:spPr>
      </p:pic>
      <p:sp>
        <p:nvSpPr>
          <p:cNvPr id="693" name="Shape 693"/>
          <p:cNvSpPr/>
          <p:nvPr/>
        </p:nvSpPr>
        <p:spPr>
          <a:xfrm>
            <a:off x="0" y="6439895"/>
            <a:ext cx="5485535" cy="34913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 algn="l" defTabSz="457200">
              <a:defRPr sz="1800">
                <a:solidFill>
                  <a:srgbClr val="323333"/>
                </a:solidFill>
                <a:latin typeface="Helvetica"/>
                <a:ea typeface="Helvetica"/>
                <a:cs typeface="Helvetica"/>
                <a:sym typeface="Helvetica"/>
              </a:defRPr>
            </a:lvl1pPr>
          </a:lstStyle>
          <a:p>
            <a:pPr lvl="0">
              <a:defRPr>
                <a:solidFill>
                  <a:srgbClr val="000000"/>
                </a:solidFill>
              </a:defRPr>
            </a:pPr>
            <a:r>
              <a:rPr dirty="0" smtClean="0">
                <a:solidFill>
                  <a:srgbClr val="323333"/>
                </a:solidFill>
              </a:rPr>
              <a:t> </a:t>
            </a:r>
            <a:r>
              <a:rPr dirty="0" smtClean="0">
                <a:solidFill>
                  <a:srgbClr val="323333"/>
                </a:solidFill>
                <a:latin typeface="+mn-lt"/>
              </a:rPr>
              <a:t>Lorusso</a:t>
            </a:r>
            <a:r>
              <a:rPr lang="en-US" dirty="0" smtClean="0">
                <a:solidFill>
                  <a:srgbClr val="323333"/>
                </a:solidFill>
                <a:latin typeface="+mn-lt"/>
              </a:rPr>
              <a:t> D. et al.</a:t>
            </a:r>
            <a:r>
              <a:rPr dirty="0" smtClean="0">
                <a:solidFill>
                  <a:srgbClr val="323333"/>
                </a:solidFill>
                <a:latin typeface="+mn-lt"/>
              </a:rPr>
              <a:t> </a:t>
            </a:r>
            <a:r>
              <a:rPr dirty="0">
                <a:solidFill>
                  <a:srgbClr val="323333"/>
                </a:solidFill>
                <a:latin typeface="+mn-lt"/>
              </a:rPr>
              <a:t>J </a:t>
            </a:r>
            <a:r>
              <a:rPr dirty="0" err="1">
                <a:solidFill>
                  <a:srgbClr val="323333"/>
                </a:solidFill>
                <a:latin typeface="+mn-lt"/>
              </a:rPr>
              <a:t>Clin</a:t>
            </a:r>
            <a:r>
              <a:rPr dirty="0">
                <a:solidFill>
                  <a:srgbClr val="323333"/>
                </a:solidFill>
                <a:latin typeface="+mn-lt"/>
              </a:rPr>
              <a:t> </a:t>
            </a:r>
            <a:r>
              <a:rPr dirty="0" err="1">
                <a:solidFill>
                  <a:srgbClr val="323333"/>
                </a:solidFill>
                <a:latin typeface="+mn-lt"/>
              </a:rPr>
              <a:t>Oncol</a:t>
            </a:r>
            <a:r>
              <a:rPr dirty="0">
                <a:solidFill>
                  <a:srgbClr val="323333"/>
                </a:solidFill>
                <a:latin typeface="+mn-lt"/>
              </a:rPr>
              <a:t> 33, 2015 (</a:t>
            </a:r>
            <a:r>
              <a:rPr dirty="0" err="1">
                <a:solidFill>
                  <a:srgbClr val="323333"/>
                </a:solidFill>
                <a:latin typeface="+mn-lt"/>
              </a:rPr>
              <a:t>suppl</a:t>
            </a:r>
            <a:r>
              <a:rPr dirty="0">
                <a:solidFill>
                  <a:srgbClr val="323333"/>
                </a:solidFill>
                <a:latin typeface="+mn-lt"/>
              </a:rPr>
              <a:t>; </a:t>
            </a:r>
            <a:r>
              <a:rPr dirty="0" err="1">
                <a:solidFill>
                  <a:srgbClr val="323333"/>
                </a:solidFill>
                <a:latin typeface="+mn-lt"/>
              </a:rPr>
              <a:t>abstr</a:t>
            </a:r>
            <a:r>
              <a:rPr dirty="0">
                <a:solidFill>
                  <a:srgbClr val="323333"/>
                </a:solidFill>
                <a:latin typeface="+mn-lt"/>
              </a:rPr>
              <a:t> 5502)</a:t>
            </a:r>
          </a:p>
        </p:txBody>
      </p:sp>
      <p:pic>
        <p:nvPicPr>
          <p:cNvPr id="694" name="Picture 693"/>
          <p:cNvPicPr/>
          <p:nvPr/>
        </p:nvPicPr>
        <p:blipFill>
          <a:blip r:embed="rId4">
            <a:extLst/>
          </a:blip>
          <a:stretch>
            <a:fillRect/>
          </a:stretch>
        </p:blipFill>
        <p:spPr>
          <a:xfrm>
            <a:off x="5244703" y="3113484"/>
            <a:ext cx="2022109" cy="964407"/>
          </a:xfrm>
          <a:prstGeom prst="rect">
            <a:avLst/>
          </a:prstGeom>
          <a:effectLst>
            <a:outerShdw blurRad="38100" dist="25400" dir="5400000" rotWithShape="0">
              <a:srgbClr val="000000">
                <a:alpha val="50000"/>
              </a:srgbClr>
            </a:outerShdw>
          </a:effectLst>
        </p:spPr>
      </p:pic>
      <p:grpSp>
        <p:nvGrpSpPr>
          <p:cNvPr id="3" name="Group 2"/>
          <p:cNvGrpSpPr/>
          <p:nvPr/>
        </p:nvGrpSpPr>
        <p:grpSpPr>
          <a:xfrm>
            <a:off x="7974226" y="4030428"/>
            <a:ext cx="791574" cy="857857"/>
            <a:chOff x="7974226" y="4030428"/>
            <a:chExt cx="791574" cy="857857"/>
          </a:xfrm>
        </p:grpSpPr>
        <p:sp>
          <p:nvSpPr>
            <p:cNvPr id="696" name="Shape 696"/>
            <p:cNvSpPr/>
            <p:nvPr/>
          </p:nvSpPr>
          <p:spPr>
            <a:xfrm flipV="1">
              <a:off x="7975924" y="4030428"/>
              <a:ext cx="1" cy="267891"/>
            </a:xfrm>
            <a:prstGeom prst="line">
              <a:avLst/>
            </a:prstGeom>
            <a:ln w="25400">
              <a:solidFill>
                <a:srgbClr val="861001"/>
              </a:solidFill>
              <a:miter lim="400000"/>
              <a:tailEnd type="triangle"/>
            </a:ln>
          </p:spPr>
          <p:txBody>
            <a:bodyPr lIns="0" tIns="0" rIns="0" bIns="0" anchor="ctr"/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697" name="Shape 697"/>
            <p:cNvSpPr/>
            <p:nvPr/>
          </p:nvSpPr>
          <p:spPr>
            <a:xfrm>
              <a:off x="8151374" y="4033568"/>
              <a:ext cx="614426" cy="261610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4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700" dirty="0"/>
                <a:t>4.3 mo</a:t>
              </a:r>
            </a:p>
          </p:txBody>
        </p:sp>
        <p:sp>
          <p:nvSpPr>
            <p:cNvPr id="698" name="Shape 698"/>
            <p:cNvSpPr/>
            <p:nvPr/>
          </p:nvSpPr>
          <p:spPr>
            <a:xfrm flipV="1">
              <a:off x="7974226" y="4620394"/>
              <a:ext cx="1" cy="267891"/>
            </a:xfrm>
            <a:prstGeom prst="line">
              <a:avLst/>
            </a:prstGeom>
            <a:ln w="25400">
              <a:solidFill>
                <a:srgbClr val="861001"/>
              </a:solidFill>
              <a:miter lim="400000"/>
              <a:tailEnd type="triangle"/>
            </a:ln>
          </p:spPr>
          <p:txBody>
            <a:bodyPr lIns="0" tIns="0" rIns="0" bIns="0" anchor="ctr"/>
            <a:lstStyle/>
            <a:p>
              <a:pPr lvl="0">
                <a:defRPr sz="2400"/>
              </a:pPr>
              <a:endParaRPr/>
            </a:p>
          </p:txBody>
        </p:sp>
        <p:sp>
          <p:nvSpPr>
            <p:cNvPr id="699" name="Shape 699"/>
            <p:cNvSpPr/>
            <p:nvPr/>
          </p:nvSpPr>
          <p:spPr>
            <a:xfrm>
              <a:off x="8262833" y="4623534"/>
              <a:ext cx="376831" cy="261610"/>
            </a:xfrm>
            <a:prstGeom prst="rect">
              <a:avLst/>
            </a:prstGeom>
            <a:solidFill>
              <a:srgbClr val="FFFF00"/>
            </a:solidFill>
            <a:ln w="12700">
              <a:miter lim="400000"/>
            </a:ln>
            <a:effectLst>
              <a:outerShdw blurRad="38100" dist="25400" dir="5400000" rotWithShape="0">
                <a:srgbClr val="000000">
                  <a:alpha val="50000"/>
                </a:srgbClr>
              </a:outerShdw>
            </a:effectLst>
            <a:extLst>
              <a:ext uri="{C572A759-6A51-4108-AA02-DFA0A04FC94B}">
                <ma14:wrappingTextBoxFlag xmlns:ma14="http://schemas.microsoft.com/office/mac/drawingml/2011/main" val="1"/>
              </a:ext>
            </a:extLst>
          </p:spPr>
          <p:txBody>
            <a:bodyPr wrap="none" lIns="0" tIns="0" rIns="0" bIns="0" anchor="ctr">
              <a:spAutoFit/>
            </a:bodyPr>
            <a:lstStyle>
              <a:lvl1pPr>
                <a:defRPr sz="2400">
                  <a:solidFill>
                    <a:srgbClr val="FFFFFF"/>
                  </a:solidFill>
                </a:defRPr>
              </a:lvl1pPr>
            </a:lstStyle>
            <a:p>
              <a:pPr lvl="0">
                <a:defRPr sz="1800">
                  <a:solidFill>
                    <a:srgbClr val="000000"/>
                  </a:solidFill>
                </a:defRPr>
              </a:pPr>
              <a:r>
                <a:rPr sz="1700" dirty="0"/>
                <a:t>18%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5888939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4" grpId="0" animBg="1" advAuto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 txBox="1">
            <a:spLocks/>
          </p:cNvSpPr>
          <p:nvPr/>
        </p:nvSpPr>
        <p:spPr>
          <a:xfrm>
            <a:off x="279399" y="0"/>
            <a:ext cx="8572501" cy="9044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7500" lnSpcReduction="20000"/>
          </a:bodyPr>
          <a:lstStyle>
            <a:lvl1pPr algn="ctr" defTabSz="4572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dirty="0" smtClean="0"/>
              <a:t>GOG-86P and </a:t>
            </a:r>
            <a:r>
              <a:rPr lang="en-US" sz="4000" smtClean="0"/>
              <a:t>MITO END-2: </a:t>
            </a:r>
            <a:r>
              <a:rPr lang="en-US" sz="4000" dirty="0" smtClean="0"/>
              <a:t>AEs of Special Interest</a:t>
            </a:r>
            <a:endParaRPr lang="en-US" sz="4000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63162441"/>
              </p:ext>
            </p:extLst>
          </p:nvPr>
        </p:nvGraphicFramePr>
        <p:xfrm>
          <a:off x="279399" y="713956"/>
          <a:ext cx="8572501" cy="541417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47820"/>
                <a:gridCol w="1112032"/>
                <a:gridCol w="1168338"/>
                <a:gridCol w="1492094"/>
                <a:gridCol w="971269"/>
                <a:gridCol w="1280948"/>
              </a:tblGrid>
              <a:tr h="617937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PC</a:t>
                      </a:r>
                      <a:r>
                        <a:rPr lang="en-US" sz="1800" b="1" baseline="0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Bev</a:t>
                      </a:r>
                      <a:r>
                        <a:rPr lang="en-US" sz="1800" b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
n = 112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PC</a:t>
                      </a:r>
                      <a:r>
                        <a:rPr lang="en-US" sz="1800" b="1" baseline="0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lang="en-US" sz="1800" b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Tem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n = 113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err="1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IxC</a:t>
                      </a:r>
                      <a:r>
                        <a:rPr lang="en-US" sz="1800" b="1" baseline="0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lang="en-US" sz="1800" b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Bev</a:t>
                      </a:r>
                    </a:p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n = 114</a:t>
                      </a:r>
                      <a:endParaRPr lang="en-US" dirty="0" smtClean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PC</a:t>
                      </a:r>
                      <a:r>
                        <a:rPr lang="en-US" sz="1800" b="1" baseline="0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</a:t>
                      </a:r>
                      <a:r>
                        <a:rPr lang="en-US" sz="1800" b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
n = 53</a:t>
                      </a:r>
                      <a:endParaRPr lang="en-US" dirty="0" smtClean="0"/>
                    </a:p>
                  </a:txBody>
                  <a:tcPr>
                    <a:solidFill>
                      <a:srgbClr val="80000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b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PC</a:t>
                      </a:r>
                      <a:r>
                        <a:rPr lang="en-US" sz="1800" b="1" baseline="0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 Bev</a:t>
                      </a:r>
                      <a:r>
                        <a:rPr lang="en-US" sz="1800" b="1" dirty="0" smtClean="0">
                          <a:latin typeface="Helvetica"/>
                          <a:ea typeface="Helvetica"/>
                          <a:cs typeface="Helvetica"/>
                          <a:sym typeface="Helvetica"/>
                        </a:rPr>
                        <a:t>
n = 52</a:t>
                      </a:r>
                      <a:endParaRPr lang="en-US" dirty="0" smtClean="0"/>
                    </a:p>
                  </a:txBody>
                  <a:tcPr>
                    <a:solidFill>
                      <a:srgbClr val="800000"/>
                    </a:solidFill>
                  </a:tcPr>
                </a:tc>
              </a:tr>
              <a:tr h="405360">
                <a:tc>
                  <a:txBody>
                    <a:bodyPr/>
                    <a:lstStyle/>
                    <a:p>
                      <a:r>
                        <a:rPr lang="en-US" dirty="0" smtClean="0"/>
                        <a:t>ATE, </a:t>
                      </a:r>
                      <a:r>
                        <a:rPr lang="en-US" u="sng" dirty="0" smtClean="0"/>
                        <a:t>&gt;</a:t>
                      </a:r>
                      <a:r>
                        <a:rPr lang="en-US" dirty="0" smtClean="0"/>
                        <a:t> G3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0.9</a:t>
                      </a:r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 rowSpan="2"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11.5</a:t>
                      </a:r>
                      <a:endParaRPr lang="en-US" dirty="0"/>
                    </a:p>
                  </a:txBody>
                  <a:tcPr anchor="ctr"/>
                </a:tc>
              </a:tr>
              <a:tr h="40536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VTE, </a:t>
                      </a:r>
                      <a:r>
                        <a:rPr lang="en-US" u="sng" dirty="0" smtClean="0"/>
                        <a:t>&gt;</a:t>
                      </a:r>
                      <a:r>
                        <a:rPr lang="en-US" dirty="0" smtClean="0"/>
                        <a:t> G3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9.7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7.9</a:t>
                      </a:r>
                      <a:endParaRPr lang="en-US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</a:tr>
              <a:tr h="588336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Non-CNS</a:t>
                      </a:r>
                      <a:r>
                        <a:rPr lang="en-US" baseline="0" dirty="0" smtClean="0"/>
                        <a:t> Bleeding</a:t>
                      </a:r>
                      <a:r>
                        <a:rPr lang="en-US" dirty="0" smtClean="0"/>
                        <a:t>,</a:t>
                      </a:r>
                      <a:r>
                        <a:rPr lang="en-US" baseline="0" dirty="0" smtClean="0"/>
                        <a:t> &gt;</a:t>
                      </a:r>
                      <a:r>
                        <a:rPr lang="en-US" dirty="0" smtClean="0"/>
                        <a:t> G3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0.9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/>
                    </a:p>
                  </a:txBody>
                  <a:tcPr anchor="ctr"/>
                </a:tc>
              </a:tr>
              <a:tr h="381994">
                <a:tc>
                  <a:txBody>
                    <a:bodyPr/>
                    <a:lstStyle/>
                    <a:p>
                      <a:r>
                        <a:rPr lang="en-US" dirty="0" smtClean="0"/>
                        <a:t>GIP</a:t>
                      </a:r>
                      <a:r>
                        <a:rPr lang="en-US" baseline="0" dirty="0" smtClean="0"/>
                        <a:t>, Leak, Fistula, any G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1.8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1.9</a:t>
                      </a:r>
                      <a:endParaRPr lang="en-US" dirty="0"/>
                    </a:p>
                  </a:txBody>
                  <a:tcPr anchor="ctr"/>
                </a:tc>
              </a:tr>
              <a:tr h="405360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HTN</a:t>
                      </a:r>
                      <a:r>
                        <a:rPr lang="en-US" baseline="0" dirty="0" smtClean="0"/>
                        <a:t>, </a:t>
                      </a:r>
                      <a:r>
                        <a:rPr lang="en-US" u="none" dirty="0" smtClean="0"/>
                        <a:t>≥ </a:t>
                      </a:r>
                      <a:r>
                        <a:rPr lang="en-US" dirty="0" smtClean="0"/>
                        <a:t>G3/</a:t>
                      </a:r>
                      <a:r>
                        <a:rPr lang="en-US" dirty="0" smtClean="0">
                          <a:solidFill>
                            <a:schemeClr val="accent2">
                              <a:lumMod val="75000"/>
                            </a:schemeClr>
                          </a:solidFill>
                        </a:rPr>
                        <a:t>G2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16.1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2.7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16.7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21.1</a:t>
                      </a:r>
                      <a:endParaRPr lang="en-US" dirty="0"/>
                    </a:p>
                  </a:txBody>
                  <a:tcPr anchor="ctr"/>
                </a:tc>
              </a:tr>
              <a:tr h="61793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 smtClean="0"/>
                        <a:t>Proteinuria, </a:t>
                      </a:r>
                      <a:r>
                        <a:rPr lang="en-US" u="none" dirty="0" smtClean="0"/>
                        <a:t>≥ </a:t>
                      </a:r>
                      <a:r>
                        <a:rPr lang="en-US" dirty="0" smtClean="0"/>
                        <a:t>G3/</a:t>
                      </a:r>
                      <a:r>
                        <a:rPr lang="en-US" dirty="0" smtClean="0">
                          <a:solidFill>
                            <a:srgbClr val="953735"/>
                          </a:solidFill>
                        </a:rPr>
                        <a:t>Renal Toxicity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5.4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4.4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</a:t>
                      </a:r>
                      <a:endParaRPr lang="en-US" dirty="0"/>
                    </a:p>
                  </a:txBody>
                  <a:tcPr anchor="ctr"/>
                </a:tc>
              </a:tr>
              <a:tr h="353107">
                <a:tc>
                  <a:txBody>
                    <a:bodyPr/>
                    <a:lstStyle/>
                    <a:p>
                      <a:pPr marL="0" marR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Cardiac disorders, </a:t>
                      </a:r>
                      <a:r>
                        <a:rPr lang="en-US" u="none" dirty="0" smtClean="0"/>
                        <a:t>≥ </a:t>
                      </a:r>
                      <a:r>
                        <a:rPr lang="en-US" dirty="0" smtClean="0"/>
                        <a:t>G2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marR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dirty="0" smtClean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38</a:t>
                      </a:r>
                      <a:endParaRPr lang="en-US" dirty="0"/>
                    </a:p>
                  </a:txBody>
                  <a:tcPr anchor="ctr"/>
                </a:tc>
              </a:tr>
              <a:tr h="405360">
                <a:tc>
                  <a:txBody>
                    <a:bodyPr/>
                    <a:lstStyle/>
                    <a:p>
                      <a:r>
                        <a:rPr lang="en-US" dirty="0" smtClean="0"/>
                        <a:t>Pneumonitis, any</a:t>
                      </a:r>
                      <a:r>
                        <a:rPr lang="en-US" baseline="0" dirty="0" smtClean="0"/>
                        <a:t> G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6.2</a:t>
                      </a:r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0.9</a:t>
                      </a:r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405360">
                <a:tc>
                  <a:txBody>
                    <a:bodyPr/>
                    <a:lstStyle/>
                    <a:p>
                      <a:r>
                        <a:rPr lang="en-US" dirty="0" smtClean="0"/>
                        <a:t>Mucositis</a:t>
                      </a:r>
                      <a:r>
                        <a:rPr lang="en-US" baseline="0" dirty="0" smtClean="0"/>
                        <a:t>, oral, </a:t>
                      </a:r>
                      <a:r>
                        <a:rPr lang="en-US" u="none" dirty="0" smtClean="0"/>
                        <a:t>≥ </a:t>
                      </a:r>
                      <a:r>
                        <a:rPr lang="en-US" dirty="0" smtClean="0"/>
                        <a:t>G2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4.5</a:t>
                      </a:r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15.9</a:t>
                      </a:r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2.6</a:t>
                      </a:r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60000"/>
                        <a:lumOff val="40000"/>
                      </a:schemeClr>
                    </a:solidFill>
                  </a:tcPr>
                </a:tc>
              </a:tr>
              <a:tr h="405360">
                <a:tc>
                  <a:txBody>
                    <a:bodyPr/>
                    <a:lstStyle/>
                    <a:p>
                      <a:r>
                        <a:rPr lang="en-US" dirty="0" smtClean="0"/>
                        <a:t>Rash, </a:t>
                      </a:r>
                      <a:r>
                        <a:rPr lang="en-US" u="none" dirty="0" smtClean="0"/>
                        <a:t>≥ </a:t>
                      </a:r>
                      <a:r>
                        <a:rPr lang="en-US" dirty="0" smtClean="0"/>
                        <a:t>G2</a:t>
                      </a:r>
                      <a:endParaRPr lang="en-US" dirty="0"/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2.7</a:t>
                      </a:r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16.8</a:t>
                      </a:r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3.5</a:t>
                      </a:r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</a:tr>
              <a:tr h="353107">
                <a:tc>
                  <a:txBody>
                    <a:bodyPr/>
                    <a:lstStyle/>
                    <a:p>
                      <a:r>
                        <a:rPr lang="en-US" dirty="0" smtClean="0"/>
                        <a:t>Febrile</a:t>
                      </a:r>
                      <a:r>
                        <a:rPr lang="en-US" baseline="0" dirty="0" smtClean="0"/>
                        <a:t> Neutropenia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0</a:t>
                      </a:r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5.7</a:t>
                      </a:r>
                      <a:endParaRPr lang="en-US" dirty="0"/>
                    </a:p>
                  </a:txBody>
                  <a:tcPr anchor="ctr"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12" name="Shape 598"/>
          <p:cNvSpPr/>
          <p:nvPr/>
        </p:nvSpPr>
        <p:spPr>
          <a:xfrm>
            <a:off x="279399" y="6463788"/>
            <a:ext cx="6152579" cy="318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1800"/>
            </a:lvl1pPr>
          </a:lstStyle>
          <a:p>
            <a:r>
              <a:rPr sz="1600" dirty="0"/>
              <a:t>Aghajanian C, </a:t>
            </a:r>
            <a:r>
              <a:rPr lang="en-US" sz="1600" dirty="0" smtClean="0"/>
              <a:t>et al. </a:t>
            </a:r>
            <a:r>
              <a:rPr sz="1600" dirty="0" smtClean="0"/>
              <a:t>J </a:t>
            </a:r>
            <a:r>
              <a:rPr sz="1600" dirty="0"/>
              <a:t>Clin </a:t>
            </a:r>
            <a:r>
              <a:rPr sz="1600" dirty="0" smtClean="0"/>
              <a:t>Oncol, 2015</a:t>
            </a:r>
            <a:r>
              <a:rPr lang="en-US" sz="1600" dirty="0" smtClean="0"/>
              <a:t>. </a:t>
            </a:r>
            <a:r>
              <a:rPr lang="en-US" sz="1600" dirty="0" err="1">
                <a:solidFill>
                  <a:srgbClr val="323333"/>
                </a:solidFill>
              </a:rPr>
              <a:t>Lorusso</a:t>
            </a:r>
            <a:r>
              <a:rPr lang="en-US" sz="1600" dirty="0">
                <a:solidFill>
                  <a:srgbClr val="323333"/>
                </a:solidFill>
              </a:rPr>
              <a:t> D. et </a:t>
            </a:r>
            <a:r>
              <a:rPr lang="en-US" sz="1600" dirty="0" smtClean="0">
                <a:solidFill>
                  <a:srgbClr val="323333"/>
                </a:solidFill>
              </a:rPr>
              <a:t>al, </a:t>
            </a:r>
            <a:r>
              <a:rPr lang="en-US" sz="1600" dirty="0">
                <a:solidFill>
                  <a:srgbClr val="323333"/>
                </a:solidFill>
              </a:rPr>
              <a:t>J </a:t>
            </a:r>
            <a:r>
              <a:rPr lang="en-US" sz="1600" dirty="0" err="1">
                <a:solidFill>
                  <a:srgbClr val="323333"/>
                </a:solidFill>
              </a:rPr>
              <a:t>Clin</a:t>
            </a:r>
            <a:r>
              <a:rPr lang="en-US" sz="1600" dirty="0">
                <a:solidFill>
                  <a:srgbClr val="323333"/>
                </a:solidFill>
              </a:rPr>
              <a:t> </a:t>
            </a:r>
            <a:r>
              <a:rPr lang="en-US" sz="1600" dirty="0" err="1">
                <a:solidFill>
                  <a:srgbClr val="323333"/>
                </a:solidFill>
              </a:rPr>
              <a:t>Oncol</a:t>
            </a:r>
            <a:r>
              <a:rPr lang="en-US" sz="1600" dirty="0">
                <a:solidFill>
                  <a:srgbClr val="323333"/>
                </a:solidFill>
              </a:rPr>
              <a:t> </a:t>
            </a:r>
            <a:r>
              <a:rPr lang="en-US" sz="1600" dirty="0" smtClean="0">
                <a:solidFill>
                  <a:srgbClr val="323333"/>
                </a:solidFill>
              </a:rPr>
              <a:t>2015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33003488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Advanced Cervical Cancer </a:t>
            </a:r>
            <a:br>
              <a:rPr lang="en-US" b="1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1" y="1049236"/>
            <a:ext cx="5106162" cy="560513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50 </a:t>
            </a:r>
            <a:r>
              <a:rPr lang="en-US" dirty="0" err="1"/>
              <a:t>y.o</a:t>
            </a:r>
            <a:r>
              <a:rPr lang="en-US" dirty="0"/>
              <a:t>. female with </a:t>
            </a:r>
            <a:r>
              <a:rPr lang="en-US" dirty="0" smtClean="0"/>
              <a:t>stage </a:t>
            </a:r>
            <a:r>
              <a:rPr lang="en-US" dirty="0"/>
              <a:t>IVB SCC of the </a:t>
            </a:r>
            <a:r>
              <a:rPr lang="en-US" dirty="0" smtClean="0"/>
              <a:t>cervix who presented with profuse vaginal bleeding and pelvic pain. Initial PET/CT demonstrated widely metastatic disease. She was otherwise healthy. </a:t>
            </a:r>
          </a:p>
          <a:p>
            <a:r>
              <a:rPr lang="en-US" dirty="0" smtClean="0"/>
              <a:t>She was treated with concurrent </a:t>
            </a:r>
            <a:r>
              <a:rPr lang="en-US" dirty="0" err="1" smtClean="0"/>
              <a:t>chemoradiation</a:t>
            </a:r>
            <a:r>
              <a:rPr lang="en-US" dirty="0" smtClean="0"/>
              <a:t> for local control. </a:t>
            </a:r>
          </a:p>
          <a:p>
            <a:r>
              <a:rPr lang="en-US" dirty="0" smtClean="0"/>
              <a:t>Additional therapy options?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894001" y="1305793"/>
            <a:ext cx="2946400" cy="22733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94001" y="3939908"/>
            <a:ext cx="2946400" cy="18923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32957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5" name="Shape 715"/>
          <p:cNvSpPr>
            <a:spLocks noGrp="1"/>
          </p:cNvSpPr>
          <p:nvPr>
            <p:ph type="title"/>
          </p:nvPr>
        </p:nvSpPr>
        <p:spPr>
          <a:xfrm>
            <a:off x="484908" y="274638"/>
            <a:ext cx="8229600" cy="652527"/>
          </a:xfrm>
          <a:prstGeom prst="rect">
            <a:avLst/>
          </a:prstGeom>
        </p:spPr>
        <p:txBody>
          <a:bodyPr>
            <a:noAutofit/>
          </a:bodyPr>
          <a:lstStyle>
            <a:lvl1pPr>
              <a:defRPr sz="900" b="1">
                <a:latin typeface="Arial"/>
                <a:ea typeface="Arial"/>
                <a:cs typeface="Arial"/>
                <a:sym typeface="Arial"/>
              </a:defRPr>
            </a:lvl1pPr>
          </a:lstStyle>
          <a:p>
            <a:pPr lvl="0">
              <a:defRPr sz="1800" b="0"/>
            </a:pPr>
            <a:r>
              <a:rPr sz="4000" dirty="0">
                <a:latin typeface="+mj-lt"/>
              </a:rPr>
              <a:t>Conclusions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0109" y="927166"/>
            <a:ext cx="8839199" cy="5198998"/>
          </a:xfrm>
        </p:spPr>
        <p:txBody>
          <a:bodyPr>
            <a:noAutofit/>
          </a:bodyPr>
          <a:lstStyle/>
          <a:p>
            <a:r>
              <a:rPr lang="en-US" sz="2100" dirty="0" smtClean="0"/>
              <a:t>Results from GOG-86P and MITO END-2 suggest paclitaxel/carboplatin and bevacizumab improve disease control and survival</a:t>
            </a:r>
          </a:p>
          <a:p>
            <a:pPr lvl="1"/>
            <a:r>
              <a:rPr lang="en-US" sz="2100" dirty="0" smtClean="0"/>
              <a:t>GOG-86P</a:t>
            </a:r>
          </a:p>
          <a:p>
            <a:pPr lvl="2"/>
            <a:r>
              <a:rPr lang="en-US" sz="2100" dirty="0" smtClean="0"/>
              <a:t>OS</a:t>
            </a:r>
            <a:r>
              <a:rPr lang="en-US" sz="2100" baseline="-25000" dirty="0" smtClean="0"/>
              <a:t>36 months</a:t>
            </a:r>
            <a:r>
              <a:rPr lang="en-US" sz="2100" dirty="0" smtClean="0"/>
              <a:t>,: HR = 0.71 (0.55-0.91) p &lt; 0.039  </a:t>
            </a:r>
          </a:p>
          <a:p>
            <a:pPr lvl="1"/>
            <a:r>
              <a:rPr lang="en-US" sz="2100" dirty="0"/>
              <a:t>MITO </a:t>
            </a:r>
            <a:r>
              <a:rPr lang="en-US" sz="2100" dirty="0" smtClean="0"/>
              <a:t>END-2 </a:t>
            </a:r>
            <a:endParaRPr lang="en-US" sz="2100" baseline="0" dirty="0" smtClean="0"/>
          </a:p>
          <a:p>
            <a:pPr lvl="2"/>
            <a:r>
              <a:rPr lang="en-US" sz="2100" baseline="0" dirty="0" smtClean="0"/>
              <a:t>PFS: HR = 0.57 (0.34-0.96) p=0.036 </a:t>
            </a:r>
          </a:p>
          <a:p>
            <a:pPr lvl="2"/>
            <a:r>
              <a:rPr lang="en-US" sz="2100" dirty="0"/>
              <a:t>M</a:t>
            </a:r>
            <a:r>
              <a:rPr lang="en-US" sz="2100" baseline="0" dirty="0" smtClean="0"/>
              <a:t>edian PFS 7 vs 13 months </a:t>
            </a:r>
          </a:p>
          <a:p>
            <a:pPr lvl="2"/>
            <a:r>
              <a:rPr lang="en-US" sz="2100" baseline="0" dirty="0" smtClean="0"/>
              <a:t>ORR 54.3 </a:t>
            </a:r>
            <a:r>
              <a:rPr lang="en-US" sz="2100" baseline="0" dirty="0" err="1" smtClean="0"/>
              <a:t>vs</a:t>
            </a:r>
            <a:r>
              <a:rPr lang="en-US" sz="2100" baseline="0" dirty="0" smtClean="0"/>
              <a:t> 71.7% </a:t>
            </a:r>
          </a:p>
          <a:p>
            <a:pPr lvl="2"/>
            <a:r>
              <a:rPr lang="en-US" sz="2100" baseline="0" dirty="0" smtClean="0"/>
              <a:t>6 months disease control 69 </a:t>
            </a:r>
            <a:r>
              <a:rPr lang="en-US" sz="2100" baseline="0" dirty="0" err="1" smtClean="0"/>
              <a:t>vs</a:t>
            </a:r>
            <a:r>
              <a:rPr lang="en-US" sz="2100" baseline="0" dirty="0" smtClean="0"/>
              <a:t> 83% </a:t>
            </a:r>
            <a:endParaRPr lang="en-US" sz="2100" dirty="0" smtClean="0"/>
          </a:p>
          <a:p>
            <a:r>
              <a:rPr lang="en-US" sz="2100" dirty="0" smtClean="0"/>
              <a:t>Toxicity: </a:t>
            </a:r>
          </a:p>
          <a:p>
            <a:pPr lvl="1"/>
            <a:r>
              <a:rPr lang="en-US" sz="2100" dirty="0" smtClean="0"/>
              <a:t>Monitor for cardiovascular toxicity in older population when using </a:t>
            </a:r>
            <a:r>
              <a:rPr lang="en-US" sz="2100" dirty="0" err="1" smtClean="0"/>
              <a:t>bevacizumab</a:t>
            </a:r>
            <a:r>
              <a:rPr lang="en-US" sz="2100" dirty="0" smtClean="0"/>
              <a:t> </a:t>
            </a:r>
          </a:p>
          <a:p>
            <a:pPr lvl="1"/>
            <a:r>
              <a:rPr lang="en-US" sz="2100" dirty="0" smtClean="0"/>
              <a:t>Otherwise no new safety signals</a:t>
            </a:r>
          </a:p>
          <a:p>
            <a:r>
              <a:rPr lang="en-US" sz="2100" dirty="0" smtClean="0"/>
              <a:t>Further exploration warranted in randomized phase III </a:t>
            </a:r>
            <a:r>
              <a:rPr lang="en-US" sz="2100" dirty="0" err="1" smtClean="0"/>
              <a:t>tiral</a:t>
            </a:r>
            <a:r>
              <a:rPr lang="en-US" sz="2100" dirty="0" smtClean="0"/>
              <a:t> </a:t>
            </a:r>
            <a:endParaRPr lang="en-US" sz="2100" dirty="0"/>
          </a:p>
        </p:txBody>
      </p:sp>
      <p:sp>
        <p:nvSpPr>
          <p:cNvPr id="7" name="Shape 598"/>
          <p:cNvSpPr/>
          <p:nvPr/>
        </p:nvSpPr>
        <p:spPr>
          <a:xfrm>
            <a:off x="279399" y="6474333"/>
            <a:ext cx="6106091" cy="31835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val="1"/>
            </a:ext>
          </a:extLst>
        </p:spPr>
        <p:txBody>
          <a:bodyPr wrap="none" lIns="35717" tIns="35717" rIns="35717" bIns="35717" anchor="ctr">
            <a:spAutoFit/>
          </a:bodyPr>
          <a:lstStyle>
            <a:lvl1pPr>
              <a:defRPr sz="1800"/>
            </a:lvl1pPr>
          </a:lstStyle>
          <a:p>
            <a:r>
              <a:rPr sz="1600" dirty="0"/>
              <a:t>Aghajanian C, </a:t>
            </a:r>
            <a:r>
              <a:rPr lang="en-US" sz="1600" dirty="0" smtClean="0"/>
              <a:t>et al. </a:t>
            </a:r>
            <a:r>
              <a:rPr sz="1600" dirty="0" smtClean="0"/>
              <a:t>J </a:t>
            </a:r>
            <a:r>
              <a:rPr sz="1600" dirty="0"/>
              <a:t>Clin </a:t>
            </a:r>
            <a:r>
              <a:rPr sz="1600" dirty="0" smtClean="0"/>
              <a:t>Oncol, 2015</a:t>
            </a:r>
            <a:r>
              <a:rPr lang="en-US" sz="1600" dirty="0" smtClean="0"/>
              <a:t>. </a:t>
            </a:r>
            <a:r>
              <a:rPr lang="en-US" sz="1600" dirty="0" err="1">
                <a:solidFill>
                  <a:srgbClr val="323333"/>
                </a:solidFill>
              </a:rPr>
              <a:t>Lorusso</a:t>
            </a:r>
            <a:r>
              <a:rPr lang="en-US" sz="1600" dirty="0">
                <a:solidFill>
                  <a:srgbClr val="323333"/>
                </a:solidFill>
              </a:rPr>
              <a:t> D. et </a:t>
            </a:r>
            <a:r>
              <a:rPr lang="en-US" sz="1600" dirty="0" smtClean="0">
                <a:solidFill>
                  <a:srgbClr val="323333"/>
                </a:solidFill>
              </a:rPr>
              <a:t>al, </a:t>
            </a:r>
            <a:r>
              <a:rPr lang="en-US" sz="1600" dirty="0">
                <a:solidFill>
                  <a:srgbClr val="323333"/>
                </a:solidFill>
              </a:rPr>
              <a:t>J </a:t>
            </a:r>
            <a:r>
              <a:rPr lang="en-US" sz="1600" dirty="0" err="1">
                <a:solidFill>
                  <a:srgbClr val="323333"/>
                </a:solidFill>
              </a:rPr>
              <a:t>Clin</a:t>
            </a:r>
            <a:r>
              <a:rPr lang="en-US" sz="1600" dirty="0">
                <a:solidFill>
                  <a:srgbClr val="323333"/>
                </a:solidFill>
              </a:rPr>
              <a:t> </a:t>
            </a:r>
            <a:r>
              <a:rPr lang="en-US" sz="1600" dirty="0" err="1">
                <a:solidFill>
                  <a:srgbClr val="323333"/>
                </a:solidFill>
              </a:rPr>
              <a:t>Oncol</a:t>
            </a:r>
            <a:r>
              <a:rPr lang="en-US" sz="1600" dirty="0">
                <a:solidFill>
                  <a:srgbClr val="323333"/>
                </a:solidFill>
              </a:rPr>
              <a:t> </a:t>
            </a:r>
            <a:r>
              <a:rPr lang="en-US" sz="1600" dirty="0" smtClean="0">
                <a:solidFill>
                  <a:srgbClr val="323333"/>
                </a:solidFill>
              </a:rPr>
              <a:t>2015</a:t>
            </a:r>
            <a:endParaRPr sz="1600" dirty="0"/>
          </a:p>
        </p:txBody>
      </p:sp>
    </p:spTree>
    <p:extLst>
      <p:ext uri="{BB962C8B-B14F-4D97-AF65-F5344CB8AC3E}">
        <p14:creationId xmlns:p14="http://schemas.microsoft.com/office/powerpoint/2010/main" val="13215180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 smtClean="0">
                <a:solidFill>
                  <a:srgbClr val="FFFFFF"/>
                </a:solidFill>
              </a:rPr>
              <a:t>A </a:t>
            </a:r>
            <a:r>
              <a:rPr lang="en-US" sz="2200" b="1" u="sng" dirty="0" smtClean="0">
                <a:solidFill>
                  <a:srgbClr val="FFFFFF"/>
                </a:solidFill>
              </a:rPr>
              <a:t>38-year-old</a:t>
            </a:r>
            <a:r>
              <a:rPr lang="en-US" sz="2200" b="1" dirty="0" smtClean="0">
                <a:solidFill>
                  <a:srgbClr val="FFFFFF"/>
                </a:solidFill>
              </a:rPr>
              <a:t> woman diagnosed with Stage IIB squamous cell carcinoma of the cervix received cisplatin, radiation therapy and brachytherapy. Two years later she presents with enlarged para-aortic and pelvic nodes and pulmonary nodules biopsy proven to be metastases. Which systemic treatment would you most likely recommend?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3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1181258"/>
              </p:ext>
            </p:extLst>
          </p:nvPr>
        </p:nvGraphicFramePr>
        <p:xfrm>
          <a:off x="337751" y="2553730"/>
          <a:ext cx="9918356" cy="4158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81961806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435280" cy="2438400"/>
          </a:xfrm>
        </p:spPr>
        <p:txBody>
          <a:bodyPr anchor="ctr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US" sz="2000" b="1" u="sng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38-year-old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woman diagnosed with Stage IIB squamous cell carcinoma of the cervix receives cisplatin, radiation therapy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and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brachytherapy. Two years later she presents with enlarged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para-aortic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and pelvic nodes and pulmonary nodules biopsy proven to be metastases.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Which treatment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would you most likely recommend?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79192" y="2613024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Cisplatin/paclitaxel/bevacizumab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79192" y="3130005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Cisplatin/paclitaxel/bevacizumab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9192" y="3584242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Carboplatin/paclitaxel/bevacizumab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79192" y="4101223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Cisplatin/paclitaxel/bevacizumab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9192" y="4562370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Carboplatin/paclitaxel/bevacizumab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79192" y="5052032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Cisplatin/paclitaxel/bevacizumab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79192" y="5517232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Carboplatin/paclitaxel/bevacizumab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13730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defTabSz="9144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sz="2200" b="1" dirty="0">
                <a:solidFill>
                  <a:srgbClr val="FFFFFF"/>
                </a:solidFill>
              </a:rPr>
              <a:t>A </a:t>
            </a:r>
            <a:r>
              <a:rPr lang="en-US" sz="2200" b="1" u="sng" dirty="0">
                <a:solidFill>
                  <a:srgbClr val="FFFFFF"/>
                </a:solidFill>
              </a:rPr>
              <a:t>76-year-old</a:t>
            </a:r>
            <a:r>
              <a:rPr lang="en-US" sz="2200" b="1" dirty="0">
                <a:solidFill>
                  <a:srgbClr val="FFFFFF"/>
                </a:solidFill>
              </a:rPr>
              <a:t> woman diagnosed with Stage IIB squamous cell carcinoma of the cervix received cisplatin, radiation therapy and brachytherapy. Two years later she presents with enlarged para-aortic and pelvic nodes and pulmonary nodules biopsy proven to be metastases. Which systemic treatment would you most likely recommend?</a:t>
            </a: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3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9941482"/>
              </p:ext>
            </p:extLst>
          </p:nvPr>
        </p:nvGraphicFramePr>
        <p:xfrm>
          <a:off x="337751" y="2553730"/>
          <a:ext cx="9918356" cy="41582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983396077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435280" cy="2438400"/>
          </a:xfrm>
        </p:spPr>
        <p:txBody>
          <a:bodyPr anchor="ctr">
            <a:noAutofit/>
          </a:bodyPr>
          <a:lstStyle/>
          <a:p>
            <a:pPr marL="0" indent="0">
              <a:lnSpc>
                <a:spcPct val="90000"/>
              </a:lnSpc>
              <a:buNone/>
            </a:pP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 </a:t>
            </a:r>
            <a:r>
              <a:rPr lang="en-US" sz="2000" b="1" u="sng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76-year-old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woman diagnosed with Stage IIB squamous cell carcinoma of the cervix receives cisplatin, radiation therapy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and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brachytherapy. Two years later she presents with enlarged para-aortic and pelvic nodes and pulmonary nodules biopsy proven to be metastases. Which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treatment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would you most likely recommend? 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2679192" y="2613024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Cisplatin/paclitaxel/bevacizumab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679192" y="3130005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Cisplatin/paclitaxel/bevacizumab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679192" y="3584242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Carboplatin/paclitaxel/bevacizumab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679192" y="4101223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Platinum/paclitaxel/bevacizumab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679192" y="4586832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Cisplatin/paclitaxel/bevacizumab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679192" y="5052032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Cisplatin/paclitaxel/bevacizumab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2679192" y="5517232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fontAlgn="base">
              <a:spcBef>
                <a:spcPct val="0"/>
              </a:spcBef>
              <a:spcAft>
                <a:spcPct val="0"/>
              </a:spcAft>
            </a:pPr>
            <a:r>
              <a:rPr lang="en-US" sz="1300" b="1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Carboplatin/paclitaxel/bevacizumab</a:t>
            </a:r>
            <a:endParaRPr lang="en-US" sz="1300" b="1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3695318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4811" y="17799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/>
              <a:t>Advanced Cervical Cancer </a:t>
            </a:r>
            <a:br>
              <a:rPr lang="en-US" b="1" dirty="0" smtClean="0"/>
            </a:br>
            <a:r>
              <a:rPr lang="en-US" b="1" dirty="0" smtClean="0"/>
              <a:t>Follow up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9153" y="1431443"/>
            <a:ext cx="5106162" cy="492864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She was treated with </a:t>
            </a:r>
            <a:r>
              <a:rPr lang="en-US" dirty="0" err="1" smtClean="0"/>
              <a:t>cisplatin</a:t>
            </a:r>
            <a:r>
              <a:rPr lang="en-US" dirty="0" smtClean="0"/>
              <a:t>, paclitaxel and </a:t>
            </a:r>
            <a:r>
              <a:rPr lang="en-US" dirty="0" err="1" smtClean="0"/>
              <a:t>bevacizumab</a:t>
            </a:r>
            <a:r>
              <a:rPr lang="en-US" dirty="0" smtClean="0"/>
              <a:t> x </a:t>
            </a:r>
            <a:r>
              <a:rPr lang="en-US" dirty="0"/>
              <a:t>9</a:t>
            </a:r>
            <a:r>
              <a:rPr lang="en-US" dirty="0" smtClean="0"/>
              <a:t> cycles with excellent response to therapy but bone marrow toxicity.  </a:t>
            </a:r>
          </a:p>
          <a:p>
            <a:r>
              <a:rPr lang="en-US" dirty="0" smtClean="0"/>
              <a:t>Next steps</a:t>
            </a:r>
          </a:p>
          <a:p>
            <a:pPr lvl="1"/>
            <a:r>
              <a:rPr lang="en-US" dirty="0" smtClean="0"/>
              <a:t>Dosing strategies</a:t>
            </a:r>
          </a:p>
          <a:p>
            <a:pPr lvl="1"/>
            <a:r>
              <a:rPr lang="en-US" dirty="0" smtClean="0"/>
              <a:t>Maintenance </a:t>
            </a:r>
            <a:r>
              <a:rPr lang="en-US" dirty="0" err="1" smtClean="0"/>
              <a:t>bevacizumab</a:t>
            </a:r>
            <a:endParaRPr lang="en-US" dirty="0" smtClean="0"/>
          </a:p>
          <a:p>
            <a:pPr lvl="1"/>
            <a:r>
              <a:rPr lang="en-US" dirty="0" smtClean="0"/>
              <a:t>Observation</a:t>
            </a:r>
          </a:p>
          <a:p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602911" y="1417638"/>
            <a:ext cx="3111500" cy="2311400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602911" y="4058887"/>
            <a:ext cx="3111500" cy="1973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1150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/>
              <a:t>Advanced Endometrial Cancer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0878" y="1600200"/>
            <a:ext cx="5690787" cy="504036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65 </a:t>
            </a:r>
            <a:r>
              <a:rPr lang="en-US" dirty="0" err="1" smtClean="0"/>
              <a:t>y.o</a:t>
            </a:r>
            <a:r>
              <a:rPr lang="en-US" dirty="0" smtClean="0"/>
              <a:t>. female with history of stage IIIC2 grade 2 </a:t>
            </a:r>
            <a:r>
              <a:rPr lang="en-US" dirty="0" err="1" smtClean="0"/>
              <a:t>endometrioid</a:t>
            </a:r>
            <a:r>
              <a:rPr lang="en-US" dirty="0" smtClean="0"/>
              <a:t> endometrial cancer s/p RA TLH BSO SLN and PALND followed by adjuvant WPRT with extended field who presented with right pelvic pain. </a:t>
            </a:r>
          </a:p>
          <a:p>
            <a:r>
              <a:rPr lang="en-US" dirty="0" smtClean="0"/>
              <a:t>CT/PET demonstrated pulmonary nodules and right pelvic </a:t>
            </a:r>
            <a:r>
              <a:rPr lang="en-US" dirty="0" err="1" smtClean="0"/>
              <a:t>adenopathy</a:t>
            </a:r>
            <a:r>
              <a:rPr lang="en-US" dirty="0" smtClean="0"/>
              <a:t> with ureteral and sidewall involvement. 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911665" y="2112278"/>
            <a:ext cx="2875437" cy="2429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857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/>
    </mc:Choice>
    <mc:Fallback xmlns=""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1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Monk Ov Ca 2013 Ov Ca short">
  <a:themeElements>
    <a:clrScheme name="Custom 3">
      <a:dk1>
        <a:srgbClr val="FFFFFF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accent2"/>
          </a:solidFill>
          <a:round/>
          <a:headEnd/>
          <a:tailEnd/>
        </a:ln>
      </a:spPr>
      <a:bodyPr anchor="ctr"/>
      <a:lstStyle>
        <a:defPPr algn="ctr">
          <a:defRPr sz="1800" b="1">
            <a:solidFill>
              <a:schemeClr val="accent2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4_Blank Presentation">
  <a:themeElements>
    <a:clrScheme name="">
      <a:dk1>
        <a:srgbClr val="FFFFFF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DADADA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="" xmlns:a14="http://schemas.microsoft.com/office/drawing/2010/main">
              <a:effectLst>
                <a:outerShdw blurRad="63500" dist="38099" dir="2700000" algn="ctr" rotWithShape="0">
                  <a:schemeClr val="bg2">
                    <a:alpha val="74998"/>
                  </a:schemeClr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rgbClr val="000000"/>
            </a:solidFill>
            <a:effectLst/>
            <a:latin typeface="Arial" charset="0"/>
            <a:ea typeface="ＭＳ Ｐゴシック" charset="0"/>
            <a:cs typeface="ＭＳ Ｐゴシック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599</TotalTime>
  <Words>1658</Words>
  <Application>Microsoft Macintosh PowerPoint</Application>
  <PresentationFormat>On-screen Show (4:3)</PresentationFormat>
  <Paragraphs>458</Paragraphs>
  <Slides>30</Slides>
  <Notes>20</Notes>
  <HiddenSlides>0</HiddenSlides>
  <MMClips>0</MMClips>
  <ScaleCrop>false</ScaleCrop>
  <HeadingPairs>
    <vt:vector size="6" baseType="variant">
      <vt:variant>
        <vt:lpstr>Fonts Used</vt:lpstr>
      </vt:variant>
      <vt:variant>
        <vt:i4>14</vt:i4>
      </vt:variant>
      <vt:variant>
        <vt:lpstr>Theme</vt:lpstr>
      </vt:variant>
      <vt:variant>
        <vt:i4>7</vt:i4>
      </vt:variant>
      <vt:variant>
        <vt:lpstr>Slide Titles</vt:lpstr>
      </vt:variant>
      <vt:variant>
        <vt:i4>30</vt:i4>
      </vt:variant>
    </vt:vector>
  </HeadingPairs>
  <TitlesOfParts>
    <vt:vector size="51" baseType="lpstr">
      <vt:lpstr>Arial</vt:lpstr>
      <vt:lpstr>Calibri</vt:lpstr>
      <vt:lpstr>Courier New</vt:lpstr>
      <vt:lpstr>Helvetica</vt:lpstr>
      <vt:lpstr>Helvetica Light</vt:lpstr>
      <vt:lpstr>Helvetica Neue</vt:lpstr>
      <vt:lpstr>Lucida Grande</vt:lpstr>
      <vt:lpstr>MS PGothic</vt:lpstr>
      <vt:lpstr>ＭＳ Ｐゴシック</vt:lpstr>
      <vt:lpstr>Times</vt:lpstr>
      <vt:lpstr>Times New Roman</vt:lpstr>
      <vt:lpstr>Verdana</vt:lpstr>
      <vt:lpstr>Wingdings</vt:lpstr>
      <vt:lpstr>ヒラギノ角ゴ Pro W3</vt:lpstr>
      <vt:lpstr>Office Theme</vt:lpstr>
      <vt:lpstr>1_Black</vt:lpstr>
      <vt:lpstr>2_Black</vt:lpstr>
      <vt:lpstr>3_Black</vt:lpstr>
      <vt:lpstr>4_Black</vt:lpstr>
      <vt:lpstr>Monk Ov Ca 2013 Ov Ca short</vt:lpstr>
      <vt:lpstr>4_Blank Presentation</vt:lpstr>
      <vt:lpstr>PowerPoint Presentation</vt:lpstr>
      <vt:lpstr>Current Systemic Treatment of Advanced Cervical Cancer and Endometrial Cancer</vt:lpstr>
      <vt:lpstr>Advanced Cervical Cancer  </vt:lpstr>
      <vt:lpstr>PowerPoint Presentation</vt:lpstr>
      <vt:lpstr>PowerPoint Presentation</vt:lpstr>
      <vt:lpstr>PowerPoint Presentation</vt:lpstr>
      <vt:lpstr>PowerPoint Presentation</vt:lpstr>
      <vt:lpstr>Advanced Cervical Cancer  Follow up </vt:lpstr>
      <vt:lpstr>Advanced Endometrial Cancer </vt:lpstr>
      <vt:lpstr>Advanced Endometrial Cancer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Disclosures</vt:lpstr>
      <vt:lpstr>Cervical Cancer Historical Perspective Overall Survival </vt:lpstr>
      <vt:lpstr>GOG-0240: Schema</vt:lpstr>
      <vt:lpstr>GOG-0240: PFS for Chemotherapy vs  Chemotherapy + Bevacizumab (ITT)</vt:lpstr>
      <vt:lpstr>GOG-0240: OS for Chemotherapy vs  Chemotherapy + Bevacizumab (ITT)</vt:lpstr>
      <vt:lpstr>GOG-0240: AEs of Special Interest</vt:lpstr>
      <vt:lpstr>GOG-0240: Overall Survival by Risk Group</vt:lpstr>
      <vt:lpstr>GOG-0240: Bevacizumab Efficacy in  the Low Risk Subset</vt:lpstr>
      <vt:lpstr>GOG-0240: Bevacizumab Efficacy in  Medium and High Subsets</vt:lpstr>
      <vt:lpstr>GOG-86P: A Randomized Phase II Trial in Endometrial Cancer</vt:lpstr>
      <vt:lpstr>GOG-86P: Toxicity and Efficacy</vt:lpstr>
      <vt:lpstr>MITO END-2 trial: Randomized phase II trial carboplatin-paclitaxel +/- bevacizumab in advanced or recurrent endometrial cancer</vt:lpstr>
      <vt:lpstr>MITO END-2 Trial: Summary of Efficacy</vt:lpstr>
      <vt:lpstr>PowerPoint Presentation</vt:lpstr>
      <vt:lpstr>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Aura Herrmann</cp:lastModifiedBy>
  <cp:revision>46</cp:revision>
  <cp:lastPrinted>2017-03-12T01:18:33Z</cp:lastPrinted>
  <dcterms:created xsi:type="dcterms:W3CDTF">2017-03-03T11:14:04Z</dcterms:created>
  <dcterms:modified xsi:type="dcterms:W3CDTF">2017-06-20T18:48:35Z</dcterms:modified>
  <cp:category/>
</cp:coreProperties>
</file>