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oleObject"/>
  <Default Extension="jpeg" ContentType="image/jpeg"/>
  <Default Extension="jpg" ContentType="image/jpeg"/>
  <Default Extension="emf" ContentType="image/x-emf"/>
  <Default Extension="xlsx" ContentType="application/vnd.openxmlformats-officedocument.spreadsheetml.sheet"/>
  <Default Extension="rels" ContentType="application/vnd.openxmlformats-package.relationships+xml"/>
  <Default Extension="vml" ContentType="application/vnd.openxmlformats-officedocument.vmlDrawing"/>
  <Default Extension="png" ContentType="image/png"/>
  <Default Extension="wmf" ContentType="image/x-w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theme/theme2.xml" ContentType="application/vnd.openxmlformats-officedocument.theme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3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theme/theme5.xml" ContentType="application/vnd.openxmlformats-officedocument.theme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theme/theme6.xml" ContentType="application/vnd.openxmlformats-officedocument.theme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2.xml" ContentType="application/vnd.openxmlformats-officedocument.presentationml.tags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ppt/tags/tag4.xml" ContentType="application/vnd.openxmlformats-officedocument.presentationml.tags+xml"/>
  <Override PartName="/ppt/notesSlides/notesSlide8.xml" ContentType="application/vnd.openxmlformats-officedocument.presentationml.notesSlide+xml"/>
  <Override PartName="/ppt/charts/chart3.xml" ContentType="application/vnd.openxmlformats-officedocument.drawingml.chart+xml"/>
  <Override PartName="/ppt/theme/themeOverride3.xml" ContentType="application/vnd.openxmlformats-officedocument.themeOverride+xml"/>
  <Override PartName="/ppt/tags/tag5.xml" ContentType="application/vnd.openxmlformats-officedocument.presentationml.tags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tags/tag6.xml" ContentType="application/vnd.openxmlformats-officedocument.presentationml.tags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ags/tag7.xml" ContentType="application/vnd.openxmlformats-officedocument.presentationml.tags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717" r:id="rId2"/>
    <p:sldMasterId id="2147483979" r:id="rId3"/>
    <p:sldMasterId id="2147485467" r:id="rId4"/>
    <p:sldMasterId id="2147485479" r:id="rId5"/>
    <p:sldMasterId id="2147485491" r:id="rId6"/>
    <p:sldMasterId id="2147485504" r:id="rId7"/>
  </p:sldMasterIdLst>
  <p:notesMasterIdLst>
    <p:notesMasterId r:id="rId38"/>
  </p:notesMasterIdLst>
  <p:handoutMasterIdLst>
    <p:handoutMasterId r:id="rId39"/>
  </p:handoutMasterIdLst>
  <p:sldIdLst>
    <p:sldId id="1447" r:id="rId8"/>
    <p:sldId id="1446" r:id="rId9"/>
    <p:sldId id="1440" r:id="rId10"/>
    <p:sldId id="1445" r:id="rId11"/>
    <p:sldId id="1448" r:id="rId12"/>
    <p:sldId id="1441" r:id="rId13"/>
    <p:sldId id="1454" r:id="rId14"/>
    <p:sldId id="1449" r:id="rId15"/>
    <p:sldId id="1442" r:id="rId16"/>
    <p:sldId id="1443" r:id="rId17"/>
    <p:sldId id="1455" r:id="rId18"/>
    <p:sldId id="1451" r:id="rId19"/>
    <p:sldId id="1456" r:id="rId20"/>
    <p:sldId id="1453" r:id="rId21"/>
    <p:sldId id="1355" r:id="rId22"/>
    <p:sldId id="1349" r:id="rId23"/>
    <p:sldId id="1353" r:id="rId24"/>
    <p:sldId id="1436" r:id="rId25"/>
    <p:sldId id="1435" r:id="rId26"/>
    <p:sldId id="1433" r:id="rId27"/>
    <p:sldId id="1428" r:id="rId28"/>
    <p:sldId id="1434" r:id="rId29"/>
    <p:sldId id="1410" r:id="rId30"/>
    <p:sldId id="1411" r:id="rId31"/>
    <p:sldId id="1418" r:id="rId32"/>
    <p:sldId id="1419" r:id="rId33"/>
    <p:sldId id="1429" r:id="rId34"/>
    <p:sldId id="1431" r:id="rId35"/>
    <p:sldId id="1415" r:id="rId36"/>
    <p:sldId id="1438" r:id="rId37"/>
  </p:sldIdLst>
  <p:sldSz cx="9144000" cy="6858000" type="screen4x3"/>
  <p:notesSz cx="9398000" cy="7112000"/>
  <p:custDataLst>
    <p:tags r:id="rId40"/>
  </p:custDataLst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1400" b="1" kern="1200">
        <a:solidFill>
          <a:schemeClr val="tx2"/>
        </a:solidFill>
        <a:latin typeface="Arial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43">
          <p15:clr>
            <a:srgbClr val="A4A3A4"/>
          </p15:clr>
        </p15:guide>
        <p15:guide id="2" orient="horz" pos="240">
          <p15:clr>
            <a:srgbClr val="A4A3A4"/>
          </p15:clr>
        </p15:guide>
        <p15:guide id="3" orient="horz" pos="4262">
          <p15:clr>
            <a:srgbClr val="A4A3A4"/>
          </p15:clr>
        </p15:guide>
        <p15:guide id="4" orient="horz" pos="2160">
          <p15:clr>
            <a:srgbClr val="A4A3A4"/>
          </p15:clr>
        </p15:guide>
        <p15:guide id="5" orient="horz" pos="288">
          <p15:clr>
            <a:srgbClr val="A4A3A4"/>
          </p15:clr>
        </p15:guide>
        <p15:guide id="6" orient="horz" pos="190">
          <p15:clr>
            <a:srgbClr val="A4A3A4"/>
          </p15:clr>
        </p15:guide>
        <p15:guide id="7" orient="horz" pos="4034">
          <p15:clr>
            <a:srgbClr val="A4A3A4"/>
          </p15:clr>
        </p15:guide>
        <p15:guide id="8" orient="horz" pos="834">
          <p15:clr>
            <a:srgbClr val="A4A3A4"/>
          </p15:clr>
        </p15:guide>
        <p15:guide id="9" pos="2878">
          <p15:clr>
            <a:srgbClr val="A4A3A4"/>
          </p15:clr>
        </p15:guide>
        <p15:guide id="10" pos="321">
          <p15:clr>
            <a:srgbClr val="A4A3A4"/>
          </p15:clr>
        </p15:guide>
        <p15:guide id="11" pos="543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240">
          <p15:clr>
            <a:srgbClr val="A4A3A4"/>
          </p15:clr>
        </p15:guide>
        <p15:guide id="2" pos="29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adley Monk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00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0027BF"/>
    <a:srgbClr val="0099FF"/>
    <a:srgbClr val="66CCFF"/>
    <a:srgbClr val="4D4D4D"/>
    <a:srgbClr val="00FF00"/>
    <a:srgbClr val="FEE168"/>
    <a:srgbClr val="3399FF"/>
    <a:srgbClr val="6699FF"/>
    <a:srgbClr val="F8F8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3659"/>
    <p:restoredTop sz="96047"/>
  </p:normalViewPr>
  <p:slideViewPr>
    <p:cSldViewPr snapToGrid="0" snapToObjects="1">
      <p:cViewPr>
        <p:scale>
          <a:sx n="100" d="100"/>
          <a:sy n="100" d="100"/>
        </p:scale>
        <p:origin x="1976" y="472"/>
      </p:cViewPr>
      <p:guideLst>
        <p:guide orient="horz" pos="1643"/>
        <p:guide orient="horz" pos="240"/>
        <p:guide orient="horz" pos="4262"/>
        <p:guide orient="horz" pos="2160"/>
        <p:guide orient="horz" pos="288"/>
        <p:guide orient="horz" pos="190"/>
        <p:guide orient="horz" pos="4034"/>
        <p:guide orient="horz" pos="834"/>
        <p:guide pos="2878"/>
        <p:guide pos="321"/>
        <p:guide pos="543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50" d="100"/>
        <a:sy n="150" d="100"/>
      </p:scale>
      <p:origin x="0" y="0"/>
    </p:cViewPr>
  </p:sorterViewPr>
  <p:notesViewPr>
    <p:cSldViewPr snapToGrid="0" snapToObjects="1">
      <p:cViewPr varScale="1">
        <p:scale>
          <a:sx n="71" d="100"/>
          <a:sy n="71" d="100"/>
        </p:scale>
        <p:origin x="-870" y="-90"/>
      </p:cViewPr>
      <p:guideLst>
        <p:guide orient="horz" pos="2240"/>
        <p:guide pos="29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3.xml"/><Relationship Id="rId21" Type="http://schemas.openxmlformats.org/officeDocument/2006/relationships/slide" Target="slides/slide14.xml"/><Relationship Id="rId22" Type="http://schemas.openxmlformats.org/officeDocument/2006/relationships/slide" Target="slides/slide15.xml"/><Relationship Id="rId23" Type="http://schemas.openxmlformats.org/officeDocument/2006/relationships/slide" Target="slides/slide16.xml"/><Relationship Id="rId24" Type="http://schemas.openxmlformats.org/officeDocument/2006/relationships/slide" Target="slides/slide17.xml"/><Relationship Id="rId25" Type="http://schemas.openxmlformats.org/officeDocument/2006/relationships/slide" Target="slides/slide18.xml"/><Relationship Id="rId26" Type="http://schemas.openxmlformats.org/officeDocument/2006/relationships/slide" Target="slides/slide19.xml"/><Relationship Id="rId27" Type="http://schemas.openxmlformats.org/officeDocument/2006/relationships/slide" Target="slides/slide20.xml"/><Relationship Id="rId28" Type="http://schemas.openxmlformats.org/officeDocument/2006/relationships/slide" Target="slides/slide21.xml"/><Relationship Id="rId29" Type="http://schemas.openxmlformats.org/officeDocument/2006/relationships/slide" Target="slides/slide22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30" Type="http://schemas.openxmlformats.org/officeDocument/2006/relationships/slide" Target="slides/slide23.xml"/><Relationship Id="rId31" Type="http://schemas.openxmlformats.org/officeDocument/2006/relationships/slide" Target="slides/slide24.xml"/><Relationship Id="rId32" Type="http://schemas.openxmlformats.org/officeDocument/2006/relationships/slide" Target="slides/slide25.xml"/><Relationship Id="rId9" Type="http://schemas.openxmlformats.org/officeDocument/2006/relationships/slide" Target="slides/slide2.xml"/><Relationship Id="rId6" Type="http://schemas.openxmlformats.org/officeDocument/2006/relationships/slideMaster" Target="slideMasters/slideMaster6.xml"/><Relationship Id="rId7" Type="http://schemas.openxmlformats.org/officeDocument/2006/relationships/slideMaster" Target="slideMasters/slideMaster7.xml"/><Relationship Id="rId8" Type="http://schemas.openxmlformats.org/officeDocument/2006/relationships/slide" Target="slides/slide1.xml"/><Relationship Id="rId33" Type="http://schemas.openxmlformats.org/officeDocument/2006/relationships/slide" Target="slides/slide26.xml"/><Relationship Id="rId34" Type="http://schemas.openxmlformats.org/officeDocument/2006/relationships/slide" Target="slides/slide27.xml"/><Relationship Id="rId35" Type="http://schemas.openxmlformats.org/officeDocument/2006/relationships/slide" Target="slides/slide28.xml"/><Relationship Id="rId36" Type="http://schemas.openxmlformats.org/officeDocument/2006/relationships/slide" Target="slides/slide29.xml"/><Relationship Id="rId10" Type="http://schemas.openxmlformats.org/officeDocument/2006/relationships/slide" Target="slides/slide3.xml"/><Relationship Id="rId11" Type="http://schemas.openxmlformats.org/officeDocument/2006/relationships/slide" Target="slides/slide4.xml"/><Relationship Id="rId12" Type="http://schemas.openxmlformats.org/officeDocument/2006/relationships/slide" Target="slides/slide5.xml"/><Relationship Id="rId13" Type="http://schemas.openxmlformats.org/officeDocument/2006/relationships/slide" Target="slides/slide6.xml"/><Relationship Id="rId14" Type="http://schemas.openxmlformats.org/officeDocument/2006/relationships/slide" Target="slides/slide7.xml"/><Relationship Id="rId15" Type="http://schemas.openxmlformats.org/officeDocument/2006/relationships/slide" Target="slides/slide8.xml"/><Relationship Id="rId16" Type="http://schemas.openxmlformats.org/officeDocument/2006/relationships/slide" Target="slides/slide9.xml"/><Relationship Id="rId17" Type="http://schemas.openxmlformats.org/officeDocument/2006/relationships/slide" Target="slides/slide10.xml"/><Relationship Id="rId18" Type="http://schemas.openxmlformats.org/officeDocument/2006/relationships/slide" Target="slides/slide11.xml"/><Relationship Id="rId19" Type="http://schemas.openxmlformats.org/officeDocument/2006/relationships/slide" Target="slides/slide12.xml"/><Relationship Id="rId37" Type="http://schemas.openxmlformats.org/officeDocument/2006/relationships/slide" Target="slides/slide30.xml"/><Relationship Id="rId38" Type="http://schemas.openxmlformats.org/officeDocument/2006/relationships/notesMaster" Target="notesMasters/notesMaster1.xml"/><Relationship Id="rId39" Type="http://schemas.openxmlformats.org/officeDocument/2006/relationships/handoutMaster" Target="handoutMasters/handoutMaster1.xml"/><Relationship Id="rId40" Type="http://schemas.openxmlformats.org/officeDocument/2006/relationships/tags" Target="tags/tag1.xml"/><Relationship Id="rId41" Type="http://schemas.openxmlformats.org/officeDocument/2006/relationships/commentAuthors" Target="commentAuthors.xml"/><Relationship Id="rId42" Type="http://schemas.openxmlformats.org/officeDocument/2006/relationships/presProps" Target="presProps.xml"/><Relationship Id="rId43" Type="http://schemas.openxmlformats.org/officeDocument/2006/relationships/viewProps" Target="viewProps.xml"/><Relationship Id="rId44" Type="http://schemas.openxmlformats.org/officeDocument/2006/relationships/theme" Target="theme/theme1.xml"/><Relationship Id="rId4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package" Target="../embeddings/Microsoft_Excel_Worksheet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Sheet1!$A$2:$A$3</c:f>
              <c:strCache>
                <c:ptCount val="2"/>
                <c:pt idx="0">
                  <c:v>No</c:v>
                </c:pt>
                <c:pt idx="1">
                  <c:v>Yes</c:v>
                </c:pt>
              </c:strCache>
            </c:strRef>
          </c:cat>
          <c:val>
            <c:numRef>
              <c:f>Sheet1!$B$2:$B$3</c:f>
              <c:numCache>
                <c:formatCode>0%</c:formatCode>
                <c:ptCount val="2"/>
                <c:pt idx="0">
                  <c:v>0.52</c:v>
                </c:pt>
                <c:pt idx="1">
                  <c:v>0.48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80850640"/>
        <c:axId val="-880848592"/>
      </c:barChart>
      <c:catAx>
        <c:axId val="-88085064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880848592"/>
        <c:crosses val="autoZero"/>
        <c:auto val="1"/>
        <c:lblAlgn val="ctr"/>
        <c:lblOffset val="100"/>
        <c:noMultiLvlLbl val="0"/>
      </c:catAx>
      <c:valAx>
        <c:axId val="-880848592"/>
        <c:scaling>
          <c:orientation val="minMax"/>
          <c:min val="0.0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8085064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/>
              <a:lstStyle/>
              <a:p>
                <a:pPr>
                  <a:defRPr b="1" i="0"/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Carboplatin/PLD + bevacizumab</c:v>
                </c:pt>
                <c:pt idx="2">
                  <c:v>Carboplatin/pegylated liposomal doxorubicin (PLD)</c:v>
                </c:pt>
                <c:pt idx="3">
                  <c:v>Carboplatin/gemcitabine + bevacizumab</c:v>
                </c:pt>
                <c:pt idx="4">
                  <c:v>Carboplatin/gemcitabine</c:v>
                </c:pt>
                <c:pt idx="5">
                  <c:v>Carboplatin/paclitaxel + bevacizumab</c:v>
                </c:pt>
                <c:pt idx="6">
                  <c:v>Carboplatin/paclitaxel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</c:v>
                </c:pt>
                <c:pt idx="1">
                  <c:v>0.14</c:v>
                </c:pt>
                <c:pt idx="2">
                  <c:v>0.09</c:v>
                </c:pt>
                <c:pt idx="3">
                  <c:v>0.14</c:v>
                </c:pt>
                <c:pt idx="4">
                  <c:v>0.09</c:v>
                </c:pt>
                <c:pt idx="5">
                  <c:v>0.34</c:v>
                </c:pt>
                <c:pt idx="6">
                  <c:v>0.2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959034800"/>
        <c:axId val="-958949824"/>
      </c:barChart>
      <c:catAx>
        <c:axId val="-95903480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958949824"/>
        <c:crosses val="autoZero"/>
        <c:auto val="1"/>
        <c:lblAlgn val="ctr"/>
        <c:lblOffset val="100"/>
        <c:noMultiLvlLbl val="0"/>
      </c:catAx>
      <c:valAx>
        <c:axId val="-958949824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959034800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348213113985752"/>
          <c:y val="0.0448275098425197"/>
          <c:w val="0.615314960629921"/>
          <c:h val="0.83154059190877"/>
        </c:manualLayout>
      </c:layout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6600"/>
            </a:solidFill>
            <a:ln w="25433">
              <a:noFill/>
            </a:ln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wrap="square"/>
              <a:lstStyle/>
              <a:p>
                <a:pPr>
                  <a:defRPr b="1" i="0" baseline="0">
                    <a:latin typeface="+mj-lt"/>
                  </a:defRPr>
                </a:pPr>
                <a:endParaRPr lang="en-U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</c15:spPr>
                <c15:layout/>
                <c15:showLeaderLines val="0"/>
              </c:ext>
            </c:extLst>
          </c:dLbls>
          <c:cat>
            <c:strRef>
              <c:f>Sheet1!$A$2:$A$8</c:f>
              <c:strCache>
                <c:ptCount val="7"/>
                <c:pt idx="0">
                  <c:v>Other</c:v>
                </c:pt>
                <c:pt idx="1">
                  <c:v>PLD/bevacizumab</c:v>
                </c:pt>
                <c:pt idx="2">
                  <c:v>PLD</c:v>
                </c:pt>
                <c:pt idx="3">
                  <c:v>Gemcitabine/bevacizumab</c:v>
                </c:pt>
                <c:pt idx="4">
                  <c:v>Gemcitabine</c:v>
                </c:pt>
                <c:pt idx="5">
                  <c:v>Weekly paclitaxel/bevacizumab</c:v>
                </c:pt>
                <c:pt idx="6">
                  <c:v>Weekly paclitaxel</c:v>
                </c:pt>
              </c:strCache>
            </c:strRef>
          </c:cat>
          <c:val>
            <c:numRef>
              <c:f>Sheet1!$B$2:$B$8</c:f>
              <c:numCache>
                <c:formatCode>0%</c:formatCode>
                <c:ptCount val="7"/>
                <c:pt idx="0">
                  <c:v>0.0</c:v>
                </c:pt>
                <c:pt idx="1">
                  <c:v>0.41</c:v>
                </c:pt>
                <c:pt idx="2">
                  <c:v>0.32</c:v>
                </c:pt>
                <c:pt idx="3">
                  <c:v>0.12</c:v>
                </c:pt>
                <c:pt idx="4">
                  <c:v>0.06</c:v>
                </c:pt>
                <c:pt idx="5">
                  <c:v>0.09</c:v>
                </c:pt>
                <c:pt idx="6">
                  <c:v>0.0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881439296"/>
        <c:axId val="-881436976"/>
      </c:barChart>
      <c:catAx>
        <c:axId val="-8814392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 algn="r">
              <a:defRPr sz="1599" b="1" i="0"/>
            </a:pPr>
            <a:endParaRPr lang="en-US"/>
          </a:p>
        </c:txPr>
        <c:crossAx val="-881436976"/>
        <c:crosses val="autoZero"/>
        <c:auto val="1"/>
        <c:lblAlgn val="ctr"/>
        <c:lblOffset val="100"/>
        <c:noMultiLvlLbl val="0"/>
      </c:catAx>
      <c:valAx>
        <c:axId val="-881436976"/>
        <c:scaling>
          <c:orientation val="minMax"/>
        </c:scaling>
        <c:delete val="0"/>
        <c:axPos val="b"/>
        <c:numFmt formatCode="0%" sourceLinked="1"/>
        <c:majorTickMark val="out"/>
        <c:minorTickMark val="none"/>
        <c:tickLblPos val="nextTo"/>
        <c:spPr>
          <a:ln w="6347">
            <a:solidFill>
              <a:schemeClr val="bg1"/>
            </a:solidFill>
          </a:ln>
        </c:spPr>
        <c:txPr>
          <a:bodyPr/>
          <a:lstStyle/>
          <a:p>
            <a:pPr>
              <a:defRPr sz="1599" b="1" i="0"/>
            </a:pPr>
            <a:endParaRPr lang="en-US"/>
          </a:p>
        </c:txPr>
        <c:crossAx val="-881439296"/>
        <c:crosses val="autoZero"/>
        <c:crossBetween val="between"/>
      </c:valAx>
      <c:spPr>
        <a:noFill/>
        <a:ln w="25413">
          <a:noFill/>
        </a:ln>
      </c:spPr>
    </c:plotArea>
    <c:plotVisOnly val="1"/>
    <c:dispBlanksAs val="gap"/>
    <c:showDLblsOverMax val="0"/>
  </c:chart>
  <c:spPr>
    <a:noFill/>
    <a:ln>
      <a:noFill/>
    </a:ln>
  </c:spPr>
  <c:txPr>
    <a:bodyPr/>
    <a:lstStyle/>
    <a:p>
      <a:pPr>
        <a:defRPr sz="1798" baseline="0">
          <a:solidFill>
            <a:schemeClr val="bg1"/>
          </a:solidFill>
          <a:latin typeface="Arial"/>
        </a:defRPr>
      </a:pPr>
      <a:endParaRPr lang="en-US"/>
    </a:p>
  </c:txPr>
  <c:externalData r:id="rId2">
    <c:autoUpdate val="0"/>
  </c:externalData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9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9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109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109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322888" y="0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109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754813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0109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322888" y="6754813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75F78492-2933-FD4D-A861-7E3802EA04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570492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8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t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322888" y="0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921000" y="533400"/>
            <a:ext cx="3556000" cy="2667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1843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39800" y="3378200"/>
            <a:ext cx="7518400" cy="32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1843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754813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b" anchorCtr="0" compatLnSpc="1">
            <a:prstTxWarp prst="textNoShape">
              <a:avLst/>
            </a:prstTxWarp>
          </a:bodyPr>
          <a:lstStyle>
            <a:lvl1pPr>
              <a:defRPr sz="1200" b="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843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322888" y="6754813"/>
            <a:ext cx="4073525" cy="35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3445" tIns="46723" rIns="93445" bIns="46723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solidFill>
                  <a:schemeClr val="tx1"/>
                </a:solidFill>
                <a:latin typeface="Times" charset="0"/>
              </a:defRPr>
            </a:lvl1pPr>
          </a:lstStyle>
          <a:p>
            <a:pPr>
              <a:defRPr/>
            </a:pPr>
            <a:fld id="{DE889FAF-FE80-5443-BE97-D82E01CDED5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58593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34" charset="-128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34" charset="-128"/>
        <a:cs typeface="ＭＳ Ｐゴシック" pitchFamily="34" charset="-128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34" charset="-128"/>
        <a:cs typeface="ＭＳ Ｐゴシック" pitchFamily="34" charset="-128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34" charset="-128"/>
        <a:cs typeface="ＭＳ Ｐゴシック" pitchFamily="34" charset="-128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" pitchFamily="18" charset="0"/>
        <a:ea typeface="ＭＳ Ｐゴシック" pitchFamily="34" charset="-128"/>
        <a:cs typeface="ＭＳ Ｐゴシック" pitchFamily="34" charset="-128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1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_rels/notesSlide1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0.xml"/></Relationships>
</file>

<file path=ppt/notesSlides/_rels/notesSlide1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1.xml"/></Relationships>
</file>

<file path=ppt/notesSlides/_rels/notesSlide1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3.xml"/></Relationships>
</file>

<file path=ppt/notesSlides/_rels/notesSlide1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4.xml"/></Relationships>
</file>

<file path=ppt/notesSlides/_rels/notesSlide1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5.xml"/></Relationships>
</file>

<file path=ppt/notesSlides/_rels/notesSlide1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6.xml"/></Relationships>
</file>

<file path=ppt/notesSlides/_rels/notesSlide1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7.xml"/></Relationships>
</file>

<file path=ppt/notesSlides/_rels/notesSlide1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8.xml"/></Relationships>
</file>

<file path=ppt/notesSlides/_rels/notesSlide1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9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20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0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8160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7"/>
          <p:cNvSpPr txBox="1">
            <a:spLocks noGrp="1" noChangeArrowheads="1"/>
          </p:cNvSpPr>
          <p:nvPr/>
        </p:nvSpPr>
        <p:spPr bwMode="auto">
          <a:xfrm>
            <a:off x="5322888" y="6754813"/>
            <a:ext cx="40735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360" tIns="46680" rIns="93360" bIns="46680" anchor="b"/>
          <a:lstStyle>
            <a:lvl1pPr defTabSz="9334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334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9334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9334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9334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93345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858E839F-401F-3A4F-9EF1-FADB40294B70}" type="slidenum">
              <a:rPr lang="en-US" sz="1200" b="0">
                <a:solidFill>
                  <a:schemeClr val="tx1"/>
                </a:solidFill>
              </a:rPr>
              <a:pPr algn="r" eaLnBrk="1" hangingPunct="1"/>
              <a:t>16</a:t>
            </a:fld>
            <a:endParaRPr lang="en-US" sz="1200" b="0">
              <a:solidFill>
                <a:schemeClr val="tx1"/>
              </a:solidFill>
            </a:endParaRPr>
          </a:p>
        </p:txBody>
      </p:sp>
      <p:sp>
        <p:nvSpPr>
          <p:cNvPr id="532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206625" y="314325"/>
            <a:ext cx="4986338" cy="3740150"/>
          </a:xfrm>
          <a:ln/>
        </p:spPr>
      </p:sp>
      <p:sp>
        <p:nvSpPr>
          <p:cNvPr id="532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41388" y="3378200"/>
            <a:ext cx="7515225" cy="3200400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748" tIns="45875" rIns="91748" bIns="45875"/>
          <a:lstStyle/>
          <a:p>
            <a:pPr eaLnBrk="1" hangingPunct="1"/>
            <a:endParaRPr lang="en-US">
              <a:latin typeface="Times" charset="0"/>
              <a:ea typeface="ＭＳ Ｐゴシック" charset="0"/>
            </a:endParaRP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Segnaposto immagine diapositiva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72706" name="Segnaposto note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>
              <a:latin typeface="Arial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72707" name="Segnaposto numero diapositiva 3"/>
          <p:cNvSpPr txBox="1">
            <a:spLocks noGrp="1"/>
          </p:cNvSpPr>
          <p:nvPr/>
        </p:nvSpPr>
        <p:spPr bwMode="auto">
          <a:xfrm>
            <a:off x="5322555" y="6754943"/>
            <a:ext cx="4073318" cy="3558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3177" tIns="46589" rIns="93177" bIns="46589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/>
            <a:fld id="{AC234768-48D2-4744-B7ED-C005688F19AF}" type="slidenum">
              <a:rPr lang="en-US" sz="1200">
                <a:latin typeface="Calibri" charset="0"/>
                <a:cs typeface="Arial" charset="0"/>
              </a:rPr>
              <a:pPr algn="r"/>
              <a:t>20</a:t>
            </a:fld>
            <a:endParaRPr lang="en-US" sz="1200">
              <a:latin typeface="Calibri" charset="0"/>
              <a:cs typeface="Arial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1252538" y="3378200"/>
            <a:ext cx="6892925" cy="3200400"/>
          </a:xfrm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1030" tIns="44717" rIns="91030" bIns="44717"/>
          <a:lstStyle/>
          <a:p>
            <a:endParaRPr lang="en-GB" dirty="0">
              <a:latin typeface="Times" charset="0"/>
              <a:ea typeface="ＭＳ Ｐゴシック" charset="0"/>
            </a:endParaRPr>
          </a:p>
        </p:txBody>
      </p:sp>
      <p:sp>
        <p:nvSpPr>
          <p:cNvPr id="58371" name="Rectangle 3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24175" y="533400"/>
            <a:ext cx="3556000" cy="2667000"/>
          </a:xfrm>
          <a:ln w="12700" cap="flat">
            <a:solidFill>
              <a:schemeClr val="tx1"/>
            </a:solidFill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35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0035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10035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fld id="{91C788EE-128B-8740-9CEC-67FDA1AF7589}" type="slidenum">
              <a:rPr lang="en-US" sz="1200" b="0">
                <a:solidFill>
                  <a:schemeClr val="tx1"/>
                </a:solidFill>
                <a:latin typeface="Times" charset="0"/>
              </a:rPr>
              <a:pPr/>
              <a:t>23</a:t>
            </a:fld>
            <a:endParaRPr lang="en-US" sz="1200" b="0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01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2919413" y="533400"/>
            <a:ext cx="3559175" cy="2668588"/>
          </a:xfrm>
          <a:ln/>
        </p:spPr>
      </p:sp>
      <p:sp>
        <p:nvSpPr>
          <p:cNvPr id="102402" name="Notes Placeholder 2"/>
          <p:cNvSpPr>
            <a:spLocks noGrp="1"/>
          </p:cNvSpPr>
          <p:nvPr>
            <p:ph type="body" idx="1"/>
          </p:nvPr>
        </p:nvSpPr>
        <p:spPr>
          <a:xfrm>
            <a:off x="939800" y="3378200"/>
            <a:ext cx="7518400" cy="3198813"/>
          </a:xfrm>
          <a:noFill/>
          <a:ln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07" rIns="90607"/>
          <a:lstStyle/>
          <a:p>
            <a:pPr defTabSz="893763">
              <a:spcBef>
                <a:spcPct val="0"/>
              </a:spcBef>
            </a:pPr>
            <a:endParaRPr lang="en-GB">
              <a:latin typeface="Arial" charset="0"/>
              <a:ea typeface="ＭＳ Ｐゴシック" charset="0"/>
            </a:endParaRPr>
          </a:p>
        </p:txBody>
      </p:sp>
      <p:sp>
        <p:nvSpPr>
          <p:cNvPr id="102403" name="Slide Number Placeholder 3"/>
          <p:cNvSpPr txBox="1">
            <a:spLocks noGrp="1"/>
          </p:cNvSpPr>
          <p:nvPr/>
        </p:nvSpPr>
        <p:spPr bwMode="auto">
          <a:xfrm>
            <a:off x="5322888" y="6754813"/>
            <a:ext cx="4073525" cy="355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607" tIns="45303" rIns="90607" bIns="45303" anchor="b"/>
          <a:lstStyle>
            <a:lvl1pPr defTabSz="922338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922338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922338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922338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922338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922338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/>
            <a:fld id="{1A8C6F42-12AA-7B4E-A55F-D435189769F5}" type="slidenum">
              <a:rPr lang="en-US" sz="1200">
                <a:solidFill>
                  <a:srgbClr val="000000"/>
                </a:solidFill>
              </a:rPr>
              <a:pPr algn="r" eaLnBrk="1" hangingPunct="1"/>
              <a:t>24</a:t>
            </a:fld>
            <a:endParaRPr lang="en-US" sz="1200">
              <a:solidFill>
                <a:srgbClr val="000000"/>
              </a:solidFill>
            </a:endParaRPr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593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110594" name="Notes Placeholder 2"/>
          <p:cNvSpPr>
            <a:spLocks noGrp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dirty="0">
              <a:latin typeface="Arial" charset="0"/>
              <a:ea typeface="ＭＳ Ｐゴシック" charset="0"/>
            </a:endParaRPr>
          </a:p>
        </p:txBody>
      </p:sp>
      <p:sp>
        <p:nvSpPr>
          <p:cNvPr id="110595" name="Slide Number Placeholder 3"/>
          <p:cNvSpPr>
            <a:spLocks noGrp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fld id="{7C0B0FE2-AC53-5841-8E23-692B139C6C31}" type="slidenum">
              <a:rPr lang="en-US" sz="1200" b="0">
                <a:solidFill>
                  <a:schemeClr val="tx1"/>
                </a:solidFill>
                <a:latin typeface="Times" charset="0"/>
              </a:rPr>
              <a:pPr/>
              <a:t>25</a:t>
            </a:fld>
            <a:endParaRPr lang="en-US" sz="1200" b="0">
              <a:solidFill>
                <a:schemeClr val="tx1"/>
              </a:solidFill>
              <a:latin typeface="Times" charset="0"/>
            </a:endParaRPr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2919413" y="533400"/>
            <a:ext cx="3559175" cy="2668588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sp>
      <p:sp>
        <p:nvSpPr>
          <p:cNvPr id="23555" name="Notes Placeholder 2"/>
          <p:cNvSpPr>
            <a:spLocks noGrp="1"/>
          </p:cNvSpPr>
          <p:nvPr>
            <p:ph type="body" idx="1"/>
          </p:nvPr>
        </p:nvSpPr>
        <p:spPr bwMode="auto">
          <a:xfrm>
            <a:off x="939800" y="3377676"/>
            <a:ext cx="7518400" cy="3199352"/>
          </a:xfrm>
          <a:noFill/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rIns="92481"/>
          <a:lstStyle/>
          <a:p>
            <a:pPr defTabSz="912813" eaLnBrk="1" hangingPunct="1">
              <a:spcBef>
                <a:spcPct val="0"/>
              </a:spcBef>
            </a:pPr>
            <a:endParaRPr lang="en-GB"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3556" name="Slide Number Placeholder 3"/>
          <p:cNvSpPr txBox="1">
            <a:spLocks noGrp="1"/>
          </p:cNvSpPr>
          <p:nvPr/>
        </p:nvSpPr>
        <p:spPr bwMode="auto">
          <a:xfrm>
            <a:off x="5323358" y="6755351"/>
            <a:ext cx="4072467" cy="3554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2481" tIns="46241" rIns="92481" bIns="46241" anchor="b"/>
          <a:lstStyle>
            <a:lvl1pPr defTabSz="922338"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defTabSz="922338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eaLnBrk="1" hangingPunct="1"/>
            <a:fld id="{F34FCCA1-D220-F444-9EFE-011672E8713C}" type="slidenum">
              <a:rPr lang="en-US" sz="1200">
                <a:solidFill>
                  <a:srgbClr val="0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pPr algn="r" eaLnBrk="1" hangingPunct="1"/>
              <a:t>26</a:t>
            </a:fld>
            <a:endParaRPr lang="en-US" sz="1200">
              <a:solidFill>
                <a:srgbClr val="0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ＭＳ Ｐゴシック" charset="0"/>
            </a:endParaRPr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505551" y="3493288"/>
            <a:ext cx="7952650" cy="3066553"/>
          </a:xfrm>
        </p:spPr>
        <p:txBody>
          <a:bodyPr/>
          <a:lstStyle/>
          <a:p>
            <a:pPr marL="0" indent="0">
              <a:buNone/>
            </a:pPr>
            <a:endParaRPr lang="en-US" b="0" dirty="0"/>
          </a:p>
        </p:txBody>
      </p:sp>
      <p:sp>
        <p:nvSpPr>
          <p:cNvPr id="7" name="Slide Image Placeholder 6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27</a:t>
            </a:fld>
            <a:endParaRPr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505550" y="6452770"/>
            <a:ext cx="8706555" cy="608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54008" rIns="108014" bIns="0" anchor="b">
            <a:spAutoFit/>
          </a:bodyPr>
          <a:lstStyle/>
          <a:p>
            <a:pPr marL="67510" indent="-67510" defTabSz="540076" eaLnBrk="0" hangingPunct="0"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REFERENCES</a:t>
            </a:r>
          </a:p>
          <a:p>
            <a:pPr defTabSz="966612" eaLnBrk="0" hangingPunct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Avastin</a:t>
            </a:r>
            <a:r>
              <a:rPr lang="en-US" sz="1200" kern="0" baseline="3000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(bevacizumab) [prescribing information]. South San Francisco, CA: Genentech, Inc.; 2016. Data on File. Genentech, Inc.</a:t>
            </a:r>
          </a:p>
        </p:txBody>
      </p:sp>
    </p:spTree>
    <p:extLst>
      <p:ext uri="{BB962C8B-B14F-4D97-AF65-F5344CB8AC3E}">
        <p14:creationId xmlns:p14="http://schemas.microsoft.com/office/powerpoint/2010/main" val="76782876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>
          <a:xfrm>
            <a:off x="939800" y="3422650"/>
            <a:ext cx="7518400" cy="2419350"/>
          </a:xfrm>
        </p:spPr>
        <p:txBody>
          <a:bodyPr/>
          <a:lstStyle/>
          <a:p>
            <a:pPr marL="181240" indent="-181240"/>
            <a:endParaRPr lang="en-US" b="0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505550" y="6637436"/>
            <a:ext cx="8706555" cy="42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54008" rIns="108014" bIns="0" anchor="b">
            <a:spAutoFit/>
          </a:bodyPr>
          <a:lstStyle/>
          <a:p>
            <a:pPr marL="67510" indent="-67510" defTabSz="540076" eaLnBrk="0" hangingPunct="0"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REFERENCE</a:t>
            </a:r>
          </a:p>
          <a:p>
            <a:pPr defTabSz="966612" eaLnBrk="0" hangingPunct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Avastin</a:t>
            </a:r>
            <a:r>
              <a:rPr lang="en-US" sz="1200" kern="0" baseline="3000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(bevacizumab) [prescribing information]. South San Francisco, CA: Genentech, Inc.; 2016.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28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012190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889FAF-FE80-5443-BE97-D82E01CDED56}" type="slidenum">
              <a:rPr lang="en-US" smtClean="0"/>
              <a:pPr>
                <a:defRPr/>
              </a:pPr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79415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4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366744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889FAF-FE80-5443-BE97-D82E01CDED56}" type="slidenum">
              <a:rPr lang="en-US" smtClean="0"/>
              <a:pPr>
                <a:defRPr/>
              </a:pPr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321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6</a:t>
            </a:fld>
            <a:endParaRPr lang="en-US" dirty="0"/>
          </a:p>
        </p:txBody>
      </p:sp>
      <p:sp>
        <p:nvSpPr>
          <p:cNvPr id="6" name="Notes Placeholder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33667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7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674413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81240" indent="-181240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2283951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2620963" y="173038"/>
            <a:ext cx="4156075" cy="3116262"/>
          </a:xfrm>
        </p:spPr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05550" y="6637436"/>
            <a:ext cx="8706555" cy="423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0" tIns="54008" rIns="108014" bIns="0" anchor="b">
            <a:spAutoFit/>
          </a:bodyPr>
          <a:lstStyle/>
          <a:p>
            <a:pPr marL="67510" indent="-67510" defTabSz="540076" eaLnBrk="0" hangingPunct="0">
              <a:defRPr/>
            </a:pPr>
            <a:r>
              <a:rPr lang="en-US" sz="1200" b="1" kern="0" dirty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REFERENCE</a:t>
            </a:r>
          </a:p>
          <a:p>
            <a:pPr defTabSz="966612" eaLnBrk="0" hangingPunct="0">
              <a:defRPr/>
            </a:pP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Avastin</a:t>
            </a:r>
            <a:r>
              <a:rPr lang="en-US" sz="1200" kern="0" baseline="3000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®</a:t>
            </a:r>
            <a:r>
              <a:rPr lang="en-US" sz="12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(bevacizumab) [prescribing information]. South San Francisco, CA: Genentech, Inc.; 2016.</a:t>
            </a:r>
          </a:p>
        </p:txBody>
      </p:sp>
      <p:sp>
        <p:nvSpPr>
          <p:cNvPr id="5" name="Notes Placeholder 4"/>
          <p:cNvSpPr>
            <a:spLocks noGrp="1"/>
          </p:cNvSpPr>
          <p:nvPr>
            <p:ph type="body" idx="1"/>
          </p:nvPr>
        </p:nvSpPr>
        <p:spPr>
          <a:xfrm>
            <a:off x="939800" y="3422650"/>
            <a:ext cx="7622822" cy="280035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74FDAA1-9453-4065-8B36-38B5E482E16D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99923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11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11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83623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B06D12D6-5507-2640-B197-AD515AB8E73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13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6" name="Rectangle 7"/>
          <p:cNvSpPr txBox="1">
            <a:spLocks noGrp="1" noChangeArrowheads="1"/>
          </p:cNvSpPr>
          <p:nvPr/>
        </p:nvSpPr>
        <p:spPr bwMode="auto">
          <a:xfrm>
            <a:off x="3886201" y="8686800"/>
            <a:ext cx="2971800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0453" tIns="45226" rIns="90453" bIns="45226" anchor="b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defTabSz="904527"/>
            <a:fld id="{9C33BE1B-38DF-1A45-9D1D-72E90EA24077}" type="slidenum">
              <a:rPr lang="en-US" sz="1200">
                <a:solidFill>
                  <a:srgbClr val="000000"/>
                </a:solidFill>
                <a:latin typeface="Times" charset="0"/>
                <a:ea typeface="ヒラギノ角ゴ Pro W3" charset="0"/>
                <a:cs typeface="ヒラギノ角ゴ Pro W3" charset="0"/>
              </a:rPr>
              <a:pPr algn="r" defTabSz="904527"/>
              <a:t>13</a:t>
            </a:fld>
            <a:endParaRPr lang="en-US" sz="1200">
              <a:solidFill>
                <a:srgbClr val="000000"/>
              </a:solidFill>
              <a:latin typeface="Times" charset="0"/>
              <a:ea typeface="ヒラギノ角ゴ Pro W3" charset="0"/>
              <a:cs typeface="ヒラギノ角ゴ Pro W3" charset="0"/>
            </a:endParaRPr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pPr eaLnBrk="1" hangingPunct="1"/>
            <a:endParaRPr lang="en-US">
              <a:ea typeface="ヒラギノ角ゴ Pro W3" charset="0"/>
              <a:cs typeface="ヒラギノ角ゴ Pro W3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8959496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E889FAF-FE80-5443-BE97-D82E01CDED56}" type="slidenum">
              <a:rPr lang="en-US" smtClean="0"/>
              <a:pPr>
                <a:defRPr/>
              </a:pPr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971459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4.png"/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1.png"/><Relationship Id="rId3" Type="http://schemas.openxmlformats.org/officeDocument/2006/relationships/image" Target="../media/image2.png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Relationship Id="rId2" Type="http://schemas.openxmlformats.org/officeDocument/2006/relationships/image" Target="../media/image4.png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57175" y="1654175"/>
            <a:ext cx="86106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5053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62075" y="3733800"/>
            <a:ext cx="6400800" cy="609600"/>
          </a:xfrm>
        </p:spPr>
        <p:txBody>
          <a:bodyPr/>
          <a:lstStyle>
            <a:lvl1pPr marL="0" indent="0" algn="ctr">
              <a:buFontTx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8371112"/>
      </p:ext>
    </p:extLst>
  </p:cSld>
  <p:clrMapOvr>
    <a:masterClrMapping/>
  </p:clrMapOvr>
  <p:transition spd="med" advClick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5445445"/>
      </p:ext>
    </p:extLst>
  </p:cSld>
  <p:clrMapOvr>
    <a:masterClrMapping/>
  </p:clrMapOvr>
  <p:transition spd="med" advClick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91325" y="38100"/>
            <a:ext cx="2243138" cy="646747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738" y="38100"/>
            <a:ext cx="6580187" cy="646747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0637873"/>
      </p:ext>
    </p:extLst>
  </p:cSld>
  <p:clrMapOvr>
    <a:masterClrMapping/>
  </p:clrMapOvr>
  <p:transition spd="med" advClick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Title and Tex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4050" y="1476375"/>
            <a:ext cx="815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4050" y="4067175"/>
            <a:ext cx="8153400" cy="24384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557887"/>
      </p:ext>
    </p:extLst>
  </p:cSld>
  <p:clrMapOvr>
    <a:masterClrMapping/>
  </p:clrMapOvr>
  <p:transition spd="med" advClick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347846"/>
      </p:ext>
    </p:extLst>
  </p:cSld>
  <p:clrMapOvr>
    <a:masterClrMapping/>
  </p:clrMapOvr>
  <p:transition spd="med" advClick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54050" y="1476375"/>
            <a:ext cx="81534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table</a:t>
            </a:r>
            <a:endParaRPr lang="en-US" noProof="0" dirty="0" smtClean="0"/>
          </a:p>
        </p:txBody>
      </p:sp>
    </p:spTree>
    <p:extLst>
      <p:ext uri="{BB962C8B-B14F-4D97-AF65-F5344CB8AC3E}">
        <p14:creationId xmlns:p14="http://schemas.microsoft.com/office/powerpoint/2010/main" val="250949249"/>
      </p:ext>
    </p:extLst>
  </p:cSld>
  <p:clrMapOvr>
    <a:masterClrMapping/>
  </p:clrMapOvr>
  <p:transition spd="med" advClick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Title, Content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3042059"/>
      </p:ext>
    </p:extLst>
  </p:cSld>
  <p:clrMapOvr>
    <a:masterClrMapping/>
  </p:clrMapOvr>
  <p:transition spd="med" advClick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chart" preserve="1">
  <p:cSld name="Title and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hart Placeholder 2"/>
          <p:cNvSpPr>
            <a:spLocks noGrp="1"/>
          </p:cNvSpPr>
          <p:nvPr>
            <p:ph type="chart" idx="1"/>
          </p:nvPr>
        </p:nvSpPr>
        <p:spPr>
          <a:xfrm>
            <a:off x="654050" y="1476375"/>
            <a:ext cx="8153400" cy="5029200"/>
          </a:xfrm>
        </p:spPr>
        <p:txBody>
          <a:bodyPr/>
          <a:lstStyle/>
          <a:p>
            <a:pPr lvl="0"/>
            <a:r>
              <a:rPr lang="en-US" noProof="0" smtClean="0"/>
              <a:t>Click icon to add chart</a:t>
            </a:r>
            <a:endParaRPr lang="en-US" noProof="0"/>
          </a:p>
        </p:txBody>
      </p:sp>
    </p:spTree>
    <p:extLst>
      <p:ext uri="{BB962C8B-B14F-4D97-AF65-F5344CB8AC3E}">
        <p14:creationId xmlns:p14="http://schemas.microsoft.com/office/powerpoint/2010/main" val="58992109"/>
      </p:ext>
    </p:extLst>
  </p:cSld>
  <p:clrMapOvr>
    <a:masterClrMapping/>
  </p:clrMapOvr>
  <p:transition spd="med" advClick="0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/>
          </p:nvPr>
        </p:nvSpPr>
        <p:spPr>
          <a:xfrm>
            <a:off x="58738" y="38100"/>
            <a:ext cx="8975725" cy="64674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9715973"/>
      </p:ext>
    </p:extLst>
  </p:cSld>
  <p:clrMapOvr>
    <a:masterClrMapping/>
  </p:clrMapOvr>
  <p:transition spd="med" advClick="0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0" y="6116714"/>
            <a:ext cx="7146524" cy="741286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151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t"/>
          <a:lstStyle/>
          <a:p>
            <a:pPr lvl="0"/>
            <a:r>
              <a:rPr lang="en-US" smtClean="0"/>
              <a:t>Click to edit Master title style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6567249"/>
      </p:ext>
    </p:extLst>
  </p:cSld>
  <p:clrMapOvr>
    <a:masterClrMapping/>
  </p:clrMapOvr>
  <p:transition spd="med" advClick="0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7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4DBD568-E9B4-2F4A-A172-01772F6FA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427485"/>
      </p:ext>
    </p:extLst>
  </p:cSld>
  <p:clrMapOvr>
    <a:masterClrMapping/>
  </p:clrMapOvr>
  <p:transition spd="med" advClick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6515498"/>
      </p:ext>
    </p:extLst>
  </p:cSld>
  <p:clrMapOvr>
    <a:masterClrMapping/>
  </p:clrMapOvr>
  <p:transition spd="med" advClick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4DBD568-E9B4-2F4A-A172-01772F6FA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0311030"/>
      </p:ext>
    </p:extLst>
  </p:cSld>
  <p:clrMapOvr>
    <a:masterClrMapping/>
  </p:clrMapOvr>
  <p:transition spd="med" advClick="0"/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ase Study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591300"/>
            <a:ext cx="7715250" cy="2635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bg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" name="Tex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52548" y="6520126"/>
            <a:ext cx="55031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rgbClr val="56A2AC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84DBD568-E9B4-2F4A-A172-01772F6FAF7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0409645"/>
      </p:ext>
    </p:extLst>
  </p:cSld>
  <p:clrMapOvr>
    <a:masterClrMapping/>
  </p:clrMapOvr>
  <p:transition spd="med" advClick="0"/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219930426"/>
      </p:ext>
    </p:extLst>
  </p:cSld>
  <p:clrMapOvr>
    <a:masterClrMapping/>
  </p:clrMapOvr>
  <p:transition spd="med" advClick="0"/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42893391"/>
      </p:ext>
    </p:extLst>
  </p:cSld>
  <p:clrMapOvr>
    <a:masterClrMapping/>
  </p:clrMapOvr>
  <p:transition spd="med" advClick="0"/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361783707"/>
      </p:ext>
    </p:extLst>
  </p:cSld>
  <p:clrMapOvr>
    <a:masterClrMapping/>
  </p:clrMapOvr>
  <p:transition spd="med" advClick="0"/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392747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87277948"/>
      </p:ext>
    </p:extLst>
  </p:cSld>
  <p:clrMapOvr>
    <a:masterClrMapping/>
  </p:clrMapOvr>
  <p:transition spd="med" advClick="0"/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9394381"/>
      </p:ext>
    </p:extLst>
  </p:cSld>
  <p:clrMapOvr>
    <a:masterClrMapping/>
  </p:clrMapOvr>
  <p:transition spd="med" advClick="0"/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95470481"/>
      </p:ext>
    </p:extLst>
  </p:cSld>
  <p:clrMapOvr>
    <a:masterClrMapping/>
  </p:clrMapOvr>
  <p:transition spd="med" advClick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2561110"/>
      </p:ext>
    </p:extLst>
  </p:cSld>
  <p:clrMapOvr>
    <a:masterClrMapping/>
  </p:clrMapOvr>
  <p:transition spd="med" advClick="0"/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222792281"/>
      </p:ext>
    </p:extLst>
  </p:cSld>
  <p:clrMapOvr>
    <a:masterClrMapping/>
  </p:clrMapOvr>
  <p:transition spd="med" advClick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36214171"/>
      </p:ext>
    </p:extLst>
  </p:cSld>
  <p:clrMapOvr>
    <a:masterClrMapping/>
  </p:clrMapOvr>
  <p:transition spd="med" advClick="0"/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4613950"/>
      </p:ext>
    </p:extLst>
  </p:cSld>
  <p:clrMapOvr>
    <a:masterClrMapping/>
  </p:clrMapOvr>
  <p:transition spd="med" advClick="0"/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71837390"/>
      </p:ext>
    </p:extLst>
  </p:cSld>
  <p:clrMapOvr>
    <a:masterClrMapping/>
  </p:clrMapOvr>
  <p:transition spd="med" advClick="0"/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253037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253037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30582461"/>
      </p:ext>
    </p:extLst>
  </p:cSld>
  <p:clrMapOvr>
    <a:masterClrMapping/>
  </p:clrMapOvr>
  <p:transition spd="med" advClick="0"/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 descr="ASCO AM 12 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6219825"/>
            <a:ext cx="2543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itle 1"/>
          <p:cNvSpPr>
            <a:spLocks noGrp="1"/>
          </p:cNvSpPr>
          <p:nvPr>
            <p:ph type="ctrTitle"/>
          </p:nvPr>
        </p:nvSpPr>
        <p:spPr>
          <a:xfrm>
            <a:off x="468313" y="490539"/>
            <a:ext cx="8207375" cy="2031681"/>
          </a:xfrm>
        </p:spPr>
        <p:txBody>
          <a:bodyPr anchor="b"/>
          <a:lstStyle>
            <a:lvl1pPr algn="ctr"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GB" dirty="0"/>
          </a:p>
        </p:txBody>
      </p:sp>
      <p:sp>
        <p:nvSpPr>
          <p:cNvPr id="4" name="Subtitle 2"/>
          <p:cNvSpPr>
            <a:spLocks noGrp="1"/>
          </p:cNvSpPr>
          <p:nvPr>
            <p:ph type="subTitle" idx="1"/>
          </p:nvPr>
        </p:nvSpPr>
        <p:spPr>
          <a:xfrm>
            <a:off x="468313" y="2846388"/>
            <a:ext cx="8207375" cy="2792412"/>
          </a:xfrm>
        </p:spPr>
        <p:txBody>
          <a:bodyPr/>
          <a:lstStyle>
            <a:lvl1pPr marL="0" indent="0" algn="ctr">
              <a:buNone/>
              <a:defRPr sz="1600">
                <a:solidFill>
                  <a:srgbClr val="007C8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 smtClean="0"/>
              <a:t>Click to edit Master subtitle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77851082"/>
      </p:ext>
    </p:extLst>
  </p:cSld>
  <p:clrMapOvr>
    <a:masterClrMapping/>
  </p:clrMapOvr>
  <p:transition spd="med" advClick="0"/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8" name="Straight Connector 7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9" name="Picture 2" descr="ASCO AM 12 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6219825"/>
            <a:ext cx="2543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0" y="6116714"/>
            <a:ext cx="6588224" cy="741286"/>
          </a:xfrm>
        </p:spPr>
        <p:txBody>
          <a:bodyPr anchor="b">
            <a:normAutofit/>
          </a:bodyPr>
          <a:lstStyle>
            <a:lvl1pPr marL="0" indent="0">
              <a:spcAft>
                <a:spcPts val="0"/>
              </a:spcAft>
              <a:buNone/>
              <a:defRPr sz="12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151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11"/>
          </p:nvPr>
        </p:nvSpPr>
        <p:spPr>
          <a:xfrm>
            <a:off x="468313" y="1700213"/>
            <a:ext cx="8280151" cy="4465637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497781114"/>
      </p:ext>
    </p:extLst>
  </p:cSld>
  <p:clrMapOvr>
    <a:masterClrMapping/>
  </p:clrMapOvr>
  <p:transition spd="med" advClick="0"/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8" name="Picture 2" descr="ASCO AM 12 Logo"/>
          <p:cNvPicPr>
            <a:picLocks noChangeAspect="1" noChangeArrowheads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6219825"/>
            <a:ext cx="2543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 Placeholder 9"/>
          <p:cNvSpPr>
            <a:spLocks noGrp="1"/>
          </p:cNvSpPr>
          <p:nvPr>
            <p:ph type="body" sz="quarter" idx="10"/>
          </p:nvPr>
        </p:nvSpPr>
        <p:spPr>
          <a:xfrm>
            <a:off x="0" y="6116714"/>
            <a:ext cx="7146524" cy="741286"/>
          </a:xfrm>
        </p:spPr>
        <p:txBody>
          <a:bodyPr anchor="b">
            <a:normAutofit/>
          </a:bodyPr>
          <a:lstStyle>
            <a:lvl1pPr marL="0" indent="0">
              <a:buNone/>
              <a:defRPr sz="1200"/>
            </a:lvl1pPr>
            <a:lvl2pPr>
              <a:buNone/>
              <a:defRPr sz="1600"/>
            </a:lvl2pPr>
            <a:lvl3pPr>
              <a:buNone/>
              <a:defRPr sz="1600"/>
            </a:lvl3pPr>
            <a:lvl4pPr>
              <a:buNone/>
              <a:defRPr sz="1600"/>
            </a:lvl4pPr>
            <a:lvl5pPr>
              <a:buNone/>
              <a:defRPr sz="1600"/>
            </a:lvl5pPr>
          </a:lstStyle>
          <a:p>
            <a:pPr lvl="0"/>
            <a:r>
              <a:rPr lang="en-US" dirty="0" smtClean="0"/>
              <a:t>Click to edit Master text styles</a:t>
            </a:r>
          </a:p>
        </p:txBody>
      </p: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151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458960918"/>
      </p:ext>
    </p:extLst>
  </p:cSld>
  <p:clrMapOvr>
    <a:masterClrMapping/>
  </p:clrMapOvr>
  <p:transition spd="med" advClick="0"/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 descr="3 logos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6" name="Straight Connector 5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151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  <p:sp>
        <p:nvSpPr>
          <p:cNvPr id="12" name="Rectangle 5"/>
          <p:cNvSpPr>
            <a:spLocks noGrp="1" noChangeArrowheads="1"/>
          </p:cNvSpPr>
          <p:nvPr>
            <p:ph idx="1"/>
          </p:nvPr>
        </p:nvSpPr>
        <p:spPr bwMode="auto">
          <a:xfrm>
            <a:off x="468313" y="1700213"/>
            <a:ext cx="8280151" cy="4395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02796"/>
      </p:ext>
    </p:extLst>
  </p:cSld>
  <p:clrMapOvr>
    <a:masterClrMapping/>
  </p:clrMapOvr>
  <p:transition spd="med" advClick="0"/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2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 userDrawn="1"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" name="Picture 2" descr="ASCO AM 12 Logo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6219825"/>
            <a:ext cx="2543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07375" cy="92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lvl="0"/>
            <a:r>
              <a:rPr lang="en-US" dirty="0" smtClean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780946972"/>
      </p:ext>
    </p:extLst>
  </p:cSld>
  <p:clrMapOvr>
    <a:masterClrMapping/>
  </p:clrMapOvr>
  <p:transition spd="med" advClick="0"/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005430"/>
      </p:ext>
    </p:extLst>
  </p:cSld>
  <p:clrMapOvr>
    <a:masterClrMapping/>
  </p:clrMapOvr>
  <p:transition spd="med" advClick="0"/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1333855"/>
      </p:ext>
    </p:extLst>
  </p:cSld>
  <p:clrMapOvr>
    <a:masterClrMapping/>
  </p:clrMapOvr>
  <p:transition spd="med" advClick="0"/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5810784"/>
      </p:ext>
    </p:extLst>
  </p:cSld>
  <p:clrMapOvr>
    <a:masterClrMapping/>
  </p:clrMapOvr>
  <p:transition spd="med" advClick="0"/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04776908"/>
      </p:ext>
    </p:extLst>
  </p:cSld>
  <p:clrMapOvr>
    <a:masterClrMapping/>
  </p:clrMapOvr>
  <p:transition spd="med" advClick="0"/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Title, Text,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38100"/>
            <a:ext cx="8975725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6540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806950" y="1476375"/>
            <a:ext cx="4000500" cy="5029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06476"/>
      </p:ext>
    </p:extLst>
  </p:cSld>
  <p:clrMapOvr>
    <a:masterClrMapping/>
  </p:clrMapOvr>
  <p:transition spd="med" advClick="0"/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28924413"/>
      </p:ext>
    </p:extLst>
  </p:cSld>
  <p:clrMapOvr>
    <a:masterClrMapping/>
  </p:clrMapOvr>
  <p:transition spd="med" advClick="0"/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6/20/17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white">
                  <a:tint val="75000"/>
                </a:prstClr>
              </a:solidFill>
            </a:endParaRPr>
          </a:p>
        </p:txBody>
      </p:sp>
    </p:spTree>
    <p:extLst/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Drag picture to placeholder or click icon to add</a:t>
            </a:r>
            <a:endParaRPr lang="en-US" noProof="0" dirty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81323378"/>
      </p:ext>
    </p:extLst>
  </p:cSld>
  <p:clrMapOvr>
    <a:masterClrMapping/>
  </p:clrMapOvr>
  <p:transition spd="med" advClick="0"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2.xml"/><Relationship Id="rId12" Type="http://schemas.openxmlformats.org/officeDocument/2006/relationships/theme" Target="../theme/theme2.xml"/><Relationship Id="rId13" Type="http://schemas.openxmlformats.org/officeDocument/2006/relationships/image" Target="../media/image3.jpeg"/><Relationship Id="rId1" Type="http://schemas.openxmlformats.org/officeDocument/2006/relationships/slideLayout" Target="../slideLayouts/slideLayout22.xml"/><Relationship Id="rId2" Type="http://schemas.openxmlformats.org/officeDocument/2006/relationships/slideLayout" Target="../slideLayouts/slideLayout23.xml"/><Relationship Id="rId3" Type="http://schemas.openxmlformats.org/officeDocument/2006/relationships/slideLayout" Target="../slideLayouts/slideLayout24.xml"/><Relationship Id="rId4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6.xml"/><Relationship Id="rId6" Type="http://schemas.openxmlformats.org/officeDocument/2006/relationships/slideLayout" Target="../slideLayouts/slideLayout27.xml"/><Relationship Id="rId7" Type="http://schemas.openxmlformats.org/officeDocument/2006/relationships/slideLayout" Target="../slideLayouts/slideLayout28.xml"/><Relationship Id="rId8" Type="http://schemas.openxmlformats.org/officeDocument/2006/relationships/slideLayout" Target="../slideLayouts/slideLayout29.xml"/><Relationship Id="rId9" Type="http://schemas.openxmlformats.org/officeDocument/2006/relationships/slideLayout" Target="../slideLayouts/slideLayout30.xml"/><Relationship Id="rId10" Type="http://schemas.openxmlformats.org/officeDocument/2006/relationships/slideLayout" Target="../slideLayouts/slideLayout31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5.xml"/><Relationship Id="rId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37.xml"/><Relationship Id="rId6" Type="http://schemas.openxmlformats.org/officeDocument/2006/relationships/theme" Target="../theme/theme3.xml"/><Relationship Id="rId7" Type="http://schemas.openxmlformats.org/officeDocument/2006/relationships/image" Target="../media/image1.png"/><Relationship Id="rId8" Type="http://schemas.openxmlformats.org/officeDocument/2006/relationships/image" Target="../media/image2.png"/><Relationship Id="rId9" Type="http://schemas.openxmlformats.org/officeDocument/2006/relationships/image" Target="../media/image4.png"/><Relationship Id="rId1" Type="http://schemas.openxmlformats.org/officeDocument/2006/relationships/slideLayout" Target="../slideLayouts/slideLayout33.xml"/><Relationship Id="rId2" Type="http://schemas.openxmlformats.org/officeDocument/2006/relationships/slideLayout" Target="../slideLayouts/slideLayout34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8.xml"/><Relationship Id="rId12" Type="http://schemas.openxmlformats.org/officeDocument/2006/relationships/theme" Target="../theme/theme4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38.xml"/><Relationship Id="rId2" Type="http://schemas.openxmlformats.org/officeDocument/2006/relationships/slideLayout" Target="../slideLayouts/slideLayout39.xml"/><Relationship Id="rId3" Type="http://schemas.openxmlformats.org/officeDocument/2006/relationships/slideLayout" Target="../slideLayouts/slideLayout40.xml"/><Relationship Id="rId4" Type="http://schemas.openxmlformats.org/officeDocument/2006/relationships/slideLayout" Target="../slideLayouts/slideLayout41.xml"/><Relationship Id="rId5" Type="http://schemas.openxmlformats.org/officeDocument/2006/relationships/slideLayout" Target="../slideLayouts/slideLayout42.xml"/><Relationship Id="rId6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4.xml"/><Relationship Id="rId8" Type="http://schemas.openxmlformats.org/officeDocument/2006/relationships/slideLayout" Target="../slideLayouts/slideLayout45.xml"/><Relationship Id="rId9" Type="http://schemas.openxmlformats.org/officeDocument/2006/relationships/slideLayout" Target="../slideLayouts/slideLayout46.xml"/><Relationship Id="rId10" Type="http://schemas.openxmlformats.org/officeDocument/2006/relationships/slideLayout" Target="../slideLayouts/slideLayout47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9.xml"/><Relationship Id="rId12" Type="http://schemas.openxmlformats.org/officeDocument/2006/relationships/theme" Target="../theme/theme5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49.xml"/><Relationship Id="rId2" Type="http://schemas.openxmlformats.org/officeDocument/2006/relationships/slideLayout" Target="../slideLayouts/slideLayout50.xml"/><Relationship Id="rId3" Type="http://schemas.openxmlformats.org/officeDocument/2006/relationships/slideLayout" Target="../slideLayouts/slideLayout51.xml"/><Relationship Id="rId4" Type="http://schemas.openxmlformats.org/officeDocument/2006/relationships/slideLayout" Target="../slideLayouts/slideLayout52.xml"/><Relationship Id="rId5" Type="http://schemas.openxmlformats.org/officeDocument/2006/relationships/slideLayout" Target="../slideLayouts/slideLayout53.xml"/><Relationship Id="rId6" Type="http://schemas.openxmlformats.org/officeDocument/2006/relationships/slideLayout" Target="../slideLayouts/slideLayout54.xml"/><Relationship Id="rId7" Type="http://schemas.openxmlformats.org/officeDocument/2006/relationships/slideLayout" Target="../slideLayouts/slideLayout55.xml"/><Relationship Id="rId8" Type="http://schemas.openxmlformats.org/officeDocument/2006/relationships/slideLayout" Target="../slideLayouts/slideLayout56.xml"/><Relationship Id="rId9" Type="http://schemas.openxmlformats.org/officeDocument/2006/relationships/slideLayout" Target="../slideLayouts/slideLayout57.xml"/><Relationship Id="rId10" Type="http://schemas.openxmlformats.org/officeDocument/2006/relationships/slideLayout" Target="../slideLayouts/slideLayout58.xml"/></Relationships>
</file>

<file path=ppt/slideMasters/_rels/slideMaster6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70.xml"/><Relationship Id="rId12" Type="http://schemas.openxmlformats.org/officeDocument/2006/relationships/slideLayout" Target="../slideLayouts/slideLayout71.xml"/><Relationship Id="rId13" Type="http://schemas.openxmlformats.org/officeDocument/2006/relationships/theme" Target="../theme/theme6.xml"/><Relationship Id="rId14" Type="http://schemas.openxmlformats.org/officeDocument/2006/relationships/image" Target="../media/image5.jpg"/><Relationship Id="rId15" Type="http://schemas.openxmlformats.org/officeDocument/2006/relationships/image" Target="../media/image6.png"/><Relationship Id="rId1" Type="http://schemas.openxmlformats.org/officeDocument/2006/relationships/slideLayout" Target="../slideLayouts/slideLayout60.xml"/><Relationship Id="rId2" Type="http://schemas.openxmlformats.org/officeDocument/2006/relationships/slideLayout" Target="../slideLayouts/slideLayout61.xml"/><Relationship Id="rId3" Type="http://schemas.openxmlformats.org/officeDocument/2006/relationships/slideLayout" Target="../slideLayouts/slideLayout62.xml"/><Relationship Id="rId4" Type="http://schemas.openxmlformats.org/officeDocument/2006/relationships/slideLayout" Target="../slideLayouts/slideLayout63.xml"/><Relationship Id="rId5" Type="http://schemas.openxmlformats.org/officeDocument/2006/relationships/slideLayout" Target="../slideLayouts/slideLayout64.xml"/><Relationship Id="rId6" Type="http://schemas.openxmlformats.org/officeDocument/2006/relationships/slideLayout" Target="../slideLayouts/slideLayout65.xml"/><Relationship Id="rId7" Type="http://schemas.openxmlformats.org/officeDocument/2006/relationships/slideLayout" Target="../slideLayouts/slideLayout66.xml"/><Relationship Id="rId8" Type="http://schemas.openxmlformats.org/officeDocument/2006/relationships/slideLayout" Target="../slideLayouts/slideLayout67.xml"/><Relationship Id="rId9" Type="http://schemas.openxmlformats.org/officeDocument/2006/relationships/slideLayout" Target="../slideLayouts/slideLayout68.xml"/><Relationship Id="rId10" Type="http://schemas.openxmlformats.org/officeDocument/2006/relationships/slideLayout" Target="../slideLayouts/slideLayout69.xml"/></Relationships>
</file>

<file path=ppt/slideMasters/_rels/slideMaster7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82.xml"/><Relationship Id="rId12" Type="http://schemas.openxmlformats.org/officeDocument/2006/relationships/theme" Target="../theme/theme7.xml"/><Relationship Id="rId13" Type="http://schemas.openxmlformats.org/officeDocument/2006/relationships/image" Target="../media/image5.jpg"/><Relationship Id="rId14" Type="http://schemas.openxmlformats.org/officeDocument/2006/relationships/image" Target="../media/image6.png"/><Relationship Id="rId1" Type="http://schemas.openxmlformats.org/officeDocument/2006/relationships/slideLayout" Target="../slideLayouts/slideLayout72.xml"/><Relationship Id="rId2" Type="http://schemas.openxmlformats.org/officeDocument/2006/relationships/slideLayout" Target="../slideLayouts/slideLayout73.xml"/><Relationship Id="rId3" Type="http://schemas.openxmlformats.org/officeDocument/2006/relationships/slideLayout" Target="../slideLayouts/slideLayout74.xml"/><Relationship Id="rId4" Type="http://schemas.openxmlformats.org/officeDocument/2006/relationships/slideLayout" Target="../slideLayouts/slideLayout75.xml"/><Relationship Id="rId5" Type="http://schemas.openxmlformats.org/officeDocument/2006/relationships/slideLayout" Target="../slideLayouts/slideLayout76.xml"/><Relationship Id="rId6" Type="http://schemas.openxmlformats.org/officeDocument/2006/relationships/slideLayout" Target="../slideLayouts/slideLayout77.xml"/><Relationship Id="rId7" Type="http://schemas.openxmlformats.org/officeDocument/2006/relationships/slideLayout" Target="../slideLayouts/slideLayout78.xml"/><Relationship Id="rId8" Type="http://schemas.openxmlformats.org/officeDocument/2006/relationships/slideLayout" Target="../slideLayouts/slideLayout79.xml"/><Relationship Id="rId9" Type="http://schemas.openxmlformats.org/officeDocument/2006/relationships/slideLayout" Target="../slideLayouts/slideLayout80.xml"/><Relationship Id="rId10" Type="http://schemas.openxmlformats.org/officeDocument/2006/relationships/slideLayout" Target="../slideLayouts/slideLayout8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auto">
      <p:bgPr>
        <a:gradFill rotWithShape="0">
          <a:gsLst>
            <a:gs pos="0">
              <a:srgbClr val="000047"/>
            </a:gs>
            <a:gs pos="100000">
              <a:srgbClr val="000099"/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8738" y="38100"/>
            <a:ext cx="8975725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54050" y="1476375"/>
            <a:ext cx="8153400" cy="50292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5426" r:id="rId1"/>
    <p:sldLayoutId id="2147485427" r:id="rId2"/>
    <p:sldLayoutId id="2147485428" r:id="rId3"/>
    <p:sldLayoutId id="2147485429" r:id="rId4"/>
    <p:sldLayoutId id="2147485430" r:id="rId5"/>
    <p:sldLayoutId id="2147485431" r:id="rId6"/>
    <p:sldLayoutId id="2147485432" r:id="rId7"/>
    <p:sldLayoutId id="2147485433" r:id="rId8"/>
    <p:sldLayoutId id="2147485434" r:id="rId9"/>
    <p:sldLayoutId id="2147485435" r:id="rId10"/>
    <p:sldLayoutId id="2147485436" r:id="rId11"/>
    <p:sldLayoutId id="2147485437" r:id="rId12"/>
    <p:sldLayoutId id="2147485438" r:id="rId13"/>
    <p:sldLayoutId id="2147485439" r:id="rId14"/>
    <p:sldLayoutId id="2147485440" r:id="rId15"/>
    <p:sldLayoutId id="2147485441" r:id="rId16"/>
    <p:sldLayoutId id="2147485442" r:id="rId17"/>
    <p:sldLayoutId id="2147485461" r:id="rId18"/>
    <p:sldLayoutId id="2147485464" r:id="rId19"/>
    <p:sldLayoutId id="2147485465" r:id="rId20"/>
    <p:sldLayoutId id="2147485466" r:id="rId21"/>
  </p:sldLayoutIdLst>
  <p:transition spd="med" advClick="0"/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ＭＳ Ｐゴシック" pitchFamily="34" charset="-128"/>
          <a:cs typeface="ＭＳ Ｐゴシック" charset="0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  <a:ea typeface="ＭＳ Ｐゴシック" pitchFamily="34" charset="-128"/>
          <a:cs typeface="ＭＳ Ｐゴシック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latin typeface="+mn-lt"/>
          <a:ea typeface="ＭＳ Ｐゴシック" pitchFamily="34" charset="-128"/>
          <a:cs typeface="ＭＳ Ｐゴシック" charset="0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2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–"/>
        <a:defRPr sz="20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  <a:ea typeface="ＭＳ Ｐゴシック" pitchFamily="34" charset="-128"/>
          <a:cs typeface="ＭＳ Ｐゴシック" pitchFamily="34" charset="-128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307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3927475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076" name="Slide Number Placeholder 3"/>
          <p:cNvSpPr txBox="1">
            <a:spLocks/>
          </p:cNvSpPr>
          <p:nvPr/>
        </p:nvSpPr>
        <p:spPr bwMode="auto">
          <a:xfrm>
            <a:off x="8686800" y="6540500"/>
            <a:ext cx="485775" cy="365125"/>
          </a:xfrm>
          <a:prstGeom prst="rect">
            <a:avLst/>
          </a:prstGeom>
          <a:noFill/>
          <a:ln>
            <a:noFill/>
          </a:ln>
          <a:extLst/>
        </p:spPr>
        <p:txBody>
          <a:bodyPr/>
          <a:lstStyle>
            <a:lvl1pPr defTabSz="4572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defRPr/>
            </a:pPr>
            <a:fld id="{369EA229-0162-5442-A8BE-F40D93D0DE14}" type="slidenum">
              <a:rPr lang="en-US" sz="1200" b="0" smtClean="0">
                <a:solidFill>
                  <a:srgbClr val="FFFFFF"/>
                </a:solidFill>
                <a:cs typeface="Arial" charset="0"/>
              </a:rPr>
              <a:pPr algn="r" eaLnBrk="1" hangingPunct="1">
                <a:defRPr/>
              </a:pPr>
              <a:t>‹#›</a:t>
            </a:fld>
            <a:endParaRPr lang="en-US" sz="1200" b="0" smtClean="0">
              <a:solidFill>
                <a:srgbClr val="FFFFFF"/>
              </a:solidFill>
              <a:cs typeface="Arial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5444" r:id="rId1"/>
    <p:sldLayoutId id="2147485445" r:id="rId2"/>
    <p:sldLayoutId id="2147485446" r:id="rId3"/>
    <p:sldLayoutId id="2147485447" r:id="rId4"/>
    <p:sldLayoutId id="2147485448" r:id="rId5"/>
    <p:sldLayoutId id="2147485449" r:id="rId6"/>
    <p:sldLayoutId id="2147485450" r:id="rId7"/>
    <p:sldLayoutId id="2147485451" r:id="rId8"/>
    <p:sldLayoutId id="2147485452" r:id="rId9"/>
    <p:sldLayoutId id="2147485453" r:id="rId10"/>
    <p:sldLayoutId id="2147485454" r:id="rId11"/>
  </p:sldLayoutIdLst>
  <p:transition spd="med" advClick="0"/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+mj-lt"/>
          <a:ea typeface="ＭＳ Ｐゴシック" pitchFamily="34" charset="-128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ＭＳ Ｐゴシック" pitchFamily="34" charset="-128"/>
          <a:cs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ＭＳ Ｐゴシック" pitchFamily="34" charset="-128"/>
          <a:cs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ＭＳ Ｐゴシック" pitchFamily="34" charset="-128"/>
          <a:cs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Calibri" pitchFamily="34" charset="0"/>
          <a:ea typeface="ＭＳ Ｐゴシック" pitchFamily="34" charset="-128"/>
          <a:cs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MS PGothic" pitchFamily="34" charset="-128"/>
          <a:cs typeface="Arial" charset="0"/>
        </a:defRPr>
      </a:lvl9pPr>
    </p:titleStyle>
    <p:bodyStyle>
      <a:lvl1pPr marL="282575" indent="-282575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8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1pPr>
      <a:lvl2pPr marL="647700" indent="-350838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–"/>
        <a:defRPr sz="24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2pPr>
      <a:lvl3pPr marL="930275" indent="-266700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•"/>
        <a:defRPr sz="2000"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3pPr>
      <a:lvl4pPr marL="1219200" indent="-304800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–"/>
        <a:defRPr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4pPr>
      <a:lvl5pPr marL="1485900" indent="-258763" algn="l" defTabSz="457200" rtl="0" eaLnBrk="0" fontAlgn="base" hangingPunct="0">
        <a:spcBef>
          <a:spcPct val="0"/>
        </a:spcBef>
        <a:spcAft>
          <a:spcPts val="600"/>
        </a:spcAft>
        <a:buFont typeface="Arial" charset="0"/>
        <a:buChar char="»"/>
        <a:defRPr>
          <a:solidFill>
            <a:schemeClr val="tx1"/>
          </a:solidFill>
          <a:latin typeface="+mn-lt"/>
          <a:ea typeface="ＭＳ Ｐゴシック" pitchFamily="34" charset="-128"/>
          <a:cs typeface="+mn-cs"/>
        </a:defRPr>
      </a:lvl5pPr>
      <a:lvl6pPr marL="25146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468313" y="490538"/>
            <a:ext cx="8280400" cy="9223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4099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68313" y="1700213"/>
            <a:ext cx="8280400" cy="439578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4100" name="Picture 9" descr="3 logos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1" name="Picture 2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9" name="Straight Connector 8"/>
          <p:cNvCxnSpPr/>
          <p:nvPr/>
        </p:nvCxnSpPr>
        <p:spPr>
          <a:xfrm flipH="1">
            <a:off x="468313" y="1412875"/>
            <a:ext cx="8280400" cy="0"/>
          </a:xfrm>
          <a:prstGeom prst="line">
            <a:avLst/>
          </a:prstGeom>
          <a:ln w="41275" cmpd="sng">
            <a:solidFill>
              <a:srgbClr val="007C85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4103" name="Picture 2" descr="ASCO AM 12 Logo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02413" y="6219825"/>
            <a:ext cx="2543175" cy="628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5456" r:id="rId1"/>
    <p:sldLayoutId id="2147485457" r:id="rId2"/>
    <p:sldLayoutId id="2147485458" r:id="rId3"/>
    <p:sldLayoutId id="2147485459" r:id="rId4"/>
    <p:sldLayoutId id="2147485460" r:id="rId5"/>
  </p:sldLayoutIdLst>
  <p:transition spd="med" advClick="0"/>
  <p:timing>
    <p:tnLst>
      <p:par>
        <p:cTn id="1" dur="indefinite" restart="never" nodeType="tmRoot"/>
      </p:par>
    </p:tnLst>
  </p:timing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7C85"/>
          </a:solidFill>
          <a:latin typeface="+mj-lt"/>
          <a:ea typeface="ヒラギノ角ゴ Pro W3" charset="-128"/>
          <a:cs typeface="ヒラギノ角ゴ Pro W3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7C85"/>
          </a:solidFill>
          <a:latin typeface="Arial" pitchFamily="34" charset="0"/>
          <a:ea typeface="ヒラギノ角ゴ Pro W3" charset="-128"/>
          <a:cs typeface="ヒラギノ角ゴ Pro W3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7C85"/>
          </a:solidFill>
          <a:latin typeface="Arial" pitchFamily="34" charset="0"/>
          <a:ea typeface="ヒラギノ角ゴ Pro W3" charset="-128"/>
          <a:cs typeface="ヒラギノ角ゴ Pro W3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7C85"/>
          </a:solidFill>
          <a:latin typeface="Arial" pitchFamily="34" charset="0"/>
          <a:ea typeface="ヒラギノ角ゴ Pro W3" charset="-128"/>
          <a:cs typeface="ヒラギノ角ゴ Pro W3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007C85"/>
          </a:solidFill>
          <a:latin typeface="Arial" pitchFamily="34" charset="0"/>
          <a:ea typeface="ヒラギノ角ゴ Pro W3" charset="-128"/>
          <a:cs typeface="ヒラギノ角ゴ Pro W3" charset="-128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BC557"/>
          </a:solidFill>
          <a:latin typeface="Arial" pitchFamily="-1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BC557"/>
          </a:solidFill>
          <a:latin typeface="Arial" pitchFamily="-1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BC557"/>
          </a:solidFill>
          <a:latin typeface="Arial" pitchFamily="-1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600" b="1">
          <a:solidFill>
            <a:srgbClr val="9BC557"/>
          </a:solidFill>
          <a:latin typeface="Arial" pitchFamily="-12" charset="0"/>
        </a:defRPr>
      </a:lvl9pPr>
    </p:titleStyle>
    <p:bodyStyle>
      <a:lvl1pPr marL="266700" indent="-266700" algn="l" rtl="0" eaLnBrk="0" fontAlgn="base" hangingPunct="0">
        <a:spcBef>
          <a:spcPct val="0"/>
        </a:spcBef>
        <a:spcAft>
          <a:spcPts val="600"/>
        </a:spcAft>
        <a:buClr>
          <a:srgbClr val="007C85"/>
        </a:buClr>
        <a:buChar char="•"/>
        <a:defRPr sz="2000">
          <a:solidFill>
            <a:srgbClr val="007C85"/>
          </a:solidFill>
          <a:latin typeface="+mn-lt"/>
          <a:ea typeface="ヒラギノ角ゴ Pro W3" charset="-128"/>
          <a:cs typeface="ヒラギノ角ゴ Pro W3" charset="-128"/>
        </a:defRPr>
      </a:lvl1pPr>
      <a:lvl2pPr marL="808038" indent="-266700" algn="l" rtl="0" eaLnBrk="0" fontAlgn="base" hangingPunct="0">
        <a:spcBef>
          <a:spcPct val="0"/>
        </a:spcBef>
        <a:spcAft>
          <a:spcPts val="600"/>
        </a:spcAft>
        <a:buClr>
          <a:srgbClr val="007C85"/>
        </a:buClr>
        <a:buFont typeface="Wingdings" charset="0"/>
        <a:buChar char="§"/>
        <a:defRPr sz="2000">
          <a:solidFill>
            <a:schemeClr val="bg2"/>
          </a:solidFill>
          <a:latin typeface="+mn-lt"/>
          <a:ea typeface="ヒラギノ角ゴ Pro W3" pitchFamily="-12" charset="-128"/>
          <a:cs typeface="ヒラギノ角ゴ Pro W3"/>
        </a:defRPr>
      </a:lvl2pPr>
      <a:lvl3pPr marL="1257300" indent="-182563" algn="l" rtl="0" eaLnBrk="0" fontAlgn="base" hangingPunct="0">
        <a:spcBef>
          <a:spcPct val="0"/>
        </a:spcBef>
        <a:spcAft>
          <a:spcPts val="600"/>
        </a:spcAft>
        <a:buClr>
          <a:srgbClr val="007C85"/>
        </a:buClr>
        <a:buFont typeface="Times" charset="0"/>
        <a:buChar char="•"/>
        <a:defRPr sz="2000">
          <a:solidFill>
            <a:srgbClr val="007C85"/>
          </a:solidFill>
          <a:latin typeface="+mn-lt"/>
          <a:ea typeface="ヒラギノ角ゴ Pro W3" pitchFamily="-12" charset="-128"/>
          <a:cs typeface="ヒラギノ角ゴ Pro W3"/>
        </a:defRPr>
      </a:lvl3pPr>
      <a:lvl4pPr marL="1882775" indent="-266700" algn="l" rtl="0" eaLnBrk="0" fontAlgn="base" hangingPunct="0">
        <a:spcBef>
          <a:spcPct val="0"/>
        </a:spcBef>
        <a:spcAft>
          <a:spcPts val="600"/>
        </a:spcAft>
        <a:buClr>
          <a:srgbClr val="007C85"/>
        </a:buClr>
        <a:buFont typeface="Times" charset="0"/>
        <a:buChar char="•"/>
        <a:defRPr sz="2000">
          <a:solidFill>
            <a:srgbClr val="007C85"/>
          </a:solidFill>
          <a:latin typeface="+mn-lt"/>
          <a:ea typeface="ヒラギノ角ゴ Pro W3" pitchFamily="-12" charset="-128"/>
          <a:cs typeface="ヒラギノ角ゴ Pro W3"/>
        </a:defRPr>
      </a:lvl4pPr>
      <a:lvl5pPr marL="2422525" indent="-266700" algn="l" rtl="0" eaLnBrk="0" fontAlgn="base" hangingPunct="0">
        <a:spcBef>
          <a:spcPct val="0"/>
        </a:spcBef>
        <a:spcAft>
          <a:spcPts val="600"/>
        </a:spcAft>
        <a:buClr>
          <a:srgbClr val="007C85"/>
        </a:buClr>
        <a:buFont typeface="Times" charset="0"/>
        <a:buChar char="•"/>
        <a:defRPr sz="2000">
          <a:solidFill>
            <a:srgbClr val="007C85"/>
          </a:solidFill>
          <a:latin typeface="+mn-lt"/>
          <a:ea typeface="ヒラギノ角ゴ Pro W3" pitchFamily="-12" charset="-128"/>
          <a:cs typeface="ヒラギノ角ゴ Pro W3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4A9ACD"/>
        </a:buClr>
        <a:buFont typeface="Courier New" pitchFamily="-12" charset="0"/>
        <a:buChar char="-"/>
        <a:defRPr sz="2000">
          <a:solidFill>
            <a:schemeClr val="tx1"/>
          </a:solidFill>
          <a:latin typeface="+mn-lt"/>
          <a:ea typeface="ヒラギノ角ゴ Pro W3" pitchFamily="-12" charset="-128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4A9ACD"/>
        </a:buClr>
        <a:buFont typeface="Courier New" pitchFamily="-12" charset="0"/>
        <a:buChar char="-"/>
        <a:defRPr sz="2000">
          <a:solidFill>
            <a:schemeClr val="tx1"/>
          </a:solidFill>
          <a:latin typeface="+mn-lt"/>
          <a:ea typeface="ヒラギノ角ゴ Pro W3" pitchFamily="-12" charset="-128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4A9ACD"/>
        </a:buClr>
        <a:buFont typeface="Courier New" pitchFamily="-12" charset="0"/>
        <a:buChar char="-"/>
        <a:defRPr sz="2000">
          <a:solidFill>
            <a:schemeClr val="tx1"/>
          </a:solidFill>
          <a:latin typeface="+mn-lt"/>
          <a:ea typeface="ヒラギノ角ゴ Pro W3" pitchFamily="-12" charset="-128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4A9ACD"/>
        </a:buClr>
        <a:buFont typeface="Courier New" pitchFamily="-12" charset="0"/>
        <a:buChar char="-"/>
        <a:defRPr sz="2000">
          <a:solidFill>
            <a:schemeClr val="tx1"/>
          </a:solidFill>
          <a:latin typeface="+mn-lt"/>
          <a:ea typeface="ヒラギノ角ゴ Pro W3" pitchFamily="-12" charset="-128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1252034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468" r:id="rId1"/>
    <p:sldLayoutId id="2147485469" r:id="rId2"/>
    <p:sldLayoutId id="2147485470" r:id="rId3"/>
    <p:sldLayoutId id="2147485471" r:id="rId4"/>
    <p:sldLayoutId id="2147485472" r:id="rId5"/>
    <p:sldLayoutId id="2147485473" r:id="rId6"/>
    <p:sldLayoutId id="2147485474" r:id="rId7"/>
    <p:sldLayoutId id="2147485475" r:id="rId8"/>
    <p:sldLayoutId id="2147485476" r:id="rId9"/>
    <p:sldLayoutId id="2147485477" r:id="rId10"/>
    <p:sldLayoutId id="2147485478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159567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480" r:id="rId1"/>
    <p:sldLayoutId id="2147485481" r:id="rId2"/>
    <p:sldLayoutId id="2147485482" r:id="rId3"/>
    <p:sldLayoutId id="2147485483" r:id="rId4"/>
    <p:sldLayoutId id="2147485484" r:id="rId5"/>
    <p:sldLayoutId id="2147485485" r:id="rId6"/>
    <p:sldLayoutId id="2147485486" r:id="rId7"/>
    <p:sldLayoutId id="2147485487" r:id="rId8"/>
    <p:sldLayoutId id="2147485488" r:id="rId9"/>
    <p:sldLayoutId id="2147485489" r:id="rId10"/>
    <p:sldLayoutId id="2147485490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2797647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492" r:id="rId1"/>
    <p:sldLayoutId id="2147485493" r:id="rId2"/>
    <p:sldLayoutId id="2147485494" r:id="rId3"/>
    <p:sldLayoutId id="2147485495" r:id="rId4"/>
    <p:sldLayoutId id="2147485496" r:id="rId5"/>
    <p:sldLayoutId id="2147485497" r:id="rId6"/>
    <p:sldLayoutId id="2147485498" r:id="rId7"/>
    <p:sldLayoutId id="2147485499" r:id="rId8"/>
    <p:sldLayoutId id="2147485500" r:id="rId9"/>
    <p:sldLayoutId id="2147485501" r:id="rId10"/>
    <p:sldLayoutId id="2147485502" r:id="rId11"/>
    <p:sldLayoutId id="2147485503" r:id="rId12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SecondOpinion_PPT_Background_v2dfr.png"/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6BFECD78-3C8E-49F2-8FAB-59489D168ABB}" type="datetimeFigureOut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6/20/17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455613" eaLnBrk="1" hangingPunct="1"/>
            <a:fld id="{0FB56013-B943-42BA-886F-6F9D4EB85E9D}" type="slidenum">
              <a:rPr lang="en-US" smtClean="0">
                <a:solidFill>
                  <a:prstClr val="white">
                    <a:tint val="75000"/>
                  </a:prstClr>
                </a:solidFill>
                <a:latin typeface="Arial" pitchFamily="-72" charset="0"/>
                <a:ea typeface="MS PGothic" charset="0"/>
                <a:cs typeface="MS PGothic" charset="0"/>
              </a:rPr>
              <a:pPr defTabSz="455613" eaLnBrk="1" hangingPunct="1"/>
              <a:t>‹#›</a:t>
            </a:fld>
            <a:endParaRPr lang="en-US">
              <a:solidFill>
                <a:prstClr val="white">
                  <a:tint val="75000"/>
                </a:prstClr>
              </a:solidFill>
              <a:latin typeface="Arial" pitchFamily="-72" charset="0"/>
              <a:ea typeface="MS PGothic" charset="0"/>
              <a:cs typeface="MS PGothic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02386745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5505" r:id="rId1"/>
    <p:sldLayoutId id="2147485506" r:id="rId2"/>
    <p:sldLayoutId id="2147485507" r:id="rId3"/>
    <p:sldLayoutId id="2147485508" r:id="rId4"/>
    <p:sldLayoutId id="2147485509" r:id="rId5"/>
    <p:sldLayoutId id="2147485510" r:id="rId6"/>
    <p:sldLayoutId id="2147485511" r:id="rId7"/>
    <p:sldLayoutId id="2147485512" r:id="rId8"/>
    <p:sldLayoutId id="2147485513" r:id="rId9"/>
    <p:sldLayoutId id="2147485514" r:id="rId10"/>
    <p:sldLayoutId id="2147485515" r:id="rId11"/>
  </p:sldLayoutIdLst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3333FF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bg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Relationship Id="rId2" Type="http://schemas.openxmlformats.org/officeDocument/2006/relationships/notesSlide" Target="../notesSlides/notesSlide6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Relationship Id="rId3" Type="http://schemas.openxmlformats.org/officeDocument/2006/relationships/chart" Target="../charts/char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tags" Target="../tags/tag4.xml"/><Relationship Id="rId2" Type="http://schemas.openxmlformats.org/officeDocument/2006/relationships/slideLayout" Target="../slideLayouts/slideLayout61.xml"/><Relationship Id="rId3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8.xml"/><Relationship Id="rId3" Type="http://schemas.openxmlformats.org/officeDocument/2006/relationships/chart" Target="../charts/char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tags" Target="../tags/tag5.xml"/><Relationship Id="rId2" Type="http://schemas.openxmlformats.org/officeDocument/2006/relationships/slideLayout" Target="../slideLayouts/slideLayout73.xml"/><Relationship Id="rId3" Type="http://schemas.openxmlformats.org/officeDocument/2006/relationships/image" Target="../media/image10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2.emf"/><Relationship Id="rId3" Type="http://schemas.openxmlformats.org/officeDocument/2006/relationships/image" Target="../media/image13.jp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emf"/><Relationship Id="rId3" Type="http://schemas.openxmlformats.org/officeDocument/2006/relationships/image" Target="../media/image15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image" Target="../media/image17.emf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4" Type="http://schemas.openxmlformats.org/officeDocument/2006/relationships/image" Target="../media/image1.png"/><Relationship Id="rId5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3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tags" Target="../tags/tag6.xml"/><Relationship Id="rId2" Type="http://schemas.openxmlformats.org/officeDocument/2006/relationships/slideLayout" Target="../slideLayouts/slideLayout18.xml"/><Relationship Id="rId3" Type="http://schemas.openxmlformats.org/officeDocument/2006/relationships/notesSlide" Target="../notesSlides/notesSlide14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5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4" Type="http://schemas.openxmlformats.org/officeDocument/2006/relationships/notesSlide" Target="../notesSlides/notesSlide16.xml"/><Relationship Id="rId5" Type="http://schemas.openxmlformats.org/officeDocument/2006/relationships/oleObject" Target="../embeddings/oleObject1.bin"/><Relationship Id="rId6" Type="http://schemas.openxmlformats.org/officeDocument/2006/relationships/image" Target="../media/image19.wmf"/><Relationship Id="rId7" Type="http://schemas.openxmlformats.org/officeDocument/2006/relationships/image" Target="../media/image20.emf"/><Relationship Id="rId1" Type="http://schemas.openxmlformats.org/officeDocument/2006/relationships/vmlDrawing" Target="../drawings/vmlDrawing1.vml"/><Relationship Id="rId2" Type="http://schemas.openxmlformats.org/officeDocument/2006/relationships/tags" Target="../tags/tag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21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Relationship Id="rId2" Type="http://schemas.openxmlformats.org/officeDocument/2006/relationships/notesSlide" Target="../notesSlides/notesSlide1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17.em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tags" Target="../tags/tag2.xml"/><Relationship Id="rId2" Type="http://schemas.openxmlformats.org/officeDocument/2006/relationships/slideLayout" Target="../slideLayouts/slideLayout39.xml"/><Relationship Id="rId3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Relationship Id="rId3" Type="http://schemas.openxmlformats.org/officeDocument/2006/relationships/chart" Target="../charts/char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tags" Target="../tags/tag3.xml"/><Relationship Id="rId2" Type="http://schemas.openxmlformats.org/officeDocument/2006/relationships/slideLayout" Target="../slideLayouts/slideLayout50.xml"/><Relationship Id="rId3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 txBox="1">
            <a:spLocks/>
          </p:cNvSpPr>
          <p:nvPr/>
        </p:nvSpPr>
        <p:spPr bwMode="auto">
          <a:xfrm>
            <a:off x="838200" y="2209800"/>
            <a:ext cx="7410400" cy="1752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defTabSz="4572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</a:pPr>
            <a:r>
              <a:rPr lang="en-US" sz="2600" b="1" dirty="0">
                <a:latin typeface="Arial"/>
                <a:cs typeface="Arial"/>
              </a:rPr>
              <a:t>Please note, these are the </a:t>
            </a:r>
            <a:r>
              <a:rPr lang="en-US" sz="2600" b="1" dirty="0" smtClean="0">
                <a:latin typeface="Arial"/>
                <a:cs typeface="Arial"/>
              </a:rPr>
              <a:t>actual</a:t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 </a:t>
            </a:r>
            <a:r>
              <a:rPr lang="en-US" sz="2600" b="1" dirty="0">
                <a:latin typeface="Arial"/>
                <a:cs typeface="Arial"/>
              </a:rPr>
              <a:t>video-recorded proceedings from the </a:t>
            </a:r>
            <a:r>
              <a:rPr lang="en-US" sz="2600" b="1" dirty="0" smtClean="0">
                <a:latin typeface="Arial"/>
                <a:cs typeface="Arial"/>
              </a:rPr>
              <a:t/>
            </a:r>
            <a:br>
              <a:rPr lang="en-US" sz="2600" b="1" dirty="0" smtClean="0">
                <a:latin typeface="Arial"/>
                <a:cs typeface="Arial"/>
              </a:rPr>
            </a:br>
            <a:r>
              <a:rPr lang="en-US" sz="2600" b="1" dirty="0" smtClean="0">
                <a:latin typeface="Arial"/>
                <a:cs typeface="Arial"/>
              </a:rPr>
              <a:t>live </a:t>
            </a:r>
            <a:r>
              <a:rPr lang="en-US" sz="2600" b="1" dirty="0">
                <a:latin typeface="Arial"/>
                <a:cs typeface="Arial"/>
              </a:rPr>
              <a:t>CME event and may include the use of trade names and other raw, unedited content. </a:t>
            </a:r>
            <a:endParaRPr lang="en-US" sz="2600" dirty="0"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5963071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spcBef>
                <a:spcPts val="1200"/>
              </a:spcBef>
            </a:pPr>
            <a:r>
              <a:rPr lang="en-US" noProof="0" dirty="0"/>
              <a:t>The patient was treated with </a:t>
            </a:r>
            <a:r>
              <a:rPr lang="en-US" smtClean="0"/>
              <a:t>bevacizumab</a:t>
            </a:r>
            <a:r>
              <a:rPr lang="en-US"/>
              <a:t> </a:t>
            </a:r>
            <a:r>
              <a:rPr lang="en-US" noProof="0" smtClean="0"/>
              <a:t>15 </a:t>
            </a:r>
            <a:r>
              <a:rPr lang="en-US" noProof="0" dirty="0"/>
              <a:t>mg/kg IV in combination with carboplatin AUC5 and paclitaxel </a:t>
            </a:r>
            <a:br>
              <a:rPr lang="en-US" noProof="0" dirty="0"/>
            </a:br>
            <a:r>
              <a:rPr lang="en-US" noProof="0" dirty="0"/>
              <a:t>175 mg/m</a:t>
            </a:r>
            <a:r>
              <a:rPr lang="en-US" baseline="30000" noProof="0" dirty="0"/>
              <a:t>2</a:t>
            </a:r>
            <a:r>
              <a:rPr lang="en-US" noProof="0" dirty="0"/>
              <a:t> every 3 weeks for 6 cycles</a:t>
            </a:r>
          </a:p>
          <a:p>
            <a:pPr>
              <a:spcBef>
                <a:spcPts val="1200"/>
              </a:spcBef>
            </a:pPr>
            <a:r>
              <a:rPr lang="en-US" noProof="0" dirty="0"/>
              <a:t>After cycle 2, patient experienced increase in BP: </a:t>
            </a:r>
          </a:p>
          <a:p>
            <a:pPr marL="344488" indent="0">
              <a:spcBef>
                <a:spcPts val="0"/>
              </a:spcBef>
              <a:buNone/>
            </a:pPr>
            <a:r>
              <a:rPr lang="en-US" noProof="0" dirty="0"/>
              <a:t>156/94 mm Hg (grade 2 hypertension)</a:t>
            </a:r>
          </a:p>
          <a:p>
            <a:pPr>
              <a:spcBef>
                <a:spcPts val="1200"/>
              </a:spcBef>
            </a:pPr>
            <a:r>
              <a:rPr lang="en-US" noProof="0" dirty="0"/>
              <a:t>Continued diuretic and added ACE inhibitor</a:t>
            </a:r>
          </a:p>
          <a:p>
            <a:pPr>
              <a:spcBef>
                <a:spcPts val="1200"/>
              </a:spcBef>
            </a:pPr>
            <a:r>
              <a:rPr lang="en-US" noProof="0" dirty="0"/>
              <a:t>At follow-up, BP was controlled (126/80 mm Hg)</a:t>
            </a:r>
          </a:p>
          <a:p>
            <a:pPr>
              <a:spcBef>
                <a:spcPts val="1200"/>
              </a:spcBef>
            </a:pPr>
            <a:r>
              <a:rPr lang="en-US" noProof="0" dirty="0"/>
              <a:t>Patient continued </a:t>
            </a:r>
            <a:r>
              <a:rPr lang="en-US" noProof="0" dirty="0" err="1" smtClean="0"/>
              <a:t>bevacizumab</a:t>
            </a:r>
            <a:r>
              <a:rPr lang="en-US" noProof="0" dirty="0" smtClean="0"/>
              <a:t> + </a:t>
            </a:r>
            <a:r>
              <a:rPr lang="en-US" noProof="0" dirty="0"/>
              <a:t>carboplatin + paclitaxel </a:t>
            </a:r>
          </a:p>
          <a:p>
            <a:pPr>
              <a:spcBef>
                <a:spcPts val="1200"/>
              </a:spcBef>
            </a:pPr>
            <a:r>
              <a:rPr lang="en-US" noProof="0" dirty="0"/>
              <a:t>Continued antihypertensive therapy and BP monitoring</a:t>
            </a:r>
          </a:p>
        </p:txBody>
      </p:sp>
      <p:sp>
        <p:nvSpPr>
          <p:cNvPr id="7" name="Title 2"/>
          <p:cNvSpPr txBox="1">
            <a:spLocks/>
          </p:cNvSpPr>
          <p:nvPr/>
        </p:nvSpPr>
        <p:spPr>
          <a:xfrm>
            <a:off x="58738" y="288098"/>
            <a:ext cx="8975725" cy="893001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mtClean="0"/>
              <a:t>Platinum Sensitive Relapse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4293220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A 65-year-old woman s/p </a:t>
            </a:r>
            <a:r>
              <a:rPr lang="en-US" sz="22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200" b="1" dirty="0" smtClean="0">
                <a:solidFill>
                  <a:srgbClr val="FFFFFF"/>
                </a:solidFill>
              </a:rPr>
              <a:t> surgery and 6 cycles of carboplatin/paclitaxel for Stage III EOC is found </a:t>
            </a:r>
            <a:r>
              <a:rPr lang="en-US" sz="2200" b="1" u="sng" dirty="0" smtClean="0">
                <a:solidFill>
                  <a:srgbClr val="FFFFFF"/>
                </a:solidFill>
              </a:rPr>
              <a:t>1 year later</a:t>
            </a:r>
            <a:r>
              <a:rPr lang="en-US" sz="2200" b="1" dirty="0" smtClean="0">
                <a:solidFill>
                  <a:srgbClr val="FFFFFF"/>
                </a:solidFill>
              </a:rPr>
              <a:t> to have pelvic and retroperitoneal nodes that are biopsy-confirmed recurrence. The patient is BRCA germline mutation-negative. What systemic treatment would you likely recommend?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063401706"/>
              </p:ext>
            </p:extLst>
          </p:nvPr>
        </p:nvGraphicFramePr>
        <p:xfrm>
          <a:off x="244867" y="2654300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65401378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79192" y="2600824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192" y="3094483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>
              <a:lnSpc>
                <a:spcPts val="1120"/>
              </a:lnSpc>
            </a:pPr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 q3wk + bevacizumab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2679192" y="3603414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4089023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>
              <a:lnSpc>
                <a:spcPts val="1000"/>
              </a:lnSpc>
            </a:pPr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Multiple chemotherapies +/- bevacizumab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5746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>
              <a:lnSpc>
                <a:spcPts val="1020"/>
              </a:lnSpc>
            </a:pPr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 q3wk + bevacizumab 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3840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with Stage IIIA EOC undergoes optimal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then receives 6 cycles of carboplatin/paclitaxel. One year later, elevated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CA-125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leads to a CT scan, which reveals pelvic and retroperitoneal nodes that are biopsy-confirmed recurrence. The patient is BRCA germline mutation-negative.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/>
            </a:r>
            <a:b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What treatment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would you recommend?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520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Carboplatin/PLD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79192" y="55172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>
              <a:lnSpc>
                <a:spcPts val="1120"/>
              </a:lnSpc>
            </a:pPr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Carboplatin/paclitaxel q3wk + bevacizumab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457200" y="6237312"/>
            <a:ext cx="482453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5613" eaLnBrk="1" hangingPunct="1"/>
            <a:r>
              <a:rPr lang="en-US" sz="1600" b="0" dirty="0">
                <a:solidFill>
                  <a:prstClr val="white"/>
                </a:solidFill>
                <a:ea typeface="Arial" charset="0"/>
                <a:cs typeface="Arial" charset="0"/>
              </a:rPr>
              <a:t>PLD = </a:t>
            </a:r>
            <a:r>
              <a:rPr lang="en-US" sz="1600" b="0" dirty="0" err="1">
                <a:solidFill>
                  <a:prstClr val="white"/>
                </a:solidFill>
                <a:ea typeface="Arial" charset="0"/>
                <a:cs typeface="Arial" charset="0"/>
              </a:rPr>
              <a:t>pegylated</a:t>
            </a:r>
            <a:r>
              <a:rPr lang="en-US" sz="1600" b="0" dirty="0">
                <a:solidFill>
                  <a:prstClr val="white"/>
                </a:solidFill>
                <a:ea typeface="Arial" charset="0"/>
                <a:cs typeface="Arial" charset="0"/>
              </a:rPr>
              <a:t> liposomal </a:t>
            </a:r>
            <a:r>
              <a:rPr lang="en-US" sz="1600" b="0" dirty="0" smtClean="0">
                <a:solidFill>
                  <a:prstClr val="white"/>
                </a:solidFill>
                <a:ea typeface="Arial" charset="0"/>
                <a:cs typeface="Arial" charset="0"/>
              </a:rPr>
              <a:t>doxorubicin</a:t>
            </a:r>
            <a:endParaRPr lang="en-US" sz="1600" b="0" dirty="0">
              <a:solidFill>
                <a:prstClr val="white"/>
              </a:solidFill>
              <a:ea typeface="Arial" charset="0"/>
              <a:cs typeface="Arial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06251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200" b="1" dirty="0" smtClean="0">
                <a:solidFill>
                  <a:srgbClr val="FFFFFF"/>
                </a:solidFill>
              </a:rPr>
              <a:t>A 65-year-old woman s/p optimal </a:t>
            </a:r>
            <a:r>
              <a:rPr lang="en-US" sz="22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200" b="1" dirty="0" smtClean="0">
                <a:solidFill>
                  <a:srgbClr val="FFFFFF"/>
                </a:solidFill>
              </a:rPr>
              <a:t> surgery and 6 cycles of carboplatin/paclitaxel for Stage III EOC experiences disease </a:t>
            </a:r>
            <a:r>
              <a:rPr lang="en-US" sz="2200" b="1" u="sng" dirty="0" smtClean="0">
                <a:solidFill>
                  <a:srgbClr val="FFFFFF"/>
                </a:solidFill>
              </a:rPr>
              <a:t>progression 4 months after completion of adjuvant therapy</a:t>
            </a:r>
            <a:r>
              <a:rPr lang="en-US" sz="2200" b="1" dirty="0" smtClean="0">
                <a:solidFill>
                  <a:srgbClr val="FFFFFF"/>
                </a:solidFill>
              </a:rPr>
              <a:t>. The patient is BRCA germline mutation-negative. What would be your most likely recommendation for systemic therapy?</a:t>
            </a:r>
            <a:endParaRPr lang="en-US" sz="22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2876872"/>
              </p:ext>
            </p:extLst>
          </p:nvPr>
        </p:nvGraphicFramePr>
        <p:xfrm>
          <a:off x="244867" y="2654300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98371028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679192" y="2600824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679192" y="3117805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679192" y="4089023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679192" y="45746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38400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65-year-old woman has Stage IIIC EOC s/p optimal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surgery. She receives 6 cycles of carboplatin/paclitaxel, but 4 months after completion of adjuvant therapy there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is disease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progression. The patient is BRCA germline mutation-negative. What </a:t>
            </a:r>
            <a:r>
              <a:rPr lang="en-US" sz="2000" b="1" dirty="0" smtClean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treatment 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would you recommend? 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2679192" y="50520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2679192" y="551723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  <p:sp>
        <p:nvSpPr>
          <p:cNvPr id="35" name="TextBox 34"/>
          <p:cNvSpPr txBox="1"/>
          <p:nvPr/>
        </p:nvSpPr>
        <p:spPr>
          <a:xfrm>
            <a:off x="2679192" y="3611872"/>
            <a:ext cx="577900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Weekly paclitaxel/bevacizumab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64203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sz="3600" smtClean="0">
                <a:latin typeface="MetaPlusNormal-Roman" pitchFamily="34" charset="0"/>
                <a:ea typeface="ＭＳ Ｐゴシック" pitchFamily="34" charset="-128"/>
              </a:rPr>
              <a:t>VERBAL DISCLOSURE</a:t>
            </a:r>
            <a:endParaRPr lang="en-US" altLang="en-US" smtClean="0">
              <a:ea typeface="ＭＳ Ｐゴシック" pitchFamily="34" charset="-128"/>
            </a:endParaRPr>
          </a:p>
        </p:txBody>
      </p:sp>
      <p:sp>
        <p:nvSpPr>
          <p:cNvPr id="5" name="Text Placeholder 2"/>
          <p:cNvSpPr txBox="1">
            <a:spLocks/>
          </p:cNvSpPr>
          <p:nvPr/>
        </p:nvSpPr>
        <p:spPr>
          <a:xfrm>
            <a:off x="645583" y="1604963"/>
            <a:ext cx="8229600" cy="3276600"/>
          </a:xfrm>
          <a:prstGeom prst="rect">
            <a:avLst/>
          </a:prstGeom>
        </p:spPr>
        <p:txBody>
          <a:bodyPr/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b="0" dirty="0" smtClean="0">
                <a:latin typeface="MetaPlusNormal-Roman" charset="0"/>
              </a:rPr>
              <a:t>My institution has received grants for me from Amgen, Genentech, Eli Lilly, Array, TESARO Inc., </a:t>
            </a:r>
            <a:r>
              <a:rPr lang="en-US" sz="2000" b="0" dirty="0" err="1" smtClean="0">
                <a:latin typeface="MetaPlusNormal-Roman" charset="0"/>
              </a:rPr>
              <a:t>Morphotek</a:t>
            </a:r>
            <a:r>
              <a:rPr lang="en-US" sz="2000" b="0" dirty="0" smtClean="0">
                <a:latin typeface="MetaPlusNormal-Roman" charset="0"/>
              </a:rPr>
              <a:t>, and Janssen/Johnson &amp; Johnson.</a:t>
            </a:r>
          </a:p>
          <a:p>
            <a:r>
              <a:rPr lang="en-US" sz="2000" b="0" dirty="0" smtClean="0">
                <a:latin typeface="MetaPlusNormal-Roman" charset="0"/>
              </a:rPr>
              <a:t>I have received honoraria for speakers’ bureaus from Genentech, Roche, AstraZeneca, Myriad, and Janssen/Johnson &amp; Johnson.</a:t>
            </a:r>
          </a:p>
          <a:p>
            <a:r>
              <a:rPr lang="en-US" sz="2000" b="0" dirty="0" smtClean="0">
                <a:latin typeface="MetaPlusNormal-Roman" charset="0"/>
              </a:rPr>
              <a:t>I have received honoraria for my consulting with Merck, TESARO Inc., </a:t>
            </a:r>
            <a:r>
              <a:rPr lang="en-US" sz="2000" b="0" dirty="0" err="1" smtClean="0">
                <a:latin typeface="MetaPlusNormal-Roman" charset="0"/>
              </a:rPr>
              <a:t>Gradalis</a:t>
            </a:r>
            <a:r>
              <a:rPr lang="en-US" sz="2000" b="0" dirty="0" smtClean="0">
                <a:latin typeface="MetaPlusNormal-Roman" charset="0"/>
              </a:rPr>
              <a:t>, </a:t>
            </a:r>
            <a:r>
              <a:rPr lang="en-US" sz="2000" b="0" dirty="0" err="1" smtClean="0">
                <a:latin typeface="MetaPlusNormal-Roman" charset="0"/>
              </a:rPr>
              <a:t>Advaxis</a:t>
            </a:r>
            <a:r>
              <a:rPr lang="en-US" sz="2000" b="0" dirty="0" smtClean="0">
                <a:latin typeface="MetaPlusNormal-Roman" charset="0"/>
              </a:rPr>
              <a:t>, Amgen,  Bayer, </a:t>
            </a:r>
            <a:r>
              <a:rPr lang="en-US" sz="2000" b="0" dirty="0" err="1" smtClean="0">
                <a:latin typeface="MetaPlusNormal-Roman" charset="0"/>
              </a:rPr>
              <a:t>Insys</a:t>
            </a:r>
            <a:r>
              <a:rPr lang="en-US" sz="2000" b="0" dirty="0" smtClean="0">
                <a:latin typeface="MetaPlusNormal-Roman" charset="0"/>
              </a:rPr>
              <a:t>, Clovis, </a:t>
            </a:r>
            <a:r>
              <a:rPr lang="en-US" sz="2000" b="0" dirty="0" err="1" smtClean="0">
                <a:latin typeface="MetaPlusNormal-Roman" charset="0"/>
              </a:rPr>
              <a:t>Mateon</a:t>
            </a:r>
            <a:r>
              <a:rPr lang="en-US" sz="2000" b="0" dirty="0" smtClean="0">
                <a:latin typeface="MetaPlusNormal-Roman" charset="0"/>
              </a:rPr>
              <a:t> (formally </a:t>
            </a:r>
            <a:r>
              <a:rPr lang="en-US" sz="2000" b="0" dirty="0" err="1" smtClean="0">
                <a:latin typeface="MetaPlusNormal-Roman" charset="0"/>
              </a:rPr>
              <a:t>OxiGENE</a:t>
            </a:r>
            <a:r>
              <a:rPr lang="en-US" sz="2000" b="0" dirty="0" smtClean="0">
                <a:latin typeface="MetaPlusNormal-Roman" charset="0"/>
              </a:rPr>
              <a:t>), Roche, Genentech, AstraZeneca, Pfizer, and PPD.</a:t>
            </a:r>
          </a:p>
          <a:p>
            <a:r>
              <a:rPr lang="en-US" sz="2000" b="0" dirty="0" smtClean="0">
                <a:latin typeface="MetaPlusNormal-Roman" charset="0"/>
              </a:rPr>
              <a:t>I agree that the content of this presentation will be well balanced, unbiased, and evidence-based. Opinions that are not supported by evidence or are supported by limited or preliminary evidence will be so identified.</a:t>
            </a:r>
            <a:endParaRPr lang="en-US" sz="2000" b="0" dirty="0">
              <a:latin typeface="MetaPlusNormal-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8154570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3"/>
          <p:cNvSpPr>
            <a:spLocks noChangeArrowheads="1"/>
          </p:cNvSpPr>
          <p:nvPr/>
        </p:nvSpPr>
        <p:spPr bwMode="auto">
          <a:xfrm>
            <a:off x="3109913" y="2297113"/>
            <a:ext cx="4819650" cy="1055687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52226" name="Rectangle 4"/>
          <p:cNvSpPr>
            <a:spLocks noChangeArrowheads="1"/>
          </p:cNvSpPr>
          <p:nvPr/>
        </p:nvSpPr>
        <p:spPr bwMode="auto">
          <a:xfrm>
            <a:off x="3606800" y="2295525"/>
            <a:ext cx="4302125" cy="1012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46" tIns="48975" rIns="97946" bIns="48975">
            <a:spAutoFit/>
          </a:bodyPr>
          <a:lstStyle/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Carboplatin AUC=6 </a:t>
            </a:r>
            <a:r>
              <a:rPr lang="en-US" sz="2000" dirty="0">
                <a:solidFill>
                  <a:srgbClr val="000000"/>
                </a:solidFill>
              </a:rPr>
              <a:t>(IV)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Paclitaxel 80 mg/m</a:t>
            </a:r>
            <a:r>
              <a:rPr lang="en-US" sz="2000" b="0" baseline="30000" dirty="0">
                <a:solidFill>
                  <a:srgbClr val="000000"/>
                </a:solidFill>
              </a:rPr>
              <a:t>2</a:t>
            </a:r>
            <a:r>
              <a:rPr lang="en-US" sz="2000" b="0" dirty="0">
                <a:solidFill>
                  <a:srgbClr val="000000"/>
                </a:solidFill>
              </a:rPr>
              <a:t> (d1, 8, 15 3h)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Bevacizumab (</a:t>
            </a:r>
            <a:r>
              <a:rPr lang="en-US" sz="2000" b="0" dirty="0" smtClean="0">
                <a:solidFill>
                  <a:srgbClr val="000000"/>
                </a:solidFill>
              </a:rPr>
              <a:t>C2+C22</a:t>
            </a:r>
            <a:r>
              <a:rPr lang="en-US" sz="2000" b="0" dirty="0">
                <a:solidFill>
                  <a:srgbClr val="000000"/>
                </a:solidFill>
              </a:rPr>
              <a:t>) x 21 days</a:t>
            </a:r>
          </a:p>
        </p:txBody>
      </p:sp>
      <p:sp>
        <p:nvSpPr>
          <p:cNvPr id="52227" name="Rectangle 5"/>
          <p:cNvSpPr>
            <a:spLocks noChangeArrowheads="1"/>
          </p:cNvSpPr>
          <p:nvPr/>
        </p:nvSpPr>
        <p:spPr bwMode="auto">
          <a:xfrm>
            <a:off x="3109913" y="4816475"/>
            <a:ext cx="4873625" cy="1376363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52228" name="Rectangle 6"/>
          <p:cNvSpPr>
            <a:spLocks noChangeArrowheads="1"/>
          </p:cNvSpPr>
          <p:nvPr/>
        </p:nvSpPr>
        <p:spPr bwMode="auto">
          <a:xfrm>
            <a:off x="3644900" y="4843463"/>
            <a:ext cx="4330700" cy="13176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46" tIns="48975" rIns="97946" bIns="48975">
            <a:spAutoFit/>
          </a:bodyPr>
          <a:lstStyle/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Cisplatin 75 mg/m</a:t>
            </a:r>
            <a:r>
              <a:rPr lang="en-US" sz="2000" b="0" baseline="30000" dirty="0">
                <a:solidFill>
                  <a:srgbClr val="000000"/>
                </a:solidFill>
              </a:rPr>
              <a:t>2</a:t>
            </a:r>
            <a:r>
              <a:rPr lang="en-US" sz="2000" b="0" dirty="0">
                <a:solidFill>
                  <a:srgbClr val="000000"/>
                </a:solidFill>
              </a:rPr>
              <a:t> </a:t>
            </a:r>
            <a:r>
              <a:rPr lang="en-US" sz="2000" dirty="0">
                <a:solidFill>
                  <a:srgbClr val="000000"/>
                </a:solidFill>
              </a:rPr>
              <a:t>(IP </a:t>
            </a:r>
            <a:r>
              <a:rPr lang="en-US" sz="2000" b="0" dirty="0">
                <a:solidFill>
                  <a:srgbClr val="000000"/>
                </a:solidFill>
              </a:rPr>
              <a:t>d2</a:t>
            </a:r>
            <a:r>
              <a:rPr lang="en-US" sz="2000" dirty="0">
                <a:solidFill>
                  <a:srgbClr val="000000"/>
                </a:solidFill>
              </a:rPr>
              <a:t>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Paclitaxel 135 mg/m</a:t>
            </a:r>
            <a:r>
              <a:rPr lang="en-US" sz="2000" b="0" baseline="30000" dirty="0">
                <a:solidFill>
                  <a:srgbClr val="000000"/>
                </a:solidFill>
              </a:rPr>
              <a:t>2</a:t>
            </a:r>
            <a:r>
              <a:rPr lang="en-US" sz="2000" b="0" dirty="0">
                <a:solidFill>
                  <a:srgbClr val="000000"/>
                </a:solidFill>
              </a:rPr>
              <a:t> (d1, 3h)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Paclitaxel 60 mg/m</a:t>
            </a:r>
            <a:r>
              <a:rPr lang="en-US" sz="2000" b="0" baseline="30000" dirty="0">
                <a:solidFill>
                  <a:srgbClr val="000000"/>
                </a:solidFill>
              </a:rPr>
              <a:t>2</a:t>
            </a:r>
            <a:r>
              <a:rPr lang="en-US" sz="2000" b="0" dirty="0">
                <a:solidFill>
                  <a:srgbClr val="000000"/>
                </a:solidFill>
              </a:rPr>
              <a:t> (d8, IP)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Bevacizumab (</a:t>
            </a:r>
            <a:r>
              <a:rPr lang="en-US" sz="2000" b="0" dirty="0" smtClean="0">
                <a:solidFill>
                  <a:srgbClr val="000000"/>
                </a:solidFill>
              </a:rPr>
              <a:t>C2+C22</a:t>
            </a:r>
            <a:r>
              <a:rPr lang="en-US" sz="2000" b="0" dirty="0">
                <a:solidFill>
                  <a:srgbClr val="000000"/>
                </a:solidFill>
              </a:rPr>
              <a:t>) x 21 days</a:t>
            </a:r>
          </a:p>
        </p:txBody>
      </p:sp>
      <p:sp>
        <p:nvSpPr>
          <p:cNvPr id="52229" name="Rectangle 7"/>
          <p:cNvSpPr>
            <a:spLocks noChangeArrowheads="1"/>
          </p:cNvSpPr>
          <p:nvPr/>
        </p:nvSpPr>
        <p:spPr bwMode="auto">
          <a:xfrm>
            <a:off x="111125" y="1643063"/>
            <a:ext cx="3446463" cy="3756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46" tIns="48975" rIns="97946" bIns="48975">
            <a:spAutoFit/>
          </a:bodyPr>
          <a:lstStyle/>
          <a:p>
            <a:pPr defTabSz="974725">
              <a:buFontTx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    Epithelial Ovarian Cancer</a:t>
            </a:r>
          </a:p>
          <a:p>
            <a:pPr defTabSz="974725">
              <a:buFontTx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    Optimal Stage III</a:t>
            </a:r>
          </a:p>
          <a:p>
            <a:pPr defTabSz="974725">
              <a:buFontTx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    No prior therapy</a:t>
            </a: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/>
            <a:endParaRPr lang="en-US" sz="2000" b="0" dirty="0">
              <a:solidFill>
                <a:schemeClr val="tx1"/>
              </a:solidFill>
            </a:endParaRPr>
          </a:p>
          <a:p>
            <a:pPr defTabSz="974725">
              <a:buFontTx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  Phase III</a:t>
            </a:r>
          </a:p>
          <a:p>
            <a:pPr defTabSz="974725">
              <a:buFontTx/>
              <a:buChar char="•"/>
            </a:pPr>
            <a:r>
              <a:rPr lang="en-US" sz="2000" b="0" dirty="0">
                <a:solidFill>
                  <a:schemeClr val="tx1"/>
                </a:solidFill>
              </a:rPr>
              <a:t>  PFS primary endpoint</a:t>
            </a:r>
          </a:p>
        </p:txBody>
      </p:sp>
      <p:sp>
        <p:nvSpPr>
          <p:cNvPr id="52230" name="Oval 8"/>
          <p:cNvSpPr>
            <a:spLocks noChangeArrowheads="1"/>
          </p:cNvSpPr>
          <p:nvPr/>
        </p:nvSpPr>
        <p:spPr bwMode="auto">
          <a:xfrm>
            <a:off x="1960563" y="3833813"/>
            <a:ext cx="334962" cy="379412"/>
          </a:xfrm>
          <a:prstGeom prst="ellipse">
            <a:avLst/>
          </a:prstGeom>
          <a:solidFill>
            <a:schemeClr val="accent1"/>
          </a:solidFill>
          <a:ln w="25400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52231" name="Line 9"/>
          <p:cNvSpPr>
            <a:spLocks noChangeShapeType="1"/>
          </p:cNvSpPr>
          <p:nvPr/>
        </p:nvSpPr>
        <p:spPr bwMode="auto">
          <a:xfrm>
            <a:off x="2308225" y="4146550"/>
            <a:ext cx="723900" cy="812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2" name="Line 10"/>
          <p:cNvSpPr>
            <a:spLocks noChangeShapeType="1"/>
          </p:cNvSpPr>
          <p:nvPr/>
        </p:nvSpPr>
        <p:spPr bwMode="auto">
          <a:xfrm flipV="1">
            <a:off x="2308225" y="3089275"/>
            <a:ext cx="723900" cy="81280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3" name="Rectangle 11"/>
          <p:cNvSpPr>
            <a:spLocks noChangeArrowheads="1"/>
          </p:cNvSpPr>
          <p:nvPr/>
        </p:nvSpPr>
        <p:spPr bwMode="auto">
          <a:xfrm>
            <a:off x="309563" y="5594350"/>
            <a:ext cx="3151187" cy="1206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46" tIns="48975" rIns="97946" bIns="48975">
            <a:spAutoFit/>
          </a:bodyPr>
          <a:lstStyle/>
          <a:p>
            <a:pPr defTabSz="974725"/>
            <a:r>
              <a:rPr lang="en-US" sz="1800" b="0" dirty="0">
                <a:solidFill>
                  <a:schemeClr val="tx1"/>
                </a:solidFill>
              </a:rPr>
              <a:t>Open: 27 Jul 2009		</a:t>
            </a:r>
          </a:p>
          <a:p>
            <a:pPr defTabSz="974725"/>
            <a:r>
              <a:rPr lang="en-US" sz="1800" b="0" dirty="0" smtClean="0">
                <a:solidFill>
                  <a:schemeClr val="tx1"/>
                </a:solidFill>
              </a:rPr>
              <a:t>Closed: 30 </a:t>
            </a:r>
            <a:r>
              <a:rPr lang="en-US" sz="1800" b="0" dirty="0">
                <a:solidFill>
                  <a:schemeClr val="tx1"/>
                </a:solidFill>
              </a:rPr>
              <a:t>Nov 2011	</a:t>
            </a:r>
          </a:p>
          <a:p>
            <a:pPr defTabSz="974725"/>
            <a:r>
              <a:rPr lang="en-US" sz="1800" b="0" dirty="0" smtClean="0">
                <a:solidFill>
                  <a:schemeClr val="tx1"/>
                </a:solidFill>
              </a:rPr>
              <a:t>Accrual: 1100</a:t>
            </a:r>
            <a:endParaRPr lang="en-US" sz="1800" b="0" dirty="0">
              <a:solidFill>
                <a:schemeClr val="tx1"/>
              </a:solidFill>
            </a:endParaRPr>
          </a:p>
          <a:p>
            <a:pPr defTabSz="974725"/>
            <a:r>
              <a:rPr lang="en-US" sz="1800" b="0" dirty="0">
                <a:solidFill>
                  <a:schemeClr val="tx1"/>
                </a:solidFill>
              </a:rPr>
              <a:t>Study Chair: J Walker</a:t>
            </a:r>
          </a:p>
        </p:txBody>
      </p:sp>
      <p:sp>
        <p:nvSpPr>
          <p:cNvPr id="52234" name="Rectangle 12"/>
          <p:cNvSpPr>
            <a:spLocks noChangeArrowheads="1"/>
          </p:cNvSpPr>
          <p:nvPr/>
        </p:nvSpPr>
        <p:spPr bwMode="auto">
          <a:xfrm>
            <a:off x="3232150" y="2470150"/>
            <a:ext cx="266700" cy="4032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46" tIns="48975" rIns="97946" bIns="48975">
            <a:spAutoFit/>
          </a:bodyPr>
          <a:lstStyle/>
          <a:p>
            <a:pPr defTabSz="974725"/>
            <a:r>
              <a:rPr lang="en-US" sz="2000" b="0">
                <a:solidFill>
                  <a:srgbClr val="000000"/>
                </a:solidFill>
              </a:rPr>
              <a:t>I</a:t>
            </a:r>
          </a:p>
        </p:txBody>
      </p:sp>
      <p:sp>
        <p:nvSpPr>
          <p:cNvPr id="52235" name="Line 13"/>
          <p:cNvSpPr>
            <a:spLocks noChangeShapeType="1"/>
          </p:cNvSpPr>
          <p:nvPr/>
        </p:nvSpPr>
        <p:spPr bwMode="auto">
          <a:xfrm>
            <a:off x="3608388" y="2290763"/>
            <a:ext cx="0" cy="1055687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6" name="Rectangle 14"/>
          <p:cNvSpPr>
            <a:spLocks noChangeArrowheads="1"/>
          </p:cNvSpPr>
          <p:nvPr/>
        </p:nvSpPr>
        <p:spPr bwMode="auto">
          <a:xfrm>
            <a:off x="3132138" y="5151438"/>
            <a:ext cx="406400" cy="4032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46" tIns="48975" rIns="97946" bIns="48975">
            <a:spAutoFit/>
          </a:bodyPr>
          <a:lstStyle/>
          <a:p>
            <a:pPr defTabSz="974725"/>
            <a:r>
              <a:rPr lang="en-US" sz="2000" b="0">
                <a:solidFill>
                  <a:srgbClr val="000000"/>
                </a:solidFill>
              </a:rPr>
              <a:t>III</a:t>
            </a:r>
          </a:p>
        </p:txBody>
      </p:sp>
      <p:sp>
        <p:nvSpPr>
          <p:cNvPr id="52237" name="Line 15"/>
          <p:cNvSpPr>
            <a:spLocks noChangeShapeType="1"/>
          </p:cNvSpPr>
          <p:nvPr/>
        </p:nvSpPr>
        <p:spPr bwMode="auto">
          <a:xfrm>
            <a:off x="3608388" y="4810125"/>
            <a:ext cx="0" cy="1376363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38" name="Rectangle 16"/>
          <p:cNvSpPr>
            <a:spLocks noChangeArrowheads="1"/>
          </p:cNvSpPr>
          <p:nvPr/>
        </p:nvSpPr>
        <p:spPr bwMode="auto">
          <a:xfrm>
            <a:off x="3109913" y="3543300"/>
            <a:ext cx="4859337" cy="1042988"/>
          </a:xfrm>
          <a:prstGeom prst="rect">
            <a:avLst/>
          </a:prstGeom>
          <a:solidFill>
            <a:schemeClr val="accent1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eaLnBrk="1" hangingPunct="1"/>
            <a:endParaRPr lang="en-US" sz="1800" b="0">
              <a:solidFill>
                <a:schemeClr val="tx1"/>
              </a:solidFill>
            </a:endParaRPr>
          </a:p>
        </p:txBody>
      </p:sp>
      <p:sp>
        <p:nvSpPr>
          <p:cNvPr id="52239" name="Rectangle 17"/>
          <p:cNvSpPr>
            <a:spLocks noChangeArrowheads="1"/>
          </p:cNvSpPr>
          <p:nvPr/>
        </p:nvSpPr>
        <p:spPr bwMode="auto">
          <a:xfrm>
            <a:off x="3160713" y="3744913"/>
            <a:ext cx="336550" cy="403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7946" tIns="48975" rIns="97946" bIns="48975">
            <a:spAutoFit/>
          </a:bodyPr>
          <a:lstStyle/>
          <a:p>
            <a:pPr defTabSz="974725"/>
            <a:r>
              <a:rPr lang="en-US" sz="2000" b="0">
                <a:solidFill>
                  <a:srgbClr val="000000"/>
                </a:solidFill>
              </a:rPr>
              <a:t>II</a:t>
            </a:r>
          </a:p>
        </p:txBody>
      </p:sp>
      <p:sp>
        <p:nvSpPr>
          <p:cNvPr id="52240" name="Line 18"/>
          <p:cNvSpPr>
            <a:spLocks noChangeShapeType="1"/>
          </p:cNvSpPr>
          <p:nvPr/>
        </p:nvSpPr>
        <p:spPr bwMode="auto">
          <a:xfrm>
            <a:off x="3608388" y="3536950"/>
            <a:ext cx="0" cy="1055688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none" w="sm" len="sm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1" name="Line 19"/>
          <p:cNvSpPr>
            <a:spLocks noChangeShapeType="1"/>
          </p:cNvSpPr>
          <p:nvPr/>
        </p:nvSpPr>
        <p:spPr bwMode="auto">
          <a:xfrm>
            <a:off x="2308225" y="4064000"/>
            <a:ext cx="723900" cy="0"/>
          </a:xfrm>
          <a:prstGeom prst="line">
            <a:avLst/>
          </a:prstGeom>
          <a:noFill/>
          <a:ln w="25400">
            <a:solidFill>
              <a:schemeClr val="tx1"/>
            </a:solidFill>
            <a:round/>
            <a:headEnd type="none" w="sm" len="sm"/>
            <a:tailEnd type="stealth" w="med" len="lg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 wrap="none" anchor="ctr"/>
          <a:lstStyle/>
          <a:p>
            <a:endParaRPr lang="en-US"/>
          </a:p>
        </p:txBody>
      </p:sp>
      <p:sp>
        <p:nvSpPr>
          <p:cNvPr id="52242" name="Rectangle 20"/>
          <p:cNvSpPr>
            <a:spLocks noChangeArrowheads="1"/>
          </p:cNvSpPr>
          <p:nvPr/>
        </p:nvSpPr>
        <p:spPr bwMode="auto">
          <a:xfrm>
            <a:off x="3622675" y="3546475"/>
            <a:ext cx="4360863" cy="1012825"/>
          </a:xfrm>
          <a:prstGeom prst="rect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97946" tIns="48975" rIns="97946" bIns="48975">
            <a:spAutoFit/>
          </a:bodyPr>
          <a:lstStyle/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Carboplatin AUC=6 </a:t>
            </a:r>
            <a:r>
              <a:rPr lang="en-US" sz="2000" dirty="0">
                <a:solidFill>
                  <a:srgbClr val="000000"/>
                </a:solidFill>
              </a:rPr>
              <a:t>(IP)</a:t>
            </a:r>
          </a:p>
          <a:p>
            <a:pPr defTabSz="974725"/>
            <a:r>
              <a:rPr lang="en-US" sz="2000" b="0" dirty="0">
                <a:solidFill>
                  <a:srgbClr val="000000"/>
                </a:solidFill>
              </a:rPr>
              <a:t>Paclitaxel </a:t>
            </a:r>
            <a:r>
              <a:rPr lang="pt-BR" sz="2000" b="0" dirty="0">
                <a:solidFill>
                  <a:srgbClr val="000000"/>
                </a:solidFill>
              </a:rPr>
              <a:t>80 mg/m</a:t>
            </a:r>
            <a:r>
              <a:rPr lang="pt-BR" sz="2000" b="0" baseline="30000" dirty="0">
                <a:solidFill>
                  <a:srgbClr val="000000"/>
                </a:solidFill>
              </a:rPr>
              <a:t>2</a:t>
            </a:r>
            <a:r>
              <a:rPr lang="pt-BR" sz="2000" b="0" dirty="0">
                <a:solidFill>
                  <a:srgbClr val="000000"/>
                </a:solidFill>
              </a:rPr>
              <a:t> (d1, 8, 15 3h)</a:t>
            </a:r>
            <a:br>
              <a:rPr lang="pt-BR" sz="2000" b="0" dirty="0">
                <a:solidFill>
                  <a:srgbClr val="000000"/>
                </a:solidFill>
              </a:rPr>
            </a:br>
            <a:r>
              <a:rPr lang="en-US" sz="2000" b="0" dirty="0">
                <a:solidFill>
                  <a:srgbClr val="000000"/>
                </a:solidFill>
              </a:rPr>
              <a:t>Bevacizumab (</a:t>
            </a:r>
            <a:r>
              <a:rPr lang="en-US" sz="2000" b="0" dirty="0" smtClean="0">
                <a:solidFill>
                  <a:srgbClr val="000000"/>
                </a:solidFill>
              </a:rPr>
              <a:t>C2+C22</a:t>
            </a:r>
            <a:r>
              <a:rPr lang="en-US" sz="2000" b="0" dirty="0">
                <a:solidFill>
                  <a:srgbClr val="000000"/>
                </a:solidFill>
              </a:rPr>
              <a:t>) x 21 days</a:t>
            </a:r>
          </a:p>
        </p:txBody>
      </p:sp>
      <p:sp>
        <p:nvSpPr>
          <p:cNvPr id="52243" name="Text Box 21"/>
          <p:cNvSpPr txBox="1">
            <a:spLocks noChangeArrowheads="1"/>
          </p:cNvSpPr>
          <p:nvPr/>
        </p:nvSpPr>
        <p:spPr bwMode="auto">
          <a:xfrm>
            <a:off x="3365500" y="6389688"/>
            <a:ext cx="3806825" cy="30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dirty="0" err="1">
                <a:solidFill>
                  <a:schemeClr val="tx1"/>
                </a:solidFill>
              </a:rPr>
              <a:t>ClinicalTrials.gov</a:t>
            </a:r>
            <a:r>
              <a:rPr lang="en-US" dirty="0">
                <a:solidFill>
                  <a:schemeClr val="tx1"/>
                </a:solidFill>
              </a:rPr>
              <a:t> </a:t>
            </a:r>
            <a:r>
              <a:rPr lang="en-US" dirty="0" smtClean="0">
                <a:solidFill>
                  <a:schemeClr val="tx1"/>
                </a:solidFill>
              </a:rPr>
              <a:t>Identifier: NCT00951496 </a:t>
            </a:r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52244" name="Picture 8" descr="GOG Logo GIF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1354138"/>
            <a:ext cx="19050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2245" name="TextBox 1"/>
          <p:cNvSpPr txBox="1">
            <a:spLocks noChangeArrowheads="1"/>
          </p:cNvSpPr>
          <p:nvPr/>
        </p:nvSpPr>
        <p:spPr bwMode="auto">
          <a:xfrm>
            <a:off x="111125" y="153988"/>
            <a:ext cx="8728075" cy="1077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4000" dirty="0" smtClean="0"/>
              <a:t>GOG-0252</a:t>
            </a:r>
            <a:r>
              <a:rPr lang="en-US" sz="4000" dirty="0"/>
              <a:t>:</a:t>
            </a:r>
            <a:br>
              <a:rPr lang="en-US" sz="4000" dirty="0"/>
            </a:br>
            <a:r>
              <a:rPr lang="en-US" sz="2400" dirty="0"/>
              <a:t>Stage II/III Disease: Small </a:t>
            </a:r>
            <a:r>
              <a:rPr lang="en-US" sz="2400" dirty="0" smtClean="0"/>
              <a:t>Volume </a:t>
            </a:r>
            <a:r>
              <a:rPr lang="en-US" sz="2400" dirty="0"/>
              <a:t>Residual</a:t>
            </a:r>
          </a:p>
        </p:txBody>
      </p:sp>
    </p:spTree>
    <p:extLst>
      <p:ext uri="{BB962C8B-B14F-4D97-AF65-F5344CB8AC3E}">
        <p14:creationId xmlns:p14="http://schemas.microsoft.com/office/powerpoint/2010/main" val="1859603887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0" y="150629"/>
            <a:ext cx="184666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blurRad="63500" dist="38099" dir="2700000" algn="ctr" rotWithShape="0">
                    <a:schemeClr val="bg2">
                      <a:alpha val="74998"/>
                    </a:schemeClr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pic>
        <p:nvPicPr>
          <p:cNvPr id="36866" name="Picture 1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00" y="958934"/>
            <a:ext cx="8305800" cy="5591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2878768" y="6550223"/>
            <a:ext cx="6265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Walker J et al Society of Gynecologic Oncology, San Diego CA March 2016</a:t>
            </a:r>
            <a:endParaRPr lang="en-US" b="0" dirty="0">
              <a:solidFill>
                <a:schemeClr val="tx1"/>
              </a:solidFill>
            </a:endParaRPr>
          </a:p>
        </p:txBody>
      </p:sp>
      <p:sp>
        <p:nvSpPr>
          <p:cNvPr id="5" name="Title 1"/>
          <p:cNvSpPr txBox="1">
            <a:spLocks/>
          </p:cNvSpPr>
          <p:nvPr/>
        </p:nvSpPr>
        <p:spPr>
          <a:xfrm>
            <a:off x="58738" y="38100"/>
            <a:ext cx="8975725" cy="1143000"/>
          </a:xfrm>
          <a:prstGeom prst="rect">
            <a:avLst/>
          </a:prstGeom>
        </p:spPr>
        <p:txBody>
          <a:bodyPr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4000" dirty="0" smtClean="0">
                <a:latin typeface="Calibri" charset="0"/>
              </a:rPr>
              <a:t>GOG-0252: PFS (&lt; 1cm)</a:t>
            </a:r>
            <a:endParaRPr lang="en-US" sz="4000" dirty="0">
              <a:latin typeface="Calibri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9140" y="839244"/>
            <a:ext cx="7475830" cy="56116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400559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Title 1"/>
          <p:cNvSpPr>
            <a:spLocks noGrp="1"/>
          </p:cNvSpPr>
          <p:nvPr>
            <p:ph type="title"/>
          </p:nvPr>
        </p:nvSpPr>
        <p:spPr>
          <a:xfrm>
            <a:off x="179512" y="404664"/>
            <a:ext cx="8458200" cy="609600"/>
          </a:xfrm>
        </p:spPr>
        <p:txBody>
          <a:bodyPr>
            <a:noAutofit/>
          </a:bodyPr>
          <a:lstStyle/>
          <a:p>
            <a:r>
              <a:rPr lang="en-US" sz="3200" dirty="0">
                <a:latin typeface="Calibri" charset="0"/>
              </a:rPr>
              <a:t>GOG </a:t>
            </a:r>
            <a:r>
              <a:rPr lang="en-US" sz="3200" dirty="0" smtClean="0">
                <a:latin typeface="Calibri" charset="0"/>
              </a:rPr>
              <a:t>Protocol 252:</a:t>
            </a:r>
            <a:br>
              <a:rPr lang="en-US" sz="3200" dirty="0" smtClean="0">
                <a:latin typeface="Calibri" charset="0"/>
              </a:rPr>
            </a:br>
            <a:r>
              <a:rPr lang="en-US" sz="3200" dirty="0" smtClean="0">
                <a:latin typeface="Calibri" charset="0"/>
              </a:rPr>
              <a:t>Toxicity</a:t>
            </a:r>
            <a:endParaRPr lang="en-US" sz="3200" dirty="0">
              <a:latin typeface="Calibri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01939546"/>
              </p:ext>
            </p:extLst>
          </p:nvPr>
        </p:nvGraphicFramePr>
        <p:xfrm>
          <a:off x="457201" y="1559183"/>
          <a:ext cx="8229599" cy="462061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75657"/>
                <a:gridCol w="1175657"/>
                <a:gridCol w="1175657"/>
                <a:gridCol w="1175657"/>
                <a:gridCol w="1175657"/>
                <a:gridCol w="1175657"/>
                <a:gridCol w="1175657"/>
              </a:tblGrid>
              <a:tr h="753988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Event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IV Carbo 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IP</a:t>
                      </a:r>
                      <a:r>
                        <a:rPr lang="en-US" sz="2400" b="1" baseline="0" dirty="0" smtClean="0">
                          <a:solidFill>
                            <a:srgbClr val="000000"/>
                          </a:solidFill>
                        </a:rPr>
                        <a:t> Carbo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2400" b="1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rgbClr val="000000"/>
                          </a:solidFill>
                        </a:rPr>
                        <a:t>IP</a:t>
                      </a:r>
                      <a:endParaRPr lang="en-US" sz="2400" b="1" baseline="0" dirty="0" smtClean="0">
                        <a:solidFill>
                          <a:srgbClr val="000000"/>
                        </a:solidFill>
                      </a:endParaRPr>
                    </a:p>
                    <a:p>
                      <a:r>
                        <a:rPr lang="en-US" sz="2400" b="1" baseline="0" dirty="0" err="1" smtClean="0">
                          <a:solidFill>
                            <a:srgbClr val="000000"/>
                          </a:solidFill>
                        </a:rPr>
                        <a:t>Cisp</a:t>
                      </a:r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2400" b="1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10325"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G2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u="sng" dirty="0" smtClean="0">
                          <a:solidFill>
                            <a:srgbClr val="000000"/>
                          </a:solidFill>
                        </a:rPr>
                        <a:t>&gt;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G3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G2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u="sng" dirty="0" smtClean="0">
                          <a:solidFill>
                            <a:srgbClr val="000000"/>
                          </a:solidFill>
                        </a:rPr>
                        <a:t>&gt;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G3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G2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u="sng" dirty="0" smtClean="0">
                          <a:solidFill>
                            <a:srgbClr val="000000"/>
                          </a:solidFill>
                        </a:rPr>
                        <a:t>&gt;</a:t>
                      </a:r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G3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Feb/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</a:rPr>
                        <a:t>neut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2.5%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2.6%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3.3%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</a:rPr>
                        <a:t>Neut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71%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68%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64%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Platelets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17.6%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15.1%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6.1%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HTN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11.9%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13.8%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20.5%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</a:rPr>
                        <a:t>Thromb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6.3%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8.4%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9.0%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N/V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5.1%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4.7%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11.2%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327794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Fistula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5.3%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3.7%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4.3%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543081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Urine</a:t>
                      </a:r>
                      <a:r>
                        <a:rPr lang="en-US" sz="1400" b="0" baseline="0" dirty="0" smtClean="0">
                          <a:solidFill>
                            <a:srgbClr val="000000"/>
                          </a:solidFill>
                        </a:rPr>
                        <a:t> </a:t>
                      </a:r>
                      <a:r>
                        <a:rPr lang="en-US" sz="1400" b="0" baseline="0" dirty="0" err="1" smtClean="0">
                          <a:solidFill>
                            <a:srgbClr val="000000"/>
                          </a:solidFill>
                        </a:rPr>
                        <a:t>Prot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2.7%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3.1%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1.6%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  <a:tr h="543081"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Sens </a:t>
                      </a:r>
                      <a:r>
                        <a:rPr lang="en-US" sz="1400" b="0" dirty="0" err="1" smtClean="0">
                          <a:solidFill>
                            <a:srgbClr val="000000"/>
                          </a:solidFill>
                        </a:rPr>
                        <a:t>Neur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24.1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5.7%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22.6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4.5%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21.3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  <a:tc>
                  <a:txBody>
                    <a:bodyPr/>
                    <a:lstStyle/>
                    <a:p>
                      <a:r>
                        <a:rPr lang="en-US" sz="1400" b="0" dirty="0" smtClean="0">
                          <a:solidFill>
                            <a:srgbClr val="000000"/>
                          </a:solidFill>
                        </a:rPr>
                        <a:t>5.5%</a:t>
                      </a:r>
                      <a:endParaRPr lang="en-US" sz="1400" b="0" dirty="0">
                        <a:solidFill>
                          <a:srgbClr val="000000"/>
                        </a:solidFill>
                      </a:endParaRPr>
                    </a:p>
                  </a:txBody>
                  <a:tcPr marT="60892" marB="60892"/>
                </a:tc>
              </a:tr>
            </a:tbl>
          </a:graphicData>
        </a:graphic>
      </p:graphicFrame>
      <p:sp>
        <p:nvSpPr>
          <p:cNvPr id="2" name="Oval 1"/>
          <p:cNvSpPr/>
          <p:nvPr/>
        </p:nvSpPr>
        <p:spPr bwMode="auto">
          <a:xfrm>
            <a:off x="7496446" y="4401449"/>
            <a:ext cx="838419" cy="406857"/>
          </a:xfrm>
          <a:prstGeom prst="ellipse">
            <a:avLst/>
          </a:prstGeom>
          <a:noFill/>
          <a:ln w="9525">
            <a:solidFill>
              <a:srgbClr val="FF0000"/>
            </a:solidFill>
            <a:round/>
            <a:headEnd/>
            <a:tailEnd/>
          </a:ln>
        </p:spPr>
        <p:txBody>
          <a:bodyPr rtlCol="0" anchor="ctr"/>
          <a:lstStyle/>
          <a:p>
            <a:pPr algn="ctr"/>
            <a:endParaRPr lang="en-US" sz="1800" b="1">
              <a:solidFill>
                <a:schemeClr val="accent2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78768" y="6550223"/>
            <a:ext cx="626523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0" dirty="0" smtClean="0">
                <a:solidFill>
                  <a:schemeClr val="tx1"/>
                </a:solidFill>
              </a:rPr>
              <a:t>Walker J et al Society of Gynecologic Oncology, San Diego CA March 2016</a:t>
            </a:r>
            <a:endParaRPr lang="en-US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0709455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476672"/>
            <a:ext cx="8458200" cy="609600"/>
          </a:xfrm>
        </p:spPr>
        <p:txBody>
          <a:bodyPr>
            <a:noAutofit/>
          </a:bodyPr>
          <a:lstStyle/>
          <a:p>
            <a:r>
              <a:rPr lang="en-US" sz="3200" dirty="0" smtClean="0"/>
              <a:t>Did </a:t>
            </a:r>
            <a:r>
              <a:rPr lang="en-US" sz="3200" dirty="0" err="1" smtClean="0"/>
              <a:t>bevacizumab</a:t>
            </a:r>
            <a:r>
              <a:rPr lang="en-US" sz="3200" dirty="0" smtClean="0"/>
              <a:t> compromise</a:t>
            </a:r>
            <a:br>
              <a:rPr lang="en-US" sz="3200" dirty="0" smtClean="0"/>
            </a:br>
            <a:r>
              <a:rPr lang="en-US" sz="3200" dirty="0" smtClean="0"/>
              <a:t>GOG Protocol 252?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400" dirty="0" smtClean="0"/>
              <a:t>Lessons learned from GOG Protocol 262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If yes? Integrate </a:t>
            </a:r>
            <a:r>
              <a:rPr lang="en-US" sz="2000" dirty="0" err="1" smtClean="0">
                <a:solidFill>
                  <a:schemeClr val="tx2"/>
                </a:solidFill>
              </a:rPr>
              <a:t>bevacizumab</a:t>
            </a:r>
            <a:r>
              <a:rPr lang="en-US" sz="2000" dirty="0" smtClean="0">
                <a:solidFill>
                  <a:schemeClr val="tx2"/>
                </a:solidFill>
              </a:rPr>
              <a:t> into every 3 week IV therapy!</a:t>
            </a:r>
          </a:p>
          <a:p>
            <a:pPr lvl="1"/>
            <a:r>
              <a:rPr lang="en-US" sz="2000" dirty="0" smtClean="0">
                <a:solidFill>
                  <a:schemeClr val="tx2"/>
                </a:solidFill>
              </a:rPr>
              <a:t>If no? Use either every </a:t>
            </a:r>
            <a:r>
              <a:rPr lang="en-US" sz="2000" dirty="0">
                <a:solidFill>
                  <a:schemeClr val="tx2"/>
                </a:solidFill>
              </a:rPr>
              <a:t>3 week IV </a:t>
            </a:r>
            <a:r>
              <a:rPr lang="en-US" sz="2000" dirty="0" smtClean="0">
                <a:solidFill>
                  <a:schemeClr val="tx2"/>
                </a:solidFill>
              </a:rPr>
              <a:t>therapy with </a:t>
            </a:r>
            <a:r>
              <a:rPr lang="en-US" sz="2000" dirty="0" err="1" smtClean="0">
                <a:solidFill>
                  <a:schemeClr val="tx2"/>
                </a:solidFill>
              </a:rPr>
              <a:t>bevacizumab</a:t>
            </a:r>
            <a:r>
              <a:rPr lang="en-US" sz="2000" dirty="0" smtClean="0">
                <a:solidFill>
                  <a:schemeClr val="tx2"/>
                </a:solidFill>
              </a:rPr>
              <a:t> </a:t>
            </a:r>
            <a:r>
              <a:rPr lang="en-US" sz="2000" u="sng" dirty="0" smtClean="0">
                <a:solidFill>
                  <a:schemeClr val="tx2"/>
                </a:solidFill>
              </a:rPr>
              <a:t>or </a:t>
            </a:r>
            <a:r>
              <a:rPr lang="en-US" sz="2000" dirty="0" smtClean="0">
                <a:solidFill>
                  <a:schemeClr val="tx2"/>
                </a:solidFill>
              </a:rPr>
              <a:t>dose dense weekly without!</a:t>
            </a:r>
            <a:endParaRPr lang="en-US" sz="2000" dirty="0">
              <a:solidFill>
                <a:schemeClr val="tx2"/>
              </a:solidFill>
            </a:endParaRPr>
          </a:p>
          <a:p>
            <a:pPr lvl="1"/>
            <a:endParaRPr lang="en-US" sz="2000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15788" y="3106455"/>
            <a:ext cx="4002622" cy="327487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3106455"/>
            <a:ext cx="3964320" cy="3274873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256523" y="6556461"/>
            <a:ext cx="346601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lvl="3"/>
            <a:r>
              <a:rPr lang="en-US" sz="1200" dirty="0"/>
              <a:t>Chan JK et al N </a:t>
            </a:r>
            <a:r>
              <a:rPr lang="en-US" sz="1200" dirty="0" err="1"/>
              <a:t>Engl</a:t>
            </a:r>
            <a:r>
              <a:rPr lang="en-US" sz="1200" dirty="0"/>
              <a:t> J Med. 2016 374:2603-4</a:t>
            </a:r>
            <a:r>
              <a:rPr lang="en-US" sz="1200" dirty="0" smtClean="0"/>
              <a:t>.</a:t>
            </a:r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799810149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Rectangle 2"/>
          <p:cNvSpPr>
            <a:spLocks noGrp="1" noChangeArrowheads="1"/>
          </p:cNvSpPr>
          <p:nvPr>
            <p:ph type="body" sz="half" idx="1"/>
          </p:nvPr>
        </p:nvSpPr>
        <p:spPr>
          <a:xfrm>
            <a:off x="0" y="652463"/>
            <a:ext cx="9144000" cy="1687512"/>
          </a:xfrm>
        </p:spPr>
        <p:txBody>
          <a:bodyPr anchor="ctr"/>
          <a:lstStyle/>
          <a:p>
            <a:pPr marL="0" indent="0" algn="ctr">
              <a:buFontTx/>
              <a:buNone/>
              <a:defRPr/>
            </a:pPr>
            <a:r>
              <a:rPr lang="en-US" sz="3600" b="1" cap="all" dirty="0" smtClean="0">
                <a:solidFill>
                  <a:schemeClr val="tx2"/>
                </a:solidFill>
              </a:rPr>
              <a:t>Current status of Treating Advanced Ovarian Cancer in 2017</a:t>
            </a:r>
          </a:p>
        </p:txBody>
      </p:sp>
      <p:sp>
        <p:nvSpPr>
          <p:cNvPr id="12290" name="Text Box 3"/>
          <p:cNvSpPr txBox="1">
            <a:spLocks noChangeArrowheads="1"/>
          </p:cNvSpPr>
          <p:nvPr/>
        </p:nvSpPr>
        <p:spPr bwMode="auto">
          <a:xfrm>
            <a:off x="0" y="2944813"/>
            <a:ext cx="9144000" cy="3477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sz="2800" dirty="0">
                <a:solidFill>
                  <a:schemeClr val="tx1"/>
                </a:solidFill>
              </a:rPr>
              <a:t>Bradley J. Monk, MD, FACS, FACOG</a:t>
            </a: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 smtClean="0">
                <a:solidFill>
                  <a:schemeClr val="tx1"/>
                </a:solidFill>
              </a:rPr>
              <a:t>Division </a:t>
            </a:r>
            <a:r>
              <a:rPr lang="en-US" sz="2400" dirty="0">
                <a:solidFill>
                  <a:schemeClr val="tx1"/>
                </a:solidFill>
              </a:rPr>
              <a:t>of Gynecologic </a:t>
            </a:r>
            <a:r>
              <a:rPr lang="en-US" sz="2400" dirty="0" smtClean="0">
                <a:solidFill>
                  <a:schemeClr val="tx1"/>
                </a:solidFill>
              </a:rPr>
              <a:t>Oncology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Arizona </a:t>
            </a:r>
            <a:r>
              <a:rPr lang="en-US" sz="2400" dirty="0">
                <a:solidFill>
                  <a:schemeClr val="tx1"/>
                </a:solidFill>
              </a:rPr>
              <a:t>Oncology (US Oncology Network</a:t>
            </a:r>
            <a:r>
              <a:rPr lang="en-US" sz="2400" dirty="0" smtClean="0">
                <a:solidFill>
                  <a:schemeClr val="tx1"/>
                </a:solidFill>
              </a:rPr>
              <a:t>)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University </a:t>
            </a:r>
            <a:r>
              <a:rPr lang="en-US" sz="2400" dirty="0">
                <a:solidFill>
                  <a:schemeClr val="tx1"/>
                </a:solidFill>
              </a:rPr>
              <a:t>of Arizona College of </a:t>
            </a:r>
            <a:r>
              <a:rPr lang="en-US" sz="2400" dirty="0" smtClean="0">
                <a:solidFill>
                  <a:schemeClr val="tx1"/>
                </a:solidFill>
              </a:rPr>
              <a:t>Medicine</a:t>
            </a:r>
            <a:endParaRPr lang="en-US" sz="2400" dirty="0">
              <a:solidFill>
                <a:schemeClr val="tx1"/>
              </a:solidFill>
            </a:endParaRP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Creighton </a:t>
            </a:r>
            <a:r>
              <a:rPr lang="en-US" sz="2400" dirty="0">
                <a:solidFill>
                  <a:schemeClr val="tx1"/>
                </a:solidFill>
              </a:rPr>
              <a:t>University School of </a:t>
            </a:r>
            <a:r>
              <a:rPr lang="en-US" sz="2400" dirty="0" smtClean="0">
                <a:solidFill>
                  <a:schemeClr val="tx1"/>
                </a:solidFill>
              </a:rPr>
              <a:t>Medicine</a:t>
            </a:r>
          </a:p>
          <a:p>
            <a:pPr algn="ctr"/>
            <a:r>
              <a:rPr lang="en-US" sz="2400" dirty="0" smtClean="0">
                <a:solidFill>
                  <a:schemeClr val="tx1"/>
                </a:solidFill>
              </a:rPr>
              <a:t>at </a:t>
            </a:r>
            <a:r>
              <a:rPr lang="en-US" sz="2400" dirty="0">
                <a:solidFill>
                  <a:schemeClr val="tx1"/>
                </a:solidFill>
              </a:rPr>
              <a:t>St. Joseph’s </a:t>
            </a:r>
            <a:r>
              <a:rPr lang="en-US" sz="2400" dirty="0" smtClean="0">
                <a:solidFill>
                  <a:schemeClr val="tx1"/>
                </a:solidFill>
              </a:rPr>
              <a:t>Hospital</a:t>
            </a:r>
            <a:r>
              <a:rPr lang="en-US" altLang="ja-JP" sz="2400" dirty="0" smtClean="0">
                <a:solidFill>
                  <a:schemeClr val="tx1"/>
                </a:solidFill>
              </a:rPr>
              <a:t>-</a:t>
            </a:r>
            <a:r>
              <a:rPr lang="en-US" altLang="ja-JP" sz="2400" dirty="0">
                <a:solidFill>
                  <a:schemeClr val="tx1"/>
                </a:solidFill>
              </a:rPr>
              <a:t>Phoenix </a:t>
            </a:r>
            <a:r>
              <a:rPr lang="en-US" sz="2400" dirty="0">
                <a:solidFill>
                  <a:schemeClr val="tx1"/>
                </a:solidFill>
              </a:rPr>
              <a:t>Arizona USA </a:t>
            </a:r>
            <a:br>
              <a:rPr lang="en-US" sz="2400" dirty="0">
                <a:solidFill>
                  <a:schemeClr val="tx1"/>
                </a:solidFill>
              </a:rPr>
            </a:br>
            <a:r>
              <a:rPr lang="en-US" sz="2400" dirty="0">
                <a:solidFill>
                  <a:schemeClr val="tx1"/>
                </a:solidFill>
              </a:rPr>
              <a:t/>
            </a:r>
            <a:br>
              <a:rPr lang="en-US" sz="2400" dirty="0">
                <a:solidFill>
                  <a:schemeClr val="tx1"/>
                </a:solidFill>
              </a:rPr>
            </a:br>
            <a:endParaRPr lang="en-US" sz="2400" b="0" dirty="0">
              <a:solidFill>
                <a:schemeClr val="accent2"/>
              </a:solidFill>
            </a:endParaRPr>
          </a:p>
          <a:p>
            <a:pPr algn="ctr"/>
            <a:endParaRPr lang="en-US" sz="2400" b="0" dirty="0">
              <a:solidFill>
                <a:schemeClr val="accent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0828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2" name="Title 1"/>
          <p:cNvSpPr>
            <a:spLocks noGrp="1"/>
          </p:cNvSpPr>
          <p:nvPr>
            <p:ph type="title" idx="4294967295"/>
          </p:nvPr>
        </p:nvSpPr>
        <p:spPr bwMode="auto">
          <a:xfrm>
            <a:off x="371475" y="381000"/>
            <a:ext cx="8467725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lnSpc>
                <a:spcPct val="85000"/>
              </a:lnSpc>
            </a:pP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Recurrent Ovarian Cancer:</a:t>
            </a:r>
            <a:b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</a:br>
            <a:r>
              <a:rPr lang="en-US" sz="4000" b="1" dirty="0">
                <a:latin typeface="Arial" charset="0"/>
                <a:ea typeface="ＭＳ Ｐゴシック" charset="0"/>
                <a:cs typeface="ＭＳ Ｐゴシック" charset="0"/>
              </a:rPr>
              <a:t> Critical Issues</a:t>
            </a:r>
          </a:p>
        </p:txBody>
      </p:sp>
      <p:sp>
        <p:nvSpPr>
          <p:cNvPr id="71683" name="Content Placeholder 2"/>
          <p:cNvSpPr>
            <a:spLocks noGrp="1"/>
          </p:cNvSpPr>
          <p:nvPr>
            <p:ph idx="4294967295"/>
          </p:nvPr>
        </p:nvSpPr>
        <p:spPr bwMode="auto">
          <a:xfrm>
            <a:off x="363538" y="1874838"/>
            <a:ext cx="8416925" cy="2428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spcBef>
                <a:spcPts val="1200"/>
              </a:spcBef>
              <a:buClr>
                <a:srgbClr val="F09828"/>
              </a:buClr>
            </a:pPr>
            <a:r>
              <a:rPr lang="en-US" sz="2400" dirty="0">
                <a:latin typeface="Arial" charset="0"/>
                <a:ea typeface="ＭＳ Ｐゴシック" charset="0"/>
              </a:rPr>
              <a:t>What to treat with</a:t>
            </a:r>
          </a:p>
          <a:p>
            <a:pPr lvl="1" eaLnBrk="1" hangingPunct="1">
              <a:spcBef>
                <a:spcPts val="1200"/>
              </a:spcBef>
              <a:buClr>
                <a:srgbClr val="F09828"/>
              </a:buClr>
              <a:buFont typeface="Arial" charset="0"/>
              <a:buChar char="─"/>
            </a:pPr>
            <a:r>
              <a:rPr lang="en-US" sz="2400" dirty="0">
                <a:latin typeface="Arial" charset="0"/>
                <a:ea typeface="ＭＳ Ｐゴシック" charset="0"/>
              </a:rPr>
              <a:t>Single-agent </a:t>
            </a:r>
            <a:r>
              <a:rPr lang="en-US" sz="2400" dirty="0" err="1">
                <a:latin typeface="Arial" charset="0"/>
                <a:ea typeface="ＭＳ Ｐゴシック" charset="0"/>
              </a:rPr>
              <a:t>vs</a:t>
            </a:r>
            <a:r>
              <a:rPr lang="en-US" sz="2400" dirty="0">
                <a:latin typeface="Arial" charset="0"/>
                <a:ea typeface="ＭＳ Ｐゴシック" charset="0"/>
              </a:rPr>
              <a:t> combination</a:t>
            </a:r>
          </a:p>
          <a:p>
            <a:pPr lvl="1" eaLnBrk="1" hangingPunct="1">
              <a:spcBef>
                <a:spcPts val="1200"/>
              </a:spcBef>
              <a:buClr>
                <a:srgbClr val="F09828"/>
              </a:buClr>
              <a:buFont typeface="Arial" charset="0"/>
              <a:buChar char="─"/>
            </a:pPr>
            <a:r>
              <a:rPr lang="en-US" sz="2400" dirty="0">
                <a:latin typeface="Arial" charset="0"/>
                <a:ea typeface="ＭＳ Ｐゴシック" charset="0"/>
              </a:rPr>
              <a:t>Platinum </a:t>
            </a:r>
            <a:r>
              <a:rPr lang="en-US" sz="2400" dirty="0" err="1">
                <a:latin typeface="Arial" charset="0"/>
                <a:ea typeface="ＭＳ Ｐゴシック" charset="0"/>
              </a:rPr>
              <a:t>vs</a:t>
            </a:r>
            <a:r>
              <a:rPr lang="en-US" sz="2400" dirty="0">
                <a:latin typeface="Arial" charset="0"/>
                <a:ea typeface="ＭＳ Ｐゴシック" charset="0"/>
              </a:rPr>
              <a:t> </a:t>
            </a:r>
            <a:r>
              <a:rPr lang="en-US" sz="2400" dirty="0" err="1">
                <a:latin typeface="Arial" charset="0"/>
                <a:ea typeface="ＭＳ Ｐゴシック" charset="0"/>
              </a:rPr>
              <a:t>nonplatinum</a:t>
            </a:r>
            <a:endParaRPr lang="en-US" sz="2400" dirty="0">
              <a:latin typeface="Arial" charset="0"/>
              <a:ea typeface="ＭＳ Ｐゴシック" charset="0"/>
            </a:endParaRPr>
          </a:p>
          <a:p>
            <a:pPr lvl="1" eaLnBrk="1" hangingPunct="1">
              <a:spcBef>
                <a:spcPts val="1200"/>
              </a:spcBef>
              <a:buClr>
                <a:srgbClr val="F09828"/>
              </a:buClr>
              <a:buFont typeface="Arial" charset="0"/>
              <a:buChar char="─"/>
            </a:pPr>
            <a:r>
              <a:rPr lang="en-US" sz="2400" dirty="0">
                <a:latin typeface="Arial" charset="0"/>
                <a:ea typeface="ＭＳ Ｐゴシック" charset="0"/>
              </a:rPr>
              <a:t>Conventional </a:t>
            </a:r>
            <a:r>
              <a:rPr lang="en-US" sz="2400" dirty="0" err="1">
                <a:latin typeface="Arial" charset="0"/>
                <a:ea typeface="ＭＳ Ｐゴシック" charset="0"/>
              </a:rPr>
              <a:t>vs</a:t>
            </a:r>
            <a:r>
              <a:rPr lang="en-US" sz="2400" dirty="0">
                <a:latin typeface="Arial" charset="0"/>
                <a:ea typeface="ＭＳ Ｐゴシック" charset="0"/>
              </a:rPr>
              <a:t> experimental therapy: </a:t>
            </a:r>
            <a:br>
              <a:rPr lang="en-US" sz="2400" dirty="0">
                <a:latin typeface="Arial" charset="0"/>
                <a:ea typeface="ＭＳ Ｐゴシック" charset="0"/>
              </a:rPr>
            </a:br>
            <a:r>
              <a:rPr lang="en-US" sz="2400" dirty="0">
                <a:latin typeface="Arial" charset="0"/>
                <a:ea typeface="ＭＳ Ｐゴシック" charset="0"/>
              </a:rPr>
              <a:t>Targeted </a:t>
            </a:r>
            <a:r>
              <a:rPr lang="en-US" sz="2400" dirty="0" smtClean="0">
                <a:latin typeface="Arial" charset="0"/>
                <a:ea typeface="ＭＳ Ｐゴシック" charset="0"/>
              </a:rPr>
              <a:t>agents</a:t>
            </a:r>
          </a:p>
          <a:p>
            <a:pPr>
              <a:spcBef>
                <a:spcPts val="1200"/>
              </a:spcBef>
              <a:buClr>
                <a:srgbClr val="F09828"/>
              </a:buClr>
              <a:buFont typeface="Arial" charset="0"/>
              <a:buChar char="─"/>
            </a:pPr>
            <a:r>
              <a:rPr lang="en-US" sz="2600" dirty="0" smtClean="0">
                <a:latin typeface="Arial" charset="0"/>
                <a:ea typeface="ＭＳ Ｐゴシック" charset="0"/>
              </a:rPr>
              <a:t>Sequencing????</a:t>
            </a:r>
            <a:endParaRPr lang="en-US" sz="2600" dirty="0">
              <a:latin typeface="Arial" charset="0"/>
              <a:ea typeface="ＭＳ Ｐゴシック" charset="0"/>
            </a:endParaRPr>
          </a:p>
        </p:txBody>
      </p:sp>
      <p:grpSp>
        <p:nvGrpSpPr>
          <p:cNvPr id="2" name="TextBox 3"/>
          <p:cNvGrpSpPr>
            <a:grpSpLocks/>
          </p:cNvGrpSpPr>
          <p:nvPr/>
        </p:nvGrpSpPr>
        <p:grpSpPr bwMode="auto">
          <a:xfrm>
            <a:off x="0" y="4800600"/>
            <a:ext cx="9144000" cy="1752600"/>
            <a:chOff x="407" y="3218"/>
            <a:chExt cx="4969" cy="952"/>
          </a:xfrm>
          <a:noFill/>
        </p:grpSpPr>
        <p:pic>
          <p:nvPicPr>
            <p:cNvPr id="8" name="TextBox 3"/>
            <p:cNvPicPr>
              <a:picLocks noChangeArrowheads="1"/>
            </p:cNvPicPr>
            <p:nvPr/>
          </p:nvPicPr>
          <p:blipFill>
            <a:blip r:embed="rId3" cstate="print">
              <a:extLst/>
            </a:blip>
            <a:srcRect/>
            <a:stretch>
              <a:fillRect/>
            </a:stretch>
          </p:blipFill>
          <p:spPr bwMode="auto">
            <a:xfrm>
              <a:off x="407" y="3218"/>
              <a:ext cx="4969" cy="952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  <a:extLst/>
          </p:spPr>
        </p:pic>
        <p:sp>
          <p:nvSpPr>
            <p:cNvPr id="9" name="Text Box 5"/>
            <p:cNvSpPr txBox="1">
              <a:spLocks noChangeArrowheads="1"/>
            </p:cNvSpPr>
            <p:nvPr/>
          </p:nvSpPr>
          <p:spPr bwMode="auto">
            <a:xfrm>
              <a:off x="446" y="3262"/>
              <a:ext cx="4896" cy="754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>
              <a:lvl1pPr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1pPr>
              <a:lvl2pPr marL="742950" indent="-28575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2pPr>
              <a:lvl3pPr marL="11430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3pPr>
              <a:lvl4pPr marL="16002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4pPr>
              <a:lvl5pPr marL="2057400" indent="-228600"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Arial" pitchFamily="34" charset="0"/>
                  <a:ea typeface="ＭＳ Ｐゴシック" pitchFamily="34" charset="-128"/>
                </a:defRPr>
              </a:lvl9pPr>
            </a:lstStyle>
            <a:p>
              <a:pPr algn="ctr" eaLnBrk="1" fontAlgn="auto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US" b="1" u="sng" kern="0" dirty="0" smtClean="0">
                  <a:solidFill>
                    <a:srgbClr val="FFFFFF"/>
                  </a:solidFill>
                  <a:cs typeface="Arial" pitchFamily="34" charset="0"/>
                </a:rPr>
                <a:t>The ideal goal </a:t>
              </a:r>
            </a:p>
            <a:p>
              <a:pPr algn="ctr" eaLnBrk="1" fontAlgn="auto" hangingPunct="1">
                <a:lnSpc>
                  <a:spcPct val="110000"/>
                </a:lnSpc>
                <a:spcBef>
                  <a:spcPts val="600"/>
                </a:spcBef>
                <a:spcAft>
                  <a:spcPts val="0"/>
                </a:spcAft>
                <a:defRPr/>
              </a:pPr>
              <a:r>
                <a:rPr lang="en-US" b="1" kern="0" dirty="0" smtClean="0">
                  <a:solidFill>
                    <a:srgbClr val="FFFFFF"/>
                  </a:solidFill>
                  <a:cs typeface="Arial" pitchFamily="34" charset="0"/>
                </a:rPr>
                <a:t>Maximum time without symptoms and without </a:t>
              </a:r>
              <a:br>
                <a:rPr lang="en-US" b="1" kern="0" dirty="0" smtClean="0">
                  <a:solidFill>
                    <a:srgbClr val="FFFFFF"/>
                  </a:solidFill>
                  <a:cs typeface="Arial" pitchFamily="34" charset="0"/>
                </a:rPr>
              </a:br>
              <a:r>
                <a:rPr lang="en-US" b="1" kern="0" dirty="0" smtClean="0">
                  <a:solidFill>
                    <a:srgbClr val="FFFFFF"/>
                  </a:solidFill>
                  <a:cs typeface="Arial" pitchFamily="34" charset="0"/>
                </a:rPr>
                <a:t>treatment toxicity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062116625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AutoShape 2"/>
          <p:cNvSpPr>
            <a:spLocks noChangeArrowheads="1"/>
          </p:cNvSpPr>
          <p:nvPr/>
        </p:nvSpPr>
        <p:spPr bwMode="auto">
          <a:xfrm>
            <a:off x="2201863" y="3949700"/>
            <a:ext cx="307975" cy="884238"/>
          </a:xfrm>
          <a:prstGeom prst="downArrow">
            <a:avLst>
              <a:gd name="adj1" fmla="val 50000"/>
              <a:gd name="adj2" fmla="val 71778"/>
            </a:avLst>
          </a:prstGeom>
          <a:solidFill>
            <a:srgbClr val="D28B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15" name="AutoShape 3"/>
          <p:cNvSpPr>
            <a:spLocks noChangeArrowheads="1"/>
          </p:cNvSpPr>
          <p:nvPr/>
        </p:nvSpPr>
        <p:spPr bwMode="auto">
          <a:xfrm>
            <a:off x="6427788" y="3949700"/>
            <a:ext cx="307975" cy="884238"/>
          </a:xfrm>
          <a:prstGeom prst="downArrow">
            <a:avLst>
              <a:gd name="adj1" fmla="val 50000"/>
              <a:gd name="adj2" fmla="val 71778"/>
            </a:avLst>
          </a:prstGeom>
          <a:solidFill>
            <a:srgbClr val="D28B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16" name="Rectangle 4"/>
          <p:cNvSpPr>
            <a:spLocks noChangeArrowheads="1"/>
          </p:cNvSpPr>
          <p:nvPr/>
        </p:nvSpPr>
        <p:spPr bwMode="auto">
          <a:xfrm>
            <a:off x="1414956" y="1425575"/>
            <a:ext cx="6299801" cy="459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0487" tIns="44450" rIns="90487" bIns="44450">
            <a:spAutoFit/>
          </a:bodyPr>
          <a:lstStyle/>
          <a:p>
            <a:pPr algn="ctr"/>
            <a:r>
              <a:rPr lang="en-US" sz="2400" dirty="0">
                <a:solidFill>
                  <a:schemeClr val="tx1"/>
                </a:solidFill>
              </a:rPr>
              <a:t>Recurrence After </a:t>
            </a:r>
            <a:r>
              <a:rPr lang="en-US" sz="2400" dirty="0">
                <a:solidFill>
                  <a:schemeClr val="accent2"/>
                </a:solidFill>
              </a:rPr>
              <a:t>First-line </a:t>
            </a:r>
            <a:r>
              <a:rPr lang="en-US" sz="2400" dirty="0">
                <a:solidFill>
                  <a:schemeClr val="tx1"/>
                </a:solidFill>
              </a:rPr>
              <a:t>Chemotherapy</a:t>
            </a:r>
          </a:p>
        </p:txBody>
      </p:sp>
      <p:sp>
        <p:nvSpPr>
          <p:cNvPr id="279557" name="Text Box 5"/>
          <p:cNvSpPr txBox="1">
            <a:spLocks noChangeArrowheads="1"/>
          </p:cNvSpPr>
          <p:nvPr/>
        </p:nvSpPr>
        <p:spPr bwMode="auto">
          <a:xfrm>
            <a:off x="5038725" y="2046288"/>
            <a:ext cx="3267075" cy="84137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Platinum</a:t>
            </a:r>
            <a:b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Sensitive</a:t>
            </a:r>
          </a:p>
        </p:txBody>
      </p:sp>
      <p:sp>
        <p:nvSpPr>
          <p:cNvPr id="279558" name="Text Box 6"/>
          <p:cNvSpPr txBox="1">
            <a:spLocks noChangeArrowheads="1"/>
          </p:cNvSpPr>
          <p:nvPr/>
        </p:nvSpPr>
        <p:spPr bwMode="auto">
          <a:xfrm>
            <a:off x="5018088" y="3389313"/>
            <a:ext cx="3267075" cy="4762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  <a:t>&gt; 6 Months</a:t>
            </a:r>
            <a:endParaRPr lang="en-US" sz="1800">
              <a:solidFill>
                <a:srgbClr val="00009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79559" name="Text Box 7"/>
          <p:cNvSpPr txBox="1">
            <a:spLocks noChangeArrowheads="1"/>
          </p:cNvSpPr>
          <p:nvPr/>
        </p:nvSpPr>
        <p:spPr bwMode="auto">
          <a:xfrm>
            <a:off x="5027613" y="4946650"/>
            <a:ext cx="3267075" cy="1200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 dirty="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  <a:t>Chemotherapy</a:t>
            </a:r>
            <a:br>
              <a:rPr lang="en-US" sz="2400" dirty="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</a:br>
            <a:r>
              <a:rPr lang="en-US" sz="2400" dirty="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  <a:t>Doublet +/- </a:t>
            </a:r>
            <a:r>
              <a:rPr lang="en-US" sz="2400" dirty="0" err="1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  <a:t>Bevacizumab</a:t>
            </a:r>
            <a:endParaRPr lang="en-US" sz="1800" dirty="0">
              <a:solidFill>
                <a:srgbClr val="00009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79560" name="Text Box 8"/>
          <p:cNvSpPr txBox="1">
            <a:spLocks noChangeArrowheads="1"/>
          </p:cNvSpPr>
          <p:nvPr/>
        </p:nvSpPr>
        <p:spPr bwMode="auto">
          <a:xfrm>
            <a:off x="849313" y="2046288"/>
            <a:ext cx="3267075" cy="841375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 dirty="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Platinum Refractory/Resistant</a:t>
            </a:r>
          </a:p>
        </p:txBody>
      </p:sp>
      <p:sp>
        <p:nvSpPr>
          <p:cNvPr id="279561" name="Text Box 9"/>
          <p:cNvSpPr txBox="1">
            <a:spLocks noChangeArrowheads="1"/>
          </p:cNvSpPr>
          <p:nvPr/>
        </p:nvSpPr>
        <p:spPr bwMode="auto">
          <a:xfrm>
            <a:off x="806450" y="3389313"/>
            <a:ext cx="3267075" cy="4762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Arial" pitchFamily="34" charset="0"/>
                <a:ea typeface="MS PGothic" pitchFamily="34" charset="-128"/>
                <a:cs typeface="+mn-cs"/>
              </a:rPr>
              <a:t>&lt; 6 Months</a:t>
            </a:r>
            <a:endParaRPr lang="en-US" sz="1800">
              <a:solidFill>
                <a:srgbClr val="000090"/>
              </a:solidFill>
              <a:effectLst>
                <a:outerShdw blurRad="38100" dist="38100" dir="2700000" algn="tl">
                  <a:srgbClr val="FFFFFF"/>
                </a:outerShdw>
              </a:effectLst>
              <a:latin typeface="Arial" pitchFamily="34" charset="0"/>
              <a:ea typeface="MS PGothic" pitchFamily="34" charset="-128"/>
              <a:cs typeface="+mn-cs"/>
            </a:endParaRPr>
          </a:p>
        </p:txBody>
      </p:sp>
      <p:sp>
        <p:nvSpPr>
          <p:cNvPr id="279562" name="Text Box 10"/>
          <p:cNvSpPr txBox="1">
            <a:spLocks noChangeArrowheads="1"/>
          </p:cNvSpPr>
          <p:nvPr/>
        </p:nvSpPr>
        <p:spPr bwMode="auto">
          <a:xfrm>
            <a:off x="804863" y="4946650"/>
            <a:ext cx="3267075" cy="1200150"/>
          </a:xfrm>
          <a:prstGeom prst="rect">
            <a:avLst/>
          </a:prstGeom>
          <a:gradFill rotWithShape="0">
            <a:gsLst>
              <a:gs pos="0">
                <a:schemeClr val="accent1"/>
              </a:gs>
              <a:gs pos="50000">
                <a:srgbClr val="FFFFFF"/>
              </a:gs>
              <a:gs pos="100000">
                <a:schemeClr val="accent1"/>
              </a:gs>
            </a:gsLst>
            <a:lin ang="5400000" scaled="1"/>
          </a:gradFill>
          <a:ln w="19050">
            <a:solidFill>
              <a:srgbClr val="FF9900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</a:pP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Non-Platinum</a:t>
            </a:r>
            <a:b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</a:br>
            <a:r>
              <a:rPr lang="en-US" sz="2400">
                <a:solidFill>
                  <a:srgbClr val="000090"/>
                </a:solidFill>
                <a:effectLst>
                  <a:outerShdw blurRad="38100" dist="38100" dir="2700000" algn="tl">
                    <a:srgbClr val="FFFFFF"/>
                  </a:outerShdw>
                </a:effectLst>
              </a:rPr>
              <a:t>Single Agent +/- Bevacizumab</a:t>
            </a:r>
          </a:p>
        </p:txBody>
      </p:sp>
      <p:sp>
        <p:nvSpPr>
          <p:cNvPr id="13323" name="Rectangle 11"/>
          <p:cNvSpPr>
            <a:spLocks noGrp="1" noChangeArrowheads="1"/>
          </p:cNvSpPr>
          <p:nvPr>
            <p:ph type="title"/>
          </p:nvPr>
        </p:nvSpPr>
        <p:spPr>
          <a:xfrm>
            <a:off x="73025" y="38100"/>
            <a:ext cx="8975725" cy="1143000"/>
          </a:xfrm>
        </p:spPr>
        <p:txBody>
          <a:bodyPr/>
          <a:lstStyle/>
          <a:p>
            <a:r>
              <a:rPr lang="en-US" sz="3600" dirty="0">
                <a:latin typeface="Arial" charset="0"/>
                <a:ea typeface="ＭＳ Ｐゴシック" charset="0"/>
              </a:rPr>
              <a:t>The Traditional Treatment Paradigm </a:t>
            </a:r>
          </a:p>
        </p:txBody>
      </p:sp>
      <p:sp>
        <p:nvSpPr>
          <p:cNvPr id="13324" name="AutoShape 12"/>
          <p:cNvSpPr>
            <a:spLocks noChangeArrowheads="1"/>
          </p:cNvSpPr>
          <p:nvPr/>
        </p:nvSpPr>
        <p:spPr bwMode="auto">
          <a:xfrm>
            <a:off x="2201863" y="2952750"/>
            <a:ext cx="307975" cy="361950"/>
          </a:xfrm>
          <a:prstGeom prst="downArrow">
            <a:avLst>
              <a:gd name="adj1" fmla="val 50000"/>
              <a:gd name="adj2" fmla="val 29381"/>
            </a:avLst>
          </a:prstGeom>
          <a:solidFill>
            <a:srgbClr val="D28B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5" name="AutoShape 13"/>
          <p:cNvSpPr>
            <a:spLocks noChangeArrowheads="1"/>
          </p:cNvSpPr>
          <p:nvPr/>
        </p:nvSpPr>
        <p:spPr bwMode="auto">
          <a:xfrm>
            <a:off x="6427788" y="2952750"/>
            <a:ext cx="307975" cy="361950"/>
          </a:xfrm>
          <a:prstGeom prst="downArrow">
            <a:avLst>
              <a:gd name="adj1" fmla="val 50000"/>
              <a:gd name="adj2" fmla="val 29381"/>
            </a:avLst>
          </a:prstGeom>
          <a:solidFill>
            <a:srgbClr val="D28B3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>
            <a:spAutoFit/>
          </a:bodyPr>
          <a:lstStyle/>
          <a:p>
            <a:endParaRPr lang="en-US"/>
          </a:p>
        </p:txBody>
      </p:sp>
      <p:sp>
        <p:nvSpPr>
          <p:cNvPr id="13326" name="Rectangle 14"/>
          <p:cNvSpPr>
            <a:spLocks noChangeArrowheads="1"/>
          </p:cNvSpPr>
          <p:nvPr/>
        </p:nvSpPr>
        <p:spPr bwMode="auto">
          <a:xfrm>
            <a:off x="6161088" y="5686425"/>
            <a:ext cx="184150" cy="519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>
              <a:spcBef>
                <a:spcPct val="50000"/>
              </a:spcBef>
            </a:pPr>
            <a:endParaRPr lang="en-US" sz="2800">
              <a:solidFill>
                <a:schemeClr val="bg1"/>
              </a:solidFill>
            </a:endParaRPr>
          </a:p>
        </p:txBody>
      </p:sp>
      <p:sp>
        <p:nvSpPr>
          <p:cNvPr id="13327" name="AutoShape 15"/>
          <p:cNvSpPr>
            <a:spLocks noChangeArrowheads="1"/>
          </p:cNvSpPr>
          <p:nvPr/>
        </p:nvSpPr>
        <p:spPr bwMode="auto">
          <a:xfrm>
            <a:off x="7089775" y="4252913"/>
            <a:ext cx="914400" cy="914400"/>
          </a:xfrm>
          <a:prstGeom prst="irregularSeal1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216361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8" y="480369"/>
            <a:ext cx="8975725" cy="1143000"/>
          </a:xfrm>
        </p:spPr>
        <p:txBody>
          <a:bodyPr/>
          <a:lstStyle/>
          <a:p>
            <a:r>
              <a:rPr lang="en-US" dirty="0"/>
              <a:t>Proposed </a:t>
            </a:r>
            <a:r>
              <a:rPr lang="en-US" dirty="0" smtClean="0"/>
              <a:t>New Multiplex Classification System </a:t>
            </a:r>
            <a:r>
              <a:rPr lang="en-US" dirty="0"/>
              <a:t>for </a:t>
            </a:r>
            <a:r>
              <a:rPr lang="en-US" dirty="0" smtClean="0"/>
              <a:t>Patients </a:t>
            </a:r>
            <a:r>
              <a:rPr lang="en-US" dirty="0"/>
              <a:t>with </a:t>
            </a:r>
            <a:r>
              <a:rPr lang="en-US" dirty="0" smtClean="0"/>
              <a:t>Recurrent</a:t>
            </a:r>
            <a:br>
              <a:rPr lang="en-US" dirty="0" smtClean="0"/>
            </a:br>
            <a:r>
              <a:rPr lang="en-US" dirty="0" smtClean="0"/>
              <a:t>Ovarian Cancer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7559" y="2114320"/>
            <a:ext cx="9056441" cy="3714555"/>
          </a:xfrm>
          <a:prstGeom prst="rect">
            <a:avLst/>
          </a:prstGeom>
          <a:solidFill>
            <a:srgbClr val="FFFFFF"/>
          </a:solidFill>
        </p:spPr>
      </p:pic>
      <p:sp>
        <p:nvSpPr>
          <p:cNvPr id="5" name="TextBox 4"/>
          <p:cNvSpPr txBox="1"/>
          <p:nvPr/>
        </p:nvSpPr>
        <p:spPr>
          <a:xfrm>
            <a:off x="0" y="6344879"/>
            <a:ext cx="923168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0" dirty="0">
                <a:solidFill>
                  <a:schemeClr val="tx1"/>
                </a:solidFill>
              </a:rPr>
              <a:t>Alvarez RD, </a:t>
            </a:r>
            <a:r>
              <a:rPr lang="en-US" sz="1200" b="0" dirty="0" err="1">
                <a:solidFill>
                  <a:schemeClr val="tx1"/>
                </a:solidFill>
              </a:rPr>
              <a:t>Matulonis</a:t>
            </a:r>
            <a:r>
              <a:rPr lang="en-US" sz="1200" b="0" dirty="0">
                <a:solidFill>
                  <a:schemeClr val="tx1"/>
                </a:solidFill>
              </a:rPr>
              <a:t> UA, Herzog TJ, Coleman RL, Monk BJ, </a:t>
            </a:r>
            <a:r>
              <a:rPr lang="en-US" sz="1200" b="0" dirty="0" err="1">
                <a:solidFill>
                  <a:schemeClr val="tx1"/>
                </a:solidFill>
              </a:rPr>
              <a:t>Markman</a:t>
            </a:r>
            <a:r>
              <a:rPr lang="en-US" sz="1200" b="0" dirty="0">
                <a:solidFill>
                  <a:schemeClr val="tx1"/>
                </a:solidFill>
              </a:rPr>
              <a:t> M. </a:t>
            </a:r>
            <a:r>
              <a:rPr lang="en-US" sz="1200" b="0" dirty="0" err="1">
                <a:solidFill>
                  <a:schemeClr val="tx1"/>
                </a:solidFill>
              </a:rPr>
              <a:t>Gynecol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err="1">
                <a:solidFill>
                  <a:schemeClr val="tx1"/>
                </a:solidFill>
              </a:rPr>
              <a:t>Oncol</a:t>
            </a:r>
            <a:r>
              <a:rPr lang="en-US" sz="1200" b="0" dirty="0">
                <a:solidFill>
                  <a:schemeClr val="tx1"/>
                </a:solidFill>
              </a:rPr>
              <a:t>. 2016 Apr 8. </a:t>
            </a:r>
            <a:r>
              <a:rPr lang="en-US" sz="1200" b="0" dirty="0" err="1">
                <a:solidFill>
                  <a:schemeClr val="tx1"/>
                </a:solidFill>
              </a:rPr>
              <a:t>pii</a:t>
            </a:r>
            <a:r>
              <a:rPr lang="en-US" sz="1200" b="0" dirty="0">
                <a:solidFill>
                  <a:schemeClr val="tx1"/>
                </a:solidFill>
              </a:rPr>
              <a:t>: S0090-8258(16)30063-4. </a:t>
            </a:r>
          </a:p>
        </p:txBody>
      </p:sp>
    </p:spTree>
    <p:extLst>
      <p:ext uri="{BB962C8B-B14F-4D97-AF65-F5344CB8AC3E}">
        <p14:creationId xmlns:p14="http://schemas.microsoft.com/office/powerpoint/2010/main" val="1291923903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329" name="Title 3"/>
          <p:cNvSpPr>
            <a:spLocks noGrp="1"/>
          </p:cNvSpPr>
          <p:nvPr>
            <p:ph type="title"/>
          </p:nvPr>
        </p:nvSpPr>
        <p:spPr>
          <a:xfrm>
            <a:off x="55028" y="425369"/>
            <a:ext cx="8974672" cy="1120775"/>
          </a:xfrm>
        </p:spPr>
        <p:txBody>
          <a:bodyPr/>
          <a:lstStyle/>
          <a:p>
            <a:r>
              <a:rPr lang="en-US" sz="4400" dirty="0" smtClean="0">
                <a:latin typeface="Arial" charset="0"/>
                <a:ea typeface="ＭＳ Ｐゴシック" charset="0"/>
              </a:rPr>
              <a:t>AURELIA</a:t>
            </a:r>
            <a:r>
              <a:rPr lang="en-US" sz="4400" dirty="0">
                <a:latin typeface="Arial" charset="0"/>
                <a:ea typeface="ＭＳ Ｐゴシック" charset="0"/>
              </a:rPr>
              <a:t/>
            </a:r>
            <a:br>
              <a:rPr lang="en-US" sz="4400" dirty="0">
                <a:latin typeface="Arial" charset="0"/>
                <a:ea typeface="ＭＳ Ｐゴシック" charset="0"/>
              </a:rPr>
            </a:br>
            <a:endParaRPr lang="en-US" sz="4400" dirty="0">
              <a:latin typeface="Arial" charset="0"/>
              <a:ea typeface="ＭＳ Ｐゴシック" charset="0"/>
            </a:endParaRPr>
          </a:p>
        </p:txBody>
      </p:sp>
      <p:sp>
        <p:nvSpPr>
          <p:cNvPr id="123907" name="Text Box 78"/>
          <p:cNvSpPr txBox="1">
            <a:spLocks noChangeArrowheads="1"/>
          </p:cNvSpPr>
          <p:nvPr/>
        </p:nvSpPr>
        <p:spPr bwMode="white">
          <a:xfrm>
            <a:off x="750888" y="4051300"/>
            <a:ext cx="3178175" cy="9540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>
            <a:spAutoFit/>
          </a:bodyPr>
          <a:lstStyle>
            <a:lvl1pPr marL="182563" indent="-182563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Stratification variables: </a:t>
            </a:r>
          </a:p>
          <a:p>
            <a:pPr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Chemotherapy regimen</a:t>
            </a:r>
          </a:p>
          <a:p>
            <a:pPr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Previous anti-angiogenic therapy</a:t>
            </a:r>
          </a:p>
          <a:p>
            <a:pPr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PFI &lt;3 vs 3–6 months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3251673" y="1321351"/>
            <a:ext cx="1069002" cy="456049"/>
            <a:chOff x="1056" y="1388"/>
            <a:chExt cx="816" cy="288"/>
          </a:xfrm>
          <a:solidFill>
            <a:srgbClr val="92D050"/>
          </a:solidFill>
        </p:grpSpPr>
        <p:sp>
          <p:nvSpPr>
            <p:cNvPr id="58409" name="Rectangle 7"/>
            <p:cNvSpPr>
              <a:spLocks noChangeArrowheads="1"/>
            </p:cNvSpPr>
            <p:nvPr/>
          </p:nvSpPr>
          <p:spPr bwMode="auto">
            <a:xfrm>
              <a:off x="1056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10" name="Rectangle 8"/>
            <p:cNvSpPr>
              <a:spLocks noChangeArrowheads="1"/>
            </p:cNvSpPr>
            <p:nvPr/>
          </p:nvSpPr>
          <p:spPr bwMode="auto">
            <a:xfrm>
              <a:off x="1200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11" name="Rectangle 9"/>
            <p:cNvSpPr>
              <a:spLocks noChangeArrowheads="1"/>
            </p:cNvSpPr>
            <p:nvPr/>
          </p:nvSpPr>
          <p:spPr bwMode="auto">
            <a:xfrm>
              <a:off x="1344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12" name="Rectangle 10"/>
            <p:cNvSpPr>
              <a:spLocks noChangeArrowheads="1"/>
            </p:cNvSpPr>
            <p:nvPr/>
          </p:nvSpPr>
          <p:spPr bwMode="auto">
            <a:xfrm>
              <a:off x="1488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13" name="Rectangle 11"/>
            <p:cNvSpPr>
              <a:spLocks noChangeArrowheads="1"/>
            </p:cNvSpPr>
            <p:nvPr/>
          </p:nvSpPr>
          <p:spPr bwMode="auto">
            <a:xfrm>
              <a:off x="1632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14" name="Rectangle 12"/>
            <p:cNvSpPr>
              <a:spLocks noChangeArrowheads="1"/>
            </p:cNvSpPr>
            <p:nvPr/>
          </p:nvSpPr>
          <p:spPr bwMode="auto">
            <a:xfrm>
              <a:off x="1776" y="1388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</p:grpSp>
      <p:sp>
        <p:nvSpPr>
          <p:cNvPr id="7" name="Text Box 62"/>
          <p:cNvSpPr txBox="1">
            <a:spLocks noChangeArrowheads="1"/>
          </p:cNvSpPr>
          <p:nvPr/>
        </p:nvSpPr>
        <p:spPr bwMode="white">
          <a:xfrm>
            <a:off x="4379913" y="1281113"/>
            <a:ext cx="1520825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 anchor="ctr">
            <a:spAutoFit/>
          </a:bodyPr>
          <a:lstStyle>
            <a:lvl1pPr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Chemotherapy to progression</a:t>
            </a:r>
          </a:p>
        </p:txBody>
      </p:sp>
      <p:grpSp>
        <p:nvGrpSpPr>
          <p:cNvPr id="3" name="Group 36"/>
          <p:cNvGrpSpPr>
            <a:grpSpLocks/>
          </p:cNvGrpSpPr>
          <p:nvPr/>
        </p:nvGrpSpPr>
        <p:grpSpPr bwMode="auto">
          <a:xfrm>
            <a:off x="3251673" y="3070515"/>
            <a:ext cx="1069002" cy="457256"/>
            <a:chOff x="1056" y="1200"/>
            <a:chExt cx="816" cy="288"/>
          </a:xfrm>
          <a:solidFill>
            <a:srgbClr val="92D050"/>
          </a:solidFill>
        </p:grpSpPr>
        <p:sp>
          <p:nvSpPr>
            <p:cNvPr id="58397" name="Rectangle 37"/>
            <p:cNvSpPr>
              <a:spLocks noChangeArrowheads="1"/>
            </p:cNvSpPr>
            <p:nvPr/>
          </p:nvSpPr>
          <p:spPr bwMode="auto">
            <a:xfrm>
              <a:off x="1056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398" name="Rectangle 38"/>
            <p:cNvSpPr>
              <a:spLocks noChangeArrowheads="1"/>
            </p:cNvSpPr>
            <p:nvPr/>
          </p:nvSpPr>
          <p:spPr bwMode="auto">
            <a:xfrm>
              <a:off x="1200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399" name="Rectangle 39"/>
            <p:cNvSpPr>
              <a:spLocks noChangeArrowheads="1"/>
            </p:cNvSpPr>
            <p:nvPr/>
          </p:nvSpPr>
          <p:spPr bwMode="auto">
            <a:xfrm>
              <a:off x="1344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00" name="Rectangle 40"/>
            <p:cNvSpPr>
              <a:spLocks noChangeArrowheads="1"/>
            </p:cNvSpPr>
            <p:nvPr/>
          </p:nvSpPr>
          <p:spPr bwMode="auto">
            <a:xfrm>
              <a:off x="1488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01" name="Rectangle 41"/>
            <p:cNvSpPr>
              <a:spLocks noChangeArrowheads="1"/>
            </p:cNvSpPr>
            <p:nvPr/>
          </p:nvSpPr>
          <p:spPr bwMode="auto">
            <a:xfrm>
              <a:off x="1632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  <p:sp>
          <p:nvSpPr>
            <p:cNvPr id="58402" name="Rectangle 42"/>
            <p:cNvSpPr>
              <a:spLocks noChangeArrowheads="1"/>
            </p:cNvSpPr>
            <p:nvPr/>
          </p:nvSpPr>
          <p:spPr bwMode="auto">
            <a:xfrm>
              <a:off x="1776" y="1200"/>
              <a:ext cx="96" cy="288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/>
            <a:p>
              <a:pPr>
                <a:defRPr/>
              </a:pP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-106" charset="0"/>
                <a:ea typeface="ＭＳ Ｐゴシック" pitchFamily="34" charset="-128"/>
                <a:cs typeface="+mn-cs"/>
              </a:endParaRPr>
            </a:p>
          </p:txBody>
        </p:sp>
      </p:grpSp>
      <p:sp>
        <p:nvSpPr>
          <p:cNvPr id="92168" name="Text Box 66"/>
          <p:cNvSpPr txBox="1">
            <a:spLocks noChangeArrowheads="1"/>
          </p:cNvSpPr>
          <p:nvPr/>
        </p:nvSpPr>
        <p:spPr bwMode="white">
          <a:xfrm>
            <a:off x="4470400" y="3006725"/>
            <a:ext cx="1535113" cy="5238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 anchor="ctr">
            <a:spAutoFit/>
          </a:bodyPr>
          <a:lstStyle>
            <a:lvl1pPr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Chemotherapy to progression</a:t>
            </a:r>
          </a:p>
        </p:txBody>
      </p:sp>
      <p:sp>
        <p:nvSpPr>
          <p:cNvPr id="58378" name="AutoShape 69"/>
          <p:cNvSpPr>
            <a:spLocks noChangeArrowheads="1"/>
          </p:cNvSpPr>
          <p:nvPr/>
        </p:nvSpPr>
        <p:spPr bwMode="ltGray">
          <a:xfrm rot="19292742">
            <a:off x="2175262" y="1527023"/>
            <a:ext cx="982156" cy="659011"/>
          </a:xfrm>
          <a:prstGeom prst="rightArrow">
            <a:avLst>
              <a:gd name="adj1" fmla="val 46352"/>
              <a:gd name="adj2" fmla="val 87744"/>
            </a:avLst>
          </a:prstGeom>
          <a:gradFill>
            <a:gsLst>
              <a:gs pos="0">
                <a:srgbClr val="00002E"/>
              </a:gs>
              <a:gs pos="76000">
                <a:srgbClr val="003366"/>
              </a:gs>
            </a:gsLst>
            <a:lin ang="16200000" scaled="1"/>
          </a:gradFill>
          <a:ln w="28575" algn="ctr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Arm A</a:t>
            </a:r>
          </a:p>
        </p:txBody>
      </p:sp>
      <p:sp>
        <p:nvSpPr>
          <p:cNvPr id="58379" name="AutoShape 71"/>
          <p:cNvSpPr>
            <a:spLocks noChangeArrowheads="1"/>
          </p:cNvSpPr>
          <p:nvPr/>
        </p:nvSpPr>
        <p:spPr bwMode="ltGray">
          <a:xfrm rot="1801602">
            <a:off x="2184721" y="3015845"/>
            <a:ext cx="991275" cy="659011"/>
          </a:xfrm>
          <a:prstGeom prst="rightArrow">
            <a:avLst>
              <a:gd name="adj1" fmla="val 46352"/>
              <a:gd name="adj2" fmla="val 88648"/>
            </a:avLst>
          </a:prstGeom>
          <a:gradFill>
            <a:gsLst>
              <a:gs pos="0">
                <a:srgbClr val="00002E"/>
              </a:gs>
              <a:gs pos="76000">
                <a:srgbClr val="003366"/>
              </a:gs>
            </a:gsLst>
            <a:lin ang="16200000" scaled="1"/>
          </a:gradFill>
          <a:ln w="28575" algn="ctr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wrap="none" anchor="ctr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Arm B</a:t>
            </a:r>
          </a:p>
        </p:txBody>
      </p:sp>
      <p:grpSp>
        <p:nvGrpSpPr>
          <p:cNvPr id="99341" name="Group 45"/>
          <p:cNvGrpSpPr>
            <a:grpSpLocks/>
          </p:cNvGrpSpPr>
          <p:nvPr/>
        </p:nvGrpSpPr>
        <p:grpSpPr bwMode="auto">
          <a:xfrm>
            <a:off x="3225800" y="3571875"/>
            <a:ext cx="3071813" cy="1071563"/>
            <a:chOff x="1928" y="2557"/>
            <a:chExt cx="1935" cy="273"/>
          </a:xfrm>
        </p:grpSpPr>
        <p:pic>
          <p:nvPicPr>
            <p:cNvPr id="99369" name="Right Arrow 57"/>
            <p:cNvPicPr>
              <a:picLocks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928" y="2557"/>
              <a:ext cx="1935" cy="27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945" name="Text Box 39"/>
            <p:cNvSpPr txBox="1">
              <a:spLocks noChangeArrowheads="1"/>
            </p:cNvSpPr>
            <p:nvPr/>
          </p:nvSpPr>
          <p:spPr bwMode="auto">
            <a:xfrm>
              <a:off x="1968" y="2630"/>
              <a:ext cx="1708" cy="1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anchor="ctr"/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Bevacizumab 10 mg/kg q2w* to progression</a:t>
              </a:r>
            </a:p>
          </p:txBody>
        </p:sp>
      </p:grpSp>
      <p:sp>
        <p:nvSpPr>
          <p:cNvPr id="48" name="AutoShape 14"/>
          <p:cNvSpPr>
            <a:spLocks noChangeArrowheads="1"/>
          </p:cNvSpPr>
          <p:nvPr/>
        </p:nvSpPr>
        <p:spPr bwMode="gray">
          <a:xfrm>
            <a:off x="378194" y="1384018"/>
            <a:ext cx="1692019" cy="2184927"/>
          </a:xfrm>
          <a:prstGeom prst="roundRect">
            <a:avLst>
              <a:gd name="adj" fmla="val 16667"/>
            </a:avLst>
          </a:prstGeom>
          <a:gradFill>
            <a:gsLst>
              <a:gs pos="0">
                <a:srgbClr val="00002E"/>
              </a:gs>
              <a:gs pos="76000">
                <a:srgbClr val="003366"/>
              </a:gs>
            </a:gsLst>
            <a:lin ang="16200000" scaled="1"/>
          </a:gradFill>
          <a:ln w="28575" algn="ctr">
            <a:noFill/>
            <a:round/>
            <a:headEnd/>
            <a:tailEnd/>
          </a:ln>
          <a:effectLst>
            <a:outerShdw blurRad="107950" dist="12700" dir="5400000" algn="ctr">
              <a:srgbClr val="000000"/>
            </a:outerShdw>
          </a:effectLst>
          <a:scene3d>
            <a:camera prst="orthographicFront">
              <a:rot lat="0" lon="0" rev="0"/>
            </a:camera>
            <a:lightRig rig="soft" dir="t">
              <a:rot lat="0" lon="0" rev="0"/>
            </a:lightRig>
          </a:scene3d>
          <a:sp3d contourW="44450" prstMaterial="matte">
            <a:bevelT w="63500" h="63500" prst="artDeco"/>
            <a:contourClr>
              <a:srgbClr val="FFFFFF"/>
            </a:contourClr>
          </a:sp3d>
        </p:spPr>
        <p:txBody>
          <a:bodyPr lIns="90488" tIns="44450" rIns="90488" bIns="44450" anchor="ctr">
            <a:normAutofit/>
          </a:bodyPr>
          <a:lstStyle>
            <a:lvl1pPr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defRPr/>
            </a:pPr>
            <a:r>
              <a:rPr lang="en-GB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Platinum-resistant</a:t>
            </a:r>
          </a:p>
          <a:p>
            <a:pPr algn="ctr"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OC, PP, FTC, (PFI &lt;6 months) </a:t>
            </a:r>
          </a:p>
          <a:p>
            <a:pPr algn="ctr">
              <a:defRPr/>
            </a:pPr>
            <a:endParaRPr lang="en-GB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  <a:cs typeface="Arial" charset="0"/>
            </a:endParaRPr>
          </a:p>
          <a:p>
            <a:pPr algn="ctr">
              <a:defRPr/>
            </a:pPr>
            <a:r>
              <a:rPr lang="en-GB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Prior bevacizumab allowed </a:t>
            </a:r>
          </a:p>
          <a:p>
            <a:pPr algn="ctr">
              <a:buClr>
                <a:srgbClr val="000000"/>
              </a:buClr>
              <a:buSzPct val="100000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rPr>
              <a:t>n=331</a:t>
            </a:r>
          </a:p>
        </p:txBody>
      </p:sp>
      <p:sp>
        <p:nvSpPr>
          <p:cNvPr id="123922" name="Rectangle 66"/>
          <p:cNvSpPr>
            <a:spLocks noChangeArrowheads="1"/>
          </p:cNvSpPr>
          <p:nvPr/>
        </p:nvSpPr>
        <p:spPr bwMode="white">
          <a:xfrm>
            <a:off x="6815138" y="4324350"/>
            <a:ext cx="2214562" cy="1169988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Primary endpoint: PFS</a:t>
            </a:r>
          </a:p>
          <a:p>
            <a:pPr defTabSz="762000">
              <a:defRPr/>
            </a:pP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Secondary endpoints:</a:t>
            </a: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ORR, PFI</a:t>
            </a:r>
            <a:r>
              <a:rPr lang="en-US" baseline="-2500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bio</a:t>
            </a: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OS, QoL, safety</a:t>
            </a:r>
          </a:p>
        </p:txBody>
      </p:sp>
      <p:sp>
        <p:nvSpPr>
          <p:cNvPr id="123923" name="TextBox 45"/>
          <p:cNvSpPr txBox="1">
            <a:spLocks noChangeArrowheads="1"/>
          </p:cNvSpPr>
          <p:nvPr/>
        </p:nvSpPr>
        <p:spPr bwMode="auto">
          <a:xfrm>
            <a:off x="2471738" y="5040313"/>
            <a:ext cx="4929187" cy="1169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>
            <a:lvl1pPr marL="182563" indent="-182563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GB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Chemotherapy options (physician’s choice):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Weekly paclitaxel 80 mg/m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</a:t>
            </a:r>
            <a:endParaRPr lang="en-US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>
              <a:buFont typeface="Arial" charset="0"/>
              <a:buChar char="•"/>
              <a:defRPr/>
            </a:pP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Topotecan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(4 mg/m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d1, 8, 15 OR 1.25 mg/m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d1–5 q3w)</a:t>
            </a:r>
          </a:p>
          <a:p>
            <a:pPr>
              <a:buFont typeface="Arial" charset="0"/>
              <a:buChar char="•"/>
              <a:defRPr/>
            </a:pPr>
            <a:r>
              <a:rPr lang="en-US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Pegylated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liposomal doxorubicin 40 mg/m</a:t>
            </a:r>
            <a:r>
              <a:rPr lang="en-US" baseline="30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2 </a:t>
            </a:r>
            <a:r>
              <a:rPr lang="en-US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d1 q4w</a:t>
            </a:r>
            <a:endParaRPr lang="en-GB" dirty="0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51" name="Rectangle 12"/>
          <p:cNvSpPr>
            <a:spLocks noChangeArrowheads="1"/>
          </p:cNvSpPr>
          <p:nvPr/>
        </p:nvSpPr>
        <p:spPr bwMode="auto">
          <a:xfrm>
            <a:off x="6076918" y="1320630"/>
            <a:ext cx="125886" cy="4572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53" name="Rectangle 10"/>
          <p:cNvSpPr>
            <a:spLocks noChangeArrowheads="1"/>
          </p:cNvSpPr>
          <p:nvPr/>
        </p:nvSpPr>
        <p:spPr bwMode="auto">
          <a:xfrm>
            <a:off x="5922582" y="3078009"/>
            <a:ext cx="125886" cy="457201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54" name="Rectangle 11"/>
          <p:cNvSpPr>
            <a:spLocks noChangeArrowheads="1"/>
          </p:cNvSpPr>
          <p:nvPr/>
        </p:nvSpPr>
        <p:spPr bwMode="auto">
          <a:xfrm>
            <a:off x="6111412" y="3078009"/>
            <a:ext cx="125886" cy="457201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sp>
        <p:nvSpPr>
          <p:cNvPr id="123933" name="TextBox 56"/>
          <p:cNvSpPr txBox="1">
            <a:spLocks noChangeArrowheads="1"/>
          </p:cNvSpPr>
          <p:nvPr/>
        </p:nvSpPr>
        <p:spPr bwMode="auto">
          <a:xfrm>
            <a:off x="687388" y="6257925"/>
            <a:ext cx="4189412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*15 mg/kg q3w if combined with topotecan q3w</a:t>
            </a:r>
            <a:endParaRPr lang="en-GB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0" name="Rectangle 9"/>
          <p:cNvSpPr>
            <a:spLocks noChangeArrowheads="1"/>
          </p:cNvSpPr>
          <p:nvPr/>
        </p:nvSpPr>
        <p:spPr bwMode="auto">
          <a:xfrm>
            <a:off x="5906334" y="1320630"/>
            <a:ext cx="125886" cy="457200"/>
          </a:xfrm>
          <a:prstGeom prst="rect">
            <a:avLst/>
          </a:prstGeom>
          <a:solidFill>
            <a:srgbClr val="92D050"/>
          </a:solidFill>
          <a:ln w="12700">
            <a:solidFill>
              <a:schemeClr val="tx1"/>
            </a:solidFill>
            <a:miter lim="800000"/>
            <a:headEnd type="none" w="sm" len="sm"/>
            <a:tailEnd/>
          </a:ln>
          <a:scene3d>
            <a:camera prst="orthographicFront"/>
            <a:lightRig rig="threePt" dir="t"/>
          </a:scene3d>
          <a:sp3d>
            <a:bevelT/>
          </a:sp3d>
        </p:spPr>
        <p:txBody>
          <a:bodyPr wrap="none" anchor="ctr"/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endParaRPr lang="en-US" smtClean="0">
              <a:effectLst>
                <a:outerShdw blurRad="38100" dist="38100" dir="2700000" algn="tl">
                  <a:srgbClr val="000000"/>
                </a:outerShdw>
              </a:effectLst>
              <a:latin typeface="Times New Roman" charset="0"/>
            </a:endParaRPr>
          </a:p>
        </p:txBody>
      </p:sp>
      <p:cxnSp>
        <p:nvCxnSpPr>
          <p:cNvPr id="62" name="Straight Arrow Connector 61"/>
          <p:cNvCxnSpPr/>
          <p:nvPr/>
        </p:nvCxnSpPr>
        <p:spPr>
          <a:xfrm>
            <a:off x="6737350" y="1546225"/>
            <a:ext cx="285750" cy="1588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/>
          <p:cNvCxnSpPr/>
          <p:nvPr/>
        </p:nvCxnSpPr>
        <p:spPr>
          <a:xfrm>
            <a:off x="6773863" y="3282950"/>
            <a:ext cx="285750" cy="1588"/>
          </a:xfrm>
          <a:prstGeom prst="straightConnector1">
            <a:avLst/>
          </a:prstGeom>
          <a:ln w="76200">
            <a:solidFill>
              <a:schemeClr val="tx1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9362" name="AutoShape 14"/>
          <p:cNvGrpSpPr>
            <a:grpSpLocks/>
          </p:cNvGrpSpPr>
          <p:nvPr/>
        </p:nvGrpSpPr>
        <p:grpSpPr bwMode="auto">
          <a:xfrm>
            <a:off x="6193180" y="1040723"/>
            <a:ext cx="566738" cy="3824288"/>
            <a:chOff x="3832" y="992"/>
            <a:chExt cx="357" cy="1923"/>
          </a:xfrm>
        </p:grpSpPr>
        <p:sp>
          <p:nvSpPr>
            <p:cNvPr id="99367" name="AutoShape 14"/>
            <p:cNvSpPr>
              <a:spLocks noChangeArrowheads="1"/>
            </p:cNvSpPr>
            <p:nvPr/>
          </p:nvSpPr>
          <p:spPr bwMode="gray">
            <a:xfrm>
              <a:off x="3832" y="1056"/>
              <a:ext cx="357" cy="1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23943" name="Text Box 24"/>
            <p:cNvSpPr txBox="1">
              <a:spLocks noChangeArrowheads="1"/>
            </p:cNvSpPr>
            <p:nvPr/>
          </p:nvSpPr>
          <p:spPr bwMode="auto">
            <a:xfrm>
              <a:off x="3966" y="992"/>
              <a:ext cx="150" cy="1923"/>
            </a:xfrm>
            <a:prstGeom prst="rect">
              <a:avLst/>
            </a:prstGeom>
            <a:noFill/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lIns="90488" tIns="44450" rIns="90488" bIns="44450" anchor="ctr" anchorCtr="1"/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P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R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E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S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I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O</a:t>
              </a:r>
            </a:p>
            <a:p>
              <a:pPr algn="ctr">
                <a:lnSpc>
                  <a:spcPct val="90000"/>
                </a:lnSpc>
                <a:defRPr/>
              </a:pPr>
              <a:r>
                <a:rPr lang="en-GB" sz="1300" dirty="0" smtClean="0">
                  <a:ln>
                    <a:solidFill>
                      <a:schemeClr val="tx1"/>
                    </a:solidFill>
                  </a:ln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N</a:t>
              </a:r>
              <a:endParaRPr lang="en-US" sz="1300" dirty="0" smtClean="0">
                <a:ln>
                  <a:solidFill>
                    <a:schemeClr val="tx1"/>
                  </a:solidFill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endParaRPr>
            </a:p>
          </p:txBody>
        </p:sp>
      </p:grpSp>
      <p:sp>
        <p:nvSpPr>
          <p:cNvPr id="66" name="Text Box 62"/>
          <p:cNvSpPr txBox="1">
            <a:spLocks noChangeArrowheads="1"/>
          </p:cNvSpPr>
          <p:nvPr/>
        </p:nvSpPr>
        <p:spPr bwMode="white">
          <a:xfrm>
            <a:off x="7110413" y="1158875"/>
            <a:ext cx="1770062" cy="9540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 anchor="ctr">
            <a:spAutoFit/>
          </a:bodyPr>
          <a:lstStyle>
            <a:lvl1pPr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Physician</a:t>
            </a:r>
            <a:r>
              <a:rPr lang="ja-JP" alt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’</a:t>
            </a:r>
            <a:r>
              <a:rPr lang="en-US" altLang="ja-JP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 choice: SOC or bevacizumab 15 mg/kg q3w</a:t>
            </a:r>
            <a:endParaRPr lang="en-US" smtClean="0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67" name="Text Box 62"/>
          <p:cNvSpPr txBox="1">
            <a:spLocks noChangeArrowheads="1"/>
          </p:cNvSpPr>
          <p:nvPr/>
        </p:nvSpPr>
        <p:spPr bwMode="white">
          <a:xfrm>
            <a:off x="7165975" y="3154363"/>
            <a:ext cx="623888" cy="3079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 anchor="ctr">
            <a:spAutoFit/>
          </a:bodyPr>
          <a:lstStyle>
            <a:lvl1pPr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>
              <a:spcBef>
                <a:spcPct val="50000"/>
              </a:spcBef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SOC</a:t>
            </a:r>
          </a:p>
        </p:txBody>
      </p:sp>
      <p:sp>
        <p:nvSpPr>
          <p:cNvPr id="99365" name="Text Box 8"/>
          <p:cNvSpPr txBox="1">
            <a:spLocks noChangeArrowheads="1"/>
          </p:cNvSpPr>
          <p:nvPr/>
        </p:nvSpPr>
        <p:spPr bwMode="auto">
          <a:xfrm>
            <a:off x="5039518" y="6284236"/>
            <a:ext cx="3681413" cy="336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600">
                <a:solidFill>
                  <a:schemeClr val="tx1"/>
                </a:solidFill>
              </a:rPr>
              <a:t>clinicaltrials.gov</a:t>
            </a:r>
            <a:r>
              <a:rPr lang="en-US" sz="1600" dirty="0">
                <a:solidFill>
                  <a:schemeClr val="tx1"/>
                </a:solidFill>
              </a:rPr>
              <a:t> identifier: NCT00976911</a:t>
            </a:r>
          </a:p>
        </p:txBody>
      </p:sp>
      <p:sp>
        <p:nvSpPr>
          <p:cNvPr id="99366" name="TextBox 1"/>
          <p:cNvSpPr txBox="1">
            <a:spLocks noChangeArrowheads="1"/>
          </p:cNvSpPr>
          <p:nvPr/>
        </p:nvSpPr>
        <p:spPr bwMode="auto">
          <a:xfrm>
            <a:off x="0" y="6590113"/>
            <a:ext cx="77877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200" b="0" dirty="0" err="1" smtClean="0">
                <a:solidFill>
                  <a:srgbClr val="FFFFFF"/>
                </a:solidFill>
              </a:rPr>
              <a:t>Pujade-Lauraine</a:t>
            </a:r>
            <a:r>
              <a:rPr lang="it-IT" sz="1200" b="0" dirty="0" smtClean="0">
                <a:solidFill>
                  <a:srgbClr val="FFFFFF"/>
                </a:solidFill>
              </a:rPr>
              <a:t> </a:t>
            </a:r>
            <a:r>
              <a:rPr lang="it-IT" sz="1200" b="0" dirty="0">
                <a:solidFill>
                  <a:srgbClr val="FFFFFF"/>
                </a:solidFill>
              </a:rPr>
              <a:t>E et al J Clin Oncol 30, 2012 (suppl; abstr LBA5002</a:t>
            </a:r>
            <a:r>
              <a:rPr lang="it-IT" sz="1200" b="0" dirty="0" smtClean="0">
                <a:solidFill>
                  <a:srgbClr val="FFFFFF"/>
                </a:solidFill>
              </a:rPr>
              <a:t>^); </a:t>
            </a:r>
            <a:r>
              <a:rPr lang="en-US" sz="1200" b="0" dirty="0">
                <a:solidFill>
                  <a:srgbClr val="FFFFFF"/>
                </a:solidFill>
              </a:rPr>
              <a:t>J </a:t>
            </a:r>
            <a:r>
              <a:rPr lang="en-US" sz="1200" b="0" dirty="0" err="1">
                <a:solidFill>
                  <a:srgbClr val="FFFFFF"/>
                </a:solidFill>
              </a:rPr>
              <a:t>Clin</a:t>
            </a:r>
            <a:r>
              <a:rPr lang="en-US" sz="1200" b="0" dirty="0">
                <a:solidFill>
                  <a:srgbClr val="FFFFFF"/>
                </a:solidFill>
              </a:rPr>
              <a:t> </a:t>
            </a:r>
            <a:r>
              <a:rPr lang="en-US" sz="1200" b="0" dirty="0" err="1">
                <a:solidFill>
                  <a:srgbClr val="FFFFFF"/>
                </a:solidFill>
              </a:rPr>
              <a:t>Oncol</a:t>
            </a:r>
            <a:r>
              <a:rPr lang="en-US" sz="1200" b="0" dirty="0">
                <a:solidFill>
                  <a:srgbClr val="FFFFFF"/>
                </a:solidFill>
              </a:rPr>
              <a:t>. 2014 May 1;32(13):1302-8</a:t>
            </a:r>
          </a:p>
        </p:txBody>
      </p:sp>
      <p:pic>
        <p:nvPicPr>
          <p:cNvPr id="42" name="Picture 9" descr="3 logos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91400" y="0"/>
            <a:ext cx="1600200" cy="396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2" t="465" r="45187" b="818"/>
          <a:stretch>
            <a:fillRect/>
          </a:stretch>
        </p:blipFill>
        <p:spPr bwMode="auto">
          <a:xfrm>
            <a:off x="6862763" y="44450"/>
            <a:ext cx="442912" cy="390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58740128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377" name="Rectangle 52"/>
          <p:cNvSpPr>
            <a:spLocks noGrp="1" noChangeArrowheads="1"/>
          </p:cNvSpPr>
          <p:nvPr>
            <p:ph type="title"/>
          </p:nvPr>
        </p:nvSpPr>
        <p:spPr>
          <a:xfrm>
            <a:off x="471488" y="485775"/>
            <a:ext cx="8215312" cy="920750"/>
          </a:xfrm>
          <a:ln/>
        </p:spPr>
        <p:txBody>
          <a:bodyPr/>
          <a:lstStyle/>
          <a:p>
            <a:r>
              <a:rPr lang="en-US" sz="4000" dirty="0">
                <a:latin typeface="Arial" charset="0"/>
                <a:ea typeface="ＭＳ Ｐゴシック" charset="0"/>
              </a:rPr>
              <a:t>Progression-free survival</a:t>
            </a:r>
          </a:p>
        </p:txBody>
      </p:sp>
      <p:sp>
        <p:nvSpPr>
          <p:cNvPr id="101378" name="Text Placeholder 2"/>
          <p:cNvSpPr>
            <a:spLocks noGrp="1"/>
          </p:cNvSpPr>
          <p:nvPr>
            <p:ph type="body" sz="quarter" idx="10"/>
          </p:nvPr>
        </p:nvSpPr>
        <p:spPr>
          <a:xfrm>
            <a:off x="166687" y="5751732"/>
            <a:ext cx="7146925" cy="741362"/>
          </a:xfrm>
        </p:spPr>
        <p:txBody>
          <a:bodyPr/>
          <a:lstStyle/>
          <a:p>
            <a:r>
              <a:rPr lang="en-GB" i="1" dirty="0">
                <a:latin typeface="Arial" charset="0"/>
                <a:ea typeface="ＭＳ Ｐゴシック" charset="0"/>
              </a:rPr>
              <a:t>Median duration of follow-up: 13.9 months (CT arm) vs 13.0 months (BEV + CT </a:t>
            </a:r>
            <a:r>
              <a:rPr lang="en-GB" i="1" dirty="0" smtClean="0">
                <a:latin typeface="Arial" charset="0"/>
                <a:ea typeface="ＭＳ Ｐゴシック" charset="0"/>
              </a:rPr>
              <a:t>arm)</a:t>
            </a:r>
            <a:endParaRPr lang="en-GB" i="1" dirty="0">
              <a:latin typeface="Arial" charset="0"/>
              <a:ea typeface="ＭＳ Ｐゴシック" charset="0"/>
            </a:endParaRPr>
          </a:p>
        </p:txBody>
      </p:sp>
      <p:sp>
        <p:nvSpPr>
          <p:cNvPr id="101393" name="Text Box 78"/>
          <p:cNvSpPr txBox="1">
            <a:spLocks noChangeArrowheads="1"/>
          </p:cNvSpPr>
          <p:nvPr/>
        </p:nvSpPr>
        <p:spPr bwMode="gray">
          <a:xfrm>
            <a:off x="928688" y="1538288"/>
            <a:ext cx="466725" cy="35909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5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1.0</a:t>
            </a:r>
          </a:p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0.8</a:t>
            </a:r>
          </a:p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0.6</a:t>
            </a:r>
          </a:p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0.4</a:t>
            </a:r>
          </a:p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0.2</a:t>
            </a:r>
          </a:p>
          <a:p>
            <a:pPr algn="r" eaLnBrk="1" hangingPunct="1">
              <a:spcAft>
                <a:spcPts val="3100"/>
              </a:spcAft>
            </a:pPr>
            <a:r>
              <a:rPr lang="en-GB" sz="1600">
                <a:solidFill>
                  <a:schemeClr val="tx1"/>
                </a:solidFill>
                <a:cs typeface="Arial" charset="0"/>
              </a:rPr>
              <a:t>0</a:t>
            </a:r>
          </a:p>
        </p:txBody>
      </p:sp>
      <p:sp>
        <p:nvSpPr>
          <p:cNvPr id="101394" name="Text Box 79"/>
          <p:cNvSpPr txBox="1">
            <a:spLocks noChangeArrowheads="1"/>
          </p:cNvSpPr>
          <p:nvPr/>
        </p:nvSpPr>
        <p:spPr bwMode="gray">
          <a:xfrm rot="-5400000">
            <a:off x="-850899" y="3095625"/>
            <a:ext cx="3217862" cy="36988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5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GB">
                <a:cs typeface="Arial" charset="0"/>
              </a:rPr>
              <a:t>Estimated probability</a:t>
            </a:r>
          </a:p>
        </p:txBody>
      </p:sp>
      <p:sp>
        <p:nvSpPr>
          <p:cNvPr id="101395" name="Text Box 80"/>
          <p:cNvSpPr txBox="1">
            <a:spLocks noChangeArrowheads="1"/>
          </p:cNvSpPr>
          <p:nvPr/>
        </p:nvSpPr>
        <p:spPr bwMode="gray">
          <a:xfrm>
            <a:off x="1282700" y="4938713"/>
            <a:ext cx="7921625" cy="33813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487488" algn="ctr"/>
                <a:tab pos="2930525" algn="ctr"/>
                <a:tab pos="4352925" algn="ctr"/>
                <a:tab pos="5783263" algn="ctr"/>
                <a:tab pos="7218363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600">
                <a:solidFill>
                  <a:schemeClr val="tx1"/>
                </a:solidFill>
                <a:cs typeface="Arial" charset="0"/>
              </a:rPr>
              <a:t>0	6	12	18	24	30</a:t>
            </a:r>
          </a:p>
        </p:txBody>
      </p:sp>
      <p:sp>
        <p:nvSpPr>
          <p:cNvPr id="101396" name="Text Box 79"/>
          <p:cNvSpPr txBox="1">
            <a:spLocks noChangeArrowheads="1"/>
          </p:cNvSpPr>
          <p:nvPr/>
        </p:nvSpPr>
        <p:spPr bwMode="gray">
          <a:xfrm>
            <a:off x="1452563" y="5214938"/>
            <a:ext cx="7367587" cy="3397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600">
                <a:solidFill>
                  <a:schemeClr val="tx1"/>
                </a:solidFill>
                <a:cs typeface="Arial" charset="0"/>
              </a:rPr>
              <a:t>Time (months)</a:t>
            </a:r>
          </a:p>
        </p:txBody>
      </p:sp>
      <p:sp>
        <p:nvSpPr>
          <p:cNvPr id="101397" name="Text Box 80"/>
          <p:cNvSpPr txBox="1">
            <a:spLocks noChangeArrowheads="1"/>
          </p:cNvSpPr>
          <p:nvPr/>
        </p:nvSpPr>
        <p:spPr bwMode="gray">
          <a:xfrm>
            <a:off x="1120775" y="5673725"/>
            <a:ext cx="625475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182</a:t>
            </a:r>
          </a:p>
        </p:txBody>
      </p:sp>
      <p:sp>
        <p:nvSpPr>
          <p:cNvPr id="101398" name="Text Box 80"/>
          <p:cNvSpPr txBox="1">
            <a:spLocks noChangeArrowheads="1"/>
          </p:cNvSpPr>
          <p:nvPr/>
        </p:nvSpPr>
        <p:spPr bwMode="gray">
          <a:xfrm>
            <a:off x="2532063" y="5673725"/>
            <a:ext cx="671512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37</a:t>
            </a:r>
          </a:p>
        </p:txBody>
      </p:sp>
      <p:sp>
        <p:nvSpPr>
          <p:cNvPr id="101399" name="Text Box 80"/>
          <p:cNvSpPr txBox="1">
            <a:spLocks noChangeArrowheads="1"/>
          </p:cNvSpPr>
          <p:nvPr/>
        </p:nvSpPr>
        <p:spPr bwMode="gray">
          <a:xfrm>
            <a:off x="4060825" y="5673725"/>
            <a:ext cx="474663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  8</a:t>
            </a:r>
          </a:p>
        </p:txBody>
      </p:sp>
      <p:sp>
        <p:nvSpPr>
          <p:cNvPr id="101400" name="Text Box 80"/>
          <p:cNvSpPr txBox="1">
            <a:spLocks noChangeArrowheads="1"/>
          </p:cNvSpPr>
          <p:nvPr/>
        </p:nvSpPr>
        <p:spPr bwMode="gray">
          <a:xfrm>
            <a:off x="5495925" y="5673725"/>
            <a:ext cx="474663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1</a:t>
            </a:r>
          </a:p>
        </p:txBody>
      </p:sp>
      <p:sp>
        <p:nvSpPr>
          <p:cNvPr id="101401" name="Text Box 80"/>
          <p:cNvSpPr txBox="1">
            <a:spLocks noChangeArrowheads="1"/>
          </p:cNvSpPr>
          <p:nvPr/>
        </p:nvSpPr>
        <p:spPr bwMode="gray">
          <a:xfrm>
            <a:off x="6923088" y="5673725"/>
            <a:ext cx="474662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0</a:t>
            </a:r>
          </a:p>
        </p:txBody>
      </p:sp>
      <p:sp>
        <p:nvSpPr>
          <p:cNvPr id="101402" name="Text Box 80"/>
          <p:cNvSpPr txBox="1">
            <a:spLocks noChangeArrowheads="1"/>
          </p:cNvSpPr>
          <p:nvPr/>
        </p:nvSpPr>
        <p:spPr bwMode="gray">
          <a:xfrm>
            <a:off x="1052513" y="5868988"/>
            <a:ext cx="76200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179</a:t>
            </a:r>
          </a:p>
        </p:txBody>
      </p:sp>
      <p:sp>
        <p:nvSpPr>
          <p:cNvPr id="101403" name="Text Box 80"/>
          <p:cNvSpPr txBox="1">
            <a:spLocks noChangeArrowheads="1"/>
          </p:cNvSpPr>
          <p:nvPr/>
        </p:nvSpPr>
        <p:spPr bwMode="gray">
          <a:xfrm>
            <a:off x="2532063" y="5868988"/>
            <a:ext cx="671512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88</a:t>
            </a:r>
          </a:p>
        </p:txBody>
      </p:sp>
      <p:sp>
        <p:nvSpPr>
          <p:cNvPr id="101404" name="Text Box 80"/>
          <p:cNvSpPr txBox="1">
            <a:spLocks noChangeArrowheads="1"/>
          </p:cNvSpPr>
          <p:nvPr/>
        </p:nvSpPr>
        <p:spPr bwMode="gray">
          <a:xfrm>
            <a:off x="4062413" y="5868988"/>
            <a:ext cx="474662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18</a:t>
            </a:r>
          </a:p>
        </p:txBody>
      </p:sp>
      <p:sp>
        <p:nvSpPr>
          <p:cNvPr id="101405" name="Text Box 80"/>
          <p:cNvSpPr txBox="1">
            <a:spLocks noChangeArrowheads="1"/>
          </p:cNvSpPr>
          <p:nvPr/>
        </p:nvSpPr>
        <p:spPr bwMode="gray">
          <a:xfrm>
            <a:off x="5497513" y="5868988"/>
            <a:ext cx="474662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1</a:t>
            </a:r>
          </a:p>
        </p:txBody>
      </p:sp>
      <p:sp>
        <p:nvSpPr>
          <p:cNvPr id="101406" name="Text Box 80"/>
          <p:cNvSpPr txBox="1">
            <a:spLocks noChangeArrowheads="1"/>
          </p:cNvSpPr>
          <p:nvPr/>
        </p:nvSpPr>
        <p:spPr bwMode="gray">
          <a:xfrm>
            <a:off x="6923088" y="5868988"/>
            <a:ext cx="474662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0</a:t>
            </a:r>
          </a:p>
        </p:txBody>
      </p:sp>
      <p:sp>
        <p:nvSpPr>
          <p:cNvPr id="101407" name="Text Box 80"/>
          <p:cNvSpPr txBox="1">
            <a:spLocks noChangeArrowheads="1"/>
          </p:cNvSpPr>
          <p:nvPr/>
        </p:nvSpPr>
        <p:spPr bwMode="gray">
          <a:xfrm>
            <a:off x="193675" y="5664200"/>
            <a:ext cx="987425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dirty="0">
                <a:solidFill>
                  <a:srgbClr val="FFC000"/>
                </a:solidFill>
                <a:cs typeface="Arial" charset="0"/>
              </a:rPr>
              <a:t>CT</a:t>
            </a:r>
          </a:p>
        </p:txBody>
      </p:sp>
      <p:sp>
        <p:nvSpPr>
          <p:cNvPr id="101408" name="Text Box 80"/>
          <p:cNvSpPr txBox="1">
            <a:spLocks noChangeArrowheads="1"/>
          </p:cNvSpPr>
          <p:nvPr/>
        </p:nvSpPr>
        <p:spPr bwMode="gray">
          <a:xfrm>
            <a:off x="193675" y="5875338"/>
            <a:ext cx="1233488" cy="27781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BEV + CT</a:t>
            </a:r>
          </a:p>
        </p:txBody>
      </p:sp>
      <p:sp>
        <p:nvSpPr>
          <p:cNvPr id="101409" name="Text Box 80"/>
          <p:cNvSpPr txBox="1">
            <a:spLocks noChangeArrowheads="1"/>
          </p:cNvSpPr>
          <p:nvPr/>
        </p:nvSpPr>
        <p:spPr bwMode="gray">
          <a:xfrm>
            <a:off x="193675" y="5465763"/>
            <a:ext cx="182880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sz="1200" dirty="0">
                <a:solidFill>
                  <a:schemeClr val="tx1"/>
                </a:solidFill>
                <a:cs typeface="Arial" charset="0"/>
              </a:rPr>
              <a:t>No. at risk:</a:t>
            </a:r>
          </a:p>
        </p:txBody>
      </p:sp>
      <p:sp>
        <p:nvSpPr>
          <p:cNvPr id="101410" name="Text Box 80"/>
          <p:cNvSpPr txBox="1">
            <a:spLocks noChangeArrowheads="1"/>
          </p:cNvSpPr>
          <p:nvPr/>
        </p:nvSpPr>
        <p:spPr bwMode="gray">
          <a:xfrm>
            <a:off x="1798638" y="5670550"/>
            <a:ext cx="625475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  93</a:t>
            </a:r>
          </a:p>
        </p:txBody>
      </p:sp>
      <p:sp>
        <p:nvSpPr>
          <p:cNvPr id="101411" name="Text Box 80"/>
          <p:cNvSpPr txBox="1">
            <a:spLocks noChangeArrowheads="1"/>
          </p:cNvSpPr>
          <p:nvPr/>
        </p:nvSpPr>
        <p:spPr bwMode="gray">
          <a:xfrm>
            <a:off x="1822450" y="5865813"/>
            <a:ext cx="577850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140</a:t>
            </a:r>
          </a:p>
        </p:txBody>
      </p:sp>
      <p:sp>
        <p:nvSpPr>
          <p:cNvPr id="101412" name="Text Box 80"/>
          <p:cNvSpPr txBox="1">
            <a:spLocks noChangeArrowheads="1"/>
          </p:cNvSpPr>
          <p:nvPr/>
        </p:nvSpPr>
        <p:spPr bwMode="gray">
          <a:xfrm>
            <a:off x="3221038" y="5676900"/>
            <a:ext cx="682625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20</a:t>
            </a:r>
          </a:p>
        </p:txBody>
      </p:sp>
      <p:sp>
        <p:nvSpPr>
          <p:cNvPr id="101413" name="Text Box 80"/>
          <p:cNvSpPr txBox="1">
            <a:spLocks noChangeArrowheads="1"/>
          </p:cNvSpPr>
          <p:nvPr/>
        </p:nvSpPr>
        <p:spPr bwMode="gray">
          <a:xfrm>
            <a:off x="3222625" y="5872163"/>
            <a:ext cx="681038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49</a:t>
            </a:r>
          </a:p>
        </p:txBody>
      </p:sp>
      <p:sp>
        <p:nvSpPr>
          <p:cNvPr id="101414" name="Text Box 80"/>
          <p:cNvSpPr txBox="1">
            <a:spLocks noChangeArrowheads="1"/>
          </p:cNvSpPr>
          <p:nvPr/>
        </p:nvSpPr>
        <p:spPr bwMode="gray">
          <a:xfrm>
            <a:off x="4760913" y="5670550"/>
            <a:ext cx="474662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1</a:t>
            </a:r>
          </a:p>
        </p:txBody>
      </p:sp>
      <p:sp>
        <p:nvSpPr>
          <p:cNvPr id="101415" name="Text Box 80"/>
          <p:cNvSpPr txBox="1">
            <a:spLocks noChangeArrowheads="1"/>
          </p:cNvSpPr>
          <p:nvPr/>
        </p:nvSpPr>
        <p:spPr bwMode="gray">
          <a:xfrm>
            <a:off x="4762500" y="5865813"/>
            <a:ext cx="474663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4</a:t>
            </a:r>
          </a:p>
        </p:txBody>
      </p:sp>
      <p:sp>
        <p:nvSpPr>
          <p:cNvPr id="101416" name="Text Box 80"/>
          <p:cNvSpPr txBox="1">
            <a:spLocks noChangeArrowheads="1"/>
          </p:cNvSpPr>
          <p:nvPr/>
        </p:nvSpPr>
        <p:spPr bwMode="gray">
          <a:xfrm>
            <a:off x="6189663" y="5670550"/>
            <a:ext cx="474662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C000"/>
                </a:solidFill>
                <a:cs typeface="Arial" charset="0"/>
              </a:rPr>
              <a:t>0</a:t>
            </a:r>
          </a:p>
        </p:txBody>
      </p:sp>
      <p:sp>
        <p:nvSpPr>
          <p:cNvPr id="101417" name="Text Box 80"/>
          <p:cNvSpPr txBox="1">
            <a:spLocks noChangeArrowheads="1"/>
          </p:cNvSpPr>
          <p:nvPr/>
        </p:nvSpPr>
        <p:spPr bwMode="gray">
          <a:xfrm>
            <a:off x="6191250" y="5865813"/>
            <a:ext cx="474663" cy="276225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sz="1200">
                <a:solidFill>
                  <a:srgbClr val="FF3399"/>
                </a:solidFill>
                <a:cs typeface="Arial" charset="0"/>
              </a:rPr>
              <a:t>1</a:t>
            </a:r>
          </a:p>
        </p:txBody>
      </p:sp>
      <p:sp>
        <p:nvSpPr>
          <p:cNvPr id="101418" name="Line 8"/>
          <p:cNvSpPr>
            <a:spLocks noChangeShapeType="1"/>
          </p:cNvSpPr>
          <p:nvPr/>
        </p:nvSpPr>
        <p:spPr bwMode="auto">
          <a:xfrm>
            <a:off x="1435100" y="3297238"/>
            <a:ext cx="1577975" cy="0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19" name="Line 12"/>
          <p:cNvSpPr>
            <a:spLocks noChangeShapeType="1"/>
          </p:cNvSpPr>
          <p:nvPr/>
        </p:nvSpPr>
        <p:spPr bwMode="auto">
          <a:xfrm flipV="1">
            <a:off x="2255838" y="3297238"/>
            <a:ext cx="0" cy="158591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0" name="Line 12"/>
          <p:cNvSpPr>
            <a:spLocks noChangeShapeType="1"/>
          </p:cNvSpPr>
          <p:nvPr/>
        </p:nvSpPr>
        <p:spPr bwMode="auto">
          <a:xfrm flipV="1">
            <a:off x="3014663" y="3297238"/>
            <a:ext cx="0" cy="1585912"/>
          </a:xfrm>
          <a:prstGeom prst="line">
            <a:avLst/>
          </a:prstGeom>
          <a:noFill/>
          <a:ln w="28575">
            <a:solidFill>
              <a:schemeClr val="tx1"/>
            </a:solidFill>
            <a:prstDash val="sysDash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1" name="Rectangle 104468"/>
          <p:cNvSpPr>
            <a:spLocks noChangeArrowheads="1"/>
          </p:cNvSpPr>
          <p:nvPr/>
        </p:nvSpPr>
        <p:spPr bwMode="auto">
          <a:xfrm>
            <a:off x="1835150" y="4576763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/>
            <a:r>
              <a:rPr lang="en-US">
                <a:solidFill>
                  <a:schemeClr val="accent2"/>
                </a:solidFill>
              </a:rPr>
              <a:t>3.4</a:t>
            </a:r>
          </a:p>
        </p:txBody>
      </p:sp>
      <p:sp>
        <p:nvSpPr>
          <p:cNvPr id="101422" name="Rectangle 113"/>
          <p:cNvSpPr>
            <a:spLocks noChangeArrowheads="1"/>
          </p:cNvSpPr>
          <p:nvPr/>
        </p:nvSpPr>
        <p:spPr bwMode="auto">
          <a:xfrm>
            <a:off x="3028950" y="4576763"/>
            <a:ext cx="4333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pPr algn="ctr" defTabSz="457200"/>
            <a:r>
              <a:rPr lang="en-US">
                <a:solidFill>
                  <a:srgbClr val="FF3399"/>
                </a:solidFill>
              </a:rPr>
              <a:t>6.7</a:t>
            </a:r>
          </a:p>
        </p:txBody>
      </p:sp>
      <p:sp>
        <p:nvSpPr>
          <p:cNvPr id="101424" name="AutoShape 3"/>
          <p:cNvSpPr>
            <a:spLocks noChangeAspect="1" noChangeArrowheads="1" noTextEdit="1"/>
          </p:cNvSpPr>
          <p:nvPr/>
        </p:nvSpPr>
        <p:spPr bwMode="auto">
          <a:xfrm>
            <a:off x="1352550" y="1633538"/>
            <a:ext cx="7261225" cy="3343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5" name="Line 5"/>
          <p:cNvSpPr>
            <a:spLocks noChangeShapeType="1"/>
          </p:cNvSpPr>
          <p:nvPr/>
        </p:nvSpPr>
        <p:spPr bwMode="auto">
          <a:xfrm flipV="1">
            <a:off x="2914650" y="4183063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6" name="Line 6"/>
          <p:cNvSpPr>
            <a:spLocks noChangeShapeType="1"/>
          </p:cNvSpPr>
          <p:nvPr/>
        </p:nvSpPr>
        <p:spPr bwMode="auto">
          <a:xfrm flipV="1">
            <a:off x="3387725" y="4338638"/>
            <a:ext cx="0" cy="6667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7" name="Line 7"/>
          <p:cNvSpPr>
            <a:spLocks noChangeShapeType="1"/>
          </p:cNvSpPr>
          <p:nvPr/>
        </p:nvSpPr>
        <p:spPr bwMode="auto">
          <a:xfrm flipV="1">
            <a:off x="3197225" y="4259263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8" name="Line 8"/>
          <p:cNvSpPr>
            <a:spLocks noChangeShapeType="1"/>
          </p:cNvSpPr>
          <p:nvPr/>
        </p:nvSpPr>
        <p:spPr bwMode="auto">
          <a:xfrm flipV="1">
            <a:off x="2981325" y="4186238"/>
            <a:ext cx="0" cy="6667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29" name="Line 9"/>
          <p:cNvSpPr>
            <a:spLocks noChangeShapeType="1"/>
          </p:cNvSpPr>
          <p:nvPr/>
        </p:nvSpPr>
        <p:spPr bwMode="auto">
          <a:xfrm flipV="1">
            <a:off x="3257550" y="4281488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0" name="Line 10"/>
          <p:cNvSpPr>
            <a:spLocks noChangeShapeType="1"/>
          </p:cNvSpPr>
          <p:nvPr/>
        </p:nvSpPr>
        <p:spPr bwMode="auto">
          <a:xfrm flipV="1">
            <a:off x="3740150" y="4386263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1" name="Line 11"/>
          <p:cNvSpPr>
            <a:spLocks noChangeShapeType="1"/>
          </p:cNvSpPr>
          <p:nvPr/>
        </p:nvSpPr>
        <p:spPr bwMode="auto">
          <a:xfrm flipV="1">
            <a:off x="4222750" y="4583113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2" name="Line 12"/>
          <p:cNvSpPr>
            <a:spLocks noChangeShapeType="1"/>
          </p:cNvSpPr>
          <p:nvPr/>
        </p:nvSpPr>
        <p:spPr bwMode="auto">
          <a:xfrm flipV="1">
            <a:off x="4251325" y="4583113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3" name="Line 13"/>
          <p:cNvSpPr>
            <a:spLocks noChangeShapeType="1"/>
          </p:cNvSpPr>
          <p:nvPr/>
        </p:nvSpPr>
        <p:spPr bwMode="auto">
          <a:xfrm flipV="1">
            <a:off x="4987925" y="4776788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4" name="Line 14"/>
          <p:cNvSpPr>
            <a:spLocks noChangeShapeType="1"/>
          </p:cNvSpPr>
          <p:nvPr/>
        </p:nvSpPr>
        <p:spPr bwMode="auto">
          <a:xfrm flipV="1">
            <a:off x="5953125" y="4792663"/>
            <a:ext cx="0" cy="6032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5" name="Freeform 15"/>
          <p:cNvSpPr>
            <a:spLocks/>
          </p:cNvSpPr>
          <p:nvPr/>
        </p:nvSpPr>
        <p:spPr bwMode="auto">
          <a:xfrm>
            <a:off x="1441450" y="1700213"/>
            <a:ext cx="4514850" cy="3140075"/>
          </a:xfrm>
          <a:custGeom>
            <a:avLst/>
            <a:gdLst>
              <a:gd name="T0" fmla="*/ 2147483647 w 2844"/>
              <a:gd name="T1" fmla="*/ 2147483647 h 1978"/>
              <a:gd name="T2" fmla="*/ 2147483647 w 2844"/>
              <a:gd name="T3" fmla="*/ 2147483647 h 1978"/>
              <a:gd name="T4" fmla="*/ 2147483647 w 2844"/>
              <a:gd name="T5" fmla="*/ 2147483647 h 1978"/>
              <a:gd name="T6" fmla="*/ 2147483647 w 2844"/>
              <a:gd name="T7" fmla="*/ 2147483647 h 1978"/>
              <a:gd name="T8" fmla="*/ 2147483647 w 2844"/>
              <a:gd name="T9" fmla="*/ 2147483647 h 1978"/>
              <a:gd name="T10" fmla="*/ 2147483647 w 2844"/>
              <a:gd name="T11" fmla="*/ 2147483647 h 1978"/>
              <a:gd name="T12" fmla="*/ 2147483647 w 2844"/>
              <a:gd name="T13" fmla="*/ 2147483647 h 1978"/>
              <a:gd name="T14" fmla="*/ 2147483647 w 2844"/>
              <a:gd name="T15" fmla="*/ 2147483647 h 1978"/>
              <a:gd name="T16" fmla="*/ 2147483647 w 2844"/>
              <a:gd name="T17" fmla="*/ 2147483647 h 1978"/>
              <a:gd name="T18" fmla="*/ 2147483647 w 2844"/>
              <a:gd name="T19" fmla="*/ 2147483647 h 1978"/>
              <a:gd name="T20" fmla="*/ 2147483647 w 2844"/>
              <a:gd name="T21" fmla="*/ 2147483647 h 1978"/>
              <a:gd name="T22" fmla="*/ 2147483647 w 2844"/>
              <a:gd name="T23" fmla="*/ 2147483647 h 1978"/>
              <a:gd name="T24" fmla="*/ 2147483647 w 2844"/>
              <a:gd name="T25" fmla="*/ 2147483647 h 1978"/>
              <a:gd name="T26" fmla="*/ 2147483647 w 2844"/>
              <a:gd name="T27" fmla="*/ 2147483647 h 1978"/>
              <a:gd name="T28" fmla="*/ 2147483647 w 2844"/>
              <a:gd name="T29" fmla="*/ 2147483647 h 1978"/>
              <a:gd name="T30" fmla="*/ 2147483647 w 2844"/>
              <a:gd name="T31" fmla="*/ 2147483647 h 1978"/>
              <a:gd name="T32" fmla="*/ 2147483647 w 2844"/>
              <a:gd name="T33" fmla="*/ 2147483647 h 1978"/>
              <a:gd name="T34" fmla="*/ 2147483647 w 2844"/>
              <a:gd name="T35" fmla="*/ 2147483647 h 1978"/>
              <a:gd name="T36" fmla="*/ 2147483647 w 2844"/>
              <a:gd name="T37" fmla="*/ 2147483647 h 1978"/>
              <a:gd name="T38" fmla="*/ 2147483647 w 2844"/>
              <a:gd name="T39" fmla="*/ 2147483647 h 1978"/>
              <a:gd name="T40" fmla="*/ 2147483647 w 2844"/>
              <a:gd name="T41" fmla="*/ 2147483647 h 1978"/>
              <a:gd name="T42" fmla="*/ 2147483647 w 2844"/>
              <a:gd name="T43" fmla="*/ 2147483647 h 1978"/>
              <a:gd name="T44" fmla="*/ 2147483647 w 2844"/>
              <a:gd name="T45" fmla="*/ 2147483647 h 1978"/>
              <a:gd name="T46" fmla="*/ 2147483647 w 2844"/>
              <a:gd name="T47" fmla="*/ 2147483647 h 1978"/>
              <a:gd name="T48" fmla="*/ 2147483647 w 2844"/>
              <a:gd name="T49" fmla="*/ 2147483647 h 1978"/>
              <a:gd name="T50" fmla="*/ 2147483647 w 2844"/>
              <a:gd name="T51" fmla="*/ 2147483647 h 1978"/>
              <a:gd name="T52" fmla="*/ 2147483647 w 2844"/>
              <a:gd name="T53" fmla="*/ 2147483647 h 1978"/>
              <a:gd name="T54" fmla="*/ 2147483647 w 2844"/>
              <a:gd name="T55" fmla="*/ 2147483647 h 1978"/>
              <a:gd name="T56" fmla="*/ 2147483647 w 2844"/>
              <a:gd name="T57" fmla="*/ 2147483647 h 1978"/>
              <a:gd name="T58" fmla="*/ 2147483647 w 2844"/>
              <a:gd name="T59" fmla="*/ 2147483647 h 1978"/>
              <a:gd name="T60" fmla="*/ 2147483647 w 2844"/>
              <a:gd name="T61" fmla="*/ 2147483647 h 1978"/>
              <a:gd name="T62" fmla="*/ 2147483647 w 2844"/>
              <a:gd name="T63" fmla="*/ 2147483647 h 1978"/>
              <a:gd name="T64" fmla="*/ 2147483647 w 2844"/>
              <a:gd name="T65" fmla="*/ 2147483647 h 1978"/>
              <a:gd name="T66" fmla="*/ 2147483647 w 2844"/>
              <a:gd name="T67" fmla="*/ 2147483647 h 1978"/>
              <a:gd name="T68" fmla="*/ 2147483647 w 2844"/>
              <a:gd name="T69" fmla="*/ 2147483647 h 1978"/>
              <a:gd name="T70" fmla="*/ 2147483647 w 2844"/>
              <a:gd name="T71" fmla="*/ 2147483647 h 1978"/>
              <a:gd name="T72" fmla="*/ 2147483647 w 2844"/>
              <a:gd name="T73" fmla="*/ 2147483647 h 1978"/>
              <a:gd name="T74" fmla="*/ 2147483647 w 2844"/>
              <a:gd name="T75" fmla="*/ 2147483647 h 1978"/>
              <a:gd name="T76" fmla="*/ 2147483647 w 2844"/>
              <a:gd name="T77" fmla="*/ 2147483647 h 1978"/>
              <a:gd name="T78" fmla="*/ 2147483647 w 2844"/>
              <a:gd name="T79" fmla="*/ 2147483647 h 1978"/>
              <a:gd name="T80" fmla="*/ 2147483647 w 2844"/>
              <a:gd name="T81" fmla="*/ 2147483647 h 1978"/>
              <a:gd name="T82" fmla="*/ 2147483647 w 2844"/>
              <a:gd name="T83" fmla="*/ 2147483647 h 1978"/>
              <a:gd name="T84" fmla="*/ 2147483647 w 2844"/>
              <a:gd name="T85" fmla="*/ 2147483647 h 1978"/>
              <a:gd name="T86" fmla="*/ 2147483647 w 2844"/>
              <a:gd name="T87" fmla="*/ 2147483647 h 1978"/>
              <a:gd name="T88" fmla="*/ 2147483647 w 2844"/>
              <a:gd name="T89" fmla="*/ 2147483647 h 1978"/>
              <a:gd name="T90" fmla="*/ 2147483647 w 2844"/>
              <a:gd name="T91" fmla="*/ 2147483647 h 1978"/>
              <a:gd name="T92" fmla="*/ 2147483647 w 2844"/>
              <a:gd name="T93" fmla="*/ 2147483647 h 1978"/>
              <a:gd name="T94" fmla="*/ 2147483647 w 2844"/>
              <a:gd name="T95" fmla="*/ 2147483647 h 1978"/>
              <a:gd name="T96" fmla="*/ 2147483647 w 2844"/>
              <a:gd name="T97" fmla="*/ 2147483647 h 1978"/>
              <a:gd name="T98" fmla="*/ 2147483647 w 2844"/>
              <a:gd name="T99" fmla="*/ 2147483647 h 1978"/>
              <a:gd name="T100" fmla="*/ 2147483647 w 2844"/>
              <a:gd name="T101" fmla="*/ 2147483647 h 1978"/>
              <a:gd name="T102" fmla="*/ 2147483647 w 2844"/>
              <a:gd name="T103" fmla="*/ 2147483647 h 1978"/>
              <a:gd name="T104" fmla="*/ 2147483647 w 2844"/>
              <a:gd name="T105" fmla="*/ 2147483647 h 1978"/>
              <a:gd name="T106" fmla="*/ 2147483647 w 2844"/>
              <a:gd name="T107" fmla="*/ 2147483647 h 1978"/>
              <a:gd name="T108" fmla="*/ 2147483647 w 2844"/>
              <a:gd name="T109" fmla="*/ 2147483647 h 1978"/>
              <a:gd name="T110" fmla="*/ 2147483647 w 2844"/>
              <a:gd name="T111" fmla="*/ 2147483647 h 1978"/>
              <a:gd name="T112" fmla="*/ 0 60000 65536"/>
              <a:gd name="T113" fmla="*/ 0 60000 65536"/>
              <a:gd name="T114" fmla="*/ 0 60000 65536"/>
              <a:gd name="T115" fmla="*/ 0 60000 65536"/>
              <a:gd name="T116" fmla="*/ 0 60000 65536"/>
              <a:gd name="T117" fmla="*/ 0 60000 65536"/>
              <a:gd name="T118" fmla="*/ 0 60000 65536"/>
              <a:gd name="T119" fmla="*/ 0 60000 65536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w 2844"/>
              <a:gd name="T169" fmla="*/ 0 h 1978"/>
              <a:gd name="T170" fmla="*/ 2844 w 2844"/>
              <a:gd name="T171" fmla="*/ 1978 h 1978"/>
            </a:gdLst>
            <a:ahLst/>
            <a:cxnLst>
              <a:cxn ang="T112">
                <a:pos x="T0" y="T1"/>
              </a:cxn>
              <a:cxn ang="T113">
                <a:pos x="T2" y="T3"/>
              </a:cxn>
              <a:cxn ang="T114">
                <a:pos x="T4" y="T5"/>
              </a:cxn>
              <a:cxn ang="T115">
                <a:pos x="T6" y="T7"/>
              </a:cxn>
              <a:cxn ang="T116">
                <a:pos x="T8" y="T9"/>
              </a:cxn>
              <a:cxn ang="T117">
                <a:pos x="T10" y="T11"/>
              </a:cxn>
              <a:cxn ang="T118">
                <a:pos x="T12" y="T13"/>
              </a:cxn>
              <a:cxn ang="T119">
                <a:pos x="T14" y="T15"/>
              </a:cxn>
              <a:cxn ang="T120">
                <a:pos x="T16" y="T17"/>
              </a:cxn>
              <a:cxn ang="T121">
                <a:pos x="T18" y="T19"/>
              </a:cxn>
              <a:cxn ang="T122">
                <a:pos x="T20" y="T21"/>
              </a:cxn>
              <a:cxn ang="T123">
                <a:pos x="T22" y="T23"/>
              </a:cxn>
              <a:cxn ang="T124">
                <a:pos x="T24" y="T25"/>
              </a:cxn>
              <a:cxn ang="T125">
                <a:pos x="T26" y="T27"/>
              </a:cxn>
              <a:cxn ang="T126">
                <a:pos x="T28" y="T29"/>
              </a:cxn>
              <a:cxn ang="T127">
                <a:pos x="T30" y="T31"/>
              </a:cxn>
              <a:cxn ang="T128">
                <a:pos x="T32" y="T33"/>
              </a:cxn>
              <a:cxn ang="T129">
                <a:pos x="T34" y="T35"/>
              </a:cxn>
              <a:cxn ang="T130">
                <a:pos x="T36" y="T37"/>
              </a:cxn>
              <a:cxn ang="T131">
                <a:pos x="T38" y="T39"/>
              </a:cxn>
              <a:cxn ang="T132">
                <a:pos x="T40" y="T41"/>
              </a:cxn>
              <a:cxn ang="T133">
                <a:pos x="T42" y="T43"/>
              </a:cxn>
              <a:cxn ang="T134">
                <a:pos x="T44" y="T45"/>
              </a:cxn>
              <a:cxn ang="T135">
                <a:pos x="T46" y="T47"/>
              </a:cxn>
              <a:cxn ang="T136">
                <a:pos x="T48" y="T49"/>
              </a:cxn>
              <a:cxn ang="T137">
                <a:pos x="T50" y="T51"/>
              </a:cxn>
              <a:cxn ang="T138">
                <a:pos x="T52" y="T53"/>
              </a:cxn>
              <a:cxn ang="T139">
                <a:pos x="T54" y="T55"/>
              </a:cxn>
              <a:cxn ang="T140">
                <a:pos x="T56" y="T57"/>
              </a:cxn>
              <a:cxn ang="T141">
                <a:pos x="T58" y="T59"/>
              </a:cxn>
              <a:cxn ang="T142">
                <a:pos x="T60" y="T61"/>
              </a:cxn>
              <a:cxn ang="T143">
                <a:pos x="T62" y="T63"/>
              </a:cxn>
              <a:cxn ang="T144">
                <a:pos x="T64" y="T65"/>
              </a:cxn>
              <a:cxn ang="T145">
                <a:pos x="T66" y="T67"/>
              </a:cxn>
              <a:cxn ang="T146">
                <a:pos x="T68" y="T69"/>
              </a:cxn>
              <a:cxn ang="T147">
                <a:pos x="T70" y="T71"/>
              </a:cxn>
              <a:cxn ang="T148">
                <a:pos x="T72" y="T73"/>
              </a:cxn>
              <a:cxn ang="T149">
                <a:pos x="T74" y="T75"/>
              </a:cxn>
              <a:cxn ang="T150">
                <a:pos x="T76" y="T77"/>
              </a:cxn>
              <a:cxn ang="T151">
                <a:pos x="T78" y="T79"/>
              </a:cxn>
              <a:cxn ang="T152">
                <a:pos x="T80" y="T81"/>
              </a:cxn>
              <a:cxn ang="T153">
                <a:pos x="T82" y="T83"/>
              </a:cxn>
              <a:cxn ang="T154">
                <a:pos x="T84" y="T85"/>
              </a:cxn>
              <a:cxn ang="T155">
                <a:pos x="T86" y="T87"/>
              </a:cxn>
              <a:cxn ang="T156">
                <a:pos x="T88" y="T89"/>
              </a:cxn>
              <a:cxn ang="T157">
                <a:pos x="T90" y="T91"/>
              </a:cxn>
              <a:cxn ang="T158">
                <a:pos x="T92" y="T93"/>
              </a:cxn>
              <a:cxn ang="T159">
                <a:pos x="T94" y="T95"/>
              </a:cxn>
              <a:cxn ang="T160">
                <a:pos x="T96" y="T97"/>
              </a:cxn>
              <a:cxn ang="T161">
                <a:pos x="T98" y="T99"/>
              </a:cxn>
              <a:cxn ang="T162">
                <a:pos x="T100" y="T101"/>
              </a:cxn>
              <a:cxn ang="T163">
                <a:pos x="T102" y="T103"/>
              </a:cxn>
              <a:cxn ang="T164">
                <a:pos x="T104" y="T105"/>
              </a:cxn>
              <a:cxn ang="T165">
                <a:pos x="T106" y="T107"/>
              </a:cxn>
              <a:cxn ang="T166">
                <a:pos x="T108" y="T109"/>
              </a:cxn>
              <a:cxn ang="T167">
                <a:pos x="T110" y="T111"/>
              </a:cxn>
            </a:cxnLst>
            <a:rect l="T168" t="T169" r="T170" b="T171"/>
            <a:pathLst>
              <a:path w="2844" h="1978">
                <a:moveTo>
                  <a:pt x="0" y="0"/>
                </a:moveTo>
                <a:lnTo>
                  <a:pt x="74" y="0"/>
                </a:lnTo>
                <a:lnTo>
                  <a:pt x="74" y="16"/>
                </a:lnTo>
                <a:lnTo>
                  <a:pt x="84" y="16"/>
                </a:lnTo>
                <a:lnTo>
                  <a:pt x="84" y="26"/>
                </a:lnTo>
                <a:lnTo>
                  <a:pt x="100" y="26"/>
                </a:lnTo>
                <a:lnTo>
                  <a:pt x="100" y="38"/>
                </a:lnTo>
                <a:lnTo>
                  <a:pt x="110" y="38"/>
                </a:lnTo>
                <a:lnTo>
                  <a:pt x="110" y="56"/>
                </a:lnTo>
                <a:lnTo>
                  <a:pt x="142" y="56"/>
                </a:lnTo>
                <a:lnTo>
                  <a:pt x="142" y="70"/>
                </a:lnTo>
                <a:lnTo>
                  <a:pt x="160" y="70"/>
                </a:lnTo>
                <a:lnTo>
                  <a:pt x="160" y="80"/>
                </a:lnTo>
                <a:lnTo>
                  <a:pt x="172" y="80"/>
                </a:lnTo>
                <a:lnTo>
                  <a:pt x="172" y="90"/>
                </a:lnTo>
                <a:lnTo>
                  <a:pt x="188" y="90"/>
                </a:lnTo>
                <a:lnTo>
                  <a:pt x="188" y="114"/>
                </a:lnTo>
                <a:lnTo>
                  <a:pt x="196" y="114"/>
                </a:lnTo>
                <a:lnTo>
                  <a:pt x="196" y="136"/>
                </a:lnTo>
                <a:lnTo>
                  <a:pt x="206" y="136"/>
                </a:lnTo>
                <a:lnTo>
                  <a:pt x="206" y="158"/>
                </a:lnTo>
                <a:lnTo>
                  <a:pt x="232" y="158"/>
                </a:lnTo>
                <a:lnTo>
                  <a:pt x="232" y="194"/>
                </a:lnTo>
                <a:lnTo>
                  <a:pt x="238" y="194"/>
                </a:lnTo>
                <a:lnTo>
                  <a:pt x="238" y="248"/>
                </a:lnTo>
                <a:lnTo>
                  <a:pt x="250" y="248"/>
                </a:lnTo>
                <a:lnTo>
                  <a:pt x="250" y="316"/>
                </a:lnTo>
                <a:lnTo>
                  <a:pt x="258" y="316"/>
                </a:lnTo>
                <a:lnTo>
                  <a:pt x="258" y="368"/>
                </a:lnTo>
                <a:lnTo>
                  <a:pt x="262" y="368"/>
                </a:lnTo>
                <a:lnTo>
                  <a:pt x="262" y="428"/>
                </a:lnTo>
                <a:lnTo>
                  <a:pt x="266" y="428"/>
                </a:lnTo>
                <a:lnTo>
                  <a:pt x="266" y="450"/>
                </a:lnTo>
                <a:lnTo>
                  <a:pt x="270" y="450"/>
                </a:lnTo>
                <a:lnTo>
                  <a:pt x="270" y="476"/>
                </a:lnTo>
                <a:lnTo>
                  <a:pt x="278" y="476"/>
                </a:lnTo>
                <a:lnTo>
                  <a:pt x="278" y="618"/>
                </a:lnTo>
                <a:lnTo>
                  <a:pt x="288" y="618"/>
                </a:lnTo>
                <a:lnTo>
                  <a:pt x="288" y="662"/>
                </a:lnTo>
                <a:lnTo>
                  <a:pt x="294" y="662"/>
                </a:lnTo>
                <a:lnTo>
                  <a:pt x="294" y="686"/>
                </a:lnTo>
                <a:lnTo>
                  <a:pt x="298" y="686"/>
                </a:lnTo>
                <a:lnTo>
                  <a:pt x="298" y="742"/>
                </a:lnTo>
                <a:lnTo>
                  <a:pt x="302" y="742"/>
                </a:lnTo>
                <a:lnTo>
                  <a:pt x="302" y="778"/>
                </a:lnTo>
                <a:lnTo>
                  <a:pt x="312" y="778"/>
                </a:lnTo>
                <a:lnTo>
                  <a:pt x="312" y="802"/>
                </a:lnTo>
                <a:lnTo>
                  <a:pt x="316" y="802"/>
                </a:lnTo>
                <a:lnTo>
                  <a:pt x="316" y="856"/>
                </a:lnTo>
                <a:lnTo>
                  <a:pt x="334" y="856"/>
                </a:lnTo>
                <a:lnTo>
                  <a:pt x="334" y="886"/>
                </a:lnTo>
                <a:lnTo>
                  <a:pt x="340" y="886"/>
                </a:lnTo>
                <a:lnTo>
                  <a:pt x="340" y="910"/>
                </a:lnTo>
                <a:lnTo>
                  <a:pt x="354" y="910"/>
                </a:lnTo>
                <a:lnTo>
                  <a:pt x="354" y="914"/>
                </a:lnTo>
                <a:lnTo>
                  <a:pt x="372" y="914"/>
                </a:lnTo>
                <a:lnTo>
                  <a:pt x="372" y="934"/>
                </a:lnTo>
                <a:lnTo>
                  <a:pt x="418" y="934"/>
                </a:lnTo>
                <a:lnTo>
                  <a:pt x="418" y="946"/>
                </a:lnTo>
                <a:lnTo>
                  <a:pt x="492" y="946"/>
                </a:lnTo>
                <a:lnTo>
                  <a:pt x="492" y="972"/>
                </a:lnTo>
                <a:lnTo>
                  <a:pt x="506" y="972"/>
                </a:lnTo>
                <a:lnTo>
                  <a:pt x="506" y="990"/>
                </a:lnTo>
                <a:lnTo>
                  <a:pt x="512" y="990"/>
                </a:lnTo>
                <a:lnTo>
                  <a:pt x="512" y="1002"/>
                </a:lnTo>
                <a:lnTo>
                  <a:pt x="518" y="1002"/>
                </a:lnTo>
                <a:lnTo>
                  <a:pt x="518" y="1026"/>
                </a:lnTo>
                <a:lnTo>
                  <a:pt x="524" y="1026"/>
                </a:lnTo>
                <a:lnTo>
                  <a:pt x="524" y="1050"/>
                </a:lnTo>
                <a:lnTo>
                  <a:pt x="534" y="1050"/>
                </a:lnTo>
                <a:lnTo>
                  <a:pt x="534" y="1068"/>
                </a:lnTo>
                <a:lnTo>
                  <a:pt x="546" y="1068"/>
                </a:lnTo>
                <a:lnTo>
                  <a:pt x="546" y="1096"/>
                </a:lnTo>
                <a:lnTo>
                  <a:pt x="554" y="1096"/>
                </a:lnTo>
                <a:lnTo>
                  <a:pt x="554" y="1116"/>
                </a:lnTo>
                <a:lnTo>
                  <a:pt x="562" y="1116"/>
                </a:lnTo>
                <a:lnTo>
                  <a:pt x="562" y="1156"/>
                </a:lnTo>
                <a:lnTo>
                  <a:pt x="576" y="1156"/>
                </a:lnTo>
                <a:lnTo>
                  <a:pt x="576" y="1206"/>
                </a:lnTo>
                <a:lnTo>
                  <a:pt x="584" y="1206"/>
                </a:lnTo>
                <a:lnTo>
                  <a:pt x="584" y="1232"/>
                </a:lnTo>
                <a:lnTo>
                  <a:pt x="594" y="1232"/>
                </a:lnTo>
                <a:lnTo>
                  <a:pt x="594" y="1256"/>
                </a:lnTo>
                <a:lnTo>
                  <a:pt x="608" y="1256"/>
                </a:lnTo>
                <a:lnTo>
                  <a:pt x="608" y="1274"/>
                </a:lnTo>
                <a:lnTo>
                  <a:pt x="618" y="1274"/>
                </a:lnTo>
                <a:lnTo>
                  <a:pt x="618" y="1284"/>
                </a:lnTo>
                <a:lnTo>
                  <a:pt x="626" y="1284"/>
                </a:lnTo>
                <a:lnTo>
                  <a:pt x="626" y="1294"/>
                </a:lnTo>
                <a:lnTo>
                  <a:pt x="636" y="1294"/>
                </a:lnTo>
                <a:lnTo>
                  <a:pt x="636" y="1310"/>
                </a:lnTo>
                <a:lnTo>
                  <a:pt x="662" y="1310"/>
                </a:lnTo>
                <a:lnTo>
                  <a:pt x="662" y="1334"/>
                </a:lnTo>
                <a:lnTo>
                  <a:pt x="682" y="1334"/>
                </a:lnTo>
                <a:lnTo>
                  <a:pt x="682" y="1352"/>
                </a:lnTo>
                <a:lnTo>
                  <a:pt x="686" y="1352"/>
                </a:lnTo>
                <a:lnTo>
                  <a:pt x="686" y="1362"/>
                </a:lnTo>
                <a:lnTo>
                  <a:pt x="694" y="1362"/>
                </a:lnTo>
                <a:lnTo>
                  <a:pt x="694" y="1372"/>
                </a:lnTo>
                <a:lnTo>
                  <a:pt x="710" y="1372"/>
                </a:lnTo>
                <a:lnTo>
                  <a:pt x="710" y="1384"/>
                </a:lnTo>
                <a:lnTo>
                  <a:pt x="736" y="1384"/>
                </a:lnTo>
                <a:lnTo>
                  <a:pt x="736" y="1392"/>
                </a:lnTo>
                <a:lnTo>
                  <a:pt x="764" y="1392"/>
                </a:lnTo>
                <a:lnTo>
                  <a:pt x="764" y="1404"/>
                </a:lnTo>
                <a:lnTo>
                  <a:pt x="810" y="1404"/>
                </a:lnTo>
                <a:lnTo>
                  <a:pt x="810" y="1418"/>
                </a:lnTo>
                <a:lnTo>
                  <a:pt x="822" y="1418"/>
                </a:lnTo>
                <a:lnTo>
                  <a:pt x="822" y="1444"/>
                </a:lnTo>
                <a:lnTo>
                  <a:pt x="826" y="1444"/>
                </a:lnTo>
                <a:lnTo>
                  <a:pt x="826" y="1472"/>
                </a:lnTo>
                <a:lnTo>
                  <a:pt x="826" y="1496"/>
                </a:lnTo>
                <a:lnTo>
                  <a:pt x="834" y="1496"/>
                </a:lnTo>
                <a:lnTo>
                  <a:pt x="834" y="1530"/>
                </a:lnTo>
                <a:lnTo>
                  <a:pt x="888" y="1530"/>
                </a:lnTo>
                <a:lnTo>
                  <a:pt x="888" y="1548"/>
                </a:lnTo>
                <a:lnTo>
                  <a:pt x="896" y="1548"/>
                </a:lnTo>
                <a:lnTo>
                  <a:pt x="896" y="1574"/>
                </a:lnTo>
                <a:lnTo>
                  <a:pt x="910" y="1574"/>
                </a:lnTo>
                <a:lnTo>
                  <a:pt x="910" y="1594"/>
                </a:lnTo>
                <a:lnTo>
                  <a:pt x="926" y="1594"/>
                </a:lnTo>
                <a:lnTo>
                  <a:pt x="926" y="1606"/>
                </a:lnTo>
                <a:lnTo>
                  <a:pt x="1026" y="1606"/>
                </a:lnTo>
                <a:lnTo>
                  <a:pt x="1026" y="1626"/>
                </a:lnTo>
                <a:lnTo>
                  <a:pt x="1040" y="1626"/>
                </a:lnTo>
                <a:lnTo>
                  <a:pt x="1040" y="1636"/>
                </a:lnTo>
                <a:lnTo>
                  <a:pt x="1094" y="1636"/>
                </a:lnTo>
                <a:lnTo>
                  <a:pt x="1094" y="1654"/>
                </a:lnTo>
                <a:lnTo>
                  <a:pt x="1122" y="1654"/>
                </a:lnTo>
                <a:lnTo>
                  <a:pt x="1122" y="1666"/>
                </a:lnTo>
                <a:lnTo>
                  <a:pt x="1146" y="1666"/>
                </a:lnTo>
                <a:lnTo>
                  <a:pt x="1146" y="1682"/>
                </a:lnTo>
                <a:lnTo>
                  <a:pt x="1178" y="1682"/>
                </a:lnTo>
                <a:lnTo>
                  <a:pt x="1178" y="1702"/>
                </a:lnTo>
                <a:lnTo>
                  <a:pt x="1288" y="1702"/>
                </a:lnTo>
                <a:lnTo>
                  <a:pt x="1288" y="1718"/>
                </a:lnTo>
                <a:lnTo>
                  <a:pt x="1452" y="1718"/>
                </a:lnTo>
                <a:lnTo>
                  <a:pt x="1452" y="1748"/>
                </a:lnTo>
                <a:lnTo>
                  <a:pt x="1486" y="1748"/>
                </a:lnTo>
                <a:lnTo>
                  <a:pt x="1486" y="1766"/>
                </a:lnTo>
                <a:lnTo>
                  <a:pt x="1518" y="1766"/>
                </a:lnTo>
                <a:lnTo>
                  <a:pt x="1518" y="1782"/>
                </a:lnTo>
                <a:lnTo>
                  <a:pt x="1556" y="1782"/>
                </a:lnTo>
                <a:lnTo>
                  <a:pt x="1556" y="1796"/>
                </a:lnTo>
                <a:lnTo>
                  <a:pt x="1562" y="1796"/>
                </a:lnTo>
                <a:lnTo>
                  <a:pt x="1562" y="1812"/>
                </a:lnTo>
                <a:lnTo>
                  <a:pt x="1662" y="1812"/>
                </a:lnTo>
                <a:lnTo>
                  <a:pt x="1662" y="1826"/>
                </a:lnTo>
                <a:lnTo>
                  <a:pt x="1718" y="1826"/>
                </a:lnTo>
                <a:lnTo>
                  <a:pt x="1718" y="1842"/>
                </a:lnTo>
                <a:lnTo>
                  <a:pt x="1748" y="1842"/>
                </a:lnTo>
                <a:lnTo>
                  <a:pt x="1748" y="1858"/>
                </a:lnTo>
                <a:lnTo>
                  <a:pt x="1780" y="1858"/>
                </a:lnTo>
                <a:lnTo>
                  <a:pt x="1780" y="1864"/>
                </a:lnTo>
                <a:lnTo>
                  <a:pt x="1796" y="1864"/>
                </a:lnTo>
                <a:lnTo>
                  <a:pt x="1796" y="1876"/>
                </a:lnTo>
                <a:lnTo>
                  <a:pt x="1814" y="1876"/>
                </a:lnTo>
                <a:lnTo>
                  <a:pt x="1814" y="1896"/>
                </a:lnTo>
                <a:lnTo>
                  <a:pt x="1926" y="1896"/>
                </a:lnTo>
                <a:lnTo>
                  <a:pt x="1926" y="1910"/>
                </a:lnTo>
                <a:lnTo>
                  <a:pt x="2050" y="1910"/>
                </a:lnTo>
                <a:lnTo>
                  <a:pt x="2050" y="1928"/>
                </a:lnTo>
                <a:lnTo>
                  <a:pt x="2074" y="1928"/>
                </a:lnTo>
                <a:lnTo>
                  <a:pt x="2074" y="1942"/>
                </a:lnTo>
                <a:lnTo>
                  <a:pt x="2160" y="1942"/>
                </a:lnTo>
                <a:lnTo>
                  <a:pt x="2160" y="1962"/>
                </a:lnTo>
                <a:lnTo>
                  <a:pt x="2190" y="1962"/>
                </a:lnTo>
                <a:lnTo>
                  <a:pt x="2190" y="1978"/>
                </a:lnTo>
                <a:lnTo>
                  <a:pt x="2844" y="1978"/>
                </a:lnTo>
              </a:path>
            </a:pathLst>
          </a:custGeom>
          <a:noFill/>
          <a:ln w="28575">
            <a:solidFill>
              <a:srgbClr val="FFC000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grpSp>
        <p:nvGrpSpPr>
          <p:cNvPr id="101436" name="Group 44057"/>
          <p:cNvGrpSpPr>
            <a:grpSpLocks/>
          </p:cNvGrpSpPr>
          <p:nvPr/>
        </p:nvGrpSpPr>
        <p:grpSpPr bwMode="auto">
          <a:xfrm>
            <a:off x="1441450" y="1633538"/>
            <a:ext cx="5343525" cy="3044825"/>
            <a:chOff x="1441450" y="1908175"/>
            <a:chExt cx="5343525" cy="3044825"/>
          </a:xfrm>
        </p:grpSpPr>
        <p:sp>
          <p:nvSpPr>
            <p:cNvPr id="101453" name="Freeform 16"/>
            <p:cNvSpPr>
              <a:spLocks/>
            </p:cNvSpPr>
            <p:nvPr/>
          </p:nvSpPr>
          <p:spPr bwMode="auto">
            <a:xfrm>
              <a:off x="1441450" y="1974850"/>
              <a:ext cx="5343525" cy="2968625"/>
            </a:xfrm>
            <a:custGeom>
              <a:avLst/>
              <a:gdLst>
                <a:gd name="T0" fmla="*/ 2147483647 w 3366"/>
                <a:gd name="T1" fmla="*/ 2147483647 h 1870"/>
                <a:gd name="T2" fmla="*/ 2147483647 w 3366"/>
                <a:gd name="T3" fmla="*/ 2147483647 h 1870"/>
                <a:gd name="T4" fmla="*/ 2147483647 w 3366"/>
                <a:gd name="T5" fmla="*/ 2147483647 h 1870"/>
                <a:gd name="T6" fmla="*/ 2147483647 w 3366"/>
                <a:gd name="T7" fmla="*/ 2147483647 h 1870"/>
                <a:gd name="T8" fmla="*/ 2147483647 w 3366"/>
                <a:gd name="T9" fmla="*/ 2147483647 h 1870"/>
                <a:gd name="T10" fmla="*/ 2147483647 w 3366"/>
                <a:gd name="T11" fmla="*/ 2147483647 h 1870"/>
                <a:gd name="T12" fmla="*/ 2147483647 w 3366"/>
                <a:gd name="T13" fmla="*/ 2147483647 h 1870"/>
                <a:gd name="T14" fmla="*/ 2147483647 w 3366"/>
                <a:gd name="T15" fmla="*/ 2147483647 h 1870"/>
                <a:gd name="T16" fmla="*/ 2147483647 w 3366"/>
                <a:gd name="T17" fmla="*/ 2147483647 h 1870"/>
                <a:gd name="T18" fmla="*/ 2147483647 w 3366"/>
                <a:gd name="T19" fmla="*/ 2147483647 h 1870"/>
                <a:gd name="T20" fmla="*/ 2147483647 w 3366"/>
                <a:gd name="T21" fmla="*/ 2147483647 h 1870"/>
                <a:gd name="T22" fmla="*/ 2147483647 w 3366"/>
                <a:gd name="T23" fmla="*/ 2147483647 h 1870"/>
                <a:gd name="T24" fmla="*/ 2147483647 w 3366"/>
                <a:gd name="T25" fmla="*/ 2147483647 h 1870"/>
                <a:gd name="T26" fmla="*/ 2147483647 w 3366"/>
                <a:gd name="T27" fmla="*/ 2147483647 h 1870"/>
                <a:gd name="T28" fmla="*/ 2147483647 w 3366"/>
                <a:gd name="T29" fmla="*/ 2147483647 h 1870"/>
                <a:gd name="T30" fmla="*/ 2147483647 w 3366"/>
                <a:gd name="T31" fmla="*/ 2147483647 h 1870"/>
                <a:gd name="T32" fmla="*/ 2147483647 w 3366"/>
                <a:gd name="T33" fmla="*/ 2147483647 h 1870"/>
                <a:gd name="T34" fmla="*/ 2147483647 w 3366"/>
                <a:gd name="T35" fmla="*/ 2147483647 h 1870"/>
                <a:gd name="T36" fmla="*/ 2147483647 w 3366"/>
                <a:gd name="T37" fmla="*/ 2147483647 h 1870"/>
                <a:gd name="T38" fmla="*/ 2147483647 w 3366"/>
                <a:gd name="T39" fmla="*/ 2147483647 h 1870"/>
                <a:gd name="T40" fmla="*/ 2147483647 w 3366"/>
                <a:gd name="T41" fmla="*/ 2147483647 h 1870"/>
                <a:gd name="T42" fmla="*/ 2147483647 w 3366"/>
                <a:gd name="T43" fmla="*/ 2147483647 h 1870"/>
                <a:gd name="T44" fmla="*/ 2147483647 w 3366"/>
                <a:gd name="T45" fmla="*/ 2147483647 h 1870"/>
                <a:gd name="T46" fmla="*/ 2147483647 w 3366"/>
                <a:gd name="T47" fmla="*/ 2147483647 h 1870"/>
                <a:gd name="T48" fmla="*/ 2147483647 w 3366"/>
                <a:gd name="T49" fmla="*/ 2147483647 h 1870"/>
                <a:gd name="T50" fmla="*/ 2147483647 w 3366"/>
                <a:gd name="T51" fmla="*/ 2147483647 h 1870"/>
                <a:gd name="T52" fmla="*/ 2147483647 w 3366"/>
                <a:gd name="T53" fmla="*/ 2147483647 h 1870"/>
                <a:gd name="T54" fmla="*/ 2147483647 w 3366"/>
                <a:gd name="T55" fmla="*/ 2147483647 h 1870"/>
                <a:gd name="T56" fmla="*/ 2147483647 w 3366"/>
                <a:gd name="T57" fmla="*/ 2147483647 h 1870"/>
                <a:gd name="T58" fmla="*/ 2147483647 w 3366"/>
                <a:gd name="T59" fmla="*/ 2147483647 h 1870"/>
                <a:gd name="T60" fmla="*/ 2147483647 w 3366"/>
                <a:gd name="T61" fmla="*/ 2147483647 h 1870"/>
                <a:gd name="T62" fmla="*/ 2147483647 w 3366"/>
                <a:gd name="T63" fmla="*/ 2147483647 h 1870"/>
                <a:gd name="T64" fmla="*/ 2147483647 w 3366"/>
                <a:gd name="T65" fmla="*/ 2147483647 h 1870"/>
                <a:gd name="T66" fmla="*/ 2147483647 w 3366"/>
                <a:gd name="T67" fmla="*/ 2147483647 h 1870"/>
                <a:gd name="T68" fmla="*/ 2147483647 w 3366"/>
                <a:gd name="T69" fmla="*/ 2147483647 h 1870"/>
                <a:gd name="T70" fmla="*/ 2147483647 w 3366"/>
                <a:gd name="T71" fmla="*/ 2147483647 h 1870"/>
                <a:gd name="T72" fmla="*/ 2147483647 w 3366"/>
                <a:gd name="T73" fmla="*/ 2147483647 h 1870"/>
                <a:gd name="T74" fmla="*/ 2147483647 w 3366"/>
                <a:gd name="T75" fmla="*/ 2147483647 h 1870"/>
                <a:gd name="T76" fmla="*/ 2147483647 w 3366"/>
                <a:gd name="T77" fmla="*/ 2147483647 h 1870"/>
                <a:gd name="T78" fmla="*/ 2147483647 w 3366"/>
                <a:gd name="T79" fmla="*/ 2147483647 h 1870"/>
                <a:gd name="T80" fmla="*/ 2147483647 w 3366"/>
                <a:gd name="T81" fmla="*/ 2147483647 h 1870"/>
                <a:gd name="T82" fmla="*/ 2147483647 w 3366"/>
                <a:gd name="T83" fmla="*/ 2147483647 h 1870"/>
                <a:gd name="T84" fmla="*/ 2147483647 w 3366"/>
                <a:gd name="T85" fmla="*/ 2147483647 h 1870"/>
                <a:gd name="T86" fmla="*/ 2147483647 w 3366"/>
                <a:gd name="T87" fmla="*/ 2147483647 h 1870"/>
                <a:gd name="T88" fmla="*/ 2147483647 w 3366"/>
                <a:gd name="T89" fmla="*/ 2147483647 h 1870"/>
                <a:gd name="T90" fmla="*/ 2147483647 w 3366"/>
                <a:gd name="T91" fmla="*/ 2147483647 h 1870"/>
                <a:gd name="T92" fmla="*/ 2147483647 w 3366"/>
                <a:gd name="T93" fmla="*/ 2147483647 h 1870"/>
                <a:gd name="T94" fmla="*/ 2147483647 w 3366"/>
                <a:gd name="T95" fmla="*/ 2147483647 h 1870"/>
                <a:gd name="T96" fmla="*/ 2147483647 w 3366"/>
                <a:gd name="T97" fmla="*/ 2147483647 h 1870"/>
                <a:gd name="T98" fmla="*/ 2147483647 w 3366"/>
                <a:gd name="T99" fmla="*/ 2147483647 h 1870"/>
                <a:gd name="T100" fmla="*/ 2147483647 w 3366"/>
                <a:gd name="T101" fmla="*/ 2147483647 h 1870"/>
                <a:gd name="T102" fmla="*/ 2147483647 w 3366"/>
                <a:gd name="T103" fmla="*/ 2147483647 h 1870"/>
                <a:gd name="T104" fmla="*/ 2147483647 w 3366"/>
                <a:gd name="T105" fmla="*/ 2147483647 h 1870"/>
                <a:gd name="T106" fmla="*/ 2147483647 w 3366"/>
                <a:gd name="T107" fmla="*/ 2147483647 h 1870"/>
                <a:gd name="T108" fmla="*/ 2147483647 w 3366"/>
                <a:gd name="T109" fmla="*/ 2147483647 h 1870"/>
                <a:gd name="T110" fmla="*/ 2147483647 w 3366"/>
                <a:gd name="T111" fmla="*/ 2147483647 h 1870"/>
                <a:gd name="T112" fmla="*/ 2147483647 w 3366"/>
                <a:gd name="T113" fmla="*/ 2147483647 h 1870"/>
                <a:gd name="T114" fmla="*/ 2147483647 w 3366"/>
                <a:gd name="T115" fmla="*/ 2147483647 h 1870"/>
                <a:gd name="T116" fmla="*/ 2147483647 w 3366"/>
                <a:gd name="T117" fmla="*/ 2147483647 h 1870"/>
                <a:gd name="T118" fmla="*/ 2147483647 w 3366"/>
                <a:gd name="T119" fmla="*/ 2147483647 h 1870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3366"/>
                <a:gd name="T181" fmla="*/ 0 h 1870"/>
                <a:gd name="T182" fmla="*/ 3366 w 3366"/>
                <a:gd name="T183" fmla="*/ 1870 h 1870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3366" h="1870">
                  <a:moveTo>
                    <a:pt x="0" y="0"/>
                  </a:moveTo>
                  <a:lnTo>
                    <a:pt x="170" y="0"/>
                  </a:lnTo>
                  <a:lnTo>
                    <a:pt x="170" y="6"/>
                  </a:lnTo>
                  <a:lnTo>
                    <a:pt x="184" y="6"/>
                  </a:lnTo>
                  <a:lnTo>
                    <a:pt x="184" y="18"/>
                  </a:lnTo>
                  <a:lnTo>
                    <a:pt x="226" y="18"/>
                  </a:lnTo>
                  <a:lnTo>
                    <a:pt x="226" y="56"/>
                  </a:lnTo>
                  <a:lnTo>
                    <a:pt x="238" y="56"/>
                  </a:lnTo>
                  <a:lnTo>
                    <a:pt x="238" y="70"/>
                  </a:lnTo>
                  <a:lnTo>
                    <a:pt x="244" y="70"/>
                  </a:lnTo>
                  <a:lnTo>
                    <a:pt x="244" y="92"/>
                  </a:lnTo>
                  <a:lnTo>
                    <a:pt x="248" y="92"/>
                  </a:lnTo>
                  <a:lnTo>
                    <a:pt x="248" y="102"/>
                  </a:lnTo>
                  <a:lnTo>
                    <a:pt x="260" y="102"/>
                  </a:lnTo>
                  <a:lnTo>
                    <a:pt x="260" y="122"/>
                  </a:lnTo>
                  <a:lnTo>
                    <a:pt x="270" y="122"/>
                  </a:lnTo>
                  <a:lnTo>
                    <a:pt x="270" y="150"/>
                  </a:lnTo>
                  <a:lnTo>
                    <a:pt x="278" y="150"/>
                  </a:lnTo>
                  <a:lnTo>
                    <a:pt x="278" y="214"/>
                  </a:lnTo>
                  <a:lnTo>
                    <a:pt x="282" y="214"/>
                  </a:lnTo>
                  <a:lnTo>
                    <a:pt x="282" y="240"/>
                  </a:lnTo>
                  <a:lnTo>
                    <a:pt x="296" y="240"/>
                  </a:lnTo>
                  <a:lnTo>
                    <a:pt x="296" y="266"/>
                  </a:lnTo>
                  <a:lnTo>
                    <a:pt x="304" y="266"/>
                  </a:lnTo>
                  <a:lnTo>
                    <a:pt x="304" y="302"/>
                  </a:lnTo>
                  <a:lnTo>
                    <a:pt x="316" y="302"/>
                  </a:lnTo>
                  <a:lnTo>
                    <a:pt x="316" y="310"/>
                  </a:lnTo>
                  <a:lnTo>
                    <a:pt x="390" y="310"/>
                  </a:lnTo>
                  <a:lnTo>
                    <a:pt x="390" y="334"/>
                  </a:lnTo>
                  <a:lnTo>
                    <a:pt x="420" y="334"/>
                  </a:lnTo>
                  <a:lnTo>
                    <a:pt x="420" y="354"/>
                  </a:lnTo>
                  <a:lnTo>
                    <a:pt x="452" y="354"/>
                  </a:lnTo>
                  <a:lnTo>
                    <a:pt x="452" y="380"/>
                  </a:lnTo>
                  <a:lnTo>
                    <a:pt x="494" y="380"/>
                  </a:lnTo>
                  <a:lnTo>
                    <a:pt x="494" y="392"/>
                  </a:lnTo>
                  <a:lnTo>
                    <a:pt x="530" y="392"/>
                  </a:lnTo>
                  <a:lnTo>
                    <a:pt x="530" y="402"/>
                  </a:lnTo>
                  <a:lnTo>
                    <a:pt x="536" y="402"/>
                  </a:lnTo>
                  <a:lnTo>
                    <a:pt x="536" y="428"/>
                  </a:lnTo>
                  <a:lnTo>
                    <a:pt x="546" y="428"/>
                  </a:lnTo>
                  <a:lnTo>
                    <a:pt x="546" y="450"/>
                  </a:lnTo>
                  <a:lnTo>
                    <a:pt x="558" y="450"/>
                  </a:lnTo>
                  <a:lnTo>
                    <a:pt x="558" y="486"/>
                  </a:lnTo>
                  <a:lnTo>
                    <a:pt x="566" y="486"/>
                  </a:lnTo>
                  <a:lnTo>
                    <a:pt x="566" y="510"/>
                  </a:lnTo>
                  <a:lnTo>
                    <a:pt x="574" y="510"/>
                  </a:lnTo>
                  <a:lnTo>
                    <a:pt x="574" y="532"/>
                  </a:lnTo>
                  <a:lnTo>
                    <a:pt x="580" y="532"/>
                  </a:lnTo>
                  <a:lnTo>
                    <a:pt x="580" y="542"/>
                  </a:lnTo>
                  <a:lnTo>
                    <a:pt x="584" y="542"/>
                  </a:lnTo>
                  <a:lnTo>
                    <a:pt x="584" y="570"/>
                  </a:lnTo>
                  <a:lnTo>
                    <a:pt x="596" y="570"/>
                  </a:lnTo>
                  <a:lnTo>
                    <a:pt x="596" y="580"/>
                  </a:lnTo>
                  <a:lnTo>
                    <a:pt x="630" y="580"/>
                  </a:lnTo>
                  <a:lnTo>
                    <a:pt x="630" y="590"/>
                  </a:lnTo>
                  <a:lnTo>
                    <a:pt x="660" y="590"/>
                  </a:lnTo>
                  <a:lnTo>
                    <a:pt x="660" y="602"/>
                  </a:lnTo>
                  <a:lnTo>
                    <a:pt x="668" y="602"/>
                  </a:lnTo>
                  <a:lnTo>
                    <a:pt x="668" y="622"/>
                  </a:lnTo>
                  <a:lnTo>
                    <a:pt x="668" y="624"/>
                  </a:lnTo>
                  <a:lnTo>
                    <a:pt x="678" y="624"/>
                  </a:lnTo>
                  <a:lnTo>
                    <a:pt x="678" y="642"/>
                  </a:lnTo>
                  <a:lnTo>
                    <a:pt x="688" y="642"/>
                  </a:lnTo>
                  <a:lnTo>
                    <a:pt x="688" y="652"/>
                  </a:lnTo>
                  <a:lnTo>
                    <a:pt x="744" y="652"/>
                  </a:lnTo>
                  <a:lnTo>
                    <a:pt x="744" y="676"/>
                  </a:lnTo>
                  <a:lnTo>
                    <a:pt x="758" y="676"/>
                  </a:lnTo>
                  <a:lnTo>
                    <a:pt x="758" y="684"/>
                  </a:lnTo>
                  <a:lnTo>
                    <a:pt x="774" y="684"/>
                  </a:lnTo>
                  <a:lnTo>
                    <a:pt x="774" y="696"/>
                  </a:lnTo>
                  <a:lnTo>
                    <a:pt x="786" y="696"/>
                  </a:lnTo>
                  <a:lnTo>
                    <a:pt x="786" y="718"/>
                  </a:lnTo>
                  <a:lnTo>
                    <a:pt x="800" y="718"/>
                  </a:lnTo>
                  <a:lnTo>
                    <a:pt x="800" y="738"/>
                  </a:lnTo>
                  <a:lnTo>
                    <a:pt x="804" y="738"/>
                  </a:lnTo>
                  <a:lnTo>
                    <a:pt x="804" y="760"/>
                  </a:lnTo>
                  <a:lnTo>
                    <a:pt x="816" y="760"/>
                  </a:lnTo>
                  <a:lnTo>
                    <a:pt x="816" y="782"/>
                  </a:lnTo>
                  <a:lnTo>
                    <a:pt x="826" y="782"/>
                  </a:lnTo>
                  <a:lnTo>
                    <a:pt x="826" y="804"/>
                  </a:lnTo>
                  <a:lnTo>
                    <a:pt x="842" y="804"/>
                  </a:lnTo>
                  <a:lnTo>
                    <a:pt x="842" y="840"/>
                  </a:lnTo>
                  <a:lnTo>
                    <a:pt x="854" y="840"/>
                  </a:lnTo>
                  <a:lnTo>
                    <a:pt x="854" y="878"/>
                  </a:lnTo>
                  <a:lnTo>
                    <a:pt x="860" y="878"/>
                  </a:lnTo>
                  <a:lnTo>
                    <a:pt x="860" y="896"/>
                  </a:lnTo>
                  <a:lnTo>
                    <a:pt x="876" y="896"/>
                  </a:lnTo>
                  <a:lnTo>
                    <a:pt x="876" y="924"/>
                  </a:lnTo>
                  <a:lnTo>
                    <a:pt x="898" y="924"/>
                  </a:lnTo>
                  <a:lnTo>
                    <a:pt x="898" y="934"/>
                  </a:lnTo>
                  <a:lnTo>
                    <a:pt x="904" y="934"/>
                  </a:lnTo>
                  <a:lnTo>
                    <a:pt x="904" y="948"/>
                  </a:lnTo>
                  <a:lnTo>
                    <a:pt x="938" y="948"/>
                  </a:lnTo>
                  <a:lnTo>
                    <a:pt x="938" y="960"/>
                  </a:lnTo>
                  <a:lnTo>
                    <a:pt x="948" y="960"/>
                  </a:lnTo>
                  <a:lnTo>
                    <a:pt x="948" y="972"/>
                  </a:lnTo>
                  <a:lnTo>
                    <a:pt x="968" y="972"/>
                  </a:lnTo>
                  <a:lnTo>
                    <a:pt x="968" y="984"/>
                  </a:lnTo>
                  <a:lnTo>
                    <a:pt x="1000" y="984"/>
                  </a:lnTo>
                  <a:lnTo>
                    <a:pt x="1000" y="994"/>
                  </a:lnTo>
                  <a:lnTo>
                    <a:pt x="1010" y="994"/>
                  </a:lnTo>
                  <a:lnTo>
                    <a:pt x="1010" y="1010"/>
                  </a:lnTo>
                  <a:lnTo>
                    <a:pt x="1094" y="1010"/>
                  </a:lnTo>
                  <a:lnTo>
                    <a:pt x="1094" y="1032"/>
                  </a:lnTo>
                  <a:lnTo>
                    <a:pt x="1106" y="1032"/>
                  </a:lnTo>
                  <a:lnTo>
                    <a:pt x="1106" y="1042"/>
                  </a:lnTo>
                  <a:lnTo>
                    <a:pt x="1114" y="1042"/>
                  </a:lnTo>
                  <a:lnTo>
                    <a:pt x="1114" y="1084"/>
                  </a:lnTo>
                  <a:lnTo>
                    <a:pt x="1126" y="1084"/>
                  </a:lnTo>
                  <a:lnTo>
                    <a:pt x="1126" y="1102"/>
                  </a:lnTo>
                  <a:lnTo>
                    <a:pt x="1136" y="1102"/>
                  </a:lnTo>
                  <a:lnTo>
                    <a:pt x="1136" y="1112"/>
                  </a:lnTo>
                  <a:lnTo>
                    <a:pt x="1148" y="1112"/>
                  </a:lnTo>
                  <a:lnTo>
                    <a:pt x="1148" y="1124"/>
                  </a:lnTo>
                  <a:lnTo>
                    <a:pt x="1168" y="1124"/>
                  </a:lnTo>
                  <a:lnTo>
                    <a:pt x="1168" y="1164"/>
                  </a:lnTo>
                  <a:lnTo>
                    <a:pt x="1200" y="1164"/>
                  </a:lnTo>
                  <a:lnTo>
                    <a:pt x="1200" y="1180"/>
                  </a:lnTo>
                  <a:lnTo>
                    <a:pt x="1216" y="1180"/>
                  </a:lnTo>
                  <a:lnTo>
                    <a:pt x="1216" y="1208"/>
                  </a:lnTo>
                  <a:lnTo>
                    <a:pt x="1228" y="1208"/>
                  </a:lnTo>
                  <a:lnTo>
                    <a:pt x="1228" y="1218"/>
                  </a:lnTo>
                  <a:lnTo>
                    <a:pt x="1266" y="1218"/>
                  </a:lnTo>
                  <a:lnTo>
                    <a:pt x="1266" y="1230"/>
                  </a:lnTo>
                  <a:lnTo>
                    <a:pt x="1282" y="1230"/>
                  </a:lnTo>
                  <a:lnTo>
                    <a:pt x="1282" y="1260"/>
                  </a:lnTo>
                  <a:lnTo>
                    <a:pt x="1308" y="1260"/>
                  </a:lnTo>
                  <a:lnTo>
                    <a:pt x="1308" y="1272"/>
                  </a:lnTo>
                  <a:lnTo>
                    <a:pt x="1326" y="1272"/>
                  </a:lnTo>
                  <a:lnTo>
                    <a:pt x="1326" y="1288"/>
                  </a:lnTo>
                  <a:lnTo>
                    <a:pt x="1342" y="1288"/>
                  </a:lnTo>
                  <a:lnTo>
                    <a:pt x="1342" y="1304"/>
                  </a:lnTo>
                  <a:lnTo>
                    <a:pt x="1354" y="1304"/>
                  </a:lnTo>
                  <a:lnTo>
                    <a:pt x="1354" y="1314"/>
                  </a:lnTo>
                  <a:lnTo>
                    <a:pt x="1386" y="1314"/>
                  </a:lnTo>
                  <a:lnTo>
                    <a:pt x="1386" y="1332"/>
                  </a:lnTo>
                  <a:lnTo>
                    <a:pt x="1448" y="1332"/>
                  </a:lnTo>
                  <a:lnTo>
                    <a:pt x="1448" y="1342"/>
                  </a:lnTo>
                  <a:lnTo>
                    <a:pt x="1464" y="1342"/>
                  </a:lnTo>
                  <a:lnTo>
                    <a:pt x="1464" y="1348"/>
                  </a:lnTo>
                  <a:lnTo>
                    <a:pt x="1532" y="1348"/>
                  </a:lnTo>
                  <a:lnTo>
                    <a:pt x="1532" y="1362"/>
                  </a:lnTo>
                  <a:lnTo>
                    <a:pt x="1548" y="1362"/>
                  </a:lnTo>
                  <a:lnTo>
                    <a:pt x="1558" y="1362"/>
                  </a:lnTo>
                  <a:lnTo>
                    <a:pt x="1558" y="1436"/>
                  </a:lnTo>
                  <a:lnTo>
                    <a:pt x="1650" y="1436"/>
                  </a:lnTo>
                  <a:lnTo>
                    <a:pt x="1650" y="1452"/>
                  </a:lnTo>
                  <a:lnTo>
                    <a:pt x="1664" y="1452"/>
                  </a:lnTo>
                  <a:lnTo>
                    <a:pt x="1664" y="1484"/>
                  </a:lnTo>
                  <a:lnTo>
                    <a:pt x="1672" y="1484"/>
                  </a:lnTo>
                  <a:lnTo>
                    <a:pt x="1672" y="1510"/>
                  </a:lnTo>
                  <a:lnTo>
                    <a:pt x="1684" y="1510"/>
                  </a:lnTo>
                  <a:lnTo>
                    <a:pt x="1684" y="1528"/>
                  </a:lnTo>
                  <a:lnTo>
                    <a:pt x="1692" y="1528"/>
                  </a:lnTo>
                  <a:lnTo>
                    <a:pt x="1692" y="1548"/>
                  </a:lnTo>
                  <a:lnTo>
                    <a:pt x="1724" y="1548"/>
                  </a:lnTo>
                  <a:lnTo>
                    <a:pt x="1724" y="1570"/>
                  </a:lnTo>
                  <a:lnTo>
                    <a:pt x="1734" y="1570"/>
                  </a:lnTo>
                  <a:lnTo>
                    <a:pt x="1734" y="1612"/>
                  </a:lnTo>
                  <a:lnTo>
                    <a:pt x="1796" y="1612"/>
                  </a:lnTo>
                  <a:lnTo>
                    <a:pt x="1796" y="1628"/>
                  </a:lnTo>
                  <a:lnTo>
                    <a:pt x="1854" y="1628"/>
                  </a:lnTo>
                  <a:lnTo>
                    <a:pt x="1854" y="1654"/>
                  </a:lnTo>
                  <a:lnTo>
                    <a:pt x="1872" y="1654"/>
                  </a:lnTo>
                  <a:lnTo>
                    <a:pt x="1872" y="1676"/>
                  </a:lnTo>
                  <a:lnTo>
                    <a:pt x="1886" y="1676"/>
                  </a:lnTo>
                  <a:lnTo>
                    <a:pt x="1886" y="1696"/>
                  </a:lnTo>
                  <a:lnTo>
                    <a:pt x="1898" y="1696"/>
                  </a:lnTo>
                  <a:lnTo>
                    <a:pt x="1898" y="1718"/>
                  </a:lnTo>
                  <a:lnTo>
                    <a:pt x="1908" y="1718"/>
                  </a:lnTo>
                  <a:lnTo>
                    <a:pt x="1908" y="1738"/>
                  </a:lnTo>
                  <a:lnTo>
                    <a:pt x="2028" y="1738"/>
                  </a:lnTo>
                  <a:lnTo>
                    <a:pt x="2028" y="1774"/>
                  </a:lnTo>
                  <a:lnTo>
                    <a:pt x="2198" y="1774"/>
                  </a:lnTo>
                  <a:lnTo>
                    <a:pt x="2198" y="1806"/>
                  </a:lnTo>
                  <a:lnTo>
                    <a:pt x="2236" y="1806"/>
                  </a:lnTo>
                  <a:lnTo>
                    <a:pt x="2236" y="1840"/>
                  </a:lnTo>
                  <a:lnTo>
                    <a:pt x="2240" y="1840"/>
                  </a:lnTo>
                  <a:lnTo>
                    <a:pt x="2240" y="1870"/>
                  </a:lnTo>
                  <a:lnTo>
                    <a:pt x="3366" y="1870"/>
                  </a:lnTo>
                </a:path>
              </a:pathLst>
            </a:custGeom>
            <a:noFill/>
            <a:ln w="28575">
              <a:solidFill>
                <a:srgbClr val="FF3399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4" name="Line 17"/>
            <p:cNvSpPr>
              <a:spLocks noChangeShapeType="1"/>
            </p:cNvSpPr>
            <p:nvPr/>
          </p:nvSpPr>
          <p:spPr bwMode="auto">
            <a:xfrm>
              <a:off x="1441450" y="190817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5" name="Line 18"/>
            <p:cNvSpPr>
              <a:spLocks noChangeShapeType="1"/>
            </p:cNvSpPr>
            <p:nvPr/>
          </p:nvSpPr>
          <p:spPr bwMode="auto">
            <a:xfrm flipV="1">
              <a:off x="1651000" y="190817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6" name="Line 19"/>
            <p:cNvSpPr>
              <a:spLocks noChangeShapeType="1"/>
            </p:cNvSpPr>
            <p:nvPr/>
          </p:nvSpPr>
          <p:spPr bwMode="auto">
            <a:xfrm flipV="1">
              <a:off x="1870075" y="217487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7" name="Line 20"/>
            <p:cNvSpPr>
              <a:spLocks noChangeShapeType="1"/>
            </p:cNvSpPr>
            <p:nvPr/>
          </p:nvSpPr>
          <p:spPr bwMode="auto">
            <a:xfrm flipV="1">
              <a:off x="1889125" y="2254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8" name="Line 21"/>
            <p:cNvSpPr>
              <a:spLocks noChangeShapeType="1"/>
            </p:cNvSpPr>
            <p:nvPr/>
          </p:nvSpPr>
          <p:spPr bwMode="auto">
            <a:xfrm flipV="1">
              <a:off x="1962150" y="241300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59" name="Line 22"/>
            <p:cNvSpPr>
              <a:spLocks noChangeShapeType="1"/>
            </p:cNvSpPr>
            <p:nvPr/>
          </p:nvSpPr>
          <p:spPr bwMode="auto">
            <a:xfrm flipV="1">
              <a:off x="2536825" y="29464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0" name="Line 23"/>
            <p:cNvSpPr>
              <a:spLocks noChangeShapeType="1"/>
            </p:cNvSpPr>
            <p:nvPr/>
          </p:nvSpPr>
          <p:spPr bwMode="auto">
            <a:xfrm flipV="1">
              <a:off x="2711450" y="307657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1" name="Line 24"/>
            <p:cNvSpPr>
              <a:spLocks noChangeShapeType="1"/>
            </p:cNvSpPr>
            <p:nvPr/>
          </p:nvSpPr>
          <p:spPr bwMode="auto">
            <a:xfrm flipV="1">
              <a:off x="2736850" y="3143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2" name="Line 25"/>
            <p:cNvSpPr>
              <a:spLocks noChangeShapeType="1"/>
            </p:cNvSpPr>
            <p:nvPr/>
          </p:nvSpPr>
          <p:spPr bwMode="auto">
            <a:xfrm flipV="1">
              <a:off x="2851150" y="33909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3" name="Line 26"/>
            <p:cNvSpPr>
              <a:spLocks noChangeShapeType="1"/>
            </p:cNvSpPr>
            <p:nvPr/>
          </p:nvSpPr>
          <p:spPr bwMode="auto">
            <a:xfrm flipV="1">
              <a:off x="3019425" y="350837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4" name="Line 27"/>
            <p:cNvSpPr>
              <a:spLocks noChangeShapeType="1"/>
            </p:cNvSpPr>
            <p:nvPr/>
          </p:nvSpPr>
          <p:spPr bwMode="auto">
            <a:xfrm flipV="1">
              <a:off x="3070225" y="351155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5" name="Line 28"/>
            <p:cNvSpPr>
              <a:spLocks noChangeShapeType="1"/>
            </p:cNvSpPr>
            <p:nvPr/>
          </p:nvSpPr>
          <p:spPr bwMode="auto">
            <a:xfrm flipV="1">
              <a:off x="4149725" y="4365625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6" name="Line 29"/>
            <p:cNvSpPr>
              <a:spLocks noChangeShapeType="1"/>
            </p:cNvSpPr>
            <p:nvPr/>
          </p:nvSpPr>
          <p:spPr bwMode="auto">
            <a:xfrm flipV="1">
              <a:off x="4238625" y="44704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7" name="Line 30"/>
            <p:cNvSpPr>
              <a:spLocks noChangeShapeType="1"/>
            </p:cNvSpPr>
            <p:nvPr/>
          </p:nvSpPr>
          <p:spPr bwMode="auto">
            <a:xfrm flipV="1">
              <a:off x="4384675" y="4518025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8" name="Line 31"/>
            <p:cNvSpPr>
              <a:spLocks noChangeShapeType="1"/>
            </p:cNvSpPr>
            <p:nvPr/>
          </p:nvSpPr>
          <p:spPr bwMode="auto">
            <a:xfrm flipV="1">
              <a:off x="4505325" y="4667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69" name="Line 32"/>
            <p:cNvSpPr>
              <a:spLocks noChangeShapeType="1"/>
            </p:cNvSpPr>
            <p:nvPr/>
          </p:nvSpPr>
          <p:spPr bwMode="auto">
            <a:xfrm flipV="1">
              <a:off x="4565650" y="4667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0" name="Line 33"/>
            <p:cNvSpPr>
              <a:spLocks noChangeShapeType="1"/>
            </p:cNvSpPr>
            <p:nvPr/>
          </p:nvSpPr>
          <p:spPr bwMode="auto">
            <a:xfrm flipV="1">
              <a:off x="4591050" y="4667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1" name="Line 34"/>
            <p:cNvSpPr>
              <a:spLocks noChangeShapeType="1"/>
            </p:cNvSpPr>
            <p:nvPr/>
          </p:nvSpPr>
          <p:spPr bwMode="auto">
            <a:xfrm flipV="1">
              <a:off x="4616450" y="46672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2" name="Line 35"/>
            <p:cNvSpPr>
              <a:spLocks noChangeShapeType="1"/>
            </p:cNvSpPr>
            <p:nvPr/>
          </p:nvSpPr>
          <p:spPr bwMode="auto">
            <a:xfrm flipV="1">
              <a:off x="5137150" y="4883150"/>
              <a:ext cx="0" cy="6032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3" name="Line 36"/>
            <p:cNvSpPr>
              <a:spLocks noChangeShapeType="1"/>
            </p:cNvSpPr>
            <p:nvPr/>
          </p:nvSpPr>
          <p:spPr bwMode="auto">
            <a:xfrm flipV="1">
              <a:off x="5302250" y="4883150"/>
              <a:ext cx="0" cy="6032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4" name="Line 37"/>
            <p:cNvSpPr>
              <a:spLocks noChangeShapeType="1"/>
            </p:cNvSpPr>
            <p:nvPr/>
          </p:nvSpPr>
          <p:spPr bwMode="auto">
            <a:xfrm flipV="1">
              <a:off x="5394325" y="4883150"/>
              <a:ext cx="0" cy="6032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5" name="Line 38"/>
            <p:cNvSpPr>
              <a:spLocks noChangeShapeType="1"/>
            </p:cNvSpPr>
            <p:nvPr/>
          </p:nvSpPr>
          <p:spPr bwMode="auto">
            <a:xfrm flipV="1">
              <a:off x="6784975" y="4883150"/>
              <a:ext cx="0" cy="6985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6" name="Line 39"/>
            <p:cNvSpPr>
              <a:spLocks noChangeShapeType="1"/>
            </p:cNvSpPr>
            <p:nvPr/>
          </p:nvSpPr>
          <p:spPr bwMode="auto">
            <a:xfrm flipV="1">
              <a:off x="3225800" y="36322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7" name="Line 40"/>
            <p:cNvSpPr>
              <a:spLocks noChangeShapeType="1"/>
            </p:cNvSpPr>
            <p:nvPr/>
          </p:nvSpPr>
          <p:spPr bwMode="auto">
            <a:xfrm flipV="1">
              <a:off x="3270250" y="370205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8" name="Line 41"/>
            <p:cNvSpPr>
              <a:spLocks noChangeShapeType="1"/>
            </p:cNvSpPr>
            <p:nvPr/>
          </p:nvSpPr>
          <p:spPr bwMode="auto">
            <a:xfrm flipV="1">
              <a:off x="3289300" y="3717925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79" name="Line 42"/>
            <p:cNvSpPr>
              <a:spLocks noChangeShapeType="1"/>
            </p:cNvSpPr>
            <p:nvPr/>
          </p:nvSpPr>
          <p:spPr bwMode="auto">
            <a:xfrm flipV="1">
              <a:off x="3321050" y="375920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0" name="Line 43"/>
            <p:cNvSpPr>
              <a:spLocks noChangeShapeType="1"/>
            </p:cNvSpPr>
            <p:nvPr/>
          </p:nvSpPr>
          <p:spPr bwMode="auto">
            <a:xfrm flipV="1">
              <a:off x="3378200" y="3822700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1" name="Line 44"/>
            <p:cNvSpPr>
              <a:spLocks noChangeShapeType="1"/>
            </p:cNvSpPr>
            <p:nvPr/>
          </p:nvSpPr>
          <p:spPr bwMode="auto">
            <a:xfrm flipV="1">
              <a:off x="3603625" y="39878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2" name="Line 45"/>
            <p:cNvSpPr>
              <a:spLocks noChangeShapeType="1"/>
            </p:cNvSpPr>
            <p:nvPr/>
          </p:nvSpPr>
          <p:spPr bwMode="auto">
            <a:xfrm flipV="1">
              <a:off x="3648075" y="402272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3" name="Line 46"/>
            <p:cNvSpPr>
              <a:spLocks noChangeShapeType="1"/>
            </p:cNvSpPr>
            <p:nvPr/>
          </p:nvSpPr>
          <p:spPr bwMode="auto">
            <a:xfrm flipV="1">
              <a:off x="3670300" y="4022725"/>
              <a:ext cx="0" cy="6985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4" name="Line 47"/>
            <p:cNvSpPr>
              <a:spLocks noChangeShapeType="1"/>
            </p:cNvSpPr>
            <p:nvPr/>
          </p:nvSpPr>
          <p:spPr bwMode="auto">
            <a:xfrm flipV="1">
              <a:off x="3740150" y="4029075"/>
              <a:ext cx="0" cy="6032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5" name="Line 48"/>
            <p:cNvSpPr>
              <a:spLocks noChangeShapeType="1"/>
            </p:cNvSpPr>
            <p:nvPr/>
          </p:nvSpPr>
          <p:spPr bwMode="auto">
            <a:xfrm flipV="1">
              <a:off x="3771900" y="4060825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6" name="Line 49"/>
            <p:cNvSpPr>
              <a:spLocks noChangeShapeType="1"/>
            </p:cNvSpPr>
            <p:nvPr/>
          </p:nvSpPr>
          <p:spPr bwMode="auto">
            <a:xfrm flipV="1">
              <a:off x="3800475" y="4054475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7" name="Line 50"/>
            <p:cNvSpPr>
              <a:spLocks noChangeShapeType="1"/>
            </p:cNvSpPr>
            <p:nvPr/>
          </p:nvSpPr>
          <p:spPr bwMode="auto">
            <a:xfrm flipV="1">
              <a:off x="3914775" y="4073525"/>
              <a:ext cx="0" cy="66675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101488" name="Line 51"/>
            <p:cNvSpPr>
              <a:spLocks noChangeShapeType="1"/>
            </p:cNvSpPr>
            <p:nvPr/>
          </p:nvSpPr>
          <p:spPr bwMode="auto">
            <a:xfrm flipV="1">
              <a:off x="4108450" y="4318000"/>
              <a:ext cx="0" cy="63500"/>
            </a:xfrm>
            <a:prstGeom prst="line">
              <a:avLst/>
            </a:prstGeom>
            <a:noFill/>
            <a:ln w="19050">
              <a:solidFill>
                <a:srgbClr val="FF3399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/>
            <a:lstStyle/>
            <a:p>
              <a:endParaRPr lang="en-US"/>
            </a:p>
          </p:txBody>
        </p:sp>
      </p:grpSp>
      <p:sp>
        <p:nvSpPr>
          <p:cNvPr id="101437" name="Line 68"/>
          <p:cNvSpPr>
            <a:spLocks noChangeShapeType="1"/>
          </p:cNvSpPr>
          <p:nvPr/>
        </p:nvSpPr>
        <p:spPr bwMode="auto">
          <a:xfrm flipV="1">
            <a:off x="2006600" y="3087688"/>
            <a:ext cx="0" cy="66675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8" name="Line 69"/>
          <p:cNvSpPr>
            <a:spLocks noChangeShapeType="1"/>
          </p:cNvSpPr>
          <p:nvPr/>
        </p:nvSpPr>
        <p:spPr bwMode="auto">
          <a:xfrm flipV="1">
            <a:off x="2393950" y="3627438"/>
            <a:ext cx="0" cy="63500"/>
          </a:xfrm>
          <a:prstGeom prst="line">
            <a:avLst/>
          </a:prstGeom>
          <a:noFill/>
          <a:ln w="19050">
            <a:solidFill>
              <a:srgbClr val="333399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39" name="Line 6"/>
          <p:cNvSpPr>
            <a:spLocks noChangeShapeType="1"/>
          </p:cNvSpPr>
          <p:nvPr/>
        </p:nvSpPr>
        <p:spPr bwMode="auto">
          <a:xfrm flipH="1">
            <a:off x="1346200" y="2339975"/>
            <a:ext cx="889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0" name="Line 7"/>
          <p:cNvSpPr>
            <a:spLocks noChangeShapeType="1"/>
          </p:cNvSpPr>
          <p:nvPr/>
        </p:nvSpPr>
        <p:spPr bwMode="auto">
          <a:xfrm flipH="1">
            <a:off x="1344613" y="1698625"/>
            <a:ext cx="104775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1" name="Line 8"/>
          <p:cNvSpPr>
            <a:spLocks noChangeShapeType="1"/>
          </p:cNvSpPr>
          <p:nvPr/>
        </p:nvSpPr>
        <p:spPr bwMode="auto">
          <a:xfrm flipH="1">
            <a:off x="1346200" y="2978150"/>
            <a:ext cx="889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2" name="Line 10"/>
          <p:cNvSpPr>
            <a:spLocks noChangeShapeType="1"/>
          </p:cNvSpPr>
          <p:nvPr/>
        </p:nvSpPr>
        <p:spPr bwMode="auto">
          <a:xfrm flipV="1">
            <a:off x="1435100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3" name="Line 12"/>
          <p:cNvSpPr>
            <a:spLocks noChangeShapeType="1"/>
          </p:cNvSpPr>
          <p:nvPr/>
        </p:nvSpPr>
        <p:spPr bwMode="auto">
          <a:xfrm flipV="1">
            <a:off x="2865438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4" name="Line 14"/>
          <p:cNvSpPr>
            <a:spLocks noChangeShapeType="1"/>
          </p:cNvSpPr>
          <p:nvPr/>
        </p:nvSpPr>
        <p:spPr bwMode="auto">
          <a:xfrm flipV="1">
            <a:off x="4298950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5" name="Line 15"/>
          <p:cNvSpPr>
            <a:spLocks noChangeShapeType="1"/>
          </p:cNvSpPr>
          <p:nvPr/>
        </p:nvSpPr>
        <p:spPr bwMode="auto">
          <a:xfrm flipV="1">
            <a:off x="5732463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6" name="Line 16"/>
          <p:cNvSpPr>
            <a:spLocks noChangeShapeType="1"/>
          </p:cNvSpPr>
          <p:nvPr/>
        </p:nvSpPr>
        <p:spPr bwMode="auto">
          <a:xfrm flipV="1">
            <a:off x="7161213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7" name="Line 18"/>
          <p:cNvSpPr>
            <a:spLocks noChangeShapeType="1"/>
          </p:cNvSpPr>
          <p:nvPr/>
        </p:nvSpPr>
        <p:spPr bwMode="auto">
          <a:xfrm flipH="1">
            <a:off x="1346200" y="3616325"/>
            <a:ext cx="889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8" name="Line 19"/>
          <p:cNvSpPr>
            <a:spLocks noChangeShapeType="1"/>
          </p:cNvSpPr>
          <p:nvPr/>
        </p:nvSpPr>
        <p:spPr bwMode="auto">
          <a:xfrm flipH="1">
            <a:off x="1346200" y="4251325"/>
            <a:ext cx="889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49" name="Line 20"/>
          <p:cNvSpPr>
            <a:spLocks noChangeShapeType="1"/>
          </p:cNvSpPr>
          <p:nvPr/>
        </p:nvSpPr>
        <p:spPr bwMode="auto">
          <a:xfrm flipH="1">
            <a:off x="1346200" y="4889500"/>
            <a:ext cx="88900" cy="0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50" name="Freeform 67"/>
          <p:cNvSpPr>
            <a:spLocks/>
          </p:cNvSpPr>
          <p:nvPr/>
        </p:nvSpPr>
        <p:spPr bwMode="auto">
          <a:xfrm>
            <a:off x="1435100" y="1692275"/>
            <a:ext cx="7169150" cy="3197225"/>
          </a:xfrm>
          <a:custGeom>
            <a:avLst/>
            <a:gdLst>
              <a:gd name="T0" fmla="*/ 0 w 3722"/>
              <a:gd name="T1" fmla="*/ 0 h 2014"/>
              <a:gd name="T2" fmla="*/ 0 w 3722"/>
              <a:gd name="T3" fmla="*/ 2147483647 h 2014"/>
              <a:gd name="T4" fmla="*/ 2147483647 w 3722"/>
              <a:gd name="T5" fmla="*/ 2147483647 h 2014"/>
              <a:gd name="T6" fmla="*/ 0 60000 65536"/>
              <a:gd name="T7" fmla="*/ 0 60000 65536"/>
              <a:gd name="T8" fmla="*/ 0 60000 65536"/>
              <a:gd name="T9" fmla="*/ 0 w 3722"/>
              <a:gd name="T10" fmla="*/ 0 h 2014"/>
              <a:gd name="T11" fmla="*/ 3722 w 3722"/>
              <a:gd name="T12" fmla="*/ 2014 h 2014"/>
            </a:gdLst>
            <a:ahLst/>
            <a:cxnLst>
              <a:cxn ang="T6">
                <a:pos x="T0" y="T1"/>
              </a:cxn>
              <a:cxn ang="T7">
                <a:pos x="T2" y="T3"/>
              </a:cxn>
              <a:cxn ang="T8">
                <a:pos x="T4" y="T5"/>
              </a:cxn>
            </a:cxnLst>
            <a:rect l="T9" t="T10" r="T11" b="T12"/>
            <a:pathLst>
              <a:path w="3722" h="2014">
                <a:moveTo>
                  <a:pt x="0" y="0"/>
                </a:moveTo>
                <a:lnTo>
                  <a:pt x="0" y="2014"/>
                </a:lnTo>
                <a:lnTo>
                  <a:pt x="3722" y="2014"/>
                </a:lnTo>
              </a:path>
            </a:pathLst>
          </a:custGeom>
          <a:noFill/>
          <a:ln w="28575" cap="flat">
            <a:solidFill>
              <a:schemeClr val="tx1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01451" name="Line 16"/>
          <p:cNvSpPr>
            <a:spLocks noChangeShapeType="1"/>
          </p:cNvSpPr>
          <p:nvPr/>
        </p:nvSpPr>
        <p:spPr bwMode="auto">
          <a:xfrm flipV="1">
            <a:off x="8593138" y="4889500"/>
            <a:ext cx="0" cy="92075"/>
          </a:xfrm>
          <a:prstGeom prst="line">
            <a:avLst/>
          </a:prstGeom>
          <a:noFill/>
          <a:ln w="28575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2" name="TextBox 1"/>
          <p:cNvSpPr txBox="1"/>
          <p:nvPr/>
        </p:nvSpPr>
        <p:spPr>
          <a:xfrm>
            <a:off x="7095703" y="262309"/>
            <a:ext cx="18466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102" name="Title 3"/>
          <p:cNvSpPr txBox="1">
            <a:spLocks/>
          </p:cNvSpPr>
          <p:nvPr/>
        </p:nvSpPr>
        <p:spPr bwMode="auto">
          <a:xfrm>
            <a:off x="1" y="44450"/>
            <a:ext cx="9143999" cy="2121637"/>
          </a:xfrm>
          <a:prstGeom prst="rect">
            <a:avLst/>
          </a:prstGeom>
          <a:noFill/>
          <a:ln>
            <a:noFill/>
          </a:ln>
          <a:extLst>
            <a:ext uri="{FAA26D3D-D897-4be2-8F04-BA451C77F1D7}">
              <ma14:placeholderFlag xmlns:ma14="http://schemas.microsoft.com/office/mac/drawingml/2011/main" val="1"/>
            </a:ex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normAutofit fontScale="47500" lnSpcReduction="20000"/>
          </a:bodyPr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2800" b="1">
                <a:solidFill>
                  <a:srgbClr val="007C85"/>
                </a:solidFill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sz="8400" dirty="0" smtClean="0">
                <a:solidFill>
                  <a:srgbClr val="FFFF00"/>
                </a:solidFill>
                <a:latin typeface="Arial" charset="0"/>
                <a:ea typeface="ＭＳ Ｐゴシック" charset="0"/>
              </a:rPr>
              <a:t>AURELIA:</a:t>
            </a:r>
          </a:p>
          <a:p>
            <a:endParaRPr lang="en-US" sz="7300" dirty="0" smtClean="0">
              <a:solidFill>
                <a:srgbClr val="FFFF00"/>
              </a:solidFill>
              <a:latin typeface="Arial" charset="0"/>
              <a:ea typeface="ＭＳ Ｐゴシック" charset="0"/>
            </a:endParaRPr>
          </a:p>
          <a:p>
            <a:endParaRPr lang="en-US" sz="7000" dirty="0" smtClean="0">
              <a:solidFill>
                <a:srgbClr val="FFFF00"/>
              </a:solidFill>
            </a:endParaRPr>
          </a:p>
          <a:p>
            <a:r>
              <a:rPr lang="en-US" sz="4400" dirty="0" smtClean="0">
                <a:solidFill>
                  <a:srgbClr val="FFFF00"/>
                </a:solidFill>
                <a:latin typeface="Arial" charset="0"/>
                <a:ea typeface="ＭＳ Ｐゴシック" charset="0"/>
              </a:rPr>
              <a:t/>
            </a:r>
            <a:br>
              <a:rPr lang="en-US" sz="4400" dirty="0" smtClean="0">
                <a:solidFill>
                  <a:srgbClr val="FFFF00"/>
                </a:solidFill>
                <a:latin typeface="Arial" charset="0"/>
                <a:ea typeface="ＭＳ Ｐゴシック" charset="0"/>
              </a:rPr>
            </a:br>
            <a:endParaRPr lang="en-US" sz="4400" dirty="0">
              <a:solidFill>
                <a:srgbClr val="FFFF00"/>
              </a:solidFill>
              <a:latin typeface="Arial" charset="0"/>
              <a:ea typeface="ＭＳ Ｐゴシック" charset="0"/>
            </a:endParaRPr>
          </a:p>
        </p:txBody>
      </p:sp>
      <p:sp>
        <p:nvSpPr>
          <p:cNvPr id="103" name="TextBox 1"/>
          <p:cNvSpPr txBox="1">
            <a:spLocks noChangeArrowheads="1"/>
          </p:cNvSpPr>
          <p:nvPr/>
        </p:nvSpPr>
        <p:spPr bwMode="auto">
          <a:xfrm>
            <a:off x="0" y="6590113"/>
            <a:ext cx="7787709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it-IT" sz="1200" b="0" smtClean="0">
                <a:solidFill>
                  <a:srgbClr val="FFFFFF"/>
                </a:solidFill>
              </a:rPr>
              <a:t>Pujade-Lauraine </a:t>
            </a:r>
            <a:r>
              <a:rPr lang="it-IT" sz="1200" b="0" dirty="0">
                <a:solidFill>
                  <a:srgbClr val="FFFFFF"/>
                </a:solidFill>
              </a:rPr>
              <a:t>E et al J Clin Oncol 30, 2012 (suppl; abstr LBA5002</a:t>
            </a:r>
            <a:r>
              <a:rPr lang="it-IT" sz="1200" b="0" dirty="0" smtClean="0">
                <a:solidFill>
                  <a:srgbClr val="FFFFFF"/>
                </a:solidFill>
              </a:rPr>
              <a:t>^); </a:t>
            </a:r>
            <a:r>
              <a:rPr lang="en-US" sz="1200" b="0" dirty="0">
                <a:solidFill>
                  <a:srgbClr val="FFFFFF"/>
                </a:solidFill>
              </a:rPr>
              <a:t>J </a:t>
            </a:r>
            <a:r>
              <a:rPr lang="en-US" sz="1200" b="0" dirty="0" err="1">
                <a:solidFill>
                  <a:srgbClr val="FFFFFF"/>
                </a:solidFill>
              </a:rPr>
              <a:t>Clin</a:t>
            </a:r>
            <a:r>
              <a:rPr lang="en-US" sz="1200" b="0" dirty="0">
                <a:solidFill>
                  <a:srgbClr val="FFFFFF"/>
                </a:solidFill>
              </a:rPr>
              <a:t> </a:t>
            </a:r>
            <a:r>
              <a:rPr lang="en-US" sz="1200" b="0" dirty="0" err="1">
                <a:solidFill>
                  <a:srgbClr val="FFFFFF"/>
                </a:solidFill>
              </a:rPr>
              <a:t>Oncol</a:t>
            </a:r>
            <a:r>
              <a:rPr lang="en-US" sz="1200" b="0" dirty="0">
                <a:solidFill>
                  <a:srgbClr val="FFFFFF"/>
                </a:solidFill>
              </a:rPr>
              <a:t>. 2014 May 1;32(13):1302-8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5090342"/>
              </p:ext>
            </p:extLst>
          </p:nvPr>
        </p:nvGraphicFramePr>
        <p:xfrm>
          <a:off x="4500563" y="1484313"/>
          <a:ext cx="4248150" cy="2132013"/>
        </p:xfrm>
        <a:graphic>
          <a:graphicData uri="http://schemas.openxmlformats.org/drawingml/2006/table">
            <a:tbl>
              <a:tblPr/>
              <a:tblGrid>
                <a:gridCol w="1943100"/>
                <a:gridCol w="1103312"/>
                <a:gridCol w="1201738"/>
              </a:tblGrid>
              <a:tr h="4810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CT </a:t>
                      </a:r>
                      <a:b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C000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(n=182)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3399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BEV + CT (n=179)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40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Events, n (%)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166 (91%)</a:t>
                      </a:r>
                    </a:p>
                  </a:txBody>
                  <a:tcPr marL="0" marR="0" marT="18291" marB="18291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135 (75%)</a:t>
                      </a:r>
                    </a:p>
                  </a:txBody>
                  <a:tcPr marL="0" marR="0" marT="18291" marB="18291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81013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Median PFS, months (95% CI)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3.4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(2.2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‒3.7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6.7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/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(5.7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‒7.9</a:t>
                      </a: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9058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HR (unadjusted)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(95% CI)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Log-rank p-value </a:t>
                      </a:r>
                      <a:b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</a:br>
                      <a:r>
                        <a:rPr kumimoji="0" lang="en-US" sz="1400" b="0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(2-sided, unadjusted)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0.48 </a:t>
                      </a:r>
                    </a:p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(0.38</a:t>
                      </a: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‒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Arial" charset="0"/>
                        </a:rPr>
                        <a:t>0.60</a:t>
                      </a:r>
                      <a:r>
                        <a:rPr kumimoji="0" lang="en-GB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Times New Roman" charset="0"/>
                        </a:rPr>
                        <a:t>)</a:t>
                      </a:r>
                    </a:p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US" sz="1400" b="0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0"/>
                          <a:cs typeface="ＭＳ Ｐゴシック" charset="0"/>
                        </a:rPr>
                        <a:t>&lt;0.001</a:t>
                      </a:r>
                    </a:p>
                  </a:txBody>
                  <a:tcPr marL="0" marR="0" marT="18291" marB="18291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</p:spTree>
    <p:custDataLst>
      <p:tags r:id="rId1"/>
    </p:custDataLst>
    <p:extLst>
      <p:ext uri="{BB962C8B-B14F-4D97-AF65-F5344CB8AC3E}">
        <p14:creationId xmlns:p14="http://schemas.microsoft.com/office/powerpoint/2010/main" val="2814640502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69" name="Title 3"/>
          <p:cNvSpPr>
            <a:spLocks noGrp="1"/>
          </p:cNvSpPr>
          <p:nvPr>
            <p:ph type="title"/>
          </p:nvPr>
        </p:nvSpPr>
        <p:spPr>
          <a:xfrm>
            <a:off x="0" y="209550"/>
            <a:ext cx="9144000" cy="1120775"/>
          </a:xfrm>
        </p:spPr>
        <p:txBody>
          <a:bodyPr/>
          <a:lstStyle/>
          <a:p>
            <a:r>
              <a:rPr lang="en-US" sz="4400">
                <a:latin typeface="Arial" charset="0"/>
                <a:ea typeface="ＭＳ Ｐゴシック" charset="0"/>
              </a:rPr>
              <a:t>OCEANS</a:t>
            </a:r>
          </a:p>
        </p:txBody>
      </p:sp>
      <p:sp>
        <p:nvSpPr>
          <p:cNvPr id="92176" name="Text Box 78"/>
          <p:cNvSpPr txBox="1">
            <a:spLocks noChangeArrowheads="1"/>
          </p:cNvSpPr>
          <p:nvPr/>
        </p:nvSpPr>
        <p:spPr bwMode="white">
          <a:xfrm>
            <a:off x="804863" y="5108575"/>
            <a:ext cx="2538412" cy="738188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/>
          </a:ln>
        </p:spPr>
        <p:txBody>
          <a:bodyPr>
            <a:spAutoFit/>
          </a:bodyPr>
          <a:lstStyle>
            <a:lvl1pPr marL="117475" indent="-117475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 defTabSz="7620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defTabSz="7620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Stratification variables: </a:t>
            </a:r>
          </a:p>
          <a:p>
            <a:pPr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Time to recurrence</a:t>
            </a:r>
          </a:p>
          <a:p>
            <a:pPr>
              <a:buFontTx/>
              <a:buChar char="•"/>
              <a:defRPr/>
            </a:pPr>
            <a:r>
              <a:rPr lang="en-US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Cytoreductive surgery</a:t>
            </a:r>
          </a:p>
        </p:txBody>
      </p:sp>
      <p:grpSp>
        <p:nvGrpSpPr>
          <p:cNvPr id="109571" name="Group 67"/>
          <p:cNvGrpSpPr>
            <a:grpSpLocks/>
          </p:cNvGrpSpPr>
          <p:nvPr/>
        </p:nvGrpSpPr>
        <p:grpSpPr bwMode="auto">
          <a:xfrm>
            <a:off x="212725" y="1844675"/>
            <a:ext cx="6634163" cy="3416300"/>
            <a:chOff x="213064" y="1844675"/>
            <a:chExt cx="6633824" cy="3416300"/>
          </a:xfrm>
        </p:grpSpPr>
        <p:grpSp>
          <p:nvGrpSpPr>
            <p:cNvPr id="4" name="Group 6"/>
            <p:cNvGrpSpPr>
              <a:grpSpLocks/>
            </p:cNvGrpSpPr>
            <p:nvPr/>
          </p:nvGrpSpPr>
          <p:grpSpPr bwMode="auto">
            <a:xfrm>
              <a:off x="3086100" y="1844675"/>
              <a:ext cx="1069975" cy="457200"/>
              <a:chOff x="1056" y="1200"/>
              <a:chExt cx="816" cy="288"/>
            </a:xfrm>
            <a:solidFill>
              <a:srgbClr val="92D050"/>
            </a:solidFill>
          </p:grpSpPr>
          <p:sp>
            <p:nvSpPr>
              <p:cNvPr id="58409" name="Rectangle 7"/>
              <p:cNvSpPr>
                <a:spLocks noChangeArrowheads="1"/>
              </p:cNvSpPr>
              <p:nvPr/>
            </p:nvSpPr>
            <p:spPr bwMode="auto">
              <a:xfrm>
                <a:off x="1056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10" name="Rectangle 8"/>
              <p:cNvSpPr>
                <a:spLocks noChangeArrowheads="1"/>
              </p:cNvSpPr>
              <p:nvPr/>
            </p:nvSpPr>
            <p:spPr bwMode="auto">
              <a:xfrm>
                <a:off x="1200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11" name="Rectangle 9"/>
              <p:cNvSpPr>
                <a:spLocks noChangeArrowheads="1"/>
              </p:cNvSpPr>
              <p:nvPr/>
            </p:nvSpPr>
            <p:spPr bwMode="auto">
              <a:xfrm>
                <a:off x="1344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12" name="Rectangle 1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13" name="Rectangle 11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14" name="Rectangle 12"/>
              <p:cNvSpPr>
                <a:spLocks noChangeArrowheads="1"/>
              </p:cNvSpPr>
              <p:nvPr/>
            </p:nvSpPr>
            <p:spPr bwMode="auto">
              <a:xfrm>
                <a:off x="1776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</p:grpSp>
        <p:grpSp>
          <p:nvGrpSpPr>
            <p:cNvPr id="5" name="Group 13"/>
            <p:cNvGrpSpPr>
              <a:grpSpLocks/>
            </p:cNvGrpSpPr>
            <p:nvPr/>
          </p:nvGrpSpPr>
          <p:grpSpPr bwMode="auto">
            <a:xfrm>
              <a:off x="3086100" y="2378075"/>
              <a:ext cx="1069975" cy="457200"/>
              <a:chOff x="1056" y="1200"/>
              <a:chExt cx="816" cy="288"/>
            </a:xfrm>
            <a:solidFill>
              <a:srgbClr val="23A5FD"/>
            </a:solidFill>
          </p:grpSpPr>
          <p:sp>
            <p:nvSpPr>
              <p:cNvPr id="58403" name="Rectangle 14"/>
              <p:cNvSpPr>
                <a:spLocks noChangeArrowheads="1"/>
              </p:cNvSpPr>
              <p:nvPr/>
            </p:nvSpPr>
            <p:spPr bwMode="auto">
              <a:xfrm>
                <a:off x="1056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4" name="Rectangle 15"/>
              <p:cNvSpPr>
                <a:spLocks noChangeArrowheads="1"/>
              </p:cNvSpPr>
              <p:nvPr/>
            </p:nvSpPr>
            <p:spPr bwMode="auto">
              <a:xfrm>
                <a:off x="1200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5" name="Rectangle 16"/>
              <p:cNvSpPr>
                <a:spLocks noChangeArrowheads="1"/>
              </p:cNvSpPr>
              <p:nvPr/>
            </p:nvSpPr>
            <p:spPr bwMode="auto">
              <a:xfrm>
                <a:off x="1344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6" name="Rectangle 17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7" name="Rectangle 18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8" name="Rectangle 19"/>
              <p:cNvSpPr>
                <a:spLocks noChangeArrowheads="1"/>
              </p:cNvSpPr>
              <p:nvPr/>
            </p:nvSpPr>
            <p:spPr bwMode="auto">
              <a:xfrm>
                <a:off x="1776" y="1200"/>
                <a:ext cx="96" cy="288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</p:grpSp>
        <p:sp>
          <p:nvSpPr>
            <p:cNvPr id="2" name="Text Box 61"/>
            <p:cNvSpPr txBox="1">
              <a:spLocks noChangeArrowheads="1"/>
            </p:cNvSpPr>
            <p:nvPr/>
          </p:nvSpPr>
          <p:spPr bwMode="white">
            <a:xfrm>
              <a:off x="4305430" y="2344738"/>
              <a:ext cx="2495422" cy="523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/>
            </a:ln>
          </p:spPr>
          <p:txBody>
            <a:bodyPr anchor="ctr">
              <a:spAutoFit/>
            </a:bodyPr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Gemcitabine 1000 mg/m</a:t>
              </a:r>
              <a:r>
                <a:rPr lang="en-US" baseline="300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d1/8</a:t>
              </a:r>
            </a:p>
          </p:txBody>
        </p:sp>
        <p:sp>
          <p:nvSpPr>
            <p:cNvPr id="7" name="Text Box 62"/>
            <p:cNvSpPr txBox="1">
              <a:spLocks noChangeArrowheads="1"/>
            </p:cNvSpPr>
            <p:nvPr/>
          </p:nvSpPr>
          <p:spPr bwMode="white">
            <a:xfrm>
              <a:off x="4305430" y="1919288"/>
              <a:ext cx="1865218" cy="3079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/>
            </a:ln>
          </p:spPr>
          <p:txBody>
            <a:bodyPr anchor="ctr">
              <a:spAutoFit/>
            </a:bodyPr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Carboplatin AUC 4</a:t>
              </a:r>
            </a:p>
          </p:txBody>
        </p:sp>
        <p:grpSp>
          <p:nvGrpSpPr>
            <p:cNvPr id="6" name="Group 36"/>
            <p:cNvGrpSpPr>
              <a:grpSpLocks/>
            </p:cNvGrpSpPr>
            <p:nvPr/>
          </p:nvGrpSpPr>
          <p:grpSpPr bwMode="auto">
            <a:xfrm>
              <a:off x="3086100" y="3894138"/>
              <a:ext cx="1069975" cy="457200"/>
              <a:chOff x="1056" y="1200"/>
              <a:chExt cx="816" cy="288"/>
            </a:xfrm>
            <a:solidFill>
              <a:srgbClr val="92D050"/>
            </a:solidFill>
          </p:grpSpPr>
          <p:sp>
            <p:nvSpPr>
              <p:cNvPr id="58397" name="Rectangle 37"/>
              <p:cNvSpPr>
                <a:spLocks noChangeArrowheads="1"/>
              </p:cNvSpPr>
              <p:nvPr/>
            </p:nvSpPr>
            <p:spPr bwMode="auto">
              <a:xfrm>
                <a:off x="1056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98" name="Rectangle 38"/>
              <p:cNvSpPr>
                <a:spLocks noChangeArrowheads="1"/>
              </p:cNvSpPr>
              <p:nvPr/>
            </p:nvSpPr>
            <p:spPr bwMode="auto">
              <a:xfrm>
                <a:off x="1200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99" name="Rectangle 39"/>
              <p:cNvSpPr>
                <a:spLocks noChangeArrowheads="1"/>
              </p:cNvSpPr>
              <p:nvPr/>
            </p:nvSpPr>
            <p:spPr bwMode="auto">
              <a:xfrm>
                <a:off x="1344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0" name="Rectangle 40"/>
              <p:cNvSpPr>
                <a:spLocks noChangeArrowheads="1"/>
              </p:cNvSpPr>
              <p:nvPr/>
            </p:nvSpPr>
            <p:spPr bwMode="auto">
              <a:xfrm>
                <a:off x="1488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1" name="Rectangle 41"/>
              <p:cNvSpPr>
                <a:spLocks noChangeArrowheads="1"/>
              </p:cNvSpPr>
              <p:nvPr/>
            </p:nvSpPr>
            <p:spPr bwMode="auto">
              <a:xfrm>
                <a:off x="1632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402" name="Rectangle 42"/>
              <p:cNvSpPr>
                <a:spLocks noChangeArrowheads="1"/>
              </p:cNvSpPr>
              <p:nvPr/>
            </p:nvSpPr>
            <p:spPr bwMode="auto">
              <a:xfrm>
                <a:off x="1776" y="1200"/>
                <a:ext cx="96" cy="288"/>
              </a:xfrm>
              <a:prstGeom prst="rect">
                <a:avLst/>
              </a:prstGeom>
              <a:grpFill/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</p:grpSp>
        <p:sp>
          <p:nvSpPr>
            <p:cNvPr id="92168" name="Text Box 66"/>
            <p:cNvSpPr txBox="1">
              <a:spLocks noChangeArrowheads="1"/>
            </p:cNvSpPr>
            <p:nvPr/>
          </p:nvSpPr>
          <p:spPr bwMode="white">
            <a:xfrm>
              <a:off x="4305430" y="3970338"/>
              <a:ext cx="1835056" cy="306387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/>
            </a:ln>
          </p:spPr>
          <p:txBody>
            <a:bodyPr anchor="ctr">
              <a:spAutoFit/>
            </a:bodyPr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Carboplatin AUC 4</a:t>
              </a:r>
            </a:p>
          </p:txBody>
        </p:sp>
        <p:sp>
          <p:nvSpPr>
            <p:cNvPr id="92169" name="Text Box 67"/>
            <p:cNvSpPr txBox="1">
              <a:spLocks noChangeArrowheads="1"/>
            </p:cNvSpPr>
            <p:nvPr/>
          </p:nvSpPr>
          <p:spPr bwMode="white">
            <a:xfrm>
              <a:off x="4305430" y="4405313"/>
              <a:ext cx="2506535" cy="523875"/>
            </a:xfrm>
            <a:prstGeom prst="rect">
              <a:avLst/>
            </a:prstGeom>
            <a:noFill/>
            <a:ln w="12700">
              <a:noFill/>
              <a:miter lim="800000"/>
              <a:headEnd type="none" w="sm" len="sm"/>
              <a:tailEnd/>
            </a:ln>
          </p:spPr>
          <p:txBody>
            <a:bodyPr anchor="ctr">
              <a:spAutoFit/>
            </a:bodyPr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spcBef>
                  <a:spcPct val="50000"/>
                </a:spcBef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Gemcitabine 1000 mg/m</a:t>
              </a:r>
              <a:r>
                <a:rPr lang="en-US" baseline="3000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2</a:t>
              </a: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 d1/8</a:t>
              </a:r>
            </a:p>
          </p:txBody>
        </p:sp>
        <p:sp>
          <p:nvSpPr>
            <p:cNvPr id="58378" name="AutoShape 69"/>
            <p:cNvSpPr>
              <a:spLocks noChangeArrowheads="1"/>
            </p:cNvSpPr>
            <p:nvPr/>
          </p:nvSpPr>
          <p:spPr bwMode="ltGray">
            <a:xfrm rot="19292742">
              <a:off x="2010014" y="2349401"/>
              <a:ext cx="982184" cy="659011"/>
            </a:xfrm>
            <a:prstGeom prst="rightArrow">
              <a:avLst>
                <a:gd name="adj1" fmla="val 46352"/>
                <a:gd name="adj2" fmla="val 87744"/>
              </a:avLst>
            </a:prstGeom>
            <a:gradFill>
              <a:gsLst>
                <a:gs pos="0">
                  <a:srgbClr val="00002E"/>
                </a:gs>
                <a:gs pos="76000">
                  <a:srgbClr val="003366"/>
                </a:gs>
              </a:gsLst>
              <a:lin ang="16200000" scaled="1"/>
            </a:gradFill>
            <a:ln w="28575" algn="ctr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anchor="ctr">
              <a:spAutoFit/>
            </a:bodyPr>
            <a:lstStyle>
              <a:lvl1pPr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Arm A</a:t>
              </a:r>
            </a:p>
          </p:txBody>
        </p:sp>
        <p:sp>
          <p:nvSpPr>
            <p:cNvPr id="58379" name="AutoShape 71"/>
            <p:cNvSpPr>
              <a:spLocks noChangeArrowheads="1"/>
            </p:cNvSpPr>
            <p:nvPr/>
          </p:nvSpPr>
          <p:spPr bwMode="ltGray">
            <a:xfrm rot="1801602">
              <a:off x="2018947" y="3838476"/>
              <a:ext cx="991304" cy="659011"/>
            </a:xfrm>
            <a:prstGeom prst="rightArrow">
              <a:avLst>
                <a:gd name="adj1" fmla="val 46352"/>
                <a:gd name="adj2" fmla="val 88648"/>
              </a:avLst>
            </a:prstGeom>
            <a:gradFill>
              <a:gsLst>
                <a:gs pos="0">
                  <a:srgbClr val="00002E"/>
                </a:gs>
                <a:gs pos="76000">
                  <a:srgbClr val="003366"/>
                </a:gs>
              </a:gsLst>
              <a:lin ang="16200000" scaled="1"/>
            </a:gradFill>
            <a:ln w="28575" algn="ctr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wrap="none" anchor="ctr">
              <a:spAutoFit/>
            </a:bodyPr>
            <a:lstStyle>
              <a:lvl1pPr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Arm B</a:t>
              </a:r>
            </a:p>
          </p:txBody>
        </p:sp>
        <p:grpSp>
          <p:nvGrpSpPr>
            <p:cNvPr id="8" name="Group 46"/>
            <p:cNvGrpSpPr/>
            <p:nvPr/>
          </p:nvGrpSpPr>
          <p:grpSpPr>
            <a:xfrm>
              <a:off x="3086100" y="4438650"/>
              <a:ext cx="1069975" cy="457200"/>
              <a:chOff x="3086100" y="4419600"/>
              <a:chExt cx="1069975" cy="457200"/>
            </a:xfrm>
            <a:solidFill>
              <a:srgbClr val="23A5FD"/>
            </a:solidFill>
          </p:grpSpPr>
          <p:sp>
            <p:nvSpPr>
              <p:cNvPr id="58382" name="Rectangle 14"/>
              <p:cNvSpPr>
                <a:spLocks noChangeArrowheads="1"/>
              </p:cNvSpPr>
              <p:nvPr/>
            </p:nvSpPr>
            <p:spPr bwMode="auto">
              <a:xfrm>
                <a:off x="3086100" y="4419600"/>
                <a:ext cx="125413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83" name="Rectangle 15"/>
              <p:cNvSpPr>
                <a:spLocks noChangeArrowheads="1"/>
              </p:cNvSpPr>
              <p:nvPr/>
            </p:nvSpPr>
            <p:spPr bwMode="auto">
              <a:xfrm>
                <a:off x="3275013" y="4419600"/>
                <a:ext cx="125412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84" name="Rectangle 16"/>
              <p:cNvSpPr>
                <a:spLocks noChangeArrowheads="1"/>
              </p:cNvSpPr>
              <p:nvPr/>
            </p:nvSpPr>
            <p:spPr bwMode="auto">
              <a:xfrm>
                <a:off x="3463925" y="4419600"/>
                <a:ext cx="125413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85" name="Rectangle 17"/>
              <p:cNvSpPr>
                <a:spLocks noChangeArrowheads="1"/>
              </p:cNvSpPr>
              <p:nvPr/>
            </p:nvSpPr>
            <p:spPr bwMode="auto">
              <a:xfrm>
                <a:off x="3652838" y="4419600"/>
                <a:ext cx="125412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86" name="Rectangle 18"/>
              <p:cNvSpPr>
                <a:spLocks noChangeArrowheads="1"/>
              </p:cNvSpPr>
              <p:nvPr/>
            </p:nvSpPr>
            <p:spPr bwMode="auto">
              <a:xfrm>
                <a:off x="3841750" y="4419600"/>
                <a:ext cx="125413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  <p:sp>
            <p:nvSpPr>
              <p:cNvPr id="58387" name="Rectangle 19"/>
              <p:cNvSpPr>
                <a:spLocks noChangeArrowheads="1"/>
              </p:cNvSpPr>
              <p:nvPr/>
            </p:nvSpPr>
            <p:spPr bwMode="auto">
              <a:xfrm>
                <a:off x="4030663" y="4419600"/>
                <a:ext cx="125412" cy="457200"/>
              </a:xfrm>
              <a:prstGeom prst="rect">
                <a:avLst/>
              </a:prstGeom>
              <a:gradFill flip="none" rotWithShape="1">
                <a:gsLst>
                  <a:gs pos="0">
                    <a:srgbClr val="33CCCC">
                      <a:shade val="30000"/>
                      <a:satMod val="115000"/>
                    </a:srgbClr>
                  </a:gs>
                  <a:gs pos="50000">
                    <a:srgbClr val="33CCCC">
                      <a:shade val="67500"/>
                      <a:satMod val="115000"/>
                    </a:srgbClr>
                  </a:gs>
                  <a:gs pos="100000">
                    <a:srgbClr val="33CCCC">
                      <a:shade val="100000"/>
                      <a:satMod val="115000"/>
                    </a:srgbClr>
                  </a:gs>
                </a:gsLst>
                <a:lin ang="5400000" scaled="1"/>
                <a:tileRect/>
              </a:gradFill>
              <a:ln w="12700">
                <a:solidFill>
                  <a:schemeClr val="tx1"/>
                </a:solidFill>
                <a:miter lim="800000"/>
                <a:headEnd type="none" w="sm" len="sm"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wrap="none" anchor="ctr"/>
              <a:lstStyle/>
              <a:p>
                <a:pPr>
                  <a:defRPr/>
                </a:pPr>
                <a:endParaRPr lang="en-US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+mn-lt"/>
                  <a:ea typeface="ＭＳ Ｐゴシック" pitchFamily="34" charset="-128"/>
                  <a:cs typeface="+mn-cs"/>
                </a:endParaRPr>
              </a:p>
            </p:txBody>
          </p:sp>
        </p:grpSp>
        <p:grpSp>
          <p:nvGrpSpPr>
            <p:cNvPr id="109589" name="Group 46"/>
            <p:cNvGrpSpPr>
              <a:grpSpLocks/>
            </p:cNvGrpSpPr>
            <p:nvPr/>
          </p:nvGrpSpPr>
          <p:grpSpPr bwMode="auto">
            <a:xfrm>
              <a:off x="3086100" y="2813050"/>
              <a:ext cx="3760787" cy="381000"/>
              <a:chOff x="3086100" y="2870200"/>
              <a:chExt cx="3760787" cy="381000"/>
            </a:xfrm>
          </p:grpSpPr>
          <p:sp>
            <p:nvSpPr>
              <p:cNvPr id="56" name="Right Arrow 55"/>
              <p:cNvSpPr>
                <a:spLocks noChangeArrowheads="1"/>
              </p:cNvSpPr>
              <p:nvPr/>
            </p:nvSpPr>
            <p:spPr bwMode="auto">
              <a:xfrm>
                <a:off x="3086100" y="2870200"/>
                <a:ext cx="3760787" cy="381000"/>
              </a:xfrm>
              <a:prstGeom prst="rightArrow">
                <a:avLst>
                  <a:gd name="adj1" fmla="val 50000"/>
                  <a:gd name="adj2" fmla="val 90071"/>
                </a:avLst>
              </a:prstGeom>
              <a:solidFill>
                <a:schemeClr val="tx1">
                  <a:lumMod val="50000"/>
                </a:schemeClr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>
                <a:outerShdw dist="23000" dir="5400000" rotWithShape="0">
                  <a:srgbClr val="808080">
                    <a:alpha val="34998"/>
                  </a:srgbClr>
                </a:outerShdw>
              </a:effectLst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anchor="ctr"/>
              <a:lstStyle>
                <a:lvl1pPr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defRPr/>
                </a:pPr>
                <a:endParaRPr lang="en-US" smtClean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endParaRPr>
              </a:p>
            </p:txBody>
          </p:sp>
          <p:sp>
            <p:nvSpPr>
              <p:cNvPr id="119838" name="Text Box 72"/>
              <p:cNvSpPr txBox="1">
                <a:spLocks noChangeArrowheads="1"/>
              </p:cNvSpPr>
              <p:nvPr/>
            </p:nvSpPr>
            <p:spPr bwMode="auto">
              <a:xfrm>
                <a:off x="3862540" y="2908300"/>
                <a:ext cx="2284295" cy="307975"/>
              </a:xfrm>
              <a:prstGeom prst="rect">
                <a:avLst/>
              </a:prstGeom>
              <a:noFill/>
              <a:ln w="12700">
                <a:noFill/>
                <a:miter lim="800000"/>
                <a:headEnd type="none" w="sm" len="sm"/>
                <a:tailEnd/>
              </a:ln>
            </p:spPr>
            <p:txBody>
              <a:bodyPr>
                <a:spAutoFit/>
              </a:bodyPr>
              <a:lstStyle>
                <a:lvl1pPr defTabSz="7620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  <a:cs typeface="ＭＳ Ｐゴシック" charset="0"/>
                  </a:defRPr>
                </a:lvl1pPr>
                <a:lvl2pPr marL="742950" indent="-285750" defTabSz="7620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2pPr>
                <a:lvl3pPr marL="1143000" indent="-228600" defTabSz="7620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3pPr>
                <a:lvl4pPr marL="1600200" indent="-228600" defTabSz="7620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4pPr>
                <a:lvl5pPr marL="2057400" indent="-228600" defTabSz="762000"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5pPr>
                <a:lvl6pPr marL="25146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6pPr>
                <a:lvl7pPr marL="29718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7pPr>
                <a:lvl8pPr marL="34290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8pPr>
                <a:lvl9pPr marL="3886200" indent="-228600" defTabSz="762000" eaLnBrk="0" fontAlgn="base" hangingPunct="0">
                  <a:spcBef>
                    <a:spcPct val="0"/>
                  </a:spcBef>
                  <a:spcAft>
                    <a:spcPct val="0"/>
                  </a:spcAft>
                  <a:defRPr sz="1400" b="1">
                    <a:solidFill>
                      <a:schemeClr val="tx2"/>
                    </a:solidFill>
                    <a:latin typeface="Arial" charset="0"/>
                    <a:ea typeface="ＭＳ Ｐゴシック" charset="0"/>
                  </a:defRPr>
                </a:lvl9pPr>
              </a:lstStyle>
              <a:p>
                <a:pPr algn="ctr">
                  <a:spcBef>
                    <a:spcPct val="50000"/>
                  </a:spcBef>
                  <a:defRPr/>
                </a:pPr>
                <a:r>
                  <a:rPr lang="en-US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000000"/>
                      </a:outerShdw>
                    </a:effectLst>
                  </a:rPr>
                  <a:t>Placebo to progression</a:t>
                </a:r>
              </a:p>
            </p:txBody>
          </p:sp>
        </p:grpSp>
        <p:sp>
          <p:nvSpPr>
            <p:cNvPr id="58" name="Right Arrow 57"/>
            <p:cNvSpPr>
              <a:spLocks noChangeArrowheads="1"/>
            </p:cNvSpPr>
            <p:nvPr/>
          </p:nvSpPr>
          <p:spPr bwMode="auto">
            <a:xfrm>
              <a:off x="3086100" y="4879975"/>
              <a:ext cx="3760788" cy="381000"/>
            </a:xfrm>
            <a:prstGeom prst="rightArrow">
              <a:avLst>
                <a:gd name="adj1" fmla="val 50000"/>
                <a:gd name="adj2" fmla="val 90071"/>
              </a:avLst>
            </a:prstGeom>
            <a:gradFill flip="none" rotWithShape="1">
              <a:gsLst>
                <a:gs pos="0">
                  <a:srgbClr val="FF6600">
                    <a:shade val="30000"/>
                    <a:satMod val="115000"/>
                  </a:srgbClr>
                </a:gs>
                <a:gs pos="50000">
                  <a:srgbClr val="FF6600">
                    <a:shade val="67500"/>
                    <a:satMod val="115000"/>
                  </a:srgbClr>
                </a:gs>
                <a:gs pos="100000">
                  <a:srgbClr val="FF6600">
                    <a:shade val="100000"/>
                    <a:satMod val="115000"/>
                  </a:srgbClr>
                </a:gs>
              </a:gsLst>
              <a:lin ang="5400000" scaled="1"/>
              <a:tileRect/>
            </a:gradFill>
            <a:ln w="12700">
              <a:solidFill>
                <a:schemeClr val="tx1"/>
              </a:solidFill>
              <a:miter lim="800000"/>
              <a:headEnd type="none" w="sm" len="sm"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wrap="none" anchor="ctr"/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spcBef>
                  <a:spcPct val="50000"/>
                </a:spcBef>
                <a:defRPr/>
              </a:pPr>
              <a:r>
                <a:rPr lang="en-US" dirty="0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</a:rPr>
                <a:t>Bevacizumab 15 mg/kg to progression</a:t>
              </a:r>
            </a:p>
          </p:txBody>
        </p:sp>
        <p:sp>
          <p:nvSpPr>
            <p:cNvPr id="48" name="AutoShape 14"/>
            <p:cNvSpPr>
              <a:spLocks noChangeArrowheads="1"/>
            </p:cNvSpPr>
            <p:nvPr/>
          </p:nvSpPr>
          <p:spPr bwMode="gray">
            <a:xfrm>
              <a:off x="213064" y="2437508"/>
              <a:ext cx="1691990" cy="2185725"/>
            </a:xfrm>
            <a:prstGeom prst="roundRect">
              <a:avLst>
                <a:gd name="adj" fmla="val 16667"/>
              </a:avLst>
            </a:prstGeom>
            <a:gradFill>
              <a:gsLst>
                <a:gs pos="0">
                  <a:srgbClr val="00002E"/>
                </a:gs>
                <a:gs pos="76000">
                  <a:srgbClr val="003366"/>
                </a:gs>
              </a:gsLst>
              <a:lin ang="16200000" scaled="1"/>
            </a:gradFill>
            <a:ln w="28575" algn="ctr">
              <a:noFill/>
              <a:round/>
              <a:headEnd/>
              <a:tailEnd/>
            </a:ln>
            <a:effectLst>
              <a:outerShdw blurRad="107950" dist="12700" dir="5400000" algn="ctr">
                <a:srgbClr val="000000"/>
              </a:outerShdw>
            </a:effectLst>
            <a:scene3d>
              <a:camera prst="orthographicFront">
                <a:rot lat="0" lon="0" rev="0"/>
              </a:camera>
              <a:lightRig rig="soft" dir="t">
                <a:rot lat="0" lon="0" rev="0"/>
              </a:lightRig>
            </a:scene3d>
            <a:sp3d contourW="44450" prstMaterial="matte">
              <a:bevelT w="63500" h="63500" prst="artDeco"/>
              <a:contourClr>
                <a:srgbClr val="FFFFFF"/>
              </a:contourClr>
            </a:sp3d>
          </p:spPr>
          <p:txBody>
            <a:bodyPr lIns="90488" tIns="44450" rIns="90488" bIns="44450" anchor="ctr">
              <a:normAutofit/>
            </a:bodyPr>
            <a:lstStyle>
              <a:lvl1pPr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2pPr>
              <a:lvl3pPr marL="11430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3pPr>
              <a:lvl4pPr marL="16002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4pPr>
              <a:lvl5pPr marL="2057400" indent="-228600" defTabSz="762000"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5pPr>
              <a:lvl6pPr marL="25146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6pPr>
              <a:lvl7pPr marL="29718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7pPr>
              <a:lvl8pPr marL="34290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8pPr>
              <a:lvl9pPr marL="3886200" indent="-228600" defTabSz="762000" eaLnBrk="0" fontAlgn="base" hangingPunct="0">
                <a:spcBef>
                  <a:spcPct val="0"/>
                </a:spcBef>
                <a:spcAft>
                  <a:spcPct val="0"/>
                </a:spcAft>
                <a:defRPr sz="1400" b="1">
                  <a:solidFill>
                    <a:schemeClr val="tx2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>
                <a:defRPr/>
              </a:pPr>
              <a:r>
                <a:rPr lang="en-GB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Platinum-sensitive, recurrent</a:t>
              </a:r>
            </a:p>
            <a:p>
              <a:pPr algn="ctr"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OC, PP, FTC</a:t>
              </a:r>
            </a:p>
            <a:p>
              <a:pPr algn="ctr">
                <a:defRPr/>
              </a:pPr>
              <a:endParaRPr lang="en-GB" smtClean="0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cs typeface="Arial" charset="0"/>
              </a:endParaRPr>
            </a:p>
            <a:p>
              <a:pPr algn="ctr">
                <a:defRPr/>
              </a:pPr>
              <a:r>
                <a:rPr lang="en-GB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No prior bevacizumab</a:t>
              </a:r>
            </a:p>
            <a:p>
              <a:pPr algn="ctr">
                <a:buClr>
                  <a:srgbClr val="000000"/>
                </a:buClr>
                <a:buSzPct val="100000"/>
                <a:defRPr/>
              </a:pPr>
              <a:r>
                <a:rPr lang="en-US" smtClean="0">
                  <a:solidFill>
                    <a:schemeClr val="tx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cs typeface="Arial" charset="0"/>
                </a:rPr>
                <a:t>n=480</a:t>
              </a:r>
            </a:p>
          </p:txBody>
        </p:sp>
      </p:grpSp>
      <p:sp>
        <p:nvSpPr>
          <p:cNvPr id="119813" name="Rectangle 66"/>
          <p:cNvSpPr>
            <a:spLocks noChangeArrowheads="1"/>
          </p:cNvSpPr>
          <p:nvPr/>
        </p:nvSpPr>
        <p:spPr bwMode="white">
          <a:xfrm>
            <a:off x="6891338" y="2352675"/>
            <a:ext cx="1985962" cy="2894013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Primary endpoint: PFS</a:t>
            </a:r>
          </a:p>
          <a:p>
            <a:pPr defTabSz="762000">
              <a:defRPr/>
            </a:pP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Secondary endpoints:</a:t>
            </a: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ORR, OS, DR, safety</a:t>
            </a:r>
          </a:p>
          <a:p>
            <a:pPr defTabSz="762000">
              <a:defRPr/>
            </a:pP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Exploratory endpoints:</a:t>
            </a: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IRC, CA 125 response, ascites</a:t>
            </a:r>
          </a:p>
          <a:p>
            <a:pPr defTabSz="762000">
              <a:defRPr/>
            </a:pPr>
            <a:endParaRPr lang="en-US">
              <a:solidFill>
                <a:schemeClr val="tx1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defTabSz="762000">
              <a:defRPr/>
            </a:pPr>
            <a:r>
              <a:rPr lang="en-US">
                <a:solidFill>
                  <a:schemeClr val="tx1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IRC present</a:t>
            </a:r>
          </a:p>
        </p:txBody>
      </p:sp>
      <p:sp>
        <p:nvSpPr>
          <p:cNvPr id="109573" name="Text Box 11"/>
          <p:cNvSpPr txBox="1">
            <a:spLocks noChangeArrowheads="1"/>
          </p:cNvSpPr>
          <p:nvPr/>
        </p:nvSpPr>
        <p:spPr bwMode="auto">
          <a:xfrm>
            <a:off x="4999038" y="5846763"/>
            <a:ext cx="378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/>
            <a:r>
              <a:rPr lang="en-US" dirty="0" err="1">
                <a:solidFill>
                  <a:schemeClr val="tx1"/>
                </a:solidFill>
              </a:rPr>
              <a:t>ClinicalTrials.gov</a:t>
            </a:r>
            <a:r>
              <a:rPr lang="en-US" dirty="0">
                <a:solidFill>
                  <a:schemeClr val="tx1"/>
                </a:solidFill>
              </a:rPr>
              <a:t> Identifier: NCT00434642 </a:t>
            </a:r>
          </a:p>
        </p:txBody>
      </p:sp>
      <p:sp>
        <p:nvSpPr>
          <p:cNvPr id="109574" name="TextBox 2"/>
          <p:cNvSpPr txBox="1">
            <a:spLocks noChangeArrowheads="1"/>
          </p:cNvSpPr>
          <p:nvPr/>
        </p:nvSpPr>
        <p:spPr bwMode="auto">
          <a:xfrm>
            <a:off x="76200" y="6491288"/>
            <a:ext cx="7940458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dirty="0" err="1" smtClean="0">
                <a:solidFill>
                  <a:schemeClr val="tx1"/>
                </a:solidFill>
              </a:rPr>
              <a:t>Aghajanian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smtClean="0">
                <a:solidFill>
                  <a:schemeClr val="tx1"/>
                </a:solidFill>
              </a:rPr>
              <a:t>C </a:t>
            </a:r>
            <a:r>
              <a:rPr lang="en-US" sz="1200" b="0" dirty="0">
                <a:solidFill>
                  <a:schemeClr val="tx1"/>
                </a:solidFill>
              </a:rPr>
              <a:t>et al J </a:t>
            </a:r>
            <a:r>
              <a:rPr lang="en-US" sz="1200" b="0" dirty="0" err="1">
                <a:solidFill>
                  <a:schemeClr val="tx1"/>
                </a:solidFill>
              </a:rPr>
              <a:t>Clin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err="1">
                <a:solidFill>
                  <a:schemeClr val="tx1"/>
                </a:solidFill>
              </a:rPr>
              <a:t>Oncol</a:t>
            </a:r>
            <a:r>
              <a:rPr lang="en-US" sz="1200" b="0" dirty="0">
                <a:solidFill>
                  <a:schemeClr val="tx1"/>
                </a:solidFill>
              </a:rPr>
              <a:t> 29: 2011 (</a:t>
            </a:r>
            <a:r>
              <a:rPr lang="en-US" sz="1200" b="0" dirty="0" err="1">
                <a:solidFill>
                  <a:schemeClr val="tx1"/>
                </a:solidFill>
              </a:rPr>
              <a:t>suppl</a:t>
            </a:r>
            <a:r>
              <a:rPr lang="en-US" sz="1200" b="0" dirty="0">
                <a:solidFill>
                  <a:schemeClr val="tx1"/>
                </a:solidFill>
              </a:rPr>
              <a:t>; </a:t>
            </a:r>
            <a:r>
              <a:rPr lang="en-US" sz="1200" b="0" dirty="0" err="1">
                <a:solidFill>
                  <a:schemeClr val="tx1"/>
                </a:solidFill>
              </a:rPr>
              <a:t>abstr</a:t>
            </a:r>
            <a:r>
              <a:rPr lang="en-US" sz="1200" b="0" dirty="0">
                <a:solidFill>
                  <a:schemeClr val="tx1"/>
                </a:solidFill>
              </a:rPr>
              <a:t> LBA5007) J </a:t>
            </a:r>
            <a:r>
              <a:rPr lang="en-US" sz="1200" b="0" dirty="0" err="1">
                <a:solidFill>
                  <a:schemeClr val="tx1"/>
                </a:solidFill>
              </a:rPr>
              <a:t>Clin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err="1">
                <a:solidFill>
                  <a:schemeClr val="tx1"/>
                </a:solidFill>
              </a:rPr>
              <a:t>Oncol</a:t>
            </a:r>
            <a:r>
              <a:rPr lang="en-US" sz="1200" b="0" dirty="0">
                <a:solidFill>
                  <a:schemeClr val="tx1"/>
                </a:solidFill>
              </a:rPr>
              <a:t>. 2012 Jun 10;30(17):2039-45</a:t>
            </a:r>
            <a:r>
              <a:rPr lang="en-US" sz="1200" b="0" dirty="0" smtClean="0">
                <a:solidFill>
                  <a:schemeClr val="tx1"/>
                </a:solidFill>
              </a:rPr>
              <a:t>.</a:t>
            </a:r>
            <a:endParaRPr 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548946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1" name="Group 1"/>
          <p:cNvGrpSpPr>
            <a:grpSpLocks/>
          </p:cNvGrpSpPr>
          <p:nvPr/>
        </p:nvGrpSpPr>
        <p:grpSpPr bwMode="auto">
          <a:xfrm>
            <a:off x="219102" y="5734104"/>
            <a:ext cx="8672513" cy="277813"/>
            <a:chOff x="219075" y="5916613"/>
            <a:chExt cx="8672513" cy="277812"/>
          </a:xfrm>
        </p:grpSpPr>
        <p:sp>
          <p:nvSpPr>
            <p:cNvPr id="22566" name="Text Box 80"/>
            <p:cNvSpPr txBox="1">
              <a:spLocks noChangeArrowheads="1"/>
            </p:cNvSpPr>
            <p:nvPr/>
          </p:nvSpPr>
          <p:spPr bwMode="gray">
            <a:xfrm>
              <a:off x="1146175" y="5916613"/>
              <a:ext cx="625475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242</a:t>
              </a:r>
            </a:p>
          </p:txBody>
        </p:sp>
        <p:sp>
          <p:nvSpPr>
            <p:cNvPr id="22567" name="Text Box 80"/>
            <p:cNvSpPr txBox="1">
              <a:spLocks noChangeArrowheads="1"/>
            </p:cNvSpPr>
            <p:nvPr/>
          </p:nvSpPr>
          <p:spPr bwMode="gray">
            <a:xfrm>
              <a:off x="2540000" y="5916613"/>
              <a:ext cx="682625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177</a:t>
              </a:r>
            </a:p>
          </p:txBody>
        </p:sp>
        <p:sp>
          <p:nvSpPr>
            <p:cNvPr id="22568" name="Text Box 80"/>
            <p:cNvSpPr txBox="1">
              <a:spLocks noChangeArrowheads="1"/>
            </p:cNvSpPr>
            <p:nvPr/>
          </p:nvSpPr>
          <p:spPr bwMode="gray">
            <a:xfrm>
              <a:off x="4079875" y="5916613"/>
              <a:ext cx="474663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45</a:t>
              </a:r>
            </a:p>
          </p:txBody>
        </p:sp>
        <p:sp>
          <p:nvSpPr>
            <p:cNvPr id="22569" name="Text Box 80"/>
            <p:cNvSpPr txBox="1">
              <a:spLocks noChangeArrowheads="1"/>
            </p:cNvSpPr>
            <p:nvPr/>
          </p:nvSpPr>
          <p:spPr bwMode="gray">
            <a:xfrm>
              <a:off x="5527675" y="5916613"/>
              <a:ext cx="474663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11</a:t>
              </a:r>
            </a:p>
          </p:txBody>
        </p:sp>
        <p:sp>
          <p:nvSpPr>
            <p:cNvPr id="22570" name="Text Box 80"/>
            <p:cNvSpPr txBox="1">
              <a:spLocks noChangeArrowheads="1"/>
            </p:cNvSpPr>
            <p:nvPr/>
          </p:nvSpPr>
          <p:spPr bwMode="gray">
            <a:xfrm>
              <a:off x="6973888" y="5916613"/>
              <a:ext cx="474662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3</a:t>
              </a:r>
            </a:p>
          </p:txBody>
        </p:sp>
        <p:sp>
          <p:nvSpPr>
            <p:cNvPr id="22571" name="Text Box 80"/>
            <p:cNvSpPr txBox="1">
              <a:spLocks noChangeArrowheads="1"/>
            </p:cNvSpPr>
            <p:nvPr/>
          </p:nvSpPr>
          <p:spPr bwMode="gray">
            <a:xfrm>
              <a:off x="8416925" y="5916613"/>
              <a:ext cx="474663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0</a:t>
              </a:r>
            </a:p>
          </p:txBody>
        </p:sp>
        <p:sp>
          <p:nvSpPr>
            <p:cNvPr id="22572" name="Text Box 80"/>
            <p:cNvSpPr txBox="1">
              <a:spLocks noChangeArrowheads="1"/>
            </p:cNvSpPr>
            <p:nvPr/>
          </p:nvSpPr>
          <p:spPr bwMode="gray">
            <a:xfrm>
              <a:off x="219075" y="5916613"/>
              <a:ext cx="792000" cy="277812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defTabSz="457200" eaLnBrk="1" hangingPunct="1"/>
              <a:r>
                <a:rPr lang="en-GB" sz="1200">
                  <a:solidFill>
                    <a:srgbClr val="00FFFF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CG + PL</a:t>
              </a:r>
            </a:p>
          </p:txBody>
        </p:sp>
      </p:grpSp>
      <p:graphicFrame>
        <p:nvGraphicFramePr>
          <p:cNvPr id="22530" name="Object 46"/>
          <p:cNvGraphicFramePr>
            <a:graphicFrameLocks noChangeAspect="1"/>
          </p:cNvGraphicFramePr>
          <p:nvPr/>
        </p:nvGraphicFramePr>
        <p:xfrm>
          <a:off x="1346200" y="1816105"/>
          <a:ext cx="7339013" cy="339566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85432" name="CorelDRAW" r:id="rId5" imgW="7348728" imgH="3398520" progId="CorelDRAW.Graphic.14">
                  <p:embed/>
                </p:oleObj>
              </mc:Choice>
              <mc:Fallback>
                <p:oleObj name="CorelDRAW" r:id="rId5" imgW="7348728" imgH="3398520" progId="CorelDRAW.Graphic.14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6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346200" y="1816105"/>
                        <a:ext cx="7339013" cy="3395663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2532" name="Rectangle 5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3600" dirty="0">
                <a:latin typeface="Arial" charset="0"/>
                <a:ea typeface="ＭＳ Ｐゴシック" charset="0"/>
                <a:cs typeface="ＭＳ Ｐゴシック" charset="0"/>
              </a:rPr>
              <a:t>OCEANS: Primary analysis of PFS</a:t>
            </a:r>
          </a:p>
        </p:txBody>
      </p:sp>
      <p:graphicFrame>
        <p:nvGraphicFramePr>
          <p:cNvPr id="10" name="Table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1211648"/>
              </p:ext>
            </p:extLst>
          </p:nvPr>
        </p:nvGraphicFramePr>
        <p:xfrm>
          <a:off x="4654554" y="1085904"/>
          <a:ext cx="4175125" cy="2073275"/>
        </p:xfrm>
        <a:graphic>
          <a:graphicData uri="http://schemas.openxmlformats.org/drawingml/2006/table">
            <a:tbl>
              <a:tblPr/>
              <a:tblGrid>
                <a:gridCol w="1800225"/>
                <a:gridCol w="1187450"/>
                <a:gridCol w="1187450"/>
              </a:tblGrid>
              <a:tr h="5182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n-US" sz="1400" b="1" i="0" u="none" strike="noStrike" cap="none" normalizeH="0" baseline="0">
                        <a:ln>
                          <a:noFill/>
                        </a:ln>
                        <a:solidFill>
                          <a:srgbClr val="FFFFFF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CG + PL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(n=242)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CG + BV</a:t>
                      </a:r>
                      <a:endParaRPr kumimoji="0" lang="en-US" sz="14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  <a:ea typeface="ＭＳ Ｐゴシック" charset="-128"/>
                        <a:cs typeface="ＭＳ Ｐゴシック" charset="-128"/>
                      </a:endParaRP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(n=242)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04847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Events, n (%)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187 (77)</a:t>
                      </a:r>
                    </a:p>
                  </a:txBody>
                  <a:tcPr marL="91393" marR="91393" marT="45727" marB="45727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151 (62)</a:t>
                      </a:r>
                    </a:p>
                  </a:txBody>
                  <a:tcPr marL="91393" marR="91393" marT="45727" marB="45727" anchor="ctr" horzOverflow="overflow">
                    <a:lnL>
                      <a:noFill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18239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Median PFS, months (95% CI)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00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8.4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(8.3–9.7)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12.4</a:t>
                      </a:r>
                    </a:p>
                    <a:p>
                      <a:pPr marL="0" marR="0" lvl="0" indent="0" algn="ctr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(11.4–12.7)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31950">
                <a:tc>
                  <a:txBody>
                    <a:bodyPr/>
                    <a:lstStyle/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Stratified analysis HR (95% CI)</a:t>
                      </a:r>
                    </a:p>
                    <a:p>
                      <a:pPr marL="0" marR="0" lvl="0" indent="0" algn="l" defTabSz="4572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sz="1400" b="1" i="0" u="none" strike="noStrike" cap="none" normalizeH="0" baseline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Log-rank p-value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2">
                  <a:txBody>
                    <a:bodyPr/>
                    <a:lstStyle/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00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0.484 </a:t>
                      </a:r>
                    </a:p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Pct val="89000"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GB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(0.388–0.605)</a:t>
                      </a:r>
                    </a:p>
                    <a:p>
                      <a:pPr marL="295275" marR="0" lvl="0" indent="-295275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>
                          <a:tab pos="180975" algn="l"/>
                        </a:tabLst>
                      </a:pPr>
                      <a:r>
                        <a:rPr kumimoji="0" lang="en-US" sz="14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FFFF"/>
                          </a:solidFill>
                          <a:effectLst/>
                          <a:latin typeface="Arial" charset="0"/>
                          <a:ea typeface="ＭＳ Ｐゴシック" charset="-128"/>
                          <a:cs typeface="ＭＳ Ｐゴシック" charset="-128"/>
                        </a:rPr>
                        <a:t>&lt;0.0001</a:t>
                      </a:r>
                    </a:p>
                  </a:txBody>
                  <a:tcPr marL="91393" marR="91393" marT="45727" marB="45727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547" name="Text Box 79"/>
          <p:cNvSpPr txBox="1">
            <a:spLocks noChangeArrowheads="1"/>
          </p:cNvSpPr>
          <p:nvPr/>
        </p:nvSpPr>
        <p:spPr bwMode="gray">
          <a:xfrm>
            <a:off x="4541233" y="5443539"/>
            <a:ext cx="914032" cy="338554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ctr" defTabSz="457200" eaLnBrk="1" hangingPunct="1"/>
            <a:r>
              <a:rPr lang="en-GB" sz="1600" b="1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Months</a:t>
            </a:r>
          </a:p>
        </p:txBody>
      </p:sp>
      <p:sp>
        <p:nvSpPr>
          <p:cNvPr id="22548" name="Text Box 80"/>
          <p:cNvSpPr txBox="1">
            <a:spLocks noChangeArrowheads="1"/>
          </p:cNvSpPr>
          <p:nvPr/>
        </p:nvSpPr>
        <p:spPr bwMode="gray">
          <a:xfrm>
            <a:off x="219075" y="5530904"/>
            <a:ext cx="1828800" cy="277813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4C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tabLst>
                <a:tab pos="1892300" algn="ctr"/>
                <a:tab pos="3670300" algn="ctr"/>
                <a:tab pos="5454650" algn="ctr"/>
                <a:tab pos="7258050" algn="ctr"/>
              </a:tabLs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defTabSz="457200" eaLnBrk="1" hangingPunct="1"/>
            <a:r>
              <a:rPr lang="en-GB" sz="12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No. at risk</a:t>
            </a:r>
          </a:p>
        </p:txBody>
      </p:sp>
      <p:grpSp>
        <p:nvGrpSpPr>
          <p:cNvPr id="22549" name="Group 2"/>
          <p:cNvGrpSpPr>
            <a:grpSpLocks/>
          </p:cNvGrpSpPr>
          <p:nvPr/>
        </p:nvGrpSpPr>
        <p:grpSpPr bwMode="auto">
          <a:xfrm>
            <a:off x="219102" y="5905554"/>
            <a:ext cx="8672513" cy="276225"/>
            <a:chOff x="219075" y="5722938"/>
            <a:chExt cx="8672513" cy="276225"/>
          </a:xfrm>
        </p:grpSpPr>
        <p:sp>
          <p:nvSpPr>
            <p:cNvPr id="22559" name="Text Box 80"/>
            <p:cNvSpPr txBox="1">
              <a:spLocks noChangeArrowheads="1"/>
            </p:cNvSpPr>
            <p:nvPr/>
          </p:nvSpPr>
          <p:spPr bwMode="gray">
            <a:xfrm>
              <a:off x="1084263" y="5722938"/>
              <a:ext cx="762000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242</a:t>
              </a:r>
            </a:p>
          </p:txBody>
        </p:sp>
        <p:sp>
          <p:nvSpPr>
            <p:cNvPr id="22560" name="Text Box 80"/>
            <p:cNvSpPr txBox="1">
              <a:spLocks noChangeArrowheads="1"/>
            </p:cNvSpPr>
            <p:nvPr/>
          </p:nvSpPr>
          <p:spPr bwMode="gray">
            <a:xfrm>
              <a:off x="2471738" y="5722938"/>
              <a:ext cx="820737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203</a:t>
              </a:r>
            </a:p>
          </p:txBody>
        </p:sp>
        <p:sp>
          <p:nvSpPr>
            <p:cNvPr id="22561" name="Text Box 80"/>
            <p:cNvSpPr txBox="1">
              <a:spLocks noChangeArrowheads="1"/>
            </p:cNvSpPr>
            <p:nvPr/>
          </p:nvSpPr>
          <p:spPr bwMode="gray">
            <a:xfrm>
              <a:off x="4081463" y="5722938"/>
              <a:ext cx="474662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92</a:t>
              </a:r>
            </a:p>
          </p:txBody>
        </p:sp>
        <p:sp>
          <p:nvSpPr>
            <p:cNvPr id="22562" name="Text Box 80"/>
            <p:cNvSpPr txBox="1">
              <a:spLocks noChangeArrowheads="1"/>
            </p:cNvSpPr>
            <p:nvPr/>
          </p:nvSpPr>
          <p:spPr bwMode="gray">
            <a:xfrm>
              <a:off x="5529263" y="5722938"/>
              <a:ext cx="474662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33</a:t>
              </a:r>
            </a:p>
          </p:txBody>
        </p:sp>
        <p:sp>
          <p:nvSpPr>
            <p:cNvPr id="22563" name="Text Box 80"/>
            <p:cNvSpPr txBox="1">
              <a:spLocks noChangeArrowheads="1"/>
            </p:cNvSpPr>
            <p:nvPr/>
          </p:nvSpPr>
          <p:spPr bwMode="gray">
            <a:xfrm>
              <a:off x="6973888" y="5722938"/>
              <a:ext cx="474662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11</a:t>
              </a:r>
            </a:p>
          </p:txBody>
        </p:sp>
        <p:sp>
          <p:nvSpPr>
            <p:cNvPr id="22564" name="Text Box 80"/>
            <p:cNvSpPr txBox="1">
              <a:spLocks noChangeArrowheads="1"/>
            </p:cNvSpPr>
            <p:nvPr/>
          </p:nvSpPr>
          <p:spPr bwMode="gray">
            <a:xfrm>
              <a:off x="8416925" y="5722938"/>
              <a:ext cx="474663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0</a:t>
              </a:r>
            </a:p>
          </p:txBody>
        </p:sp>
        <p:sp>
          <p:nvSpPr>
            <p:cNvPr id="22565" name="Text Box 80"/>
            <p:cNvSpPr txBox="1">
              <a:spLocks noChangeArrowheads="1"/>
            </p:cNvSpPr>
            <p:nvPr/>
          </p:nvSpPr>
          <p:spPr bwMode="gray">
            <a:xfrm>
              <a:off x="219075" y="5722938"/>
              <a:ext cx="1233488" cy="276225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defTabSz="457200" eaLnBrk="1" hangingPunct="1"/>
              <a:r>
                <a:rPr lang="en-GB" sz="120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CG + BV</a:t>
              </a:r>
            </a:p>
          </p:txBody>
        </p:sp>
      </p:grpSp>
      <p:sp>
        <p:nvSpPr>
          <p:cNvPr id="22550" name="Text Box 78"/>
          <p:cNvSpPr txBox="1">
            <a:spLocks noChangeArrowheads="1"/>
          </p:cNvSpPr>
          <p:nvPr/>
        </p:nvSpPr>
        <p:spPr bwMode="gray">
          <a:xfrm>
            <a:off x="894754" y="1707287"/>
            <a:ext cx="469900" cy="3613297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0000">
                <a:alpha val="74997"/>
              </a:srgbClr>
            </a:prstShdw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Arial" charset="0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Arial" charset="0"/>
                <a:cs typeface="Arial" charset="0"/>
              </a:defRPr>
            </a:lvl9pPr>
          </a:lstStyle>
          <a:p>
            <a:pPr algn="r" defTabSz="457200" eaLnBrk="1" hangingPunct="1">
              <a:spcAft>
                <a:spcPct val="166000"/>
              </a:spcAft>
            </a:pPr>
            <a:r>
              <a:rPr lang="en-GB" sz="160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1.0</a:t>
            </a:r>
          </a:p>
          <a:p>
            <a:pPr algn="r" defTabSz="457200" eaLnBrk="1" hangingPunct="1">
              <a:spcAft>
                <a:spcPct val="166000"/>
              </a:spcAft>
            </a:pPr>
            <a:r>
              <a: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0.8</a:t>
            </a:r>
          </a:p>
          <a:p>
            <a:pPr algn="r" defTabSz="457200" eaLnBrk="1" hangingPunct="1">
              <a:spcAft>
                <a:spcPct val="166000"/>
              </a:spcAft>
            </a:pPr>
            <a:r>
              <a: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0.6</a:t>
            </a:r>
          </a:p>
          <a:p>
            <a:pPr algn="r" defTabSz="457200" eaLnBrk="1" hangingPunct="1">
              <a:spcAft>
                <a:spcPct val="166000"/>
              </a:spcAft>
            </a:pPr>
            <a:r>
              <a: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0.4</a:t>
            </a:r>
          </a:p>
          <a:p>
            <a:pPr algn="r" defTabSz="457200" eaLnBrk="1" hangingPunct="1">
              <a:spcAft>
                <a:spcPct val="166000"/>
              </a:spcAft>
            </a:pPr>
            <a:r>
              <a: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0.2</a:t>
            </a:r>
          </a:p>
          <a:p>
            <a:pPr algn="r" defTabSz="457200" eaLnBrk="1" hangingPunct="1">
              <a:spcAft>
                <a:spcPct val="166000"/>
              </a:spcAft>
            </a:pPr>
            <a:r>
              <a:rPr lang="en-GB" sz="16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ＭＳ Ｐゴシック" charset="0"/>
              </a:rPr>
              <a:t>0</a:t>
            </a:r>
          </a:p>
        </p:txBody>
      </p:sp>
      <p:sp>
        <p:nvSpPr>
          <p:cNvPr id="31" name="Text Box 79"/>
          <p:cNvSpPr txBox="1">
            <a:spLocks noChangeArrowheads="1"/>
          </p:cNvSpPr>
          <p:nvPr/>
        </p:nvSpPr>
        <p:spPr bwMode="gray">
          <a:xfrm rot="16200000">
            <a:off x="-912191" y="3265768"/>
            <a:ext cx="3249958" cy="369332"/>
          </a:xfrm>
          <a:prstGeom prst="rect">
            <a:avLst/>
          </a:prstGeom>
          <a:noFill/>
          <a:ln>
            <a:noFill/>
          </a:ln>
          <a:effectLst>
            <a:prstShdw prst="shdw17" dist="17961" dir="2700000">
              <a:srgbClr val="990000"/>
            </a:prstShdw>
          </a:effectLst>
          <a:extLst/>
        </p:spPr>
        <p:txBody>
          <a:bodyPr wrap="none">
            <a:spAutoFit/>
          </a:bodyPr>
          <a:lstStyle/>
          <a:p>
            <a:pPr defTabSz="4572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GB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/>
                <a:ea typeface="+mn-ea"/>
                <a:cs typeface="Arial" charset="0"/>
              </a:rPr>
              <a:t>Proportion progression free</a:t>
            </a:r>
          </a:p>
        </p:txBody>
      </p:sp>
      <p:grpSp>
        <p:nvGrpSpPr>
          <p:cNvPr id="22552" name="Group 1"/>
          <p:cNvGrpSpPr>
            <a:grpSpLocks/>
          </p:cNvGrpSpPr>
          <p:nvPr/>
        </p:nvGrpSpPr>
        <p:grpSpPr bwMode="auto">
          <a:xfrm>
            <a:off x="1206510" y="5202292"/>
            <a:ext cx="7686675" cy="338137"/>
            <a:chOff x="1206500" y="5211763"/>
            <a:chExt cx="7686675" cy="338137"/>
          </a:xfrm>
        </p:grpSpPr>
        <p:sp>
          <p:nvSpPr>
            <p:cNvPr id="22553" name="Text Box 80"/>
            <p:cNvSpPr txBox="1">
              <a:spLocks noChangeArrowheads="1"/>
            </p:cNvSpPr>
            <p:nvPr/>
          </p:nvSpPr>
          <p:spPr bwMode="gray">
            <a:xfrm>
              <a:off x="1206500" y="5211763"/>
              <a:ext cx="474663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0</a:t>
              </a:r>
            </a:p>
          </p:txBody>
        </p:sp>
        <p:sp>
          <p:nvSpPr>
            <p:cNvPr id="22554" name="Text Box 80"/>
            <p:cNvSpPr txBox="1">
              <a:spLocks noChangeArrowheads="1"/>
            </p:cNvSpPr>
            <p:nvPr/>
          </p:nvSpPr>
          <p:spPr bwMode="gray">
            <a:xfrm>
              <a:off x="2644775" y="5211763"/>
              <a:ext cx="474663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6</a:t>
              </a:r>
            </a:p>
          </p:txBody>
        </p:sp>
        <p:sp>
          <p:nvSpPr>
            <p:cNvPr id="22555" name="Text Box 80"/>
            <p:cNvSpPr txBox="1">
              <a:spLocks noChangeArrowheads="1"/>
            </p:cNvSpPr>
            <p:nvPr/>
          </p:nvSpPr>
          <p:spPr bwMode="gray">
            <a:xfrm>
              <a:off x="4079875" y="5211763"/>
              <a:ext cx="474663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12</a:t>
              </a:r>
            </a:p>
          </p:txBody>
        </p:sp>
        <p:sp>
          <p:nvSpPr>
            <p:cNvPr id="22556" name="Text Box 80"/>
            <p:cNvSpPr txBox="1">
              <a:spLocks noChangeArrowheads="1"/>
            </p:cNvSpPr>
            <p:nvPr/>
          </p:nvSpPr>
          <p:spPr bwMode="gray">
            <a:xfrm>
              <a:off x="5527675" y="5211763"/>
              <a:ext cx="474663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18</a:t>
              </a:r>
            </a:p>
          </p:txBody>
        </p:sp>
        <p:sp>
          <p:nvSpPr>
            <p:cNvPr id="22557" name="Text Box 80"/>
            <p:cNvSpPr txBox="1">
              <a:spLocks noChangeArrowheads="1"/>
            </p:cNvSpPr>
            <p:nvPr/>
          </p:nvSpPr>
          <p:spPr bwMode="gray">
            <a:xfrm>
              <a:off x="6973888" y="5211763"/>
              <a:ext cx="474662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24</a:t>
              </a:r>
            </a:p>
          </p:txBody>
        </p:sp>
        <p:sp>
          <p:nvSpPr>
            <p:cNvPr id="22558" name="Text Box 80"/>
            <p:cNvSpPr txBox="1">
              <a:spLocks noChangeArrowheads="1"/>
            </p:cNvSpPr>
            <p:nvPr/>
          </p:nvSpPr>
          <p:spPr bwMode="gray">
            <a:xfrm>
              <a:off x="8418513" y="5211763"/>
              <a:ext cx="474662" cy="338137"/>
            </a:xfrm>
            <a:prstGeom prst="rect">
              <a:avLst/>
            </a:prstGeom>
            <a:noFill/>
            <a:ln>
              <a:noFill/>
            </a:ln>
            <a:effectLst>
              <a:prstShdw prst="shdw17" dist="17961" dir="2700000">
                <a:srgbClr val="994C00">
                  <a:alpha val="74997"/>
                </a:srgbClr>
              </a:prstShdw>
            </a:effectLst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Arial" charset="0"/>
                </a:defRPr>
              </a:lvl1pPr>
              <a:lvl2pPr marL="37931725" indent="-37474525"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2pPr>
              <a:lvl3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3pPr>
              <a:lvl4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4pPr>
              <a:lvl5pPr eaLnBrk="0" hangingPunct="0"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tabLst>
                  <a:tab pos="1892300" algn="ctr"/>
                  <a:tab pos="3670300" algn="ctr"/>
                  <a:tab pos="5454650" algn="ctr"/>
                  <a:tab pos="7258050" algn="ctr"/>
                </a:tabLst>
                <a:defRPr sz="2400">
                  <a:solidFill>
                    <a:schemeClr val="tx1"/>
                  </a:solidFill>
                  <a:latin typeface="Arial" charset="0"/>
                  <a:ea typeface="Arial" charset="0"/>
                  <a:cs typeface="Arial" charset="0"/>
                </a:defRPr>
              </a:lvl9pPr>
            </a:lstStyle>
            <a:p>
              <a:pPr algn="ctr" defTabSz="457200" eaLnBrk="1" hangingPunct="1"/>
              <a:r>
                <a:rPr lang="en-GB" sz="1600">
                  <a:solidFill>
                    <a:prstClr val="white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cs typeface="ＭＳ Ｐゴシック" charset="0"/>
                </a:rPr>
                <a:t>30</a:t>
              </a:r>
            </a:p>
          </p:txBody>
        </p:sp>
      </p:grpSp>
      <p:pic>
        <p:nvPicPr>
          <p:cNvPr id="33" name="Picture 3" descr="TTPD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285" t="7327" r="32336" b="18846"/>
          <a:stretch/>
        </p:blipFill>
        <p:spPr bwMode="auto">
          <a:xfrm>
            <a:off x="1452590" y="1854200"/>
            <a:ext cx="7533366" cy="32171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grpSp>
        <p:nvGrpSpPr>
          <p:cNvPr id="8" name="Group 7"/>
          <p:cNvGrpSpPr/>
          <p:nvPr/>
        </p:nvGrpSpPr>
        <p:grpSpPr>
          <a:xfrm>
            <a:off x="1621305" y="3251242"/>
            <a:ext cx="941274" cy="327799"/>
            <a:chOff x="1823967" y="3251200"/>
            <a:chExt cx="1058933" cy="327799"/>
          </a:xfrm>
        </p:grpSpPr>
        <p:sp>
          <p:nvSpPr>
            <p:cNvPr id="2" name="TextBox 1"/>
            <p:cNvSpPr txBox="1"/>
            <p:nvPr/>
          </p:nvSpPr>
          <p:spPr>
            <a:xfrm>
              <a:off x="1823967" y="3302000"/>
              <a:ext cx="626133" cy="276999"/>
            </a:xfrm>
            <a:prstGeom prst="rect">
              <a:avLst/>
            </a:prstGeom>
            <a:solidFill>
              <a:srgbClr val="000090"/>
            </a:solidFill>
          </p:spPr>
          <p:txBody>
            <a:bodyPr wrap="none" rtlCol="0">
              <a:spAutoFit/>
            </a:bodyPr>
            <a:lstStyle/>
            <a:p>
              <a:pPr algn="ctr" eaLnBrk="0" hangingPunct="0"/>
              <a:r>
                <a:rPr lang="en-US" sz="12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+mn-ea"/>
                  <a:cs typeface="Calibri"/>
                </a:rPr>
                <a:t>Carbo</a:t>
              </a:r>
              <a:endParaRPr lang="en-US" sz="1200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/>
                <a:ea typeface="+mn-ea"/>
                <a:cs typeface="Calibri"/>
              </a:endParaRPr>
            </a:p>
          </p:txBody>
        </p:sp>
        <p:cxnSp>
          <p:nvCxnSpPr>
            <p:cNvPr id="5" name="Straight Arrow Connector 4"/>
            <p:cNvCxnSpPr/>
            <p:nvPr/>
          </p:nvCxnSpPr>
          <p:spPr bwMode="auto">
            <a:xfrm flipV="1">
              <a:off x="2514600" y="3251200"/>
              <a:ext cx="368300" cy="215900"/>
            </a:xfrm>
            <a:prstGeom prst="straightConnector1">
              <a:avLst/>
            </a:prstGeom>
            <a:noFill/>
            <a:ln w="12700" cap="sq" cmpd="sng" algn="ctr">
              <a:solidFill>
                <a:schemeClr val="tx2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grpSp>
        <p:nvGrpSpPr>
          <p:cNvPr id="7" name="Group 6"/>
          <p:cNvGrpSpPr/>
          <p:nvPr/>
        </p:nvGrpSpPr>
        <p:grpSpPr>
          <a:xfrm>
            <a:off x="1658045" y="3060707"/>
            <a:ext cx="1423843" cy="861199"/>
            <a:chOff x="1865277" y="3060700"/>
            <a:chExt cx="1601823" cy="861199"/>
          </a:xfrm>
        </p:grpSpPr>
        <p:sp>
          <p:nvSpPr>
            <p:cNvPr id="3" name="TextBox 2"/>
            <p:cNvSpPr txBox="1"/>
            <p:nvPr/>
          </p:nvSpPr>
          <p:spPr>
            <a:xfrm>
              <a:off x="1865277" y="3644900"/>
              <a:ext cx="1026117" cy="276999"/>
            </a:xfrm>
            <a:prstGeom prst="rect">
              <a:avLst/>
            </a:prstGeom>
            <a:solidFill>
              <a:srgbClr val="000090"/>
            </a:solidFill>
          </p:spPr>
          <p:txBody>
            <a:bodyPr wrap="none" rtlCol="0">
              <a:spAutoFit/>
            </a:bodyPr>
            <a:lstStyle/>
            <a:p>
              <a:pPr algn="ctr" eaLnBrk="0" hangingPunct="0"/>
              <a:r>
                <a:rPr lang="en-US" sz="1200" dirty="0" err="1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+mn-ea"/>
                  <a:cs typeface="Calibri"/>
                </a:rPr>
                <a:t>Carbo</a:t>
              </a:r>
              <a:r>
                <a:rPr lang="en-US" sz="1200" dirty="0">
                  <a:solidFill>
                    <a:srgbClr val="FFFF00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Calibri"/>
                  <a:ea typeface="+mn-ea"/>
                  <a:cs typeface="Calibri"/>
                </a:rPr>
                <a:t>/Gem</a:t>
              </a:r>
            </a:p>
          </p:txBody>
        </p:sp>
        <p:cxnSp>
          <p:nvCxnSpPr>
            <p:cNvPr id="37" name="Straight Arrow Connector 36"/>
            <p:cNvCxnSpPr/>
            <p:nvPr/>
          </p:nvCxnSpPr>
          <p:spPr bwMode="auto">
            <a:xfrm flipV="1">
              <a:off x="2971800" y="3060700"/>
              <a:ext cx="495300" cy="596900"/>
            </a:xfrm>
            <a:prstGeom prst="straightConnector1">
              <a:avLst/>
            </a:prstGeom>
            <a:noFill/>
            <a:ln w="12700" cap="sq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</p:spPr>
        </p:cxnSp>
      </p:grpSp>
      <p:sp>
        <p:nvSpPr>
          <p:cNvPr id="6" name="TextBox 5"/>
          <p:cNvSpPr txBox="1"/>
          <p:nvPr/>
        </p:nvSpPr>
        <p:spPr>
          <a:xfrm>
            <a:off x="3900041" y="6550223"/>
            <a:ext cx="51344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0" dirty="0" err="1">
                <a:solidFill>
                  <a:schemeClr val="tx1"/>
                </a:solidFill>
              </a:rPr>
              <a:t>Pfisterer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J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smtClean="0">
                <a:solidFill>
                  <a:schemeClr val="tx1"/>
                </a:solidFill>
              </a:rPr>
              <a:t>et al. J </a:t>
            </a:r>
            <a:r>
              <a:rPr lang="en-US" b="0" dirty="0" err="1">
                <a:solidFill>
                  <a:schemeClr val="tx1"/>
                </a:solidFill>
              </a:rPr>
              <a:t>Clin</a:t>
            </a:r>
            <a:r>
              <a:rPr lang="en-US" b="0" dirty="0">
                <a:solidFill>
                  <a:schemeClr val="tx1"/>
                </a:solidFill>
              </a:rPr>
              <a:t> </a:t>
            </a:r>
            <a:r>
              <a:rPr lang="en-US" b="0" dirty="0" err="1">
                <a:solidFill>
                  <a:schemeClr val="tx1"/>
                </a:solidFill>
              </a:rPr>
              <a:t>Oncol</a:t>
            </a:r>
            <a:r>
              <a:rPr lang="en-US" b="0" dirty="0">
                <a:solidFill>
                  <a:schemeClr val="tx1"/>
                </a:solidFill>
              </a:rPr>
              <a:t>. 2006 Oct 10;24(29):4699-707. </a:t>
            </a:r>
          </a:p>
        </p:txBody>
      </p:sp>
      <p:sp>
        <p:nvSpPr>
          <p:cNvPr id="40" name="TextBox 2"/>
          <p:cNvSpPr txBox="1">
            <a:spLocks noChangeArrowheads="1"/>
          </p:cNvSpPr>
          <p:nvPr/>
        </p:nvSpPr>
        <p:spPr bwMode="auto">
          <a:xfrm>
            <a:off x="66838" y="6268292"/>
            <a:ext cx="7524624" cy="2769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1400" b="1">
                <a:solidFill>
                  <a:schemeClr val="tx2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1200" b="0" dirty="0" err="1">
                <a:solidFill>
                  <a:schemeClr val="tx1"/>
                </a:solidFill>
              </a:rPr>
              <a:t>Aghajanian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smtClean="0">
                <a:solidFill>
                  <a:schemeClr val="tx1"/>
                </a:solidFill>
              </a:rPr>
              <a:t>C </a:t>
            </a:r>
            <a:r>
              <a:rPr lang="en-US" sz="1200" b="0" dirty="0">
                <a:solidFill>
                  <a:schemeClr val="tx1"/>
                </a:solidFill>
              </a:rPr>
              <a:t>et al J </a:t>
            </a:r>
            <a:r>
              <a:rPr lang="en-US" sz="1200" b="0" dirty="0" err="1">
                <a:solidFill>
                  <a:schemeClr val="tx1"/>
                </a:solidFill>
              </a:rPr>
              <a:t>Clin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err="1">
                <a:solidFill>
                  <a:schemeClr val="tx1"/>
                </a:solidFill>
              </a:rPr>
              <a:t>Oncol</a:t>
            </a:r>
            <a:r>
              <a:rPr lang="en-US" sz="1200" b="0" dirty="0">
                <a:solidFill>
                  <a:schemeClr val="tx1"/>
                </a:solidFill>
              </a:rPr>
              <a:t> 29: 2011 (</a:t>
            </a:r>
            <a:r>
              <a:rPr lang="en-US" sz="1200" b="0" dirty="0" err="1">
                <a:solidFill>
                  <a:schemeClr val="tx1"/>
                </a:solidFill>
              </a:rPr>
              <a:t>suppl</a:t>
            </a:r>
            <a:r>
              <a:rPr lang="en-US" sz="1200" b="0" dirty="0">
                <a:solidFill>
                  <a:schemeClr val="tx1"/>
                </a:solidFill>
              </a:rPr>
              <a:t>; </a:t>
            </a:r>
            <a:r>
              <a:rPr lang="en-US" sz="1200" b="0" dirty="0" err="1">
                <a:solidFill>
                  <a:schemeClr val="tx1"/>
                </a:solidFill>
              </a:rPr>
              <a:t>abstr</a:t>
            </a:r>
            <a:r>
              <a:rPr lang="en-US" sz="1200" b="0" dirty="0">
                <a:solidFill>
                  <a:schemeClr val="tx1"/>
                </a:solidFill>
              </a:rPr>
              <a:t> LBA5007) J </a:t>
            </a:r>
            <a:r>
              <a:rPr lang="en-US" sz="1200" b="0" dirty="0" err="1">
                <a:solidFill>
                  <a:schemeClr val="tx1"/>
                </a:solidFill>
              </a:rPr>
              <a:t>Clin</a:t>
            </a:r>
            <a:r>
              <a:rPr lang="en-US" sz="1200" b="0" dirty="0">
                <a:solidFill>
                  <a:schemeClr val="tx1"/>
                </a:solidFill>
              </a:rPr>
              <a:t> </a:t>
            </a:r>
            <a:r>
              <a:rPr lang="en-US" sz="1200" b="0" dirty="0" err="1">
                <a:solidFill>
                  <a:schemeClr val="tx1"/>
                </a:solidFill>
              </a:rPr>
              <a:t>Oncol</a:t>
            </a:r>
            <a:r>
              <a:rPr lang="en-US" sz="1200" b="0" dirty="0">
                <a:solidFill>
                  <a:schemeClr val="tx1"/>
                </a:solidFill>
              </a:rPr>
              <a:t>. 2012 Jun 10;30(17):2039-45. </a:t>
            </a:r>
          </a:p>
        </p:txBody>
      </p:sp>
    </p:spTree>
    <p:custDataLst>
      <p:tags r:id="rId2"/>
    </p:custDataLst>
    <p:extLst>
      <p:ext uri="{BB962C8B-B14F-4D97-AF65-F5344CB8AC3E}">
        <p14:creationId xmlns:p14="http://schemas.microsoft.com/office/powerpoint/2010/main" val="1168962004"/>
      </p:ext>
    </p:extLst>
  </p:cSld>
  <p:clrMapOvr>
    <a:masterClrMapping/>
  </p:clrMapOvr>
  <p:transition spd="med"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31269"/>
            <a:ext cx="9143999" cy="706437"/>
          </a:xfrm>
        </p:spPr>
        <p:txBody>
          <a:bodyPr>
            <a:noAutofit/>
          </a:bodyPr>
          <a:lstStyle/>
          <a:p>
            <a:r>
              <a:rPr lang="en-US" sz="2800" noProof="0" dirty="0" smtClean="0"/>
              <a:t>GOG-0213 </a:t>
            </a:r>
            <a:r>
              <a:rPr lang="en-US" sz="2800" noProof="0" dirty="0"/>
              <a:t>Trial Design: </a:t>
            </a:r>
            <a:r>
              <a:rPr lang="en-US" sz="2800" noProof="0" dirty="0" smtClean="0"/>
              <a:t>Bevacizumab </a:t>
            </a:r>
            <a:r>
              <a:rPr lang="en-US" sz="2800" noProof="0" dirty="0"/>
              <a:t>Plus Chemotherapy in Platinum-Sensitive Ovarian Cancer</a:t>
            </a:r>
          </a:p>
        </p:txBody>
      </p:sp>
      <p:sp>
        <p:nvSpPr>
          <p:cNvPr id="7" name="Rectangle 6"/>
          <p:cNvSpPr/>
          <p:nvPr/>
        </p:nvSpPr>
        <p:spPr>
          <a:xfrm>
            <a:off x="291787" y="4696250"/>
            <a:ext cx="4345527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Main efficacy outcome measure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OS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Additional outcomes measures: </a:t>
            </a:r>
            <a:r>
              <a:rPr kumimoji="0" lang="en-US" sz="160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PFS,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ORR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366876" y="6029091"/>
            <a:ext cx="851217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anchor="b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  <a:defRPr/>
            </a:pPr>
            <a:r>
              <a:rPr lang="en-US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AUC=area under the curve; </a:t>
            </a:r>
            <a:r>
              <a:rPr lang="en-US" sz="1200" kern="0" dirty="0">
                <a:solidFill>
                  <a:schemeClr val="tx1"/>
                </a:solidFill>
                <a:latin typeface="Arial" panose="020B0604020202020204" pitchFamily="34" charset="0"/>
                <a:ea typeface="ヒラギノ角ゴ Pro W3" charset="-128"/>
                <a:cs typeface="Arial" panose="020B0604020202020204" pitchFamily="34" charset="0"/>
              </a:rPr>
              <a:t>GOG=Gynecologic Oncology Group; </a:t>
            </a:r>
            <a:r>
              <a:rPr lang="en-US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ORR=objective response rate; </a:t>
            </a:r>
            <a:r>
              <a: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OS=overall survival; </a:t>
            </a:r>
            <a:r>
              <a:rPr lang="en-US" sz="12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PFS=progression-free survival; PS=performance status.</a:t>
            </a:r>
            <a:endParaRPr kumimoji="0" lang="en-US" sz="12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4" name="Elbow Connector 70"/>
          <p:cNvCxnSpPr/>
          <p:nvPr/>
        </p:nvCxnSpPr>
        <p:spPr>
          <a:xfrm>
            <a:off x="5297143" y="2968291"/>
            <a:ext cx="365760" cy="1005840"/>
          </a:xfrm>
          <a:prstGeom prst="bentConnector3">
            <a:avLst>
              <a:gd name="adj1" fmla="val 51126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 bwMode="auto">
          <a:xfrm flipV="1">
            <a:off x="2870592" y="3500424"/>
            <a:ext cx="2103120" cy="0"/>
          </a:xfrm>
          <a:prstGeom prst="straightConnector1">
            <a:avLst/>
          </a:prstGeom>
          <a:noFill/>
          <a:ln w="25400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27" name="Rounded Rectangle 2"/>
          <p:cNvSpPr/>
          <p:nvPr/>
        </p:nvSpPr>
        <p:spPr>
          <a:xfrm>
            <a:off x="357102" y="1932372"/>
            <a:ext cx="1791314" cy="2555476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5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Platinum-</a:t>
            </a:r>
            <a:r>
              <a:rPr kumimoji="0" lang="en-US" sz="11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sensitive</a:t>
            </a:r>
            <a:r>
              <a:rPr kumimoji="0" lang="en-US" sz="115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kumimoji="0" lang="en-US" sz="11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recurrent epithelial ovarian, fallopian tube, or primary peritoneal</a:t>
            </a:r>
            <a:r>
              <a:rPr kumimoji="0" lang="en-US" sz="115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kumimoji="0" lang="en-US" sz="11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cancer</a:t>
            </a:r>
            <a:endParaRPr lang="en-US" sz="1150" b="1" kern="0" dirty="0">
              <a:solidFill>
                <a:schemeClr val="tx1"/>
              </a:solidFill>
              <a:latin typeface="Arial" charset="0"/>
              <a:ea typeface="MS PGothic" charset="0"/>
              <a:cs typeface="MS PGothic" charset="0"/>
            </a:endParaRPr>
          </a:p>
          <a:p>
            <a:pPr marL="171450" marR="0" lvl="0" indent="-171450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1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≤1 prior</a:t>
            </a:r>
            <a:r>
              <a:rPr kumimoji="0" lang="en-US" sz="115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kumimoji="0" lang="en-US" sz="115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chemotherapy regimen (includes induction and maintenance)</a:t>
            </a:r>
          </a:p>
          <a:p>
            <a:pPr marL="171450" marR="0" lvl="0" indent="-171450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buFont typeface="Arial" panose="020B0604020202020204" pitchFamily="34" charset="0"/>
              <a:buChar char="•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5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GOG PS 0-2</a:t>
            </a:r>
          </a:p>
          <a:p>
            <a:pPr marR="0" lvl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1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15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(N=673)</a:t>
            </a:r>
            <a:endParaRPr kumimoji="0" lang="en-US" sz="115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29" name="Straight Connector 28"/>
          <p:cNvCxnSpPr/>
          <p:nvPr/>
        </p:nvCxnSpPr>
        <p:spPr bwMode="auto">
          <a:xfrm>
            <a:off x="1919045" y="1815840"/>
            <a:ext cx="822960" cy="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2321000" y="1815840"/>
            <a:ext cx="0" cy="2560320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 type="none" w="med" len="med"/>
            <a:tailEnd type="none" w="med" len="med"/>
          </a:ln>
          <a:extLst>
            <a:ext uri="{909E8E84-426E-40dd-AFC4-6F175D3DCCD1}">
              <a14:hiddenFill xmlns:a14="http://schemas.microsoft.com/office/drawing/2010/main" xmlns="">
                <a:noFill/>
              </a14:hiddenFill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1789380" y="1292620"/>
            <a:ext cx="1048685" cy="523220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Surgical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Candidate</a:t>
            </a:r>
          </a:p>
        </p:txBody>
      </p:sp>
      <p:sp>
        <p:nvSpPr>
          <p:cNvPr id="32" name="Rounded Rectangle 12"/>
          <p:cNvSpPr/>
          <p:nvPr/>
        </p:nvSpPr>
        <p:spPr>
          <a:xfrm>
            <a:off x="2568368" y="3319962"/>
            <a:ext cx="548640" cy="340519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No</a:t>
            </a:r>
          </a:p>
        </p:txBody>
      </p:sp>
      <p:sp>
        <p:nvSpPr>
          <p:cNvPr id="37" name="Rounded Rectangle 11"/>
          <p:cNvSpPr/>
          <p:nvPr/>
        </p:nvSpPr>
        <p:spPr>
          <a:xfrm>
            <a:off x="2561851" y="2621631"/>
            <a:ext cx="548640" cy="323493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Yes</a:t>
            </a:r>
          </a:p>
        </p:txBody>
      </p:sp>
      <p:cxnSp>
        <p:nvCxnSpPr>
          <p:cNvPr id="38" name="Elbow Connector 64"/>
          <p:cNvCxnSpPr/>
          <p:nvPr/>
        </p:nvCxnSpPr>
        <p:spPr>
          <a:xfrm>
            <a:off x="2314308" y="3144008"/>
            <a:ext cx="237744" cy="365760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Elbow Connector 65"/>
          <p:cNvCxnSpPr/>
          <p:nvPr/>
        </p:nvCxnSpPr>
        <p:spPr>
          <a:xfrm flipV="1">
            <a:off x="2313699" y="2785992"/>
            <a:ext cx="237744" cy="365760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Elbow Connector 70"/>
          <p:cNvCxnSpPr/>
          <p:nvPr/>
        </p:nvCxnSpPr>
        <p:spPr>
          <a:xfrm flipV="1">
            <a:off x="5297143" y="1961618"/>
            <a:ext cx="365760" cy="1005840"/>
          </a:xfrm>
          <a:prstGeom prst="bentConnector3">
            <a:avLst>
              <a:gd name="adj1" fmla="val 51126"/>
            </a:avLst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4" name="Oval 12"/>
          <p:cNvSpPr>
            <a:spLocks noChangeArrowheads="1"/>
          </p:cNvSpPr>
          <p:nvPr/>
        </p:nvSpPr>
        <p:spPr bwMode="auto">
          <a:xfrm>
            <a:off x="4994937" y="1815840"/>
            <a:ext cx="402678" cy="2382662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rIns="45720" rtlCol="0" anchor="ctr"/>
          <a:lstStyle/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ja-JP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R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13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A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ja-JP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N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13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D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ja-JP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O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13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M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ja-JP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I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13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Z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altLang="ja-JP" sz="13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E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13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D</a:t>
            </a:r>
            <a:endParaRPr kumimoji="0" lang="en-US" altLang="ja-JP" sz="13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45" name="Rounded Rectangle 36"/>
          <p:cNvSpPr/>
          <p:nvPr/>
        </p:nvSpPr>
        <p:spPr>
          <a:xfrm>
            <a:off x="3679439" y="2821680"/>
            <a:ext cx="914400" cy="54864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No surgery</a:t>
            </a:r>
          </a:p>
        </p:txBody>
      </p:sp>
      <p:sp>
        <p:nvSpPr>
          <p:cNvPr id="50" name="Rounded Rectangle 21"/>
          <p:cNvSpPr/>
          <p:nvPr/>
        </p:nvSpPr>
        <p:spPr>
          <a:xfrm>
            <a:off x="5673695" y="1152615"/>
            <a:ext cx="1493486" cy="1600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Bevacizumab</a:t>
            </a:r>
            <a:r>
              <a:rPr kumimoji="0" lang="en-US" sz="12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 </a:t>
            </a:r>
            <a:endParaRPr lang="en-US" sz="1200" b="1" kern="0" dirty="0">
              <a:solidFill>
                <a:schemeClr val="tx1"/>
              </a:solidFill>
              <a:latin typeface="Arial" charset="0"/>
              <a:ea typeface="MS PGothic" charset="0"/>
              <a:cs typeface="MS PGothic" charset="0"/>
            </a:endParaRP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15 mg/kg IV 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+ chemotherapy q3w for 6 and up to 8 cycles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(n=337)</a:t>
            </a:r>
          </a:p>
        </p:txBody>
      </p:sp>
      <p:sp>
        <p:nvSpPr>
          <p:cNvPr id="52" name="Rounded Rectangle 18"/>
          <p:cNvSpPr/>
          <p:nvPr/>
        </p:nvSpPr>
        <p:spPr>
          <a:xfrm>
            <a:off x="5662903" y="3092289"/>
            <a:ext cx="1574390" cy="1600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Chemotherapy</a:t>
            </a:r>
            <a:r>
              <a:rPr kumimoji="0" lang="en-US" sz="1200" b="1" i="0" u="none" strike="noStrike" kern="0" cap="none" spc="0" normalizeH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lang="en-US" sz="12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q3w for 6 and up to 8 cycles</a:t>
            </a:r>
            <a:endParaRPr kumimoji="0" lang="en-US" sz="1200" b="1" i="0" u="none" strike="noStrike" kern="0" cap="none" spc="0" normalizeH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charset="0"/>
              <a:cs typeface="MS PGothic" charset="0"/>
            </a:endParaRP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 b="1" kern="0" baseline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(n=336)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charset="0"/>
              <a:cs typeface="MS PGothic" charset="0"/>
            </a:endParaRPr>
          </a:p>
        </p:txBody>
      </p:sp>
      <p:sp>
        <p:nvSpPr>
          <p:cNvPr id="54" name="Rounded Rectangle 36"/>
          <p:cNvSpPr/>
          <p:nvPr/>
        </p:nvSpPr>
        <p:spPr>
          <a:xfrm>
            <a:off x="3674623" y="2151923"/>
            <a:ext cx="914400" cy="54864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Surgery</a:t>
            </a:r>
          </a:p>
        </p:txBody>
      </p:sp>
      <p:sp>
        <p:nvSpPr>
          <p:cNvPr id="55" name="Oval 12"/>
          <p:cNvSpPr>
            <a:spLocks noChangeArrowheads="1"/>
          </p:cNvSpPr>
          <p:nvPr/>
        </p:nvSpPr>
        <p:spPr bwMode="auto">
          <a:xfrm>
            <a:off x="3228244" y="2106556"/>
            <a:ext cx="244139" cy="1323020"/>
          </a:xfrm>
          <a:prstGeom prst="roundRect">
            <a:avLst/>
          </a:prstGeom>
          <a:solidFill>
            <a:schemeClr val="bg1">
              <a:lumMod val="7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0" rIns="45720" rtlCol="0" anchor="ctr"/>
          <a:lstStyle/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R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A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N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D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O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M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I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Z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E</a:t>
            </a:r>
          </a:p>
          <a:p>
            <a:pPr marL="53975" lvl="0" algn="ctr" defTabSz="912813" eaLnBrk="0" hangingPunct="0"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altLang="ja-JP" sz="8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D</a:t>
            </a:r>
          </a:p>
        </p:txBody>
      </p:sp>
      <p:sp>
        <p:nvSpPr>
          <p:cNvPr id="56" name="Rounded Rectangle 21"/>
          <p:cNvSpPr/>
          <p:nvPr/>
        </p:nvSpPr>
        <p:spPr>
          <a:xfrm>
            <a:off x="7309444" y="1152615"/>
            <a:ext cx="1493486" cy="1600200"/>
          </a:xfrm>
          <a:prstGeom prst="roundRect">
            <a:avLst/>
          </a:prstGeom>
          <a:solidFill>
            <a:schemeClr val="bg1">
              <a:lumMod val="85000"/>
            </a:schemeClr>
          </a:solidFill>
          <a:ln>
            <a:solidFill>
              <a:srgbClr val="682166"/>
            </a:solidFill>
          </a:ln>
          <a:scene3d>
            <a:camera prst="orthographicFront"/>
            <a:lightRig rig="threePt" dir="t"/>
          </a:scene3d>
          <a:sp3d>
            <a:bevelT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53975" lvl="0" algn="ctr" defTabSz="912813" fontAlgn="auto"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lang="en-US" sz="1200" kern="0" dirty="0" err="1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Bevacizumab</a:t>
            </a:r>
            <a:r>
              <a:rPr lang="en-US" sz="1200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 </a:t>
            </a: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maintenance</a:t>
            </a:r>
            <a:endParaRPr lang="en-US" sz="1200" b="1" kern="0" dirty="0">
              <a:solidFill>
                <a:schemeClr val="tx1"/>
              </a:solidFill>
              <a:latin typeface="Arial" charset="0"/>
              <a:ea typeface="MS PGothic" charset="0"/>
              <a:cs typeface="MS PGothic" charset="0"/>
            </a:endParaRP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15 mg/kg IV </a:t>
            </a:r>
          </a:p>
          <a:p>
            <a:pPr marL="53975" marR="0" lvl="0" indent="0" algn="ctr" defTabSz="912813" eaLnBrk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ct val="100000"/>
              <a:buFontTx/>
              <a:buNone/>
              <a:tabLst>
                <a:tab pos="3657600" algn="l"/>
                <a:tab pos="4572000" algn="l"/>
                <a:tab pos="5486400" algn="l"/>
                <a:tab pos="6400800" algn="l"/>
                <a:tab pos="7315200" algn="l"/>
                <a:tab pos="8229600" algn="l"/>
                <a:tab pos="9144000" algn="l"/>
                <a:tab pos="10058400" algn="l"/>
              </a:tabLst>
              <a:defRPr/>
            </a:pPr>
            <a:r>
              <a:rPr kumimoji="0" lang="en-US" sz="12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charset="0"/>
                <a:ea typeface="MS PGothic" charset="0"/>
                <a:cs typeface="MS PGothic" charset="0"/>
              </a:rPr>
              <a:t>q3w until either disease progression or </a:t>
            </a:r>
            <a:r>
              <a:rPr lang="en-US" sz="1200" b="1" kern="0" dirty="0">
                <a:solidFill>
                  <a:schemeClr val="tx1"/>
                </a:solidFill>
                <a:latin typeface="Arial" charset="0"/>
                <a:ea typeface="MS PGothic" charset="0"/>
                <a:cs typeface="MS PGothic" charset="0"/>
              </a:rPr>
              <a:t>unacceptable toxicity</a:t>
            </a:r>
            <a:endParaRPr kumimoji="0" lang="en-US" sz="12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charset="0"/>
              <a:ea typeface="MS PGothic" charset="0"/>
              <a:cs typeface="MS PGothic" charset="0"/>
            </a:endParaRPr>
          </a:p>
        </p:txBody>
      </p:sp>
      <p:cxnSp>
        <p:nvCxnSpPr>
          <p:cNvPr id="18" name="Connector: Elbow 17"/>
          <p:cNvCxnSpPr/>
          <p:nvPr/>
        </p:nvCxnSpPr>
        <p:spPr>
          <a:xfrm>
            <a:off x="4589023" y="2434265"/>
            <a:ext cx="410730" cy="317372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or: Elbow 20"/>
          <p:cNvCxnSpPr/>
          <p:nvPr/>
        </p:nvCxnSpPr>
        <p:spPr>
          <a:xfrm flipV="1">
            <a:off x="4593839" y="2752526"/>
            <a:ext cx="401098" cy="359518"/>
          </a:xfrm>
          <a:prstGeom prst="bentConnector3">
            <a:avLst/>
          </a:prstGeom>
          <a:ln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0" name="Connector: Elbow 59"/>
          <p:cNvCxnSpPr>
            <a:stCxn id="55" idx="3"/>
            <a:endCxn id="54" idx="1"/>
          </p:cNvCxnSpPr>
          <p:nvPr/>
        </p:nvCxnSpPr>
        <p:spPr>
          <a:xfrm flipV="1">
            <a:off x="3472383" y="2426243"/>
            <a:ext cx="202240" cy="341823"/>
          </a:xfrm>
          <a:prstGeom prst="bentConnector3">
            <a:avLst/>
          </a:prstGeom>
          <a:ln w="25400">
            <a:solidFill>
              <a:schemeClr val="tx1"/>
            </a:solidFill>
            <a:headEnd type="none" w="med" len="med"/>
            <a:tailEnd type="triangle" w="med" len="me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2" name="Connector: Elbow 61"/>
          <p:cNvCxnSpPr/>
          <p:nvPr/>
        </p:nvCxnSpPr>
        <p:spPr>
          <a:xfrm>
            <a:off x="3467359" y="2768066"/>
            <a:ext cx="207056" cy="327934"/>
          </a:xfrm>
          <a:prstGeom prst="bentConnector3">
            <a:avLst/>
          </a:prstGeom>
          <a:ln w="25400"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/>
          <p:cNvCxnSpPr>
            <a:stCxn id="50" idx="3"/>
            <a:endCxn id="56" idx="1"/>
          </p:cNvCxnSpPr>
          <p:nvPr/>
        </p:nvCxnSpPr>
        <p:spPr>
          <a:xfrm>
            <a:off x="7167181" y="1952715"/>
            <a:ext cx="14226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6" name="Straight Arrow Connector 65"/>
          <p:cNvCxnSpPr/>
          <p:nvPr/>
        </p:nvCxnSpPr>
        <p:spPr>
          <a:xfrm flipV="1">
            <a:off x="3110491" y="2773090"/>
            <a:ext cx="117753" cy="0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Rectangle 68"/>
          <p:cNvSpPr/>
          <p:nvPr/>
        </p:nvSpPr>
        <p:spPr>
          <a:xfrm>
            <a:off x="4702629" y="4696250"/>
            <a:ext cx="40599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Chemotherapy doses for both treatment arms</a:t>
            </a: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Carboplatin (AUC5) and paclitaxel (175 mg/m</a:t>
            </a:r>
            <a:r>
              <a:rPr lang="en-US" sz="1600" kern="0" baseline="3000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</a:t>
            </a: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over 3 hours) q3w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407332" y="5249837"/>
            <a:ext cx="849553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b="1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Stratification factors: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Participation in surgical randomization (yes or no)</a:t>
            </a:r>
          </a:p>
          <a:p>
            <a:pPr marL="285750" lvl="0" indent="-285750" defTabSz="914400">
              <a:buFont typeface="Arial" panose="020B0604020202020204" pitchFamily="34" charset="0"/>
              <a:buChar char="•"/>
              <a:defRPr/>
            </a:pPr>
            <a:r>
              <a:rPr lang="en-US" sz="1600" kern="0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Platinum-free interval prior to study enrollment (6-12 months or ≥12 months) 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7006200" y="6511947"/>
            <a:ext cx="2137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Coleman RL et al SGO 2015</a:t>
            </a:r>
            <a:endParaRPr 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816938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891" t="19977" r="17066" b="26009"/>
          <a:stretch/>
        </p:blipFill>
        <p:spPr>
          <a:xfrm>
            <a:off x="1139025" y="2102587"/>
            <a:ext cx="6683929" cy="3054205"/>
          </a:xfrm>
          <a:prstGeom prst="rect">
            <a:avLst/>
          </a:prstGeom>
        </p:spPr>
      </p:pic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noProof="0" dirty="0" smtClean="0"/>
              <a:t>GOG-0213 </a:t>
            </a:r>
            <a:r>
              <a:rPr lang="en-US" noProof="0" dirty="0"/>
              <a:t>Trial: Overall Survival Results </a:t>
            </a:r>
            <a:br>
              <a:rPr lang="en-US" noProof="0" dirty="0"/>
            </a:br>
            <a:r>
              <a:rPr lang="en-US" noProof="0" dirty="0"/>
              <a:t>Main Efficacy Outcome</a:t>
            </a:r>
          </a:p>
        </p:txBody>
      </p:sp>
      <p:sp>
        <p:nvSpPr>
          <p:cNvPr id="40" name="TextBox 39"/>
          <p:cNvSpPr txBox="1"/>
          <p:nvPr/>
        </p:nvSpPr>
        <p:spPr bwMode="auto">
          <a:xfrm>
            <a:off x="1201969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0</a:t>
            </a:r>
          </a:p>
        </p:txBody>
      </p:sp>
      <p:sp>
        <p:nvSpPr>
          <p:cNvPr id="41" name="TextBox 40"/>
          <p:cNvSpPr txBox="1"/>
          <p:nvPr/>
        </p:nvSpPr>
        <p:spPr bwMode="auto">
          <a:xfrm>
            <a:off x="1641216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</a:t>
            </a:r>
          </a:p>
        </p:txBody>
      </p:sp>
      <p:sp>
        <p:nvSpPr>
          <p:cNvPr id="42" name="TextBox 41"/>
          <p:cNvSpPr txBox="1"/>
          <p:nvPr/>
        </p:nvSpPr>
        <p:spPr bwMode="auto">
          <a:xfrm>
            <a:off x="2084626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12</a:t>
            </a:r>
          </a:p>
        </p:txBody>
      </p:sp>
      <p:sp>
        <p:nvSpPr>
          <p:cNvPr id="43" name="TextBox 42"/>
          <p:cNvSpPr txBox="1"/>
          <p:nvPr/>
        </p:nvSpPr>
        <p:spPr bwMode="auto">
          <a:xfrm>
            <a:off x="2538144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18</a:t>
            </a:r>
          </a:p>
        </p:txBody>
      </p:sp>
      <p:sp>
        <p:nvSpPr>
          <p:cNvPr id="44" name="TextBox 43"/>
          <p:cNvSpPr txBox="1"/>
          <p:nvPr/>
        </p:nvSpPr>
        <p:spPr bwMode="auto">
          <a:xfrm>
            <a:off x="2980667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24</a:t>
            </a:r>
          </a:p>
        </p:txBody>
      </p:sp>
      <p:sp>
        <p:nvSpPr>
          <p:cNvPr id="45" name="TextBox 44"/>
          <p:cNvSpPr txBox="1"/>
          <p:nvPr/>
        </p:nvSpPr>
        <p:spPr bwMode="auto">
          <a:xfrm>
            <a:off x="3426552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30</a:t>
            </a:r>
          </a:p>
        </p:txBody>
      </p:sp>
      <p:sp>
        <p:nvSpPr>
          <p:cNvPr id="46" name="TextBox 45"/>
          <p:cNvSpPr txBox="1"/>
          <p:nvPr/>
        </p:nvSpPr>
        <p:spPr bwMode="auto">
          <a:xfrm>
            <a:off x="3865098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36</a:t>
            </a:r>
          </a:p>
        </p:txBody>
      </p:sp>
      <p:sp>
        <p:nvSpPr>
          <p:cNvPr id="47" name="TextBox 46"/>
          <p:cNvSpPr txBox="1"/>
          <p:nvPr/>
        </p:nvSpPr>
        <p:spPr bwMode="auto">
          <a:xfrm>
            <a:off x="4305796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42</a:t>
            </a:r>
          </a:p>
        </p:txBody>
      </p:sp>
      <p:sp>
        <p:nvSpPr>
          <p:cNvPr id="48" name="TextBox 47"/>
          <p:cNvSpPr txBox="1"/>
          <p:nvPr/>
        </p:nvSpPr>
        <p:spPr bwMode="auto">
          <a:xfrm>
            <a:off x="4763233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48</a:t>
            </a:r>
          </a:p>
        </p:txBody>
      </p:sp>
      <p:sp>
        <p:nvSpPr>
          <p:cNvPr id="49" name="TextBox 48"/>
          <p:cNvSpPr txBox="1"/>
          <p:nvPr/>
        </p:nvSpPr>
        <p:spPr bwMode="auto">
          <a:xfrm>
            <a:off x="5203367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54</a:t>
            </a:r>
          </a:p>
        </p:txBody>
      </p:sp>
      <p:sp>
        <p:nvSpPr>
          <p:cNvPr id="50" name="TextBox 49"/>
          <p:cNvSpPr txBox="1"/>
          <p:nvPr/>
        </p:nvSpPr>
        <p:spPr bwMode="auto">
          <a:xfrm>
            <a:off x="5641913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60</a:t>
            </a:r>
          </a:p>
        </p:txBody>
      </p:sp>
      <p:sp>
        <p:nvSpPr>
          <p:cNvPr id="51" name="TextBox 50"/>
          <p:cNvSpPr txBox="1"/>
          <p:nvPr/>
        </p:nvSpPr>
        <p:spPr bwMode="auto">
          <a:xfrm>
            <a:off x="6099299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66</a:t>
            </a:r>
          </a:p>
        </p:txBody>
      </p:sp>
      <p:sp>
        <p:nvSpPr>
          <p:cNvPr id="52" name="TextBox 51"/>
          <p:cNvSpPr txBox="1"/>
          <p:nvPr/>
        </p:nvSpPr>
        <p:spPr bwMode="auto">
          <a:xfrm>
            <a:off x="6541822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72</a:t>
            </a:r>
          </a:p>
        </p:txBody>
      </p:sp>
      <p:sp>
        <p:nvSpPr>
          <p:cNvPr id="53" name="TextBox 52"/>
          <p:cNvSpPr txBox="1"/>
          <p:nvPr/>
        </p:nvSpPr>
        <p:spPr bwMode="auto">
          <a:xfrm>
            <a:off x="6993458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78</a:t>
            </a:r>
          </a:p>
        </p:txBody>
      </p:sp>
      <p:sp>
        <p:nvSpPr>
          <p:cNvPr id="54" name="TextBox 53"/>
          <p:cNvSpPr txBox="1"/>
          <p:nvPr/>
        </p:nvSpPr>
        <p:spPr bwMode="auto">
          <a:xfrm>
            <a:off x="7438677" y="5047638"/>
            <a:ext cx="482600" cy="307777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0" marR="0" lvl="0" indent="0" algn="ctr" defTabSz="4572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en-GB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84</a:t>
            </a:r>
          </a:p>
        </p:txBody>
      </p:sp>
      <p:sp>
        <p:nvSpPr>
          <p:cNvPr id="55" name="Rectangle 54"/>
          <p:cNvSpPr/>
          <p:nvPr/>
        </p:nvSpPr>
        <p:spPr>
          <a:xfrm>
            <a:off x="919513" y="4842269"/>
            <a:ext cx="28405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779997" y="2222541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1.0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7" name="Rectangle 56"/>
          <p:cNvSpPr/>
          <p:nvPr/>
        </p:nvSpPr>
        <p:spPr>
          <a:xfrm>
            <a:off x="791809" y="2484514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0.9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8" name="Rectangle 57"/>
          <p:cNvSpPr/>
          <p:nvPr/>
        </p:nvSpPr>
        <p:spPr>
          <a:xfrm>
            <a:off x="791809" y="2746487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0.8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9" name="Rectangle 58"/>
          <p:cNvSpPr/>
          <p:nvPr/>
        </p:nvSpPr>
        <p:spPr>
          <a:xfrm>
            <a:off x="791809" y="3008460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0.7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0" name="Rectangle 59"/>
          <p:cNvSpPr/>
          <p:nvPr/>
        </p:nvSpPr>
        <p:spPr>
          <a:xfrm>
            <a:off x="791809" y="3270433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0.6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1" name="Rectangle 60"/>
          <p:cNvSpPr/>
          <p:nvPr/>
        </p:nvSpPr>
        <p:spPr>
          <a:xfrm>
            <a:off x="791809" y="3532406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0.5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2" name="Rectangle 61"/>
          <p:cNvSpPr/>
          <p:nvPr/>
        </p:nvSpPr>
        <p:spPr>
          <a:xfrm>
            <a:off x="791809" y="3794379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0.4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791809" y="4056352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0.3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4" name="Rectangle 63"/>
          <p:cNvSpPr/>
          <p:nvPr/>
        </p:nvSpPr>
        <p:spPr>
          <a:xfrm>
            <a:off x="791809" y="4318325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0.2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5" name="Rectangle 64"/>
          <p:cNvSpPr/>
          <p:nvPr/>
        </p:nvSpPr>
        <p:spPr>
          <a:xfrm>
            <a:off x="791809" y="4580298"/>
            <a:ext cx="43313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Arial" panose="020B0604020202020204" pitchFamily="34" charset="0"/>
                <a:ea typeface="ＭＳ Ｐゴシック"/>
                <a:cs typeface="Arial" panose="020B0604020202020204" pitchFamily="34" charset="0"/>
              </a:rPr>
              <a:t>0.1</a:t>
            </a:r>
            <a:endParaRPr kumimoji="0" lang="en-US" sz="1400" b="0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6" name="TextBox 65"/>
          <p:cNvSpPr txBox="1"/>
          <p:nvPr/>
        </p:nvSpPr>
        <p:spPr>
          <a:xfrm rot="16200000">
            <a:off x="-492378" y="3536525"/>
            <a:ext cx="228299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Proportion Surviving</a:t>
            </a:r>
          </a:p>
        </p:txBody>
      </p:sp>
      <p:sp>
        <p:nvSpPr>
          <p:cNvPr id="75" name="Rectangle 74"/>
          <p:cNvSpPr/>
          <p:nvPr/>
        </p:nvSpPr>
        <p:spPr>
          <a:xfrm>
            <a:off x="3213679" y="5334125"/>
            <a:ext cx="258275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1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/>
                <a:ea typeface="ＭＳ Ｐゴシック"/>
                <a:cs typeface="ＭＳ Ｐゴシック"/>
              </a:rPr>
              <a:t>Overall Survival, Months</a:t>
            </a:r>
            <a:endParaRPr kumimoji="0" lang="en-US" sz="1600" b="1" i="0" u="none" strike="noStrike" kern="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1062465" y="1183464"/>
            <a:ext cx="7019094" cy="400110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000" b="1" i="0" u="none" strike="noStrike" kern="0" cap="none" spc="0" normalizeH="0" baseline="0" noProof="0" dirty="0" err="1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Bevacizumab</a:t>
            </a:r>
            <a:r>
              <a:rPr kumimoji="0" lang="en-US" sz="2000" b="1" i="0" u="none" strike="noStrike" kern="0" cap="none" spc="0" normalizeH="0" baseline="0" noProof="0" dirty="0" smtClean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2000" b="1" i="0" u="none" strike="noStrike" kern="0" cap="none" spc="0" normalizeH="0" baseline="0" noProof="0" dirty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+ Chemotherapy* vs Chemotherapy Alone</a:t>
            </a:r>
          </a:p>
        </p:txBody>
      </p:sp>
      <p:sp>
        <p:nvSpPr>
          <p:cNvPr id="80" name="TextBox 79"/>
          <p:cNvSpPr txBox="1"/>
          <p:nvPr/>
        </p:nvSpPr>
        <p:spPr>
          <a:xfrm>
            <a:off x="3221318" y="3674185"/>
            <a:ext cx="13883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37.3 mos</a:t>
            </a:r>
          </a:p>
        </p:txBody>
      </p:sp>
      <p:sp>
        <p:nvSpPr>
          <p:cNvPr id="81" name="TextBox 80"/>
          <p:cNvSpPr txBox="1"/>
          <p:nvPr/>
        </p:nvSpPr>
        <p:spPr>
          <a:xfrm>
            <a:off x="4525928" y="3341633"/>
            <a:ext cx="129009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1" i="0" u="none" strike="noStrike" kern="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42.6 mos</a:t>
            </a:r>
          </a:p>
        </p:txBody>
      </p:sp>
      <p:sp>
        <p:nvSpPr>
          <p:cNvPr id="82" name="Rounded Rectangle 75"/>
          <p:cNvSpPr/>
          <p:nvPr/>
        </p:nvSpPr>
        <p:spPr>
          <a:xfrm>
            <a:off x="4206458" y="1753343"/>
            <a:ext cx="4268282" cy="1039242"/>
          </a:xfrm>
          <a:prstGeom prst="roundRect">
            <a:avLst/>
          </a:prstGeom>
          <a:solidFill>
            <a:schemeClr val="tx2"/>
          </a:solidFill>
          <a:ln>
            <a:solidFill>
              <a:schemeClr val="tx1"/>
            </a:solidFill>
          </a:ln>
          <a:effectLst>
            <a:innerShdw blurRad="114300">
              <a:prstClr val="black"/>
            </a:inn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bg1"/>
                </a:solidFill>
              </a:rPr>
              <a:t>5.3-month difference in median OS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Hazard ratio=0.84 [95% CI, 0.69-1.01]</a:t>
            </a:r>
            <a:r>
              <a:rPr lang="en-US" sz="1600" baseline="30000" dirty="0">
                <a:solidFill>
                  <a:schemeClr val="bg1"/>
                </a:solidFill>
              </a:rPr>
              <a:t>a</a:t>
            </a:r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Hazard ratio=0.82 [95% CI, 0.68-0.996]</a:t>
            </a:r>
            <a:r>
              <a:rPr lang="en-US" sz="1600" baseline="30000" dirty="0">
                <a:solidFill>
                  <a:schemeClr val="bg1"/>
                </a:solidFill>
              </a:rPr>
              <a:t>b</a:t>
            </a:r>
            <a:endParaRPr lang="en-US" sz="1600" dirty="0">
              <a:solidFill>
                <a:schemeClr val="bg1"/>
              </a:solidFill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flipV="1">
            <a:off x="1288543" y="4623265"/>
            <a:ext cx="274320" cy="0"/>
          </a:xfrm>
          <a:prstGeom prst="line">
            <a:avLst/>
          </a:prstGeom>
          <a:ln w="28575">
            <a:solidFill>
              <a:srgbClr val="68217A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Connector 67"/>
          <p:cNvCxnSpPr/>
          <p:nvPr/>
        </p:nvCxnSpPr>
        <p:spPr>
          <a:xfrm flipV="1">
            <a:off x="1288543" y="4870431"/>
            <a:ext cx="274320" cy="0"/>
          </a:xfrm>
          <a:prstGeom prst="line">
            <a:avLst/>
          </a:prstGeom>
          <a:ln w="28575">
            <a:solidFill>
              <a:srgbClr val="82828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1583968" y="4716542"/>
            <a:ext cx="1906291" cy="2923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Paclitaxel + carboplatin</a:t>
            </a:r>
          </a:p>
        </p:txBody>
      </p:sp>
      <p:sp>
        <p:nvSpPr>
          <p:cNvPr id="70" name="TextBox 69"/>
          <p:cNvSpPr txBox="1"/>
          <p:nvPr/>
        </p:nvSpPr>
        <p:spPr>
          <a:xfrm>
            <a:off x="1583968" y="4474051"/>
            <a:ext cx="3257459" cy="2923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300" b="0" i="0" u="none" strike="noStrike" kern="0" cap="none" spc="0" normalizeH="0" baseline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Paclitaxel + carboplatin +</a:t>
            </a:r>
            <a:r>
              <a:rPr kumimoji="0" lang="en-US" sz="1300" b="0" i="0" u="none" strike="noStrike" kern="0" cap="none" spc="0" normalizeH="0" noProof="0" dirty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1300" b="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bevacizumab</a:t>
            </a:r>
          </a:p>
        </p:txBody>
      </p:sp>
      <p:sp>
        <p:nvSpPr>
          <p:cNvPr id="71" name="Rectangle 70"/>
          <p:cNvSpPr/>
          <p:nvPr/>
        </p:nvSpPr>
        <p:spPr>
          <a:xfrm>
            <a:off x="365447" y="5635413"/>
            <a:ext cx="8321353" cy="1015663"/>
          </a:xfrm>
          <a:prstGeom prst="rect">
            <a:avLst/>
          </a:prstGeom>
        </p:spPr>
        <p:txBody>
          <a:bodyPr wrap="square" anchor="b">
            <a:spAutoFit/>
          </a:bodyPr>
          <a:lstStyle/>
          <a:p>
            <a:pPr lvl="0" defTabSz="914400">
              <a:defRPr/>
            </a:pPr>
            <a:r>
              <a:rPr lang="en-US" sz="1200" b="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*Chemotherapy consisted of paclitaxel + carboplatin.</a:t>
            </a:r>
          </a:p>
          <a:p>
            <a:pPr lvl="0" defTabSz="914400">
              <a:defRPr/>
            </a:pPr>
            <a:r>
              <a:rPr lang="en-US" sz="1200" b="0" kern="0" baseline="30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r>
              <a:rPr lang="en-US" sz="1200" b="0" kern="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Hazard</a:t>
            </a:r>
            <a:r>
              <a:rPr lang="en-US" sz="1200" b="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ratio was estimated from Cox proportional hazards models stratified by the duration of treatment free-interval prior to enrolling onto this study per IVRS (interactive voice response system) and secondary surgical </a:t>
            </a:r>
            <a:r>
              <a:rPr lang="en-US" sz="1200" b="0" kern="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debulking</a:t>
            </a:r>
            <a:r>
              <a:rPr lang="en-US" sz="1200" b="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status.</a:t>
            </a:r>
          </a:p>
          <a:p>
            <a:pPr defTabSz="914400">
              <a:defRPr/>
            </a:pPr>
            <a:r>
              <a:rPr lang="en-US" sz="1200" b="0" kern="0" baseline="30000" dirty="0" err="1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r>
              <a:rPr lang="en-US" sz="1200" b="0" dirty="0" err="1">
                <a:solidFill>
                  <a:srgbClr val="FFFFFF"/>
                </a:solidFill>
              </a:rPr>
              <a:t>Hazard</a:t>
            </a:r>
            <a:r>
              <a:rPr lang="en-US" sz="1200" b="0" dirty="0">
                <a:solidFill>
                  <a:srgbClr val="FFFFFF"/>
                </a:solidFill>
              </a:rPr>
              <a:t> ratio was estimated from Cox proportional hazards models stratified by the duration of platinum free-interval prior to enrolling onto this study per </a:t>
            </a:r>
            <a:r>
              <a:rPr lang="en-US" sz="1200" b="0" dirty="0" err="1">
                <a:solidFill>
                  <a:srgbClr val="FFFFFF"/>
                </a:solidFill>
              </a:rPr>
              <a:t>eCRF</a:t>
            </a:r>
            <a:r>
              <a:rPr lang="en-US" sz="1200" b="0" dirty="0">
                <a:solidFill>
                  <a:srgbClr val="FFFFFF"/>
                </a:solidFill>
              </a:rPr>
              <a:t> (electronic case report form) and secondary surgical </a:t>
            </a:r>
            <a:r>
              <a:rPr lang="en-US" sz="1200" b="0" dirty="0" err="1">
                <a:solidFill>
                  <a:srgbClr val="FFFFFF"/>
                </a:solidFill>
              </a:rPr>
              <a:t>debulking</a:t>
            </a:r>
            <a:r>
              <a:rPr lang="en-US" sz="1200" b="0" dirty="0">
                <a:solidFill>
                  <a:srgbClr val="FFFFFF"/>
                </a:solidFill>
              </a:rPr>
              <a:t> status.  </a:t>
            </a:r>
            <a:r>
              <a:rPr lang="en-US" sz="1200" b="0" kern="0" dirty="0">
                <a:solidFill>
                  <a:srgbClr val="FFFFFF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</p:txBody>
      </p:sp>
      <p:sp>
        <p:nvSpPr>
          <p:cNvPr id="72" name="TextBox 71"/>
          <p:cNvSpPr txBox="1"/>
          <p:nvPr/>
        </p:nvSpPr>
        <p:spPr>
          <a:xfrm>
            <a:off x="7024422" y="6581001"/>
            <a:ext cx="213780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0" dirty="0" smtClean="0">
                <a:solidFill>
                  <a:schemeClr val="tx1"/>
                </a:solidFill>
              </a:rPr>
              <a:t>Coleman RL et al SGO 2015</a:t>
            </a:r>
            <a:endParaRPr lang="en-US" sz="1200" b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16051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Discrepancy Between the EMA and FDA:</a:t>
            </a:r>
            <a:br>
              <a:rPr lang="en-US" dirty="0" smtClean="0"/>
            </a:br>
            <a:r>
              <a:rPr lang="en-US" dirty="0" smtClean="0"/>
              <a:t>Ovarian Cancer Indications for </a:t>
            </a:r>
            <a:r>
              <a:rPr lang="en-US" u="sng" dirty="0" err="1" smtClean="0"/>
              <a:t>Bevacizumab</a:t>
            </a:r>
            <a:endParaRPr lang="en-US" u="sng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457200" y="2014887"/>
            <a:ext cx="4040188" cy="639762"/>
          </a:xfrm>
        </p:spPr>
        <p:txBody>
          <a:bodyPr/>
          <a:lstStyle/>
          <a:p>
            <a:r>
              <a:rPr lang="en-US" u="sng" dirty="0" smtClean="0"/>
              <a:t>EMA</a:t>
            </a:r>
            <a:endParaRPr lang="en-US" u="sng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457200" y="3176756"/>
            <a:ext cx="4040188" cy="2798159"/>
          </a:xfrm>
        </p:spPr>
        <p:txBody>
          <a:bodyPr/>
          <a:lstStyle/>
          <a:p>
            <a:pPr>
              <a:buFont typeface="Wingdings" charset="2"/>
              <a:buChar char="ü"/>
            </a:pPr>
            <a:r>
              <a:rPr lang="en-US" dirty="0" smtClean="0"/>
              <a:t>Frontline + Maintenance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Platinum resistant recurrent</a:t>
            </a:r>
          </a:p>
          <a:p>
            <a:pPr>
              <a:buFont typeface="Wingdings" charset="2"/>
              <a:buChar char="ü"/>
            </a:pPr>
            <a:r>
              <a:rPr lang="en-US" dirty="0" smtClean="0"/>
              <a:t>Platinum sensitive recurrent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5025" y="3176756"/>
            <a:ext cx="4041775" cy="2672899"/>
          </a:xfrm>
        </p:spPr>
        <p:txBody>
          <a:bodyPr/>
          <a:lstStyle/>
          <a:p>
            <a:pPr>
              <a:buFont typeface="Wingdings" charset="2"/>
              <a:buChar char="q"/>
            </a:pPr>
            <a:r>
              <a:rPr lang="en-US" dirty="0"/>
              <a:t>Frontline + Maintenance</a:t>
            </a:r>
          </a:p>
          <a:p>
            <a:pPr>
              <a:buFont typeface="Wingdings" charset="2"/>
              <a:buChar char="ü"/>
            </a:pPr>
            <a:r>
              <a:rPr lang="en-US" dirty="0"/>
              <a:t>Platinum resistant recurrent</a:t>
            </a:r>
          </a:p>
          <a:p>
            <a:pPr>
              <a:buFont typeface="Wingdings" charset="2"/>
              <a:buChar char="ü"/>
            </a:pPr>
            <a:r>
              <a:rPr lang="en-US" dirty="0"/>
              <a:t>Platinum sensitive recurrent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3"/>
          </p:nvPr>
        </p:nvSpPr>
        <p:spPr>
          <a:xfrm>
            <a:off x="4645025" y="2014887"/>
            <a:ext cx="4041775" cy="639762"/>
          </a:xfrm>
        </p:spPr>
        <p:txBody>
          <a:bodyPr/>
          <a:lstStyle/>
          <a:p>
            <a:r>
              <a:rPr lang="en-US" u="sng" dirty="0" smtClean="0"/>
              <a:t>FDA</a:t>
            </a:r>
            <a:endParaRPr lang="en-US" u="sng" dirty="0"/>
          </a:p>
        </p:txBody>
      </p:sp>
    </p:spTree>
    <p:extLst>
      <p:ext uri="{BB962C8B-B14F-4D97-AF65-F5344CB8AC3E}">
        <p14:creationId xmlns:p14="http://schemas.microsoft.com/office/powerpoint/2010/main" val="393703366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69-year-old woman </a:t>
            </a:r>
            <a:r>
              <a:rPr lang="en-US" noProof="0" dirty="0" smtClean="0"/>
              <a:t>presented </a:t>
            </a:r>
            <a:r>
              <a:rPr lang="en-US" noProof="0" dirty="0"/>
              <a:t>to primary care physician with fatigue and persistent abdominal distension</a:t>
            </a:r>
          </a:p>
          <a:p>
            <a:r>
              <a:rPr lang="en-US" noProof="0" dirty="0"/>
              <a:t>Medical history and preexisting conditions: </a:t>
            </a:r>
          </a:p>
          <a:p>
            <a:pPr marL="804672" lvl="1" indent="-347472">
              <a:spcBef>
                <a:spcPts val="300"/>
              </a:spcBef>
            </a:pPr>
            <a:r>
              <a:rPr lang="en-US" sz="2000" noProof="0" dirty="0"/>
              <a:t>Controlled hypertension, BP 130/70 mm Hg with diuretic treatment</a:t>
            </a:r>
          </a:p>
          <a:p>
            <a:r>
              <a:rPr lang="en-US" noProof="0" dirty="0"/>
              <a:t>Evaluation:</a:t>
            </a:r>
          </a:p>
          <a:p>
            <a:pPr marL="804672" lvl="1" indent="-347472">
              <a:spcBef>
                <a:spcPts val="300"/>
              </a:spcBef>
            </a:pPr>
            <a:r>
              <a:rPr lang="en-US" sz="2000" noProof="0" dirty="0">
                <a:latin typeface="Helvetica" pitchFamily="34" charset="0"/>
              </a:rPr>
              <a:t>4 x 5 x 7 cm right pelvic cystic pelvic mass </a:t>
            </a:r>
          </a:p>
          <a:p>
            <a:pPr marL="804672" lvl="1" indent="-347472">
              <a:spcBef>
                <a:spcPts val="300"/>
              </a:spcBef>
            </a:pPr>
            <a:r>
              <a:rPr lang="en-US" sz="2000" noProof="0" dirty="0"/>
              <a:t>CA-125 </a:t>
            </a:r>
            <a:r>
              <a:rPr lang="en-US" sz="2000" noProof="0" dirty="0" smtClean="0"/>
              <a:t>1, 600 </a:t>
            </a:r>
            <a:r>
              <a:rPr lang="en-US" sz="2000" noProof="0" dirty="0"/>
              <a:t>U/mL</a:t>
            </a:r>
          </a:p>
          <a:p>
            <a:pPr marL="804672" lvl="1" indent="-347472">
              <a:spcBef>
                <a:spcPts val="300"/>
              </a:spcBef>
            </a:pPr>
            <a:r>
              <a:rPr lang="en-US" sz="2000" noProof="0" dirty="0"/>
              <a:t>Ascites with fluid wave on exam</a:t>
            </a:r>
          </a:p>
          <a:p>
            <a:pPr marL="804672" lvl="1" indent="-347472">
              <a:spcBef>
                <a:spcPts val="300"/>
              </a:spcBef>
            </a:pPr>
            <a:r>
              <a:rPr lang="en-US" sz="2000" noProof="0" dirty="0"/>
              <a:t>ECOG PS 0</a:t>
            </a:r>
          </a:p>
          <a:p>
            <a:r>
              <a:rPr lang="en-US" noProof="0" dirty="0"/>
              <a:t>Referred to gynecologic oncologist</a:t>
            </a:r>
          </a:p>
        </p:txBody>
      </p:sp>
      <p:sp>
        <p:nvSpPr>
          <p:cNvPr id="6" name="Title 7"/>
          <p:cNvSpPr txBox="1">
            <a:spLocks/>
          </p:cNvSpPr>
          <p:nvPr/>
        </p:nvSpPr>
        <p:spPr>
          <a:xfrm>
            <a:off x="58738" y="38100"/>
            <a:ext cx="8975725" cy="1143000"/>
          </a:xfrm>
          <a:prstGeom prst="rect">
            <a:avLst/>
          </a:prstGeom>
        </p:spPr>
        <p:txBody>
          <a:bodyPr anchor="ctr"/>
          <a:lstStyle>
            <a:lvl1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ＭＳ Ｐゴシック" pitchFamily="34" charset="-128"/>
                <a:cs typeface="ＭＳ Ｐゴシック" charset="0"/>
              </a:defRPr>
            </a:lvl1pPr>
            <a:lvl2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2pPr>
            <a:lvl3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3pPr>
            <a:lvl4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4pPr>
            <a:lvl5pPr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  <a:ea typeface="ＭＳ Ｐゴシック" pitchFamily="34" charset="-128"/>
                <a:cs typeface="ＭＳ Ｐゴシック" charset="0"/>
              </a:defRPr>
            </a:lvl5pPr>
            <a:lvl6pPr marL="4572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ctr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US" dirty="0" smtClean="0"/>
              <a:t>Newly Diagnosed Advanced Disease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573152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Conclusions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3880" y="1535113"/>
            <a:ext cx="4040188" cy="639762"/>
          </a:xfrm>
        </p:spPr>
        <p:txBody>
          <a:bodyPr/>
          <a:lstStyle/>
          <a:p>
            <a:r>
              <a:rPr lang="en-US" u="sng" dirty="0" smtClean="0">
                <a:solidFill>
                  <a:srgbClr val="00FFFF"/>
                </a:solidFill>
              </a:rPr>
              <a:t>Front-line advanced</a:t>
            </a:r>
            <a:endParaRPr lang="en-US" u="sng" dirty="0">
              <a:solidFill>
                <a:srgbClr val="00FFFF"/>
              </a:solidFill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458" y="2174875"/>
            <a:ext cx="3899293" cy="3951288"/>
          </a:xfrm>
        </p:spPr>
        <p:txBody>
          <a:bodyPr/>
          <a:lstStyle/>
          <a:p>
            <a:r>
              <a:rPr lang="en-US" sz="2000" dirty="0"/>
              <a:t>Many would agree that in stage IV or large volume residual disease (suboptimal), every 3 week carboplatin and paclitaxel with </a:t>
            </a:r>
            <a:r>
              <a:rPr lang="en-US" sz="2000" dirty="0" err="1"/>
              <a:t>bevacizumab</a:t>
            </a:r>
            <a:r>
              <a:rPr lang="en-US" sz="2000" dirty="0"/>
              <a:t> is preferred</a:t>
            </a:r>
          </a:p>
          <a:p>
            <a:r>
              <a:rPr lang="en-US" sz="2000" dirty="0"/>
              <a:t>The alternative is weekly chemotherapy</a:t>
            </a:r>
          </a:p>
          <a:p>
            <a:pPr lvl="1"/>
            <a:r>
              <a:rPr lang="en-US" sz="1800" dirty="0"/>
              <a:t>“Dose dense paclitaxel” in the fittest patients </a:t>
            </a:r>
          </a:p>
          <a:p>
            <a:pPr lvl="1"/>
            <a:r>
              <a:rPr lang="en-US" sz="1800" dirty="0" smtClean="0"/>
              <a:t>“Fractionated” in the infirm and weak patients</a:t>
            </a:r>
          </a:p>
          <a:p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u="sng" dirty="0" smtClean="0">
                <a:solidFill>
                  <a:srgbClr val="00FFFF"/>
                </a:solidFill>
              </a:rPr>
              <a:t>Recurrent disease</a:t>
            </a:r>
            <a:endParaRPr lang="en-US" u="sng" dirty="0">
              <a:solidFill>
                <a:srgbClr val="00FFFF"/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034819" y="2610062"/>
            <a:ext cx="5109181" cy="2095562"/>
          </a:xfrm>
          <a:prstGeom prst="rect">
            <a:avLst/>
          </a:prstGeom>
          <a:solidFill>
            <a:srgbClr val="FFFFFF"/>
          </a:solidFill>
        </p:spPr>
      </p:pic>
    </p:spTree>
    <p:extLst>
      <p:ext uri="{BB962C8B-B14F-4D97-AF65-F5344CB8AC3E}">
        <p14:creationId xmlns:p14="http://schemas.microsoft.com/office/powerpoint/2010/main" val="4253792636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Newly Diagnosed </a:t>
            </a:r>
            <a:r>
              <a:rPr lang="en-US" dirty="0"/>
              <a:t>A</a:t>
            </a:r>
            <a:r>
              <a:rPr lang="en-US" dirty="0" smtClean="0"/>
              <a:t>dvanced Disease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209679" y="1371600"/>
            <a:ext cx="4554538" cy="4525963"/>
          </a:xfrm>
        </p:spPr>
        <p:txBody>
          <a:bodyPr/>
          <a:lstStyle/>
          <a:p>
            <a:r>
              <a:rPr lang="en-US" noProof="0" dirty="0" smtClean="0"/>
              <a:t>PET/CT pelvis and abdomen showed right pelvic cystic pelvic mass, ascites, omental cake, but no other peritoneal lesions were seen</a:t>
            </a:r>
          </a:p>
          <a:p>
            <a:r>
              <a:rPr lang="en-US" dirty="0"/>
              <a:t>CT assessment suggested she was a surgical </a:t>
            </a:r>
            <a:r>
              <a:rPr lang="en-US" dirty="0" smtClean="0"/>
              <a:t>candidate</a:t>
            </a:r>
            <a:r>
              <a:rPr lang="en-US" noProof="0" dirty="0" smtClean="0"/>
              <a:t/>
            </a:r>
            <a:br>
              <a:rPr lang="en-US" noProof="0" dirty="0" smtClean="0"/>
            </a:br>
            <a:endParaRPr lang="en-US" noProof="0" dirty="0"/>
          </a:p>
        </p:txBody>
      </p:sp>
      <p:pic>
        <p:nvPicPr>
          <p:cNvPr id="5" name="Picture 2" descr="C:\Documents and Settings\bmonk\Desktop\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35255" y="1371600"/>
            <a:ext cx="3947736" cy="28818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3095536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103276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In the past year, to how many patients did you administer neoadjuvant systemic therapy? Adjuvant chemotherapy after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(of these, how many received IP treatment)?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67919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14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19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15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7919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35-40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7919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20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7919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25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5605272" y="261302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 charset="0"/>
                <a:ea typeface="Verdana" charset="0"/>
                <a:cs typeface="Verdana" charset="0"/>
              </a:rPr>
              <a:t>26 (1)</a:t>
            </a:r>
          </a:p>
        </p:txBody>
      </p:sp>
      <p:sp>
        <p:nvSpPr>
          <p:cNvPr id="54" name="TextBox 53"/>
          <p:cNvSpPr txBox="1"/>
          <p:nvPr/>
        </p:nvSpPr>
        <p:spPr>
          <a:xfrm>
            <a:off x="5605272" y="3130005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23 (2)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605272" y="3615614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10 (0)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605272" y="4101223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30 (2)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605272" y="45868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60 (0)</a:t>
            </a:r>
          </a:p>
        </p:txBody>
      </p:sp>
      <p:sp>
        <p:nvSpPr>
          <p:cNvPr id="58" name="TextBox 57"/>
          <p:cNvSpPr txBox="1"/>
          <p:nvPr/>
        </p:nvSpPr>
        <p:spPr>
          <a:xfrm>
            <a:off x="2679192" y="2254008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000" dirty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#</a:t>
            </a:r>
            <a:r>
              <a:rPr lang="en-US" sz="1000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 OF PTS NEOADJUVANT </a:t>
            </a:r>
            <a:endParaRPr lang="en-US" sz="1000" dirty="0">
              <a:solidFill>
                <a:srgbClr val="002E5F"/>
              </a:solidFill>
              <a:ea typeface="Arial" charset="0"/>
              <a:cs typeface="Arial" charset="0"/>
            </a:endParaRPr>
          </a:p>
        </p:txBody>
      </p:sp>
      <p:sp>
        <p:nvSpPr>
          <p:cNvPr id="59" name="TextBox 58"/>
          <p:cNvSpPr txBox="1"/>
          <p:nvPr/>
        </p:nvSpPr>
        <p:spPr>
          <a:xfrm>
            <a:off x="5605272" y="2227065"/>
            <a:ext cx="2852928" cy="310896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000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# OF PTS ADJUVANT CHEMO </a:t>
            </a:r>
            <a:br>
              <a:rPr lang="en-US" sz="1000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</a:br>
            <a:r>
              <a:rPr lang="en-US" sz="1000" dirty="0" smtClean="0">
                <a:solidFill>
                  <a:srgbClr val="002E5F"/>
                </a:solidFill>
                <a:latin typeface="Arial" pitchFamily="-72" charset="0"/>
                <a:ea typeface="MS PGothic" charset="0"/>
                <a:cs typeface="MS PGothic" charset="0"/>
              </a:rPr>
              <a:t>(IP ADJVUANT) </a:t>
            </a:r>
            <a:endParaRPr lang="en-US" sz="1000" dirty="0">
              <a:solidFill>
                <a:srgbClr val="002E5F"/>
              </a:solidFill>
              <a:ea typeface="Arial" charset="0"/>
              <a:cs typeface="Arial" charset="0"/>
            </a:endParaRPr>
          </a:p>
        </p:txBody>
      </p:sp>
      <p:sp>
        <p:nvSpPr>
          <p:cNvPr id="60" name="TextBox 59"/>
          <p:cNvSpPr txBox="1"/>
          <p:nvPr/>
        </p:nvSpPr>
        <p:spPr>
          <a:xfrm>
            <a:off x="267919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5</a:t>
            </a:r>
          </a:p>
        </p:txBody>
      </p:sp>
      <p:sp>
        <p:nvSpPr>
          <p:cNvPr id="61" name="TextBox 60"/>
          <p:cNvSpPr txBox="1"/>
          <p:nvPr/>
        </p:nvSpPr>
        <p:spPr>
          <a:xfrm>
            <a:off x="5605272" y="50520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10 (4)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62" name="TextBox 61"/>
          <p:cNvSpPr txBox="1"/>
          <p:nvPr/>
        </p:nvSpPr>
        <p:spPr>
          <a:xfrm>
            <a:off x="267919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5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63" name="TextBox 62"/>
          <p:cNvSpPr txBox="1"/>
          <p:nvPr/>
        </p:nvSpPr>
        <p:spPr>
          <a:xfrm>
            <a:off x="5605272" y="5517232"/>
            <a:ext cx="2852928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10 (1)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486479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Newly Diagnosed </a:t>
            </a:r>
            <a:r>
              <a:rPr lang="en-US" dirty="0"/>
              <a:t>A</a:t>
            </a:r>
            <a:r>
              <a:rPr lang="en-US" dirty="0" smtClean="0"/>
              <a:t>dvanced Disease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0" y="1371600"/>
            <a:ext cx="4554538" cy="4525963"/>
          </a:xfrm>
        </p:spPr>
        <p:txBody>
          <a:bodyPr/>
          <a:lstStyle/>
          <a:p>
            <a:r>
              <a:rPr lang="en-US" noProof="0" dirty="0"/>
              <a:t>PET/CT pelvis and abdomen showed right pelvic cystic pelvic mass, ascites, omental cake, but no other peritoneal lesions were seen</a:t>
            </a:r>
          </a:p>
          <a:p>
            <a:pPr>
              <a:spcBef>
                <a:spcPts val="600"/>
              </a:spcBef>
            </a:pPr>
            <a:r>
              <a:rPr lang="en-US" noProof="0" dirty="0"/>
              <a:t>CT assessment suggested she was a surgical candidate</a:t>
            </a:r>
            <a:endParaRPr lang="en-US" strike="sngStrike" noProof="0" dirty="0"/>
          </a:p>
        </p:txBody>
      </p:sp>
      <p:sp>
        <p:nvSpPr>
          <p:cNvPr id="4" name="Rectangle 3"/>
          <p:cNvSpPr/>
          <p:nvPr/>
        </p:nvSpPr>
        <p:spPr>
          <a:xfrm>
            <a:off x="447674" y="4063588"/>
            <a:ext cx="7860536" cy="22775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At surgery, a complete resection was accomplished with no visible residual disease. Findings suggested stage IIIC disease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Treated with 6 cycles of IV carboplatin every 3 weeks (AUC of 6) and weekly paclitaxel 80 mg/m</a:t>
            </a:r>
            <a:r>
              <a:rPr lang="en-US" sz="2200" baseline="30000" dirty="0"/>
              <a:t>2</a:t>
            </a:r>
            <a:r>
              <a:rPr lang="en-US" sz="2200" dirty="0"/>
              <a:t> (18 weeks)</a:t>
            </a:r>
          </a:p>
          <a:p>
            <a:pPr marL="342900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2200" dirty="0"/>
              <a:t>Normalization of CA-125</a:t>
            </a:r>
          </a:p>
        </p:txBody>
      </p:sp>
      <p:pic>
        <p:nvPicPr>
          <p:cNvPr id="5" name="Picture 2" descr="C:\Documents and Settings\bmonk\Desktop\th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97678" y="1244003"/>
            <a:ext cx="3752064" cy="27390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23437191"/>
      </p:ext>
    </p:extLst>
  </p:cSld>
  <p:clrMapOvr>
    <a:masterClrMapping/>
  </p:clrMapOvr>
  <p:transition spd="med" advClick="0"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Title 1"/>
          <p:cNvSpPr txBox="1">
            <a:spLocks/>
          </p:cNvSpPr>
          <p:nvPr/>
        </p:nvSpPr>
        <p:spPr bwMode="auto">
          <a:xfrm>
            <a:off x="520700" y="381000"/>
            <a:ext cx="8054345" cy="227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r>
              <a:rPr lang="en-US" sz="2100" b="1" dirty="0" smtClean="0">
                <a:solidFill>
                  <a:srgbClr val="FFFFFF"/>
                </a:solidFill>
              </a:rPr>
              <a:t>A 50-year-old woman (PS = 0) with Stage IIIA epithelial ovarian cancer (EOC) is s/p primary </a:t>
            </a:r>
            <a:r>
              <a:rPr lang="en-US" sz="2100" b="1" dirty="0" err="1" smtClean="0">
                <a:solidFill>
                  <a:srgbClr val="FFFFFF"/>
                </a:solidFill>
              </a:rPr>
              <a:t>debulking</a:t>
            </a:r>
            <a:r>
              <a:rPr lang="en-US" sz="2100" b="1" dirty="0" smtClean="0">
                <a:solidFill>
                  <a:srgbClr val="FFFFFF"/>
                </a:solidFill>
              </a:rPr>
              <a:t> surgery with no gross residual disease (&lt;1 cm). In general, would you recommend intraperitoneal (IP)/intravenous chemotherapy?</a:t>
            </a:r>
            <a:endParaRPr lang="en-US" sz="2100" b="1" dirty="0">
              <a:solidFill>
                <a:srgbClr val="FFFFFF"/>
              </a:solidFill>
            </a:endParaRPr>
          </a:p>
        </p:txBody>
      </p:sp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622300" y="177800"/>
            <a:ext cx="188118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>
            <a:lvl1pPr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  <a:cs typeface="ＭＳ Ｐゴシック" charset="0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Lucida Grande" charset="0"/>
                <a:ea typeface="ＭＳ Ｐゴシック" charset="0"/>
              </a:defRPr>
            </a:lvl9pPr>
          </a:lstStyle>
          <a:p>
            <a:pPr defTabSz="457200" eaLnBrk="1" hangingPunct="1"/>
            <a:r>
              <a:rPr lang="en-US" sz="1800" b="1" dirty="0">
                <a:solidFill>
                  <a:srgbClr val="FFFFFF"/>
                </a:solidFill>
                <a:latin typeface="Arial" charset="0"/>
                <a:cs typeface="Arial" charset="0"/>
              </a:rPr>
              <a:t>AUDIENCE POLL</a:t>
            </a:r>
          </a:p>
        </p:txBody>
      </p:sp>
      <p:graphicFrame>
        <p:nvGraphicFramePr>
          <p:cNvPr id="3" name="Chart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75698712"/>
              </p:ext>
            </p:extLst>
          </p:nvPr>
        </p:nvGraphicFramePr>
        <p:xfrm>
          <a:off x="-597613" y="2487613"/>
          <a:ext cx="8534400" cy="40576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829685730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2420888"/>
          </a:xfrm>
        </p:spPr>
        <p:txBody>
          <a:bodyPr anchor="ctr">
            <a:noAutofit/>
          </a:bodyPr>
          <a:lstStyle/>
          <a:p>
            <a:pPr marL="0" indent="0">
              <a:buNone/>
            </a:pP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A 50-year-old woman (PS = 0) with Stage IIIA epithelial ovarian cancer (EOC) is s/p primary </a:t>
            </a:r>
            <a:r>
              <a:rPr lang="en-US" sz="2000" b="1" dirty="0" err="1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debulking</a:t>
            </a:r>
            <a:r>
              <a:rPr lang="en-US" sz="2000" b="1" dirty="0">
                <a:solidFill>
                  <a:srgbClr val="BBE0E3"/>
                </a:solidFill>
                <a:latin typeface="Arial" charset="0"/>
                <a:ea typeface="Arial" charset="0"/>
                <a:cs typeface="Arial" charset="0"/>
              </a:rPr>
              <a:t> surgery with no gross residual disease (&lt;1 cm). In general, would you recommend intraperitoneal (IP)/intravenous chemotherapy? </a:t>
            </a:r>
          </a:p>
        </p:txBody>
      </p:sp>
      <p:sp>
        <p:nvSpPr>
          <p:cNvPr id="45" name="TextBox 44"/>
          <p:cNvSpPr txBox="1"/>
          <p:nvPr/>
        </p:nvSpPr>
        <p:spPr>
          <a:xfrm>
            <a:off x="2679192" y="263691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679192" y="314096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2679192" y="3611872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2679192" y="411592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2679192" y="45943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3" name="TextBox 52"/>
          <p:cNvSpPr txBox="1"/>
          <p:nvPr/>
        </p:nvSpPr>
        <p:spPr>
          <a:xfrm>
            <a:off x="2679192" y="5085184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Yes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679192" y="5556088"/>
            <a:ext cx="5781240" cy="393192"/>
          </a:xfrm>
          <a:prstGeom prst="rect">
            <a:avLst/>
          </a:prstGeom>
          <a:noFill/>
        </p:spPr>
        <p:txBody>
          <a:bodyPr wrap="square" rtlCol="0" anchor="ctr">
            <a:noAutofit/>
          </a:bodyPr>
          <a:lstStyle/>
          <a:p>
            <a:pPr algn="ctr" defTabSz="455613" eaLnBrk="1" hangingPunct="1"/>
            <a:r>
              <a:rPr lang="en-US" sz="1300" dirty="0" smtClean="0">
                <a:solidFill>
                  <a:prstClr val="white"/>
                </a:solidFill>
                <a:latin typeface="Verdana"/>
                <a:ea typeface="MS PGothic" charset="0"/>
                <a:cs typeface="Verdana"/>
              </a:rPr>
              <a:t>No</a:t>
            </a:r>
            <a:endParaRPr lang="en-US" sz="1300" dirty="0">
              <a:solidFill>
                <a:prstClr val="white"/>
              </a:solidFill>
              <a:latin typeface="Verdana"/>
              <a:ea typeface="MS PGothic" charset="0"/>
              <a:cs typeface="Verdana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6803650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/>
    </mc:Choice>
    <mc:Fallback xmlns="">
      <p:transition advClick="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Platinum Sensitive Relapse</a:t>
            </a:r>
            <a:endParaRPr lang="en-US" dirty="0"/>
          </a:p>
        </p:txBody>
      </p:sp>
      <p:sp>
        <p:nvSpPr>
          <p:cNvPr id="2" name="Content Placeholder 1"/>
          <p:cNvSpPr>
            <a:spLocks noGrp="1"/>
          </p:cNvSpPr>
          <p:nvPr>
            <p:ph idx="4294967295"/>
          </p:nvPr>
        </p:nvSpPr>
        <p:spPr>
          <a:xfrm>
            <a:off x="288099" y="1371600"/>
            <a:ext cx="8229600" cy="4525963"/>
          </a:xfrm>
        </p:spPr>
        <p:txBody>
          <a:bodyPr/>
          <a:lstStyle/>
          <a:p>
            <a:r>
              <a:rPr lang="en-US" noProof="0" dirty="0"/>
              <a:t>22 months later, she noted persistent bloating and loss of appetite. Her CA-125 level had increased to 330 U/mL </a:t>
            </a:r>
          </a:p>
          <a:p>
            <a:r>
              <a:rPr lang="en-US" noProof="0" dirty="0"/>
              <a:t>CT scan demonstrated peritoneal carcinomatosis</a:t>
            </a:r>
          </a:p>
          <a:p>
            <a:r>
              <a:rPr lang="en-US" noProof="0" dirty="0"/>
              <a:t>ECOG PS=1; no residual toxicity from prior treatment</a:t>
            </a:r>
          </a:p>
          <a:p>
            <a:r>
              <a:rPr lang="en-US" noProof="0" dirty="0"/>
              <a:t>Diagnosis: platinum-sensitive recurrent ovarian </a:t>
            </a:r>
            <a:r>
              <a:rPr lang="en-US" noProof="0" dirty="0" smtClean="0"/>
              <a:t>cancer</a:t>
            </a:r>
            <a:endParaRPr lang="en-US" strike="sngStrike" noProof="0" dirty="0">
              <a:solidFill>
                <a:srgbClr val="00FFFF"/>
              </a:solidFill>
            </a:endParaRPr>
          </a:p>
          <a:p>
            <a:endParaRPr lang="en-US" noProof="0" dirty="0"/>
          </a:p>
        </p:txBody>
      </p:sp>
    </p:spTree>
    <p:extLst>
      <p:ext uri="{BB962C8B-B14F-4D97-AF65-F5344CB8AC3E}">
        <p14:creationId xmlns:p14="http://schemas.microsoft.com/office/powerpoint/2010/main" val="475066274"/>
      </p:ext>
    </p:extLst>
  </p:cSld>
  <p:clrMapOvr>
    <a:masterClrMapping/>
  </p:clrMapOvr>
  <p:transition spd="med" advClick="0"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VARPPTCOMPATIBLERD03" val="RXP"/>
  <p:tag name="VARPPTTYPE" val="RXP"/>
  <p:tag name="VARPPTSLIDEFORMAT" val="RXP"/>
  <p:tag name="VARPPTCOMPATIBLE4" val="RXP"/>
  <p:tag name="VARSAVEMESSAGETIMESTAMP" val="RXP03/07/201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PI_HAS_CHART" val="false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OPREFERENCE" val="False"/>
</p:tagLst>
</file>

<file path=ppt/theme/theme1.xml><?xml version="1.0" encoding="utf-8"?>
<a:theme xmlns:a="http://schemas.openxmlformats.org/drawingml/2006/main" name="Monk Ov Ca 2013 Ov Ca short">
  <a:themeElements>
    <a:clrScheme name="Custom 3">
      <a:dk1>
        <a:srgbClr val="FFFFFF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Blank Presentatio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9525">
          <a:solidFill>
            <a:schemeClr val="accent2"/>
          </a:solidFill>
          <a:round/>
          <a:headEnd/>
          <a:tailEnd/>
        </a:ln>
      </a:spPr>
      <a:bodyPr anchor="ctr"/>
      <a:lstStyle>
        <a:defPPr algn="ctr">
          <a:defRPr sz="1800" b="1">
            <a:solidFill>
              <a:schemeClr val="accent2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400" b="0" i="0" u="none" strike="noStrike" cap="none" normalizeH="0" baseline="0" smtClean="0">
            <a:ln>
              <a:noFill/>
            </a:ln>
            <a:solidFill>
              <a:schemeClr val="tx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1_SGO_color">
  <a:themeElements>
    <a:clrScheme name="1_SGO_color 1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00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1_SGO_color">
      <a:majorFont>
        <a:latin typeface="Calibri"/>
        <a:ea typeface="MS PGothic"/>
        <a:cs typeface="Arial"/>
      </a:majorFont>
      <a:minorFont>
        <a:latin typeface="Calibri"/>
        <a:ea typeface="MS PGothic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ago" pitchFamily="2" charset="0"/>
            <a:ea typeface="MS PGothic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>
          <a:prstShdw prst="shdw17" dist="17961" dir="2700000">
            <a:schemeClr val="tx1">
              <a:gamma/>
              <a:shade val="60000"/>
              <a:invGamma/>
            </a:schemeClr>
          </a:prstShdw>
        </a:effec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3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Imago" pitchFamily="2" charset="0"/>
            <a:ea typeface="MS PGothic" pitchFamily="34" charset="-128"/>
          </a:defRPr>
        </a:defPPr>
      </a:lstStyle>
    </a:lnDef>
  </a:objectDefaults>
  <a:extraClrSchemeLst>
    <a:extraClrScheme>
      <a:clrScheme name="1_SGO_color 1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00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2_17509_Aurelia Template_L2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1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2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3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4_Black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">
    <a:dk1>
      <a:srgbClr val="FFFFFF"/>
    </a:dk1>
    <a:lt1>
      <a:srgbClr val="FFFFFF"/>
    </a:lt1>
    <a:dk2>
      <a:srgbClr val="000000"/>
    </a:dk2>
    <a:lt2>
      <a:srgbClr val="808080"/>
    </a:lt2>
    <a:accent1>
      <a:srgbClr val="BBE0E3"/>
    </a:accent1>
    <a:accent2>
      <a:srgbClr val="333399"/>
    </a:accent2>
    <a:accent3>
      <a:srgbClr val="FFFFFF"/>
    </a:accent3>
    <a:accent4>
      <a:srgbClr val="DADADA"/>
    </a:accent4>
    <a:accent5>
      <a:srgbClr val="DAEDEF"/>
    </a:accent5>
    <a:accent6>
      <a:srgbClr val="2D2D8A"/>
    </a:accent6>
    <a:hlink>
      <a:srgbClr val="009999"/>
    </a:hlink>
    <a:folHlink>
      <a:srgbClr val="99CC00"/>
    </a:folHlink>
  </a:clrScheme>
  <a:fontScheme name="Blank Presentation">
    <a:majorFont>
      <a:latin typeface="Arial"/>
      <a:ea typeface="ＭＳ Ｐゴシック"/>
      <a:cs typeface="ＭＳ Ｐゴシック"/>
    </a:majorFont>
    <a:minorFont>
      <a:latin typeface="Arial"/>
      <a:ea typeface="ＭＳ Ｐゴシック"/>
      <a:cs typeface="ＭＳ Ｐゴシック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tint val="100000"/>
              <a:shade val="100000"/>
              <a:satMod val="130000"/>
            </a:schemeClr>
          </a:gs>
          <a:gs pos="100000">
            <a:schemeClr val="phClr">
              <a:tint val="50000"/>
              <a:shade val="100000"/>
              <a:satMod val="350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Monk Ov Ca 2013 Ov Ca short.potx</Template>
  <TotalTime>16601</TotalTime>
  <Words>2183</Words>
  <Application>Microsoft Macintosh PowerPoint</Application>
  <PresentationFormat>On-screen Show (4:3)</PresentationFormat>
  <Paragraphs>503</Paragraphs>
  <Slides>30</Slides>
  <Notes>20</Notes>
  <HiddenSlides>0</HiddenSlides>
  <MMClips>0</MMClips>
  <ScaleCrop>false</ScaleCrop>
  <HeadingPairs>
    <vt:vector size="8" baseType="variant">
      <vt:variant>
        <vt:lpstr>Fonts Used</vt:lpstr>
      </vt:variant>
      <vt:variant>
        <vt:i4>12</vt:i4>
      </vt:variant>
      <vt:variant>
        <vt:lpstr>Theme</vt:lpstr>
      </vt:variant>
      <vt:variant>
        <vt:i4>7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50" baseType="lpstr">
      <vt:lpstr>Arial</vt:lpstr>
      <vt:lpstr>Calibri</vt:lpstr>
      <vt:lpstr>Courier New</vt:lpstr>
      <vt:lpstr>Helvetica</vt:lpstr>
      <vt:lpstr>MetaPlusNormal-Roman</vt:lpstr>
      <vt:lpstr>MS PGothic</vt:lpstr>
      <vt:lpstr>ＭＳ Ｐゴシック</vt:lpstr>
      <vt:lpstr>Times</vt:lpstr>
      <vt:lpstr>Times New Roman</vt:lpstr>
      <vt:lpstr>Verdana</vt:lpstr>
      <vt:lpstr>Wingdings</vt:lpstr>
      <vt:lpstr>ヒラギノ角ゴ Pro W3</vt:lpstr>
      <vt:lpstr>Monk Ov Ca 2013 Ov Ca short</vt:lpstr>
      <vt:lpstr>1_SGO_color</vt:lpstr>
      <vt:lpstr>2_17509_Aurelia Template_L2</vt:lpstr>
      <vt:lpstr>1_Black</vt:lpstr>
      <vt:lpstr>2_Black</vt:lpstr>
      <vt:lpstr>3_Black</vt:lpstr>
      <vt:lpstr>4_Black</vt:lpstr>
      <vt:lpstr>CorelDRAW</vt:lpstr>
      <vt:lpstr>PowerPoint Presentation</vt:lpstr>
      <vt:lpstr>PowerPoint Presentation</vt:lpstr>
      <vt:lpstr>PowerPoint Presentation</vt:lpstr>
      <vt:lpstr>Newly Diagnosed Advanced Disease</vt:lpstr>
      <vt:lpstr>PowerPoint Presentation</vt:lpstr>
      <vt:lpstr>Newly Diagnosed Advanced Disease</vt:lpstr>
      <vt:lpstr>PowerPoint Presentation</vt:lpstr>
      <vt:lpstr>PowerPoint Presentation</vt:lpstr>
      <vt:lpstr>Platinum Sensitive Relapse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VERBAL DISCLOSURE</vt:lpstr>
      <vt:lpstr>PowerPoint Presentation</vt:lpstr>
      <vt:lpstr>PowerPoint Presentation</vt:lpstr>
      <vt:lpstr>GOG Protocol 252: Toxicity</vt:lpstr>
      <vt:lpstr>Did bevacizumab compromise GOG Protocol 252?</vt:lpstr>
      <vt:lpstr>Recurrent Ovarian Cancer:  Critical Issues</vt:lpstr>
      <vt:lpstr>The Traditional Treatment Paradigm </vt:lpstr>
      <vt:lpstr>Proposed New Multiplex Classification System for Patients with Recurrent Ovarian Cancer</vt:lpstr>
      <vt:lpstr>AURELIA </vt:lpstr>
      <vt:lpstr>Progression-free survival</vt:lpstr>
      <vt:lpstr>OCEANS</vt:lpstr>
      <vt:lpstr>OCEANS: Primary analysis of PFS</vt:lpstr>
      <vt:lpstr>GOG-0213 Trial Design: Bevacizumab Plus Chemotherapy in Platinum-Sensitive Ovarian Cancer</vt:lpstr>
      <vt:lpstr>GOG-0213 Trial: Overall Survival Results  Main Efficacy Outcome</vt:lpstr>
      <vt:lpstr>Discrepancy Between the EMA and FDA: Ovarian Cancer Indications for Bevacizumab</vt:lpstr>
      <vt:lpstr>Conclusions</vt:lpstr>
    </vt:vector>
  </TitlesOfParts>
  <Manager/>
  <Company>Research To Practice</Company>
  <LinksUpToDate>false</LinksUpToDate>
  <SharedDoc>false</SharedDoc>
  <HyperlinkBase/>
  <HyperlinksChanged>false</HyperlinksChanged>
  <AppVersion>15.0033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To Practice</dc:title>
  <dc:subject/>
  <dc:creator>Research To Practice</dc:creator>
  <cp:keywords/>
  <dc:description/>
  <cp:lastModifiedBy>Aura Herrmann</cp:lastModifiedBy>
  <cp:revision>1355</cp:revision>
  <cp:lastPrinted>2017-03-12T01:04:01Z</cp:lastPrinted>
  <dcterms:created xsi:type="dcterms:W3CDTF">2008-09-22T17:59:26Z</dcterms:created>
  <dcterms:modified xsi:type="dcterms:W3CDTF">2017-06-20T18:47:18Z</dcterms:modified>
  <cp:category/>
</cp:coreProperties>
</file>