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92064" r:id="rId1"/>
  </p:sldMasterIdLst>
  <p:notesMasterIdLst>
    <p:notesMasterId r:id="rId53"/>
  </p:notesMasterIdLst>
  <p:handoutMasterIdLst>
    <p:handoutMasterId r:id="rId54"/>
  </p:handoutMasterIdLst>
  <p:sldIdLst>
    <p:sldId id="1113" r:id="rId2"/>
    <p:sldId id="1114" r:id="rId3"/>
    <p:sldId id="1115" r:id="rId4"/>
    <p:sldId id="1116" r:id="rId5"/>
    <p:sldId id="1117" r:id="rId6"/>
    <p:sldId id="1118" r:id="rId7"/>
    <p:sldId id="1119" r:id="rId8"/>
    <p:sldId id="1120" r:id="rId9"/>
    <p:sldId id="1121" r:id="rId10"/>
    <p:sldId id="1122" r:id="rId11"/>
    <p:sldId id="1123" r:id="rId12"/>
    <p:sldId id="1124" r:id="rId13"/>
    <p:sldId id="1125" r:id="rId14"/>
    <p:sldId id="1126" r:id="rId15"/>
    <p:sldId id="1127" r:id="rId16"/>
    <p:sldId id="1128" r:id="rId17"/>
    <p:sldId id="1129" r:id="rId18"/>
    <p:sldId id="1130" r:id="rId19"/>
    <p:sldId id="1131" r:id="rId20"/>
    <p:sldId id="1132" r:id="rId21"/>
    <p:sldId id="1133" r:id="rId22"/>
    <p:sldId id="1134" r:id="rId23"/>
    <p:sldId id="1135" r:id="rId24"/>
    <p:sldId id="1136" r:id="rId25"/>
    <p:sldId id="1137" r:id="rId26"/>
    <p:sldId id="1138" r:id="rId27"/>
    <p:sldId id="1139" r:id="rId28"/>
    <p:sldId id="1140" r:id="rId29"/>
    <p:sldId id="1141" r:id="rId30"/>
    <p:sldId id="1142" r:id="rId31"/>
    <p:sldId id="1086" r:id="rId32"/>
    <p:sldId id="1088" r:id="rId33"/>
    <p:sldId id="1089" r:id="rId34"/>
    <p:sldId id="1090" r:id="rId35"/>
    <p:sldId id="1091" r:id="rId36"/>
    <p:sldId id="1092" r:id="rId37"/>
    <p:sldId id="1093" r:id="rId38"/>
    <p:sldId id="1095" r:id="rId39"/>
    <p:sldId id="1094" r:id="rId40"/>
    <p:sldId id="1143" r:id="rId41"/>
    <p:sldId id="1096" r:id="rId42"/>
    <p:sldId id="1097" r:id="rId43"/>
    <p:sldId id="1098" r:id="rId44"/>
    <p:sldId id="1099" r:id="rId45"/>
    <p:sldId id="1100" r:id="rId46"/>
    <p:sldId id="1101" r:id="rId47"/>
    <p:sldId id="1102" r:id="rId48"/>
    <p:sldId id="1105" r:id="rId49"/>
    <p:sldId id="1112" r:id="rId50"/>
    <p:sldId id="1111" r:id="rId51"/>
    <p:sldId id="1108" r:id="rId5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Mac WQ02392KDA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C33"/>
    <a:srgbClr val="77DEEF"/>
    <a:srgbClr val="9FDEF0"/>
    <a:srgbClr val="B3DF9C"/>
    <a:srgbClr val="A7D090"/>
    <a:srgbClr val="175C97"/>
    <a:srgbClr val="012A50"/>
    <a:srgbClr val="FE1DFF"/>
    <a:srgbClr val="005796"/>
    <a:srgbClr val="BAE1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8"/>
    <p:restoredTop sz="95872"/>
  </p:normalViewPr>
  <p:slideViewPr>
    <p:cSldViewPr snapToGrid="0">
      <p:cViewPr>
        <p:scale>
          <a:sx n="100" d="100"/>
          <a:sy n="100" d="100"/>
        </p:scale>
        <p:origin x="1840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96" y="688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102" d="100"/>
          <a:sy n="102" d="100"/>
        </p:scale>
        <p:origin x="-4936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handoutMaster" Target="handoutMasters/handoutMaster1.xml"/><Relationship Id="rId55" Type="http://schemas.openxmlformats.org/officeDocument/2006/relationships/commentAuthors" Target="commentAuthors.xml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5881CB3-A4B3-774C-8834-9AA7B33D60A8}" type="datetimeFigureOut">
              <a:rPr lang="en-US"/>
              <a:pPr>
                <a:defRPr/>
              </a:pPr>
              <a:t>7/14/17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F80E6B0-18AE-5B44-A1EA-AC7BB03761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480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3AA6AD-4C6C-F54A-83AF-EE84ACA822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87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299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6869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370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1568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24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0704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3AA6AD-4C6C-F54A-83AF-EE84ACA8222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0459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7471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4921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3117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95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584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304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894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408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530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538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594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1102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632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2362200"/>
            <a:ext cx="7086600" cy="1143000"/>
          </a:xfrm>
        </p:spPr>
        <p:txBody>
          <a:bodyPr anchor="t"/>
          <a:lstStyle>
            <a:lvl1pPr>
              <a:defRPr sz="3600" b="1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48000" y="3657600"/>
            <a:ext cx="5791200" cy="2362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34359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67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65113" y="6629983"/>
            <a:ext cx="1391407" cy="156966"/>
          </a:xfrm>
        </p:spPr>
        <p:txBody>
          <a:bodyPr wrap="none" lIns="0" tIns="0" rIns="0" bIns="0" anchor="b">
            <a:sp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054164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66700" y="6569020"/>
            <a:ext cx="2034211" cy="175433"/>
          </a:xfrm>
        </p:spPr>
        <p:txBody>
          <a:bodyPr wrap="none" lIns="0" tIns="0" rIns="0" bIns="0" anchor="b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200"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6754189" y="5989233"/>
            <a:ext cx="2034211" cy="175433"/>
          </a:xfrm>
        </p:spPr>
        <p:txBody>
          <a:bodyPr wrap="none" lIns="0" tIns="0" rIns="0" bIns="0" anchor="b">
            <a:spAutoFit/>
          </a:bodyPr>
          <a:lstStyle>
            <a:lvl1pPr marL="0" indent="0" algn="r">
              <a:lnSpc>
                <a:spcPct val="95000"/>
              </a:lnSpc>
              <a:spcBef>
                <a:spcPts val="0"/>
              </a:spcBef>
              <a:buFontTx/>
              <a:buNone/>
              <a:defRPr sz="1200"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5075873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9822" y="6090444"/>
            <a:ext cx="4112177" cy="541338"/>
          </a:xfrm>
        </p:spPr>
        <p:txBody>
          <a:bodyPr tIns="0" rIns="0" bIns="0" anchor="b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572000" y="6090444"/>
            <a:ext cx="4112433" cy="541338"/>
          </a:xfrm>
        </p:spPr>
        <p:txBody>
          <a:bodyPr tIns="0" rIns="0" bIns="0" anchor="b"/>
          <a:lstStyle>
            <a:lvl1pPr marL="0" indent="0" algn="r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163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35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9205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2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14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1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70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7542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849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0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482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69225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2065" r:id="rId1"/>
    <p:sldLayoutId id="2147492066" r:id="rId2"/>
    <p:sldLayoutId id="2147492067" r:id="rId3"/>
    <p:sldLayoutId id="2147492068" r:id="rId4"/>
    <p:sldLayoutId id="2147492069" r:id="rId5"/>
    <p:sldLayoutId id="2147492070" r:id="rId6"/>
    <p:sldLayoutId id="2147492071" r:id="rId7"/>
    <p:sldLayoutId id="2147492072" r:id="rId8"/>
    <p:sldLayoutId id="2147492073" r:id="rId9"/>
    <p:sldLayoutId id="2147492074" r:id="rId10"/>
    <p:sldLayoutId id="2147492075" r:id="rId11"/>
    <p:sldLayoutId id="2147492076" r:id="rId12"/>
    <p:sldLayoutId id="2147492077" r:id="rId13"/>
    <p:sldLayoutId id="2147492078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CCFFFF"/>
          </a:solidFill>
          <a:latin typeface="Arial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CCFFFF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CCFFFF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CCFFFF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CCFF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124780"/>
          </a:solidFill>
          <a:latin typeface="Arial Bold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124780"/>
          </a:solidFill>
          <a:latin typeface="Arial Bold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124780"/>
          </a:solidFill>
          <a:latin typeface="Arial Bold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124780"/>
          </a:solidFill>
          <a:latin typeface="Arial Bold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CDE7F3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CDE7F3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CDE7F3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CDE7F3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Bruix J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dirty="0" smtClean="0">
                <a:solidFill>
                  <a:srgbClr val="FFFFFF"/>
                </a:solidFill>
              </a:rPr>
              <a:t>2017;389(10064):56-66.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4921140" y="1376220"/>
            <a:ext cx="3346037" cy="834191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err="1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Regorafenib</a:t>
            </a: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 160 mg/d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(n = 379)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4890727" y="3098832"/>
            <a:ext cx="3376450" cy="798754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Placebo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(n = 194)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899323" y="1373911"/>
            <a:ext cx="2609290" cy="2443777"/>
          </a:xfrm>
          <a:prstGeom prst="rect">
            <a:avLst/>
          </a:prstGeom>
          <a:solidFill>
            <a:srgbClr val="005796"/>
          </a:solidFill>
          <a:ln w="127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wrap="square" lIns="182880" tIns="182880" bIns="182880" anchor="ctr" anchorCtr="0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buFont typeface="Arial" pitchFamily="-104" charset="0"/>
              <a:buNone/>
            </a:pPr>
            <a:r>
              <a:rPr lang="en-US" sz="1800" b="1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Eligibility (n = 573)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Patients with HCC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Progression on sorafenib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Child-Pugh A liver function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RESORCE: A Phase III </a:t>
            </a:r>
            <a:r>
              <a:rPr lang="en-US" dirty="0"/>
              <a:t>Trial of </a:t>
            </a:r>
            <a:r>
              <a:rPr lang="en-US" dirty="0" smtClean="0"/>
              <a:t>Second-Line Regorafenib for HCC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83284" y="1437903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19490" y="1313194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</a:rPr>
              <a:t>2:1</a:t>
            </a:r>
            <a:endParaRPr lang="en-US" sz="2000" dirty="0">
              <a:solidFill>
                <a:srgbClr val="FFFFFF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899323" y="4535834"/>
          <a:ext cx="7555702" cy="1647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391"/>
                <a:gridCol w="1605314"/>
                <a:gridCol w="1524115"/>
                <a:gridCol w="1168941"/>
                <a:gridCol w="1168941"/>
              </a:tblGrid>
              <a:tr h="661354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Outcome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Regorafenib</a:t>
                      </a:r>
                    </a:p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(n = 379)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Placebo</a:t>
                      </a:r>
                    </a:p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(n = 194)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HR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-value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493114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Median OS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10.6 mo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7.8 mo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0.63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&lt;0.0001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493114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Median PFS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3.1 mo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1.5 mo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0.46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&lt;0.0001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18" name="Line 14"/>
          <p:cNvSpPr>
            <a:spLocks noChangeShapeType="1"/>
          </p:cNvSpPr>
          <p:nvPr/>
        </p:nvSpPr>
        <p:spPr bwMode="auto">
          <a:xfrm flipV="1">
            <a:off x="4130214" y="1785900"/>
            <a:ext cx="0" cy="6585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 flipV="1">
            <a:off x="4130214" y="1785900"/>
            <a:ext cx="693897" cy="295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24" name="Group 16"/>
          <p:cNvGrpSpPr>
            <a:grpSpLocks/>
          </p:cNvGrpSpPr>
          <p:nvPr/>
        </p:nvGrpSpPr>
        <p:grpSpPr bwMode="auto">
          <a:xfrm rot="10800000" flipH="1">
            <a:off x="4130214" y="3058583"/>
            <a:ext cx="719087" cy="510750"/>
            <a:chOff x="3551" y="1542"/>
            <a:chExt cx="900" cy="1241"/>
          </a:xfrm>
        </p:grpSpPr>
        <p:sp>
          <p:nvSpPr>
            <p:cNvPr id="25" name="Line 17"/>
            <p:cNvSpPr>
              <a:spLocks noChangeShapeType="1"/>
            </p:cNvSpPr>
            <p:nvPr/>
          </p:nvSpPr>
          <p:spPr bwMode="auto">
            <a:xfrm flipV="1">
              <a:off x="3551" y="1542"/>
              <a:ext cx="0" cy="1241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6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8" name="Line 2"/>
          <p:cNvSpPr>
            <a:spLocks noChangeShapeType="1"/>
          </p:cNvSpPr>
          <p:nvPr/>
        </p:nvSpPr>
        <p:spPr bwMode="auto">
          <a:xfrm>
            <a:off x="3515099" y="2684937"/>
            <a:ext cx="316299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31" name="Group 24"/>
          <p:cNvGrpSpPr>
            <a:grpSpLocks/>
          </p:cNvGrpSpPr>
          <p:nvPr/>
        </p:nvGrpSpPr>
        <p:grpSpPr bwMode="auto">
          <a:xfrm>
            <a:off x="3742470" y="2221893"/>
            <a:ext cx="914400" cy="914400"/>
            <a:chOff x="1872" y="1584"/>
            <a:chExt cx="576" cy="576"/>
          </a:xfrm>
        </p:grpSpPr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1872" y="1584"/>
              <a:ext cx="576" cy="576"/>
            </a:xfrm>
            <a:prstGeom prst="ellipse">
              <a:avLst/>
            </a:prstGeom>
            <a:solidFill>
              <a:srgbClr val="FE701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/>
                <a:ea typeface="MS PGothic" charset="0"/>
                <a:cs typeface=""/>
              </a:endParaRPr>
            </a:p>
          </p:txBody>
        </p:sp>
        <p:sp>
          <p:nvSpPr>
            <p:cNvPr id="35" name="Rectangle 13"/>
            <p:cNvSpPr>
              <a:spLocks noChangeArrowheads="1"/>
            </p:cNvSpPr>
            <p:nvPr/>
          </p:nvSpPr>
          <p:spPr bwMode="auto">
            <a:xfrm>
              <a:off x="1920" y="163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prstClr val="white"/>
                  </a:solidFill>
                  <a:ea typeface="MS PGothic" charset="0"/>
                  <a:cs typeface="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240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El-Khoueiry AB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dirty="0" smtClean="0">
                <a:solidFill>
                  <a:srgbClr val="FFFFFF"/>
                </a:solidFill>
              </a:rPr>
              <a:t>2017;389(10088):2492-502.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CheckMate 040: Survival Results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255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17220"/>
              </p:ext>
            </p:extLst>
          </p:nvPr>
        </p:nvGraphicFramePr>
        <p:xfrm>
          <a:off x="759178" y="1052398"/>
          <a:ext cx="7622468" cy="3492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170"/>
                <a:gridCol w="2136959"/>
                <a:gridCol w="2204339"/>
              </a:tblGrid>
              <a:tr h="73367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Outcomes 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Dose escalation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(n = 48)*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Dose expansion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(n = 214)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</a:rPr>
                        <a:t>†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48002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Median OS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15 mo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NR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44800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   6-month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OS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66%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83%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44800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   9-month OS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66%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74%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44538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Median PFS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3.4 mo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4.0 mo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48953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   6-month PFS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Not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reported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37%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44800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   9-month PFS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Not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reported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28%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8316" y="5243908"/>
            <a:ext cx="1832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NR = not reached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5697011"/>
            <a:ext cx="7769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rgbClr val="FFFF00"/>
                </a:solidFill>
              </a:rPr>
              <a:t>Median OS – uninfected, prior </a:t>
            </a:r>
            <a:r>
              <a:rPr lang="en-US" sz="2000" dirty="0" err="1">
                <a:solidFill>
                  <a:srgbClr val="FFFF00"/>
                </a:solidFill>
              </a:rPr>
              <a:t>sorafenib</a:t>
            </a:r>
            <a:r>
              <a:rPr lang="en-US" sz="2000" dirty="0">
                <a:solidFill>
                  <a:srgbClr val="FFFF00"/>
                </a:solidFill>
              </a:rPr>
              <a:t> in </a:t>
            </a:r>
            <a:r>
              <a:rPr lang="en-US" sz="2000" dirty="0" smtClean="0">
                <a:solidFill>
                  <a:srgbClr val="FFFF00"/>
                </a:solidFill>
              </a:rPr>
              <a:t>dose-expansion phase (n = 57) = 13.2 mo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9178" y="4677975"/>
            <a:ext cx="5727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* 37/48 (77%) had previously received sorafenib</a:t>
            </a:r>
          </a:p>
          <a:p>
            <a:r>
              <a:rPr lang="en-US" sz="1600" baseline="30000" dirty="0" smtClean="0">
                <a:solidFill>
                  <a:srgbClr val="FFFFFF"/>
                </a:solidFill>
              </a:rPr>
              <a:t>† </a:t>
            </a:r>
            <a:r>
              <a:rPr lang="en-US" sz="1600" dirty="0" smtClean="0">
                <a:solidFill>
                  <a:srgbClr val="FFFFFF"/>
                </a:solidFill>
              </a:rPr>
              <a:t>145/214 </a:t>
            </a:r>
            <a:r>
              <a:rPr lang="en-US" sz="1600" dirty="0">
                <a:solidFill>
                  <a:srgbClr val="FFFFFF"/>
                </a:solidFill>
              </a:rPr>
              <a:t>(68%) of patients had previously received </a:t>
            </a:r>
            <a:r>
              <a:rPr lang="en-US" sz="1600" dirty="0" smtClean="0">
                <a:solidFill>
                  <a:srgbClr val="FFFFFF"/>
                </a:solidFill>
              </a:rPr>
              <a:t>sorafenib</a:t>
            </a:r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42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El-Khoueiry AB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dirty="0" smtClean="0">
                <a:solidFill>
                  <a:srgbClr val="FFFFFF"/>
                </a:solidFill>
              </a:rPr>
              <a:t>2017;389(10088):2492-502.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CheckMate 040: Treatment Outcomes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255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130103"/>
              </p:ext>
            </p:extLst>
          </p:nvPr>
        </p:nvGraphicFramePr>
        <p:xfrm>
          <a:off x="759179" y="1538111"/>
          <a:ext cx="7622467" cy="3130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169"/>
                <a:gridCol w="2136959"/>
                <a:gridCol w="2204339"/>
              </a:tblGrid>
              <a:tr h="670699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Nivolumab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Dose escalation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(n = 48)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Dose expansion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(n = 214)</a:t>
                      </a:r>
                      <a:endParaRPr lang="en-US" sz="1800" b="1" baseline="300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61486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ORR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7 (15%)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42 (20%)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61486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Median DoR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17 mo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9.9 mo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61486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DCR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28 (58%)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138 (64%)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61486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9-month OS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66%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74%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36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Ongoing Trials of Immune Checkpoint Inhibitors for Patients with Advanced HCC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255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069512"/>
              </p:ext>
            </p:extLst>
          </p:nvPr>
        </p:nvGraphicFramePr>
        <p:xfrm>
          <a:off x="474564" y="1201077"/>
          <a:ext cx="8306181" cy="4662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1342"/>
                <a:gridCol w="590494"/>
                <a:gridCol w="850900"/>
                <a:gridCol w="2389814"/>
                <a:gridCol w="2593631"/>
              </a:tblGrid>
              <a:tr h="42583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Trial name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/identifier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Phase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Setting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Treatment arms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57011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CheckMate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459 (NCT02576509)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726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III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First line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Nivolumab</a:t>
                      </a:r>
                    </a:p>
                    <a:p>
                      <a:pPr marL="28575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211756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CheckMate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040</a:t>
                      </a:r>
                      <a:br>
                        <a:rPr lang="en-US" sz="1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(NCT01658878)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620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I/II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u="sng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US" sz="1600" b="1" u="sng" baseline="0" dirty="0" smtClean="0">
                          <a:solidFill>
                            <a:schemeClr val="bg1"/>
                          </a:solidFill>
                        </a:rPr>
                        <a:t> parts*</a:t>
                      </a:r>
                      <a:r>
                        <a:rPr lang="en-US" sz="1600" b="1" u="sng" dirty="0" smtClean="0">
                          <a:solidFill>
                            <a:schemeClr val="bg1"/>
                          </a:solidFill>
                        </a:rPr>
                        <a:t>/5 cohorts (C1-5)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en-US" sz="1600" b="0" u="none" dirty="0" smtClean="0">
                          <a:solidFill>
                            <a:schemeClr val="bg1"/>
                          </a:solidFill>
                        </a:rPr>
                        <a:t>Uninfected 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en-US" sz="1600" b="0" u="none" dirty="0" smtClean="0">
                          <a:solidFill>
                            <a:schemeClr val="bg1"/>
                          </a:solidFill>
                        </a:rPr>
                        <a:t>HCV infected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en-US" sz="1600" b="0" u="none" dirty="0" smtClean="0">
                          <a:solidFill>
                            <a:schemeClr val="bg1"/>
                          </a:solidFill>
                        </a:rPr>
                        <a:t>HBV</a:t>
                      </a:r>
                      <a:r>
                        <a:rPr lang="en-US" sz="1600" b="0" u="none" baseline="0" dirty="0" smtClean="0">
                          <a:solidFill>
                            <a:schemeClr val="bg1"/>
                          </a:solidFill>
                        </a:rPr>
                        <a:t> infected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en-US" sz="1600" b="0" u="none" baseline="0" dirty="0" smtClean="0">
                          <a:solidFill>
                            <a:schemeClr val="bg1"/>
                          </a:solidFill>
                        </a:rPr>
                        <a:t>Advanced HCC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en-US" sz="1600" b="0" u="none" baseline="0" dirty="0" smtClean="0">
                          <a:solidFill>
                            <a:schemeClr val="bg1"/>
                          </a:solidFill>
                        </a:rPr>
                        <a:t>Child-Pugh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Nivo at different doses (C1-3)</a:t>
                      </a:r>
                    </a:p>
                    <a:p>
                      <a:pPr marL="28575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Nivo at a specific dose (C1-3)</a:t>
                      </a:r>
                    </a:p>
                    <a:p>
                      <a:pPr marL="28575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1L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Nivo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vs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(C4)</a:t>
                      </a: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Nivo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vs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ipilimumab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(C4)</a:t>
                      </a:r>
                    </a:p>
                    <a:p>
                      <a:pPr marL="28575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Nivo (C5)</a:t>
                      </a: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121853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16-C-0135 (NCT02821754)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90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I/II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arenR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Advanced BCLC Stage B/C</a:t>
                      </a:r>
                    </a:p>
                    <a:p>
                      <a:pPr marL="342900" indent="-342900" algn="l">
                        <a:buAutoNum type="arabicParenR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Intra/extrahepatic cholangiocarcinoma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Tremelimumab +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durvalumab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+/- (TACE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or RFA or </a:t>
                      </a:r>
                      <a:r>
                        <a:rPr lang="en-US" sz="1600" baseline="0" dirty="0" err="1" smtClean="0">
                          <a:solidFill>
                            <a:schemeClr val="bg1"/>
                          </a:solidFill>
                        </a:rPr>
                        <a:t>cryoablation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) (C1)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Clinicaltrials.gov (Accessed July 2017).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564" y="6052851"/>
            <a:ext cx="5124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*</a:t>
            </a:r>
            <a:r>
              <a:rPr lang="en-US" sz="1600" baseline="30000" dirty="0" smtClean="0">
                <a:solidFill>
                  <a:srgbClr val="FFFFFF"/>
                </a:solidFill>
              </a:rPr>
              <a:t> </a:t>
            </a:r>
            <a:r>
              <a:rPr lang="en-US" sz="1600" dirty="0" smtClean="0">
                <a:solidFill>
                  <a:srgbClr val="FFFFFF"/>
                </a:solidFill>
              </a:rPr>
              <a:t>The 2 parts are dose escalation and dose expansion.</a:t>
            </a:r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25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Sangro B et al. </a:t>
            </a:r>
            <a:r>
              <a:rPr lang="en-US" sz="1600" i="1" dirty="0" smtClean="0">
                <a:solidFill>
                  <a:srgbClr val="FFFFFF"/>
                </a:solidFill>
              </a:rPr>
              <a:t>J Hepatol </a:t>
            </a:r>
            <a:r>
              <a:rPr lang="en-US" sz="1600" dirty="0" smtClean="0">
                <a:solidFill>
                  <a:srgbClr val="FFFFFF"/>
                </a:solidFill>
              </a:rPr>
              <a:t>2013;59(1):81-8.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II Trial of Tremelimumab Monotherapy in HCC with Chronic Hepatitis 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255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832556" y="1768943"/>
          <a:ext cx="7474665" cy="3597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6589"/>
                <a:gridCol w="2948076"/>
              </a:tblGrid>
              <a:tr h="7626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Outcomes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n = 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70869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ORR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17.6%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70869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DCR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76.4%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70869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Time to progression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6.48 mo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70869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Median OS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8.2 mo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6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Clinicaltrials.gov (Accessed July 2017).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CheckMate 040 Trial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466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880468"/>
              </p:ext>
            </p:extLst>
          </p:nvPr>
        </p:nvGraphicFramePr>
        <p:xfrm>
          <a:off x="347951" y="1417321"/>
          <a:ext cx="8567449" cy="3609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0092"/>
                <a:gridCol w="551342"/>
                <a:gridCol w="958285"/>
                <a:gridCol w="2100351"/>
                <a:gridCol w="3227379"/>
              </a:tblGrid>
              <a:tr h="96433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Trial name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/identifier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Phase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Setting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Treatment arms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264539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CheckMate 040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(NCT01658878)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620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I/II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u="sng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US" sz="1600" b="1" u="sng" baseline="0" dirty="0" smtClean="0">
                          <a:solidFill>
                            <a:schemeClr val="bg1"/>
                          </a:solidFill>
                        </a:rPr>
                        <a:t> parts*</a:t>
                      </a:r>
                      <a:r>
                        <a:rPr lang="en-US" sz="1600" b="1" u="sng" dirty="0" smtClean="0">
                          <a:solidFill>
                            <a:schemeClr val="bg1"/>
                          </a:solidFill>
                        </a:rPr>
                        <a:t>/5 cohorts </a:t>
                      </a:r>
                      <a:br>
                        <a:rPr lang="en-US" sz="1600" b="1" u="sng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600" b="1" u="sng" dirty="0" smtClean="0">
                          <a:solidFill>
                            <a:schemeClr val="bg1"/>
                          </a:solidFill>
                        </a:rPr>
                        <a:t>(C1-5)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en-US" sz="1600" b="0" u="none" dirty="0" smtClean="0">
                          <a:solidFill>
                            <a:schemeClr val="bg1"/>
                          </a:solidFill>
                        </a:rPr>
                        <a:t>Uninfected 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en-US" sz="1600" b="0" u="none" dirty="0" smtClean="0">
                          <a:solidFill>
                            <a:schemeClr val="bg1"/>
                          </a:solidFill>
                        </a:rPr>
                        <a:t>HCV infected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en-US" sz="1600" b="0" u="none" dirty="0" smtClean="0">
                          <a:solidFill>
                            <a:schemeClr val="bg1"/>
                          </a:solidFill>
                        </a:rPr>
                        <a:t>HBV</a:t>
                      </a:r>
                      <a:r>
                        <a:rPr lang="en-US" sz="1600" b="0" u="none" baseline="0" dirty="0" smtClean="0">
                          <a:solidFill>
                            <a:schemeClr val="bg1"/>
                          </a:solidFill>
                        </a:rPr>
                        <a:t> infected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en-US" sz="1600" b="0" u="none" baseline="0" dirty="0" smtClean="0">
                          <a:solidFill>
                            <a:schemeClr val="bg1"/>
                          </a:solidFill>
                        </a:rPr>
                        <a:t>Advanced HCC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en-US" sz="1600" b="0" u="none" baseline="0" dirty="0" smtClean="0">
                          <a:solidFill>
                            <a:schemeClr val="bg1"/>
                          </a:solidFill>
                        </a:rPr>
                        <a:t>Child-Pugh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Nivo at different doses (C1-3)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Nivo at a specific dose (C1-3)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1L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Nivo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vs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(C4)</a:t>
                      </a: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Nivo +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ipilimumab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(C4)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charset="0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Nivo (C5)</a:t>
                      </a: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7910" y="5603971"/>
            <a:ext cx="5124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*</a:t>
            </a:r>
            <a:r>
              <a:rPr lang="en-US" sz="1600" baseline="30000" dirty="0" smtClean="0">
                <a:solidFill>
                  <a:srgbClr val="FFFFFF"/>
                </a:solidFill>
              </a:rPr>
              <a:t> </a:t>
            </a:r>
            <a:r>
              <a:rPr lang="en-US" sz="1600" dirty="0" smtClean="0">
                <a:solidFill>
                  <a:srgbClr val="FFFFFF"/>
                </a:solidFill>
              </a:rPr>
              <a:t>The 2 parts are dose escalation and dose expansion.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81570" y="3835562"/>
            <a:ext cx="3233829" cy="3657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3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48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230900" y="0"/>
            <a:ext cx="8759768" cy="1284297"/>
          </a:xfrm>
        </p:spPr>
        <p:txBody>
          <a:bodyPr/>
          <a:lstStyle/>
          <a:p>
            <a:r>
              <a:rPr lang="en-US" dirty="0" smtClean="0"/>
              <a:t>CheckMate 040: Select Adverse Events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20238" y="171347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53594"/>
              </p:ext>
            </p:extLst>
          </p:nvPr>
        </p:nvGraphicFramePr>
        <p:xfrm>
          <a:off x="588348" y="1459661"/>
          <a:ext cx="7941500" cy="3213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0653"/>
                <a:gridCol w="1673917"/>
                <a:gridCol w="1468108"/>
                <a:gridCol w="1401226"/>
                <a:gridCol w="1367596"/>
              </a:tblGrid>
              <a:tr h="616696">
                <a:tc rowSpan="2"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Dose-escalation cohort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Nivolumab 3 mg/kg (n = 10)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All patients</a:t>
                      </a:r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 (n = 48)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518288">
                <a:tc vMerge="1"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BAE1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All grades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Grade 3/4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All grades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Grade 3/4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67736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Increased</a:t>
                      </a:r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 AST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 (10%)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 (10%)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10 (21%)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5 (10%)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487816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Increased ALT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2 (20%)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 (10%)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7 (15%)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3 (6%)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487816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Increased</a:t>
                      </a:r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 lipase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2 (20%)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 (10%)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10 (21%)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6 (13%)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425363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Increased amylase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2 (20%)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 (10%)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9 (19%)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2 (4%)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El-Khoueiry AB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dirty="0" smtClean="0">
                <a:solidFill>
                  <a:srgbClr val="FFFFFF"/>
                </a:solidFill>
              </a:rPr>
              <a:t>2017;389(10088):2492-502.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8348" y="4926816"/>
            <a:ext cx="7941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FFFF"/>
                </a:solidFill>
              </a:rPr>
              <a:t>One patient without viral </a:t>
            </a:r>
            <a:r>
              <a:rPr lang="en-US" sz="1800" dirty="0" smtClean="0">
                <a:solidFill>
                  <a:srgbClr val="FFFFFF"/>
                </a:solidFill>
              </a:rPr>
              <a:t>hepatitis who </a:t>
            </a:r>
            <a:r>
              <a:rPr lang="en-US" sz="1800" dirty="0">
                <a:solidFill>
                  <a:srgbClr val="FFFFFF"/>
                </a:solidFill>
              </a:rPr>
              <a:t>received </a:t>
            </a:r>
            <a:r>
              <a:rPr lang="en-US" sz="1800" dirty="0" smtClean="0">
                <a:solidFill>
                  <a:srgbClr val="FFFFFF"/>
                </a:solidFill>
              </a:rPr>
              <a:t>nivolumab </a:t>
            </a:r>
            <a:r>
              <a:rPr lang="en-US" sz="1800" dirty="0">
                <a:solidFill>
                  <a:srgbClr val="FFFFFF"/>
                </a:solidFill>
              </a:rPr>
              <a:t>3 mg/kg discontinued due </a:t>
            </a:r>
            <a:r>
              <a:rPr lang="en-US" sz="1800" dirty="0" smtClean="0">
                <a:solidFill>
                  <a:srgbClr val="FFFFFF"/>
                </a:solidFill>
              </a:rPr>
              <a:t>to treatment-related </a:t>
            </a:r>
            <a:r>
              <a:rPr lang="en-US" sz="1800" dirty="0">
                <a:solidFill>
                  <a:srgbClr val="FFFFFF"/>
                </a:solidFill>
              </a:rPr>
              <a:t>ALT and AST increases </a:t>
            </a:r>
            <a:r>
              <a:rPr lang="en-US" sz="1800" dirty="0" smtClean="0">
                <a:solidFill>
                  <a:srgbClr val="FFFFFF"/>
                </a:solidFill>
              </a:rPr>
              <a:t>without concomitant </a:t>
            </a:r>
            <a:r>
              <a:rPr lang="en-US" sz="1800" dirty="0">
                <a:solidFill>
                  <a:srgbClr val="FFFFFF"/>
                </a:solidFill>
              </a:rPr>
              <a:t>changes in liver </a:t>
            </a:r>
            <a:r>
              <a:rPr lang="en-US" sz="1800" dirty="0" smtClean="0">
                <a:solidFill>
                  <a:srgbClr val="FFFFFF"/>
                </a:solidFill>
              </a:rPr>
              <a:t>function.</a:t>
            </a:r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65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1958" y="4585239"/>
            <a:ext cx="7126602" cy="830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Patient is placed on surveillance and is alive 4 years later with no evidence </a:t>
            </a:r>
            <a:r>
              <a:rPr lang="en-US" b="1" smtClean="0">
                <a:solidFill>
                  <a:srgbClr val="FFFF00"/>
                </a:solidFill>
              </a:rPr>
              <a:t>of recurrence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A 74-year-old man presents with chronic hepatitis B with no evidence of portal hypertension or cirrhosis.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Patient has a single </a:t>
            </a:r>
            <a:r>
              <a:rPr lang="en-US" dirty="0" smtClean="0"/>
              <a:t>6.5-cm </a:t>
            </a:r>
            <a:r>
              <a:rPr lang="en-US" dirty="0"/>
              <a:t>lesion and is diagnosed with moderately differentiated HCC with microscopic vascular invasion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Patient underwent surgical liver resection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The margins were </a:t>
            </a:r>
            <a:r>
              <a:rPr lang="en-US" dirty="0" smtClean="0"/>
              <a:t>negative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90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153400" cy="534828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A 71-year-old man with hepatitis B presents with abdominal pain and weight loss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He has elevated liver enzymes with an </a:t>
            </a:r>
            <a:r>
              <a:rPr lang="en-US" dirty="0" smtClean="0"/>
              <a:t>alpha-fetoprotein </a:t>
            </a:r>
            <a:r>
              <a:rPr lang="en-US" dirty="0"/>
              <a:t>level of 1,000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Imaging revealed a </a:t>
            </a:r>
            <a:r>
              <a:rPr lang="en-US" dirty="0" err="1"/>
              <a:t>heterogenously</a:t>
            </a:r>
            <a:r>
              <a:rPr lang="en-US" dirty="0"/>
              <a:t> enhancing infiltrating mass of 6 cm with extension of the </a:t>
            </a:r>
            <a:r>
              <a:rPr lang="en-US" dirty="0" smtClean="0"/>
              <a:t>tumor.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.AppleSystemUIFont" charset="-120"/>
              <a:buChar char="–"/>
            </a:pPr>
            <a:r>
              <a:rPr lang="en-US" dirty="0" smtClean="0"/>
              <a:t>He </a:t>
            </a:r>
            <a:r>
              <a:rPr lang="en-US" dirty="0"/>
              <a:t>has tumor thrombosis into the right and left portal veins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46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9702" y="5734502"/>
            <a:ext cx="7601419" cy="830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solidFill>
                  <a:srgbClr val="FFFF00"/>
                </a:solidFill>
              </a:rPr>
              <a:t>R</a:t>
            </a:r>
            <a:r>
              <a:rPr lang="en-US" b="1" dirty="0" smtClean="0">
                <a:solidFill>
                  <a:srgbClr val="FFFF00"/>
                </a:solidFill>
              </a:rPr>
              <a:t>eceived first-line sorafenib </a:t>
            </a:r>
            <a:r>
              <a:rPr lang="en-US" b="1" dirty="0" smtClean="0">
                <a:solidFill>
                  <a:srgbClr val="FFFF00"/>
                </a:solidFill>
                <a:sym typeface="Wingdings"/>
              </a:rPr>
              <a:t> nivolumab for about 14 months on a trial</a:t>
            </a:r>
            <a:r>
              <a:rPr lang="en-US" b="1" dirty="0" smtClean="0">
                <a:solidFill>
                  <a:srgbClr val="FFFF00"/>
                </a:solidFill>
              </a:rPr>
              <a:t> upon progression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032353"/>
            <a:ext cx="7772400" cy="534828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A 71-year-old man with hepatitis B presents with abdominal pain and weight loss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He has elevated liver enzymes with an </a:t>
            </a:r>
            <a:r>
              <a:rPr lang="en-US" sz="2200" dirty="0" smtClean="0"/>
              <a:t>alpha-fetoprotein </a:t>
            </a:r>
            <a:r>
              <a:rPr lang="en-US" sz="2200" dirty="0"/>
              <a:t>(AFP) level of 1,000 ng/mL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Imaging revealed a </a:t>
            </a:r>
            <a:r>
              <a:rPr lang="en-US" sz="2200" dirty="0" err="1"/>
              <a:t>heterogenously</a:t>
            </a:r>
            <a:r>
              <a:rPr lang="en-US" sz="2200" dirty="0"/>
              <a:t> enhancing infiltrating mass of 6 cm with extension of the tumor.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.AppleSystemUIFont" charset="-120"/>
              <a:buChar char="–"/>
            </a:pPr>
            <a:r>
              <a:rPr lang="en-US" sz="2200" dirty="0"/>
              <a:t>He has tumor thrombosis into the right and left portal veins.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A biopsy revealed poorly differentiated HCC and Child-Pugh A cirrhosis.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Patient is diagnosed with BCLC Stage C HCC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8737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59" y="4659560"/>
            <a:ext cx="8442959" cy="830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FFFF00"/>
                </a:solidFill>
              </a:rPr>
              <a:t>Received TACE with doxorubicin beads </a:t>
            </a:r>
            <a:r>
              <a:rPr lang="en-US" b="1" dirty="0" smtClean="0">
                <a:solidFill>
                  <a:srgbClr val="FFFF00"/>
                </a:solidFill>
                <a:sym typeface="Wingdings"/>
              </a:rPr>
              <a:t> response, but with residual disease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A 68-year-old woman without viral hepatitis B, but with a metabolic syndrome, diabetes and steatohepatitis NASH presents with upper-quadrant pain and weight loss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Patient is diagnosed with NASH-related HCC with Child-Pugh A cirrhosis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Ultrasound revealed 2 liver masses, 4 and 6.5 </a:t>
            </a:r>
            <a:r>
              <a:rPr lang="en-US" dirty="0" smtClean="0"/>
              <a:t>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42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06133" y="1977463"/>
          <a:ext cx="7728558" cy="2657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165"/>
                <a:gridCol w="1676627"/>
                <a:gridCol w="1591821"/>
                <a:gridCol w="1076447"/>
                <a:gridCol w="1202498"/>
              </a:tblGrid>
              <a:tr h="742207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SHARP</a:t>
                      </a:r>
                      <a:r>
                        <a:rPr lang="en-US" sz="1900" baseline="0" dirty="0" smtClean="0">
                          <a:solidFill>
                            <a:schemeClr val="bg1"/>
                          </a:solidFill>
                        </a:rPr>
                        <a:t> trial</a:t>
                      </a:r>
                      <a:r>
                        <a:rPr lang="en-US" sz="1900" baseline="30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900" baseline="300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Sorafenib</a:t>
                      </a:r>
                    </a:p>
                    <a:p>
                      <a:pPr algn="ctr"/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(n = 299)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Placebo</a:t>
                      </a:r>
                    </a:p>
                    <a:p>
                      <a:pPr algn="ctr"/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(n = 303)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HR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-value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580637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Median</a:t>
                      </a:r>
                      <a:r>
                        <a:rPr lang="en-US" sz="1900" baseline="0" dirty="0" smtClean="0">
                          <a:solidFill>
                            <a:schemeClr val="bg1"/>
                          </a:solidFill>
                        </a:rPr>
                        <a:t> OS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10.7 mo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7.9 mo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0.69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&lt;0.001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753687"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bg1"/>
                          </a:solidFill>
                        </a:rPr>
                        <a:t>Asia-Pacific</a:t>
                      </a:r>
                      <a:r>
                        <a:rPr lang="en-US" sz="1900" b="1" baseline="0" dirty="0" smtClean="0">
                          <a:solidFill>
                            <a:schemeClr val="bg1"/>
                          </a:solidFill>
                        </a:rPr>
                        <a:t> trial</a:t>
                      </a:r>
                      <a:r>
                        <a:rPr lang="en-US" sz="1900" b="1" baseline="30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900" b="1" baseline="300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 smtClean="0">
                          <a:solidFill>
                            <a:schemeClr val="bg1"/>
                          </a:solidFill>
                        </a:rPr>
                        <a:t>Sorafenib</a:t>
                      </a:r>
                    </a:p>
                    <a:p>
                      <a:pPr algn="ctr"/>
                      <a:r>
                        <a:rPr lang="en-US" sz="1900" b="1" dirty="0" smtClean="0">
                          <a:solidFill>
                            <a:schemeClr val="bg1"/>
                          </a:solidFill>
                        </a:rPr>
                        <a:t>(n = 150)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 smtClean="0">
                          <a:solidFill>
                            <a:schemeClr val="bg1"/>
                          </a:solidFill>
                        </a:rPr>
                        <a:t>Placebo</a:t>
                      </a:r>
                    </a:p>
                    <a:p>
                      <a:pPr algn="ctr"/>
                      <a:r>
                        <a:rPr lang="en-US" sz="1900" b="1" dirty="0" smtClean="0">
                          <a:solidFill>
                            <a:schemeClr val="bg1"/>
                          </a:solidFill>
                        </a:rPr>
                        <a:t>(n = 76)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 smtClean="0">
                          <a:solidFill>
                            <a:schemeClr val="bg1"/>
                          </a:solidFill>
                        </a:rPr>
                        <a:t>HR</a:t>
                      </a:r>
                      <a:endParaRPr lang="en-US" sz="19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sz="1900" b="1" dirty="0" smtClean="0">
                          <a:solidFill>
                            <a:schemeClr val="bg1"/>
                          </a:solidFill>
                        </a:rPr>
                        <a:t>-value</a:t>
                      </a:r>
                      <a:endParaRPr lang="en-US" sz="19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580637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Median OS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6.5 mo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4.2 mo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0.68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0.014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6245126"/>
            <a:ext cx="8942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 smtClean="0">
                <a:solidFill>
                  <a:srgbClr val="FFFFFF"/>
                </a:solidFill>
              </a:rPr>
              <a:t>1 </a:t>
            </a:r>
            <a:r>
              <a:rPr lang="en-US" sz="1600" dirty="0" err="1" smtClean="0">
                <a:solidFill>
                  <a:srgbClr val="FFFFFF"/>
                </a:solidFill>
              </a:rPr>
              <a:t>Llovet</a:t>
            </a:r>
            <a:r>
              <a:rPr lang="en-US" sz="1600" dirty="0" smtClean="0">
                <a:solidFill>
                  <a:srgbClr val="FFFFFF"/>
                </a:solidFill>
              </a:rPr>
              <a:t> JM et al. </a:t>
            </a:r>
            <a:r>
              <a:rPr lang="en-US" sz="1600" i="1" dirty="0" smtClean="0">
                <a:solidFill>
                  <a:srgbClr val="FFFFFF"/>
                </a:solidFill>
              </a:rPr>
              <a:t>N Engl J Med </a:t>
            </a:r>
            <a:r>
              <a:rPr lang="en-US" sz="1600" dirty="0" smtClean="0">
                <a:solidFill>
                  <a:srgbClr val="FFFFFF"/>
                </a:solidFill>
              </a:rPr>
              <a:t>2008;359(4):378-90;</a:t>
            </a:r>
          </a:p>
          <a:p>
            <a:r>
              <a:rPr lang="en-US" sz="1600" baseline="30000" dirty="0" smtClean="0">
                <a:solidFill>
                  <a:srgbClr val="FFFFFF"/>
                </a:solidFill>
              </a:rPr>
              <a:t>2 </a:t>
            </a:r>
            <a:r>
              <a:rPr lang="en-US" sz="1600" dirty="0" smtClean="0">
                <a:solidFill>
                  <a:srgbClr val="FFFFFF"/>
                </a:solidFill>
              </a:rPr>
              <a:t>Cheng AL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Oncol </a:t>
            </a:r>
            <a:r>
              <a:rPr lang="en-US" sz="1600" dirty="0" smtClean="0">
                <a:solidFill>
                  <a:srgbClr val="FFFFFF"/>
                </a:solidFill>
              </a:rPr>
              <a:t>2009;10(1):25-34.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Phase III Trials of </a:t>
            </a:r>
            <a:r>
              <a:rPr lang="en-US" dirty="0" err="1">
                <a:solidFill>
                  <a:srgbClr val="BBE0E3"/>
                </a:solidFill>
              </a:rPr>
              <a:t>Sorafenib</a:t>
            </a:r>
            <a:r>
              <a:rPr lang="en-US" dirty="0">
                <a:solidFill>
                  <a:srgbClr val="BBE0E3"/>
                </a:solidFill>
              </a:rPr>
              <a:t> in </a:t>
            </a:r>
            <a:r>
              <a:rPr lang="en-US" dirty="0" smtClean="0">
                <a:solidFill>
                  <a:srgbClr val="BBE0E3"/>
                </a:solidFill>
              </a:rPr>
              <a:t>HCC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78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8491" y="4735760"/>
            <a:ext cx="7863841" cy="15696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FFFF00"/>
                </a:solidFill>
                <a:sym typeface="Wingdings"/>
              </a:rPr>
              <a:t>RFA therapy  observation for 14 months with no active disease  developed new liver lesion adjacent to treated large mass with invasion into the main portal vein  </a:t>
            </a:r>
            <a:r>
              <a:rPr lang="en-US" b="1" dirty="0" err="1" smtClean="0">
                <a:solidFill>
                  <a:srgbClr val="FFFF00"/>
                </a:solidFill>
                <a:sym typeface="Wingdings"/>
              </a:rPr>
              <a:t>sorafenib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Discussion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344036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A 68-year-old woman without viral hepatitis B, but with a metabolic syndrome, diabetes and steatohepatitis NASH presents with upper-quadrant pain and weight loss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Patient is diagnosed with NASH-related HCC with Child-Pugh A cirrhosis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Ultrasound revealed 2 liver masses, 4 and 6.5 cm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/>
              <a:t>Received TACE with doxorubicin beads </a:t>
            </a:r>
            <a:r>
              <a:rPr lang="en-US" sz="2200" dirty="0">
                <a:sym typeface="Wingdings"/>
              </a:rPr>
              <a:t> </a:t>
            </a:r>
            <a:r>
              <a:rPr lang="en-US" sz="2200" dirty="0" smtClean="0">
                <a:sym typeface="Wingdings"/>
              </a:rPr>
              <a:t>response</a:t>
            </a:r>
            <a:r>
              <a:rPr lang="en-US" sz="2200" dirty="0">
                <a:sym typeface="Wingdings"/>
              </a:rPr>
              <a:t>, but with residual </a:t>
            </a:r>
            <a:r>
              <a:rPr lang="en-US" sz="2200" dirty="0" smtClean="0">
                <a:sym typeface="Wingdings"/>
              </a:rPr>
              <a:t>disease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4275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Discussion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799" y="1295400"/>
            <a:ext cx="7882003" cy="534828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A 69-year-old man with a compensated HCV-cirrhosis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/>
              <a:t>2012: Patient has a single HCC (6 cm), no macrovascular invasion (MVI) or extrahepatic spread (EHS) Child-Pugh A, ECOG PS 0, bilirubin level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 </a:t>
            </a:r>
            <a:r>
              <a:rPr lang="en-US" dirty="0"/>
              <a:t>mg/</a:t>
            </a:r>
            <a:r>
              <a:rPr lang="en-US" dirty="0" err="1"/>
              <a:t>dL</a:t>
            </a:r>
            <a:r>
              <a:rPr lang="en-US" dirty="0"/>
              <a:t> and no portal hypertension 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.AppleSystemUIFont" charset="-120"/>
              <a:buChar char="–"/>
            </a:pPr>
            <a:r>
              <a:rPr lang="en-US" i="1" dirty="0">
                <a:solidFill>
                  <a:srgbClr val="FF0000"/>
                </a:solidFill>
              </a:rPr>
              <a:t>Segmental resection: R0, no satellites, microvascular invasion 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29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Liver Transplantation for Small HCC in Patients with Cirrhosis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3508946"/>
            <a:ext cx="7772400" cy="2334735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en-US" sz="2000" dirty="0"/>
              <a:t>Overall mortality rate (n = 48) = 17%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en-US" sz="2000" dirty="0"/>
              <a:t>In this group of 48 patients with early-stage tumors, </a:t>
            </a:r>
            <a:r>
              <a:rPr lang="en-US" sz="2000" dirty="0" smtClean="0"/>
              <a:t>tumor–node-metastasis </a:t>
            </a:r>
            <a:r>
              <a:rPr lang="en-US" sz="2000" dirty="0"/>
              <a:t>status, the number of tumors, the serum AFP concentration, treatment received before </a:t>
            </a:r>
            <a:r>
              <a:rPr lang="en-US" sz="2000" dirty="0" smtClean="0"/>
              <a:t>transplantation </a:t>
            </a:r>
            <a:r>
              <a:rPr lang="en-US" sz="2000" dirty="0"/>
              <a:t>and 10 other variables were not significantly correlated with survival.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u="sng" dirty="0"/>
              <a:t>Conclusions: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en-US" sz="2000" dirty="0"/>
              <a:t>Liver transplantation is an effective treatment for small, </a:t>
            </a:r>
            <a:r>
              <a:rPr lang="en-US" sz="2000" dirty="0" err="1"/>
              <a:t>unresectable</a:t>
            </a:r>
            <a:r>
              <a:rPr lang="en-US" sz="2000" dirty="0"/>
              <a:t> HCC in patients with cirrhosis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Mazzaferro V et al. </a:t>
            </a:r>
            <a:r>
              <a:rPr lang="en-US" sz="1600" i="1" dirty="0" smtClean="0">
                <a:solidFill>
                  <a:srgbClr val="FFFFFF"/>
                </a:solidFill>
              </a:rPr>
              <a:t>N Engl J Med </a:t>
            </a:r>
            <a:r>
              <a:rPr lang="en-US" sz="1600" dirty="0" smtClean="0">
                <a:solidFill>
                  <a:srgbClr val="FFFFFF"/>
                </a:solidFill>
              </a:rPr>
              <a:t>1996;334(11):693-9.</a:t>
            </a:r>
            <a:endParaRPr lang="en-US" sz="1600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131201"/>
              </p:ext>
            </p:extLst>
          </p:nvPr>
        </p:nvGraphicFramePr>
        <p:xfrm>
          <a:off x="685800" y="1352214"/>
          <a:ext cx="7631482" cy="1947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871"/>
                <a:gridCol w="1325031"/>
                <a:gridCol w="2338290"/>
                <a:gridCol w="2338290"/>
              </a:tblGrid>
              <a:tr h="83385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Outcomes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All pts 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(n = 48)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Pts who met the Milan criteria 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(n = 35)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Patients whose tumors exceeded the limits (n = 13)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51655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4-year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OS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75%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85%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50%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51655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4-year RFS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83%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92%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59%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313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3508" y="3347707"/>
            <a:ext cx="8031732" cy="8617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500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799" y="1295400"/>
            <a:ext cx="8044841" cy="534828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300" dirty="0"/>
              <a:t>A 69-year-old man with a compensated HCV-cirrhosis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300" dirty="0"/>
              <a:t>2012: Patient has a single HCC (6 cm), no macrovascular invasion (MVI) or extrahepatic spread (EHS) Child-Pugh A, ECOG PS 0, bilirubin level of 1 mg/</a:t>
            </a:r>
            <a:r>
              <a:rPr lang="en-US" sz="2300" dirty="0" err="1"/>
              <a:t>dL</a:t>
            </a:r>
            <a:r>
              <a:rPr lang="en-US" sz="2300" dirty="0"/>
              <a:t> and no portal hypertension 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.AppleSystemUIFont" charset="-120"/>
              <a:buChar char="–"/>
            </a:pPr>
            <a:r>
              <a:rPr lang="en-US" sz="2300" i="1" dirty="0">
                <a:solidFill>
                  <a:srgbClr val="FF0000"/>
                </a:solidFill>
              </a:rPr>
              <a:t>Segmental resection: R0, no satellites, microvascular invasion </a:t>
            </a:r>
            <a:endParaRPr lang="en-US" sz="2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893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95400"/>
            <a:ext cx="7957159" cy="534828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300" dirty="0"/>
              <a:t>A 69-year-old man with a compensated HCV-cirrhosis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300" dirty="0"/>
              <a:t>2012: Patient has a single HCC (6 cm), no macrovascular invasion (MVI) or extrahepatic spread (EHS) Child-Pugh A, ECOG PS 0, bilirubin level of 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1 </a:t>
            </a:r>
            <a:r>
              <a:rPr lang="en-US" sz="2300" dirty="0"/>
              <a:t>mg/</a:t>
            </a:r>
            <a:r>
              <a:rPr lang="en-US" sz="2300" dirty="0" err="1"/>
              <a:t>dL</a:t>
            </a:r>
            <a:r>
              <a:rPr lang="en-US" sz="2300" dirty="0"/>
              <a:t> and no portal hypertension 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.AppleSystemUIFont" charset="-120"/>
              <a:buChar char="–"/>
            </a:pPr>
            <a:r>
              <a:rPr lang="en-US" sz="2300" i="1" dirty="0">
                <a:solidFill>
                  <a:srgbClr val="FF0000"/>
                </a:solidFill>
              </a:rPr>
              <a:t>Segmental resection: R0, no satellites, microvascular invasion </a:t>
            </a:r>
            <a:endParaRPr lang="en-US" sz="23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300" dirty="0"/>
              <a:t>2014: Multinodular HCC recurrence: 3 nodules (max: 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4 </a:t>
            </a:r>
            <a:r>
              <a:rPr lang="en-US" sz="2300" dirty="0"/>
              <a:t>cm). Patient has Child-Pugh A, ECOG 0, no </a:t>
            </a:r>
            <a:r>
              <a:rPr lang="en-US" sz="2300" dirty="0" smtClean="0"/>
              <a:t>MVI-EHS</a:t>
            </a:r>
            <a:r>
              <a:rPr lang="en-US" sz="2300" dirty="0"/>
              <a:t>, AFP: 100 ng/mL 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.AppleSystemUIFont" charset="-120"/>
              <a:buChar char="–"/>
            </a:pPr>
            <a:r>
              <a:rPr lang="en-US" sz="2300" i="1" dirty="0">
                <a:solidFill>
                  <a:srgbClr val="FF0000"/>
                </a:solidFill>
              </a:rPr>
              <a:t>Chemoembolization (TACE x 3): partial response </a:t>
            </a:r>
            <a:endParaRPr lang="en-US" sz="2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199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" y="5322421"/>
            <a:ext cx="8559337" cy="1169551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US" sz="700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799" y="1295400"/>
            <a:ext cx="7969685" cy="534828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300" dirty="0"/>
              <a:t>A 69-year-old man with a compensated HCV-cirrhosis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300" dirty="0"/>
              <a:t>2012: Patient has a single HCC (6 cm), no macrovascular invasion (MVI) or extrahepatic spread (EHS) Child-Pugh A, ECOG PS 0, bilirubin level of 1 mg/</a:t>
            </a:r>
            <a:r>
              <a:rPr lang="en-US" sz="2300" dirty="0" err="1"/>
              <a:t>dL</a:t>
            </a:r>
            <a:r>
              <a:rPr lang="en-US" sz="2300" dirty="0"/>
              <a:t> and no portal hypertension 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.AppleSystemUIFont" charset="-120"/>
              <a:buChar char="–"/>
            </a:pPr>
            <a:r>
              <a:rPr lang="en-US" sz="2300" i="1" dirty="0">
                <a:solidFill>
                  <a:srgbClr val="FF0000"/>
                </a:solidFill>
              </a:rPr>
              <a:t>Segmental resection: R0, no satellites, microvascular invasion </a:t>
            </a:r>
            <a:endParaRPr lang="en-US" sz="23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300" dirty="0"/>
              <a:t>2014: Multinodular HCC recurrence: 3 nodules (max: 4 cm). Patient has Child-Pugh A, ECOG 0, no </a:t>
            </a:r>
            <a:r>
              <a:rPr lang="en-US" sz="2300" dirty="0" smtClean="0"/>
              <a:t>MVI-EHS</a:t>
            </a:r>
            <a:r>
              <a:rPr lang="en-US" sz="2300" dirty="0"/>
              <a:t>, AFP: 100 ng/mL 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.AppleSystemUIFont" charset="-120"/>
              <a:buChar char="–"/>
            </a:pPr>
            <a:r>
              <a:rPr lang="en-US" sz="2300" i="1" dirty="0">
                <a:solidFill>
                  <a:srgbClr val="FF0000"/>
                </a:solidFill>
              </a:rPr>
              <a:t>Chemoembolization (TACE x 3): partial response </a:t>
            </a:r>
            <a:endParaRPr lang="en-US" sz="23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300" dirty="0"/>
              <a:t>2016: Progression in main HCC nodule: 5 cm, satellites and branch portal vein thrombosis; Child-Pugh A, ECOG PS 1, </a:t>
            </a:r>
            <a:r>
              <a:rPr lang="en-US" sz="2300" dirty="0" smtClean="0"/>
              <a:t>bilirubin </a:t>
            </a:r>
            <a:r>
              <a:rPr lang="en-US" sz="2300" dirty="0"/>
              <a:t>1.5 mg/</a:t>
            </a:r>
            <a:r>
              <a:rPr lang="en-US" sz="2300" dirty="0" err="1"/>
              <a:t>dL</a:t>
            </a:r>
            <a:r>
              <a:rPr lang="en-US" sz="2300" dirty="0"/>
              <a:t>, AFP: 600 ng/</a:t>
            </a:r>
            <a:r>
              <a:rPr lang="en-US" sz="2300" dirty="0" err="1"/>
              <a:t>mL.</a:t>
            </a:r>
            <a:r>
              <a:rPr lang="en-US" sz="23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9800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677" y="4821386"/>
            <a:ext cx="8559337" cy="1892826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US" sz="1170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799" y="957197"/>
            <a:ext cx="8007264" cy="534828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200" dirty="0"/>
              <a:t>A 69-year-old man with a compensated HCV-cirrhosis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200" dirty="0"/>
              <a:t>2012: Patient has a single HCC (6 cm), no macrovascular invasion (MVI) or extrahepatic spread (EHS) Child-Pugh A, ECOG PS 0, bilirubin level of 1 mg/</a:t>
            </a:r>
            <a:r>
              <a:rPr lang="en-US" sz="2200" dirty="0" err="1"/>
              <a:t>dL</a:t>
            </a:r>
            <a:r>
              <a:rPr lang="en-US" sz="2200" dirty="0"/>
              <a:t> and no portal hypertension 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.AppleSystemUIFont" charset="-120"/>
              <a:buChar char="–"/>
            </a:pPr>
            <a:r>
              <a:rPr lang="en-US" sz="2200" i="1" dirty="0">
                <a:solidFill>
                  <a:srgbClr val="FF0000"/>
                </a:solidFill>
              </a:rPr>
              <a:t>Segmental resection: R0, no satellites, microvascular invasion </a:t>
            </a:r>
            <a:endParaRPr lang="en-US" sz="22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200" dirty="0"/>
              <a:t>2014: Multinodular HCC recurrence: 3 nodules (max: 4 cm). Patient has Child-Pugh A, ECOG 0, no </a:t>
            </a:r>
            <a:r>
              <a:rPr lang="en-US" sz="2200" dirty="0" smtClean="0"/>
              <a:t>MVI-EHS</a:t>
            </a:r>
            <a:r>
              <a:rPr lang="en-US" sz="2200" dirty="0"/>
              <a:t>, AFP: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100 </a:t>
            </a:r>
            <a:r>
              <a:rPr lang="en-US" sz="2200" dirty="0"/>
              <a:t>ng/mL 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.AppleSystemUIFont" charset="-120"/>
              <a:buChar char="–"/>
            </a:pPr>
            <a:r>
              <a:rPr lang="en-US" sz="2200" i="1" dirty="0">
                <a:solidFill>
                  <a:srgbClr val="FF0000"/>
                </a:solidFill>
              </a:rPr>
              <a:t>Chemoembolization (TACE x 3): partial response </a:t>
            </a:r>
            <a:endParaRPr lang="en-US" sz="2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200" dirty="0"/>
              <a:t>2016: Progression in main HCC nodule: 5 cm, satellites and branch portal vein thrombosis; Child-Pugh A, ECOG PS 1, </a:t>
            </a:r>
            <a:r>
              <a:rPr lang="en-US" sz="2200" dirty="0" smtClean="0"/>
              <a:t>bilirubin </a:t>
            </a:r>
            <a:r>
              <a:rPr lang="en-US" sz="2200" dirty="0"/>
              <a:t>1.5 mg/</a:t>
            </a:r>
            <a:r>
              <a:rPr lang="en-US" sz="2200" dirty="0" err="1"/>
              <a:t>dL</a:t>
            </a:r>
            <a:r>
              <a:rPr lang="en-US" sz="2200" dirty="0"/>
              <a:t>, AFP: 600 ng/</a:t>
            </a:r>
            <a:r>
              <a:rPr lang="en-US" sz="2200" dirty="0" err="1"/>
              <a:t>mL.</a:t>
            </a:r>
            <a:r>
              <a:rPr lang="en-US" sz="2200" dirty="0"/>
              <a:t> 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200" i="1" dirty="0">
                <a:solidFill>
                  <a:srgbClr val="FFFF00"/>
                </a:solidFill>
              </a:rPr>
              <a:t>Treatment strategy? (a) TACE; (b) </a:t>
            </a:r>
            <a:r>
              <a:rPr lang="en-US" sz="2200" i="1" dirty="0" err="1">
                <a:solidFill>
                  <a:srgbClr val="FFFF00"/>
                </a:solidFill>
              </a:rPr>
              <a:t>Sorafenib</a:t>
            </a:r>
            <a:r>
              <a:rPr lang="en-US" sz="2200" i="1" dirty="0">
                <a:solidFill>
                  <a:srgbClr val="FFFF00"/>
                </a:solidFill>
              </a:rPr>
              <a:t>; (c) TARE (Y-90); (d) </a:t>
            </a:r>
            <a:r>
              <a:rPr lang="en-US" sz="2200" i="1" dirty="0" smtClean="0">
                <a:solidFill>
                  <a:srgbClr val="FFFF00"/>
                </a:solidFill>
              </a:rPr>
              <a:t>Radiation therapy</a:t>
            </a:r>
            <a:endParaRPr lang="en-US" sz="2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41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85" y="853046"/>
            <a:ext cx="8619418" cy="55738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Llovet JM et al. </a:t>
            </a:r>
            <a:r>
              <a:rPr lang="en-US" sz="1600" i="1" dirty="0" smtClean="0">
                <a:solidFill>
                  <a:srgbClr val="FFFFFF"/>
                </a:solidFill>
              </a:rPr>
              <a:t>Nat Rev Dis Primers </a:t>
            </a:r>
            <a:r>
              <a:rPr lang="en-US" sz="1600" dirty="0" smtClean="0">
                <a:solidFill>
                  <a:srgbClr val="FFFFFF"/>
                </a:solidFill>
              </a:rPr>
              <a:t>2016;2:16018. 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BCLC Staging and Treatment </a:t>
            </a:r>
            <a:r>
              <a:rPr lang="en-US" dirty="0" smtClean="0">
                <a:solidFill>
                  <a:srgbClr val="BBE0E3"/>
                </a:solidFill>
              </a:rPr>
              <a:t>Schedule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4872626" y="2267211"/>
            <a:ext cx="3870542" cy="3582444"/>
          </a:xfrm>
          <a:prstGeom prst="rect">
            <a:avLst/>
          </a:prstGeom>
          <a:solidFill>
            <a:srgbClr val="F0FFF1">
              <a:alpha val="41176"/>
            </a:srgbClr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54669" y="4045907"/>
            <a:ext cx="3106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FFFF"/>
                </a:solidFill>
              </a:rPr>
              <a:t>Unresectable</a:t>
            </a:r>
            <a:r>
              <a:rPr lang="en-US" b="1" dirty="0" smtClean="0">
                <a:solidFill>
                  <a:srgbClr val="FFFFFF"/>
                </a:solidFill>
              </a:rPr>
              <a:t> HCC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39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26" y="2592411"/>
            <a:ext cx="8303166" cy="28673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8545" y="6473979"/>
            <a:ext cx="36776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Courtesy of </a:t>
            </a:r>
            <a:r>
              <a:rPr lang="en-US" sz="1600" dirty="0" err="1" smtClean="0">
                <a:solidFill>
                  <a:srgbClr val="FFFFFF"/>
                </a:solidFill>
              </a:rPr>
              <a:t>Josep</a:t>
            </a:r>
            <a:r>
              <a:rPr lang="en-US" sz="1600" dirty="0" smtClean="0">
                <a:solidFill>
                  <a:srgbClr val="FFFFFF"/>
                </a:solidFill>
              </a:rPr>
              <a:t> M </a:t>
            </a:r>
            <a:r>
              <a:rPr lang="en-US" sz="1600" dirty="0">
                <a:solidFill>
                  <a:srgbClr val="FFFFFF"/>
                </a:solidFill>
              </a:rPr>
              <a:t>Llovet, </a:t>
            </a:r>
            <a:r>
              <a:rPr lang="en-US" sz="1600" dirty="0" smtClean="0">
                <a:solidFill>
                  <a:srgbClr val="FFFFFF"/>
                </a:solidFill>
              </a:rPr>
              <a:t>MD, PhD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8796"/>
            <a:ext cx="8026400" cy="1143000"/>
          </a:xfrm>
        </p:spPr>
        <p:txBody>
          <a:bodyPr/>
          <a:lstStyle/>
          <a:p>
            <a:r>
              <a:rPr lang="en-US" sz="2300" u="sng" dirty="0">
                <a:solidFill>
                  <a:srgbClr val="BBE0E3"/>
                </a:solidFill>
              </a:rPr>
              <a:t>Intermediate – Advanced HCC:</a:t>
            </a:r>
            <a:r>
              <a:rPr lang="en-US" sz="2300" dirty="0">
                <a:solidFill>
                  <a:srgbClr val="BBE0E3"/>
                </a:solidFill>
              </a:rPr>
              <a:t> Redefining “</a:t>
            </a:r>
            <a:r>
              <a:rPr lang="en-US" sz="2300" dirty="0" err="1" smtClean="0">
                <a:solidFill>
                  <a:srgbClr val="BBE0E3"/>
                </a:solidFill>
              </a:rPr>
              <a:t>Unresectable</a:t>
            </a:r>
            <a:r>
              <a:rPr lang="en-US" sz="2300" dirty="0">
                <a:solidFill>
                  <a:srgbClr val="BBE0E3"/>
                </a:solidFill>
              </a:rPr>
              <a:t>” </a:t>
            </a:r>
            <a:r>
              <a:rPr lang="en-US" sz="2300" dirty="0" smtClean="0">
                <a:solidFill>
                  <a:srgbClr val="BBE0E3"/>
                </a:solidFill>
              </a:rPr>
              <a:t>HCC — </a:t>
            </a:r>
            <a:r>
              <a:rPr lang="en-US" sz="2300" dirty="0">
                <a:solidFill>
                  <a:srgbClr val="BBE0E3"/>
                </a:solidFill>
              </a:rPr>
              <a:t>Natural History (BCLC B and C</a:t>
            </a:r>
            <a:r>
              <a:rPr lang="en-US" sz="2300" dirty="0" smtClean="0">
                <a:solidFill>
                  <a:srgbClr val="BBE0E3"/>
                </a:solidFill>
              </a:rPr>
              <a:t>)</a:t>
            </a:r>
            <a:endParaRPr lang="en-US" sz="2300" dirty="0"/>
          </a:p>
        </p:txBody>
      </p:sp>
      <p:sp>
        <p:nvSpPr>
          <p:cNvPr id="6" name="TextBox 5"/>
          <p:cNvSpPr txBox="1"/>
          <p:nvPr/>
        </p:nvSpPr>
        <p:spPr>
          <a:xfrm>
            <a:off x="565826" y="1377285"/>
            <a:ext cx="3848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FFFFFF"/>
                </a:solidFill>
              </a:rPr>
              <a:t>Survival BCLC B stage (n = 370)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43408" y="1375321"/>
            <a:ext cx="3848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FFFFFF"/>
                </a:solidFill>
              </a:rPr>
              <a:t>Survival BCLC C stage (n = 376)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2660" y="1992418"/>
            <a:ext cx="1080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smtClean="0">
                <a:solidFill>
                  <a:srgbClr val="FFFFFF"/>
                </a:solidFill>
              </a:rPr>
              <a:t>Stage 0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58675" y="1992418"/>
            <a:ext cx="1080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FFFF"/>
                </a:solidFill>
              </a:rPr>
              <a:t>Stage 1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8985" y="2015974"/>
            <a:ext cx="3472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Median survival: Placebo 15.8m</a:t>
            </a:r>
          </a:p>
          <a:p>
            <a:r>
              <a:rPr lang="en-US" sz="1600" dirty="0" smtClean="0">
                <a:solidFill>
                  <a:srgbClr val="FFFFFF"/>
                </a:solidFill>
              </a:rPr>
              <a:t>	          </a:t>
            </a:r>
            <a:r>
              <a:rPr lang="en-US" sz="1600" dirty="0" err="1" smtClean="0">
                <a:solidFill>
                  <a:srgbClr val="FFFFFF"/>
                </a:solidFill>
              </a:rPr>
              <a:t>Seocalcitol</a:t>
            </a:r>
            <a:r>
              <a:rPr lang="en-US" sz="1600" dirty="0" smtClean="0">
                <a:solidFill>
                  <a:srgbClr val="FFFFFF"/>
                </a:solidFill>
              </a:rPr>
              <a:t> 15.1m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-671852" y="3827383"/>
            <a:ext cx="21521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FFFF"/>
                </a:solidFill>
              </a:rPr>
              <a:t>Survival </a:t>
            </a:r>
            <a:endParaRPr lang="en-US" sz="1500" b="1" dirty="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3805730" y="3827383"/>
            <a:ext cx="215219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FFFF"/>
                </a:solidFill>
              </a:rPr>
              <a:t>Survival </a:t>
            </a:r>
            <a:endParaRPr lang="en-US" sz="1500" b="1" dirty="0">
              <a:solidFill>
                <a:srgbClr val="FFFF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4645" y="5459771"/>
            <a:ext cx="38116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FFFF"/>
                </a:solidFill>
              </a:rPr>
              <a:t>Time </a:t>
            </a:r>
            <a:r>
              <a:rPr lang="en-US" sz="1500" b="1" smtClean="0">
                <a:solidFill>
                  <a:srgbClr val="FFFFFF"/>
                </a:solidFill>
              </a:rPr>
              <a:t>since treatment start (months)</a:t>
            </a:r>
            <a:endParaRPr lang="en-US" sz="1500" b="1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3873" y="5974569"/>
            <a:ext cx="3811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</a:rPr>
              <a:t>RCT </a:t>
            </a:r>
            <a:r>
              <a:rPr lang="en-US" sz="1400" dirty="0" err="1" smtClean="0">
                <a:solidFill>
                  <a:srgbClr val="FFFFFF"/>
                </a:solidFill>
              </a:rPr>
              <a:t>seocalcitol</a:t>
            </a:r>
            <a:r>
              <a:rPr lang="en-US" sz="1400" dirty="0" smtClean="0">
                <a:solidFill>
                  <a:srgbClr val="FFFFFF"/>
                </a:solidFill>
              </a:rPr>
              <a:t> vs placebo (n = 746)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16646" y="5459771"/>
            <a:ext cx="38116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FFFF"/>
                </a:solidFill>
              </a:rPr>
              <a:t>Time </a:t>
            </a:r>
            <a:r>
              <a:rPr lang="en-US" sz="1500" b="1" smtClean="0">
                <a:solidFill>
                  <a:srgbClr val="FFFFFF"/>
                </a:solidFill>
              </a:rPr>
              <a:t>since treatment start (months)</a:t>
            </a:r>
            <a:endParaRPr lang="en-US" sz="1500" b="1" dirty="0">
              <a:solidFill>
                <a:srgbClr val="FFFF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41711" y="2015974"/>
            <a:ext cx="33504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Median survival: Placebo 5.7m</a:t>
            </a:r>
          </a:p>
          <a:p>
            <a:r>
              <a:rPr lang="en-US" sz="1600" dirty="0" smtClean="0">
                <a:solidFill>
                  <a:srgbClr val="FFFFFF"/>
                </a:solidFill>
              </a:rPr>
              <a:t>	          </a:t>
            </a:r>
            <a:r>
              <a:rPr lang="en-US" sz="1600" dirty="0" err="1" smtClean="0">
                <a:solidFill>
                  <a:srgbClr val="FFFFFF"/>
                </a:solidFill>
              </a:rPr>
              <a:t>Seocalcitol</a:t>
            </a:r>
            <a:r>
              <a:rPr lang="en-US" sz="1600" dirty="0" smtClean="0">
                <a:solidFill>
                  <a:srgbClr val="FFFFFF"/>
                </a:solidFill>
              </a:rPr>
              <a:t> 5.6m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3715473" y="1996125"/>
            <a:ext cx="740776" cy="342040"/>
          </a:xfrm>
          <a:prstGeom prst="ellipse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8106335" y="1992417"/>
            <a:ext cx="751081" cy="369845"/>
          </a:xfrm>
          <a:prstGeom prst="ellipse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35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85" y="865746"/>
            <a:ext cx="8619418" cy="55738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Llovet JM et al. </a:t>
            </a:r>
            <a:r>
              <a:rPr lang="en-US" sz="1600" i="1" dirty="0" smtClean="0">
                <a:solidFill>
                  <a:srgbClr val="FFFFFF"/>
                </a:solidFill>
              </a:rPr>
              <a:t>Nat Rev Dis Primers </a:t>
            </a:r>
            <a:r>
              <a:rPr lang="en-US" sz="1600" dirty="0" smtClean="0">
                <a:solidFill>
                  <a:srgbClr val="FFFFFF"/>
                </a:solidFill>
              </a:rPr>
              <a:t>2016;2:16018. 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72626" y="2267211"/>
            <a:ext cx="3870542" cy="3582444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BCLC Staging and Treatment </a:t>
            </a:r>
            <a:r>
              <a:rPr lang="en-US" dirty="0" smtClean="0">
                <a:solidFill>
                  <a:srgbClr val="BBE0E3"/>
                </a:solidFill>
              </a:rPr>
              <a:t>Schedule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6308203" y="2268638"/>
            <a:ext cx="0" cy="32061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7535119" y="2268638"/>
            <a:ext cx="11575" cy="358101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3286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Bruix J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dirty="0" smtClean="0">
                <a:solidFill>
                  <a:srgbClr val="FFFFFF"/>
                </a:solidFill>
              </a:rPr>
              <a:t>2017;389(10064):56-66.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RESORCE: A Phase III </a:t>
            </a:r>
            <a:r>
              <a:rPr lang="en-US" dirty="0"/>
              <a:t>Trial of </a:t>
            </a:r>
            <a:r>
              <a:rPr lang="en-US" dirty="0" smtClean="0"/>
              <a:t>Second-Line Regorafenib for HCC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5567" y="5586191"/>
            <a:ext cx="8673181" cy="7694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FFFF00"/>
                </a:solidFill>
              </a:rPr>
              <a:t>A</a:t>
            </a:r>
            <a:r>
              <a:rPr lang="en-US" sz="2200" dirty="0" smtClean="0">
                <a:solidFill>
                  <a:srgbClr val="FFFF00"/>
                </a:solidFill>
              </a:rPr>
              <a:t>lmost </a:t>
            </a:r>
            <a:r>
              <a:rPr lang="en-US" sz="2200" dirty="0">
                <a:solidFill>
                  <a:srgbClr val="FFFF00"/>
                </a:solidFill>
              </a:rPr>
              <a:t>half of the regorafenib </a:t>
            </a:r>
            <a:r>
              <a:rPr lang="en-US" sz="2200" dirty="0" smtClean="0">
                <a:solidFill>
                  <a:srgbClr val="FFFF00"/>
                </a:solidFill>
              </a:rPr>
              <a:t>group (184 </a:t>
            </a:r>
            <a:r>
              <a:rPr lang="en-US" sz="2200" dirty="0">
                <a:solidFill>
                  <a:srgbClr val="FFFF00"/>
                </a:solidFill>
              </a:rPr>
              <a:t>[49%] of </a:t>
            </a:r>
            <a:r>
              <a:rPr lang="en-US" sz="2200" dirty="0" smtClean="0">
                <a:solidFill>
                  <a:srgbClr val="FFFF00"/>
                </a:solidFill>
              </a:rPr>
              <a:t>374) </a:t>
            </a:r>
            <a:r>
              <a:rPr lang="en-US" sz="2200" dirty="0">
                <a:solidFill>
                  <a:srgbClr val="FFFF00"/>
                </a:solidFill>
              </a:rPr>
              <a:t>received the full protocol </a:t>
            </a:r>
            <a:r>
              <a:rPr lang="en-US" sz="2200" dirty="0" smtClean="0">
                <a:solidFill>
                  <a:srgbClr val="FFFF00"/>
                </a:solidFill>
              </a:rPr>
              <a:t>dose (160 </a:t>
            </a:r>
            <a:r>
              <a:rPr lang="en-US" sz="2200" dirty="0">
                <a:solidFill>
                  <a:srgbClr val="FFFF00"/>
                </a:solidFill>
              </a:rPr>
              <a:t>mg/day) with no reductions</a:t>
            </a:r>
            <a:r>
              <a:rPr lang="en-US" sz="2200" dirty="0" smtClean="0">
                <a:solidFill>
                  <a:srgbClr val="FFFF00"/>
                </a:solidFill>
              </a:rPr>
              <a:t>.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41" name="Text Box 20"/>
          <p:cNvSpPr txBox="1">
            <a:spLocks noChangeArrowheads="1"/>
          </p:cNvSpPr>
          <p:nvPr/>
        </p:nvSpPr>
        <p:spPr bwMode="auto">
          <a:xfrm>
            <a:off x="4921140" y="1376220"/>
            <a:ext cx="3346037" cy="834191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err="1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Regorafenib</a:t>
            </a: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 160 mg/d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(n = 379)</a:t>
            </a:r>
          </a:p>
        </p:txBody>
      </p:sp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4890727" y="3098832"/>
            <a:ext cx="3376450" cy="798754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Placebo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(n = 194)</a:t>
            </a:r>
          </a:p>
        </p:txBody>
      </p:sp>
      <p:sp>
        <p:nvSpPr>
          <p:cNvPr id="43" name="Text Box 19"/>
          <p:cNvSpPr txBox="1">
            <a:spLocks noChangeArrowheads="1"/>
          </p:cNvSpPr>
          <p:nvPr/>
        </p:nvSpPr>
        <p:spPr bwMode="auto">
          <a:xfrm>
            <a:off x="899323" y="1373911"/>
            <a:ext cx="2609290" cy="2443777"/>
          </a:xfrm>
          <a:prstGeom prst="rect">
            <a:avLst/>
          </a:prstGeom>
          <a:solidFill>
            <a:srgbClr val="005796"/>
          </a:solidFill>
          <a:ln w="127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wrap="square" lIns="182880" tIns="182880" bIns="182880" anchor="ctr" anchorCtr="0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buFont typeface="Arial" pitchFamily="-104" charset="0"/>
              <a:buNone/>
            </a:pPr>
            <a:r>
              <a:rPr lang="en-US" sz="1800" b="1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Eligibility (n = 573)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Patients with HCC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Progression on sorafenib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Child-Pugh A liver function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183284" y="1437903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19490" y="1313194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</a:rPr>
              <a:t>2:1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46" name="Line 14"/>
          <p:cNvSpPr>
            <a:spLocks noChangeShapeType="1"/>
          </p:cNvSpPr>
          <p:nvPr/>
        </p:nvSpPr>
        <p:spPr bwMode="auto">
          <a:xfrm flipV="1">
            <a:off x="4130214" y="1785900"/>
            <a:ext cx="0" cy="6585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" name="Line 15"/>
          <p:cNvSpPr>
            <a:spLocks noChangeShapeType="1"/>
          </p:cNvSpPr>
          <p:nvPr/>
        </p:nvSpPr>
        <p:spPr bwMode="auto">
          <a:xfrm flipV="1">
            <a:off x="4130214" y="1785900"/>
            <a:ext cx="693897" cy="295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48" name="Group 16"/>
          <p:cNvGrpSpPr>
            <a:grpSpLocks/>
          </p:cNvGrpSpPr>
          <p:nvPr/>
        </p:nvGrpSpPr>
        <p:grpSpPr bwMode="auto">
          <a:xfrm rot="10800000" flipH="1">
            <a:off x="4130214" y="3058583"/>
            <a:ext cx="719087" cy="510750"/>
            <a:chOff x="3551" y="1542"/>
            <a:chExt cx="900" cy="1241"/>
          </a:xfrm>
        </p:grpSpPr>
        <p:sp>
          <p:nvSpPr>
            <p:cNvPr id="49" name="Line 17"/>
            <p:cNvSpPr>
              <a:spLocks noChangeShapeType="1"/>
            </p:cNvSpPr>
            <p:nvPr/>
          </p:nvSpPr>
          <p:spPr bwMode="auto">
            <a:xfrm flipV="1">
              <a:off x="3551" y="1542"/>
              <a:ext cx="0" cy="1241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50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51" name="Line 2"/>
          <p:cNvSpPr>
            <a:spLocks noChangeShapeType="1"/>
          </p:cNvSpPr>
          <p:nvPr/>
        </p:nvSpPr>
        <p:spPr bwMode="auto">
          <a:xfrm>
            <a:off x="3515099" y="2684937"/>
            <a:ext cx="316299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52" name="Group 24"/>
          <p:cNvGrpSpPr>
            <a:grpSpLocks/>
          </p:cNvGrpSpPr>
          <p:nvPr/>
        </p:nvGrpSpPr>
        <p:grpSpPr bwMode="auto">
          <a:xfrm>
            <a:off x="3742470" y="2221893"/>
            <a:ext cx="914400" cy="914400"/>
            <a:chOff x="1872" y="1584"/>
            <a:chExt cx="576" cy="576"/>
          </a:xfrm>
        </p:grpSpPr>
        <p:sp>
          <p:nvSpPr>
            <p:cNvPr id="53" name="Oval 52"/>
            <p:cNvSpPr>
              <a:spLocks noChangeArrowheads="1"/>
            </p:cNvSpPr>
            <p:nvPr/>
          </p:nvSpPr>
          <p:spPr bwMode="auto">
            <a:xfrm>
              <a:off x="1872" y="1584"/>
              <a:ext cx="576" cy="576"/>
            </a:xfrm>
            <a:prstGeom prst="ellipse">
              <a:avLst/>
            </a:prstGeom>
            <a:solidFill>
              <a:srgbClr val="FE701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/>
                <a:ea typeface="MS PGothic" charset="0"/>
                <a:cs typeface=""/>
              </a:endParaRPr>
            </a:p>
          </p:txBody>
        </p:sp>
        <p:sp>
          <p:nvSpPr>
            <p:cNvPr id="54" name="Rectangle 13"/>
            <p:cNvSpPr>
              <a:spLocks noChangeArrowheads="1"/>
            </p:cNvSpPr>
            <p:nvPr/>
          </p:nvSpPr>
          <p:spPr bwMode="auto">
            <a:xfrm>
              <a:off x="1920" y="163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prstClr val="white"/>
                  </a:solidFill>
                  <a:ea typeface="MS PGothic" charset="0"/>
                  <a:cs typeface=""/>
                </a:rPr>
                <a:t>R</a:t>
              </a:r>
            </a:p>
          </p:txBody>
        </p:sp>
      </p:grpSp>
      <p:graphicFrame>
        <p:nvGraphicFramePr>
          <p:cNvPr id="55" name="Table 54"/>
          <p:cNvGraphicFramePr>
            <a:graphicFrameLocks noGrp="1"/>
          </p:cNvGraphicFramePr>
          <p:nvPr>
            <p:extLst/>
          </p:nvPr>
        </p:nvGraphicFramePr>
        <p:xfrm>
          <a:off x="899323" y="4191223"/>
          <a:ext cx="7555702" cy="1154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391"/>
                <a:gridCol w="1605314"/>
                <a:gridCol w="1524115"/>
                <a:gridCol w="1168941"/>
                <a:gridCol w="1168941"/>
              </a:tblGrid>
              <a:tr h="661354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Outcome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Regorafenib</a:t>
                      </a:r>
                    </a:p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(n = 379)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Placebo</a:t>
                      </a:r>
                    </a:p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(n = 194)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HR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-value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493114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Median OS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10.6 mo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7.8 mo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0.63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&lt;0.0001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098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5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38" y="1234654"/>
            <a:ext cx="8345347" cy="50255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443504"/>
            <a:ext cx="89428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FFFFFF"/>
                </a:solidFill>
                <a:ea typeface="Arial" charset="0"/>
                <a:cs typeface="Arial" charset="0"/>
              </a:rPr>
              <a:t>EASL-EORTC </a:t>
            </a:r>
            <a:r>
              <a:rPr lang="en-US" sz="1500" dirty="0">
                <a:solidFill>
                  <a:srgbClr val="FFFFFF"/>
                </a:solidFill>
                <a:ea typeface="Arial" charset="0"/>
                <a:cs typeface="Arial" charset="0"/>
              </a:rPr>
              <a:t>clinical practice </a:t>
            </a:r>
            <a:r>
              <a:rPr lang="en-US" sz="1500" dirty="0" smtClean="0">
                <a:solidFill>
                  <a:srgbClr val="FFFFFF"/>
                </a:solidFill>
                <a:ea typeface="Arial" charset="0"/>
                <a:cs typeface="Arial" charset="0"/>
              </a:rPr>
              <a:t>guidelines. </a:t>
            </a:r>
            <a:r>
              <a:rPr lang="en-US" sz="1500" i="1" dirty="0">
                <a:solidFill>
                  <a:srgbClr val="FFFFFF"/>
                </a:solidFill>
                <a:ea typeface="Arial" charset="0"/>
                <a:cs typeface="Arial" charset="0"/>
              </a:rPr>
              <a:t>J </a:t>
            </a:r>
            <a:r>
              <a:rPr lang="en-US" sz="1500" i="1" dirty="0" err="1" smtClean="0">
                <a:solidFill>
                  <a:srgbClr val="FFFFFF"/>
                </a:solidFill>
                <a:ea typeface="Arial" charset="0"/>
                <a:cs typeface="Arial" charset="0"/>
              </a:rPr>
              <a:t>Hepatol</a:t>
            </a:r>
            <a:r>
              <a:rPr lang="en-US" sz="1500" i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 </a:t>
            </a:r>
            <a:r>
              <a:rPr lang="en-US" sz="1500" dirty="0" smtClean="0">
                <a:solidFill>
                  <a:srgbClr val="FFFFFF"/>
                </a:solidFill>
                <a:ea typeface="Arial" charset="0"/>
                <a:cs typeface="Arial" charset="0"/>
              </a:rPr>
              <a:t>2012</a:t>
            </a:r>
            <a:r>
              <a:rPr lang="mr-IN" sz="1500" dirty="0">
                <a:solidFill>
                  <a:srgbClr val="FFFFFF"/>
                </a:solidFill>
                <a:ea typeface="Arial" charset="0"/>
                <a:cs typeface="Arial" charset="0"/>
              </a:rPr>
              <a:t>;56(4):</a:t>
            </a:r>
            <a:r>
              <a:rPr lang="mr-IN" sz="1500" dirty="0" smtClean="0">
                <a:solidFill>
                  <a:srgbClr val="FFFFFF"/>
                </a:solidFill>
                <a:ea typeface="Arial" charset="0"/>
                <a:cs typeface="Arial" charset="0"/>
              </a:rPr>
              <a:t>908-43</a:t>
            </a:r>
            <a:r>
              <a:rPr lang="en-US" sz="1500" i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.</a:t>
            </a:r>
            <a:endParaRPr lang="en-US" sz="1500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365813" y="1250066"/>
            <a:ext cx="0" cy="393539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1365813" y="5185458"/>
            <a:ext cx="741937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5220181" y="5185458"/>
            <a:ext cx="0" cy="14259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H="1">
            <a:off x="1226916" y="3711775"/>
            <a:ext cx="7558269" cy="2315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 flipH="1">
            <a:off x="1261641" y="2542732"/>
            <a:ext cx="7523544" cy="1527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H="1">
            <a:off x="1250066" y="1396840"/>
            <a:ext cx="7535120" cy="1700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3" name="TextBox 32"/>
          <p:cNvSpPr txBox="1"/>
          <p:nvPr/>
        </p:nvSpPr>
        <p:spPr>
          <a:xfrm>
            <a:off x="868100" y="1784343"/>
            <a:ext cx="49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FFFFFF"/>
                </a:solidFill>
              </a:rPr>
              <a:t>1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68100" y="2926272"/>
            <a:ext cx="49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FFFFFF"/>
                </a:solidFill>
              </a:rPr>
              <a:t>2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68100" y="4008538"/>
            <a:ext cx="49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FFFFFF"/>
                </a:solidFill>
              </a:rPr>
              <a:t>3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78328" y="4774516"/>
            <a:ext cx="49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FF"/>
                </a:solidFill>
              </a:rPr>
              <a:t>C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36738" y="4774516"/>
            <a:ext cx="49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rgbClr val="FFFFFF"/>
                </a:solidFill>
              </a:rPr>
              <a:t>B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77786" y="4774516"/>
            <a:ext cx="49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FF"/>
                </a:solidFill>
              </a:rPr>
              <a:t>A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220181" y="4774516"/>
            <a:ext cx="49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rgbClr val="FFFFFF"/>
                </a:solidFill>
              </a:rPr>
              <a:t>C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95952" y="4774516"/>
            <a:ext cx="49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rgbClr val="FFFFFF"/>
                </a:solidFill>
              </a:rPr>
              <a:t>B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54359" y="4774516"/>
            <a:ext cx="49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FF"/>
                </a:solidFill>
              </a:rPr>
              <a:t>A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09484" y="5185458"/>
            <a:ext cx="2717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FF"/>
                </a:solidFill>
              </a:rPr>
              <a:t>2 (weak)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42651" y="5185458"/>
            <a:ext cx="2717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FF"/>
                </a:solidFill>
              </a:rPr>
              <a:t>1 (strong)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 rot="16200000">
            <a:off x="-972270" y="2999343"/>
            <a:ext cx="2717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FF"/>
                </a:solidFill>
              </a:rPr>
              <a:t>Levels </a:t>
            </a:r>
            <a:r>
              <a:rPr lang="en-US" sz="1600" b="1" smtClean="0">
                <a:solidFill>
                  <a:srgbClr val="FFFFFF"/>
                </a:solidFill>
              </a:rPr>
              <a:t>of evidence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85594" y="5951062"/>
            <a:ext cx="2717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FF"/>
                </a:solidFill>
              </a:rPr>
              <a:t>Grade </a:t>
            </a:r>
            <a:r>
              <a:rPr lang="en-US" sz="1600" b="1" smtClean="0">
                <a:solidFill>
                  <a:srgbClr val="FFFFFF"/>
                </a:solidFill>
              </a:rPr>
              <a:t>of recommendation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27184" y="2057488"/>
            <a:ext cx="2523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</a:rPr>
              <a:t>Adjuvant therapy</a:t>
            </a:r>
            <a:br>
              <a:rPr lang="en-US" sz="1400" dirty="0" smtClean="0">
                <a:solidFill>
                  <a:srgbClr val="FFFFFF"/>
                </a:solidFill>
              </a:rPr>
            </a:br>
            <a:r>
              <a:rPr lang="en-US" sz="1400" dirty="0" smtClean="0">
                <a:solidFill>
                  <a:srgbClr val="FFFFFF"/>
                </a:solidFill>
              </a:rPr>
              <a:t>after </a:t>
            </a:r>
            <a:r>
              <a:rPr lang="en-US" sz="1400" dirty="0" err="1" smtClean="0">
                <a:solidFill>
                  <a:srgbClr val="FFFFFF"/>
                </a:solidFill>
              </a:rPr>
              <a:t>reseaction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85594" y="2486684"/>
            <a:ext cx="892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FFFF"/>
                </a:solidFill>
              </a:rPr>
              <a:t>LDLT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398119" y="2827312"/>
            <a:ext cx="1689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</a:rPr>
              <a:t>Internal radiation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420316" y="3185397"/>
            <a:ext cx="16776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</a:rPr>
              <a:t>OLT-extended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448556" y="3446296"/>
            <a:ext cx="2089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</a:rPr>
              <a:t>Neoadjuvant therapy</a:t>
            </a:r>
            <a:br>
              <a:rPr lang="en-US" sz="1400" dirty="0" smtClean="0">
                <a:solidFill>
                  <a:srgbClr val="FFFFFF"/>
                </a:solidFill>
              </a:rPr>
            </a:br>
            <a:r>
              <a:rPr lang="en-US" sz="1400" dirty="0" smtClean="0">
                <a:solidFill>
                  <a:srgbClr val="FFFFFF"/>
                </a:solidFill>
              </a:rPr>
              <a:t>in waiting list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38758" y="3794267"/>
            <a:ext cx="17521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FFFFFF"/>
                </a:solidFill>
              </a:rPr>
              <a:t>Downstaging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938758" y="4211740"/>
            <a:ext cx="2325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</a:rPr>
              <a:t>External/palliative</a:t>
            </a:r>
            <a:br>
              <a:rPr lang="en-US" sz="1400" dirty="0" smtClean="0">
                <a:solidFill>
                  <a:srgbClr val="FFFFFF"/>
                </a:solidFill>
              </a:rPr>
            </a:br>
            <a:r>
              <a:rPr lang="en-US" sz="1400" dirty="0" smtClean="0">
                <a:solidFill>
                  <a:srgbClr val="FFFFFF"/>
                </a:solidFill>
              </a:rPr>
              <a:t>radiation therapy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902882" y="1355800"/>
            <a:ext cx="1441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 smtClean="0">
                <a:solidFill>
                  <a:srgbClr val="FFFFFF"/>
                </a:solidFill>
              </a:rPr>
              <a:t>Sorafenib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21377" y="1727660"/>
            <a:ext cx="1924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FFFFFF"/>
                </a:solidFill>
              </a:rPr>
              <a:t>Chemoembolization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465804" y="1976495"/>
            <a:ext cx="1924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FFFFFF"/>
                </a:solidFill>
              </a:rPr>
              <a:t>RF (&lt;5 cm),</a:t>
            </a:r>
            <a:br>
              <a:rPr lang="en-US" sz="1400" dirty="0" smtClean="0">
                <a:solidFill>
                  <a:srgbClr val="FFFFFF"/>
                </a:solidFill>
              </a:rPr>
            </a:br>
            <a:r>
              <a:rPr lang="en-US" sz="1400" dirty="0" smtClean="0">
                <a:solidFill>
                  <a:srgbClr val="FFFFFF"/>
                </a:solidFill>
              </a:rPr>
              <a:t>RF/PEI (&lt;2 cm)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944925" y="2475006"/>
            <a:ext cx="1446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</a:rPr>
              <a:t>Resection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370184" y="2487532"/>
            <a:ext cx="1446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</a:rPr>
              <a:t>OLT-Milan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1805652" y="2313328"/>
            <a:ext cx="173622" cy="173622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3278368" y="2558005"/>
            <a:ext cx="173622" cy="173622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3278368" y="2904632"/>
            <a:ext cx="173622" cy="173622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3278368" y="3260074"/>
            <a:ext cx="173622" cy="173622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3278368" y="3605947"/>
            <a:ext cx="173622" cy="173622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1776716" y="3859554"/>
            <a:ext cx="173622" cy="173622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1776716" y="4387499"/>
            <a:ext cx="173622" cy="173622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6892722" y="2537922"/>
            <a:ext cx="173622" cy="173622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8316404" y="2537922"/>
            <a:ext cx="173622" cy="173622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8316404" y="2204610"/>
            <a:ext cx="173622" cy="173622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8316404" y="1807820"/>
            <a:ext cx="173622" cy="173622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8316404" y="1442569"/>
            <a:ext cx="173622" cy="173622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5642651" y="1158240"/>
            <a:ext cx="3300181" cy="1920014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1500977" y="1998616"/>
            <a:ext cx="3940506" cy="2746503"/>
          </a:xfrm>
          <a:prstGeom prst="rect">
            <a:avLst/>
          </a:prstGeom>
          <a:noFill/>
          <a:ln w="38100" cap="flat" cmpd="sng" algn="ctr">
            <a:solidFill>
              <a:srgbClr val="FF8F2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Evidence and Recommendations for HCC </a:t>
            </a:r>
            <a:r>
              <a:rPr lang="en-US" dirty="0" smtClean="0">
                <a:solidFill>
                  <a:srgbClr val="BBE0E3"/>
                </a:solidFill>
              </a:rPr>
              <a:t>Therapies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6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Systemic Therapies: Sorafenib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3047" y="833801"/>
            <a:ext cx="4972832" cy="5456754"/>
          </a:xfrm>
        </p:spPr>
        <p:txBody>
          <a:bodyPr/>
          <a:lstStyle/>
          <a:p>
            <a:pPr marL="0" indent="0">
              <a:spcBef>
                <a:spcPts val="1608"/>
              </a:spcBef>
              <a:buNone/>
            </a:pPr>
            <a:r>
              <a:rPr lang="en-US" sz="1700" b="1" dirty="0"/>
              <a:t>Clinical Practice </a:t>
            </a:r>
            <a:r>
              <a:rPr lang="en-US" sz="1700" b="1" dirty="0" smtClean="0"/>
              <a:t>Summary</a:t>
            </a:r>
          </a:p>
          <a:p>
            <a:pPr marL="0" indent="0">
              <a:spcBef>
                <a:spcPts val="1608"/>
              </a:spcBef>
              <a:buNone/>
            </a:pPr>
            <a:r>
              <a:rPr lang="en-US" sz="1700" b="1" dirty="0"/>
              <a:t>Systemic </a:t>
            </a:r>
            <a:r>
              <a:rPr lang="en-US" sz="1700" b="1" dirty="0" smtClean="0"/>
              <a:t>therapies</a:t>
            </a:r>
          </a:p>
          <a:p>
            <a:pPr marL="173038" indent="-173038">
              <a:spcBef>
                <a:spcPts val="1608"/>
              </a:spcBef>
            </a:pPr>
            <a:r>
              <a:rPr lang="en-US" sz="1700" dirty="0" err="1"/>
              <a:t>Sorafenib</a:t>
            </a:r>
            <a:r>
              <a:rPr lang="en-US" sz="1700" dirty="0"/>
              <a:t> is the standard systemic therapy for HCC. It is indicated for patients with well-preserved liver function (Child-Pugh A class) and with advanced tumors (BCLC C) or those tumors progressing upon </a:t>
            </a:r>
            <a:r>
              <a:rPr lang="en-US" sz="1700" dirty="0" err="1" smtClean="0"/>
              <a:t>locoregional</a:t>
            </a:r>
            <a:r>
              <a:rPr lang="en-US" sz="1700" dirty="0" smtClean="0"/>
              <a:t> therapies </a:t>
            </a:r>
            <a:r>
              <a:rPr lang="en-US" sz="1700" b="1" dirty="0" smtClean="0"/>
              <a:t>(</a:t>
            </a:r>
            <a:r>
              <a:rPr lang="en-US" sz="1700" b="1" dirty="0"/>
              <a:t>evidence 1iA; recommendation 1A</a:t>
            </a:r>
            <a:r>
              <a:rPr lang="en-US" sz="1700" b="1" dirty="0" smtClean="0"/>
              <a:t>)</a:t>
            </a:r>
          </a:p>
          <a:p>
            <a:pPr marL="173038" indent="-173038">
              <a:spcBef>
                <a:spcPts val="1608"/>
              </a:spcBef>
            </a:pPr>
            <a:r>
              <a:rPr lang="en-US" sz="1700" dirty="0"/>
              <a:t>There are no clinical or molecular biomarkers available to identify the best responders to </a:t>
            </a:r>
            <a:r>
              <a:rPr lang="en-US" sz="1700" dirty="0" err="1" smtClean="0"/>
              <a:t>sorafenib</a:t>
            </a:r>
            <a:r>
              <a:rPr lang="en-US" sz="1700" dirty="0" smtClean="0"/>
              <a:t> </a:t>
            </a:r>
            <a:r>
              <a:rPr lang="en-US" sz="1700" b="1" dirty="0" smtClean="0"/>
              <a:t>(</a:t>
            </a:r>
            <a:r>
              <a:rPr lang="en-US" sz="1700" b="1" dirty="0"/>
              <a:t>evidence 1A; recommendation 2A</a:t>
            </a:r>
            <a:r>
              <a:rPr lang="en-US" sz="1700" b="1" dirty="0" smtClean="0"/>
              <a:t>)</a:t>
            </a:r>
          </a:p>
          <a:p>
            <a:pPr marL="173038" indent="-173038">
              <a:spcBef>
                <a:spcPts val="1608"/>
              </a:spcBef>
            </a:pPr>
            <a:r>
              <a:rPr lang="en-US" sz="1700" dirty="0" smtClean="0"/>
              <a:t>Systemic </a:t>
            </a:r>
            <a:r>
              <a:rPr lang="en-US" sz="1700" dirty="0"/>
              <a:t>chemotherapy, tamoxifen, immunotherapy, </a:t>
            </a:r>
            <a:r>
              <a:rPr lang="en-US" sz="1700" dirty="0" smtClean="0"/>
              <a:t>anti-androgen </a:t>
            </a:r>
            <a:r>
              <a:rPr lang="en-US" sz="1700" dirty="0"/>
              <a:t>and herbal drugs are not recommended for the clinical management of </a:t>
            </a:r>
            <a:r>
              <a:rPr lang="en-US" sz="1700" dirty="0" smtClean="0"/>
              <a:t>HCC </a:t>
            </a:r>
            <a:r>
              <a:rPr lang="en-US" sz="1700" b="1" dirty="0" smtClean="0"/>
              <a:t>(evidence </a:t>
            </a:r>
            <a:r>
              <a:rPr lang="en-US" sz="1700" b="1" dirty="0"/>
              <a:t>1-2A; recommendation 1A/B) </a:t>
            </a:r>
            <a:endParaRPr lang="en-US" sz="17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0" y="3679041"/>
            <a:ext cx="3713017" cy="238013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2200" b="1" u="sng" dirty="0" smtClean="0">
                <a:solidFill>
                  <a:schemeClr val="bg1"/>
                </a:solidFill>
              </a:rPr>
              <a:t>SHARP </a:t>
            </a:r>
            <a:r>
              <a:rPr lang="en-US" sz="2200" b="1" u="sng" dirty="0">
                <a:solidFill>
                  <a:schemeClr val="bg1"/>
                </a:solidFill>
              </a:rPr>
              <a:t>t</a:t>
            </a:r>
            <a:r>
              <a:rPr lang="en-US" sz="2200" b="1" u="sng" dirty="0" smtClean="0">
                <a:solidFill>
                  <a:schemeClr val="bg1"/>
                </a:solidFill>
              </a:rPr>
              <a:t>rial results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2200" b="1" dirty="0" smtClean="0">
                <a:solidFill>
                  <a:srgbClr val="FFFF00"/>
                </a:solidFill>
              </a:rPr>
              <a:t>Median OS (N = 602):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Sorafenib = 10.7 mo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Placebo = 7.9 mo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HR = 0.69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200" i="1" dirty="0" smtClean="0">
                <a:solidFill>
                  <a:schemeClr val="bg1"/>
                </a:solidFill>
              </a:rPr>
              <a:t>p </a:t>
            </a:r>
            <a:r>
              <a:rPr lang="en-US" sz="2200" dirty="0" smtClean="0">
                <a:solidFill>
                  <a:schemeClr val="bg1"/>
                </a:solidFill>
              </a:rPr>
              <a:t>&lt; 0.001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" y="6353185"/>
            <a:ext cx="9047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EASL-EORTC clinical practice guidelines. </a:t>
            </a:r>
            <a:r>
              <a:rPr lang="en-US" sz="1600" i="1" dirty="0" smtClean="0">
                <a:solidFill>
                  <a:schemeClr val="bg1"/>
                </a:solidFill>
              </a:rPr>
              <a:t>J Hepatol </a:t>
            </a:r>
            <a:r>
              <a:rPr lang="en-US" sz="1600" dirty="0" smtClean="0">
                <a:solidFill>
                  <a:schemeClr val="bg1"/>
                </a:solidFill>
              </a:rPr>
              <a:t>2012;56(4):908-43;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Llovet JM et al. </a:t>
            </a:r>
            <a:r>
              <a:rPr lang="en-US" sz="1600" i="1" dirty="0" smtClean="0">
                <a:solidFill>
                  <a:schemeClr val="bg1"/>
                </a:solidFill>
              </a:rPr>
              <a:t>N Engl J Med</a:t>
            </a:r>
            <a:r>
              <a:rPr lang="en-US" sz="1600" dirty="0" smtClean="0">
                <a:solidFill>
                  <a:schemeClr val="bg1"/>
                </a:solidFill>
              </a:rPr>
              <a:t> 2008;359(4):378-90.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>
                <a:solidFill>
                  <a:schemeClr val="bg1"/>
                </a:solidFill>
              </a:rPr>
              <a:t> 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896431"/>
            <a:ext cx="3713018" cy="26011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Rectangle 10"/>
          <p:cNvSpPr/>
          <p:nvPr/>
        </p:nvSpPr>
        <p:spPr bwMode="auto">
          <a:xfrm>
            <a:off x="263047" y="1775080"/>
            <a:ext cx="4972832" cy="1697141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30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SHARP: Subgroup Analysis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Bruix J et al. </a:t>
            </a:r>
            <a:r>
              <a:rPr lang="en-US" sz="1600" i="1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J Hepatol 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2012;57(4):821-9. 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58660"/>
              </p:ext>
            </p:extLst>
          </p:nvPr>
        </p:nvGraphicFramePr>
        <p:xfrm>
          <a:off x="324463" y="939974"/>
          <a:ext cx="8516949" cy="5259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0806"/>
                <a:gridCol w="2167003"/>
                <a:gridCol w="709483"/>
                <a:gridCol w="709483"/>
                <a:gridCol w="709483"/>
                <a:gridCol w="709483"/>
                <a:gridCol w="1921208"/>
              </a:tblGrid>
              <a:tr h="534072">
                <a:tc rowSpan="2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Subgroup domain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</a:rPr>
                        <a:t>Group evaluated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</a:rPr>
                        <a:t>Number of patients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</a:rPr>
                        <a:t>OS (</a:t>
                      </a:r>
                      <a:r>
                        <a:rPr lang="en-US" sz="1500" b="1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r>
                        <a:rPr lang="en-US" sz="15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309199">
                <a:tc v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chemeClr val="bg1"/>
                          </a:solidFill>
                        </a:rPr>
                        <a:t>Sor</a:t>
                      </a:r>
                      <a:endParaRPr lang="en-US" sz="15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</a:rPr>
                        <a:t>PI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chemeClr val="bg1"/>
                          </a:solidFill>
                        </a:rPr>
                        <a:t>Sor</a:t>
                      </a:r>
                      <a:endParaRPr lang="en-US" sz="15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</a:rPr>
                        <a:t>PI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</a:rPr>
                        <a:t>HR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375146">
                <a:tc rowSpan="6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Tumor</a:t>
                      </a:r>
                      <a:r>
                        <a:rPr lang="en-US" sz="1500" baseline="0" dirty="0" smtClean="0">
                          <a:solidFill>
                            <a:schemeClr val="bg1"/>
                          </a:solidFill>
                        </a:rPr>
                        <a:t> burden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MVI/EHS both absent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90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91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14.5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10.2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0.52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534072">
                <a:tc v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MVI/EHS both present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209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212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8.9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6.7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0.77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309199">
                <a:tc v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MVI absent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190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179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14.1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10.2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0.74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309199">
                <a:tc v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MVI present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108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123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8.1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4.9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0.68 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309199">
                <a:tc v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EHS absent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140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153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14.1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7.9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0.55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309199">
                <a:tc v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EHS present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159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150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8.9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8.3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0.85 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534072">
                <a:tc rowSpan="2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Performance status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ECOG PS 0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161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164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13.3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8.8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0.68 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309199">
                <a:tc v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ECOG PS 1-2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138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139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8.9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5.6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0.71 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375146">
                <a:tc rowSpan="2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Tumor stage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BCLC B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54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51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14.5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11.4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0.72 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309199">
                <a:tc v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BCLC C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245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252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9.7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7.0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0.70 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332037">
                <a:tc rowSpan="2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Prior therapy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Prior curative treatment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81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77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11.9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8.8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0.79 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309199">
                <a:tc v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Prior TACE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86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90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11.9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9.9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0.75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4463" y="6199407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MVI = microvascular invasion</a:t>
            </a:r>
          </a:p>
        </p:txBody>
      </p:sp>
    </p:spTree>
    <p:extLst>
      <p:ext uri="{BB962C8B-B14F-4D97-AF65-F5344CB8AC3E}">
        <p14:creationId xmlns:p14="http://schemas.microsoft.com/office/powerpoint/2010/main" val="152653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Therapies for MVI in HCC: Surgical Resection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3677" y="1525190"/>
            <a:ext cx="2694992" cy="170816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US" sz="1700" b="1" u="sng" dirty="0" smtClean="0">
                <a:solidFill>
                  <a:schemeClr val="bg1"/>
                </a:solidFill>
              </a:rPr>
              <a:t>Retrospective Study </a:t>
            </a:r>
            <a:br>
              <a:rPr lang="en-US" sz="1700" b="1" u="sng" dirty="0" smtClean="0">
                <a:solidFill>
                  <a:schemeClr val="bg1"/>
                </a:solidFill>
              </a:rPr>
            </a:br>
            <a:r>
              <a:rPr lang="en-US" sz="1700" b="1" u="sng" dirty="0" smtClean="0">
                <a:solidFill>
                  <a:schemeClr val="bg1"/>
                </a:solidFill>
              </a:rPr>
              <a:t>by Roayaie et al.</a:t>
            </a:r>
          </a:p>
          <a:p>
            <a:pPr marL="342900" indent="-342900">
              <a:spcBef>
                <a:spcPts val="8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N = 165</a:t>
            </a:r>
          </a:p>
          <a:p>
            <a:pPr marL="342900" indent="-342900">
              <a:spcBef>
                <a:spcPts val="8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Median OS = 13.1 mo</a:t>
            </a:r>
          </a:p>
          <a:p>
            <a:pPr marL="342900" indent="-342900">
              <a:spcBef>
                <a:spcPts val="8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5-year OS = 14%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477879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Roayaie S et al. </a:t>
            </a:r>
            <a:r>
              <a:rPr lang="en-US" sz="1600" i="1" dirty="0" smtClean="0">
                <a:solidFill>
                  <a:schemeClr val="bg1"/>
                </a:solidFill>
              </a:rPr>
              <a:t>Ann Surg Oncol </a:t>
            </a:r>
            <a:r>
              <a:rPr lang="en-US" sz="1600" dirty="0" smtClean="0">
                <a:solidFill>
                  <a:schemeClr val="bg1"/>
                </a:solidFill>
              </a:rPr>
              <a:t>2013;20(12):3754-60.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>
                <a:solidFill>
                  <a:schemeClr val="bg1"/>
                </a:solidFill>
              </a:rPr>
              <a:t> 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414" y="5833471"/>
            <a:ext cx="88319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42900" indent="-342900" algn="ctr">
              <a:buFont typeface="Arial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Retrospective studies, underpowered; selection bias; lack of ITT analysis</a:t>
            </a:r>
          </a:p>
          <a:p>
            <a:pPr marL="342900" indent="-342900" algn="ctr">
              <a:buFont typeface="Arial" charset="0"/>
              <a:buChar char="•"/>
            </a:pPr>
            <a:r>
              <a:rPr lang="en-US" sz="1800" dirty="0" smtClean="0">
                <a:solidFill>
                  <a:srgbClr val="FFFF00"/>
                </a:solidFill>
              </a:rPr>
              <a:t>Hypothesis generating</a:t>
            </a:r>
            <a:endParaRPr lang="en-US" sz="1800" dirty="0">
              <a:solidFill>
                <a:srgbClr val="FFFF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527790" y="4458890"/>
            <a:ext cx="0" cy="1215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127310"/>
              </p:ext>
            </p:extLst>
          </p:nvPr>
        </p:nvGraphicFramePr>
        <p:xfrm>
          <a:off x="3005496" y="695128"/>
          <a:ext cx="5937336" cy="5076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659"/>
                <a:gridCol w="996745"/>
                <a:gridCol w="756899"/>
                <a:gridCol w="764088"/>
                <a:gridCol w="2379945"/>
              </a:tblGrid>
              <a:tr h="0">
                <a:tc rowSpan="2">
                  <a:txBody>
                    <a:bodyPr/>
                    <a:lstStyle/>
                    <a:p>
                      <a:pPr algn="l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Series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Number </a:t>
                      </a:r>
                      <a:br>
                        <a:rPr lang="en-US" sz="125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of patients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Survival</a:t>
                      </a:r>
                    </a:p>
                  </a:txBody>
                  <a:tcPr marL="45720" marR="45720" marT="18288" marB="18288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Predictors of outcome</a:t>
                      </a:r>
                    </a:p>
                  </a:txBody>
                  <a:tcPr marL="45720" marR="45720" marT="18288" marB="18288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5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Median (</a:t>
                      </a:r>
                      <a:r>
                        <a:rPr lang="en-US" sz="1250" b="1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 marL="45720" marR="45720" marT="18288" marB="18288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5 year (%)</a:t>
                      </a:r>
                    </a:p>
                  </a:txBody>
                  <a:tcPr marL="45720" marR="45720" marT="18288" marB="18288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Wu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112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NA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27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NA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Ohkubo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47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NA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24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Tumor size 10 cm, satellites, margins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Poon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NA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NA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Fan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83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Adjuvant CT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Fan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108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Adjuvant CT, tumor size 10 cm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err="1" smtClean="0">
                          <a:solidFill>
                            <a:schemeClr val="bg1"/>
                          </a:solidFill>
                        </a:rPr>
                        <a:t>Pawlik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102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Fibrosis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Le </a:t>
                      </a:r>
                      <a:r>
                        <a:rPr lang="en-US" sz="1250" dirty="0" err="1" smtClean="0">
                          <a:solidFill>
                            <a:schemeClr val="bg1"/>
                          </a:solidFill>
                        </a:rPr>
                        <a:t>Treut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26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NA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Chen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438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Extent of invasion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Zhou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381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NA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NA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err="1" smtClean="0">
                          <a:solidFill>
                            <a:schemeClr val="bg1"/>
                          </a:solidFill>
                        </a:rPr>
                        <a:t>Ikai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78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22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Ascites, INR, tumor size 5 cm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Liang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86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Adjuvant treatment, grade,</a:t>
                      </a:r>
                      <a:r>
                        <a:rPr lang="en-US" sz="1250" baseline="0" dirty="0" smtClean="0">
                          <a:solidFill>
                            <a:schemeClr val="bg1"/>
                          </a:solidFill>
                        </a:rPr>
                        <a:t> tumor size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Shimada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22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NA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Ban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45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22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AFP &lt;2,000, serosal invasion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Inoue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49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19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40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NA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Kondo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48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NA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Total bilirubin, alkaline</a:t>
                      </a:r>
                      <a:r>
                        <a:rPr lang="en-US" sz="1250" baseline="0" dirty="0" smtClean="0">
                          <a:solidFill>
                            <a:schemeClr val="bg1"/>
                          </a:solidFill>
                        </a:rPr>
                        <a:t> phosphatase, extent of invasion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err="1" smtClean="0">
                          <a:solidFill>
                            <a:schemeClr val="bg1"/>
                          </a:solidFill>
                        </a:rPr>
                        <a:t>Ruzzenente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17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NA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Shi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406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Extent of invasion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27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318500" cy="1143000"/>
          </a:xfrm>
        </p:spPr>
        <p:txBody>
          <a:bodyPr/>
          <a:lstStyle/>
          <a:p>
            <a:r>
              <a:rPr lang="en-US" dirty="0"/>
              <a:t>Alternative Therapies for MVI in HCC: </a:t>
            </a:r>
            <a:r>
              <a:rPr lang="en-US" dirty="0" smtClean="0"/>
              <a:t>Loco-regional Therapies (TACE and Radiation Therapy)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8764" y="5581990"/>
            <a:ext cx="7855527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42900" indent="-342900" algn="ctr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Retrospective studies, underpowered</a:t>
            </a:r>
          </a:p>
          <a:p>
            <a:pPr marL="342900" indent="-342900" algn="ctr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Selection bias; lack of ITT analysis</a:t>
            </a:r>
          </a:p>
          <a:p>
            <a:pPr marL="342900" indent="-342900" algn="ctr">
              <a:buFont typeface="Arial" charset="0"/>
              <a:buChar char="•"/>
            </a:pPr>
            <a:r>
              <a:rPr lang="en-US" sz="2000" dirty="0" smtClean="0">
                <a:solidFill>
                  <a:srgbClr val="FFFF00"/>
                </a:solidFill>
              </a:rPr>
              <a:t>Hypothesis generating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6" name="Straight Arrow Connector 5"/>
          <p:cNvCxnSpPr>
            <a:endCxn id="5" idx="0"/>
          </p:cNvCxnSpPr>
          <p:nvPr/>
        </p:nvCxnSpPr>
        <p:spPr bwMode="auto">
          <a:xfrm flipH="1">
            <a:off x="4426527" y="5133107"/>
            <a:ext cx="0" cy="44888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822319"/>
              </p:ext>
            </p:extLst>
          </p:nvPr>
        </p:nvGraphicFramePr>
        <p:xfrm>
          <a:off x="685799" y="1341124"/>
          <a:ext cx="7668491" cy="3773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1058"/>
                <a:gridCol w="2591743"/>
                <a:gridCol w="1775690"/>
              </a:tblGrid>
              <a:tr h="57649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Author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Treatment (n)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Survival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636236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Xue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US" sz="1800" i="1" dirty="0" smtClean="0">
                          <a:solidFill>
                            <a:schemeClr val="bg1"/>
                          </a:solidFill>
                        </a:rPr>
                        <a:t>BMC Gastro 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TACE (923)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Meta-analysis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636236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Gorodetski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US" sz="1800" i="1" dirty="0" err="1" smtClean="0">
                          <a:solidFill>
                            <a:schemeClr val="bg1"/>
                          </a:solidFill>
                        </a:rPr>
                        <a:t>Eur</a:t>
                      </a:r>
                      <a:r>
                        <a:rPr lang="en-US" sz="1800" i="1" dirty="0" smtClean="0">
                          <a:solidFill>
                            <a:schemeClr val="bg1"/>
                          </a:solidFill>
                        </a:rPr>
                        <a:t> Rad 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TACE (95)</a:t>
                      </a:r>
                      <a:br>
                        <a:rPr lang="en-US" sz="18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TACE-DEB (38)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5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8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3.3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63623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Zhu K, </a:t>
                      </a:r>
                      <a:r>
                        <a:rPr lang="en-US" sz="1800" i="1" dirty="0" smtClean="0">
                          <a:solidFill>
                            <a:schemeClr val="bg1"/>
                          </a:solidFill>
                        </a:rPr>
                        <a:t>Radiology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2014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TACE+S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(46)</a:t>
                      </a:r>
                      <a:b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TACE (45)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13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8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6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636236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Memon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K,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i="1" baseline="0" dirty="0" smtClean="0">
                          <a:solidFill>
                            <a:schemeClr val="bg1"/>
                          </a:solidFill>
                        </a:rPr>
                        <a:t>J </a:t>
                      </a:r>
                      <a:r>
                        <a:rPr lang="en-US" sz="1800" i="1" baseline="0" dirty="0" err="1" smtClean="0">
                          <a:solidFill>
                            <a:schemeClr val="bg1"/>
                          </a:solidFill>
                        </a:rPr>
                        <a:t>Hep</a:t>
                      </a:r>
                      <a:r>
                        <a:rPr lang="en-US" sz="1800" i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Y-90 Child-Pugh A (45)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Y-90 Child-Pugh B (28)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13.8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8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6.5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636236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Nakazawa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US" sz="1800" i="1" dirty="0" smtClean="0">
                          <a:solidFill>
                            <a:schemeClr val="bg1"/>
                          </a:solidFill>
                        </a:rPr>
                        <a:t>BMC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i="1" dirty="0" smtClean="0">
                          <a:solidFill>
                            <a:schemeClr val="bg1"/>
                          </a:solidFill>
                        </a:rPr>
                        <a:t>Gastro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2014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(40)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Radiation therapy (57)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4.3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8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5.9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2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 smtClean="0"/>
              <a:t>Radioembolization </a:t>
            </a:r>
            <a:r>
              <a:rPr lang="en-US" sz="2500" baseline="30000" dirty="0" smtClean="0"/>
              <a:t>90</a:t>
            </a:r>
            <a:r>
              <a:rPr lang="en-US" sz="2500" dirty="0" smtClean="0"/>
              <a:t>Y for Portal Vein Invasion in HCC</a:t>
            </a:r>
            <a:endParaRPr lang="en-US" sz="2500" dirty="0"/>
          </a:p>
        </p:txBody>
      </p:sp>
      <p:sp>
        <p:nvSpPr>
          <p:cNvPr id="3" name="TextBox 2"/>
          <p:cNvSpPr txBox="1"/>
          <p:nvPr/>
        </p:nvSpPr>
        <p:spPr>
          <a:xfrm>
            <a:off x="2113689" y="692725"/>
            <a:ext cx="5248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Prospective/Retrospective Studies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090" y="1316181"/>
            <a:ext cx="8700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solidFill>
                  <a:schemeClr val="bg1"/>
                </a:solidFill>
              </a:rPr>
              <a:t>Reporting on long-term outcome after </a:t>
            </a:r>
            <a:r>
              <a:rPr lang="en-US" sz="2000" b="1" u="sng" baseline="30000" dirty="0" smtClean="0">
                <a:solidFill>
                  <a:schemeClr val="bg1"/>
                </a:solidFill>
              </a:rPr>
              <a:t>90</a:t>
            </a:r>
            <a:r>
              <a:rPr lang="en-US" sz="2000" b="1" u="sng" dirty="0" smtClean="0">
                <a:solidFill>
                  <a:schemeClr val="bg1"/>
                </a:solidFill>
              </a:rPr>
              <a:t>Y radioembolization</a:t>
            </a:r>
            <a:endParaRPr lang="en-US" sz="2000" b="1" u="sng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673" y="5680354"/>
            <a:ext cx="8700654" cy="7078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Select ongoing large-scale </a:t>
            </a:r>
            <a:r>
              <a:rPr lang="en-US" sz="2000" b="1" dirty="0">
                <a:solidFill>
                  <a:schemeClr val="bg1"/>
                </a:solidFill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</a:rPr>
              <a:t>andomized trials with </a:t>
            </a:r>
            <a:r>
              <a:rPr lang="en-US" sz="2000" b="1" baseline="30000" dirty="0" smtClean="0">
                <a:solidFill>
                  <a:schemeClr val="bg1"/>
                </a:solidFill>
              </a:rPr>
              <a:t>90</a:t>
            </a:r>
            <a:r>
              <a:rPr lang="en-US" sz="2000" b="1" dirty="0" smtClean="0">
                <a:solidFill>
                  <a:schemeClr val="bg1"/>
                </a:solidFill>
              </a:rPr>
              <a:t>Y radioembolization in HCC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4426527" y="5257810"/>
            <a:ext cx="0" cy="36576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0" y="6519444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Salem R et al. </a:t>
            </a:r>
            <a:r>
              <a:rPr lang="en-US" sz="1600" i="1" dirty="0" smtClean="0">
                <a:solidFill>
                  <a:schemeClr val="bg1"/>
                </a:solidFill>
              </a:rPr>
              <a:t>Hepatol </a:t>
            </a:r>
            <a:r>
              <a:rPr lang="en-US" sz="1600" dirty="0" smtClean="0">
                <a:solidFill>
                  <a:schemeClr val="bg1"/>
                </a:solidFill>
              </a:rPr>
              <a:t>2013;58(6):2188-97.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>
                <a:solidFill>
                  <a:schemeClr val="bg1"/>
                </a:solidFill>
              </a:rPr>
              <a:t> </a:t>
            </a:r>
            <a:endParaRPr lang="en-US" sz="1600" dirty="0">
              <a:solidFill>
                <a:schemeClr val="bg1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155622"/>
              </p:ext>
            </p:extLst>
          </p:nvPr>
        </p:nvGraphicFramePr>
        <p:xfrm>
          <a:off x="277090" y="1847115"/>
          <a:ext cx="8645238" cy="2893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277"/>
                <a:gridCol w="623025"/>
                <a:gridCol w="828492"/>
                <a:gridCol w="828492"/>
                <a:gridCol w="828492"/>
                <a:gridCol w="828492"/>
                <a:gridCol w="828492"/>
                <a:gridCol w="828492"/>
                <a:gridCol w="828492"/>
                <a:gridCol w="828492"/>
              </a:tblGrid>
              <a:tr h="215652">
                <a:tc rowSpan="2">
                  <a:txBody>
                    <a:bodyPr/>
                    <a:lstStyle/>
                    <a:p>
                      <a:pPr algn="l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Reference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Child-Pugh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Intermediate stage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Branch PVT</a:t>
                      </a:r>
                    </a:p>
                  </a:txBody>
                  <a:tcPr marL="45720" marR="45720" marT="18288" marB="18288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5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Main PVT</a:t>
                      </a:r>
                    </a:p>
                  </a:txBody>
                  <a:tcPr marL="45720" marR="45720" marT="18288" marB="18288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5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Branch or main PVT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512264">
                <a:tc vMerge="1">
                  <a:txBody>
                    <a:bodyPr/>
                    <a:lstStyle/>
                    <a:p>
                      <a:pPr algn="ctr"/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5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OS</a:t>
                      </a:r>
                      <a:r>
                        <a:rPr lang="en-US" sz="125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125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</a:txBody>
                  <a:tcPr marL="45720" marR="45720" marT="18288" marB="18288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OS 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</a:txBody>
                  <a:tcPr marL="45720" marR="45720" marT="18288" marB="18288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OS 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50" b="1" dirty="0" smtClean="0">
                          <a:solidFill>
                            <a:schemeClr val="bg1"/>
                          </a:solidFill>
                        </a:rPr>
                        <a:t>OS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2A50"/>
                    </a:solidFill>
                  </a:tcPr>
                </a:tc>
              </a:tr>
              <a:tr h="396569">
                <a:tc>
                  <a:txBody>
                    <a:bodyPr/>
                    <a:lstStyle/>
                    <a:p>
                      <a:pPr algn="l"/>
                      <a:r>
                        <a:rPr lang="en-US" sz="1250" dirty="0" err="1" smtClean="0">
                          <a:solidFill>
                            <a:schemeClr val="bg1"/>
                          </a:solidFill>
                        </a:rPr>
                        <a:t>Hilgard</a:t>
                      </a:r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 et al. </a:t>
                      </a:r>
                      <a:br>
                        <a:rPr lang="en-US" sz="125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(N = 108)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A/B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51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16.4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33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351780">
                <a:tc rowSpan="2">
                  <a:txBody>
                    <a:bodyPr/>
                    <a:lstStyle/>
                    <a:p>
                      <a:pPr algn="l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Salem et al.</a:t>
                      </a:r>
                      <a:br>
                        <a:rPr lang="en-US" sz="125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(N = 291)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48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17.3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19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16.6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7.7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35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10.4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351780">
                <a:tc vMerge="1">
                  <a:txBody>
                    <a:bodyPr/>
                    <a:lstStyle/>
                    <a:p>
                      <a:pPr algn="l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35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13.5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27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6.5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30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4.5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57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5.6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351780">
                <a:tc rowSpan="2">
                  <a:txBody>
                    <a:bodyPr/>
                    <a:lstStyle/>
                    <a:p>
                      <a:pPr algn="l"/>
                      <a:r>
                        <a:rPr lang="en-US" sz="1250" dirty="0" err="1" smtClean="0">
                          <a:solidFill>
                            <a:schemeClr val="bg1"/>
                          </a:solidFill>
                        </a:rPr>
                        <a:t>Sangro</a:t>
                      </a:r>
                      <a:r>
                        <a:rPr lang="en-US" sz="1250" baseline="0" dirty="0" smtClean="0">
                          <a:solidFill>
                            <a:schemeClr val="bg1"/>
                          </a:solidFill>
                        </a:rPr>
                        <a:t> et al.</a:t>
                      </a:r>
                      <a:br>
                        <a:rPr lang="en-US" sz="1250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50" baseline="0" dirty="0" smtClean="0">
                          <a:solidFill>
                            <a:schemeClr val="bg1"/>
                          </a:solidFill>
                        </a:rPr>
                        <a:t>(N = 325)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82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18.4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44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10.7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32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9.7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76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10.2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215652">
                <a:tc vMerge="1">
                  <a:txBody>
                    <a:bodyPr/>
                    <a:lstStyle/>
                    <a:p>
                      <a:pPr algn="l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3.6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215652">
                <a:tc rowSpan="2">
                  <a:txBody>
                    <a:bodyPr/>
                    <a:lstStyle/>
                    <a:p>
                      <a:pPr algn="l"/>
                      <a:r>
                        <a:rPr lang="en-US" sz="1250" dirty="0" err="1" smtClean="0">
                          <a:solidFill>
                            <a:schemeClr val="bg1"/>
                          </a:solidFill>
                        </a:rPr>
                        <a:t>Mazzaferro</a:t>
                      </a:r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 et al</a:t>
                      </a:r>
                      <a:r>
                        <a:rPr lang="en-US" sz="1250" baseline="0" dirty="0" smtClean="0">
                          <a:solidFill>
                            <a:schemeClr val="bg1"/>
                          </a:solidFill>
                        </a:rPr>
                        <a:t>. (N = 51)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18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23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17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9 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  <a:tr h="215652">
                <a:tc vMerge="1">
                  <a:txBody>
                    <a:bodyPr/>
                    <a:lstStyle/>
                    <a:p>
                      <a:pPr algn="l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—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5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5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8763" y="4918398"/>
            <a:ext cx="7855527" cy="400110"/>
          </a:xfrm>
          <a:prstGeom prst="rect">
            <a:avLst/>
          </a:prstGeom>
          <a:solidFill>
            <a:srgbClr val="00579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42900" indent="-342900" algn="ctr">
              <a:buFont typeface="Arial" charset="0"/>
              <a:buChar char="•"/>
            </a:pPr>
            <a:r>
              <a:rPr lang="en-US" sz="2000" dirty="0" smtClean="0">
                <a:solidFill>
                  <a:srgbClr val="FFFF00"/>
                </a:solidFill>
              </a:rPr>
              <a:t>Hypothesis generating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43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sz="2800" dirty="0" smtClean="0"/>
              <a:t>Large-Scale Randomized Trials </a:t>
            </a:r>
            <a:r>
              <a:rPr lang="en-US" sz="2800" dirty="0"/>
              <a:t>with </a:t>
            </a:r>
            <a:r>
              <a:rPr lang="en-US" sz="2800" baseline="30000" dirty="0"/>
              <a:t>90</a:t>
            </a:r>
            <a:r>
              <a:rPr lang="en-US" sz="2800" dirty="0"/>
              <a:t>Y </a:t>
            </a:r>
            <a:r>
              <a:rPr lang="en-US" sz="2800" dirty="0" err="1" smtClean="0"/>
              <a:t>Radioembolization</a:t>
            </a:r>
            <a:r>
              <a:rPr lang="en-US" sz="2800" dirty="0" smtClean="0"/>
              <a:t> </a:t>
            </a:r>
            <a:r>
              <a:rPr lang="en-US" sz="2800" dirty="0"/>
              <a:t>in </a:t>
            </a:r>
            <a:r>
              <a:rPr lang="en-US" sz="2800" dirty="0" smtClean="0"/>
              <a:t>HCC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507119"/>
              </p:ext>
            </p:extLst>
          </p:nvPr>
        </p:nvGraphicFramePr>
        <p:xfrm>
          <a:off x="358174" y="1250849"/>
          <a:ext cx="8430227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566"/>
                <a:gridCol w="863808"/>
                <a:gridCol w="854092"/>
                <a:gridCol w="1827827"/>
                <a:gridCol w="2500934"/>
              </a:tblGrid>
              <a:tr h="326965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Trial name</a:t>
                      </a:r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/identifier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Phase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Setting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Treatment arms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572188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PREMIERE</a:t>
                      </a:r>
                    </a:p>
                    <a:p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(NCT00956930)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45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II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Untreatable</a:t>
                      </a:r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 with RFA or surgery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Radioembolization</a:t>
                      </a:r>
                    </a:p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TACE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572188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SORAMIC</a:t>
                      </a:r>
                    </a:p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(NCT01126645)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529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II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Unresectable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RFA </a:t>
                      </a:r>
                      <a:r>
                        <a:rPr lang="en-US" sz="1700" dirty="0" smtClean="0">
                          <a:solidFill>
                            <a:schemeClr val="bg1"/>
                          </a:solidFill>
                          <a:sym typeface="Wingdings"/>
                        </a:rPr>
                        <a:t> </a:t>
                      </a:r>
                      <a:r>
                        <a:rPr lang="en-US" sz="1700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br>
                        <a:rPr lang="en-US" sz="17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or placebo</a:t>
                      </a:r>
                    </a:p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sz="1700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 +/- SIRT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5C97"/>
                    </a:solidFill>
                  </a:tcPr>
                </a:tc>
              </a:tr>
              <a:tr h="572188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SIRveNIB</a:t>
                      </a:r>
                    </a:p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(NCT01135056)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360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III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Locally advanced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Sorafenib</a:t>
                      </a:r>
                    </a:p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SIR-Spheres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75C97"/>
                    </a:solidFill>
                  </a:tcPr>
                </a:tc>
              </a:tr>
              <a:tr h="572188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SARAH</a:t>
                      </a:r>
                    </a:p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(NCT01482442)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496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III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Advanced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Sorafenib</a:t>
                      </a:r>
                    </a:p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SIR-Spheres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75C97"/>
                    </a:solidFill>
                  </a:tcPr>
                </a:tc>
              </a:tr>
              <a:tr h="81741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STOP-HCC</a:t>
                      </a:r>
                    </a:p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(NCT01556490)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390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III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Unresectable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sz="1700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endParaRPr lang="en-US" sz="17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sz="1700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 + TheraSphere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81741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YES-P</a:t>
                      </a:r>
                    </a:p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(NCT01887717)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328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III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Advanced with portal</a:t>
                      </a:r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 vein thrombosis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Sorafenib</a:t>
                      </a:r>
                    </a:p>
                    <a:p>
                      <a:pPr marL="285750" indent="-285750" algn="ctr">
                        <a:buFont typeface="Arial" charset="0"/>
                        <a:buChar char="•"/>
                      </a:pP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TheraSphere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75C97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519444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Clinicaltrials.gov (Accessed July 2017).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>
                <a:solidFill>
                  <a:schemeClr val="bg1"/>
                </a:solidFill>
              </a:rPr>
              <a:t> 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742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1163" y="5925414"/>
            <a:ext cx="7495310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b="1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807958"/>
            <a:ext cx="7772400" cy="534828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300" dirty="0"/>
              <a:t>A 69-year-old man with a compensated HCV-cirrhosis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300" dirty="0"/>
              <a:t>2012: Patient has a single HCC (6 cm), no macrovascular invasion (MVI) or extrahepatic spread (EHS) Child-Pugh A, ECOG PS 0, bilirubin level of 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1 </a:t>
            </a:r>
            <a:r>
              <a:rPr lang="en-US" sz="2300" dirty="0"/>
              <a:t>mg/</a:t>
            </a:r>
            <a:r>
              <a:rPr lang="en-US" sz="2300" dirty="0" err="1"/>
              <a:t>dL</a:t>
            </a:r>
            <a:r>
              <a:rPr lang="en-US" sz="2300" dirty="0"/>
              <a:t> and no portal hypertension 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300" i="1" dirty="0">
                <a:solidFill>
                  <a:srgbClr val="FF0000"/>
                </a:solidFill>
              </a:rPr>
              <a:t>Segmental resection: R0, no satellites, microvascular invasion </a:t>
            </a:r>
            <a:endParaRPr lang="en-US" sz="23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300" dirty="0"/>
              <a:t>2014: Multinodular HCC recurrence: 3 nodules (max: 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4 </a:t>
            </a:r>
            <a:r>
              <a:rPr lang="en-US" sz="2300" dirty="0"/>
              <a:t>cm). Patient has Child-Pugh A, ECOG 0, no </a:t>
            </a:r>
            <a:r>
              <a:rPr lang="en-US" sz="2300" dirty="0" smtClean="0"/>
              <a:t>MVI-EHS</a:t>
            </a:r>
            <a:r>
              <a:rPr lang="en-US" sz="2300" dirty="0"/>
              <a:t>, AFP: 100 ng/mL 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300" i="1" dirty="0">
                <a:solidFill>
                  <a:srgbClr val="FF0000"/>
                </a:solidFill>
              </a:rPr>
              <a:t>Chemoembolization (TACE x 3): partial response </a:t>
            </a:r>
            <a:endParaRPr lang="en-US" sz="23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300" dirty="0"/>
              <a:t>2016: Progression in main HCC nodule: 5 cm, satellites and branch portal vein thrombosis; Child-Pugh A, ECOG PS 1, </a:t>
            </a:r>
            <a:r>
              <a:rPr lang="en-US" sz="2300" dirty="0" smtClean="0"/>
              <a:t>bilirubin </a:t>
            </a:r>
            <a:r>
              <a:rPr lang="en-US" sz="2300" dirty="0"/>
              <a:t>1.5 mg/</a:t>
            </a:r>
            <a:r>
              <a:rPr lang="en-US" sz="2300" dirty="0" err="1"/>
              <a:t>dL</a:t>
            </a:r>
            <a:r>
              <a:rPr lang="en-US" sz="2300" dirty="0"/>
              <a:t>, AFP: 600 ng/</a:t>
            </a:r>
            <a:r>
              <a:rPr lang="en-US" sz="2300" dirty="0" err="1"/>
              <a:t>mL.</a:t>
            </a:r>
            <a:r>
              <a:rPr lang="en-US" sz="2300" dirty="0"/>
              <a:t> 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300" dirty="0">
                <a:solidFill>
                  <a:srgbClr val="FFFF00"/>
                </a:solidFill>
              </a:rPr>
              <a:t>Patient received </a:t>
            </a:r>
            <a:r>
              <a:rPr lang="en-US" sz="2300" dirty="0" err="1">
                <a:solidFill>
                  <a:srgbClr val="FFFF00"/>
                </a:solidFill>
              </a:rPr>
              <a:t>sorafenib</a:t>
            </a:r>
            <a:r>
              <a:rPr lang="en-US" sz="2300" dirty="0">
                <a:solidFill>
                  <a:srgbClr val="FFFF00"/>
                </a:solidFill>
              </a:rPr>
              <a:t> </a:t>
            </a:r>
            <a:r>
              <a:rPr lang="en-US" sz="2300" dirty="0">
                <a:solidFill>
                  <a:srgbClr val="FFFF00"/>
                </a:solidFill>
                <a:sym typeface="Wingdings"/>
              </a:rPr>
              <a:t> disease </a:t>
            </a:r>
            <a:r>
              <a:rPr lang="en-US" sz="2300" dirty="0" smtClean="0">
                <a:solidFill>
                  <a:srgbClr val="FFFF00"/>
                </a:solidFill>
                <a:sym typeface="Wingdings"/>
              </a:rPr>
              <a:t>progression</a:t>
            </a:r>
            <a:endParaRPr lang="en-US" sz="23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410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</a:rPr>
              <a:t>Bruix J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2017;389(10064):56-66.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RESORCE: A Phase III </a:t>
            </a:r>
            <a:r>
              <a:rPr lang="en-US" dirty="0"/>
              <a:t>Trial of </a:t>
            </a:r>
            <a:r>
              <a:rPr lang="en-US" dirty="0" smtClean="0"/>
              <a:t>Second-Line Regorafenib for HCC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209211"/>
              </p:ext>
            </p:extLst>
          </p:nvPr>
        </p:nvGraphicFramePr>
        <p:xfrm>
          <a:off x="625339" y="4590308"/>
          <a:ext cx="7890146" cy="1307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195"/>
                <a:gridCol w="1768839"/>
                <a:gridCol w="1814386"/>
                <a:gridCol w="771664"/>
                <a:gridCol w="1844062"/>
              </a:tblGrid>
              <a:tr h="66997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Outcome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Regorafenib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(n = 379)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Placebo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(n = 194)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HR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-value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63766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Median OS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10.6 mo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7.8 mo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0.63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&lt;0.0001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</a:tbl>
          </a:graphicData>
        </a:graphic>
      </p:graphicFrame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5086698" y="1368257"/>
            <a:ext cx="3123398" cy="839847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 err="1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Regorafenib</a:t>
            </a: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 </a:t>
            </a:r>
            <a:r>
              <a:rPr lang="en-US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160 mg/d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(n = 379)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5086698" y="3076972"/>
            <a:ext cx="3123398" cy="870015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Placebo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(n = 194)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958320" y="1284297"/>
            <a:ext cx="2755115" cy="2558407"/>
          </a:xfrm>
          <a:prstGeom prst="rect">
            <a:avLst/>
          </a:prstGeom>
          <a:solidFill>
            <a:srgbClr val="005796"/>
          </a:solidFill>
          <a:ln w="127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wrap="square" lIns="182880" tIns="182880" bIns="182880" anchor="ctr" anchorCtr="0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</a:pPr>
            <a:r>
              <a:rPr lang="en-US" sz="1800" b="1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Eligibility (n = 573)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Patients with HCC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Progression on </a:t>
            </a:r>
            <a:r>
              <a:rPr lang="en-US" sz="1800" dirty="0" err="1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sorafenib</a:t>
            </a:r>
            <a:endParaRPr lang="en-US" sz="1800" dirty="0">
              <a:solidFill>
                <a:prstClr val="white"/>
              </a:solidFill>
              <a:latin typeface="Arial"/>
              <a:ea typeface="Arial" pitchFamily="-104" charset="0"/>
              <a:cs typeface="Arial" pitchFamily="-104" charset="0"/>
            </a:endParaRP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Child-Pugh A liver function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35013" y="1526052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21947" y="1301135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</a:rPr>
              <a:t>2:1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 flipV="1">
            <a:off x="4332671" y="1773841"/>
            <a:ext cx="0" cy="6585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1" name="Line 15"/>
          <p:cNvSpPr>
            <a:spLocks noChangeShapeType="1"/>
          </p:cNvSpPr>
          <p:nvPr/>
        </p:nvSpPr>
        <p:spPr bwMode="auto">
          <a:xfrm flipV="1">
            <a:off x="4332671" y="1773841"/>
            <a:ext cx="693897" cy="295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34" name="Group 16"/>
          <p:cNvGrpSpPr>
            <a:grpSpLocks/>
          </p:cNvGrpSpPr>
          <p:nvPr/>
        </p:nvGrpSpPr>
        <p:grpSpPr bwMode="auto">
          <a:xfrm rot="10800000" flipH="1">
            <a:off x="4332671" y="3046524"/>
            <a:ext cx="719087" cy="510750"/>
            <a:chOff x="3551" y="1542"/>
            <a:chExt cx="900" cy="1241"/>
          </a:xfrm>
        </p:grpSpPr>
        <p:sp>
          <p:nvSpPr>
            <p:cNvPr id="35" name="Line 17"/>
            <p:cNvSpPr>
              <a:spLocks noChangeShapeType="1"/>
            </p:cNvSpPr>
            <p:nvPr/>
          </p:nvSpPr>
          <p:spPr bwMode="auto">
            <a:xfrm flipV="1">
              <a:off x="3551" y="1542"/>
              <a:ext cx="0" cy="1241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36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37" name="Line 2"/>
          <p:cNvSpPr>
            <a:spLocks noChangeShapeType="1"/>
          </p:cNvSpPr>
          <p:nvPr/>
        </p:nvSpPr>
        <p:spPr bwMode="auto">
          <a:xfrm>
            <a:off x="3717556" y="2672878"/>
            <a:ext cx="316299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38" name="Group 24"/>
          <p:cNvGrpSpPr>
            <a:grpSpLocks/>
          </p:cNvGrpSpPr>
          <p:nvPr/>
        </p:nvGrpSpPr>
        <p:grpSpPr bwMode="auto">
          <a:xfrm>
            <a:off x="3944927" y="2209834"/>
            <a:ext cx="914400" cy="914400"/>
            <a:chOff x="1872" y="1584"/>
            <a:chExt cx="576" cy="576"/>
          </a:xfrm>
        </p:grpSpPr>
        <p:sp>
          <p:nvSpPr>
            <p:cNvPr id="39" name="Oval 38"/>
            <p:cNvSpPr>
              <a:spLocks noChangeArrowheads="1"/>
            </p:cNvSpPr>
            <p:nvPr/>
          </p:nvSpPr>
          <p:spPr bwMode="auto">
            <a:xfrm>
              <a:off x="1872" y="1584"/>
              <a:ext cx="576" cy="576"/>
            </a:xfrm>
            <a:prstGeom prst="ellipse">
              <a:avLst/>
            </a:prstGeom>
            <a:solidFill>
              <a:srgbClr val="FE701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/>
                <a:ea typeface="MS PGothic" charset="0"/>
                <a:cs typeface=""/>
              </a:endParaRPr>
            </a:p>
          </p:txBody>
        </p:sp>
        <p:sp>
          <p:nvSpPr>
            <p:cNvPr id="40" name="Rectangle 13"/>
            <p:cNvSpPr>
              <a:spLocks noChangeArrowheads="1"/>
            </p:cNvSpPr>
            <p:nvPr/>
          </p:nvSpPr>
          <p:spPr bwMode="auto">
            <a:xfrm>
              <a:off x="1920" y="163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prstClr val="white"/>
                  </a:solidFill>
                  <a:ea typeface="MS PGothic" charset="0"/>
                  <a:cs typeface="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6502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Molecular Therapies Tested in HCC (Phase III)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609930"/>
              </p:ext>
            </p:extLst>
          </p:nvPr>
        </p:nvGraphicFramePr>
        <p:xfrm>
          <a:off x="633181" y="907824"/>
          <a:ext cx="7821844" cy="5417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123"/>
                <a:gridCol w="2129425"/>
                <a:gridCol w="3532296"/>
              </a:tblGrid>
              <a:tr h="313772">
                <a:tc>
                  <a:txBody>
                    <a:bodyPr/>
                    <a:lstStyle/>
                    <a:p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Targeted population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Phas</a:t>
                      </a:r>
                      <a:r>
                        <a:rPr lang="en-US" sz="1550" baseline="0" dirty="0" smtClean="0">
                          <a:solidFill>
                            <a:schemeClr val="bg1"/>
                          </a:solidFill>
                        </a:rPr>
                        <a:t>e III </a:t>
                      </a:r>
                      <a:r>
                        <a:rPr lang="en-US" sz="1550" baseline="0" dirty="0" err="1" smtClean="0">
                          <a:solidFill>
                            <a:schemeClr val="bg1"/>
                          </a:solidFill>
                        </a:rPr>
                        <a:t>comparision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539979">
                <a:tc>
                  <a:txBody>
                    <a:bodyPr/>
                    <a:lstStyle/>
                    <a:p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Adjuvant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Prevent recurrences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 vs placebo (STORM)*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Retinoids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 vs placebo*</a:t>
                      </a:r>
                      <a:endParaRPr lang="en-US" sz="15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766186">
                <a:tc>
                  <a:txBody>
                    <a:bodyPr/>
                    <a:lstStyle/>
                    <a:p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Intermediate HCC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Improve TACE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RF vs RF-Dox*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TACE +/- </a:t>
                      </a: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TACE +/- </a:t>
                      </a: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brivanib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*</a:t>
                      </a:r>
                      <a:endParaRPr lang="en-US" sz="15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1897223">
                <a:tc rowSpan="2">
                  <a:txBody>
                    <a:bodyPr/>
                    <a:lstStyle/>
                    <a:p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Advanced HCC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First line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 +/- </a:t>
                      </a: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erlotinib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 vs </a:t>
                      </a: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brivanib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 vs </a:t>
                      </a: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sunitinib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 vs </a:t>
                      </a: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linifanib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 +/- doxorubicin*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 +/- Y90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 vs </a:t>
                      </a:r>
                      <a:r>
                        <a:rPr lang="en-US" sz="1550" dirty="0" err="1" smtClean="0">
                          <a:solidFill>
                            <a:schemeClr val="bg1"/>
                          </a:solidFill>
                        </a:rPr>
                        <a:t>lenvatinib</a:t>
                      </a:r>
                      <a:endParaRPr lang="en-US" sz="155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 vs </a:t>
                      </a:r>
                      <a:r>
                        <a:rPr lang="en-US" sz="1550" dirty="0" err="1" smtClean="0">
                          <a:solidFill>
                            <a:schemeClr val="bg1"/>
                          </a:solidFill>
                        </a:rPr>
                        <a:t>nivolumab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1671016">
                <a:tc v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Second line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550" b="1" baseline="0" dirty="0" err="1" smtClean="0">
                          <a:solidFill>
                            <a:schemeClr val="bg1"/>
                          </a:solidFill>
                        </a:rPr>
                        <a:t>Brivanib</a:t>
                      </a:r>
                      <a:r>
                        <a:rPr lang="en-US" sz="1550" b="1" baseline="0" dirty="0" smtClean="0">
                          <a:solidFill>
                            <a:schemeClr val="bg1"/>
                          </a:solidFill>
                        </a:rPr>
                        <a:t> vs placebo*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baseline="0" dirty="0" err="1" smtClean="0">
                          <a:solidFill>
                            <a:schemeClr val="bg1"/>
                          </a:solidFill>
                        </a:rPr>
                        <a:t>Everolimus</a:t>
                      </a:r>
                      <a:r>
                        <a:rPr lang="en-US" sz="1550" b="1" baseline="0" dirty="0" smtClean="0">
                          <a:solidFill>
                            <a:schemeClr val="bg1"/>
                          </a:solidFill>
                        </a:rPr>
                        <a:t> vs placebo*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baseline="0" dirty="0" err="1" smtClean="0">
                          <a:solidFill>
                            <a:schemeClr val="bg1"/>
                          </a:solidFill>
                        </a:rPr>
                        <a:t>Ramucirumab</a:t>
                      </a:r>
                      <a:r>
                        <a:rPr lang="en-US" sz="1550" b="1" baseline="0" dirty="0" smtClean="0">
                          <a:solidFill>
                            <a:schemeClr val="bg1"/>
                          </a:solidFill>
                        </a:rPr>
                        <a:t> vs placebo*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aseline="0" dirty="0" err="1" smtClean="0">
                          <a:solidFill>
                            <a:schemeClr val="bg1"/>
                          </a:solidFill>
                        </a:rPr>
                        <a:t>Regorafenib</a:t>
                      </a:r>
                      <a:r>
                        <a:rPr lang="en-US" sz="1550" baseline="0" dirty="0" smtClean="0">
                          <a:solidFill>
                            <a:schemeClr val="bg1"/>
                          </a:solidFill>
                        </a:rPr>
                        <a:t> vs placebo</a:t>
                      </a: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550" baseline="0" dirty="0" err="1" smtClean="0">
                          <a:solidFill>
                            <a:schemeClr val="bg1"/>
                          </a:solidFill>
                        </a:rPr>
                        <a:t>Tivantinib</a:t>
                      </a:r>
                      <a:r>
                        <a:rPr lang="en-US" sz="1550" baseline="0" dirty="0" smtClean="0">
                          <a:solidFill>
                            <a:schemeClr val="bg1"/>
                          </a:solidFill>
                        </a:rPr>
                        <a:t> vs placebo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aseline="0" dirty="0" err="1" smtClean="0">
                          <a:solidFill>
                            <a:schemeClr val="bg1"/>
                          </a:solidFill>
                        </a:rPr>
                        <a:t>Cabozantinib</a:t>
                      </a:r>
                      <a:r>
                        <a:rPr lang="en-US" sz="1550" baseline="0" dirty="0" smtClean="0">
                          <a:solidFill>
                            <a:schemeClr val="bg1"/>
                          </a:solidFill>
                        </a:rPr>
                        <a:t> vs placebo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aseline="0" dirty="0" err="1" smtClean="0">
                          <a:solidFill>
                            <a:schemeClr val="bg1"/>
                          </a:solidFill>
                        </a:rPr>
                        <a:t>Pembrolizumab</a:t>
                      </a:r>
                      <a:r>
                        <a:rPr lang="en-US" sz="1550" baseline="0" dirty="0" smtClean="0">
                          <a:solidFill>
                            <a:schemeClr val="bg1"/>
                          </a:solidFill>
                        </a:rPr>
                        <a:t> vs placebo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3077" y="6329319"/>
            <a:ext cx="5742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*</a:t>
            </a:r>
            <a:r>
              <a:rPr lang="en-US" sz="1600" baseline="3000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RCT halted or with </a:t>
            </a:r>
            <a:r>
              <a:rPr lang="en-US" sz="1600" dirty="0" err="1">
                <a:solidFill>
                  <a:schemeClr val="bg1"/>
                </a:solidFill>
              </a:rPr>
              <a:t>unconclusive</a:t>
            </a:r>
            <a:r>
              <a:rPr lang="en-US" sz="1600" dirty="0">
                <a:solidFill>
                  <a:schemeClr val="bg1"/>
                </a:solidFill>
              </a:rPr>
              <a:t> or negative results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73700" y="6519446"/>
            <a:ext cx="3670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Courtesy of </a:t>
            </a:r>
            <a:r>
              <a:rPr lang="en-US" sz="1600" dirty="0" err="1">
                <a:solidFill>
                  <a:schemeClr val="bg1"/>
                </a:solidFill>
              </a:rPr>
              <a:t>Josep</a:t>
            </a:r>
            <a:r>
              <a:rPr lang="en-US" sz="1600" dirty="0">
                <a:solidFill>
                  <a:schemeClr val="bg1"/>
                </a:solidFill>
              </a:rPr>
              <a:t> M </a:t>
            </a:r>
            <a:r>
              <a:rPr lang="en-US" sz="1600" dirty="0" err="1">
                <a:solidFill>
                  <a:schemeClr val="bg1"/>
                </a:solidFill>
              </a:rPr>
              <a:t>Llovet</a:t>
            </a:r>
            <a:r>
              <a:rPr lang="en-US" sz="1600" dirty="0">
                <a:solidFill>
                  <a:schemeClr val="bg1"/>
                </a:solidFill>
              </a:rPr>
              <a:t>, MD, PhD</a:t>
            </a:r>
          </a:p>
        </p:txBody>
      </p:sp>
    </p:spTree>
    <p:extLst>
      <p:ext uri="{BB962C8B-B14F-4D97-AF65-F5344CB8AC3E}">
        <p14:creationId xmlns:p14="http://schemas.microsoft.com/office/powerpoint/2010/main" val="201197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Cheng AL et al. </a:t>
            </a:r>
            <a:r>
              <a:rPr lang="en-US" sz="1600" i="1" dirty="0" smtClean="0">
                <a:solidFill>
                  <a:srgbClr val="FFFFFF"/>
                </a:solidFill>
              </a:rPr>
              <a:t>Proc ASCO </a:t>
            </a:r>
            <a:r>
              <a:rPr lang="en-US" sz="1600" dirty="0" smtClean="0">
                <a:solidFill>
                  <a:srgbClr val="FFFFFF"/>
                </a:solidFill>
              </a:rPr>
              <a:t>2017;Abstract 4001.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4884241" y="1275658"/>
            <a:ext cx="3123398" cy="1064122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 err="1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Lenvatinib</a:t>
            </a:r>
            <a:r>
              <a:rPr lang="en-US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/>
            </a:r>
            <a:br>
              <a:rPr lang="en-US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</a:br>
            <a:r>
              <a:rPr lang="en-US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12 mg (or 8 mg) QD (oral</a:t>
            </a: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(n = 478)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4884241" y="2892437"/>
            <a:ext cx="3123398" cy="1066610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 err="1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Sorafenib</a:t>
            </a: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/>
            </a:r>
            <a:b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</a:br>
            <a:r>
              <a:rPr lang="mr-IN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400 </a:t>
            </a:r>
            <a:r>
              <a:rPr lang="mr-IN" altLang="en-US" sz="1800" b="1" dirty="0" err="1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mg</a:t>
            </a:r>
            <a:r>
              <a:rPr lang="mr-IN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 BID (</a:t>
            </a:r>
            <a:r>
              <a:rPr lang="mr-IN" altLang="en-US" sz="1800" b="1" dirty="0" err="1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oral</a:t>
            </a:r>
            <a:r>
              <a:rPr lang="mr-IN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)</a:t>
            </a:r>
            <a:endParaRPr lang="en-US" altLang="en-US" sz="1800" b="1" dirty="0" smtClean="0">
              <a:solidFill>
                <a:srgbClr val="010F97"/>
              </a:solidFill>
              <a:latin typeface="Arial"/>
              <a:ea typeface="Arial" pitchFamily="-104" charset="0"/>
              <a:cs typeface="Arial" panose="020B0604020202020204" pitchFamily="34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(n = 476)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755863" y="1296356"/>
            <a:ext cx="2755115" cy="2558407"/>
          </a:xfrm>
          <a:prstGeom prst="rect">
            <a:avLst/>
          </a:prstGeom>
          <a:solidFill>
            <a:srgbClr val="005796"/>
          </a:solidFill>
          <a:ln w="127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wrap="square" lIns="182880" tIns="182880" bIns="182880" anchor="ctr" anchorCtr="0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buFont typeface="Arial" pitchFamily="-104" charset="0"/>
              <a:buNone/>
            </a:pPr>
            <a:r>
              <a:rPr lang="en-US" sz="1800" b="1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Eligibility (n = 954)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Patients with unresectable HCC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BCLC Stage B or C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Child-Pugh A liver function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ECOG PS 0-1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304</a:t>
            </a:r>
            <a:r>
              <a:rPr lang="en-US" dirty="0"/>
              <a:t> (REFLECT</a:t>
            </a:r>
            <a:r>
              <a:rPr lang="en-US" dirty="0" smtClean="0"/>
              <a:t>): A Phase III </a:t>
            </a:r>
            <a:r>
              <a:rPr lang="en-US" dirty="0"/>
              <a:t>Trial of </a:t>
            </a:r>
            <a:r>
              <a:rPr lang="en-US" dirty="0" smtClean="0"/>
              <a:t>First-Line </a:t>
            </a:r>
            <a:r>
              <a:rPr lang="en-US" dirty="0" err="1" smtClean="0"/>
              <a:t>Lenvatinib</a:t>
            </a:r>
            <a:r>
              <a:rPr lang="en-US" dirty="0" smtClean="0"/>
              <a:t> or </a:t>
            </a:r>
            <a:r>
              <a:rPr lang="en-US" dirty="0" err="1" smtClean="0"/>
              <a:t>Sorafenib</a:t>
            </a:r>
            <a:r>
              <a:rPr lang="en-US" dirty="0" smtClean="0"/>
              <a:t> for HCC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255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685800" y="4241607"/>
          <a:ext cx="7769224" cy="1699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017"/>
                <a:gridCol w="1745301"/>
                <a:gridCol w="1685118"/>
                <a:gridCol w="1179583"/>
                <a:gridCol w="1507205"/>
              </a:tblGrid>
              <a:tr h="62060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Outcome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Lenvatinib</a:t>
                      </a:r>
                    </a:p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(n = 478)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Sorafenib</a:t>
                      </a:r>
                    </a:p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(n = 476)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HR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-value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359556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Median OS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13.6 mo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12.3 mo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0.92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—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359556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Median TTP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8.9 mo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3.7 mo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0.63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&lt;0.00001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359556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ORR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24%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9%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—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&lt;0.00001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91787" y="6034845"/>
            <a:ext cx="8330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Subsequent to this interview, these data were presented at ASCO 2017.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9490" y="1313194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1</a:t>
            </a:r>
            <a:r>
              <a:rPr lang="en-US" sz="2000" dirty="0" smtClean="0">
                <a:solidFill>
                  <a:srgbClr val="FFFFFF"/>
                </a:solidFill>
              </a:rPr>
              <a:t>:1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 flipV="1">
            <a:off x="4130214" y="1785900"/>
            <a:ext cx="0" cy="6585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 flipV="1">
            <a:off x="4130214" y="1785900"/>
            <a:ext cx="693897" cy="295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25" name="Group 16"/>
          <p:cNvGrpSpPr>
            <a:grpSpLocks/>
          </p:cNvGrpSpPr>
          <p:nvPr/>
        </p:nvGrpSpPr>
        <p:grpSpPr bwMode="auto">
          <a:xfrm rot="10800000" flipH="1">
            <a:off x="4130214" y="3058583"/>
            <a:ext cx="719087" cy="510750"/>
            <a:chOff x="3551" y="1542"/>
            <a:chExt cx="900" cy="1241"/>
          </a:xfrm>
        </p:grpSpPr>
        <p:sp>
          <p:nvSpPr>
            <p:cNvPr id="26" name="Line 17"/>
            <p:cNvSpPr>
              <a:spLocks noChangeShapeType="1"/>
            </p:cNvSpPr>
            <p:nvPr/>
          </p:nvSpPr>
          <p:spPr bwMode="auto">
            <a:xfrm flipV="1">
              <a:off x="3551" y="1542"/>
              <a:ext cx="0" cy="1241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8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31" name="Line 2"/>
          <p:cNvSpPr>
            <a:spLocks noChangeShapeType="1"/>
          </p:cNvSpPr>
          <p:nvPr/>
        </p:nvSpPr>
        <p:spPr bwMode="auto">
          <a:xfrm>
            <a:off x="3515099" y="2684937"/>
            <a:ext cx="316299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34" name="Group 24"/>
          <p:cNvGrpSpPr>
            <a:grpSpLocks/>
          </p:cNvGrpSpPr>
          <p:nvPr/>
        </p:nvGrpSpPr>
        <p:grpSpPr bwMode="auto">
          <a:xfrm>
            <a:off x="3742470" y="2221893"/>
            <a:ext cx="914400" cy="914400"/>
            <a:chOff x="1872" y="1584"/>
            <a:chExt cx="576" cy="576"/>
          </a:xfrm>
        </p:grpSpPr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1872" y="1584"/>
              <a:ext cx="576" cy="576"/>
            </a:xfrm>
            <a:prstGeom prst="ellipse">
              <a:avLst/>
            </a:prstGeom>
            <a:solidFill>
              <a:srgbClr val="FE701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/>
                <a:ea typeface="MS PGothic" charset="0"/>
                <a:cs typeface=""/>
              </a:endParaRPr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auto">
            <a:xfrm>
              <a:off x="1920" y="163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prstClr val="white"/>
                  </a:solidFill>
                  <a:ea typeface="MS PGothic" charset="0"/>
                  <a:cs typeface="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58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Molecular Therapies Tested in HCC (Phase III)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82720"/>
              </p:ext>
            </p:extLst>
          </p:nvPr>
        </p:nvGraphicFramePr>
        <p:xfrm>
          <a:off x="633181" y="907824"/>
          <a:ext cx="7821844" cy="5417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123"/>
                <a:gridCol w="2129425"/>
                <a:gridCol w="3532296"/>
              </a:tblGrid>
              <a:tr h="313772">
                <a:tc>
                  <a:txBody>
                    <a:bodyPr/>
                    <a:lstStyle/>
                    <a:p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Targeted population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Phas</a:t>
                      </a:r>
                      <a:r>
                        <a:rPr lang="en-US" sz="1550" baseline="0" dirty="0" smtClean="0">
                          <a:solidFill>
                            <a:schemeClr val="bg1"/>
                          </a:solidFill>
                        </a:rPr>
                        <a:t>e III </a:t>
                      </a:r>
                      <a:r>
                        <a:rPr lang="en-US" sz="1550" baseline="0" dirty="0" err="1" smtClean="0">
                          <a:solidFill>
                            <a:schemeClr val="bg1"/>
                          </a:solidFill>
                        </a:rPr>
                        <a:t>comparision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539979">
                <a:tc>
                  <a:txBody>
                    <a:bodyPr/>
                    <a:lstStyle/>
                    <a:p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Adjuvant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Prevent recurrences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 vs placebo (STORM)*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Retinoids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 vs placebo*</a:t>
                      </a:r>
                      <a:endParaRPr lang="en-US" sz="15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766186">
                <a:tc>
                  <a:txBody>
                    <a:bodyPr/>
                    <a:lstStyle/>
                    <a:p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Intermediate HCC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Improve TACE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RF vs RF-Dox*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TACE +/- </a:t>
                      </a: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TACE +/- </a:t>
                      </a: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brivanib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*</a:t>
                      </a:r>
                      <a:endParaRPr lang="en-US" sz="15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1897223">
                <a:tc rowSpan="2">
                  <a:txBody>
                    <a:bodyPr/>
                    <a:lstStyle/>
                    <a:p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Advanced HCC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First line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 +/- </a:t>
                      </a: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erlotinib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 vs </a:t>
                      </a: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brivanib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 vs </a:t>
                      </a: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sunitinib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 vs </a:t>
                      </a: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linifanib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b="1" dirty="0" smtClean="0">
                          <a:solidFill>
                            <a:schemeClr val="bg1"/>
                          </a:solidFill>
                        </a:rPr>
                        <a:t> +/- doxorubicin*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 +/- Y90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 vs </a:t>
                      </a:r>
                      <a:r>
                        <a:rPr lang="en-US" sz="1550" dirty="0" err="1" smtClean="0">
                          <a:solidFill>
                            <a:schemeClr val="bg1"/>
                          </a:solidFill>
                        </a:rPr>
                        <a:t>lenvatinib</a:t>
                      </a:r>
                      <a:endParaRPr lang="en-US" sz="155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 vs </a:t>
                      </a:r>
                      <a:r>
                        <a:rPr lang="en-US" sz="1550" dirty="0" err="1" smtClean="0">
                          <a:solidFill>
                            <a:schemeClr val="bg1"/>
                          </a:solidFill>
                        </a:rPr>
                        <a:t>nivolumab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1671016">
                <a:tc v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50" dirty="0" smtClean="0">
                          <a:solidFill>
                            <a:schemeClr val="bg1"/>
                          </a:solidFill>
                        </a:rPr>
                        <a:t>Second line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550" b="1" baseline="0" dirty="0" err="1" smtClean="0">
                          <a:solidFill>
                            <a:schemeClr val="bg1"/>
                          </a:solidFill>
                        </a:rPr>
                        <a:t>Brivanib</a:t>
                      </a:r>
                      <a:r>
                        <a:rPr lang="en-US" sz="1550" b="1" baseline="0" dirty="0" smtClean="0">
                          <a:solidFill>
                            <a:schemeClr val="bg1"/>
                          </a:solidFill>
                        </a:rPr>
                        <a:t> vs placebo*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baseline="0" dirty="0" err="1" smtClean="0">
                          <a:solidFill>
                            <a:schemeClr val="bg1"/>
                          </a:solidFill>
                        </a:rPr>
                        <a:t>Everolimus</a:t>
                      </a:r>
                      <a:r>
                        <a:rPr lang="en-US" sz="1550" b="1" baseline="0" dirty="0" smtClean="0">
                          <a:solidFill>
                            <a:schemeClr val="bg1"/>
                          </a:solidFill>
                        </a:rPr>
                        <a:t> vs placebo*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="1" baseline="0" dirty="0" err="1" smtClean="0">
                          <a:solidFill>
                            <a:schemeClr val="bg1"/>
                          </a:solidFill>
                        </a:rPr>
                        <a:t>Ramucirumab</a:t>
                      </a:r>
                      <a:r>
                        <a:rPr lang="en-US" sz="1550" b="1" baseline="0" dirty="0" smtClean="0">
                          <a:solidFill>
                            <a:schemeClr val="bg1"/>
                          </a:solidFill>
                        </a:rPr>
                        <a:t> vs placebo*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aseline="0" dirty="0" err="1" smtClean="0">
                          <a:solidFill>
                            <a:schemeClr val="bg1"/>
                          </a:solidFill>
                        </a:rPr>
                        <a:t>Regorafenib</a:t>
                      </a:r>
                      <a:r>
                        <a:rPr lang="en-US" sz="1550" baseline="0" dirty="0" smtClean="0">
                          <a:solidFill>
                            <a:schemeClr val="bg1"/>
                          </a:solidFill>
                        </a:rPr>
                        <a:t> vs placebo</a:t>
                      </a: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550" baseline="0" dirty="0" err="1" smtClean="0">
                          <a:solidFill>
                            <a:schemeClr val="bg1"/>
                          </a:solidFill>
                        </a:rPr>
                        <a:t>Tivantinib</a:t>
                      </a:r>
                      <a:r>
                        <a:rPr lang="en-US" sz="1550" baseline="0" dirty="0" smtClean="0">
                          <a:solidFill>
                            <a:schemeClr val="bg1"/>
                          </a:solidFill>
                        </a:rPr>
                        <a:t> vs placebo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aseline="0" dirty="0" err="1" smtClean="0">
                          <a:solidFill>
                            <a:schemeClr val="bg1"/>
                          </a:solidFill>
                        </a:rPr>
                        <a:t>Cabozantinib</a:t>
                      </a:r>
                      <a:r>
                        <a:rPr lang="en-US" sz="1550" baseline="0" dirty="0" smtClean="0">
                          <a:solidFill>
                            <a:schemeClr val="bg1"/>
                          </a:solidFill>
                        </a:rPr>
                        <a:t> vs placebo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550" baseline="0" dirty="0" err="1" smtClean="0">
                          <a:solidFill>
                            <a:schemeClr val="bg1"/>
                          </a:solidFill>
                        </a:rPr>
                        <a:t>Pembrolizumab</a:t>
                      </a:r>
                      <a:r>
                        <a:rPr lang="en-US" sz="1550" baseline="0" dirty="0" smtClean="0">
                          <a:solidFill>
                            <a:schemeClr val="bg1"/>
                          </a:solidFill>
                        </a:rPr>
                        <a:t> vs placebo</a:t>
                      </a:r>
                      <a:endParaRPr lang="en-US" sz="15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3077" y="6329319"/>
            <a:ext cx="5742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*</a:t>
            </a:r>
            <a:r>
              <a:rPr lang="en-US" sz="1600" baseline="3000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RCT halted or with </a:t>
            </a:r>
            <a:r>
              <a:rPr lang="en-US" sz="1600" dirty="0" err="1">
                <a:solidFill>
                  <a:schemeClr val="bg1"/>
                </a:solidFill>
              </a:rPr>
              <a:t>unconclusive</a:t>
            </a:r>
            <a:r>
              <a:rPr lang="en-US" sz="1600" dirty="0">
                <a:solidFill>
                  <a:schemeClr val="bg1"/>
                </a:solidFill>
              </a:rPr>
              <a:t> or negative results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73700" y="6519446"/>
            <a:ext cx="3670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Courtesy of </a:t>
            </a:r>
            <a:r>
              <a:rPr lang="en-US" sz="1600" dirty="0" err="1">
                <a:solidFill>
                  <a:schemeClr val="bg1"/>
                </a:solidFill>
              </a:rPr>
              <a:t>Josep</a:t>
            </a:r>
            <a:r>
              <a:rPr lang="en-US" sz="1600" dirty="0">
                <a:solidFill>
                  <a:schemeClr val="bg1"/>
                </a:solidFill>
              </a:rPr>
              <a:t> M </a:t>
            </a:r>
            <a:r>
              <a:rPr lang="en-US" sz="1600" dirty="0" err="1">
                <a:solidFill>
                  <a:schemeClr val="bg1"/>
                </a:solidFill>
              </a:rPr>
              <a:t>Llovet</a:t>
            </a:r>
            <a:r>
              <a:rPr lang="en-US" sz="1600" dirty="0">
                <a:solidFill>
                  <a:schemeClr val="bg1"/>
                </a:solidFill>
              </a:rPr>
              <a:t>, MD, PhD</a:t>
            </a:r>
          </a:p>
        </p:txBody>
      </p:sp>
    </p:spTree>
    <p:extLst>
      <p:ext uri="{BB962C8B-B14F-4D97-AF65-F5344CB8AC3E}">
        <p14:creationId xmlns:p14="http://schemas.microsoft.com/office/powerpoint/2010/main" val="19545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Why Randomized Trials are Negative in HCC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200"/>
              </a:spcBef>
              <a:spcAft>
                <a:spcPts val="200"/>
              </a:spcAft>
              <a:buFont typeface="+mj-lt"/>
              <a:buAutoNum type="arabicParenR"/>
            </a:pPr>
            <a:r>
              <a:rPr lang="en-US" sz="2100" dirty="0"/>
              <a:t>Limited understanding of molecular drivers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Font typeface="+mj-lt"/>
              <a:buAutoNum type="arabicParenR"/>
            </a:pPr>
            <a:r>
              <a:rPr lang="en-US" sz="2100" dirty="0"/>
              <a:t>Lack of translation of knowledge into trial design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Font typeface="+mj-lt"/>
              <a:buAutoNum type="arabicParenR"/>
            </a:pPr>
            <a:r>
              <a:rPr lang="en-US" sz="2100" dirty="0"/>
              <a:t>Two diseases: HCC and Cirrhosis</a:t>
            </a:r>
          </a:p>
          <a:p>
            <a:pPr marL="914400" lvl="1" indent="-457200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100" dirty="0"/>
              <a:t>Balance between efficacy and toxicity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Font typeface=".AppleSystemUIFont" charset="-120"/>
              <a:buChar char="–"/>
            </a:pPr>
            <a:r>
              <a:rPr lang="en-US" sz="2100" dirty="0" err="1">
                <a:solidFill>
                  <a:srgbClr val="FFFF00"/>
                </a:solidFill>
              </a:rPr>
              <a:t>Sunitinib</a:t>
            </a:r>
            <a:r>
              <a:rPr lang="en-US" sz="2100" dirty="0">
                <a:solidFill>
                  <a:srgbClr val="FFFF00"/>
                </a:solidFill>
              </a:rPr>
              <a:t>, </a:t>
            </a:r>
            <a:r>
              <a:rPr lang="en-US" sz="2100" dirty="0" err="1" smtClean="0">
                <a:solidFill>
                  <a:srgbClr val="FFFF00"/>
                </a:solidFill>
              </a:rPr>
              <a:t>linifanib</a:t>
            </a:r>
            <a:endParaRPr lang="en-US" sz="2100" dirty="0">
              <a:solidFill>
                <a:srgbClr val="FFFF00"/>
              </a:solidFill>
            </a:endParaRPr>
          </a:p>
          <a:p>
            <a:pPr marL="914400" lvl="1" indent="-457200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100" dirty="0"/>
              <a:t>Difficult trial design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Font typeface=".AppleSystemUIFont" charset="-120"/>
              <a:buChar char="–"/>
            </a:pPr>
            <a:r>
              <a:rPr lang="en-US" sz="2100" dirty="0" err="1" smtClean="0"/>
              <a:t>Noninferiority</a:t>
            </a:r>
            <a:r>
              <a:rPr lang="en-US" sz="2100" dirty="0" smtClean="0"/>
              <a:t> </a:t>
            </a:r>
            <a:r>
              <a:rPr lang="en-US" sz="2100" dirty="0"/>
              <a:t>concept </a:t>
            </a:r>
            <a:r>
              <a:rPr lang="en-US" sz="2100" dirty="0" smtClean="0"/>
              <a:t>(</a:t>
            </a:r>
            <a:r>
              <a:rPr lang="en-US" sz="2100" dirty="0" err="1" smtClean="0">
                <a:solidFill>
                  <a:srgbClr val="FFFF00"/>
                </a:solidFill>
              </a:rPr>
              <a:t>brivanib</a:t>
            </a:r>
            <a:r>
              <a:rPr lang="en-US" sz="2100" dirty="0">
                <a:solidFill>
                  <a:srgbClr val="FFFF00"/>
                </a:solidFill>
              </a:rPr>
              <a:t>, </a:t>
            </a:r>
            <a:r>
              <a:rPr lang="en-US" sz="2100" dirty="0" err="1" smtClean="0">
                <a:solidFill>
                  <a:srgbClr val="FFFF00"/>
                </a:solidFill>
              </a:rPr>
              <a:t>linifanib</a:t>
            </a:r>
            <a:r>
              <a:rPr lang="en-US" sz="2100" dirty="0"/>
              <a:t>)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Font typeface=".AppleSystemUIFont" charset="-120"/>
              <a:buChar char="–"/>
            </a:pPr>
            <a:r>
              <a:rPr lang="en-US" sz="2100" dirty="0"/>
              <a:t>Surrogate </a:t>
            </a:r>
            <a:r>
              <a:rPr lang="en-US" sz="2100" dirty="0" smtClean="0"/>
              <a:t>endpoints </a:t>
            </a:r>
            <a:r>
              <a:rPr lang="en-US" sz="2100" dirty="0"/>
              <a:t>of survival? TTP (contradictory data), ORR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Font typeface="+mj-lt"/>
              <a:buAutoNum type="arabicParenR"/>
            </a:pPr>
            <a:r>
              <a:rPr lang="en-US" sz="2100" dirty="0"/>
              <a:t>Moving to Phase III without clear signals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Font typeface=".AppleSystemUIFont" charset="-120"/>
              <a:buChar char="–"/>
            </a:pPr>
            <a:r>
              <a:rPr lang="en-US" sz="2100" dirty="0" err="1">
                <a:solidFill>
                  <a:srgbClr val="FFFF00"/>
                </a:solidFill>
              </a:rPr>
              <a:t>Sunitinib</a:t>
            </a:r>
            <a:r>
              <a:rPr lang="en-US" sz="2100" dirty="0">
                <a:solidFill>
                  <a:srgbClr val="FFFF00"/>
                </a:solidFill>
              </a:rPr>
              <a:t>, </a:t>
            </a:r>
            <a:r>
              <a:rPr lang="en-US" sz="2100" dirty="0" err="1">
                <a:solidFill>
                  <a:srgbClr val="FFFF00"/>
                </a:solidFill>
              </a:rPr>
              <a:t>e</a:t>
            </a:r>
            <a:r>
              <a:rPr lang="en-US" sz="2100" dirty="0" err="1" smtClean="0">
                <a:solidFill>
                  <a:srgbClr val="FFFF00"/>
                </a:solidFill>
              </a:rPr>
              <a:t>rlotinib</a:t>
            </a:r>
            <a:endParaRPr lang="en-US" sz="2100" dirty="0">
              <a:solidFill>
                <a:srgbClr val="FFFF00"/>
              </a:solidFill>
            </a:endParaRP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Font typeface="+mj-lt"/>
              <a:buAutoNum type="arabicParenR"/>
            </a:pPr>
            <a:r>
              <a:rPr lang="en-US" sz="2100" dirty="0"/>
              <a:t>Drugs are not powerful enough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Font typeface=".AppleSystemUIFont" charset="-120"/>
              <a:buChar char="–"/>
            </a:pPr>
            <a:r>
              <a:rPr lang="en-US" sz="2100" dirty="0" err="1">
                <a:solidFill>
                  <a:srgbClr val="FFFF00"/>
                </a:solidFill>
              </a:rPr>
              <a:t>Brivanib</a:t>
            </a:r>
            <a:r>
              <a:rPr lang="en-US" sz="2100" dirty="0">
                <a:solidFill>
                  <a:srgbClr val="FFFF00"/>
                </a:solidFill>
              </a:rPr>
              <a:t>, </a:t>
            </a:r>
            <a:r>
              <a:rPr lang="en-US" sz="2100" dirty="0" err="1" smtClean="0">
                <a:solidFill>
                  <a:srgbClr val="FFFF00"/>
                </a:solidFill>
              </a:rPr>
              <a:t>linifanib</a:t>
            </a:r>
            <a:r>
              <a:rPr lang="en-US" sz="2100" dirty="0">
                <a:solidFill>
                  <a:srgbClr val="FFFF00"/>
                </a:solidFill>
              </a:rPr>
              <a:t>, </a:t>
            </a:r>
            <a:r>
              <a:rPr lang="en-US" sz="2100" dirty="0" err="1" smtClean="0">
                <a:solidFill>
                  <a:srgbClr val="FFFF00"/>
                </a:solidFill>
              </a:rPr>
              <a:t>erlotinib</a:t>
            </a:r>
            <a:r>
              <a:rPr lang="en-US" sz="2100" dirty="0">
                <a:solidFill>
                  <a:srgbClr val="FFFF00"/>
                </a:solidFill>
              </a:rPr>
              <a:t>, </a:t>
            </a:r>
            <a:r>
              <a:rPr lang="en-US" sz="2100" dirty="0" err="1" smtClean="0">
                <a:solidFill>
                  <a:srgbClr val="FFFF00"/>
                </a:solidFill>
              </a:rPr>
              <a:t>everolimus</a:t>
            </a:r>
            <a:r>
              <a:rPr lang="en-US" sz="2100" dirty="0">
                <a:solidFill>
                  <a:srgbClr val="FFFF00"/>
                </a:solidFill>
              </a:rPr>
              <a:t>, </a:t>
            </a:r>
            <a:r>
              <a:rPr lang="en-US" sz="2100" dirty="0" err="1" smtClean="0">
                <a:solidFill>
                  <a:srgbClr val="FFFF00"/>
                </a:solidFill>
              </a:rPr>
              <a:t>ramucirumab</a:t>
            </a:r>
            <a:r>
              <a:rPr lang="en-US" sz="2100" dirty="0">
                <a:solidFill>
                  <a:srgbClr val="FFFF00"/>
                </a:solidFill>
              </a:rPr>
              <a:t>, </a:t>
            </a:r>
            <a:r>
              <a:rPr lang="en-US" sz="2100" dirty="0" smtClean="0">
                <a:solidFill>
                  <a:srgbClr val="FFFF00"/>
                </a:solidFill>
              </a:rPr>
              <a:t>doxorubicin </a:t>
            </a:r>
            <a:endParaRPr lang="en-US" sz="21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9700" y="6519446"/>
            <a:ext cx="3670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bg1"/>
                </a:solidFill>
              </a:rPr>
              <a:t>Courtesy of </a:t>
            </a:r>
            <a:r>
              <a:rPr lang="en-US" sz="1600" dirty="0" err="1">
                <a:solidFill>
                  <a:schemeClr val="bg1"/>
                </a:solidFill>
              </a:rPr>
              <a:t>Josep</a:t>
            </a:r>
            <a:r>
              <a:rPr lang="en-US" sz="1600" dirty="0">
                <a:solidFill>
                  <a:schemeClr val="bg1"/>
                </a:solidFill>
              </a:rPr>
              <a:t> M </a:t>
            </a:r>
            <a:r>
              <a:rPr lang="en-US" sz="1600" dirty="0" err="1">
                <a:solidFill>
                  <a:schemeClr val="bg1"/>
                </a:solidFill>
              </a:rPr>
              <a:t>Llovet</a:t>
            </a:r>
            <a:r>
              <a:rPr lang="en-US" sz="1600" dirty="0">
                <a:solidFill>
                  <a:schemeClr val="bg1"/>
                </a:solidFill>
              </a:rPr>
              <a:t>, MD, PhD</a:t>
            </a:r>
          </a:p>
        </p:txBody>
      </p:sp>
    </p:spTree>
    <p:extLst>
      <p:ext uri="{BB962C8B-B14F-4D97-AF65-F5344CB8AC3E}">
        <p14:creationId xmlns:p14="http://schemas.microsoft.com/office/powerpoint/2010/main" val="714818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II Trial of Second-Line Regorafenib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9" y="1077052"/>
            <a:ext cx="4165443" cy="26116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25"/>
          <a:stretch/>
        </p:blipFill>
        <p:spPr>
          <a:xfrm>
            <a:off x="4851243" y="1070300"/>
            <a:ext cx="3856607" cy="26116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45979"/>
              </p:ext>
            </p:extLst>
          </p:nvPr>
        </p:nvGraphicFramePr>
        <p:xfrm>
          <a:off x="616809" y="3870518"/>
          <a:ext cx="8104339" cy="245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1858"/>
                <a:gridCol w="2243631"/>
                <a:gridCol w="1853852"/>
                <a:gridCol w="1089765"/>
                <a:gridCol w="1315233"/>
              </a:tblGrid>
              <a:tr h="302753">
                <a:tc rowSpan="2"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Dose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Efficacy (n = 36)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Safety (n = 36)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BAE1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BAE1E3"/>
                    </a:solidFill>
                  </a:tcPr>
                </a:tc>
              </a:tr>
              <a:tr h="302753">
                <a:tc vMerge="1"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BAE1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BAE1E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Event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Grade ≥3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302753">
                <a:tc rowSpan="5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160 mg PO QD</a:t>
                      </a:r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21 d on/7 d off)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DCR: 72%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HFSR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53%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14%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302753">
                <a:tc vMerge="1"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PR: 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Diarrhea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53%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6%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302753">
                <a:tc vMerge="1"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SD: 69%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Fatigue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53%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17%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302753">
                <a:tc vMerge="1"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Median</a:t>
                      </a:r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 TTP: 4.3 mo</a:t>
                      </a:r>
                      <a:endParaRPr lang="en-US" sz="17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Hypothyroidism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42%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0%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302753">
                <a:tc vMerge="1"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solidFill>
                            <a:srgbClr val="FF0000"/>
                          </a:solidFill>
                        </a:rPr>
                        <a:t>Median OS: 13.8 mo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Hypertension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36%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3%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</a:rPr>
              <a:t>Bruix J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 et al. </a:t>
            </a:r>
            <a:r>
              <a:rPr lang="en-US" sz="1600" i="1" dirty="0" smtClean="0">
                <a:solidFill>
                  <a:srgbClr val="FFFFFF"/>
                </a:solidFill>
              </a:rPr>
              <a:t>Eur J Cancer 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2013;49(16):3412-9.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96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</a:rPr>
              <a:t>Bruix J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2017;389(10064):56-66.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13427"/>
            <a:ext cx="7769225" cy="1143000"/>
          </a:xfrm>
        </p:spPr>
        <p:txBody>
          <a:bodyPr/>
          <a:lstStyle/>
          <a:p>
            <a:r>
              <a:rPr lang="en-US" dirty="0" smtClean="0"/>
              <a:t>RESORCE: A Phase III </a:t>
            </a:r>
            <a:r>
              <a:rPr lang="en-US" dirty="0"/>
              <a:t>Trial of </a:t>
            </a:r>
            <a:r>
              <a:rPr lang="en-US" dirty="0" smtClean="0"/>
              <a:t>Second-Line Regorafenib for HCC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04424" y="-577462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5086698" y="1368257"/>
            <a:ext cx="3123398" cy="839847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 err="1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Regorafenib</a:t>
            </a: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 </a:t>
            </a:r>
            <a:r>
              <a:rPr lang="en-US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160 mg/d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(n = 379)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5086698" y="3076972"/>
            <a:ext cx="3123398" cy="870015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Placebo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(n = 194)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958320" y="1284297"/>
            <a:ext cx="2755115" cy="2558407"/>
          </a:xfrm>
          <a:prstGeom prst="rect">
            <a:avLst/>
          </a:prstGeom>
          <a:solidFill>
            <a:srgbClr val="005796"/>
          </a:solidFill>
          <a:ln w="127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wrap="square" lIns="182880" tIns="182880" bIns="182880" anchor="ctr" anchorCtr="0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</a:pPr>
            <a:r>
              <a:rPr lang="en-US" sz="1800" b="1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Eligibility (n = 573)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Patients with HCC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Progression on </a:t>
            </a:r>
            <a:r>
              <a:rPr lang="en-US" sz="1800" dirty="0" err="1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sorafenib</a:t>
            </a:r>
            <a:endParaRPr lang="en-US" sz="1800" dirty="0">
              <a:solidFill>
                <a:prstClr val="white"/>
              </a:solidFill>
              <a:latin typeface="Arial"/>
              <a:ea typeface="Arial" pitchFamily="-104" charset="0"/>
              <a:cs typeface="Arial" pitchFamily="-104" charset="0"/>
            </a:endParaRP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Child-Pugh A liver function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35013" y="1526052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21947" y="1301135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</a:rPr>
              <a:t>2:1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 flipV="1">
            <a:off x="4332671" y="1773841"/>
            <a:ext cx="0" cy="6585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1" name="Line 15"/>
          <p:cNvSpPr>
            <a:spLocks noChangeShapeType="1"/>
          </p:cNvSpPr>
          <p:nvPr/>
        </p:nvSpPr>
        <p:spPr bwMode="auto">
          <a:xfrm flipV="1">
            <a:off x="4332671" y="1773841"/>
            <a:ext cx="693897" cy="295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34" name="Group 16"/>
          <p:cNvGrpSpPr>
            <a:grpSpLocks/>
          </p:cNvGrpSpPr>
          <p:nvPr/>
        </p:nvGrpSpPr>
        <p:grpSpPr bwMode="auto">
          <a:xfrm rot="10800000" flipH="1">
            <a:off x="4332671" y="3046524"/>
            <a:ext cx="719087" cy="510750"/>
            <a:chOff x="3551" y="1542"/>
            <a:chExt cx="900" cy="1241"/>
          </a:xfrm>
        </p:grpSpPr>
        <p:sp>
          <p:nvSpPr>
            <p:cNvPr id="35" name="Line 17"/>
            <p:cNvSpPr>
              <a:spLocks noChangeShapeType="1"/>
            </p:cNvSpPr>
            <p:nvPr/>
          </p:nvSpPr>
          <p:spPr bwMode="auto">
            <a:xfrm flipV="1">
              <a:off x="3551" y="1542"/>
              <a:ext cx="0" cy="1241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36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37" name="Line 2"/>
          <p:cNvSpPr>
            <a:spLocks noChangeShapeType="1"/>
          </p:cNvSpPr>
          <p:nvPr/>
        </p:nvSpPr>
        <p:spPr bwMode="auto">
          <a:xfrm>
            <a:off x="3717556" y="2672878"/>
            <a:ext cx="316299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38" name="Group 24"/>
          <p:cNvGrpSpPr>
            <a:grpSpLocks/>
          </p:cNvGrpSpPr>
          <p:nvPr/>
        </p:nvGrpSpPr>
        <p:grpSpPr bwMode="auto">
          <a:xfrm>
            <a:off x="3944927" y="2209834"/>
            <a:ext cx="914400" cy="914400"/>
            <a:chOff x="1872" y="1584"/>
            <a:chExt cx="576" cy="576"/>
          </a:xfrm>
        </p:grpSpPr>
        <p:sp>
          <p:nvSpPr>
            <p:cNvPr id="39" name="Oval 38"/>
            <p:cNvSpPr>
              <a:spLocks noChangeArrowheads="1"/>
            </p:cNvSpPr>
            <p:nvPr/>
          </p:nvSpPr>
          <p:spPr bwMode="auto">
            <a:xfrm>
              <a:off x="1872" y="1584"/>
              <a:ext cx="576" cy="576"/>
            </a:xfrm>
            <a:prstGeom prst="ellipse">
              <a:avLst/>
            </a:prstGeom>
            <a:solidFill>
              <a:srgbClr val="FE701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/>
                <a:ea typeface="MS PGothic" charset="0"/>
                <a:cs typeface=""/>
              </a:endParaRPr>
            </a:p>
          </p:txBody>
        </p:sp>
        <p:sp>
          <p:nvSpPr>
            <p:cNvPr id="40" name="Rectangle 13"/>
            <p:cNvSpPr>
              <a:spLocks noChangeArrowheads="1"/>
            </p:cNvSpPr>
            <p:nvPr/>
          </p:nvSpPr>
          <p:spPr bwMode="auto">
            <a:xfrm>
              <a:off x="1920" y="163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prstClr val="white"/>
                  </a:solidFill>
                  <a:ea typeface="MS PGothic" charset="0"/>
                  <a:cs typeface=""/>
                </a:rPr>
                <a:t>R</a:t>
              </a:r>
            </a:p>
          </p:txBody>
        </p:sp>
      </p:grp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751800"/>
              </p:ext>
            </p:extLst>
          </p:nvPr>
        </p:nvGraphicFramePr>
        <p:xfrm>
          <a:off x="625339" y="4590308"/>
          <a:ext cx="7890146" cy="1307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195"/>
                <a:gridCol w="1768839"/>
                <a:gridCol w="1814386"/>
                <a:gridCol w="771664"/>
                <a:gridCol w="1844062"/>
              </a:tblGrid>
              <a:tr h="66997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Outcome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Regorafenib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(n = 379)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Placebo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(n = 194)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HR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-value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63766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Median OS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10.6 mo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7.8 mo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0.63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&lt;0.0001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23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</a:rPr>
              <a:t>Bruix J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2017;389(10064):56-66.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085163" cy="1143000"/>
          </a:xfrm>
        </p:spPr>
        <p:txBody>
          <a:bodyPr/>
          <a:lstStyle/>
          <a:p>
            <a:r>
              <a:rPr lang="en-US" dirty="0" smtClean="0"/>
              <a:t>RESORCE Phase III Trial: Select Adverse Events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255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973520"/>
              </p:ext>
            </p:extLst>
          </p:nvPr>
        </p:nvGraphicFramePr>
        <p:xfrm>
          <a:off x="533173" y="1733534"/>
          <a:ext cx="8237790" cy="3338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920"/>
                <a:gridCol w="1482912"/>
                <a:gridCol w="1529669"/>
                <a:gridCol w="1529669"/>
                <a:gridCol w="1418620"/>
              </a:tblGrid>
              <a:tr h="585467">
                <a:tc rowSpan="2"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Event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Regorafenib (n = 374)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Placebo (n = 193)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585467">
                <a:tc vMerge="1"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BAE1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Grade 3/4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Grade 3/4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71300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Hand-foot skin reaction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53%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13%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8%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46311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Diarrhea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41%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15%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46311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Fatigue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40%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9%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32%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5%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52843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Hypertension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31%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15%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6%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5%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79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1163" y="5925414"/>
            <a:ext cx="7495310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b="1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E0E3"/>
                </a:solidFill>
              </a:rPr>
              <a:t>Case </a:t>
            </a:r>
            <a:r>
              <a:rPr lang="en-US" dirty="0" smtClean="0">
                <a:solidFill>
                  <a:srgbClr val="BBE0E3"/>
                </a:solidFill>
              </a:rPr>
              <a:t>Discussion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038791"/>
            <a:ext cx="7772400" cy="534828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200" dirty="0"/>
              <a:t>A 69-year-old man with a compensated HCV-cirrhosis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200" dirty="0"/>
              <a:t>2012: Patient has a single HCC (6 cm), no macrovascular invasion (MVI) or extrahepatic spread (EHS) Child-Pugh A, ECOG PS 0, bilirubin level of 1 mg/</a:t>
            </a:r>
            <a:r>
              <a:rPr lang="en-US" sz="2200" dirty="0" err="1"/>
              <a:t>dL</a:t>
            </a:r>
            <a:r>
              <a:rPr lang="en-US" sz="2200" dirty="0"/>
              <a:t> and no portal hypertension 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200" i="1" dirty="0">
                <a:solidFill>
                  <a:srgbClr val="FF0000"/>
                </a:solidFill>
              </a:rPr>
              <a:t>Segmental resection: R0, no satellites, microvascular invasion </a:t>
            </a:r>
            <a:endParaRPr lang="en-US" sz="22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200" dirty="0"/>
              <a:t>2014: Multinodular HCC recurrence: 3 nodules (max: 4 cm). Patient has Child-Pugh A, ECOG 0, no </a:t>
            </a:r>
            <a:r>
              <a:rPr lang="en-US" sz="2200" dirty="0" smtClean="0"/>
              <a:t>MVI-EHS</a:t>
            </a:r>
            <a:r>
              <a:rPr lang="en-US" sz="2200" dirty="0"/>
              <a:t>, AFP: 100 ng/mL 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200" i="1" dirty="0">
                <a:solidFill>
                  <a:srgbClr val="FF0000"/>
                </a:solidFill>
              </a:rPr>
              <a:t>Chemoembolization (TACE x 3): partial response </a:t>
            </a:r>
            <a:endParaRPr lang="en-US" sz="2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200" dirty="0"/>
              <a:t>2016: Progression in main HCC nodule: 5 cm, satellites and branch portal vein thrombosis; Child-Pugh A, ECOG PS 1, </a:t>
            </a:r>
            <a:r>
              <a:rPr lang="en-US" sz="2200" dirty="0" smtClean="0"/>
              <a:t>bilirubin </a:t>
            </a:r>
            <a:r>
              <a:rPr lang="en-US" sz="2200" dirty="0"/>
              <a:t>1.5 mg/</a:t>
            </a:r>
            <a:r>
              <a:rPr lang="en-US" sz="2200" dirty="0" err="1"/>
              <a:t>dL</a:t>
            </a:r>
            <a:r>
              <a:rPr lang="en-US" sz="2200" dirty="0"/>
              <a:t>, AFP: 600 ng/</a:t>
            </a:r>
            <a:r>
              <a:rPr lang="en-US" sz="2200" dirty="0" err="1"/>
              <a:t>mL.</a:t>
            </a:r>
            <a:r>
              <a:rPr lang="en-US" sz="2200" dirty="0"/>
              <a:t> 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200" dirty="0">
                <a:solidFill>
                  <a:srgbClr val="FFFF00"/>
                </a:solidFill>
              </a:rPr>
              <a:t>Patient received </a:t>
            </a:r>
            <a:r>
              <a:rPr lang="en-US" sz="2200" dirty="0" err="1">
                <a:solidFill>
                  <a:srgbClr val="FFFF00"/>
                </a:solidFill>
              </a:rPr>
              <a:t>sorafenib</a:t>
            </a:r>
            <a:r>
              <a:rPr lang="en-US" sz="2200" dirty="0">
                <a:solidFill>
                  <a:srgbClr val="FFFF00"/>
                </a:solidFill>
              </a:rPr>
              <a:t> </a:t>
            </a:r>
            <a:r>
              <a:rPr lang="en-US" sz="2200" dirty="0">
                <a:solidFill>
                  <a:srgbClr val="FFFF00"/>
                </a:solidFill>
                <a:sym typeface="Wingdings"/>
              </a:rPr>
              <a:t> disease </a:t>
            </a:r>
            <a:r>
              <a:rPr lang="en-US" sz="2200" dirty="0" smtClean="0">
                <a:solidFill>
                  <a:srgbClr val="FFFF00"/>
                </a:solidFill>
                <a:sym typeface="Wingdings"/>
              </a:rPr>
              <a:t>progression</a:t>
            </a:r>
            <a:endParaRPr lang="en-US" sz="2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5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Lenvatinib as First-Line Therapy: Activity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8545" y="6432414"/>
            <a:ext cx="36776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Courtesy of </a:t>
            </a:r>
            <a:r>
              <a:rPr lang="en-US" sz="1600" dirty="0" err="1" smtClean="0">
                <a:solidFill>
                  <a:schemeClr val="bg1"/>
                </a:solidFill>
              </a:rPr>
              <a:t>Josep</a:t>
            </a:r>
            <a:r>
              <a:rPr lang="en-US" sz="1600" dirty="0" smtClean="0">
                <a:solidFill>
                  <a:schemeClr val="bg1"/>
                </a:solidFill>
              </a:rPr>
              <a:t> M </a:t>
            </a:r>
            <a:r>
              <a:rPr lang="en-US" sz="1600" dirty="0">
                <a:solidFill>
                  <a:schemeClr val="bg1"/>
                </a:solidFill>
              </a:rPr>
              <a:t>Llovet, </a:t>
            </a:r>
            <a:r>
              <a:rPr lang="en-US" sz="1600" dirty="0" smtClean="0">
                <a:solidFill>
                  <a:schemeClr val="bg1"/>
                </a:solidFill>
              </a:rPr>
              <a:t>MD, PhD</a:t>
            </a:r>
            <a:endParaRPr lang="en-US" sz="1600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378031"/>
              </p:ext>
            </p:extLst>
          </p:nvPr>
        </p:nvGraphicFramePr>
        <p:xfrm>
          <a:off x="138545" y="930218"/>
          <a:ext cx="8880195" cy="4791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332"/>
                <a:gridCol w="1842000"/>
                <a:gridCol w="2780778"/>
                <a:gridCol w="601249"/>
                <a:gridCol w="532335"/>
                <a:gridCol w="1035882"/>
                <a:gridCol w="999619"/>
              </a:tblGrid>
              <a:tr h="460203"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Inclusion criteria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Exclusion criteria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PR (%)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SD (%)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TTP (months)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OS (months)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583552">
                <a:tc>
                  <a:txBody>
                    <a:bodyPr/>
                    <a:lstStyle/>
                    <a:p>
                      <a:r>
                        <a:rPr lang="en-US" sz="1350" dirty="0" err="1" smtClean="0">
                          <a:solidFill>
                            <a:schemeClr val="bg1"/>
                          </a:solidFill>
                        </a:rPr>
                        <a:t>Lenvatinib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Phase I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Advanced HCC, </a:t>
                      </a:r>
                      <a:br>
                        <a:rPr lang="en-US" sz="135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CP-A, B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Simultaneous cancers,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ascites, effusion, brain metastases, portal vein shunt, use of CYP3A4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45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3.7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—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836732">
                <a:tc>
                  <a:txBody>
                    <a:bodyPr/>
                    <a:lstStyle/>
                    <a:p>
                      <a:r>
                        <a:rPr lang="en-US" sz="1350" dirty="0" err="1" smtClean="0">
                          <a:solidFill>
                            <a:schemeClr val="bg1"/>
                          </a:solidFill>
                        </a:rPr>
                        <a:t>Lenvatinib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Phase II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Advanced HCC, </a:t>
                      </a:r>
                      <a:br>
                        <a:rPr lang="en-US" sz="135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CP-A, previous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1 line of systemic treatment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Simultaneous cancers,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ascites, effusion, brain metastases, portal vein shunt, use of CYP3A4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32.6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45.7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7.49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13.9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1024997">
                <a:tc>
                  <a:txBody>
                    <a:bodyPr/>
                    <a:lstStyle/>
                    <a:p>
                      <a:r>
                        <a:rPr lang="en-US" sz="1350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Phase I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Advanced, biopsy- proven HCC, chemo-naïve, CP-A/B,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ECOG PS 0-1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Tumor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of mixed histology, pregnant or lactating, those requiring systemic anticancer therapy, biologic response modifiers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2.2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33.6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4.2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9.2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836732">
                <a:tc>
                  <a:txBody>
                    <a:bodyPr/>
                    <a:lstStyle/>
                    <a:p>
                      <a:r>
                        <a:rPr lang="en-US" sz="1350" dirty="0" err="1" smtClean="0">
                          <a:solidFill>
                            <a:schemeClr val="bg1"/>
                          </a:solidFill>
                        </a:rPr>
                        <a:t>Brivanib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Phase II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Advanced HCC, second-line therapy, CLIP score 3 or less,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ECOG PS 0-2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Active bacterial infection, HIV, significant cardiovascular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disease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4.3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41.3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2.7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9.79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648467">
                <a:tc>
                  <a:txBody>
                    <a:bodyPr/>
                    <a:lstStyle/>
                    <a:p>
                      <a:r>
                        <a:rPr lang="en-US" sz="1350" dirty="0" err="1" smtClean="0">
                          <a:solidFill>
                            <a:schemeClr val="bg1"/>
                          </a:solidFill>
                        </a:rPr>
                        <a:t>Sunitinib</a:t>
                      </a:r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 Phase II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Advanced HCC, chemo-naïve, ECOG PS 0-1, CP &lt;B8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Previous chemotherapy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42.1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2.8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5.8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8544" y="5753906"/>
            <a:ext cx="88801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</a:rPr>
              <a:t>CP = </a:t>
            </a:r>
            <a:r>
              <a:rPr lang="en-US" sz="1500" dirty="0" smtClean="0">
                <a:solidFill>
                  <a:schemeClr val="bg1"/>
                </a:solidFill>
              </a:rPr>
              <a:t>Child-Pugh</a:t>
            </a:r>
            <a:endParaRPr 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000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Lenvatinib vs Sorafenib: Adverse Events and Ongoing Trial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201240"/>
            <a:ext cx="8630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Ikeda K et al. </a:t>
            </a:r>
            <a:r>
              <a:rPr lang="en-US" sz="1600" i="1" dirty="0">
                <a:solidFill>
                  <a:srgbClr val="FFFFFF"/>
                </a:solidFill>
              </a:rPr>
              <a:t>Proc ESMO </a:t>
            </a:r>
            <a:r>
              <a:rPr lang="en-US" sz="1600" dirty="0">
                <a:solidFill>
                  <a:srgbClr val="FFFFFF"/>
                </a:solidFill>
              </a:rPr>
              <a:t>2012;Abstract 737P; </a:t>
            </a:r>
            <a:r>
              <a:rPr lang="en-US" sz="1600" dirty="0" err="1">
                <a:solidFill>
                  <a:srgbClr val="FFFFFF"/>
                </a:solidFill>
              </a:rPr>
              <a:t>Llovet</a:t>
            </a:r>
            <a:r>
              <a:rPr lang="en-US" sz="1600" dirty="0">
                <a:solidFill>
                  <a:srgbClr val="FFFFFF"/>
                </a:solidFill>
              </a:rPr>
              <a:t> JM et al. </a:t>
            </a:r>
            <a:r>
              <a:rPr lang="en-US" sz="1600" i="1" dirty="0">
                <a:solidFill>
                  <a:srgbClr val="FFFFFF"/>
                </a:solidFill>
              </a:rPr>
              <a:t>N </a:t>
            </a:r>
            <a:r>
              <a:rPr lang="en-US" sz="1600" i="1" dirty="0" err="1">
                <a:solidFill>
                  <a:srgbClr val="FFFFFF"/>
                </a:solidFill>
              </a:rPr>
              <a:t>Engl</a:t>
            </a:r>
            <a:r>
              <a:rPr lang="en-US" sz="1600" i="1" dirty="0">
                <a:solidFill>
                  <a:srgbClr val="FFFFFF"/>
                </a:solidFill>
              </a:rPr>
              <a:t> J Med </a:t>
            </a:r>
            <a:r>
              <a:rPr lang="en-US" sz="1600" dirty="0">
                <a:solidFill>
                  <a:srgbClr val="FFFFFF"/>
                </a:solidFill>
              </a:rPr>
              <a:t>2008</a:t>
            </a:r>
            <a:r>
              <a:rPr lang="en-US" sz="1600" dirty="0" smtClean="0">
                <a:solidFill>
                  <a:srgbClr val="FFFFFF"/>
                </a:solidFill>
              </a:rPr>
              <a:t>;</a:t>
            </a:r>
            <a:br>
              <a:rPr lang="en-US" sz="1600" dirty="0" smtClean="0">
                <a:solidFill>
                  <a:srgbClr val="FFFFFF"/>
                </a:solidFill>
              </a:rPr>
            </a:br>
            <a:r>
              <a:rPr lang="en-US" sz="1600" dirty="0" smtClean="0">
                <a:solidFill>
                  <a:srgbClr val="FFFFFF"/>
                </a:solidFill>
              </a:rPr>
              <a:t>359(4</a:t>
            </a:r>
            <a:r>
              <a:rPr lang="en-US" sz="1600" dirty="0">
                <a:solidFill>
                  <a:srgbClr val="FFFFFF"/>
                </a:solidFill>
              </a:rPr>
              <a:t>):</a:t>
            </a:r>
            <a:r>
              <a:rPr lang="en-US" sz="1600" dirty="0" smtClean="0">
                <a:solidFill>
                  <a:srgbClr val="FFFFFF"/>
                </a:solidFill>
              </a:rPr>
              <a:t>378-90. </a:t>
            </a:r>
            <a:r>
              <a:rPr lang="en-US" sz="1600" dirty="0" err="1" smtClean="0">
                <a:solidFill>
                  <a:srgbClr val="FFFFFF"/>
                </a:solidFill>
              </a:rPr>
              <a:t>Clinicaltrials.gov</a:t>
            </a:r>
            <a:r>
              <a:rPr lang="en-US" sz="1600" dirty="0">
                <a:solidFill>
                  <a:srgbClr val="FFFFFF"/>
                </a:solidFill>
              </a:rPr>
              <a:t> (Accessed July 2017</a:t>
            </a:r>
            <a:r>
              <a:rPr lang="en-US" sz="1600" dirty="0" smtClean="0">
                <a:solidFill>
                  <a:srgbClr val="FFFFFF"/>
                </a:solidFill>
              </a:rPr>
              <a:t>)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.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3202" y="5285346"/>
            <a:ext cx="8007231" cy="61555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700" dirty="0">
                <a:solidFill>
                  <a:srgbClr val="FFFF00"/>
                </a:solidFill>
              </a:rPr>
              <a:t>Subsequent to this interview, the results of the </a:t>
            </a:r>
            <a:r>
              <a:rPr lang="en-US" sz="1700" dirty="0" smtClean="0">
                <a:solidFill>
                  <a:srgbClr val="FFFF00"/>
                </a:solidFill>
              </a:rPr>
              <a:t>Phase III REFLECT open-label, </a:t>
            </a:r>
            <a:r>
              <a:rPr lang="en-US" sz="1700" dirty="0" err="1" smtClean="0">
                <a:solidFill>
                  <a:srgbClr val="FFFF00"/>
                </a:solidFill>
              </a:rPr>
              <a:t>noninferiority</a:t>
            </a:r>
            <a:r>
              <a:rPr lang="en-US" sz="1700" dirty="0" smtClean="0">
                <a:solidFill>
                  <a:srgbClr val="FFFF00"/>
                </a:solidFill>
              </a:rPr>
              <a:t> trial of lenvatinib vs </a:t>
            </a:r>
            <a:r>
              <a:rPr lang="en-US" sz="1700" dirty="0" err="1" smtClean="0">
                <a:solidFill>
                  <a:srgbClr val="FFFF00"/>
                </a:solidFill>
              </a:rPr>
              <a:t>sorafenib</a:t>
            </a:r>
            <a:r>
              <a:rPr lang="en-US" sz="1700" dirty="0" smtClean="0">
                <a:solidFill>
                  <a:srgbClr val="FFFF00"/>
                </a:solidFill>
              </a:rPr>
              <a:t> were </a:t>
            </a:r>
            <a:r>
              <a:rPr lang="en-US" sz="1700" dirty="0">
                <a:solidFill>
                  <a:srgbClr val="FFFF00"/>
                </a:solidFill>
              </a:rPr>
              <a:t>presented at ASCO 2017. 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356725"/>
              </p:ext>
            </p:extLst>
          </p:nvPr>
        </p:nvGraphicFramePr>
        <p:xfrm>
          <a:off x="623202" y="1398234"/>
          <a:ext cx="8007231" cy="3586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7616"/>
                <a:gridCol w="2492679"/>
                <a:gridCol w="2716936"/>
              </a:tblGrid>
              <a:tr h="66139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Adverse event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</a:rPr>
                        <a:t>Lenvatinib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 Phase II; </a:t>
                      </a:r>
                      <a:br>
                        <a:rPr lang="en-US" sz="16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all grades (%)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 SHARP trial; all grades (%)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37926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Fatigue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54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22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36373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Hand-foot syndrome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65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36373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Anorexia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59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36373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Diarrhea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—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39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36373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Hypertension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76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36373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Thrombocytopenia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52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—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36373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Proteinuria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54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—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36373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Leukopenia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—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7.9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1422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CheckMate 040: A Phase I/II Trial of Nivolumab in Advanced HCC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</a:rPr>
              <a:t>El-Khoueiry AB 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2017;389(10088):2492-502.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81941"/>
              </p:ext>
            </p:extLst>
          </p:nvPr>
        </p:nvGraphicFramePr>
        <p:xfrm>
          <a:off x="126528" y="1143000"/>
          <a:ext cx="8909968" cy="3672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7640"/>
                <a:gridCol w="2952328"/>
              </a:tblGrid>
              <a:tr h="19442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1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0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26528" y="2000726"/>
            <a:ext cx="11521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Without viral hepatitis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90132" y="2124680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0.1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1)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86000" y="2124680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0.3 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081868" y="2124680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1.0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077735" y="2124680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>
                <a:solidFill>
                  <a:srgbClr val="020090"/>
                </a:solidFill>
                <a:ea typeface="Arial" charset="0"/>
                <a:cs typeface="Arial" charset="0"/>
              </a:rPr>
              <a:t>3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076552" y="2124680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10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13)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149834" y="1801903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= 6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106862" y="1801903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</a:t>
            </a:r>
            <a:r>
              <a:rPr lang="en-US" altLang="x-none" sz="1300" b="1" smtClean="0">
                <a:solidFill>
                  <a:srgbClr val="FFFFFF"/>
                </a:solidFill>
                <a:ea typeface="Arial" charset="0"/>
                <a:cs typeface="Arial" charset="0"/>
              </a:rPr>
              <a:t>= 9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145252" y="1801903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= 10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051994" y="1801903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= 10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039084" y="1801903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= 13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706807" y="1146354"/>
            <a:ext cx="36923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Dose escalation (n = 48)</a:t>
            </a:r>
          </a:p>
          <a:p>
            <a:pPr algn="ctr"/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3 + 3 design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014510" y="1146354"/>
            <a:ext cx="28544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Dose expansion (n = 214)</a:t>
            </a:r>
          </a:p>
          <a:p>
            <a:pPr algn="ctr"/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3 mg/kg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203275" y="1779572"/>
            <a:ext cx="2711314" cy="492443"/>
          </a:xfrm>
          <a:prstGeom prst="rect">
            <a:avLst/>
          </a:prstGeom>
          <a:solidFill>
            <a:srgbClr val="B3DF9C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err="1" smtClean="0">
                <a:solidFill>
                  <a:srgbClr val="020090"/>
                </a:solidFill>
                <a:ea typeface="Arial" charset="0"/>
                <a:cs typeface="Arial" charset="0"/>
              </a:rPr>
              <a:t>Sorafenib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 untreated or intolerant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56)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203275" y="2401823"/>
            <a:ext cx="2711314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err="1" smtClean="0">
                <a:solidFill>
                  <a:srgbClr val="020090"/>
                </a:solidFill>
                <a:ea typeface="Arial" charset="0"/>
                <a:cs typeface="Arial" charset="0"/>
              </a:rPr>
              <a:t>Sorafenib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 </a:t>
            </a:r>
            <a:r>
              <a:rPr lang="en-US" altLang="x-none" sz="1300" dirty="0" err="1" smtClean="0">
                <a:solidFill>
                  <a:srgbClr val="020090"/>
                </a:solidFill>
                <a:ea typeface="Arial" charset="0"/>
                <a:cs typeface="Arial" charset="0"/>
              </a:rPr>
              <a:t>progressor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/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57)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203275" y="3363049"/>
            <a:ext cx="2711314" cy="492443"/>
          </a:xfrm>
          <a:prstGeom prst="rect">
            <a:avLst/>
          </a:prstGeom>
          <a:solidFill>
            <a:srgbClr val="77DEEF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HCV infected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50)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203275" y="4127628"/>
            <a:ext cx="2711314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HBV infected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/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51)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26528" y="3253368"/>
            <a:ext cx="11521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HCV</a:t>
            </a:r>
            <a:b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</a:br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infected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086000" y="3247811"/>
            <a:ext cx="935608" cy="492443"/>
          </a:xfrm>
          <a:prstGeom prst="rect">
            <a:avLst/>
          </a:prstGeom>
          <a:solidFill>
            <a:srgbClr val="77DEEF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0.3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081868" y="3247811"/>
            <a:ext cx="935608" cy="492443"/>
          </a:xfrm>
          <a:prstGeom prst="rect">
            <a:avLst/>
          </a:prstGeom>
          <a:solidFill>
            <a:srgbClr val="77DEEF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1.0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4)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077735" y="3247811"/>
            <a:ext cx="935608" cy="492443"/>
          </a:xfrm>
          <a:prstGeom prst="rect">
            <a:avLst/>
          </a:prstGeom>
          <a:solidFill>
            <a:srgbClr val="77DEEF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3.0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26528" y="4066073"/>
            <a:ext cx="11521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x-none" sz="1600" b="1" smtClean="0">
                <a:solidFill>
                  <a:srgbClr val="FFFFFF"/>
                </a:solidFill>
                <a:ea typeface="Arial" charset="0"/>
                <a:cs typeface="Arial" charset="0"/>
              </a:rPr>
              <a:t>HBV</a:t>
            </a:r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/>
            </a:r>
            <a:b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</a:br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infected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090132" y="4127628"/>
            <a:ext cx="935608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0.1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5)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081868" y="4127628"/>
            <a:ext cx="935608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1.0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086000" y="4127628"/>
            <a:ext cx="935608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0.3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077735" y="4127628"/>
            <a:ext cx="935608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>
                <a:solidFill>
                  <a:srgbClr val="020090"/>
                </a:solidFill>
                <a:ea typeface="Arial" charset="0"/>
                <a:cs typeface="Arial" charset="0"/>
              </a:rPr>
              <a:t>3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.0 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4)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060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CheckMate 040: A Phase I/II Trial of Nivolumab in Advanced HCC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121212"/>
              </p:ext>
            </p:extLst>
          </p:nvPr>
        </p:nvGraphicFramePr>
        <p:xfrm>
          <a:off x="277110" y="4962096"/>
          <a:ext cx="8592509" cy="105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605"/>
                <a:gridCol w="1204630"/>
                <a:gridCol w="1652482"/>
                <a:gridCol w="1568896"/>
                <a:gridCol w="1568896"/>
              </a:tblGrid>
              <a:tr h="300460">
                <a:tc>
                  <a:txBody>
                    <a:bodyPr/>
                    <a:lstStyle/>
                    <a:p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Cohort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ORR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9-month 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Median 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244451">
                <a:tc>
                  <a:txBody>
                    <a:bodyPr/>
                    <a:lstStyle/>
                    <a:p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Dose-escalation cohort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48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7 (15%)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66%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15 mo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244451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Dose-expansion</a:t>
                      </a:r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 cohort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214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42 (20%)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74%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Not reached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</a:rPr>
              <a:t>El-Khoueiry AB 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2017;389(10088):2492-502.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4113" y="6125449"/>
            <a:ext cx="8680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5100" indent="-165100">
              <a:buFont typeface="Arial" charset="0"/>
              <a:buChar char="•"/>
            </a:pPr>
            <a:r>
              <a:rPr lang="en-US" sz="1600" b="1" dirty="0" smtClean="0">
                <a:solidFill>
                  <a:srgbClr val="FFFF00"/>
                </a:solidFill>
              </a:rPr>
              <a:t>Median OS – uninfected, prior </a:t>
            </a:r>
            <a:r>
              <a:rPr lang="en-US" sz="1600" b="1" dirty="0" err="1" smtClean="0">
                <a:solidFill>
                  <a:srgbClr val="FFFF00"/>
                </a:solidFill>
              </a:rPr>
              <a:t>sorafenib</a:t>
            </a:r>
            <a:r>
              <a:rPr lang="en-US" sz="1600" b="1" dirty="0" smtClean="0">
                <a:solidFill>
                  <a:srgbClr val="FFFF00"/>
                </a:solidFill>
              </a:rPr>
              <a:t> in dose-expansion phase (n = 57) = 13.2 mo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55558"/>
              </p:ext>
            </p:extLst>
          </p:nvPr>
        </p:nvGraphicFramePr>
        <p:xfrm>
          <a:off x="126528" y="1143000"/>
          <a:ext cx="8909968" cy="3672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7640"/>
                <a:gridCol w="2952328"/>
              </a:tblGrid>
              <a:tr h="19442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1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0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126528" y="2000726"/>
            <a:ext cx="11521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Without viral hepatitis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90132" y="2124680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0.1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1)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86000" y="2124680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0.3 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81868" y="2124680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1.0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77735" y="2124680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>
                <a:solidFill>
                  <a:srgbClr val="020090"/>
                </a:solidFill>
                <a:ea typeface="Arial" charset="0"/>
                <a:cs typeface="Arial" charset="0"/>
              </a:rPr>
              <a:t>3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76552" y="2124680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10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13)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49834" y="1801903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= 6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06862" y="1801903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</a:t>
            </a:r>
            <a:r>
              <a:rPr lang="en-US" altLang="x-none" sz="1300" b="1" smtClean="0">
                <a:solidFill>
                  <a:srgbClr val="FFFFFF"/>
                </a:solidFill>
                <a:ea typeface="Arial" charset="0"/>
                <a:cs typeface="Arial" charset="0"/>
              </a:rPr>
              <a:t>= 9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145252" y="1801903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= 10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051994" y="1801903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= 10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39084" y="1801903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= 13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06807" y="1146354"/>
            <a:ext cx="36923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Dose escalation (n = 48)</a:t>
            </a:r>
          </a:p>
          <a:p>
            <a:pPr algn="ctr"/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3 + 3 design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14510" y="1146354"/>
            <a:ext cx="28544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Dose expansion (n = 214)</a:t>
            </a:r>
          </a:p>
          <a:p>
            <a:pPr algn="ctr"/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3 mg/kg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203275" y="1779572"/>
            <a:ext cx="2711314" cy="492443"/>
          </a:xfrm>
          <a:prstGeom prst="rect">
            <a:avLst/>
          </a:prstGeom>
          <a:solidFill>
            <a:srgbClr val="B3DF9C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err="1" smtClean="0">
                <a:solidFill>
                  <a:srgbClr val="020090"/>
                </a:solidFill>
                <a:ea typeface="Arial" charset="0"/>
                <a:cs typeface="Arial" charset="0"/>
              </a:rPr>
              <a:t>Sorafenib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 untreated or intolerant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56)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203275" y="2401823"/>
            <a:ext cx="2711314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err="1" smtClean="0">
                <a:solidFill>
                  <a:srgbClr val="020090"/>
                </a:solidFill>
                <a:ea typeface="Arial" charset="0"/>
                <a:cs typeface="Arial" charset="0"/>
              </a:rPr>
              <a:t>Sorafenib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 </a:t>
            </a:r>
            <a:r>
              <a:rPr lang="en-US" altLang="x-none" sz="1300" dirty="0" err="1" smtClean="0">
                <a:solidFill>
                  <a:srgbClr val="020090"/>
                </a:solidFill>
                <a:ea typeface="Arial" charset="0"/>
                <a:cs typeface="Arial" charset="0"/>
              </a:rPr>
              <a:t>progressor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/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57)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203275" y="3363049"/>
            <a:ext cx="2711314" cy="492443"/>
          </a:xfrm>
          <a:prstGeom prst="rect">
            <a:avLst/>
          </a:prstGeom>
          <a:solidFill>
            <a:srgbClr val="77DEEF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HCV infected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50)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03275" y="4127628"/>
            <a:ext cx="2711314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HBV infected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/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51)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26528" y="3253368"/>
            <a:ext cx="11521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HCV</a:t>
            </a:r>
            <a:b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</a:br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infected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086000" y="3247811"/>
            <a:ext cx="935608" cy="492443"/>
          </a:xfrm>
          <a:prstGeom prst="rect">
            <a:avLst/>
          </a:prstGeom>
          <a:solidFill>
            <a:srgbClr val="77DEEF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0.3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081868" y="3247811"/>
            <a:ext cx="935608" cy="492443"/>
          </a:xfrm>
          <a:prstGeom prst="rect">
            <a:avLst/>
          </a:prstGeom>
          <a:solidFill>
            <a:srgbClr val="77DEEF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1.0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4)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077735" y="3247811"/>
            <a:ext cx="935608" cy="492443"/>
          </a:xfrm>
          <a:prstGeom prst="rect">
            <a:avLst/>
          </a:prstGeom>
          <a:solidFill>
            <a:srgbClr val="77DEEF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3.0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26528" y="4066073"/>
            <a:ext cx="11521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x-none" sz="1600" b="1" smtClean="0">
                <a:solidFill>
                  <a:srgbClr val="FFFFFF"/>
                </a:solidFill>
                <a:ea typeface="Arial" charset="0"/>
                <a:cs typeface="Arial" charset="0"/>
              </a:rPr>
              <a:t>HBV</a:t>
            </a:r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/>
            </a:r>
            <a:b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</a:br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infected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090132" y="4127628"/>
            <a:ext cx="935608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0.1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5)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081868" y="4127628"/>
            <a:ext cx="935608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1.0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086000" y="4127628"/>
            <a:ext cx="935608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0.3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077735" y="4127628"/>
            <a:ext cx="935608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>
                <a:solidFill>
                  <a:srgbClr val="020090"/>
                </a:solidFill>
                <a:ea typeface="Arial" charset="0"/>
                <a:cs typeface="Arial" charset="0"/>
              </a:rPr>
              <a:t>3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.0 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4)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602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Bruix J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dirty="0" smtClean="0">
                <a:solidFill>
                  <a:srgbClr val="FFFFFF"/>
                </a:solidFill>
              </a:rPr>
              <a:t>2017;389(10064):56-66.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RESORCE: A Phase III </a:t>
            </a:r>
            <a:r>
              <a:rPr lang="en-US" dirty="0"/>
              <a:t>Trial of </a:t>
            </a:r>
            <a:r>
              <a:rPr lang="en-US" dirty="0" smtClean="0"/>
              <a:t>Second-Line Regorafenib for HCC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7053" y="4465418"/>
            <a:ext cx="8066717" cy="17851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>
                <a:solidFill>
                  <a:srgbClr val="FFFF00"/>
                </a:solidFill>
              </a:rPr>
              <a:t>A</a:t>
            </a:r>
            <a:r>
              <a:rPr lang="en-US" sz="2200" dirty="0" smtClean="0">
                <a:solidFill>
                  <a:srgbClr val="FFFF00"/>
                </a:solidFill>
              </a:rPr>
              <a:t>lmost </a:t>
            </a:r>
            <a:r>
              <a:rPr lang="en-US" sz="2200" dirty="0">
                <a:solidFill>
                  <a:srgbClr val="FFFF00"/>
                </a:solidFill>
              </a:rPr>
              <a:t>half of the regorafenib </a:t>
            </a:r>
            <a:r>
              <a:rPr lang="en-US" sz="2200" dirty="0" smtClean="0">
                <a:solidFill>
                  <a:srgbClr val="FFFF00"/>
                </a:solidFill>
              </a:rPr>
              <a:t>group (184 </a:t>
            </a:r>
            <a:r>
              <a:rPr lang="en-US" sz="2200" dirty="0">
                <a:solidFill>
                  <a:srgbClr val="FFFF00"/>
                </a:solidFill>
              </a:rPr>
              <a:t>[49%] of </a:t>
            </a:r>
            <a:r>
              <a:rPr lang="en-US" sz="2200" dirty="0" smtClean="0">
                <a:solidFill>
                  <a:srgbClr val="FFFF00"/>
                </a:solidFill>
              </a:rPr>
              <a:t>374) </a:t>
            </a:r>
            <a:r>
              <a:rPr lang="en-US" sz="2200" dirty="0">
                <a:solidFill>
                  <a:srgbClr val="FFFF00"/>
                </a:solidFill>
              </a:rPr>
              <a:t>received the full protocol </a:t>
            </a:r>
            <a:r>
              <a:rPr lang="en-US" sz="2200" dirty="0" smtClean="0">
                <a:solidFill>
                  <a:srgbClr val="FFFF00"/>
                </a:solidFill>
              </a:rPr>
              <a:t>dose (160 </a:t>
            </a:r>
            <a:r>
              <a:rPr lang="en-US" sz="2200" dirty="0">
                <a:solidFill>
                  <a:srgbClr val="FFFF00"/>
                </a:solidFill>
              </a:rPr>
              <a:t>mg/day) with no reductions</a:t>
            </a:r>
            <a:r>
              <a:rPr lang="en-US" sz="2200" dirty="0" smtClean="0">
                <a:solidFill>
                  <a:srgbClr val="FFFF00"/>
                </a:solidFill>
              </a:rPr>
              <a:t>.</a:t>
            </a:r>
            <a:endParaRPr lang="en-US" sz="2200" dirty="0">
              <a:solidFill>
                <a:srgbClr val="FFFF00"/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200" dirty="0">
                <a:solidFill>
                  <a:srgbClr val="FFFF00"/>
                </a:solidFill>
              </a:rPr>
              <a:t>Drug-related adverse events led to interruptions or dose reductions in 202 (54%) patients in the </a:t>
            </a:r>
            <a:r>
              <a:rPr lang="en-US" sz="2200" dirty="0" err="1">
                <a:solidFill>
                  <a:srgbClr val="FFFF00"/>
                </a:solidFill>
              </a:rPr>
              <a:t>regorafenib</a:t>
            </a:r>
            <a:r>
              <a:rPr lang="en-US" sz="2200" dirty="0">
                <a:solidFill>
                  <a:srgbClr val="FFFF00"/>
                </a:solidFill>
              </a:rPr>
              <a:t> group.</a:t>
            </a: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4921140" y="1376220"/>
            <a:ext cx="3346037" cy="834191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err="1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Regorafenib</a:t>
            </a: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 160 mg/d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(n = 379)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4890727" y="3098832"/>
            <a:ext cx="3376450" cy="798754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Placebo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(n = 194)</a:t>
            </a: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899323" y="1373911"/>
            <a:ext cx="2609290" cy="2443777"/>
          </a:xfrm>
          <a:prstGeom prst="rect">
            <a:avLst/>
          </a:prstGeom>
          <a:solidFill>
            <a:srgbClr val="005796"/>
          </a:solidFill>
          <a:ln w="127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wrap="square" lIns="182880" tIns="182880" bIns="182880" anchor="ctr" anchorCtr="0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buFont typeface="Arial" pitchFamily="-104" charset="0"/>
              <a:buNone/>
            </a:pPr>
            <a:r>
              <a:rPr lang="en-US" sz="1800" b="1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Eligibility (n = 573)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Patients with HCC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Progression on sorafenib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Child-Pugh A liver function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83284" y="1437903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19490" y="1313194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</a:rPr>
              <a:t>2:1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26" name="Line 14"/>
          <p:cNvSpPr>
            <a:spLocks noChangeShapeType="1"/>
          </p:cNvSpPr>
          <p:nvPr/>
        </p:nvSpPr>
        <p:spPr bwMode="auto">
          <a:xfrm flipV="1">
            <a:off x="4130214" y="1785900"/>
            <a:ext cx="0" cy="6585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8" name="Line 15"/>
          <p:cNvSpPr>
            <a:spLocks noChangeShapeType="1"/>
          </p:cNvSpPr>
          <p:nvPr/>
        </p:nvSpPr>
        <p:spPr bwMode="auto">
          <a:xfrm flipV="1">
            <a:off x="4130214" y="1785900"/>
            <a:ext cx="693897" cy="295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31" name="Group 16"/>
          <p:cNvGrpSpPr>
            <a:grpSpLocks/>
          </p:cNvGrpSpPr>
          <p:nvPr/>
        </p:nvGrpSpPr>
        <p:grpSpPr bwMode="auto">
          <a:xfrm rot="10800000" flipH="1">
            <a:off x="4130214" y="3058583"/>
            <a:ext cx="719087" cy="510750"/>
            <a:chOff x="3551" y="1542"/>
            <a:chExt cx="900" cy="1241"/>
          </a:xfrm>
        </p:grpSpPr>
        <p:sp>
          <p:nvSpPr>
            <p:cNvPr id="34" name="Line 17"/>
            <p:cNvSpPr>
              <a:spLocks noChangeShapeType="1"/>
            </p:cNvSpPr>
            <p:nvPr/>
          </p:nvSpPr>
          <p:spPr bwMode="auto">
            <a:xfrm flipV="1">
              <a:off x="3551" y="1542"/>
              <a:ext cx="0" cy="1241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35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36" name="Line 2"/>
          <p:cNvSpPr>
            <a:spLocks noChangeShapeType="1"/>
          </p:cNvSpPr>
          <p:nvPr/>
        </p:nvSpPr>
        <p:spPr bwMode="auto">
          <a:xfrm>
            <a:off x="3515099" y="2684937"/>
            <a:ext cx="316299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37" name="Group 24"/>
          <p:cNvGrpSpPr>
            <a:grpSpLocks/>
          </p:cNvGrpSpPr>
          <p:nvPr/>
        </p:nvGrpSpPr>
        <p:grpSpPr bwMode="auto">
          <a:xfrm>
            <a:off x="3742470" y="2221893"/>
            <a:ext cx="914400" cy="914400"/>
            <a:chOff x="1872" y="1584"/>
            <a:chExt cx="576" cy="576"/>
          </a:xfrm>
        </p:grpSpPr>
        <p:sp>
          <p:nvSpPr>
            <p:cNvPr id="38" name="Oval 37"/>
            <p:cNvSpPr>
              <a:spLocks noChangeArrowheads="1"/>
            </p:cNvSpPr>
            <p:nvPr/>
          </p:nvSpPr>
          <p:spPr bwMode="auto">
            <a:xfrm>
              <a:off x="1872" y="1584"/>
              <a:ext cx="576" cy="576"/>
            </a:xfrm>
            <a:prstGeom prst="ellipse">
              <a:avLst/>
            </a:prstGeom>
            <a:solidFill>
              <a:srgbClr val="FE701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/>
                <a:ea typeface="MS PGothic" charset="0"/>
                <a:cs typeface=""/>
              </a:endParaRPr>
            </a:p>
          </p:txBody>
        </p:sp>
        <p:sp>
          <p:nvSpPr>
            <p:cNvPr id="39" name="Rectangle 13"/>
            <p:cNvSpPr>
              <a:spLocks noChangeArrowheads="1"/>
            </p:cNvSpPr>
            <p:nvPr/>
          </p:nvSpPr>
          <p:spPr bwMode="auto">
            <a:xfrm>
              <a:off x="1920" y="163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prstClr val="white"/>
                  </a:solidFill>
                  <a:ea typeface="MS PGothic" charset="0"/>
                  <a:cs typeface="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884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</a:rPr>
              <a:t>Clinicaltrials.gov (Accessed July 2017)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.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CheckMate </a:t>
            </a:r>
            <a:r>
              <a:rPr lang="en-US" dirty="0" smtClean="0"/>
              <a:t>459: An Ongoing Phase III Trial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-2705122" y="-33566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32724" y="5443404"/>
            <a:ext cx="4918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Primary endpoints: OS and ORR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5266580" y="1931635"/>
            <a:ext cx="3123398" cy="839847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en-US" sz="1800" b="1" dirty="0" err="1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Nivolumab</a:t>
            </a:r>
            <a:r>
              <a:rPr lang="en-US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5266580" y="3640350"/>
            <a:ext cx="3123398" cy="870015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en-US" sz="1800" b="1" dirty="0" err="1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Sorafenib</a:t>
            </a:r>
            <a:endParaRPr lang="en-US" altLang="en-US" sz="1800" b="1" dirty="0">
              <a:solidFill>
                <a:srgbClr val="010F97"/>
              </a:solidFill>
              <a:latin typeface="Arial"/>
              <a:ea typeface="Arial" pitchFamily="-104" charset="0"/>
              <a:cs typeface="Arial" panose="020B0604020202020204" pitchFamily="34" charset="0"/>
            </a:endParaRP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580715" y="1344257"/>
            <a:ext cx="3312603" cy="3737409"/>
          </a:xfrm>
          <a:prstGeom prst="rect">
            <a:avLst/>
          </a:prstGeom>
          <a:solidFill>
            <a:srgbClr val="005796"/>
          </a:solidFill>
          <a:ln w="127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wrap="square" lIns="182880" tIns="182880" bIns="182880" anchor="ctr" anchorCtr="0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</a:pPr>
            <a:r>
              <a:rPr lang="en-US" sz="1800" b="1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Target accrual (n = 726)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Pts with advanced HCC</a:t>
            </a:r>
          </a:p>
          <a:p>
            <a:pPr marL="582613" lvl="1" indent="-449263">
              <a:spcBef>
                <a:spcPts val="600"/>
              </a:spcBef>
              <a:buFont typeface=".AppleSystemUIFont" charset="-120"/>
              <a:buChar char="–"/>
              <a:tabLst>
                <a:tab pos="447675" algn="l"/>
              </a:tabLst>
            </a:pP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Not eligible for surgical and/or </a:t>
            </a:r>
            <a:r>
              <a:rPr lang="en-US" sz="1800" dirty="0" err="1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locoregional</a:t>
            </a: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 therapies </a:t>
            </a:r>
            <a:r>
              <a:rPr lang="en-US" sz="1800" b="1" dirty="0">
                <a:solidFill>
                  <a:srgbClr val="FFFF00"/>
                </a:solidFill>
                <a:latin typeface="Arial"/>
                <a:ea typeface="Arial" pitchFamily="-104" charset="0"/>
                <a:cs typeface="Arial" pitchFamily="-104" charset="0"/>
              </a:rPr>
              <a:t>or</a:t>
            </a:r>
          </a:p>
          <a:p>
            <a:pPr marL="582613" lvl="1" indent="-449263">
              <a:spcBef>
                <a:spcPts val="600"/>
              </a:spcBef>
              <a:buFont typeface=".AppleSystemUIFont" charset="-120"/>
              <a:buChar char="–"/>
              <a:tabLst>
                <a:tab pos="447675" algn="l"/>
              </a:tabLst>
            </a:pP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Progressive disease after surgical and/or </a:t>
            </a:r>
            <a:r>
              <a:rPr lang="en-US" sz="1800" dirty="0" err="1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locoregional</a:t>
            </a: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 therapies 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Child-Pugh A 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ECOG PS 0-1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No prior liver transplant</a:t>
            </a:r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 flipV="1">
            <a:off x="4512553" y="2337219"/>
            <a:ext cx="0" cy="6585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 flipV="1">
            <a:off x="4512553" y="2337219"/>
            <a:ext cx="693897" cy="295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28" name="Group 16"/>
          <p:cNvGrpSpPr>
            <a:grpSpLocks/>
          </p:cNvGrpSpPr>
          <p:nvPr/>
        </p:nvGrpSpPr>
        <p:grpSpPr bwMode="auto">
          <a:xfrm rot="10800000" flipH="1">
            <a:off x="4512553" y="3609902"/>
            <a:ext cx="719087" cy="510750"/>
            <a:chOff x="3551" y="1542"/>
            <a:chExt cx="900" cy="1241"/>
          </a:xfrm>
        </p:grpSpPr>
        <p:sp>
          <p:nvSpPr>
            <p:cNvPr id="31" name="Line 17"/>
            <p:cNvSpPr>
              <a:spLocks noChangeShapeType="1"/>
            </p:cNvSpPr>
            <p:nvPr/>
          </p:nvSpPr>
          <p:spPr bwMode="auto">
            <a:xfrm flipV="1">
              <a:off x="3551" y="1542"/>
              <a:ext cx="0" cy="1241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34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35" name="Line 2"/>
          <p:cNvSpPr>
            <a:spLocks noChangeShapeType="1"/>
          </p:cNvSpPr>
          <p:nvPr/>
        </p:nvSpPr>
        <p:spPr bwMode="auto">
          <a:xfrm>
            <a:off x="3897438" y="3236256"/>
            <a:ext cx="316299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36" name="Group 24"/>
          <p:cNvGrpSpPr>
            <a:grpSpLocks/>
          </p:cNvGrpSpPr>
          <p:nvPr/>
        </p:nvGrpSpPr>
        <p:grpSpPr bwMode="auto">
          <a:xfrm>
            <a:off x="4124809" y="2773212"/>
            <a:ext cx="914400" cy="914400"/>
            <a:chOff x="1872" y="1584"/>
            <a:chExt cx="576" cy="576"/>
          </a:xfrm>
        </p:grpSpPr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1872" y="1584"/>
              <a:ext cx="576" cy="576"/>
            </a:xfrm>
            <a:prstGeom prst="ellipse">
              <a:avLst/>
            </a:prstGeom>
            <a:solidFill>
              <a:srgbClr val="FE701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/>
                <a:ea typeface="MS PGothic" charset="0"/>
                <a:cs typeface="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1920" y="163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prstClr val="white"/>
                  </a:solidFill>
                  <a:ea typeface="MS PGothic" charset="0"/>
                  <a:cs typeface="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416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Clinicaltrials.gov (Accessed July 2017).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Trials of Combinations of Immune Checkpoint Inhibitors for HCC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255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326010"/>
              </p:ext>
            </p:extLst>
          </p:nvPr>
        </p:nvGraphicFramePr>
        <p:xfrm>
          <a:off x="254000" y="1218411"/>
          <a:ext cx="8521700" cy="4114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217"/>
                <a:gridCol w="625516"/>
                <a:gridCol w="886147"/>
                <a:gridCol w="2341920"/>
                <a:gridCol w="3009900"/>
              </a:tblGrid>
              <a:tr h="67969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Trial name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/identifier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Phase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Setting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Treatment arms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123484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16-C-0135 (NCT02821754)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90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I/II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AutoNum type="arabicParenR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Advanced BCLC Stage B/C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AutoNum type="arabicParenR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Intra/extra hepatic cholangiocarcinoma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Tremelimumab +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durvalumab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+/- (TACE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or RFA or </a:t>
                      </a:r>
                      <a:r>
                        <a:rPr lang="en-US" sz="1600" baseline="0" dirty="0" err="1" smtClean="0">
                          <a:solidFill>
                            <a:schemeClr val="bg1"/>
                          </a:solidFill>
                        </a:rPr>
                        <a:t>cryoablation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) (C1)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  <a:tr h="21999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CheckMate 040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(NCT01658878)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620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I/II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u="sng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US" sz="1600" b="1" u="sng" baseline="0" dirty="0" smtClean="0">
                          <a:solidFill>
                            <a:schemeClr val="bg1"/>
                          </a:solidFill>
                        </a:rPr>
                        <a:t> parts*</a:t>
                      </a:r>
                      <a:r>
                        <a:rPr lang="en-US" sz="1600" b="1" u="sng" dirty="0" smtClean="0">
                          <a:solidFill>
                            <a:schemeClr val="bg1"/>
                          </a:solidFill>
                        </a:rPr>
                        <a:t>/5 cohorts (C1-5)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en-US" sz="1600" b="0" u="none" dirty="0" smtClean="0">
                          <a:solidFill>
                            <a:schemeClr val="bg1"/>
                          </a:solidFill>
                        </a:rPr>
                        <a:t>Uninfected 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en-US" sz="1600" b="0" u="none" dirty="0" smtClean="0">
                          <a:solidFill>
                            <a:schemeClr val="bg1"/>
                          </a:solidFill>
                        </a:rPr>
                        <a:t>HCV infected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en-US" sz="1600" b="0" u="none" dirty="0" smtClean="0">
                          <a:solidFill>
                            <a:schemeClr val="bg1"/>
                          </a:solidFill>
                        </a:rPr>
                        <a:t>HBV</a:t>
                      </a:r>
                      <a:r>
                        <a:rPr lang="en-US" sz="1600" b="0" u="none" baseline="0" dirty="0" smtClean="0">
                          <a:solidFill>
                            <a:schemeClr val="bg1"/>
                          </a:solidFill>
                        </a:rPr>
                        <a:t> infected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en-US" sz="1600" b="0" u="none" baseline="0" dirty="0" smtClean="0">
                          <a:solidFill>
                            <a:schemeClr val="bg1"/>
                          </a:solidFill>
                        </a:rPr>
                        <a:t>Advanced HCC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en-US" sz="1600" b="0" u="none" baseline="0" dirty="0" smtClean="0">
                          <a:solidFill>
                            <a:schemeClr val="bg1"/>
                          </a:solidFill>
                        </a:rPr>
                        <a:t>Child-Pugh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Nivo at different doses </a:t>
                      </a:r>
                      <a:br>
                        <a:rPr lang="en-US" sz="1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(C1-3)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Nivo at a specific dose </a:t>
                      </a:r>
                      <a:br>
                        <a:rPr lang="en-US" sz="1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(C1-3)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1L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Nivo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vs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sorafenib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(C4)</a:t>
                      </a: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Nivo +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ipilimumab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(C4)</a:t>
                      </a:r>
                    </a:p>
                    <a:p>
                      <a:pPr marL="285750" indent="-28575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charset="0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Nivo (C5)</a:t>
                      </a: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5C97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3847" y="5790209"/>
            <a:ext cx="5124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*</a:t>
            </a:r>
            <a:r>
              <a:rPr lang="en-US" sz="1600" baseline="300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The 2 </a:t>
            </a:r>
            <a:r>
              <a:rPr lang="en-US" sz="1600" smtClean="0">
                <a:solidFill>
                  <a:schemeClr val="bg1"/>
                </a:solidFill>
              </a:rPr>
              <a:t>parts are </a:t>
            </a:r>
            <a:r>
              <a:rPr lang="en-US" sz="1600" dirty="0" smtClean="0">
                <a:solidFill>
                  <a:schemeClr val="bg1"/>
                </a:solidFill>
              </a:rPr>
              <a:t>dose escalation and </a:t>
            </a:r>
            <a:r>
              <a:rPr lang="en-US" sz="1600" smtClean="0">
                <a:solidFill>
                  <a:schemeClr val="bg1"/>
                </a:solidFill>
              </a:rPr>
              <a:t>dose expansion.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1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Bruix J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dirty="0" smtClean="0">
                <a:solidFill>
                  <a:srgbClr val="FFFFFF"/>
                </a:solidFill>
              </a:rPr>
              <a:t>2017;389(10064):56-66.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957159" cy="1143000"/>
          </a:xfrm>
        </p:spPr>
        <p:txBody>
          <a:bodyPr/>
          <a:lstStyle/>
          <a:p>
            <a:r>
              <a:rPr lang="en-US" dirty="0" smtClean="0"/>
              <a:t>RESORCE Phase III Trial: Select Adverse Events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255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323503"/>
              </p:ext>
            </p:extLst>
          </p:nvPr>
        </p:nvGraphicFramePr>
        <p:xfrm>
          <a:off x="832556" y="1382235"/>
          <a:ext cx="7647567" cy="4280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789"/>
                <a:gridCol w="1215025"/>
                <a:gridCol w="1340285"/>
                <a:gridCol w="1313489"/>
                <a:gridCol w="1316979"/>
              </a:tblGrid>
              <a:tr h="483550">
                <a:tc rowSpan="2"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Event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Regorafenib (n = 374)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Placebo (n = 193)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483550">
                <a:tc vMerge="1"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BAE1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Grade 3/4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Grade 3/4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A50"/>
                    </a:solidFill>
                  </a:tcPr>
                </a:tc>
              </a:tr>
              <a:tr h="354810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Hand-foot skin reaction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53%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13%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8%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382496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Diarrhea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41%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3%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15%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>
                          <a:solidFill>
                            <a:schemeClr val="bg1"/>
                          </a:solidFill>
                        </a:rPr>
                        <a:t>0%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382496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Fatigue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40%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9%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32%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5%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436445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Hypertension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31%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15%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6%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5%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531118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Increased</a:t>
                      </a:r>
                      <a:r>
                        <a:rPr lang="en-US" sz="1700" baseline="0" dirty="0" smtClean="0">
                          <a:solidFill>
                            <a:schemeClr val="bg1"/>
                          </a:solidFill>
                        </a:rPr>
                        <a:t> blood bilirubin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29%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10%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18%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11%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382496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Increased AST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25%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11%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20%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11%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382496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Ascites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16%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4%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16%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6%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382496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Increased ALT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15%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3%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11%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1"/>
                          </a:solidFill>
                        </a:rPr>
                        <a:t>3%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8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El-Khoueiry AB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dirty="0" smtClean="0">
                <a:solidFill>
                  <a:srgbClr val="FFFFFF"/>
                </a:solidFill>
              </a:rPr>
              <a:t>2017;389(10088):2492-502.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CheckMate 040: Phase I/II Trial Design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255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8610" y="1248951"/>
            <a:ext cx="4105611" cy="461665"/>
          </a:xfrm>
          <a:prstGeom prst="rect">
            <a:avLst/>
          </a:prstGeom>
          <a:solidFill>
            <a:srgbClr val="005796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Patients with advanced HCC</a:t>
            </a: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 bwMode="auto">
          <a:xfrm>
            <a:off x="4471416" y="1710616"/>
            <a:ext cx="0" cy="42632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26528" y="2172281"/>
          <a:ext cx="8909968" cy="3672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7640"/>
                <a:gridCol w="2952328"/>
              </a:tblGrid>
              <a:tr h="19442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1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0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6528" y="3030007"/>
            <a:ext cx="11521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Without viral hepatitis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90132" y="3153961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0.1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1)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86000" y="3153961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0.3 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81868" y="3153961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1.0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77735" y="3153961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>
                <a:solidFill>
                  <a:srgbClr val="020090"/>
                </a:solidFill>
                <a:ea typeface="Arial" charset="0"/>
                <a:cs typeface="Arial" charset="0"/>
              </a:rPr>
              <a:t>3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76552" y="3153961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10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13)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9834" y="2831184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= 6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06862" y="2831184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</a:t>
            </a:r>
            <a:r>
              <a:rPr lang="en-US" altLang="x-none" sz="1300" b="1" smtClean="0">
                <a:solidFill>
                  <a:srgbClr val="FFFFFF"/>
                </a:solidFill>
                <a:ea typeface="Arial" charset="0"/>
                <a:cs typeface="Arial" charset="0"/>
              </a:rPr>
              <a:t>= 9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45252" y="2831184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= 10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51994" y="2831184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= 10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39084" y="2831184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= 13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06807" y="2175635"/>
            <a:ext cx="36923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Dose escalation (n = 48)</a:t>
            </a:r>
          </a:p>
          <a:p>
            <a:pPr algn="ctr"/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3 + 3 design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14510" y="2175635"/>
            <a:ext cx="28544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Dose expansion (n = 214)</a:t>
            </a:r>
          </a:p>
          <a:p>
            <a:pPr algn="ctr"/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3 mg/kg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03275" y="2808853"/>
            <a:ext cx="2711314" cy="492443"/>
          </a:xfrm>
          <a:prstGeom prst="rect">
            <a:avLst/>
          </a:prstGeom>
          <a:solidFill>
            <a:srgbClr val="B3DF9C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err="1" smtClean="0">
                <a:solidFill>
                  <a:srgbClr val="020090"/>
                </a:solidFill>
                <a:ea typeface="Arial" charset="0"/>
                <a:cs typeface="Arial" charset="0"/>
              </a:rPr>
              <a:t>Sorafenib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 untreated or intolerant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56)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03275" y="3431104"/>
            <a:ext cx="2711314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err="1" smtClean="0">
                <a:solidFill>
                  <a:srgbClr val="020090"/>
                </a:solidFill>
                <a:ea typeface="Arial" charset="0"/>
                <a:cs typeface="Arial" charset="0"/>
              </a:rPr>
              <a:t>Sorafenib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 </a:t>
            </a:r>
            <a:r>
              <a:rPr lang="en-US" altLang="x-none" sz="1300" dirty="0" err="1" smtClean="0">
                <a:solidFill>
                  <a:srgbClr val="020090"/>
                </a:solidFill>
                <a:ea typeface="Arial" charset="0"/>
                <a:cs typeface="Arial" charset="0"/>
              </a:rPr>
              <a:t>progressor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/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57)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03275" y="4392330"/>
            <a:ext cx="2711314" cy="492443"/>
          </a:xfrm>
          <a:prstGeom prst="rect">
            <a:avLst/>
          </a:prstGeom>
          <a:solidFill>
            <a:srgbClr val="77DEEF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HCV infected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50)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03275" y="5156909"/>
            <a:ext cx="2711314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HBV infected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/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51)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6528" y="4282649"/>
            <a:ext cx="11521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HCV</a:t>
            </a:r>
            <a:b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</a:br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infected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86000" y="4277092"/>
            <a:ext cx="935608" cy="492443"/>
          </a:xfrm>
          <a:prstGeom prst="rect">
            <a:avLst/>
          </a:prstGeom>
          <a:solidFill>
            <a:srgbClr val="77DEEF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0.3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81868" y="4277092"/>
            <a:ext cx="935608" cy="492443"/>
          </a:xfrm>
          <a:prstGeom prst="rect">
            <a:avLst/>
          </a:prstGeom>
          <a:solidFill>
            <a:srgbClr val="77DEEF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1.0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4)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77735" y="4277092"/>
            <a:ext cx="935608" cy="492443"/>
          </a:xfrm>
          <a:prstGeom prst="rect">
            <a:avLst/>
          </a:prstGeom>
          <a:solidFill>
            <a:srgbClr val="77DEEF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3.0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6528" y="5095354"/>
            <a:ext cx="11521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x-none" sz="1600" b="1" smtClean="0">
                <a:solidFill>
                  <a:srgbClr val="FFFFFF"/>
                </a:solidFill>
                <a:ea typeface="Arial" charset="0"/>
                <a:cs typeface="Arial" charset="0"/>
              </a:rPr>
              <a:t>HBV</a:t>
            </a:r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/>
            </a:r>
            <a:b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</a:br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infected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90132" y="5156909"/>
            <a:ext cx="935608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0.1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5)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81868" y="5156909"/>
            <a:ext cx="935608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1.0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86000" y="5156909"/>
            <a:ext cx="935608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0.3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77735" y="5156909"/>
            <a:ext cx="935608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>
                <a:solidFill>
                  <a:srgbClr val="020090"/>
                </a:solidFill>
                <a:ea typeface="Arial" charset="0"/>
                <a:cs typeface="Arial" charset="0"/>
              </a:rPr>
              <a:t>3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.0 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4)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09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El-Khoueiry AB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dirty="0" smtClean="0">
                <a:solidFill>
                  <a:srgbClr val="FFFFFF"/>
                </a:solidFill>
              </a:rPr>
              <a:t>2017;389(10088):2492-502.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CheckMate 040: Response and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042770"/>
          </a:xfrm>
        </p:spPr>
        <p:txBody>
          <a:bodyPr/>
          <a:lstStyle/>
          <a:p>
            <a:pPr marL="0" indent="0">
              <a:spcBef>
                <a:spcPts val="1400"/>
              </a:spcBef>
              <a:spcAft>
                <a:spcPts val="200"/>
              </a:spcAft>
              <a:buNone/>
            </a:pPr>
            <a:r>
              <a:rPr lang="en-US" sz="2100" b="1" u="sng" dirty="0" smtClean="0">
                <a:solidFill>
                  <a:srgbClr val="FFFF00"/>
                </a:solidFill>
              </a:rPr>
              <a:t>During dose-escalation </a:t>
            </a:r>
            <a:r>
              <a:rPr lang="en-US" sz="2100" b="1" u="sng" dirty="0">
                <a:solidFill>
                  <a:srgbClr val="FFFF00"/>
                </a:solidFill>
              </a:rPr>
              <a:t>phase (n = 48</a:t>
            </a:r>
            <a:r>
              <a:rPr lang="en-US" sz="2100" u="sng" dirty="0">
                <a:solidFill>
                  <a:srgbClr val="FFFF00"/>
                </a:solidFill>
              </a:rPr>
              <a:t>)</a:t>
            </a:r>
            <a:r>
              <a:rPr lang="en-US" sz="2100" dirty="0">
                <a:solidFill>
                  <a:srgbClr val="FFFF00"/>
                </a:solidFill>
              </a:rPr>
              <a:t>: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100" dirty="0" err="1"/>
              <a:t>Nivolumab</a:t>
            </a:r>
            <a:r>
              <a:rPr lang="en-US" sz="2100" dirty="0"/>
              <a:t> showed a manageable safety profile, including acceptable tolerability.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100" dirty="0"/>
              <a:t>46 (96%) discontinued treatment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100" dirty="0"/>
              <a:t>Incidence of treatment-related adverse events (AEs) did not seem to be associated with dose; no maximum tolerated dose was reached.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100" dirty="0"/>
              <a:t>12 (25%) had Grade 3/4 treatment-related </a:t>
            </a:r>
            <a:r>
              <a:rPr lang="en-US" sz="2100" dirty="0" smtClean="0"/>
              <a:t>AEs.</a:t>
            </a:r>
            <a:endParaRPr lang="en-US" sz="2100" dirty="0"/>
          </a:p>
          <a:p>
            <a:pPr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100" dirty="0"/>
              <a:t>30 (63%) died (not determined to be related to </a:t>
            </a:r>
            <a:r>
              <a:rPr lang="en-US" sz="2100" dirty="0" err="1"/>
              <a:t>nivolumab</a:t>
            </a:r>
            <a:r>
              <a:rPr lang="en-US" sz="2100" dirty="0"/>
              <a:t>).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100" dirty="0" err="1"/>
              <a:t>Nivolumab</a:t>
            </a:r>
            <a:r>
              <a:rPr lang="en-US" sz="2100" dirty="0"/>
              <a:t> 3 mg/kg was chosen for dose expansion.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255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37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19446"/>
            <a:ext cx="894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El-Khoueiry AB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dirty="0" smtClean="0">
                <a:solidFill>
                  <a:srgbClr val="FFFFFF"/>
                </a:solidFill>
              </a:rPr>
              <a:t>2017;389(10088):2492-502.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230900" y="0"/>
            <a:ext cx="8759768" cy="1284297"/>
          </a:xfrm>
        </p:spPr>
        <p:txBody>
          <a:bodyPr/>
          <a:lstStyle/>
          <a:p>
            <a:r>
              <a:rPr lang="en-US" dirty="0" smtClean="0"/>
              <a:t>CheckMate 040: Phase I/II Trial Design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7184" y="5263679"/>
            <a:ext cx="8419514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2000" b="1" dirty="0">
                <a:solidFill>
                  <a:srgbClr val="FFFF00"/>
                </a:solidFill>
              </a:rPr>
              <a:t>With nivolumab at 3 mg/kg: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ORR (dose-expansion phase) = 42/214 (20%) 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497355"/>
              </p:ext>
            </p:extLst>
          </p:nvPr>
        </p:nvGraphicFramePr>
        <p:xfrm>
          <a:off x="126528" y="1437784"/>
          <a:ext cx="8909968" cy="3672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7640"/>
                <a:gridCol w="2952328"/>
              </a:tblGrid>
              <a:tr h="19442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1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0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126528" y="2295510"/>
            <a:ext cx="11521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Without viral hepatitis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90132" y="2419464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0.1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1)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86000" y="2419464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0.3 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81868" y="2419464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1.0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077735" y="2419464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>
                <a:solidFill>
                  <a:srgbClr val="020090"/>
                </a:solidFill>
                <a:ea typeface="Arial" charset="0"/>
                <a:cs typeface="Arial" charset="0"/>
              </a:rPr>
              <a:t>3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76552" y="2419464"/>
            <a:ext cx="935608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10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13)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49834" y="2096687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= 6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06862" y="2096687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</a:t>
            </a:r>
            <a:r>
              <a:rPr lang="en-US" altLang="x-none" sz="1300" b="1" smtClean="0">
                <a:solidFill>
                  <a:srgbClr val="FFFFFF"/>
                </a:solidFill>
                <a:ea typeface="Arial" charset="0"/>
                <a:cs typeface="Arial" charset="0"/>
              </a:rPr>
              <a:t>= 9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145252" y="2096687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= 10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051994" y="2096687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= 10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039084" y="2096687"/>
            <a:ext cx="81547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3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n = 13</a:t>
            </a:r>
            <a:endParaRPr lang="en-US" altLang="x-none" sz="13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706807" y="1441138"/>
            <a:ext cx="36923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Dose escalation (n = 48)</a:t>
            </a:r>
          </a:p>
          <a:p>
            <a:pPr algn="ctr"/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3 + 3 design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014510" y="1441138"/>
            <a:ext cx="28544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Dose expansion (n = 214)</a:t>
            </a:r>
          </a:p>
          <a:p>
            <a:pPr algn="ctr"/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3 mg/kg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03275" y="2074356"/>
            <a:ext cx="2711314" cy="492443"/>
          </a:xfrm>
          <a:prstGeom prst="rect">
            <a:avLst/>
          </a:prstGeom>
          <a:solidFill>
            <a:srgbClr val="B3DF9C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err="1" smtClean="0">
                <a:solidFill>
                  <a:srgbClr val="020090"/>
                </a:solidFill>
                <a:ea typeface="Arial" charset="0"/>
                <a:cs typeface="Arial" charset="0"/>
              </a:rPr>
              <a:t>Sorafenib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 untreated or intolerant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56)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203275" y="2696607"/>
            <a:ext cx="2711314" cy="49244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err="1" smtClean="0">
                <a:solidFill>
                  <a:srgbClr val="020090"/>
                </a:solidFill>
                <a:ea typeface="Arial" charset="0"/>
                <a:cs typeface="Arial" charset="0"/>
              </a:rPr>
              <a:t>Sorafenib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 </a:t>
            </a:r>
            <a:r>
              <a:rPr lang="en-US" altLang="x-none" sz="1300" dirty="0" err="1" smtClean="0">
                <a:solidFill>
                  <a:srgbClr val="020090"/>
                </a:solidFill>
                <a:ea typeface="Arial" charset="0"/>
                <a:cs typeface="Arial" charset="0"/>
              </a:rPr>
              <a:t>progressor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/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57)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203275" y="3657833"/>
            <a:ext cx="2711314" cy="492443"/>
          </a:xfrm>
          <a:prstGeom prst="rect">
            <a:avLst/>
          </a:prstGeom>
          <a:solidFill>
            <a:srgbClr val="77DEEF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HCV infected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50)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203275" y="4422412"/>
            <a:ext cx="2711314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HBV infected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/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51)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26528" y="3548152"/>
            <a:ext cx="11521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HCV</a:t>
            </a:r>
            <a:b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</a:br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infected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86000" y="3542595"/>
            <a:ext cx="935608" cy="492443"/>
          </a:xfrm>
          <a:prstGeom prst="rect">
            <a:avLst/>
          </a:prstGeom>
          <a:solidFill>
            <a:srgbClr val="77DEEF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0.3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081868" y="3542595"/>
            <a:ext cx="935608" cy="492443"/>
          </a:xfrm>
          <a:prstGeom prst="rect">
            <a:avLst/>
          </a:prstGeom>
          <a:solidFill>
            <a:srgbClr val="77DEEF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1.0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4)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077735" y="3542595"/>
            <a:ext cx="935608" cy="492443"/>
          </a:xfrm>
          <a:prstGeom prst="rect">
            <a:avLst/>
          </a:prstGeom>
          <a:solidFill>
            <a:srgbClr val="77DEEF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3.0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6528" y="4360857"/>
            <a:ext cx="11521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x-none" sz="1600" b="1" smtClean="0">
                <a:solidFill>
                  <a:srgbClr val="FFFFFF"/>
                </a:solidFill>
                <a:ea typeface="Arial" charset="0"/>
                <a:cs typeface="Arial" charset="0"/>
              </a:rPr>
              <a:t>HBV</a:t>
            </a:r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/>
            </a:r>
            <a:b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</a:br>
            <a:r>
              <a:rPr lang="en-US" altLang="x-none" sz="1600" b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infected</a:t>
            </a:r>
            <a:endParaRPr lang="en-US" altLang="x-none" sz="1600" b="1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90132" y="4422412"/>
            <a:ext cx="935608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0.1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5)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081868" y="4422412"/>
            <a:ext cx="935608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1.0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86000" y="4422412"/>
            <a:ext cx="935608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0.3 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3)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077735" y="4422412"/>
            <a:ext cx="935608" cy="492443"/>
          </a:xfrm>
          <a:prstGeom prst="rect">
            <a:avLst/>
          </a:prstGeom>
          <a:solidFill>
            <a:srgbClr val="FF9C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x-none" sz="1300">
                <a:solidFill>
                  <a:srgbClr val="020090"/>
                </a:solidFill>
                <a:ea typeface="Arial" charset="0"/>
                <a:cs typeface="Arial" charset="0"/>
              </a:rPr>
              <a:t>3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.0 </a:t>
            </a: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mg/kg</a:t>
            </a:r>
            <a:b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</a:br>
            <a:r>
              <a:rPr lang="en-US" altLang="x-none" sz="1300" dirty="0" smtClean="0">
                <a:solidFill>
                  <a:srgbClr val="020090"/>
                </a:solidFill>
                <a:ea typeface="Arial" charset="0"/>
                <a:cs typeface="Arial" charset="0"/>
              </a:rPr>
              <a:t>(n </a:t>
            </a:r>
            <a:r>
              <a:rPr lang="en-US" altLang="x-none" sz="1300" smtClean="0">
                <a:solidFill>
                  <a:srgbClr val="020090"/>
                </a:solidFill>
                <a:ea typeface="Arial" charset="0"/>
                <a:cs typeface="Arial" charset="0"/>
              </a:rPr>
              <a:t>= 4)</a:t>
            </a:r>
            <a:endParaRPr lang="en-US" altLang="x-none" sz="1300" dirty="0">
              <a:solidFill>
                <a:srgbClr val="020090"/>
              </a:solidFill>
              <a:ea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6075369" y="1437784"/>
            <a:ext cx="2961127" cy="3672407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0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33268</TotalTime>
  <Words>4478</Words>
  <Application>Microsoft Macintosh PowerPoint</Application>
  <PresentationFormat>On-screen Show (4:3)</PresentationFormat>
  <Paragraphs>1285</Paragraphs>
  <Slides>51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9" baseType="lpstr">
      <vt:lpstr>.AppleSystemUIFont</vt:lpstr>
      <vt:lpstr>Arial Bold</vt:lpstr>
      <vt:lpstr>MS PGothic</vt:lpstr>
      <vt:lpstr>ＭＳ Ｐゴシック</vt:lpstr>
      <vt:lpstr>Times</vt:lpstr>
      <vt:lpstr>Wingdings</vt:lpstr>
      <vt:lpstr>Arial</vt:lpstr>
      <vt:lpstr>8_Blank Presentation</vt:lpstr>
      <vt:lpstr>RESORCE: A Phase III Trial of Second-Line Regorafenib for HCC</vt:lpstr>
      <vt:lpstr>Phase III Trials of Sorafenib in HCC</vt:lpstr>
      <vt:lpstr>RESORCE: A Phase III Trial of Second-Line Regorafenib for HCC</vt:lpstr>
      <vt:lpstr>Study 304 (REFLECT): A Phase III Trial of First-Line Lenvatinib or Sorafenib for HCC</vt:lpstr>
      <vt:lpstr>RESORCE: A Phase III Trial of Second-Line Regorafenib for HCC</vt:lpstr>
      <vt:lpstr>RESORCE Phase III Trial: Select Adverse Events</vt:lpstr>
      <vt:lpstr>CheckMate 040: Phase I/II Trial Design</vt:lpstr>
      <vt:lpstr>CheckMate 040: Response and Safety</vt:lpstr>
      <vt:lpstr>CheckMate 040: Phase I/II Trial Design</vt:lpstr>
      <vt:lpstr>CheckMate 040: Survival Results</vt:lpstr>
      <vt:lpstr>CheckMate 040: Treatment Outcomes</vt:lpstr>
      <vt:lpstr>Select Ongoing Trials of Immune Checkpoint Inhibitors for Patients with Advanced HCC</vt:lpstr>
      <vt:lpstr>Phase II Trial of Tremelimumab Monotherapy in HCC with Chronic Hepatitis C</vt:lpstr>
      <vt:lpstr>Ongoing CheckMate 040 Trial</vt:lpstr>
      <vt:lpstr>CheckMate 040: Select Adverse Events</vt:lpstr>
      <vt:lpstr>Case Discussion</vt:lpstr>
      <vt:lpstr>Case Discussion</vt:lpstr>
      <vt:lpstr>Case Discussion</vt:lpstr>
      <vt:lpstr>Case Discussion</vt:lpstr>
      <vt:lpstr>Case Discussion</vt:lpstr>
      <vt:lpstr>Case Discussion</vt:lpstr>
      <vt:lpstr>Liver Transplantation for Small HCC in Patients with Cirrhosis</vt:lpstr>
      <vt:lpstr>Case Discussion</vt:lpstr>
      <vt:lpstr>Case Discussion</vt:lpstr>
      <vt:lpstr>Case Discussion</vt:lpstr>
      <vt:lpstr>Case Discussion</vt:lpstr>
      <vt:lpstr>BCLC Staging and Treatment Schedule</vt:lpstr>
      <vt:lpstr>Intermediate – Advanced HCC: Redefining “Unresectable” HCC — Natural History (BCLC B and C)</vt:lpstr>
      <vt:lpstr>BCLC Staging and Treatment Schedule</vt:lpstr>
      <vt:lpstr>Evidence and Recommendations for HCC Therapies</vt:lpstr>
      <vt:lpstr>Systemic Therapies: Sorafenib</vt:lpstr>
      <vt:lpstr>SHARP: Subgroup Analysis</vt:lpstr>
      <vt:lpstr>Alternative Therapies for MVI in HCC: Surgical Resection</vt:lpstr>
      <vt:lpstr>Alternative Therapies for MVI in HCC: Loco-regional Therapies (TACE and Radiation Therapy)</vt:lpstr>
      <vt:lpstr>Radioembolization 90Y for Portal Vein Invasion in HCC</vt:lpstr>
      <vt:lpstr>Select Large-Scale Randomized Trials with 90Y Radioembolization in HCC</vt:lpstr>
      <vt:lpstr>Case Discussion</vt:lpstr>
      <vt:lpstr>RESORCE: A Phase III Trial of Second-Line Regorafenib for HCC</vt:lpstr>
      <vt:lpstr>Molecular Therapies Tested in HCC (Phase III)</vt:lpstr>
      <vt:lpstr>Molecular Therapies Tested in HCC (Phase III)</vt:lpstr>
      <vt:lpstr>Reasons Why Randomized Trials are Negative in HCC</vt:lpstr>
      <vt:lpstr>Phase II Trial of Second-Line Regorafenib</vt:lpstr>
      <vt:lpstr>RESORCE: A Phase III Trial of Second-Line Regorafenib for HCC</vt:lpstr>
      <vt:lpstr>RESORCE Phase III Trial: Select Adverse Events</vt:lpstr>
      <vt:lpstr>Case Discussion</vt:lpstr>
      <vt:lpstr>Lenvatinib as First-Line Therapy: Activity</vt:lpstr>
      <vt:lpstr>Lenvatinib vs Sorafenib: Adverse Events and Ongoing Trial</vt:lpstr>
      <vt:lpstr>CheckMate 040: A Phase I/II Trial of Nivolumab in Advanced HCC</vt:lpstr>
      <vt:lpstr>CheckMate 040: A Phase I/II Trial of Nivolumab in Advanced HCC</vt:lpstr>
      <vt:lpstr>CheckMate 459: An Ongoing Phase III Trial</vt:lpstr>
      <vt:lpstr>Ongoing Trials of Combinations of Immune Checkpoint Inhibitors for HCC</vt:lpstr>
    </vt:vector>
  </TitlesOfParts>
  <Company>Research To Practice</Company>
  <LinksUpToDate>false</LinksUpToDate>
  <SharedDoc>false</SharedDoc>
  <HyperlinkBase/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To Practice</dc:title>
  <dc:creator>Fernando G Rendina</dc:creator>
  <cp:lastModifiedBy>Microsoft Office User</cp:lastModifiedBy>
  <cp:revision>1824</cp:revision>
  <cp:lastPrinted>2017-07-07T17:40:27Z</cp:lastPrinted>
  <dcterms:created xsi:type="dcterms:W3CDTF">2012-08-13T12:55:31Z</dcterms:created>
  <dcterms:modified xsi:type="dcterms:W3CDTF">2017-07-14T18:23:01Z</dcterms:modified>
</cp:coreProperties>
</file>